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4" r:id="rId2"/>
  </p:sldMasterIdLst>
  <p:notesMasterIdLst>
    <p:notesMasterId r:id="rId57"/>
  </p:notesMasterIdLst>
  <p:sldIdLst>
    <p:sldId id="483" r:id="rId3"/>
    <p:sldId id="465" r:id="rId4"/>
    <p:sldId id="485" r:id="rId5"/>
    <p:sldId id="466" r:id="rId6"/>
    <p:sldId id="467" r:id="rId7"/>
    <p:sldId id="469" r:id="rId8"/>
    <p:sldId id="470" r:id="rId9"/>
    <p:sldId id="484" r:id="rId10"/>
    <p:sldId id="474" r:id="rId11"/>
    <p:sldId id="475" r:id="rId12"/>
    <p:sldId id="477" r:id="rId13"/>
    <p:sldId id="478" r:id="rId14"/>
    <p:sldId id="479" r:id="rId15"/>
    <p:sldId id="481" r:id="rId16"/>
    <p:sldId id="482" r:id="rId17"/>
    <p:sldId id="442" r:id="rId18"/>
    <p:sldId id="443" r:id="rId19"/>
    <p:sldId id="464" r:id="rId20"/>
    <p:sldId id="444" r:id="rId21"/>
    <p:sldId id="445" r:id="rId22"/>
    <p:sldId id="446" r:id="rId23"/>
    <p:sldId id="447" r:id="rId24"/>
    <p:sldId id="448" r:id="rId25"/>
    <p:sldId id="462" r:id="rId26"/>
    <p:sldId id="463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372" r:id="rId40"/>
    <p:sldId id="373" r:id="rId41"/>
    <p:sldId id="431" r:id="rId42"/>
    <p:sldId id="432" r:id="rId43"/>
    <p:sldId id="437" r:id="rId44"/>
    <p:sldId id="436" r:id="rId45"/>
    <p:sldId id="433" r:id="rId46"/>
    <p:sldId id="434" r:id="rId47"/>
    <p:sldId id="435" r:id="rId48"/>
    <p:sldId id="441" r:id="rId49"/>
    <p:sldId id="357" r:id="rId50"/>
    <p:sldId id="429" r:id="rId51"/>
    <p:sldId id="461" r:id="rId52"/>
    <p:sldId id="430" r:id="rId53"/>
    <p:sldId id="439" r:id="rId54"/>
    <p:sldId id="440" r:id="rId55"/>
    <p:sldId id="30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Toft-Petersen" initials="RT" lastIdx="3" clrIdx="0">
    <p:extLst>
      <p:ext uri="{19B8F6BF-5375-455C-9EA6-DF929625EA0E}">
        <p15:presenceInfo xmlns:p15="http://schemas.microsoft.com/office/powerpoint/2012/main" userId="S-1-5-21-4207196655-1284807994-987816898-138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14" autoAdjust="0"/>
    <p:restoredTop sz="96866" autoAdjust="0"/>
  </p:normalViewPr>
  <p:slideViewPr>
    <p:cSldViewPr snapToGrid="0">
      <p:cViewPr varScale="1">
        <p:scale>
          <a:sx n="66" d="100"/>
          <a:sy n="66" d="100"/>
        </p:scale>
        <p:origin x="88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D55A-3897-4D1D-8B62-43EDF96EC923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A936D-02B4-4675-8605-07EFEBBDF79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14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37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98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91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716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41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5532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84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3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7525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521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80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156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706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952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870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489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74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558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653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076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0776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169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737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1092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12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654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9119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797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52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278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53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597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20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92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75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89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33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300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22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01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36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967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736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7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7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944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7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29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911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821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15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977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37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2838-E239-42FB-AB79-4310F784FAF3}" type="datetimeFigureOut">
              <a:rPr lang="da-DK" smtClean="0"/>
              <a:t>25-09-2018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788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0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 smtClean="0"/>
              <a:t>The Bifrost spectrometer	</a:t>
            </a:r>
            <a:endParaRPr lang="da-DK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48562" y="3371928"/>
            <a:ext cx="6809638" cy="2973936"/>
          </a:xfrm>
        </p:spPr>
        <p:txBody>
          <a:bodyPr>
            <a:normAutofit/>
          </a:bodyPr>
          <a:lstStyle/>
          <a:p>
            <a:r>
              <a:rPr lang="da-DK" sz="2400" dirty="0" smtClean="0"/>
              <a:t>Progress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STAP 2018 / 2</a:t>
            </a:r>
          </a:p>
          <a:p>
            <a:endParaRPr lang="da-DK" sz="2400" dirty="0"/>
          </a:p>
          <a:p>
            <a:r>
              <a:rPr lang="da-DK" sz="2400" dirty="0" smtClean="0"/>
              <a:t>Rasmus Toft-Petersen</a:t>
            </a:r>
          </a:p>
          <a:p>
            <a:r>
              <a:rPr lang="da-DK" sz="2400" dirty="0" smtClean="0"/>
              <a:t>Technical University of Denmark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2379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Cave</a:t>
            </a:r>
            <a:r>
              <a:rPr lang="da-DK" b="1" dirty="0" smtClean="0">
                <a:latin typeface="Gill Sans MT" panose="020B0502020104020203" pitchFamily="34" charset="0"/>
              </a:rPr>
              <a:t> and tank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5537" r="38188"/>
          <a:stretch/>
        </p:blipFill>
        <p:spPr>
          <a:xfrm>
            <a:off x="2151634" y="1144968"/>
            <a:ext cx="4608512" cy="5507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1819" y="1348176"/>
            <a:ext cx="2176814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150mm Borated PE</a:t>
            </a:r>
            <a:endParaRPr lang="en-GB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 bwMode="auto">
          <a:xfrm flipH="1">
            <a:off x="6140507" y="1686730"/>
            <a:ext cx="1339719" cy="86253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3311" y="5335148"/>
            <a:ext cx="1175322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Detectors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32998" y="6224017"/>
            <a:ext cx="2063385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Rotational System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949824"/>
            <a:ext cx="2541080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Gamma Shielding (Cu)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 flipV="1">
            <a:off x="5792613" y="4539383"/>
            <a:ext cx="1600698" cy="96504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 bwMode="auto">
          <a:xfrm flipH="1" flipV="1">
            <a:off x="5700701" y="6045765"/>
            <a:ext cx="1363990" cy="17825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953" y="1860297"/>
            <a:ext cx="2281394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Beryllium Collimator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>
            <a:off x="2399347" y="2029574"/>
            <a:ext cx="1486492" cy="76812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 bwMode="auto">
          <a:xfrm flipV="1">
            <a:off x="1270540" y="3229744"/>
            <a:ext cx="1991305" cy="7200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5220" y="1073142"/>
            <a:ext cx="2061398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Cd Lined Vac Tank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605919" y="1411696"/>
            <a:ext cx="155001" cy="100363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5536010" y="3726259"/>
            <a:ext cx="1123547" cy="65228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0" idx="1"/>
          </p:cNvCxnSpPr>
          <p:nvPr/>
        </p:nvCxnSpPr>
        <p:spPr bwMode="auto">
          <a:xfrm flipH="1" flipV="1">
            <a:off x="5103962" y="2620998"/>
            <a:ext cx="1785397" cy="73295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89359" y="3184673"/>
            <a:ext cx="1181734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Analysers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59557" y="4209268"/>
            <a:ext cx="2250937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Cross Talk Shielding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Tank </a:t>
            </a:r>
            <a:r>
              <a:rPr lang="da-DK" b="1" dirty="0" err="1" smtClean="0">
                <a:latin typeface="Gill Sans MT" panose="020B0502020104020203" pitchFamily="34" charset="0"/>
              </a:rPr>
              <a:t>bottom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050" name="Picture 2" descr="feee1c05-9942-46c7-aab9-181455e903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40" y="3589337"/>
            <a:ext cx="468816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6" y="1495066"/>
            <a:ext cx="5274017" cy="37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Analyzer </a:t>
            </a:r>
            <a:r>
              <a:rPr lang="da-DK" b="1" dirty="0" err="1" smtClean="0">
                <a:latin typeface="Gill Sans MT" panose="020B0502020104020203" pitchFamily="34" charset="0"/>
              </a:rPr>
              <a:t>access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5" y="2616398"/>
            <a:ext cx="4077053" cy="406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7029"/>
          <a:stretch/>
        </p:blipFill>
        <p:spPr>
          <a:xfrm>
            <a:off x="4167712" y="4089399"/>
            <a:ext cx="4976288" cy="23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Shielding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 b="5924"/>
          <a:stretch/>
        </p:blipFill>
        <p:spPr>
          <a:xfrm>
            <a:off x="4652640" y="2561695"/>
            <a:ext cx="4112100" cy="3862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3" y="2561695"/>
            <a:ext cx="3199563" cy="338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064" y="1663345"/>
            <a:ext cx="8548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i="1" dirty="0" err="1" smtClean="0"/>
              <a:t>Polyethylene</a:t>
            </a:r>
            <a:r>
              <a:rPr lang="da-DK" sz="3200" b="1" i="1" dirty="0" smtClean="0"/>
              <a:t> </a:t>
            </a:r>
            <a:r>
              <a:rPr lang="da-DK" sz="3200" b="1" i="1" dirty="0" err="1" smtClean="0"/>
              <a:t>weight</a:t>
            </a:r>
            <a:r>
              <a:rPr lang="da-DK" sz="3200" b="1" i="1" dirty="0" smtClean="0"/>
              <a:t> drives motion system design</a:t>
            </a:r>
            <a:endParaRPr lang="da-DK" sz="3200" b="1" i="1" dirty="0"/>
          </a:p>
        </p:txBody>
      </p:sp>
    </p:spTree>
    <p:extLst>
      <p:ext uri="{BB962C8B-B14F-4D97-AF65-F5344CB8AC3E}">
        <p14:creationId xmlns:p14="http://schemas.microsoft.com/office/powerpoint/2010/main" val="18388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Cave</a:t>
            </a:r>
            <a:r>
              <a:rPr lang="da-DK" b="1" dirty="0" smtClean="0">
                <a:latin typeface="Gill Sans MT" panose="020B0502020104020203" pitchFamily="34" charset="0"/>
              </a:rPr>
              <a:t> (II)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16926"/>
          <a:stretch/>
        </p:blipFill>
        <p:spPr>
          <a:xfrm>
            <a:off x="800100" y="1645404"/>
            <a:ext cx="6212682" cy="47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Cave</a:t>
            </a:r>
            <a:r>
              <a:rPr lang="da-DK" b="1" dirty="0" smtClean="0">
                <a:latin typeface="Gill Sans MT" panose="020B0502020104020203" pitchFamily="34" charset="0"/>
              </a:rPr>
              <a:t> (III)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8" t="7586" r="3768" b="4839"/>
          <a:stretch/>
        </p:blipFill>
        <p:spPr>
          <a:xfrm>
            <a:off x="498900" y="3617639"/>
            <a:ext cx="7776864" cy="3240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79" t="11746" r="10339" b="4267"/>
          <a:stretch/>
        </p:blipFill>
        <p:spPr>
          <a:xfrm>
            <a:off x="7271792" y="2553547"/>
            <a:ext cx="1872208" cy="15345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33599"/>
            <a:ext cx="82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" panose="02020603050405020304" pitchFamily="18" charset="0"/>
                <a:cs typeface="Times" panose="02020603050405020304" pitchFamily="18" charset="0"/>
              </a:rPr>
              <a:t>Double </a:t>
            </a: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layered, </a:t>
            </a:r>
            <a:r>
              <a:rPr lang="en-GB" sz="2000" b="1" dirty="0">
                <a:latin typeface="Times" panose="02020603050405020304" pitchFamily="18" charset="0"/>
                <a:cs typeface="Times" panose="02020603050405020304" pitchFamily="18" charset="0"/>
              </a:rPr>
              <a:t>LEGO block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Working with Swedish company – C3C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Latest quote – 165k€ for design, manufacture and installation of cave walls (not including roof and penetrations)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Now working on the roof layout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81185" y="1329058"/>
            <a:ext cx="6809638" cy="1823565"/>
          </a:xfrm>
        </p:spPr>
        <p:txBody>
          <a:bodyPr>
            <a:normAutofit/>
          </a:bodyPr>
          <a:lstStyle/>
          <a:p>
            <a:r>
              <a:rPr lang="da-DK" sz="4800" dirty="0" smtClean="0"/>
              <a:t>The Bifrost spectrometer	</a:t>
            </a:r>
            <a:endParaRPr lang="da-DK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48562" y="3152623"/>
            <a:ext cx="6809638" cy="2973936"/>
          </a:xfrm>
        </p:spPr>
        <p:txBody>
          <a:bodyPr>
            <a:normAutofit/>
          </a:bodyPr>
          <a:lstStyle/>
          <a:p>
            <a:r>
              <a:rPr lang="da-DK" sz="3200" dirty="0" smtClean="0"/>
              <a:t>Technical hot </a:t>
            </a:r>
            <a:r>
              <a:rPr lang="da-DK" sz="3200" dirty="0" err="1" smtClean="0"/>
              <a:t>commissioning</a:t>
            </a:r>
            <a:r>
              <a:rPr lang="da-DK" sz="3200" dirty="0" smtClean="0"/>
              <a:t> - </a:t>
            </a:r>
            <a:br>
              <a:rPr lang="da-DK" sz="3200" dirty="0" smtClean="0"/>
            </a:br>
            <a:r>
              <a:rPr lang="da-DK" sz="3200" dirty="0" smtClean="0"/>
              <a:t>Procedures and </a:t>
            </a:r>
            <a:r>
              <a:rPr lang="da-DK" sz="3200" dirty="0" err="1" smtClean="0"/>
              <a:t>schedule</a:t>
            </a:r>
            <a:endParaRPr lang="da-DK" sz="3200" dirty="0" smtClean="0"/>
          </a:p>
          <a:p>
            <a:endParaRPr lang="da-DK" sz="2400" dirty="0"/>
          </a:p>
          <a:p>
            <a:r>
              <a:rPr lang="da-DK" sz="2400" dirty="0" smtClean="0"/>
              <a:t>Rasmus Toft-Petersen</a:t>
            </a:r>
          </a:p>
          <a:p>
            <a:r>
              <a:rPr lang="da-DK" sz="2400" dirty="0" smtClean="0"/>
              <a:t>Technical University of Denmark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4631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12" y="9136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Outline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338" y="2297533"/>
            <a:ext cx="5516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err="1" smtClean="0"/>
              <a:t>Pre</a:t>
            </a:r>
            <a:r>
              <a:rPr lang="da-DK" sz="3200" dirty="0" smtClean="0"/>
              <a:t>-hot </a:t>
            </a:r>
            <a:r>
              <a:rPr lang="da-DK" sz="3200" dirty="0" err="1" smtClean="0"/>
              <a:t>commissioning</a:t>
            </a:r>
            <a:endParaRPr lang="da-DK" sz="3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dirty="0" smtClean="0"/>
              <a:t>Chopper </a:t>
            </a:r>
            <a:r>
              <a:rPr lang="da-DK" sz="3200" dirty="0" err="1" smtClean="0"/>
              <a:t>calibration</a:t>
            </a:r>
            <a:endParaRPr lang="da-DK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Monitor/flux </a:t>
            </a:r>
            <a:r>
              <a:rPr lang="da-DK" sz="3200" dirty="0" err="1" smtClean="0"/>
              <a:t>validation</a:t>
            </a:r>
            <a:endParaRPr lang="da-DK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err="1" smtClean="0"/>
              <a:t>Normalization</a:t>
            </a:r>
            <a:endParaRPr lang="da-DK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Energy resolution</a:t>
            </a:r>
            <a:endParaRPr lang="da-D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Q-resolution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Test-</a:t>
            </a:r>
            <a:r>
              <a:rPr lang="da-DK" sz="3200" dirty="0" err="1" smtClean="0"/>
              <a:t>experiment</a:t>
            </a:r>
            <a:r>
              <a:rPr lang="da-DK" sz="3200" dirty="0"/>
              <a:t> </a:t>
            </a:r>
            <a:r>
              <a:rPr lang="da-DK" sz="3200" dirty="0" smtClean="0"/>
              <a:t>(non-science)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0790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12" y="9136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Outline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" y="1416103"/>
            <a:ext cx="9028497" cy="5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766a122-5b9f-4381-b9c1-84e52194fc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87" y="3907857"/>
            <a:ext cx="3854374" cy="295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Pre</a:t>
            </a:r>
            <a:r>
              <a:rPr lang="da-DK" b="1" dirty="0" smtClean="0">
                <a:latin typeface="Gill Sans MT" panose="020B0502020104020203" pitchFamily="34" charset="0"/>
              </a:rPr>
              <a:t>-hot </a:t>
            </a:r>
            <a:r>
              <a:rPr lang="da-DK" b="1" dirty="0" err="1" smtClean="0">
                <a:latin typeface="Gill Sans MT" panose="020B0502020104020203" pitchFamily="34" charset="0"/>
              </a:rPr>
              <a:t>commissioning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05" y="1533465"/>
            <a:ext cx="61986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000" b="1" i="1" dirty="0" smtClean="0"/>
              <a:t>Hot source </a:t>
            </a:r>
            <a:r>
              <a:rPr lang="da-DK" sz="2000" b="1" i="1" dirty="0" err="1" smtClean="0"/>
              <a:t>detector</a:t>
            </a:r>
            <a:r>
              <a:rPr lang="da-DK" sz="2000" b="1" i="1" dirty="0" smtClean="0"/>
              <a:t>/</a:t>
            </a:r>
            <a:r>
              <a:rPr lang="da-DK" sz="2000" b="1" i="1" dirty="0" err="1" smtClean="0"/>
              <a:t>electronics</a:t>
            </a:r>
            <a:r>
              <a:rPr lang="da-DK" sz="2000" b="1" i="1" dirty="0" smtClean="0"/>
              <a:t> </a:t>
            </a:r>
            <a:r>
              <a:rPr lang="da-DK" sz="2000" b="1" i="1" dirty="0" err="1" smtClean="0"/>
              <a:t>commissioning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Check the </a:t>
            </a:r>
            <a:r>
              <a:rPr lang="da-DK" sz="2000" dirty="0" err="1" smtClean="0"/>
              <a:t>relationship</a:t>
            </a:r>
            <a:r>
              <a:rPr lang="da-DK" sz="2000" dirty="0" smtClean="0"/>
              <a:t> </a:t>
            </a:r>
            <a:r>
              <a:rPr lang="da-DK" sz="2000" dirty="0" err="1" smtClean="0"/>
              <a:t>between</a:t>
            </a:r>
            <a:r>
              <a:rPr lang="da-DK" sz="2000" dirty="0" smtClean="0"/>
              <a:t> gamma and neutron </a:t>
            </a:r>
            <a:r>
              <a:rPr lang="da-DK" sz="2000" dirty="0" err="1" smtClean="0"/>
              <a:t>response</a:t>
            </a:r>
            <a:r>
              <a:rPr lang="da-DK" sz="2000" dirty="0" smtClean="0"/>
              <a:t>, </a:t>
            </a:r>
            <a:r>
              <a:rPr lang="da-DK" sz="2000" dirty="0" err="1" smtClean="0"/>
              <a:t>estimate</a:t>
            </a:r>
            <a:r>
              <a:rPr lang="da-DK" sz="2000" dirty="0" smtClean="0"/>
              <a:t> </a:t>
            </a:r>
            <a:r>
              <a:rPr lang="da-DK" sz="2000" dirty="0" err="1" smtClean="0"/>
              <a:t>thresholds</a:t>
            </a:r>
            <a:r>
              <a:rPr lang="da-DK" sz="2000" dirty="0"/>
              <a:t> </a:t>
            </a:r>
            <a:r>
              <a:rPr lang="da-DK" sz="2000" dirty="0" smtClean="0"/>
              <a:t>for </a:t>
            </a:r>
            <a:r>
              <a:rPr lang="da-DK" sz="2000" dirty="0" err="1" smtClean="0"/>
              <a:t>discrimination</a:t>
            </a:r>
            <a:r>
              <a:rPr lang="da-DK" sz="2000" dirty="0" smtClean="0"/>
              <a:t>, check </a:t>
            </a:r>
            <a:r>
              <a:rPr lang="da-DK" sz="2000" dirty="0" err="1" smtClean="0"/>
              <a:t>positioning</a:t>
            </a:r>
            <a:r>
              <a:rPr lang="da-DK" sz="2000" dirty="0" smtClean="0"/>
              <a:t> resolution and </a:t>
            </a:r>
            <a:r>
              <a:rPr lang="da-DK" sz="2000" dirty="0" err="1" smtClean="0"/>
              <a:t>triplet</a:t>
            </a:r>
            <a:r>
              <a:rPr lang="da-DK" sz="2000" dirty="0" smtClean="0"/>
              <a:t> performance</a:t>
            </a:r>
            <a:br>
              <a:rPr lang="da-DK" sz="2000" dirty="0" smtClean="0"/>
            </a:br>
            <a:endParaRPr lang="da-DK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da-DK" sz="2000" b="1" i="1" dirty="0" smtClean="0"/>
              <a:t>Check software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Make sure </a:t>
            </a:r>
            <a:r>
              <a:rPr lang="da-DK" sz="2000" dirty="0" err="1" smtClean="0"/>
              <a:t>detector</a:t>
            </a:r>
            <a:r>
              <a:rPr lang="da-DK" sz="2000" dirty="0" smtClean="0"/>
              <a:t> </a:t>
            </a:r>
            <a:r>
              <a:rPr lang="da-DK" sz="2000" dirty="0" err="1" smtClean="0"/>
              <a:t>geometry</a:t>
            </a:r>
            <a:r>
              <a:rPr lang="da-DK" sz="2000" dirty="0" smtClean="0"/>
              <a:t> in </a:t>
            </a:r>
            <a:r>
              <a:rPr lang="da-DK" sz="2000" dirty="0" err="1" smtClean="0"/>
              <a:t>Mantid</a:t>
            </a:r>
            <a:r>
              <a:rPr lang="da-DK" sz="2000" dirty="0" smtClean="0"/>
              <a:t> is </a:t>
            </a:r>
            <a:r>
              <a:rPr lang="da-DK" sz="2000" dirty="0" err="1" smtClean="0"/>
              <a:t>correct</a:t>
            </a:r>
            <a:r>
              <a:rPr lang="da-DK" sz="2000" dirty="0" smtClean="0"/>
              <a:t>, </a:t>
            </a:r>
            <a:r>
              <a:rPr lang="da-DK" sz="2000" dirty="0" err="1" smtClean="0"/>
              <a:t>make</a:t>
            </a:r>
            <a:r>
              <a:rPr lang="da-DK" sz="2000" dirty="0" smtClean="0"/>
              <a:t> a </a:t>
            </a:r>
            <a:r>
              <a:rPr lang="da-DK" sz="2000" dirty="0" err="1" smtClean="0"/>
              <a:t>simulated</a:t>
            </a:r>
            <a:r>
              <a:rPr lang="da-DK" sz="2000" dirty="0" smtClean="0"/>
              <a:t> data set, </a:t>
            </a:r>
            <a:r>
              <a:rPr lang="da-DK" sz="2000" dirty="0" err="1" smtClean="0"/>
              <a:t>reproduce</a:t>
            </a:r>
            <a:r>
              <a:rPr lang="da-DK" sz="2000" dirty="0" smtClean="0"/>
              <a:t> </a:t>
            </a:r>
            <a:r>
              <a:rPr lang="da-DK" sz="2000" dirty="0" err="1" smtClean="0"/>
              <a:t>simulated</a:t>
            </a:r>
            <a:r>
              <a:rPr lang="da-DK" sz="2000" dirty="0" smtClean="0"/>
              <a:t> dispersion in </a:t>
            </a:r>
            <a:r>
              <a:rPr lang="da-DK" sz="2000" dirty="0" err="1" smtClean="0"/>
              <a:t>Mantid</a:t>
            </a:r>
            <a:r>
              <a:rPr lang="da-DK" sz="2000" dirty="0" smtClean="0"/>
              <a:t>. Check sample </a:t>
            </a:r>
            <a:r>
              <a:rPr lang="da-DK" sz="2000" dirty="0" err="1" smtClean="0"/>
              <a:t>environment</a:t>
            </a:r>
            <a:r>
              <a:rPr lang="da-DK" sz="2000" dirty="0" smtClean="0"/>
              <a:t> software, </a:t>
            </a:r>
            <a:r>
              <a:rPr lang="da-DK" sz="2000" dirty="0" err="1" smtClean="0"/>
              <a:t>monitoring</a:t>
            </a:r>
            <a:r>
              <a:rPr lang="da-DK" sz="2000" dirty="0" smtClean="0"/>
              <a:t> software etc.</a:t>
            </a:r>
            <a:br>
              <a:rPr lang="da-DK" sz="2000" dirty="0" smtClean="0"/>
            </a:br>
            <a:endParaRPr lang="da-DK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da-DK" sz="2000" b="1" i="1" dirty="0" smtClean="0"/>
              <a:t>Make sure the magnet </a:t>
            </a:r>
            <a:r>
              <a:rPr lang="da-DK" sz="2000" b="1" i="1" dirty="0" err="1" smtClean="0"/>
              <a:t>can</a:t>
            </a:r>
            <a:r>
              <a:rPr lang="da-DK" sz="2000" b="1" i="1" dirty="0" smtClean="0"/>
              <a:t> go on Bifrost, </a:t>
            </a:r>
            <a:br>
              <a:rPr lang="da-DK" sz="2000" b="1" i="1" dirty="0" smtClean="0"/>
            </a:br>
            <a:r>
              <a:rPr lang="da-DK" sz="2000" b="1" i="1" dirty="0" smtClean="0"/>
              <a:t>and is </a:t>
            </a:r>
            <a:r>
              <a:rPr lang="da-DK" sz="2000" b="1" i="1" dirty="0" err="1" smtClean="0"/>
              <a:t>controllable</a:t>
            </a:r>
            <a:endParaRPr lang="da-DK" sz="2000" b="1" i="1" dirty="0" smtClean="0"/>
          </a:p>
          <a:p>
            <a:pPr marL="342900" indent="-342900">
              <a:buFont typeface="+mj-lt"/>
              <a:buAutoNum type="arabicPeriod"/>
            </a:pPr>
            <a:endParaRPr lang="da-DK" sz="2000" b="1" i="1" dirty="0"/>
          </a:p>
          <a:p>
            <a:r>
              <a:rPr lang="da-DK" sz="2000" b="1" i="1" dirty="0" smtClean="0"/>
              <a:t>A </a:t>
            </a:r>
            <a:r>
              <a:rPr lang="da-DK" sz="2000" b="1" i="1" dirty="0" err="1" smtClean="0"/>
              <a:t>couple</a:t>
            </a:r>
            <a:r>
              <a:rPr lang="da-DK" sz="2000" b="1" i="1" dirty="0" smtClean="0"/>
              <a:t> of </a:t>
            </a:r>
            <a:r>
              <a:rPr lang="da-DK" sz="2000" b="1" i="1" dirty="0" err="1" smtClean="0"/>
              <a:t>months</a:t>
            </a:r>
            <a:r>
              <a:rPr lang="da-DK" sz="2000" b="1" i="1" dirty="0" smtClean="0"/>
              <a:t> </a:t>
            </a:r>
            <a:r>
              <a:rPr lang="da-DK" sz="2000" b="1" i="1" dirty="0" err="1" smtClean="0"/>
              <a:t>work</a:t>
            </a:r>
            <a:r>
              <a:rPr lang="da-DK" sz="2000" b="1" i="1" dirty="0" smtClean="0"/>
              <a:t> to </a:t>
            </a:r>
            <a:r>
              <a:rPr lang="da-DK" sz="2000" b="1" i="1" dirty="0" err="1" smtClean="0"/>
              <a:t>be</a:t>
            </a:r>
            <a:r>
              <a:rPr lang="da-DK" sz="2000" b="1" i="1" dirty="0" smtClean="0"/>
              <a:t> done in parallel</a:t>
            </a:r>
            <a:endParaRPr lang="da-DK" sz="2000" b="1" i="1" dirty="0"/>
          </a:p>
          <a:p>
            <a:endParaRPr lang="da-DK" sz="2000" dirty="0" smtClean="0"/>
          </a:p>
          <a:p>
            <a:pPr marL="342900" indent="-342900">
              <a:buFont typeface="+mj-lt"/>
              <a:buAutoNum type="arabicPeriod"/>
            </a:pPr>
            <a:endParaRPr 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35289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Validating</a:t>
            </a:r>
            <a:r>
              <a:rPr lang="da-DK" b="1" dirty="0" smtClean="0">
                <a:latin typeface="Gill Sans MT" panose="020B0502020104020203" pitchFamily="34" charset="0"/>
              </a:rPr>
              <a:t> the </a:t>
            </a:r>
            <a:r>
              <a:rPr lang="da-DK" b="1" dirty="0" err="1" smtClean="0">
                <a:latin typeface="Gill Sans MT" panose="020B0502020104020203" pitchFamily="34" charset="0"/>
              </a:rPr>
              <a:t>McStas</a:t>
            </a:r>
            <a:r>
              <a:rPr lang="da-DK" b="1" dirty="0" smtClean="0">
                <a:latin typeface="Gill Sans MT" panose="020B0502020104020203" pitchFamily="34" charset="0"/>
              </a:rPr>
              <a:t/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file with </a:t>
            </a:r>
            <a:r>
              <a:rPr lang="da-DK" b="1" dirty="0" smtClean="0">
                <a:latin typeface="Gill Sans MT" panose="020B0502020104020203" pitchFamily="34" charset="0"/>
              </a:rPr>
              <a:t>CAD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(Martin Olsen)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5155"/>
            <a:ext cx="9144000" cy="47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Chopper </a:t>
            </a:r>
            <a:r>
              <a:rPr lang="da-DK" b="1" dirty="0" err="1" smtClean="0">
                <a:latin typeface="Gill Sans MT" panose="020B0502020104020203" pitchFamily="34" charset="0"/>
              </a:rPr>
              <a:t>calibration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9" y="2436336"/>
            <a:ext cx="7384484" cy="39465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40172" y="5220586"/>
            <a:ext cx="8787866" cy="96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65005" y="1984930"/>
            <a:ext cx="1446028" cy="323565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6319" y="1709617"/>
            <a:ext cx="549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err="1" smtClean="0"/>
              <a:t>Opening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profile</a:t>
            </a:r>
            <a:r>
              <a:rPr lang="da-DK" sz="2800" b="1" dirty="0" smtClean="0"/>
              <a:t> and chopper timing</a:t>
            </a:r>
            <a:endParaRPr lang="da-DK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20420" y="4768547"/>
            <a:ext cx="121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Monitor</a:t>
            </a:r>
            <a:endParaRPr lang="da-DK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543973" y="3782728"/>
            <a:ext cx="731791" cy="1437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09868" y="2969534"/>
            <a:ext cx="119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Fluence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&gt; 10</a:t>
            </a:r>
            <a:r>
              <a:rPr lang="da-DK" b="1" baseline="30000" dirty="0" smtClean="0"/>
              <a:t>12 </a:t>
            </a:r>
            <a:r>
              <a:rPr lang="da-DK" b="1" dirty="0" smtClean="0"/>
              <a:t>  n/s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0330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Chopper </a:t>
            </a:r>
            <a:r>
              <a:rPr lang="da-DK" b="1" dirty="0" err="1" smtClean="0">
                <a:latin typeface="Gill Sans MT" panose="020B0502020104020203" pitchFamily="34" charset="0"/>
              </a:rPr>
              <a:t>calibration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2" y="2531444"/>
            <a:ext cx="7384484" cy="39465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9133" y="2762451"/>
            <a:ext cx="8787866" cy="96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88558" y="2232837"/>
            <a:ext cx="6379535" cy="390215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115879" y="1984930"/>
            <a:ext cx="1095154" cy="78714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6319" y="1709617"/>
            <a:ext cx="480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Flux and overlap </a:t>
            </a:r>
            <a:r>
              <a:rPr lang="da-DK" sz="2800" b="1" dirty="0" err="1" smtClean="0"/>
              <a:t>measurement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1239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Chopper </a:t>
            </a:r>
            <a:r>
              <a:rPr lang="da-DK" b="1" dirty="0" err="1" smtClean="0">
                <a:latin typeface="Gill Sans MT" panose="020B0502020104020203" pitchFamily="34" charset="0"/>
              </a:rPr>
              <a:t>calibration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2280818"/>
            <a:ext cx="8202759" cy="429780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89064" y="4240377"/>
            <a:ext cx="8787866" cy="96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9064" y="1553684"/>
            <a:ext cx="707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err="1" smtClean="0"/>
              <a:t>Opening</a:t>
            </a:r>
            <a:r>
              <a:rPr lang="da-DK" sz="2800" b="1" dirty="0" smtClean="0"/>
              <a:t> time, timing, transport </a:t>
            </a:r>
            <a:r>
              <a:rPr lang="da-DK" sz="2800" b="1" dirty="0" err="1" smtClean="0"/>
              <a:t>measurement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9159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Chopper </a:t>
            </a:r>
            <a:r>
              <a:rPr lang="da-DK" b="1" dirty="0" err="1" smtClean="0">
                <a:latin typeface="Gill Sans MT" panose="020B0502020104020203" pitchFamily="34" charset="0"/>
              </a:rPr>
              <a:t>calibration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2280818"/>
            <a:ext cx="8202759" cy="429780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56134" y="2280818"/>
            <a:ext cx="8787866" cy="96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9064" y="1553684"/>
            <a:ext cx="816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Overlap </a:t>
            </a:r>
            <a:r>
              <a:rPr lang="da-DK" sz="2400" b="1" dirty="0" err="1" smtClean="0"/>
              <a:t>measurement</a:t>
            </a:r>
            <a:r>
              <a:rPr lang="da-DK" sz="2400" b="1" dirty="0" smtClean="0"/>
              <a:t>, transport </a:t>
            </a:r>
            <a:r>
              <a:rPr lang="da-DK" sz="2400" b="1" dirty="0" err="1" smtClean="0"/>
              <a:t>measurement</a:t>
            </a:r>
            <a:r>
              <a:rPr lang="da-DK" sz="2400" b="1" dirty="0" smtClean="0"/>
              <a:t>, rise/</a:t>
            </a:r>
            <a:r>
              <a:rPr lang="da-DK" sz="2400" b="1" dirty="0" err="1" smtClean="0"/>
              <a:t>fall</a:t>
            </a:r>
            <a:r>
              <a:rPr lang="da-DK" sz="2400" b="1" dirty="0" smtClean="0"/>
              <a:t> times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30289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Monitors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401"/>
            <a:ext cx="9144000" cy="54239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238500" y="3438525"/>
            <a:ext cx="1333500" cy="19812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48200" y="3438525"/>
            <a:ext cx="295275" cy="19812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62121" y="2718791"/>
            <a:ext cx="1427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N2 MWPC?</a:t>
            </a:r>
            <a:br>
              <a:rPr lang="da-DK" dirty="0" smtClean="0"/>
            </a:br>
            <a:r>
              <a:rPr lang="da-DK" dirty="0" err="1" smtClean="0"/>
              <a:t>Scintillators</a:t>
            </a:r>
            <a:r>
              <a:rPr lang="da-DK" dirty="0" smtClean="0"/>
              <a:t>? 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1359465" y="273910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Fission?</a:t>
            </a:r>
            <a:endParaRPr lang="da-DK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817821" y="3108432"/>
            <a:ext cx="1005073" cy="212385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4424" y="2718791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MWPC? </a:t>
            </a:r>
            <a:br>
              <a:rPr lang="da-DK" dirty="0" smtClean="0"/>
            </a:br>
            <a:r>
              <a:rPr lang="da-DK" dirty="0" smtClean="0"/>
              <a:t>GEM?</a:t>
            </a:r>
            <a:endParaRPr lang="da-DK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7532767" y="3365122"/>
            <a:ext cx="196344" cy="223867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9866" y="1527918"/>
            <a:ext cx="786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use</a:t>
            </a:r>
            <a:r>
              <a:rPr lang="da-DK" sz="2400" dirty="0" smtClean="0"/>
              <a:t> 4 monitors </a:t>
            </a:r>
            <a:r>
              <a:rPr lang="da-DK" sz="2400" dirty="0" err="1" smtClean="0"/>
              <a:t>along</a:t>
            </a:r>
            <a:r>
              <a:rPr lang="da-DK" sz="2400" dirty="0" smtClean="0"/>
              <a:t> the </a:t>
            </a:r>
            <a:r>
              <a:rPr lang="da-DK" sz="2400" dirty="0" err="1" smtClean="0"/>
              <a:t>beamline</a:t>
            </a:r>
            <a:r>
              <a:rPr lang="da-DK" sz="2400" dirty="0" smtClean="0"/>
              <a:t>, for guide </a:t>
            </a:r>
            <a:r>
              <a:rPr lang="da-DK" sz="2400" dirty="0" err="1" smtClean="0"/>
              <a:t>diagnostics</a:t>
            </a:r>
            <a:r>
              <a:rPr lang="da-DK" sz="2400" dirty="0" smtClean="0"/>
              <a:t>, </a:t>
            </a:r>
            <a:br>
              <a:rPr lang="da-DK" sz="2400" dirty="0" smtClean="0"/>
            </a:br>
            <a:r>
              <a:rPr lang="da-DK" sz="2400" dirty="0" smtClean="0"/>
              <a:t>chopper </a:t>
            </a:r>
            <a:r>
              <a:rPr lang="da-DK" sz="2400" dirty="0" err="1" smtClean="0"/>
              <a:t>diagnostics</a:t>
            </a:r>
            <a:r>
              <a:rPr lang="da-DK" sz="2400" dirty="0" smtClean="0"/>
              <a:t> and </a:t>
            </a:r>
            <a:r>
              <a:rPr lang="da-DK" sz="2400" dirty="0" err="1" smtClean="0"/>
              <a:t>normalization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480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Monitor suggestions	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321" y="2137144"/>
            <a:ext cx="7527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i="1" u="sng" dirty="0" err="1" smtClean="0"/>
              <a:t>Near</a:t>
            </a:r>
            <a:r>
              <a:rPr lang="da-DK" sz="2000" b="1" i="1" u="sng" dirty="0" smtClean="0"/>
              <a:t> </a:t>
            </a:r>
            <a:r>
              <a:rPr lang="da-DK" sz="2000" b="1" i="1" u="sng" dirty="0" err="1" smtClean="0"/>
              <a:t>monolith</a:t>
            </a:r>
            <a:r>
              <a:rPr lang="da-DK" sz="2000" b="1" i="1" u="sng" dirty="0" smtClean="0"/>
              <a:t>: </a:t>
            </a:r>
            <a:r>
              <a:rPr lang="da-DK" sz="2000" dirty="0" smtClean="0"/>
              <a:t>Fission </a:t>
            </a:r>
            <a:r>
              <a:rPr lang="da-DK" sz="2000" dirty="0" err="1" smtClean="0"/>
              <a:t>chamber</a:t>
            </a:r>
            <a:r>
              <a:rPr lang="da-DK" sz="2000" dirty="0" smtClean="0"/>
              <a:t> with low </a:t>
            </a:r>
            <a:r>
              <a:rPr lang="da-DK" sz="2000" dirty="0" err="1" smtClean="0"/>
              <a:t>efficiency</a:t>
            </a:r>
            <a:r>
              <a:rPr lang="da-DK" sz="2000" dirty="0" smtClean="0"/>
              <a:t> – 10^-8. Fast neutron flux from fission </a:t>
            </a:r>
            <a:r>
              <a:rPr lang="da-DK" sz="2000" dirty="0" err="1" smtClean="0"/>
              <a:t>will</a:t>
            </a:r>
            <a:r>
              <a:rPr lang="da-DK" sz="2000" dirty="0" smtClean="0"/>
              <a:t> </a:t>
            </a:r>
            <a:r>
              <a:rPr lang="da-DK" sz="2000" dirty="0" err="1" smtClean="0"/>
              <a:t>be</a:t>
            </a:r>
            <a:r>
              <a:rPr lang="da-DK" sz="2000" dirty="0" smtClean="0"/>
              <a:t> </a:t>
            </a:r>
            <a:r>
              <a:rPr lang="da-DK" sz="2000" dirty="0" err="1" smtClean="0"/>
              <a:t>insignificant</a:t>
            </a:r>
            <a:r>
              <a:rPr lang="da-DK" sz="2000" dirty="0" smtClean="0"/>
              <a:t> at 160 m. </a:t>
            </a:r>
            <a:r>
              <a:rPr lang="da-DK" sz="2000" dirty="0" err="1" smtClean="0"/>
              <a:t>Should</a:t>
            </a:r>
            <a:r>
              <a:rPr lang="da-DK" sz="2000" dirty="0"/>
              <a:t> </a:t>
            </a:r>
            <a:r>
              <a:rPr lang="da-DK" sz="2000" dirty="0" err="1" smtClean="0"/>
              <a:t>be</a:t>
            </a:r>
            <a:r>
              <a:rPr lang="da-DK" sz="2000" dirty="0" smtClean="0"/>
              <a:t> </a:t>
            </a:r>
            <a:r>
              <a:rPr lang="da-DK" sz="2000" dirty="0" err="1" smtClean="0"/>
              <a:t>able</a:t>
            </a:r>
            <a:r>
              <a:rPr lang="da-DK" sz="2000" dirty="0" smtClean="0"/>
              <a:t> to measure </a:t>
            </a:r>
            <a:r>
              <a:rPr lang="da-DK" sz="2000" dirty="0" err="1" smtClean="0"/>
              <a:t>fluence</a:t>
            </a:r>
            <a:r>
              <a:rPr lang="da-DK" sz="2000" dirty="0" smtClean="0"/>
              <a:t> of 10^12.  </a:t>
            </a:r>
          </a:p>
          <a:p>
            <a:endParaRPr lang="da-DK" sz="2000" dirty="0"/>
          </a:p>
          <a:p>
            <a:r>
              <a:rPr lang="da-DK" sz="2000" b="1" i="1" u="sng" dirty="0" smtClean="0"/>
              <a:t>Post-Bunker and post BW: </a:t>
            </a:r>
            <a:r>
              <a:rPr lang="da-DK" sz="2000" dirty="0" err="1" smtClean="0"/>
              <a:t>Ordela</a:t>
            </a:r>
            <a:r>
              <a:rPr lang="da-DK" sz="2000" dirty="0" smtClean="0"/>
              <a:t> monitors with nitrogen gas, </a:t>
            </a:r>
            <a:r>
              <a:rPr lang="da-DK" sz="2000" dirty="0" err="1" smtClean="0"/>
              <a:t>efficiency</a:t>
            </a:r>
            <a:r>
              <a:rPr lang="da-DK" sz="2000" dirty="0" smtClean="0"/>
              <a:t> of 10^-6 and max </a:t>
            </a:r>
            <a:r>
              <a:rPr lang="da-DK" sz="2000" dirty="0" err="1" smtClean="0"/>
              <a:t>count</a:t>
            </a:r>
            <a:r>
              <a:rPr lang="da-DK" sz="2000" dirty="0" smtClean="0"/>
              <a:t> rate of 10^6. Gamma </a:t>
            </a:r>
            <a:r>
              <a:rPr lang="da-DK" sz="2000" dirty="0" err="1" smtClean="0"/>
              <a:t>sensitivity</a:t>
            </a:r>
            <a:r>
              <a:rPr lang="da-DK" sz="2000" dirty="0" smtClean="0"/>
              <a:t> </a:t>
            </a:r>
            <a:r>
              <a:rPr lang="da-DK" sz="2000" dirty="0" err="1" smtClean="0"/>
              <a:t>comparable</a:t>
            </a:r>
            <a:r>
              <a:rPr lang="da-DK" sz="2000" dirty="0" smtClean="0"/>
              <a:t> to neutron. May </a:t>
            </a:r>
            <a:r>
              <a:rPr lang="da-DK" sz="2000" dirty="0" err="1" smtClean="0"/>
              <a:t>smere</a:t>
            </a:r>
            <a:r>
              <a:rPr lang="da-DK" sz="2000" dirty="0" smtClean="0"/>
              <a:t> signal</a:t>
            </a:r>
          </a:p>
          <a:p>
            <a:endParaRPr lang="da-DK" sz="2000" dirty="0"/>
          </a:p>
          <a:p>
            <a:r>
              <a:rPr lang="da-DK" sz="2000" b="1" i="1" u="sng" dirty="0" smtClean="0"/>
              <a:t>At sample</a:t>
            </a:r>
            <a:r>
              <a:rPr lang="da-DK" sz="2000" b="1" i="1" u="sng" dirty="0"/>
              <a:t> </a:t>
            </a:r>
            <a:r>
              <a:rPr lang="da-DK" sz="2000" b="1" i="1" u="sng" dirty="0" smtClean="0"/>
              <a:t>: </a:t>
            </a:r>
            <a:r>
              <a:rPr lang="da-DK" sz="2000" dirty="0" err="1" smtClean="0"/>
              <a:t>Either</a:t>
            </a:r>
            <a:r>
              <a:rPr lang="da-DK" sz="2000" dirty="0" smtClean="0"/>
              <a:t> low </a:t>
            </a:r>
            <a:r>
              <a:rPr lang="da-DK" sz="2000" dirty="0" err="1" smtClean="0"/>
              <a:t>efficiency</a:t>
            </a:r>
            <a:r>
              <a:rPr lang="da-DK" sz="2000" dirty="0" smtClean="0"/>
              <a:t> for Day 1, or GEM type </a:t>
            </a:r>
            <a:r>
              <a:rPr lang="da-DK" sz="2000" dirty="0" err="1" smtClean="0"/>
              <a:t>detectors</a:t>
            </a:r>
            <a:r>
              <a:rPr lang="da-DK" sz="2000" dirty="0" smtClean="0"/>
              <a:t> </a:t>
            </a:r>
            <a:r>
              <a:rPr lang="da-DK" sz="2000" dirty="0" err="1" smtClean="0"/>
              <a:t>if</a:t>
            </a:r>
            <a:r>
              <a:rPr lang="da-DK" sz="2000" dirty="0" smtClean="0"/>
              <a:t>  the </a:t>
            </a:r>
            <a:r>
              <a:rPr lang="da-DK" sz="2000" dirty="0" err="1" smtClean="0"/>
              <a:t>count</a:t>
            </a:r>
            <a:r>
              <a:rPr lang="da-DK" sz="2000" dirty="0" smtClean="0"/>
              <a:t> rate </a:t>
            </a:r>
            <a:r>
              <a:rPr lang="da-DK" sz="2000" dirty="0" err="1" smtClean="0"/>
              <a:t>can</a:t>
            </a:r>
            <a:r>
              <a:rPr lang="da-DK" sz="2000" dirty="0" smtClean="0"/>
              <a:t> </a:t>
            </a:r>
            <a:r>
              <a:rPr lang="da-DK" sz="2000" dirty="0" err="1" smtClean="0"/>
              <a:t>come</a:t>
            </a:r>
            <a:r>
              <a:rPr lang="da-DK" sz="2000" dirty="0" smtClean="0"/>
              <a:t> </a:t>
            </a:r>
            <a:r>
              <a:rPr lang="da-DK" sz="2000" dirty="0" err="1" smtClean="0"/>
              <a:t>down</a:t>
            </a:r>
            <a:r>
              <a:rPr lang="da-DK" sz="2000" dirty="0" smtClean="0"/>
              <a:t> low </a:t>
            </a:r>
            <a:r>
              <a:rPr lang="da-DK" sz="2000" dirty="0" err="1" smtClean="0"/>
              <a:t>enough</a:t>
            </a:r>
            <a:r>
              <a:rPr lang="da-DK" sz="2000" dirty="0" smtClean="0"/>
              <a:t>. </a:t>
            </a:r>
            <a:r>
              <a:rPr lang="da-DK" sz="2000" i="1" dirty="0" err="1" smtClean="0"/>
              <a:t>We</a:t>
            </a:r>
            <a:r>
              <a:rPr lang="da-DK" sz="2000" i="1" dirty="0" smtClean="0"/>
              <a:t> </a:t>
            </a:r>
            <a:r>
              <a:rPr lang="da-DK" sz="2000" i="1" dirty="0" err="1" smtClean="0"/>
              <a:t>might</a:t>
            </a:r>
            <a:r>
              <a:rPr lang="da-DK" sz="2000" i="1" dirty="0" smtClean="0"/>
              <a:t> have a massive</a:t>
            </a:r>
            <a:br>
              <a:rPr lang="da-DK" sz="2000" i="1" dirty="0" smtClean="0"/>
            </a:br>
            <a:r>
              <a:rPr lang="da-DK" sz="2000" i="1" dirty="0" err="1" smtClean="0"/>
              <a:t>stability</a:t>
            </a:r>
            <a:r>
              <a:rPr lang="da-DK" sz="2000" i="1" dirty="0" smtClean="0"/>
              <a:t> problem, </a:t>
            </a:r>
            <a:r>
              <a:rPr lang="da-DK" sz="2000" i="1" dirty="0" err="1" smtClean="0"/>
              <a:t>which</a:t>
            </a:r>
            <a:r>
              <a:rPr lang="da-DK" sz="2000" i="1" dirty="0" smtClean="0"/>
              <a:t> the ESS is </a:t>
            </a:r>
            <a:r>
              <a:rPr lang="da-DK" sz="2000" i="1" dirty="0" err="1" smtClean="0"/>
              <a:t>looking</a:t>
            </a:r>
            <a:r>
              <a:rPr lang="da-DK" sz="2000" i="1" dirty="0" smtClean="0"/>
              <a:t> </a:t>
            </a:r>
            <a:r>
              <a:rPr lang="da-DK" sz="2000" i="1" dirty="0" err="1" smtClean="0"/>
              <a:t>into</a:t>
            </a:r>
            <a:r>
              <a:rPr lang="da-DK" sz="2000" i="1" dirty="0"/>
              <a:t> </a:t>
            </a:r>
            <a:r>
              <a:rPr lang="da-DK" sz="2000" i="1" dirty="0" smtClean="0"/>
              <a:t>– </a:t>
            </a:r>
            <a:r>
              <a:rPr lang="da-DK" sz="2000" i="1" dirty="0" err="1" smtClean="0"/>
              <a:t>larger</a:t>
            </a:r>
            <a:r>
              <a:rPr lang="da-DK" sz="2000" i="1" dirty="0" smtClean="0"/>
              <a:t> </a:t>
            </a:r>
            <a:r>
              <a:rPr lang="da-DK" sz="2000" i="1" dirty="0" err="1" smtClean="0"/>
              <a:t>than</a:t>
            </a:r>
            <a:r>
              <a:rPr lang="da-DK" sz="2000" i="1" dirty="0" smtClean="0"/>
              <a:t> </a:t>
            </a:r>
            <a:r>
              <a:rPr lang="da-DK" sz="2000" i="1" dirty="0" err="1" smtClean="0"/>
              <a:t>we</a:t>
            </a:r>
            <a:r>
              <a:rPr lang="da-DK" sz="2000" i="1" dirty="0" smtClean="0"/>
              <a:t> </a:t>
            </a:r>
            <a:r>
              <a:rPr lang="da-DK" sz="2000" i="1" dirty="0" err="1" smtClean="0"/>
              <a:t>presumed</a:t>
            </a:r>
            <a:endParaRPr 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5852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Chopper </a:t>
            </a:r>
            <a:r>
              <a:rPr lang="da-DK" b="1" dirty="0" err="1" smtClean="0">
                <a:latin typeface="Gill Sans MT" panose="020B0502020104020203" pitchFamily="34" charset="0"/>
              </a:rPr>
              <a:t>calibration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2280818"/>
            <a:ext cx="8202759" cy="429780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56134" y="2280818"/>
            <a:ext cx="8787866" cy="96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9064" y="1553684"/>
            <a:ext cx="816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Overlap </a:t>
            </a:r>
            <a:r>
              <a:rPr lang="da-DK" sz="2400" b="1" dirty="0" err="1" smtClean="0"/>
              <a:t>measurement</a:t>
            </a:r>
            <a:r>
              <a:rPr lang="da-DK" sz="2400" b="1" dirty="0" smtClean="0"/>
              <a:t>, transport </a:t>
            </a:r>
            <a:r>
              <a:rPr lang="da-DK" sz="2400" b="1" dirty="0" err="1" smtClean="0"/>
              <a:t>measurement</a:t>
            </a:r>
            <a:r>
              <a:rPr lang="da-DK" sz="2400" b="1" dirty="0" smtClean="0"/>
              <a:t>, rise/</a:t>
            </a:r>
            <a:r>
              <a:rPr lang="da-DK" sz="2400" b="1" dirty="0" err="1" smtClean="0"/>
              <a:t>fall</a:t>
            </a:r>
            <a:r>
              <a:rPr lang="da-DK" sz="2400" b="1" dirty="0" smtClean="0"/>
              <a:t> times</a:t>
            </a:r>
            <a:endParaRPr lang="da-DK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446028" y="1871330"/>
            <a:ext cx="5943600" cy="3795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err="1" smtClean="0">
                <a:solidFill>
                  <a:srgbClr val="FF0000"/>
                </a:solidFill>
              </a:rPr>
              <a:t>Estimated</a:t>
            </a:r>
            <a:r>
              <a:rPr lang="da-DK" sz="3200" b="1" dirty="0" smtClean="0">
                <a:solidFill>
                  <a:srgbClr val="FF0000"/>
                </a:solidFill>
              </a:rPr>
              <a:t> time for chopper </a:t>
            </a:r>
            <a:r>
              <a:rPr lang="da-DK" sz="3200" b="1" dirty="0" err="1" smtClean="0">
                <a:solidFill>
                  <a:srgbClr val="FF0000"/>
                </a:solidFill>
              </a:rPr>
              <a:t>calibration</a:t>
            </a:r>
            <a:r>
              <a:rPr lang="da-DK" sz="3200" b="1" dirty="0" smtClean="0">
                <a:solidFill>
                  <a:srgbClr val="FF0000"/>
                </a:solidFill>
              </a:rPr>
              <a:t>: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5 </a:t>
            </a:r>
            <a:r>
              <a:rPr lang="da-DK" sz="3200" b="1" dirty="0" err="1" smtClean="0">
                <a:solidFill>
                  <a:srgbClr val="FF0000"/>
                </a:solidFill>
              </a:rPr>
              <a:t>weeks</a:t>
            </a:r>
            <a:r>
              <a:rPr lang="da-DK" sz="3200" b="1" dirty="0" smtClean="0">
                <a:solidFill>
                  <a:srgbClr val="FF0000"/>
                </a:solidFill>
              </a:rPr>
              <a:t> (in total)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Monitor and flux </a:t>
            </a:r>
            <a:r>
              <a:rPr lang="da-DK" b="1" dirty="0" err="1" smtClean="0">
                <a:latin typeface="Gill Sans MT" panose="020B0502020104020203" pitchFamily="34" charset="0"/>
              </a:rPr>
              <a:t>calibration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1" y="2845338"/>
            <a:ext cx="6038457" cy="4092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6056" y="1711842"/>
            <a:ext cx="7857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Gold </a:t>
            </a:r>
            <a:r>
              <a:rPr lang="da-DK" b="1" dirty="0" err="1" smtClean="0"/>
              <a:t>foil</a:t>
            </a:r>
            <a:r>
              <a:rPr lang="da-DK" b="1" dirty="0" smtClean="0"/>
              <a:t> for </a:t>
            </a:r>
            <a:r>
              <a:rPr lang="da-DK" b="1" dirty="0" err="1" smtClean="0"/>
              <a:t>absolute</a:t>
            </a:r>
            <a:r>
              <a:rPr lang="da-DK" b="1" dirty="0" smtClean="0"/>
              <a:t> flux.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 smtClean="0"/>
              <a:t>Identify</a:t>
            </a:r>
            <a:r>
              <a:rPr lang="da-DK" b="1" dirty="0" smtClean="0"/>
              <a:t> </a:t>
            </a:r>
            <a:r>
              <a:rPr lang="da-DK" b="1" dirty="0" err="1" smtClean="0"/>
              <a:t>aluminum</a:t>
            </a:r>
            <a:r>
              <a:rPr lang="da-DK" b="1" dirty="0" smtClean="0"/>
              <a:t> </a:t>
            </a:r>
            <a:r>
              <a:rPr lang="da-DK" b="1" dirty="0" err="1" smtClean="0"/>
              <a:t>bragg</a:t>
            </a:r>
            <a:r>
              <a:rPr lang="da-DK" b="1" dirty="0" smtClean="0"/>
              <a:t> </a:t>
            </a:r>
            <a:r>
              <a:rPr lang="da-DK" b="1" dirty="0" err="1" smtClean="0"/>
              <a:t>peaks</a:t>
            </a:r>
            <a:r>
              <a:rPr lang="da-DK" b="1" dirty="0" smtClean="0"/>
              <a:t> in monitor, </a:t>
            </a:r>
            <a:r>
              <a:rPr lang="da-DK" b="1" dirty="0" err="1" smtClean="0"/>
              <a:t>maybe</a:t>
            </a:r>
            <a:r>
              <a:rPr lang="da-DK" b="1" dirty="0" smtClean="0"/>
              <a:t> YIG sample </a:t>
            </a:r>
            <a:r>
              <a:rPr lang="da-DK" b="1" dirty="0" err="1" smtClean="0"/>
              <a:t>before</a:t>
            </a:r>
            <a:r>
              <a:rPr lang="da-DK" b="1" dirty="0" smtClean="0"/>
              <a:t>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 smtClean="0"/>
              <a:t>Use</a:t>
            </a:r>
            <a:r>
              <a:rPr lang="da-DK" b="1" dirty="0" smtClean="0"/>
              <a:t> CF </a:t>
            </a:r>
            <a:r>
              <a:rPr lang="da-DK" b="1" dirty="0" err="1" smtClean="0"/>
              <a:t>levels</a:t>
            </a:r>
            <a:r>
              <a:rPr lang="da-DK" b="1" dirty="0" smtClean="0"/>
              <a:t> on </a:t>
            </a:r>
            <a:r>
              <a:rPr lang="da-DK" b="1" dirty="0" err="1" smtClean="0"/>
              <a:t>known</a:t>
            </a:r>
            <a:r>
              <a:rPr lang="da-DK" b="1" dirty="0" smtClean="0"/>
              <a:t> </a:t>
            </a:r>
            <a:r>
              <a:rPr lang="da-DK" b="1" dirty="0" err="1" smtClean="0"/>
              <a:t>crystal</a:t>
            </a:r>
            <a:r>
              <a:rPr lang="da-DK" b="1" dirty="0" smtClean="0"/>
              <a:t> to </a:t>
            </a:r>
            <a:r>
              <a:rPr lang="da-DK" b="1" dirty="0" err="1" smtClean="0"/>
              <a:t>verify</a:t>
            </a:r>
            <a:r>
              <a:rPr lang="da-DK" b="1" dirty="0" smtClean="0"/>
              <a:t> </a:t>
            </a:r>
            <a:r>
              <a:rPr lang="da-DK" b="1" dirty="0" err="1" smtClean="0"/>
              <a:t>intensity</a:t>
            </a:r>
            <a:r>
              <a:rPr lang="da-DK" b="1" dirty="0" smtClean="0"/>
              <a:t> </a:t>
            </a:r>
            <a:r>
              <a:rPr lang="da-DK" b="1" dirty="0" err="1" smtClean="0"/>
              <a:t>across</a:t>
            </a:r>
            <a:r>
              <a:rPr lang="da-DK" b="1" dirty="0" smtClean="0"/>
              <a:t> the frame.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Monitor and flux </a:t>
            </a:r>
            <a:r>
              <a:rPr lang="da-DK" b="1" dirty="0" err="1" smtClean="0">
                <a:latin typeface="Gill Sans MT" panose="020B0502020104020203" pitchFamily="34" charset="0"/>
              </a:rPr>
              <a:t>calibration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1" y="2845338"/>
            <a:ext cx="6038457" cy="4092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6056" y="1711842"/>
            <a:ext cx="7857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Gold </a:t>
            </a:r>
            <a:r>
              <a:rPr lang="da-DK" b="1" dirty="0" err="1" smtClean="0"/>
              <a:t>foil</a:t>
            </a:r>
            <a:r>
              <a:rPr lang="da-DK" b="1" dirty="0" smtClean="0"/>
              <a:t> for </a:t>
            </a:r>
            <a:r>
              <a:rPr lang="da-DK" b="1" dirty="0" err="1" smtClean="0"/>
              <a:t>absolute</a:t>
            </a:r>
            <a:r>
              <a:rPr lang="da-DK" b="1" dirty="0" smtClean="0"/>
              <a:t> flux.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 smtClean="0"/>
              <a:t>Identify</a:t>
            </a:r>
            <a:r>
              <a:rPr lang="da-DK" b="1" dirty="0" smtClean="0"/>
              <a:t> </a:t>
            </a:r>
            <a:r>
              <a:rPr lang="da-DK" b="1" dirty="0" err="1" smtClean="0"/>
              <a:t>aluminum</a:t>
            </a:r>
            <a:r>
              <a:rPr lang="da-DK" b="1" dirty="0" smtClean="0"/>
              <a:t> </a:t>
            </a:r>
            <a:r>
              <a:rPr lang="da-DK" b="1" dirty="0" err="1" smtClean="0"/>
              <a:t>bragg</a:t>
            </a:r>
            <a:r>
              <a:rPr lang="da-DK" b="1" dirty="0" smtClean="0"/>
              <a:t> </a:t>
            </a:r>
            <a:r>
              <a:rPr lang="da-DK" b="1" dirty="0" err="1" smtClean="0"/>
              <a:t>peaks</a:t>
            </a:r>
            <a:r>
              <a:rPr lang="da-DK" b="1" dirty="0" smtClean="0"/>
              <a:t> in monitor, </a:t>
            </a:r>
            <a:r>
              <a:rPr lang="da-DK" b="1" dirty="0" err="1" smtClean="0"/>
              <a:t>maybe</a:t>
            </a:r>
            <a:r>
              <a:rPr lang="da-DK" b="1" dirty="0" smtClean="0"/>
              <a:t> YIG sample </a:t>
            </a:r>
            <a:r>
              <a:rPr lang="da-DK" b="1" dirty="0" err="1" smtClean="0"/>
              <a:t>before</a:t>
            </a:r>
            <a:r>
              <a:rPr lang="da-DK" b="1" dirty="0" smtClean="0"/>
              <a:t>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 smtClean="0"/>
              <a:t>Use</a:t>
            </a:r>
            <a:r>
              <a:rPr lang="da-DK" b="1" dirty="0" smtClean="0"/>
              <a:t> CF </a:t>
            </a:r>
            <a:r>
              <a:rPr lang="da-DK" b="1" dirty="0" err="1" smtClean="0"/>
              <a:t>levels</a:t>
            </a:r>
            <a:r>
              <a:rPr lang="da-DK" b="1" dirty="0" smtClean="0"/>
              <a:t> on </a:t>
            </a:r>
            <a:r>
              <a:rPr lang="da-DK" b="1" dirty="0" err="1" smtClean="0"/>
              <a:t>known</a:t>
            </a:r>
            <a:r>
              <a:rPr lang="da-DK" b="1" dirty="0" smtClean="0"/>
              <a:t> </a:t>
            </a:r>
            <a:r>
              <a:rPr lang="da-DK" b="1" dirty="0" err="1" smtClean="0"/>
              <a:t>crystal</a:t>
            </a:r>
            <a:r>
              <a:rPr lang="da-DK" b="1" dirty="0" smtClean="0"/>
              <a:t> to </a:t>
            </a:r>
            <a:r>
              <a:rPr lang="da-DK" b="1" dirty="0" err="1" smtClean="0"/>
              <a:t>verify</a:t>
            </a:r>
            <a:r>
              <a:rPr lang="da-DK" b="1" dirty="0" smtClean="0"/>
              <a:t> </a:t>
            </a:r>
            <a:r>
              <a:rPr lang="da-DK" b="1" dirty="0" err="1" smtClean="0"/>
              <a:t>intensity</a:t>
            </a:r>
            <a:r>
              <a:rPr lang="da-DK" b="1" dirty="0" smtClean="0"/>
              <a:t> </a:t>
            </a:r>
            <a:r>
              <a:rPr lang="da-DK" b="1" dirty="0" err="1" smtClean="0"/>
              <a:t>across</a:t>
            </a:r>
            <a:r>
              <a:rPr lang="da-DK" b="1" dirty="0" smtClean="0"/>
              <a:t> the frame.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Rectangle 6"/>
          <p:cNvSpPr/>
          <p:nvPr/>
        </p:nvSpPr>
        <p:spPr>
          <a:xfrm>
            <a:off x="1446028" y="1871330"/>
            <a:ext cx="5943600" cy="3795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err="1" smtClean="0">
                <a:solidFill>
                  <a:srgbClr val="FF0000"/>
                </a:solidFill>
              </a:rPr>
              <a:t>Estimated</a:t>
            </a:r>
            <a:r>
              <a:rPr lang="da-DK" sz="3200" b="1" dirty="0" smtClean="0">
                <a:solidFill>
                  <a:srgbClr val="FF0000"/>
                </a:solidFill>
              </a:rPr>
              <a:t> time for monitor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err="1" smtClean="0">
                <a:solidFill>
                  <a:srgbClr val="FF0000"/>
                </a:solidFill>
              </a:rPr>
              <a:t>calibration</a:t>
            </a:r>
            <a:r>
              <a:rPr lang="da-DK" sz="3200" b="1" dirty="0" smtClean="0">
                <a:solidFill>
                  <a:srgbClr val="FF0000"/>
                </a:solidFill>
              </a:rPr>
              <a:t>: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2 </a:t>
            </a:r>
            <a:r>
              <a:rPr lang="da-DK" sz="3200" b="1" dirty="0" err="1" smtClean="0">
                <a:solidFill>
                  <a:srgbClr val="FF0000"/>
                </a:solidFill>
              </a:rPr>
              <a:t>weeks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Normalization</a:t>
            </a:r>
            <a:r>
              <a:rPr lang="da-DK" b="1" dirty="0" smtClean="0">
                <a:latin typeface="Gill Sans MT" panose="020B0502020104020203" pitchFamily="34" charset="0"/>
              </a:rPr>
              <a:t>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Vanadium and CF </a:t>
            </a:r>
            <a:r>
              <a:rPr lang="da-DK" b="1" dirty="0" err="1" smtClean="0">
                <a:latin typeface="Gill Sans MT" panose="020B0502020104020203" pitchFamily="34" charset="0"/>
              </a:rPr>
              <a:t>levels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26" y="3072809"/>
            <a:ext cx="6262078" cy="386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46" y="1748526"/>
            <a:ext cx="47523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/>
              <a:t>Normalize</a:t>
            </a:r>
            <a:r>
              <a:rPr lang="da-DK" sz="2400" b="1" dirty="0" smtClean="0"/>
              <a:t> for: Analyser </a:t>
            </a:r>
            <a:r>
              <a:rPr lang="da-DK" sz="2400" b="1" i="1" dirty="0" err="1"/>
              <a:t>r</a:t>
            </a:r>
            <a:r>
              <a:rPr lang="da-DK" sz="2400" b="1" i="1" dirty="0" err="1" smtClean="0"/>
              <a:t>eflectivity</a:t>
            </a:r>
            <a:r>
              <a:rPr lang="da-DK" sz="2400" b="1" i="1" dirty="0" smtClean="0"/>
              <a:t>, </a:t>
            </a:r>
            <a:br>
              <a:rPr lang="da-DK" sz="2400" b="1" i="1" dirty="0" smtClean="0"/>
            </a:br>
            <a:r>
              <a:rPr lang="da-DK" sz="2400" b="1" i="1" dirty="0" err="1" smtClean="0"/>
              <a:t>spatial</a:t>
            </a:r>
            <a:r>
              <a:rPr lang="da-DK" sz="2400" b="1" i="1" dirty="0" smtClean="0"/>
              <a:t> angle and </a:t>
            </a:r>
            <a:r>
              <a:rPr lang="da-DK" sz="2400" b="1" i="1" dirty="0" err="1" smtClean="0"/>
              <a:t>incoming</a:t>
            </a:r>
            <a:r>
              <a:rPr lang="da-DK" sz="2400" b="1" i="1" dirty="0" smtClean="0"/>
              <a:t> flux</a:t>
            </a:r>
          </a:p>
          <a:p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Scale</a:t>
            </a:r>
            <a:r>
              <a:rPr lang="da-DK" sz="2400" b="1" dirty="0" smtClean="0"/>
              <a:t> resolution </a:t>
            </a:r>
            <a:r>
              <a:rPr lang="da-DK" sz="2400" b="1" dirty="0" err="1" smtClean="0"/>
              <a:t>volume</a:t>
            </a:r>
            <a:r>
              <a:rPr lang="da-DK" sz="2400" b="1" dirty="0" smtClean="0"/>
              <a:t> </a:t>
            </a:r>
            <a:br>
              <a:rPr lang="da-DK" sz="2400" b="1" dirty="0" smtClean="0"/>
            </a:br>
            <a:r>
              <a:rPr lang="da-DK" sz="2400" b="1" dirty="0" smtClean="0"/>
              <a:t>and </a:t>
            </a:r>
            <a:r>
              <a:rPr lang="da-DK" sz="2400" b="1" dirty="0" err="1" smtClean="0"/>
              <a:t>try</a:t>
            </a:r>
            <a:r>
              <a:rPr lang="da-DK" sz="2400" b="1" dirty="0" smtClean="0"/>
              <a:t> to </a:t>
            </a:r>
            <a:r>
              <a:rPr lang="da-DK" sz="2400" b="1" dirty="0" err="1" smtClean="0"/>
              <a:t>compare</a:t>
            </a:r>
            <a:r>
              <a:rPr lang="da-DK" sz="2400" b="1" dirty="0" smtClean="0"/>
              <a:t> </a:t>
            </a:r>
            <a:br>
              <a:rPr lang="da-DK" sz="2400" b="1" dirty="0" smtClean="0"/>
            </a:br>
            <a:r>
              <a:rPr lang="da-DK" sz="2400" b="1" dirty="0" smtClean="0"/>
              <a:t>CF </a:t>
            </a:r>
            <a:r>
              <a:rPr lang="da-DK" sz="2400" b="1" dirty="0" err="1" smtClean="0"/>
              <a:t>levels</a:t>
            </a:r>
            <a:r>
              <a:rPr lang="da-DK" sz="2400" b="1" dirty="0" smtClean="0"/>
              <a:t> for </a:t>
            </a:r>
            <a:r>
              <a:rPr lang="da-DK" sz="2400" b="1" dirty="0" err="1" smtClean="0"/>
              <a:t>different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analyzers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Compare</a:t>
            </a:r>
            <a:r>
              <a:rPr lang="da-DK" sz="2400" b="1" dirty="0" smtClean="0"/>
              <a:t> CF </a:t>
            </a:r>
            <a:r>
              <a:rPr lang="da-DK" sz="2400" b="1" dirty="0" err="1" smtClean="0"/>
              <a:t>level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intensities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normalized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smtClean="0"/>
              <a:t>by monitor and </a:t>
            </a:r>
            <a:br>
              <a:rPr lang="da-DK" sz="2400" b="1" dirty="0" smtClean="0"/>
            </a:br>
            <a:r>
              <a:rPr lang="da-DK" sz="2400" b="1" dirty="0" err="1" smtClean="0"/>
              <a:t>acc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current</a:t>
            </a:r>
            <a:r>
              <a:rPr lang="da-DK" sz="2400" b="1" dirty="0" smtClean="0"/>
              <a:t>, </a:t>
            </a:r>
            <a:r>
              <a:rPr lang="da-DK" sz="2400" b="1" dirty="0" err="1" smtClean="0"/>
              <a:t>respectively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697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Backend</a:t>
            </a:r>
            <a:r>
              <a:rPr lang="da-DK" b="1" dirty="0" smtClean="0">
                <a:latin typeface="Gill Sans MT" panose="020B0502020104020203" pitchFamily="34" charset="0"/>
              </a:rPr>
              <a:t> from </a:t>
            </a:r>
            <a:r>
              <a:rPr lang="da-DK" b="1" dirty="0" err="1" smtClean="0">
                <a:latin typeface="Gill Sans MT" panose="020B0502020104020203" pitchFamily="34" charset="0"/>
              </a:rPr>
              <a:t>detector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group</a:t>
            </a:r>
            <a:r>
              <a:rPr lang="da-DK" b="1" dirty="0" smtClean="0">
                <a:latin typeface="Gill Sans MT" panose="020B0502020104020203" pitchFamily="34" charset="0"/>
              </a:rPr>
              <a:t>!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(Milan Klausz)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2504"/>
            <a:ext cx="9144000" cy="53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Normalization</a:t>
            </a:r>
            <a:r>
              <a:rPr lang="da-DK" b="1" dirty="0" smtClean="0">
                <a:latin typeface="Gill Sans MT" panose="020B0502020104020203" pitchFamily="34" charset="0"/>
              </a:rPr>
              <a:t>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Vanadium and CF </a:t>
            </a:r>
            <a:r>
              <a:rPr lang="da-DK" b="1" dirty="0" err="1" smtClean="0">
                <a:latin typeface="Gill Sans MT" panose="020B0502020104020203" pitchFamily="34" charset="0"/>
              </a:rPr>
              <a:t>levels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26" y="3072809"/>
            <a:ext cx="6262078" cy="386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46" y="1748526"/>
            <a:ext cx="47523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/>
              <a:t>Normalize</a:t>
            </a:r>
            <a:r>
              <a:rPr lang="da-DK" sz="2400" b="1" dirty="0" smtClean="0"/>
              <a:t> for: Analyser </a:t>
            </a:r>
            <a:r>
              <a:rPr lang="da-DK" sz="2400" b="1" i="1" dirty="0" err="1"/>
              <a:t>r</a:t>
            </a:r>
            <a:r>
              <a:rPr lang="da-DK" sz="2400" b="1" i="1" dirty="0" err="1" smtClean="0"/>
              <a:t>eflectivity</a:t>
            </a:r>
            <a:r>
              <a:rPr lang="da-DK" sz="2400" b="1" i="1" dirty="0" smtClean="0"/>
              <a:t>, </a:t>
            </a:r>
            <a:br>
              <a:rPr lang="da-DK" sz="2400" b="1" i="1" dirty="0" smtClean="0"/>
            </a:br>
            <a:r>
              <a:rPr lang="da-DK" sz="2400" b="1" i="1" dirty="0" err="1" smtClean="0"/>
              <a:t>spatial</a:t>
            </a:r>
            <a:r>
              <a:rPr lang="da-DK" sz="2400" b="1" i="1" dirty="0" smtClean="0"/>
              <a:t> angle and </a:t>
            </a:r>
            <a:r>
              <a:rPr lang="da-DK" sz="2400" b="1" i="1" dirty="0" err="1" smtClean="0"/>
              <a:t>incoming</a:t>
            </a:r>
            <a:r>
              <a:rPr lang="da-DK" sz="2400" b="1" i="1" dirty="0" smtClean="0"/>
              <a:t> flux</a:t>
            </a:r>
          </a:p>
          <a:p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Scale</a:t>
            </a:r>
            <a:r>
              <a:rPr lang="da-DK" sz="2400" b="1" dirty="0" smtClean="0"/>
              <a:t> resolution </a:t>
            </a:r>
            <a:r>
              <a:rPr lang="da-DK" sz="2400" b="1" dirty="0" err="1" smtClean="0"/>
              <a:t>volume</a:t>
            </a:r>
            <a:r>
              <a:rPr lang="da-DK" sz="2400" b="1" dirty="0" smtClean="0"/>
              <a:t> </a:t>
            </a:r>
            <a:br>
              <a:rPr lang="da-DK" sz="2400" b="1" dirty="0" smtClean="0"/>
            </a:br>
            <a:r>
              <a:rPr lang="da-DK" sz="2400" b="1" dirty="0" smtClean="0"/>
              <a:t>and </a:t>
            </a:r>
            <a:r>
              <a:rPr lang="da-DK" sz="2400" b="1" dirty="0" err="1" smtClean="0"/>
              <a:t>try</a:t>
            </a:r>
            <a:r>
              <a:rPr lang="da-DK" sz="2400" b="1" dirty="0" smtClean="0"/>
              <a:t> to </a:t>
            </a:r>
            <a:r>
              <a:rPr lang="da-DK" sz="2400" b="1" dirty="0" err="1" smtClean="0"/>
              <a:t>compare</a:t>
            </a:r>
            <a:r>
              <a:rPr lang="da-DK" sz="2400" b="1" dirty="0" smtClean="0"/>
              <a:t> </a:t>
            </a:r>
            <a:br>
              <a:rPr lang="da-DK" sz="2400" b="1" dirty="0" smtClean="0"/>
            </a:br>
            <a:r>
              <a:rPr lang="da-DK" sz="2400" b="1" dirty="0" smtClean="0"/>
              <a:t>CF </a:t>
            </a:r>
            <a:r>
              <a:rPr lang="da-DK" sz="2400" b="1" dirty="0" err="1" smtClean="0"/>
              <a:t>levels</a:t>
            </a:r>
            <a:r>
              <a:rPr lang="da-DK" sz="2400" b="1" dirty="0" smtClean="0"/>
              <a:t> for </a:t>
            </a:r>
            <a:r>
              <a:rPr lang="da-DK" sz="2400" b="1" dirty="0" err="1" smtClean="0"/>
              <a:t>different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analyzers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Compare</a:t>
            </a:r>
            <a:r>
              <a:rPr lang="da-DK" sz="2400" b="1" dirty="0" smtClean="0"/>
              <a:t> CF </a:t>
            </a:r>
            <a:r>
              <a:rPr lang="da-DK" sz="2400" b="1" dirty="0" err="1" smtClean="0"/>
              <a:t>level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err="1" smtClean="0"/>
              <a:t>intensities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normalized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smtClean="0"/>
              <a:t>by monitor and </a:t>
            </a:r>
            <a:br>
              <a:rPr lang="da-DK" sz="2400" b="1" dirty="0" smtClean="0"/>
            </a:br>
            <a:r>
              <a:rPr lang="da-DK" sz="2400" b="1" dirty="0" err="1" smtClean="0"/>
              <a:t>acc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current</a:t>
            </a:r>
            <a:r>
              <a:rPr lang="da-DK" sz="2400" b="1" dirty="0" smtClean="0"/>
              <a:t>, </a:t>
            </a:r>
            <a:r>
              <a:rPr lang="da-DK" sz="2400" b="1" dirty="0" err="1" smtClean="0"/>
              <a:t>respectively</a:t>
            </a:r>
            <a:endParaRPr lang="da-DK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446028" y="1871330"/>
            <a:ext cx="5943600" cy="3795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err="1" smtClean="0">
                <a:solidFill>
                  <a:srgbClr val="FF0000"/>
                </a:solidFill>
              </a:rPr>
              <a:t>Estimated</a:t>
            </a:r>
            <a:r>
              <a:rPr lang="da-DK" sz="3200" b="1" dirty="0" smtClean="0">
                <a:solidFill>
                  <a:srgbClr val="FF0000"/>
                </a:solidFill>
              </a:rPr>
              <a:t> time for monitor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err="1" smtClean="0">
                <a:solidFill>
                  <a:srgbClr val="FF0000"/>
                </a:solidFill>
              </a:rPr>
              <a:t>Normalization</a:t>
            </a:r>
            <a:r>
              <a:rPr lang="da-DK" sz="3200" b="1" dirty="0" smtClean="0">
                <a:solidFill>
                  <a:srgbClr val="FF0000"/>
                </a:solidFill>
              </a:rPr>
              <a:t>: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2 </a:t>
            </a:r>
            <a:r>
              <a:rPr lang="da-DK" sz="3200" b="1" dirty="0" err="1" smtClean="0">
                <a:solidFill>
                  <a:srgbClr val="FF0000"/>
                </a:solidFill>
              </a:rPr>
              <a:t>week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Energy resolution: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Vanadium and CF </a:t>
            </a:r>
            <a:r>
              <a:rPr lang="da-DK" b="1" dirty="0" err="1" smtClean="0">
                <a:latin typeface="Gill Sans MT" panose="020B0502020104020203" pitchFamily="34" charset="0"/>
              </a:rPr>
              <a:t>levels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3773627" y="2162338"/>
            <a:ext cx="547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Prototype </a:t>
            </a:r>
            <a:r>
              <a:rPr lang="da-DK" sz="2000" b="1" dirty="0" err="1" smtClean="0"/>
              <a:t>measurements</a:t>
            </a:r>
            <a:r>
              <a:rPr lang="da-DK" sz="2000" b="1" dirty="0" smtClean="0"/>
              <a:t> on MARS @ PSI</a:t>
            </a:r>
            <a:endParaRPr lang="da-DK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54" y="2562448"/>
            <a:ext cx="6121998" cy="4019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775" y="2162338"/>
            <a:ext cx="34833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Use</a:t>
            </a:r>
            <a:r>
              <a:rPr lang="da-DK" sz="2400" dirty="0" smtClean="0"/>
              <a:t> vanadium to </a:t>
            </a:r>
            <a:br>
              <a:rPr lang="da-DK" sz="2400" dirty="0" smtClean="0"/>
            </a:br>
            <a:r>
              <a:rPr lang="da-DK" sz="2400" dirty="0" err="1" smtClean="0"/>
              <a:t>quantify</a:t>
            </a:r>
            <a:r>
              <a:rPr lang="da-DK" sz="2400" dirty="0" smtClean="0"/>
              <a:t> the </a:t>
            </a:r>
            <a:r>
              <a:rPr lang="da-DK" sz="2400" dirty="0" err="1" smtClean="0"/>
              <a:t>size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and </a:t>
            </a:r>
            <a:r>
              <a:rPr lang="da-DK" sz="2400" dirty="0" err="1" smtClean="0"/>
              <a:t>variance</a:t>
            </a:r>
            <a:r>
              <a:rPr lang="da-DK" sz="2400" dirty="0" smtClean="0"/>
              <a:t> of </a:t>
            </a:r>
            <a:r>
              <a:rPr lang="da-DK" sz="2400" dirty="0" err="1" smtClean="0"/>
              <a:t>elastic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line </a:t>
            </a:r>
            <a:r>
              <a:rPr lang="da-DK" sz="2400" dirty="0" err="1" smtClean="0"/>
              <a:t>widths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Use</a:t>
            </a:r>
            <a:r>
              <a:rPr lang="da-DK" sz="2400" dirty="0" smtClean="0"/>
              <a:t> </a:t>
            </a:r>
            <a:r>
              <a:rPr lang="da-DK" sz="2400" dirty="0" err="1" smtClean="0"/>
              <a:t>e.g</a:t>
            </a:r>
            <a:r>
              <a:rPr lang="da-DK" sz="2400" dirty="0" smtClean="0"/>
              <a:t>. LiHoF4 to </a:t>
            </a:r>
            <a:br>
              <a:rPr lang="da-DK" sz="2400" dirty="0" smtClean="0"/>
            </a:br>
            <a:r>
              <a:rPr lang="da-DK" sz="2400" dirty="0" smtClean="0"/>
              <a:t>do the same in </a:t>
            </a:r>
            <a:r>
              <a:rPr lang="da-DK" sz="2400" dirty="0" err="1" smtClean="0"/>
              <a:t>inelastic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smtClean="0"/>
              <a:t>mode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err="1" smtClean="0"/>
              <a:t>Use</a:t>
            </a:r>
            <a:r>
              <a:rPr lang="da-DK" sz="2400" dirty="0" smtClean="0"/>
              <a:t> </a:t>
            </a:r>
            <a:r>
              <a:rPr lang="da-DK" sz="2400" dirty="0" err="1" smtClean="0"/>
              <a:t>cold</a:t>
            </a:r>
            <a:r>
              <a:rPr lang="da-DK" sz="2400" dirty="0" smtClean="0"/>
              <a:t> chopper </a:t>
            </a:r>
            <a:br>
              <a:rPr lang="da-DK" sz="2400" dirty="0" smtClean="0"/>
            </a:br>
            <a:r>
              <a:rPr lang="da-DK" sz="2400" dirty="0" err="1" smtClean="0"/>
              <a:t>results</a:t>
            </a:r>
            <a:r>
              <a:rPr lang="da-DK" sz="2400" dirty="0" smtClean="0"/>
              <a:t> to </a:t>
            </a:r>
            <a:r>
              <a:rPr lang="da-DK" sz="2400" dirty="0" err="1" smtClean="0"/>
              <a:t>verify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415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Energy resolution: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Vanadium and CF </a:t>
            </a:r>
            <a:r>
              <a:rPr lang="da-DK" b="1" dirty="0" err="1" smtClean="0">
                <a:latin typeface="Gill Sans MT" panose="020B0502020104020203" pitchFamily="34" charset="0"/>
              </a:rPr>
              <a:t>levels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3773627" y="2162338"/>
            <a:ext cx="547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Prototype </a:t>
            </a:r>
            <a:r>
              <a:rPr lang="da-DK" sz="2000" b="1" dirty="0" err="1" smtClean="0"/>
              <a:t>measurements</a:t>
            </a:r>
            <a:r>
              <a:rPr lang="da-DK" sz="2000" b="1" dirty="0" smtClean="0"/>
              <a:t> on MARS @ PSI</a:t>
            </a:r>
            <a:endParaRPr lang="da-DK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54" y="2562448"/>
            <a:ext cx="6121998" cy="4019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775" y="2162338"/>
            <a:ext cx="34833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Use</a:t>
            </a:r>
            <a:r>
              <a:rPr lang="da-DK" sz="2400" dirty="0" smtClean="0"/>
              <a:t> vanadium to </a:t>
            </a:r>
            <a:br>
              <a:rPr lang="da-DK" sz="2400" dirty="0" smtClean="0"/>
            </a:br>
            <a:r>
              <a:rPr lang="da-DK" sz="2400" dirty="0" err="1" smtClean="0"/>
              <a:t>quantify</a:t>
            </a:r>
            <a:r>
              <a:rPr lang="da-DK" sz="2400" dirty="0" smtClean="0"/>
              <a:t> the </a:t>
            </a:r>
            <a:r>
              <a:rPr lang="da-DK" sz="2400" dirty="0" err="1" smtClean="0"/>
              <a:t>size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and </a:t>
            </a:r>
            <a:r>
              <a:rPr lang="da-DK" sz="2400" dirty="0" err="1" smtClean="0"/>
              <a:t>variance</a:t>
            </a:r>
            <a:r>
              <a:rPr lang="da-DK" sz="2400" dirty="0" smtClean="0"/>
              <a:t> of </a:t>
            </a:r>
            <a:r>
              <a:rPr lang="da-DK" sz="2400" dirty="0" err="1" smtClean="0"/>
              <a:t>elastic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line </a:t>
            </a:r>
            <a:r>
              <a:rPr lang="da-DK" sz="2400" dirty="0" err="1" smtClean="0"/>
              <a:t>widths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Use</a:t>
            </a:r>
            <a:r>
              <a:rPr lang="da-DK" sz="2400" dirty="0" smtClean="0"/>
              <a:t> </a:t>
            </a:r>
            <a:r>
              <a:rPr lang="da-DK" sz="2400" dirty="0" err="1" smtClean="0"/>
              <a:t>e.g</a:t>
            </a:r>
            <a:r>
              <a:rPr lang="da-DK" sz="2400" dirty="0" smtClean="0"/>
              <a:t>. LiHoF4 to </a:t>
            </a:r>
            <a:br>
              <a:rPr lang="da-DK" sz="2400" dirty="0" smtClean="0"/>
            </a:br>
            <a:r>
              <a:rPr lang="da-DK" sz="2400" dirty="0" smtClean="0"/>
              <a:t>do the same in </a:t>
            </a:r>
            <a:r>
              <a:rPr lang="da-DK" sz="2400" dirty="0" err="1" smtClean="0"/>
              <a:t>inelastic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smtClean="0"/>
              <a:t>mode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err="1" smtClean="0"/>
              <a:t>Use</a:t>
            </a:r>
            <a:r>
              <a:rPr lang="da-DK" sz="2400" dirty="0" smtClean="0"/>
              <a:t> </a:t>
            </a:r>
            <a:r>
              <a:rPr lang="da-DK" sz="2400" dirty="0" err="1" smtClean="0"/>
              <a:t>cold</a:t>
            </a:r>
            <a:r>
              <a:rPr lang="da-DK" sz="2400" dirty="0" smtClean="0"/>
              <a:t> chopper </a:t>
            </a:r>
            <a:br>
              <a:rPr lang="da-DK" sz="2400" dirty="0" smtClean="0"/>
            </a:br>
            <a:r>
              <a:rPr lang="da-DK" sz="2400" dirty="0" err="1" smtClean="0"/>
              <a:t>results</a:t>
            </a:r>
            <a:r>
              <a:rPr lang="da-DK" sz="2400" dirty="0" smtClean="0"/>
              <a:t> to </a:t>
            </a:r>
            <a:r>
              <a:rPr lang="da-DK" sz="2400" dirty="0" err="1" smtClean="0"/>
              <a:t>verify</a:t>
            </a:r>
            <a:endParaRPr lang="da-DK" sz="2400" dirty="0"/>
          </a:p>
        </p:txBody>
      </p:sp>
      <p:sp>
        <p:nvSpPr>
          <p:cNvPr id="8" name="Rectangle 7"/>
          <p:cNvSpPr/>
          <p:nvPr/>
        </p:nvSpPr>
        <p:spPr>
          <a:xfrm>
            <a:off x="1446028" y="1871330"/>
            <a:ext cx="5943600" cy="3795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err="1" smtClean="0">
                <a:solidFill>
                  <a:srgbClr val="FF0000"/>
                </a:solidFill>
              </a:rPr>
              <a:t>Estimated</a:t>
            </a:r>
            <a:r>
              <a:rPr lang="da-DK" sz="3200" b="1" dirty="0" smtClean="0">
                <a:solidFill>
                  <a:srgbClr val="FF0000"/>
                </a:solidFill>
              </a:rPr>
              <a:t> time for monitor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Energy resolution: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1.5 </a:t>
            </a:r>
            <a:r>
              <a:rPr lang="da-DK" sz="3200" b="1" dirty="0" err="1" smtClean="0">
                <a:solidFill>
                  <a:srgbClr val="FF0000"/>
                </a:solidFill>
              </a:rPr>
              <a:t>weeks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Q-resolution: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Vanadium and CF </a:t>
            </a:r>
            <a:r>
              <a:rPr lang="da-DK" b="1" dirty="0" err="1" smtClean="0">
                <a:latin typeface="Gill Sans MT" panose="020B0502020104020203" pitchFamily="34" charset="0"/>
              </a:rPr>
              <a:t>levels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14" y="3048966"/>
            <a:ext cx="4763386" cy="363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41" y="4788995"/>
            <a:ext cx="4310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i="1" dirty="0" err="1" smtClean="0"/>
              <a:t>Use</a:t>
            </a:r>
            <a:r>
              <a:rPr lang="da-DK" b="1" i="1" dirty="0" smtClean="0"/>
              <a:t> </a:t>
            </a:r>
            <a:r>
              <a:rPr lang="da-DK" b="1" i="1" dirty="0" err="1" smtClean="0"/>
              <a:t>Bragg</a:t>
            </a:r>
            <a:r>
              <a:rPr lang="da-DK" b="1" i="1" dirty="0" smtClean="0"/>
              <a:t> </a:t>
            </a:r>
            <a:r>
              <a:rPr lang="da-DK" b="1" i="1" dirty="0" err="1" smtClean="0"/>
              <a:t>peaks</a:t>
            </a:r>
            <a:r>
              <a:rPr lang="da-DK" b="1" i="1" dirty="0" smtClean="0"/>
              <a:t> to </a:t>
            </a:r>
            <a:r>
              <a:rPr lang="da-DK" b="1" i="1" dirty="0" err="1" smtClean="0"/>
              <a:t>determine</a:t>
            </a:r>
            <a:r>
              <a:rPr lang="da-DK" b="1" i="1" dirty="0" smtClean="0"/>
              <a:t> center </a:t>
            </a:r>
            <a:r>
              <a:rPr lang="da-DK" b="1" i="1" dirty="0" err="1" smtClean="0"/>
              <a:t>width</a:t>
            </a:r>
            <a:r>
              <a:rPr lang="da-DK" b="1" i="1" dirty="0" smtClean="0"/>
              <a:t/>
            </a:r>
            <a:br>
              <a:rPr lang="da-DK" b="1" i="1" dirty="0" smtClean="0"/>
            </a:br>
            <a:r>
              <a:rPr lang="da-DK" b="1" i="1" dirty="0" smtClean="0"/>
              <a:t>and to </a:t>
            </a:r>
            <a:r>
              <a:rPr lang="da-DK" b="1" i="1" dirty="0" err="1" smtClean="0"/>
              <a:t>verify</a:t>
            </a:r>
            <a:r>
              <a:rPr lang="da-DK" b="1" i="1" dirty="0" smtClean="0"/>
              <a:t> </a:t>
            </a:r>
            <a:r>
              <a:rPr lang="da-DK" b="1" i="1" dirty="0" err="1" smtClean="0"/>
              <a:t>divergence</a:t>
            </a:r>
            <a:r>
              <a:rPr lang="da-DK" b="1" i="1" dirty="0" smtClean="0"/>
              <a:t> </a:t>
            </a:r>
            <a:r>
              <a:rPr lang="da-DK" b="1" i="1" dirty="0" err="1" smtClean="0"/>
              <a:t>jaws</a:t>
            </a:r>
            <a:r>
              <a:rPr lang="da-DK" b="1" i="1" dirty="0" smtClean="0"/>
              <a:t/>
            </a:r>
            <a:br>
              <a:rPr lang="da-DK" b="1" i="1" dirty="0" smtClean="0"/>
            </a:br>
            <a:r>
              <a:rPr lang="da-DK" b="1" i="1" dirty="0" smtClean="0"/>
              <a:t/>
            </a:r>
            <a:br>
              <a:rPr lang="da-DK" b="1" i="1" dirty="0" smtClean="0"/>
            </a:br>
            <a:r>
              <a:rPr lang="da-DK" b="1" i="1" dirty="0" err="1" smtClean="0"/>
              <a:t>Use</a:t>
            </a:r>
            <a:r>
              <a:rPr lang="da-DK" b="1" i="1" dirty="0" smtClean="0"/>
              <a:t> </a:t>
            </a:r>
            <a:r>
              <a:rPr lang="da-DK" b="1" i="1" dirty="0" err="1" smtClean="0"/>
              <a:t>steep</a:t>
            </a:r>
            <a:r>
              <a:rPr lang="da-DK" b="1" i="1" dirty="0" smtClean="0"/>
              <a:t> </a:t>
            </a:r>
            <a:r>
              <a:rPr lang="da-DK" b="1" i="1" dirty="0" err="1" smtClean="0"/>
              <a:t>magnon</a:t>
            </a:r>
            <a:r>
              <a:rPr lang="da-DK" b="1" i="1" dirty="0" smtClean="0"/>
              <a:t> to </a:t>
            </a:r>
            <a:r>
              <a:rPr lang="da-DK" b="1" i="1" dirty="0" err="1" smtClean="0"/>
              <a:t>verify</a:t>
            </a:r>
            <a:r>
              <a:rPr lang="da-DK" b="1" i="1" dirty="0" smtClean="0"/>
              <a:t> overall</a:t>
            </a:r>
          </a:p>
          <a:p>
            <a:r>
              <a:rPr lang="da-DK" b="1" i="1" dirty="0" smtClean="0"/>
              <a:t>Q-resolution</a:t>
            </a:r>
            <a:endParaRPr lang="da-DK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65" y="1348781"/>
            <a:ext cx="2686921" cy="31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Q-resolution: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Vanadium and CF </a:t>
            </a:r>
            <a:r>
              <a:rPr lang="da-DK" b="1" dirty="0" err="1" smtClean="0">
                <a:latin typeface="Gill Sans MT" panose="020B0502020104020203" pitchFamily="34" charset="0"/>
              </a:rPr>
              <a:t>levels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14" y="3048966"/>
            <a:ext cx="4763386" cy="363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41" y="4788995"/>
            <a:ext cx="4310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i="1" dirty="0" err="1" smtClean="0"/>
              <a:t>Use</a:t>
            </a:r>
            <a:r>
              <a:rPr lang="da-DK" b="1" i="1" dirty="0" smtClean="0"/>
              <a:t> </a:t>
            </a:r>
            <a:r>
              <a:rPr lang="da-DK" b="1" i="1" dirty="0" err="1" smtClean="0"/>
              <a:t>Bragg</a:t>
            </a:r>
            <a:r>
              <a:rPr lang="da-DK" b="1" i="1" dirty="0" smtClean="0"/>
              <a:t> </a:t>
            </a:r>
            <a:r>
              <a:rPr lang="da-DK" b="1" i="1" dirty="0" err="1" smtClean="0"/>
              <a:t>peaks</a:t>
            </a:r>
            <a:r>
              <a:rPr lang="da-DK" b="1" i="1" dirty="0" smtClean="0"/>
              <a:t> to </a:t>
            </a:r>
            <a:r>
              <a:rPr lang="da-DK" b="1" i="1" dirty="0" err="1" smtClean="0"/>
              <a:t>determine</a:t>
            </a:r>
            <a:r>
              <a:rPr lang="da-DK" b="1" i="1" dirty="0" smtClean="0"/>
              <a:t> center </a:t>
            </a:r>
            <a:r>
              <a:rPr lang="da-DK" b="1" i="1" dirty="0" err="1" smtClean="0"/>
              <a:t>width</a:t>
            </a:r>
            <a:r>
              <a:rPr lang="da-DK" b="1" i="1" dirty="0" smtClean="0"/>
              <a:t/>
            </a:r>
            <a:br>
              <a:rPr lang="da-DK" b="1" i="1" dirty="0" smtClean="0"/>
            </a:br>
            <a:r>
              <a:rPr lang="da-DK" b="1" i="1" dirty="0" smtClean="0"/>
              <a:t>and to </a:t>
            </a:r>
            <a:r>
              <a:rPr lang="da-DK" b="1" i="1" dirty="0" err="1" smtClean="0"/>
              <a:t>verify</a:t>
            </a:r>
            <a:r>
              <a:rPr lang="da-DK" b="1" i="1" dirty="0" smtClean="0"/>
              <a:t> </a:t>
            </a:r>
            <a:r>
              <a:rPr lang="da-DK" b="1" i="1" dirty="0" err="1" smtClean="0"/>
              <a:t>divergence</a:t>
            </a:r>
            <a:r>
              <a:rPr lang="da-DK" b="1" i="1" dirty="0" smtClean="0"/>
              <a:t> </a:t>
            </a:r>
            <a:r>
              <a:rPr lang="da-DK" b="1" i="1" dirty="0" err="1" smtClean="0"/>
              <a:t>jaws</a:t>
            </a:r>
            <a:r>
              <a:rPr lang="da-DK" b="1" i="1" dirty="0" smtClean="0"/>
              <a:t/>
            </a:r>
            <a:br>
              <a:rPr lang="da-DK" b="1" i="1" dirty="0" smtClean="0"/>
            </a:br>
            <a:r>
              <a:rPr lang="da-DK" b="1" i="1" dirty="0" smtClean="0"/>
              <a:t/>
            </a:r>
            <a:br>
              <a:rPr lang="da-DK" b="1" i="1" dirty="0" smtClean="0"/>
            </a:br>
            <a:r>
              <a:rPr lang="da-DK" b="1" i="1" dirty="0" err="1" smtClean="0"/>
              <a:t>Use</a:t>
            </a:r>
            <a:r>
              <a:rPr lang="da-DK" b="1" i="1" dirty="0" smtClean="0"/>
              <a:t> </a:t>
            </a:r>
            <a:r>
              <a:rPr lang="da-DK" b="1" i="1" dirty="0" err="1" smtClean="0"/>
              <a:t>steep</a:t>
            </a:r>
            <a:r>
              <a:rPr lang="da-DK" b="1" i="1" dirty="0" smtClean="0"/>
              <a:t> </a:t>
            </a:r>
            <a:r>
              <a:rPr lang="da-DK" b="1" i="1" dirty="0" err="1" smtClean="0"/>
              <a:t>magnon</a:t>
            </a:r>
            <a:r>
              <a:rPr lang="da-DK" b="1" i="1" dirty="0" smtClean="0"/>
              <a:t> to </a:t>
            </a:r>
            <a:r>
              <a:rPr lang="da-DK" b="1" i="1" dirty="0" err="1" smtClean="0"/>
              <a:t>verify</a:t>
            </a:r>
            <a:r>
              <a:rPr lang="da-DK" b="1" i="1" dirty="0" smtClean="0"/>
              <a:t> overall</a:t>
            </a:r>
          </a:p>
          <a:p>
            <a:r>
              <a:rPr lang="da-DK" b="1" i="1" dirty="0" smtClean="0"/>
              <a:t>Q-resolution</a:t>
            </a:r>
            <a:endParaRPr lang="da-DK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65" y="1348781"/>
            <a:ext cx="2686921" cy="3184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6028" y="1871330"/>
            <a:ext cx="5943600" cy="3795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err="1" smtClean="0">
                <a:solidFill>
                  <a:srgbClr val="FF0000"/>
                </a:solidFill>
              </a:rPr>
              <a:t>Estimated</a:t>
            </a:r>
            <a:r>
              <a:rPr lang="da-DK" sz="3200" b="1" dirty="0" smtClean="0">
                <a:solidFill>
                  <a:srgbClr val="FF0000"/>
                </a:solidFill>
              </a:rPr>
              <a:t> time for monitor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Q-resolution: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1.5 </a:t>
            </a:r>
            <a:r>
              <a:rPr lang="da-DK" sz="3200" b="1" dirty="0" err="1" smtClean="0">
                <a:solidFill>
                  <a:srgbClr val="FF0000"/>
                </a:solidFill>
              </a:rPr>
              <a:t>weeks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Test eksperiment: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Known</a:t>
            </a:r>
            <a:r>
              <a:rPr lang="da-DK" b="1" dirty="0" smtClean="0">
                <a:latin typeface="Gill Sans MT" panose="020B0502020104020203" pitchFamily="34" charset="0"/>
              </a:rPr>
              <a:t> dispersion – MnF2?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3" y="1850617"/>
            <a:ext cx="8425627" cy="47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Test eksperiment: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Known</a:t>
            </a:r>
            <a:r>
              <a:rPr lang="da-DK" b="1" dirty="0" smtClean="0">
                <a:latin typeface="Gill Sans MT" panose="020B0502020104020203" pitchFamily="34" charset="0"/>
              </a:rPr>
              <a:t> dispersion – MnF2?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3" y="1850617"/>
            <a:ext cx="8425627" cy="4727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6028" y="1871330"/>
            <a:ext cx="5943600" cy="3795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err="1" smtClean="0">
                <a:solidFill>
                  <a:srgbClr val="FF0000"/>
                </a:solidFill>
              </a:rPr>
              <a:t>Two</a:t>
            </a:r>
            <a:r>
              <a:rPr lang="da-DK" sz="3200" b="1" dirty="0" smtClean="0">
                <a:solidFill>
                  <a:srgbClr val="FF0000"/>
                </a:solidFill>
              </a:rPr>
              <a:t> samples, 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err="1" smtClean="0">
                <a:solidFill>
                  <a:srgbClr val="FF0000"/>
                </a:solidFill>
              </a:rPr>
              <a:t>Two</a:t>
            </a:r>
            <a:r>
              <a:rPr lang="da-DK" sz="3200" b="1" dirty="0" smtClean="0">
                <a:solidFill>
                  <a:srgbClr val="FF0000"/>
                </a:solidFill>
              </a:rPr>
              <a:t> </a:t>
            </a:r>
            <a:r>
              <a:rPr lang="da-DK" sz="3200" b="1" dirty="0" err="1" smtClean="0">
                <a:solidFill>
                  <a:srgbClr val="FF0000"/>
                </a:solidFill>
              </a:rPr>
              <a:t>settings</a:t>
            </a:r>
            <a:r>
              <a:rPr lang="da-DK" sz="3200" b="1" dirty="0" smtClean="0">
                <a:solidFill>
                  <a:srgbClr val="FF0000"/>
                </a:solidFill>
              </a:rPr>
              <a:t>,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Low flux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4 </a:t>
            </a:r>
            <a:r>
              <a:rPr lang="da-DK" sz="3200" b="1" dirty="0" err="1" smtClean="0">
                <a:solidFill>
                  <a:srgbClr val="FF0000"/>
                </a:solidFill>
              </a:rPr>
              <a:t>weeks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365" y="0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Total beam time </a:t>
            </a:r>
            <a:r>
              <a:rPr lang="da-DK" b="1" dirty="0" err="1" smtClean="0">
                <a:latin typeface="Gill Sans MT" panose="020B0502020104020203" pitchFamily="34" charset="0"/>
              </a:rPr>
              <a:t>requirements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OC70mmglamourshot-1RTJ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54225" y="526561"/>
            <a:ext cx="2399380" cy="48289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948220" y="1547867"/>
            <a:ext cx="6844951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Chopper </a:t>
            </a:r>
            <a:r>
              <a:rPr lang="da-DK" sz="2400" dirty="0" err="1" smtClean="0"/>
              <a:t>cascade</a:t>
            </a:r>
            <a:r>
              <a:rPr lang="da-DK" sz="2400" dirty="0" smtClean="0"/>
              <a:t>: 		5    	</a:t>
            </a:r>
            <a:r>
              <a:rPr lang="da-DK" sz="2400" dirty="0" err="1" smtClean="0"/>
              <a:t>weeks</a:t>
            </a:r>
            <a:endParaRPr lang="da-DK" sz="2400" dirty="0" smtClean="0"/>
          </a:p>
          <a:p>
            <a:r>
              <a:rPr lang="da-DK" sz="2400" dirty="0" smtClean="0"/>
              <a:t>Monitor/</a:t>
            </a:r>
            <a:r>
              <a:rPr lang="da-DK" sz="2400" dirty="0" err="1" smtClean="0"/>
              <a:t>normalization</a:t>
            </a:r>
            <a:r>
              <a:rPr lang="da-DK" sz="2400" dirty="0" smtClean="0"/>
              <a:t>: 	</a:t>
            </a:r>
            <a:r>
              <a:rPr lang="da-DK" sz="2400" dirty="0"/>
              <a:t>3</a:t>
            </a:r>
            <a:r>
              <a:rPr lang="da-DK" sz="2400" dirty="0" smtClean="0"/>
              <a:t> 	</a:t>
            </a:r>
            <a:r>
              <a:rPr lang="da-DK" sz="2400" dirty="0" err="1" smtClean="0"/>
              <a:t>weeks</a:t>
            </a:r>
            <a:endParaRPr lang="da-DK" sz="2400" dirty="0" smtClean="0"/>
          </a:p>
          <a:p>
            <a:r>
              <a:rPr lang="da-DK" sz="2400" dirty="0" smtClean="0"/>
              <a:t>Energy resolution 		1.5 	</a:t>
            </a:r>
            <a:r>
              <a:rPr lang="da-DK" sz="2400" dirty="0" err="1" smtClean="0"/>
              <a:t>weeks</a:t>
            </a:r>
            <a:endParaRPr lang="da-DK" sz="2400" dirty="0" smtClean="0"/>
          </a:p>
          <a:p>
            <a:r>
              <a:rPr lang="da-DK" sz="2400" dirty="0" smtClean="0"/>
              <a:t>Q-resolution			1.5 	</a:t>
            </a:r>
            <a:r>
              <a:rPr lang="da-DK" sz="2400" dirty="0" err="1" smtClean="0"/>
              <a:t>weeks</a:t>
            </a:r>
            <a:endParaRPr lang="da-DK" sz="2400" dirty="0" smtClean="0"/>
          </a:p>
          <a:p>
            <a:r>
              <a:rPr lang="da-DK" sz="2400" dirty="0" smtClean="0"/>
              <a:t>Test-</a:t>
            </a:r>
            <a:r>
              <a:rPr lang="da-DK" sz="2400" dirty="0" err="1" smtClean="0"/>
              <a:t>experiments</a:t>
            </a:r>
            <a:r>
              <a:rPr lang="da-DK" sz="2400" dirty="0" smtClean="0"/>
              <a:t> 		4	</a:t>
            </a:r>
            <a:r>
              <a:rPr lang="da-DK" sz="2400" dirty="0" err="1" smtClean="0"/>
              <a:t>weeks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Background </a:t>
            </a:r>
            <a:r>
              <a:rPr lang="da-DK" sz="2400" dirty="0" smtClean="0"/>
              <a:t>			</a:t>
            </a:r>
            <a:r>
              <a:rPr lang="da-DK" sz="2400" dirty="0" smtClean="0"/>
              <a:t>3	</a:t>
            </a:r>
            <a:r>
              <a:rPr lang="da-DK" sz="2400" dirty="0" err="1" smtClean="0"/>
              <a:t>weeks</a:t>
            </a:r>
            <a:endParaRPr lang="da-DK" sz="2400" dirty="0" smtClean="0"/>
          </a:p>
          <a:p>
            <a:r>
              <a:rPr lang="da-DK" sz="2400" dirty="0" smtClean="0"/>
              <a:t>___________________________________</a:t>
            </a:r>
          </a:p>
          <a:p>
            <a:r>
              <a:rPr lang="da-DK" sz="2400" i="1" dirty="0" smtClean="0"/>
              <a:t>Perfect </a:t>
            </a:r>
            <a:r>
              <a:rPr lang="da-DK" sz="2400" i="1" dirty="0" err="1" smtClean="0"/>
              <a:t>world</a:t>
            </a:r>
            <a:r>
              <a:rPr lang="da-DK" sz="2400" i="1" dirty="0" smtClean="0"/>
              <a:t> total:		18 	</a:t>
            </a:r>
            <a:r>
              <a:rPr lang="da-DK" sz="2400" i="1" dirty="0" err="1" smtClean="0"/>
              <a:t>weeks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Accelerator </a:t>
            </a:r>
            <a:r>
              <a:rPr lang="da-DK" sz="2400" dirty="0" err="1" smtClean="0"/>
              <a:t>fudge</a:t>
            </a:r>
            <a:r>
              <a:rPr lang="da-DK" sz="2400" dirty="0" smtClean="0"/>
              <a:t>  		(x1.2)</a:t>
            </a:r>
          </a:p>
          <a:p>
            <a:r>
              <a:rPr lang="da-DK" sz="2400" dirty="0" err="1" smtClean="0"/>
              <a:t>Scientist</a:t>
            </a:r>
            <a:r>
              <a:rPr lang="da-DK" sz="2400" dirty="0" smtClean="0"/>
              <a:t> </a:t>
            </a:r>
            <a:r>
              <a:rPr lang="da-DK" sz="2400" dirty="0" err="1" smtClean="0"/>
              <a:t>fudge</a:t>
            </a:r>
            <a:r>
              <a:rPr lang="da-DK" sz="2400" dirty="0" smtClean="0"/>
              <a:t>        		(x1.2)</a:t>
            </a:r>
            <a:br>
              <a:rPr lang="da-DK" sz="2400" dirty="0" smtClean="0"/>
            </a:br>
            <a:r>
              <a:rPr lang="da-DK" sz="2400" dirty="0" smtClean="0"/>
              <a:t>DMSC </a:t>
            </a:r>
            <a:r>
              <a:rPr lang="da-DK" sz="2400" dirty="0" err="1" smtClean="0"/>
              <a:t>fudge</a:t>
            </a:r>
            <a:r>
              <a:rPr lang="da-DK" sz="2400" dirty="0" smtClean="0"/>
              <a:t>			(x1.1)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b="1" dirty="0" smtClean="0"/>
              <a:t>Grand total :			28 </a:t>
            </a:r>
            <a:r>
              <a:rPr lang="da-DK" sz="2400" b="1" dirty="0" err="1" smtClean="0"/>
              <a:t>weeks</a:t>
            </a:r>
            <a:r>
              <a:rPr lang="da-DK" sz="2400" b="1" dirty="0" smtClean="0"/>
              <a:t> of beam time</a:t>
            </a:r>
            <a:br>
              <a:rPr lang="da-DK" sz="2400" b="1" dirty="0" smtClean="0"/>
            </a:br>
            <a:r>
              <a:rPr lang="da-DK" sz="2400" b="1" dirty="0"/>
              <a:t>7</a:t>
            </a:r>
            <a:r>
              <a:rPr lang="da-DK" sz="2400" b="1" dirty="0" smtClean="0"/>
              <a:t>-8 </a:t>
            </a:r>
            <a:r>
              <a:rPr lang="da-DK" sz="2400" b="1" dirty="0" err="1" smtClean="0"/>
              <a:t>months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			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956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 smtClean="0"/>
              <a:t>The Bifrost spectrometer	</a:t>
            </a:r>
            <a:endParaRPr lang="da-DK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48562" y="3152623"/>
            <a:ext cx="6809638" cy="2973936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Early</a:t>
            </a:r>
            <a:r>
              <a:rPr lang="da-DK" sz="3200" dirty="0" smtClean="0"/>
              <a:t> science and ressources</a:t>
            </a:r>
          </a:p>
          <a:p>
            <a:endParaRPr lang="da-DK" sz="2400" dirty="0"/>
          </a:p>
          <a:p>
            <a:r>
              <a:rPr lang="da-DK" sz="2400" dirty="0" smtClean="0"/>
              <a:t>Rasmus Toft-Petersen</a:t>
            </a:r>
          </a:p>
          <a:p>
            <a:r>
              <a:rPr lang="da-DK" sz="2400" dirty="0" smtClean="0"/>
              <a:t>Technical University of Denmark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12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12" y="9136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Outline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6320" y="1946659"/>
            <a:ext cx="71034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Day 1 </a:t>
            </a:r>
            <a:r>
              <a:rPr lang="da-DK" sz="3200" dirty="0" err="1" smtClean="0"/>
              <a:t>capabilities</a:t>
            </a:r>
            <a:endParaRPr lang="da-DK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err="1" smtClean="0"/>
              <a:t>Early</a:t>
            </a:r>
            <a:r>
              <a:rPr lang="da-DK" sz="3200" dirty="0" smtClean="0"/>
              <a:t> science: 4-spin </a:t>
            </a:r>
            <a:r>
              <a:rPr lang="da-DK" sz="3200" dirty="0" err="1" smtClean="0"/>
              <a:t>plaquettes</a:t>
            </a:r>
            <a:endParaRPr lang="da-DK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err="1" smtClean="0"/>
              <a:t>Early</a:t>
            </a:r>
            <a:r>
              <a:rPr lang="da-DK" sz="3200" dirty="0" smtClean="0"/>
              <a:t> science: </a:t>
            </a:r>
            <a:r>
              <a:rPr lang="da-DK" sz="3200" dirty="0" err="1" smtClean="0"/>
              <a:t>Electrical</a:t>
            </a:r>
            <a:r>
              <a:rPr lang="da-DK" sz="3200" dirty="0" smtClean="0"/>
              <a:t> </a:t>
            </a:r>
            <a:r>
              <a:rPr lang="da-DK" sz="3200" dirty="0" err="1" smtClean="0"/>
              <a:t>fiels</a:t>
            </a:r>
            <a:endParaRPr lang="da-DK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Minimum </a:t>
            </a:r>
            <a:r>
              <a:rPr lang="da-DK" sz="3200" dirty="0" err="1" smtClean="0"/>
              <a:t>day</a:t>
            </a:r>
            <a:r>
              <a:rPr lang="da-DK" sz="3200" dirty="0" smtClean="0"/>
              <a:t> 1 </a:t>
            </a:r>
            <a:r>
              <a:rPr lang="da-DK" sz="3200" dirty="0" err="1" smtClean="0"/>
              <a:t>requirements</a:t>
            </a:r>
            <a:r>
              <a:rPr lang="da-DK" sz="3200" dirty="0" smtClean="0"/>
              <a:t> from 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Minimum </a:t>
            </a:r>
            <a:r>
              <a:rPr lang="da-DK" sz="3200" dirty="0" err="1" smtClean="0"/>
              <a:t>day</a:t>
            </a:r>
            <a:r>
              <a:rPr lang="da-DK" sz="3200" dirty="0" smtClean="0"/>
              <a:t> 1 </a:t>
            </a:r>
            <a:r>
              <a:rPr lang="da-DK" sz="3200" dirty="0" err="1" smtClean="0"/>
              <a:t>requirements</a:t>
            </a:r>
            <a:r>
              <a:rPr lang="da-DK" sz="3200" dirty="0" smtClean="0"/>
              <a:t> DMSC</a:t>
            </a:r>
          </a:p>
        </p:txBody>
      </p:sp>
    </p:spTree>
    <p:extLst>
      <p:ext uri="{BB962C8B-B14F-4D97-AF65-F5344CB8AC3E}">
        <p14:creationId xmlns:p14="http://schemas.microsoft.com/office/powerpoint/2010/main" val="37030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Analyzers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Final arrangement</a:t>
            </a:r>
            <a:endParaRPr lang="da-DK" b="1" dirty="0">
              <a:latin typeface="Gill Sans MT" panose="020B05020201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874" y="3760188"/>
            <a:ext cx="9015126" cy="2991485"/>
            <a:chOff x="0" y="0"/>
            <a:chExt cx="5630418" cy="1868170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70"/>
              <a:ext cx="2477770" cy="1865249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77770" y="0"/>
              <a:ext cx="3152648" cy="1868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Rough </a:t>
            </a:r>
            <a:r>
              <a:rPr lang="da-DK" b="1" dirty="0" err="1" smtClean="0">
                <a:latin typeface="Gill Sans MT" panose="020B0502020104020203" pitchFamily="34" charset="0"/>
              </a:rPr>
              <a:t>access</a:t>
            </a:r>
            <a:r>
              <a:rPr lang="da-DK" b="1" dirty="0" smtClean="0">
                <a:latin typeface="Gill Sans MT" panose="020B0502020104020203" pitchFamily="34" charset="0"/>
              </a:rPr>
              <a:t> times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372"/>
            <a:ext cx="6840664" cy="511495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448300" y="2279436"/>
            <a:ext cx="1790700" cy="4510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2" idx="1"/>
          </p:cNvCxnSpPr>
          <p:nvPr/>
        </p:nvCxnSpPr>
        <p:spPr>
          <a:xfrm>
            <a:off x="4948364" y="3336503"/>
            <a:ext cx="1826015" cy="5727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62514" y="3747285"/>
            <a:ext cx="2671636" cy="77034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92855" y="4642596"/>
            <a:ext cx="2275428" cy="118937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91191" y="4196656"/>
            <a:ext cx="3539809" cy="143571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13373" y="1661961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E01: </a:t>
            </a:r>
            <a:r>
              <a:rPr lang="da-DK" sz="2800" b="1" dirty="0" err="1" smtClean="0"/>
              <a:t>Oct</a:t>
            </a:r>
            <a:r>
              <a:rPr lang="da-DK" sz="2800" b="1" dirty="0" smtClean="0"/>
              <a:t> - 19</a:t>
            </a:r>
            <a:endParaRPr lang="da-DK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4379" y="3647688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E02/1: </a:t>
            </a:r>
            <a:r>
              <a:rPr lang="da-DK" sz="2800" b="1" dirty="0" err="1" smtClean="0"/>
              <a:t>Oct</a:t>
            </a:r>
            <a:r>
              <a:rPr lang="da-DK" sz="2800" b="1" dirty="0" smtClean="0"/>
              <a:t> - 19</a:t>
            </a:r>
            <a:endParaRPr lang="da-DK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34150" y="4759084"/>
            <a:ext cx="253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E02/2: May - 21</a:t>
            </a:r>
            <a:endParaRPr lang="da-DK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82914" y="6218547"/>
            <a:ext cx="299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Bunker: August 21 </a:t>
            </a:r>
            <a:endParaRPr lang="da-DK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59559" y="5570361"/>
            <a:ext cx="2212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D03 : </a:t>
            </a:r>
            <a:r>
              <a:rPr lang="da-DK" sz="2800" b="1" dirty="0" err="1" smtClean="0"/>
              <a:t>Feb</a:t>
            </a:r>
            <a:r>
              <a:rPr lang="da-DK" sz="2800" b="1" dirty="0" smtClean="0"/>
              <a:t> - 21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8743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smtClean="0">
                <a:latin typeface="Gill Sans MT" panose="020B0502020104020203" pitchFamily="34" charset="0"/>
              </a:rPr>
              <a:t>Critical dates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064" y="2006600"/>
            <a:ext cx="811581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i="1" dirty="0" err="1" smtClean="0"/>
              <a:t>Cave</a:t>
            </a:r>
            <a:r>
              <a:rPr lang="da-DK" sz="2400" b="1" i="1" dirty="0" smtClean="0"/>
              <a:t> installation and </a:t>
            </a:r>
            <a:r>
              <a:rPr lang="da-DK" sz="2400" b="1" i="1" dirty="0" err="1" smtClean="0"/>
              <a:t>fitout</a:t>
            </a:r>
            <a:r>
              <a:rPr lang="da-DK" sz="2400" b="1" i="1" dirty="0" smtClean="0"/>
              <a:t>: </a:t>
            </a:r>
            <a:r>
              <a:rPr lang="da-DK" sz="2400" dirty="0" smtClean="0"/>
              <a:t>Oct-19 – Jan-21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b="1" i="1" dirty="0" smtClean="0"/>
              <a:t>Guide/</a:t>
            </a:r>
            <a:r>
              <a:rPr lang="da-DK" sz="2400" b="1" i="1" dirty="0" err="1" smtClean="0"/>
              <a:t>beamline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shielding</a:t>
            </a:r>
            <a:r>
              <a:rPr lang="da-DK" sz="2400" b="1" i="1" dirty="0" smtClean="0"/>
              <a:t> installation: </a:t>
            </a:r>
            <a:r>
              <a:rPr lang="da-DK" sz="2400" dirty="0" smtClean="0"/>
              <a:t>Jan-21-July 21 (ESS)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b="1" i="1" dirty="0" err="1" smtClean="0"/>
              <a:t>Inbunker</a:t>
            </a:r>
            <a:r>
              <a:rPr lang="da-DK" sz="2400" b="1" i="1" dirty="0" smtClean="0"/>
              <a:t>: </a:t>
            </a:r>
            <a:r>
              <a:rPr lang="da-DK" sz="2400" dirty="0" smtClean="0"/>
              <a:t>Aug-21 – Oct-21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b="1" i="1" dirty="0" smtClean="0"/>
              <a:t>Cold </a:t>
            </a:r>
            <a:r>
              <a:rPr lang="da-DK" sz="2400" b="1" i="1" dirty="0" err="1" smtClean="0"/>
              <a:t>commisioning</a:t>
            </a:r>
            <a:r>
              <a:rPr lang="da-DK" sz="2400" b="1" i="1" dirty="0" smtClean="0"/>
              <a:t>: </a:t>
            </a:r>
            <a:r>
              <a:rPr lang="da-DK" sz="2400" dirty="0" smtClean="0"/>
              <a:t>6 </a:t>
            </a:r>
            <a:r>
              <a:rPr lang="da-DK" sz="2400" dirty="0" err="1" smtClean="0"/>
              <a:t>months</a:t>
            </a:r>
            <a:r>
              <a:rPr lang="da-DK" sz="2400" dirty="0" smtClean="0"/>
              <a:t> (</a:t>
            </a:r>
            <a:r>
              <a:rPr lang="da-DK" sz="2400" dirty="0" err="1" smtClean="0"/>
              <a:t>ongoing</a:t>
            </a:r>
            <a:r>
              <a:rPr lang="da-DK" sz="2400" dirty="0" smtClean="0"/>
              <a:t> </a:t>
            </a:r>
            <a:r>
              <a:rPr lang="da-DK" sz="2400" dirty="0" err="1" smtClean="0"/>
              <a:t>throughout</a:t>
            </a:r>
            <a:r>
              <a:rPr lang="da-DK" sz="2400" dirty="0" smtClean="0"/>
              <a:t> installation)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b="1" i="1" dirty="0" err="1" smtClean="0"/>
              <a:t>BoT</a:t>
            </a:r>
            <a:r>
              <a:rPr lang="da-DK" sz="2400" b="1" i="1" dirty="0" smtClean="0"/>
              <a:t>: </a:t>
            </a:r>
            <a:r>
              <a:rPr lang="da-DK" sz="2400" dirty="0" err="1" smtClean="0"/>
              <a:t>July</a:t>
            </a:r>
            <a:r>
              <a:rPr lang="da-DK" sz="2400" dirty="0" smtClean="0"/>
              <a:t> 22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b="1" i="1" dirty="0" err="1" smtClean="0"/>
              <a:t>Ready</a:t>
            </a:r>
            <a:r>
              <a:rPr lang="da-DK" sz="2400" b="1" i="1" dirty="0" smtClean="0"/>
              <a:t> for science in </a:t>
            </a:r>
            <a:r>
              <a:rPr lang="da-DK" sz="2400" b="1" i="1" dirty="0" err="1" smtClean="0"/>
              <a:t>early</a:t>
            </a:r>
            <a:r>
              <a:rPr lang="da-DK" sz="2400" b="1" i="1" dirty="0" smtClean="0"/>
              <a:t> 23</a:t>
            </a:r>
            <a:endParaRPr lang="da-DK" sz="2400" b="1" i="1" dirty="0"/>
          </a:p>
        </p:txBody>
      </p:sp>
    </p:spTree>
    <p:extLst>
      <p:ext uri="{BB962C8B-B14F-4D97-AF65-F5344CB8AC3E}">
        <p14:creationId xmlns:p14="http://schemas.microsoft.com/office/powerpoint/2010/main" val="20425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Day 1 </a:t>
            </a:r>
            <a:r>
              <a:rPr lang="da-DK" b="1" dirty="0" err="1" smtClean="0">
                <a:latin typeface="Gill Sans MT" panose="020B0502020104020203" pitchFamily="34" charset="0"/>
              </a:rPr>
              <a:t>capabilities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44" y="1385018"/>
            <a:ext cx="9144000" cy="547298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29912" y="3770888"/>
            <a:ext cx="1488934" cy="139183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0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Day 1 </a:t>
            </a:r>
            <a:r>
              <a:rPr lang="da-DK" b="1" dirty="0" err="1" smtClean="0">
                <a:latin typeface="Gill Sans MT" panose="020B0502020104020203" pitchFamily="34" charset="0"/>
              </a:rPr>
              <a:t>capabilities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157" y="1605517"/>
            <a:ext cx="7600607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i="1" dirty="0" smtClean="0"/>
              <a:t>500 kW flux is 1.6 * 10</a:t>
            </a:r>
            <a:r>
              <a:rPr lang="da-DK" b="1" i="1" baseline="30000" dirty="0" smtClean="0"/>
              <a:t>9</a:t>
            </a:r>
            <a:r>
              <a:rPr lang="da-DK" b="1" i="1" dirty="0" smtClean="0"/>
              <a:t> n/s/cm</a:t>
            </a:r>
            <a:r>
              <a:rPr lang="da-DK" b="1" i="1" baseline="30000" dirty="0"/>
              <a:t>2</a:t>
            </a:r>
            <a:r>
              <a:rPr lang="da-DK" b="1" i="1" baseline="30000" dirty="0" smtClean="0"/>
              <a:t>  </a:t>
            </a:r>
            <a:r>
              <a:rPr lang="da-DK" dirty="0" smtClean="0"/>
              <a:t>-&gt; factor of 5 on Thales</a:t>
            </a:r>
          </a:p>
          <a:p>
            <a:endParaRPr lang="da-DK" dirty="0" smtClean="0"/>
          </a:p>
          <a:p>
            <a:r>
              <a:rPr lang="da-DK" i="1" dirty="0" err="1" smtClean="0"/>
              <a:t>Assume</a:t>
            </a:r>
            <a:r>
              <a:rPr lang="da-DK" i="1" dirty="0" smtClean="0"/>
              <a:t> </a:t>
            </a:r>
            <a:r>
              <a:rPr lang="da-DK" i="1" dirty="0" err="1" smtClean="0"/>
              <a:t>adding</a:t>
            </a:r>
            <a:r>
              <a:rPr lang="da-DK" i="1" dirty="0" smtClean="0"/>
              <a:t> multiple </a:t>
            </a:r>
            <a:r>
              <a:rPr lang="da-DK" i="1" dirty="0" err="1" smtClean="0"/>
              <a:t>Ef-maps</a:t>
            </a:r>
            <a:r>
              <a:rPr lang="da-DK" i="1" dirty="0" smtClean="0"/>
              <a:t> </a:t>
            </a:r>
            <a:r>
              <a:rPr lang="da-DK" i="1" dirty="0" err="1" smtClean="0"/>
              <a:t>together</a:t>
            </a:r>
            <a:r>
              <a:rPr lang="da-DK" i="1" dirty="0" smtClean="0"/>
              <a:t> not </a:t>
            </a:r>
            <a:r>
              <a:rPr lang="da-DK" i="1" dirty="0" err="1" smtClean="0"/>
              <a:t>straightforward</a:t>
            </a:r>
            <a:r>
              <a:rPr lang="da-DK" i="1" dirty="0" smtClean="0"/>
              <a:t>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b="1" dirty="0" smtClean="0"/>
              <a:t>Single </a:t>
            </a:r>
            <a:r>
              <a:rPr lang="da-DK" b="1" dirty="0" err="1" smtClean="0"/>
              <a:t>Ef</a:t>
            </a:r>
            <a:r>
              <a:rPr lang="da-DK" b="1" dirty="0" smtClean="0"/>
              <a:t> </a:t>
            </a:r>
            <a:r>
              <a:rPr lang="da-DK" b="1" dirty="0" err="1" smtClean="0"/>
              <a:t>gain</a:t>
            </a:r>
            <a:r>
              <a:rPr lang="da-DK" b="1" dirty="0" smtClean="0"/>
              <a:t> on Thales: x 5</a:t>
            </a:r>
          </a:p>
          <a:p>
            <a:endParaRPr lang="da-DK" dirty="0"/>
          </a:p>
          <a:p>
            <a:r>
              <a:rPr lang="da-DK" dirty="0" smtClean="0"/>
              <a:t>So </a:t>
            </a:r>
            <a:r>
              <a:rPr lang="da-DK" dirty="0" err="1" smtClean="0"/>
              <a:t>if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really</a:t>
            </a:r>
            <a:r>
              <a:rPr lang="da-DK" dirty="0" smtClean="0"/>
              <a:t> </a:t>
            </a:r>
            <a:r>
              <a:rPr lang="da-DK" dirty="0" err="1" smtClean="0"/>
              <a:t>needs</a:t>
            </a:r>
            <a:r>
              <a:rPr lang="da-DK" dirty="0" smtClean="0"/>
              <a:t> the </a:t>
            </a:r>
            <a:r>
              <a:rPr lang="da-DK" dirty="0" err="1" smtClean="0"/>
              <a:t>mapping</a:t>
            </a:r>
            <a:r>
              <a:rPr lang="da-DK" dirty="0" smtClean="0"/>
              <a:t> </a:t>
            </a:r>
            <a:r>
              <a:rPr lang="da-DK" dirty="0" err="1" smtClean="0"/>
              <a:t>capability</a:t>
            </a:r>
            <a:r>
              <a:rPr lang="da-DK" dirty="0" smtClean="0"/>
              <a:t>,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b="1" dirty="0" smtClean="0"/>
              <a:t>have a factor of 25 on Thales </a:t>
            </a:r>
            <a:br>
              <a:rPr lang="da-DK" b="1" dirty="0" smtClean="0"/>
            </a:br>
            <a:r>
              <a:rPr lang="da-DK" b="1" dirty="0" smtClean="0"/>
              <a:t>at 500 kW. </a:t>
            </a:r>
          </a:p>
          <a:p>
            <a:endParaRPr lang="da-DK" dirty="0"/>
          </a:p>
          <a:p>
            <a:r>
              <a:rPr lang="da-DK" dirty="0" err="1" smtClean="0"/>
              <a:t>We</a:t>
            </a:r>
            <a:r>
              <a:rPr lang="da-DK" dirty="0" smtClean="0"/>
              <a:t> have </a:t>
            </a:r>
            <a:r>
              <a:rPr lang="da-DK" dirty="0" err="1" smtClean="0"/>
              <a:t>much</a:t>
            </a:r>
            <a:r>
              <a:rPr lang="da-DK" dirty="0" smtClean="0"/>
              <a:t> </a:t>
            </a:r>
            <a:r>
              <a:rPr lang="da-DK" dirty="0" err="1" smtClean="0"/>
              <a:t>better</a:t>
            </a:r>
            <a:r>
              <a:rPr lang="da-DK" dirty="0" smtClean="0"/>
              <a:t> resolution at </a:t>
            </a:r>
            <a:r>
              <a:rPr lang="da-DK" dirty="0" err="1" smtClean="0"/>
              <a:t>similar</a:t>
            </a:r>
            <a:r>
              <a:rPr lang="da-DK" dirty="0" smtClean="0"/>
              <a:t> flux.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still do</a:t>
            </a:r>
            <a:br>
              <a:rPr lang="da-DK" dirty="0" smtClean="0"/>
            </a:br>
            <a:r>
              <a:rPr lang="da-DK" dirty="0" err="1" smtClean="0"/>
              <a:t>impressive</a:t>
            </a:r>
            <a:r>
              <a:rPr lang="da-DK" dirty="0" smtClean="0"/>
              <a:t> </a:t>
            </a:r>
            <a:r>
              <a:rPr lang="da-DK" dirty="0" err="1" smtClean="0"/>
              <a:t>stuff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stay</a:t>
            </a:r>
            <a:r>
              <a:rPr lang="da-DK" dirty="0" smtClean="0"/>
              <a:t> </a:t>
            </a:r>
            <a:r>
              <a:rPr lang="da-DK" dirty="0" err="1" smtClean="0"/>
              <a:t>delocalized</a:t>
            </a:r>
            <a:r>
              <a:rPr lang="da-DK" dirty="0" smtClean="0"/>
              <a:t>.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b="1" dirty="0" smtClean="0"/>
              <a:t>Motivation: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Prove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Bifrost </a:t>
            </a:r>
            <a:r>
              <a:rPr lang="da-DK" dirty="0" err="1" smtClean="0"/>
              <a:t>works</a:t>
            </a:r>
            <a:r>
              <a:rPr lang="da-DK" dirty="0" smtClean="0"/>
              <a:t>, and </a:t>
            </a:r>
            <a:r>
              <a:rPr lang="da-DK" dirty="0" err="1" smtClean="0"/>
              <a:t>produces</a:t>
            </a:r>
            <a:r>
              <a:rPr lang="da-DK" dirty="0" smtClean="0"/>
              <a:t> </a:t>
            </a:r>
            <a:r>
              <a:rPr lang="da-DK" dirty="0" err="1" smtClean="0"/>
              <a:t>mapping</a:t>
            </a:r>
            <a:r>
              <a:rPr lang="da-DK" dirty="0" smtClean="0"/>
              <a:t> data sets </a:t>
            </a:r>
            <a:r>
              <a:rPr lang="da-DK" dirty="0" err="1" smtClean="0"/>
              <a:t>that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easily</a:t>
            </a:r>
            <a:r>
              <a:rPr lang="da-DK" dirty="0" smtClean="0"/>
              <a:t> </a:t>
            </a:r>
            <a:r>
              <a:rPr lang="da-DK" dirty="0" err="1" smtClean="0"/>
              <a:t>analyzed</a:t>
            </a:r>
            <a:r>
              <a:rPr lang="da-D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Entice</a:t>
            </a:r>
            <a:r>
              <a:rPr lang="da-DK" dirty="0" smtClean="0"/>
              <a:t> the </a:t>
            </a:r>
            <a:r>
              <a:rPr lang="da-DK" dirty="0" err="1" smtClean="0"/>
              <a:t>community</a:t>
            </a:r>
            <a:r>
              <a:rPr lang="da-DK" dirty="0" smtClean="0"/>
              <a:t> to do </a:t>
            </a:r>
            <a:r>
              <a:rPr lang="da-DK" dirty="0" err="1" smtClean="0"/>
              <a:t>ambitious</a:t>
            </a:r>
            <a:r>
              <a:rPr lang="da-DK" dirty="0" smtClean="0"/>
              <a:t> sample </a:t>
            </a:r>
            <a:r>
              <a:rPr lang="da-DK" dirty="0" err="1" smtClean="0"/>
              <a:t>environment</a:t>
            </a:r>
            <a:r>
              <a:rPr lang="da-DK" dirty="0"/>
              <a:t/>
            </a:r>
            <a:br>
              <a:rPr lang="da-DK" dirty="0"/>
            </a:br>
            <a:r>
              <a:rPr lang="da-DK" dirty="0" err="1" smtClean="0"/>
              <a:t>experiments</a:t>
            </a:r>
            <a:r>
              <a:rPr lang="da-D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Stay</a:t>
            </a:r>
            <a:r>
              <a:rPr lang="da-DK" dirty="0" smtClean="0"/>
              <a:t> </a:t>
            </a:r>
            <a:r>
              <a:rPr lang="da-DK" dirty="0" err="1" smtClean="0"/>
              <a:t>away</a:t>
            </a:r>
            <a:r>
              <a:rPr lang="da-DK" dirty="0" smtClean="0"/>
              <a:t> from the high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stuff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09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Early</a:t>
            </a:r>
            <a:r>
              <a:rPr lang="da-DK" b="1" dirty="0" smtClean="0">
                <a:latin typeface="Gill Sans MT" panose="020B0502020104020203" pitchFamily="34" charset="0"/>
              </a:rPr>
              <a:t> science: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4-spin </a:t>
            </a:r>
            <a:r>
              <a:rPr lang="da-DK" b="1" dirty="0" err="1" smtClean="0">
                <a:latin typeface="Gill Sans MT" panose="020B0502020104020203" pitchFamily="34" charset="0"/>
              </a:rPr>
              <a:t>plaquettes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" y="1679836"/>
            <a:ext cx="6213349" cy="3589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2025" y="5599688"/>
            <a:ext cx="5991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New quantum </a:t>
            </a:r>
            <a:r>
              <a:rPr lang="da-DK" dirty="0" err="1" smtClean="0"/>
              <a:t>states</a:t>
            </a:r>
            <a:r>
              <a:rPr lang="da-DK" dirty="0" smtClean="0"/>
              <a:t> in </a:t>
            </a:r>
            <a:r>
              <a:rPr lang="da-DK" dirty="0" err="1" smtClean="0"/>
              <a:t>exoctic</a:t>
            </a:r>
            <a:r>
              <a:rPr lang="da-DK" dirty="0" smtClean="0"/>
              <a:t> matter: </a:t>
            </a:r>
            <a:r>
              <a:rPr lang="da-DK" b="1" dirty="0" smtClean="0"/>
              <a:t>a 4 spin </a:t>
            </a:r>
            <a:r>
              <a:rPr lang="da-DK" b="1" dirty="0" err="1" smtClean="0"/>
              <a:t>plaquette</a:t>
            </a:r>
            <a:endParaRPr lang="da-DK" b="1" dirty="0" smtClean="0"/>
          </a:p>
          <a:p>
            <a:endParaRPr lang="da-DK" b="1" dirty="0" smtClean="0"/>
          </a:p>
          <a:p>
            <a:r>
              <a:rPr lang="fr-FR" i="1" dirty="0" smtClean="0"/>
              <a:t>M. E. </a:t>
            </a:r>
            <a:r>
              <a:rPr lang="fr-FR" i="1" dirty="0" err="1" smtClean="0"/>
              <a:t>Zayed</a:t>
            </a:r>
            <a:r>
              <a:rPr lang="fr-FR" i="1" dirty="0" smtClean="0"/>
              <a:t>, Nature </a:t>
            </a:r>
            <a:r>
              <a:rPr lang="fr-FR" i="1" dirty="0" err="1"/>
              <a:t>Physics</a:t>
            </a:r>
            <a:r>
              <a:rPr lang="fr-FR" dirty="0"/>
              <a:t> </a:t>
            </a:r>
            <a:r>
              <a:rPr lang="fr-FR" b="1" dirty="0"/>
              <a:t>volume 13</a:t>
            </a:r>
            <a:r>
              <a:rPr lang="fr-FR" dirty="0"/>
              <a:t>, pages 962–966 (2017)</a:t>
            </a:r>
            <a:endParaRPr lang="da-DK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49" y="2767476"/>
            <a:ext cx="3084551" cy="2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Two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plaquette</a:t>
            </a:r>
            <a:r>
              <a:rPr lang="da-DK" b="1" dirty="0" smtClean="0">
                <a:latin typeface="Gill Sans MT" panose="020B0502020104020203" pitchFamily="34" charset="0"/>
              </a:rPr>
              <a:t> types 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4" y="1582985"/>
            <a:ext cx="9144000" cy="54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Two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plaquette</a:t>
            </a:r>
            <a:r>
              <a:rPr lang="da-DK" b="1" dirty="0" smtClean="0">
                <a:latin typeface="Gill Sans MT" panose="020B0502020104020203" pitchFamily="34" charset="0"/>
              </a:rPr>
              <a:t> types 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4" y="1582985"/>
            <a:ext cx="9144000" cy="5407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6028" y="1871330"/>
            <a:ext cx="5943600" cy="3795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err="1" smtClean="0">
                <a:solidFill>
                  <a:srgbClr val="FF0000"/>
                </a:solidFill>
              </a:rPr>
              <a:t>Mapping</a:t>
            </a:r>
            <a:r>
              <a:rPr lang="da-DK" sz="3200" b="1" dirty="0" smtClean="0">
                <a:solidFill>
                  <a:srgbClr val="FF0000"/>
                </a:solidFill>
              </a:rPr>
              <a:t> studies on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err="1" smtClean="0">
                <a:solidFill>
                  <a:srgbClr val="FF0000"/>
                </a:solidFill>
              </a:rPr>
              <a:t>very</a:t>
            </a:r>
            <a:r>
              <a:rPr lang="da-DK" sz="3200" b="1" dirty="0" smtClean="0">
                <a:solidFill>
                  <a:srgbClr val="FF0000"/>
                </a:solidFill>
              </a:rPr>
              <a:t> small samples in </a:t>
            </a:r>
            <a:r>
              <a:rPr lang="da-DK" sz="3200" b="1" dirty="0" err="1" smtClean="0">
                <a:solidFill>
                  <a:srgbClr val="FF0000"/>
                </a:solidFill>
              </a:rPr>
              <a:t>pressure</a:t>
            </a:r>
            <a:r>
              <a:rPr lang="da-DK" sz="3200" b="1" dirty="0" smtClean="0">
                <a:solidFill>
                  <a:srgbClr val="FF0000"/>
                </a:solidFill>
              </a:rPr>
              <a:t>?</a:t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err="1" smtClean="0">
                <a:solidFill>
                  <a:srgbClr val="FF0000"/>
                </a:solidFill>
              </a:rPr>
              <a:t>Only</a:t>
            </a:r>
            <a:r>
              <a:rPr lang="da-DK" sz="3200" b="1" dirty="0" smtClean="0">
                <a:solidFill>
                  <a:srgbClr val="FF0000"/>
                </a:solidFill>
              </a:rPr>
              <a:t> on Bifrost. </a:t>
            </a:r>
            <a:r>
              <a:rPr lang="da-DK" sz="3200" b="1" dirty="0" err="1" smtClean="0">
                <a:solidFill>
                  <a:srgbClr val="FF0000"/>
                </a:solidFill>
              </a:rPr>
              <a:t>Would</a:t>
            </a:r>
            <a:r>
              <a:rPr lang="da-DK" sz="3200" b="1" dirty="0" smtClean="0">
                <a:solidFill>
                  <a:srgbClr val="FF0000"/>
                </a:solidFill>
              </a:rPr>
              <a:t> </a:t>
            </a:r>
            <a:r>
              <a:rPr lang="da-DK" sz="3200" b="1" dirty="0" err="1" smtClean="0">
                <a:solidFill>
                  <a:srgbClr val="FF0000"/>
                </a:solidFill>
              </a:rPr>
              <a:t>take</a:t>
            </a: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smtClean="0">
                <a:solidFill>
                  <a:srgbClr val="FF0000"/>
                </a:solidFill>
              </a:rPr>
              <a:t>a </a:t>
            </a:r>
            <a:r>
              <a:rPr lang="da-DK" sz="3200" b="1" dirty="0" err="1" smtClean="0">
                <a:solidFill>
                  <a:srgbClr val="FF0000"/>
                </a:solidFill>
              </a:rPr>
              <a:t>while</a:t>
            </a:r>
            <a:r>
              <a:rPr lang="da-DK" sz="3200" b="1" dirty="0" smtClean="0">
                <a:solidFill>
                  <a:srgbClr val="FF0000"/>
                </a:solidFill>
              </a:rPr>
              <a:t> at 500 kW but </a:t>
            </a:r>
            <a:r>
              <a:rPr lang="da-DK" sz="3200" b="1" dirty="0" err="1" smtClean="0">
                <a:solidFill>
                  <a:srgbClr val="FF0000"/>
                </a:solidFill>
              </a:rPr>
              <a:t>would</a:t>
            </a:r>
            <a:r>
              <a:rPr lang="da-DK" sz="3200" b="1" dirty="0" smtClean="0">
                <a:solidFill>
                  <a:srgbClr val="FF0000"/>
                </a:solidFill>
              </a:rPr>
              <a:t/>
            </a:r>
            <a:br>
              <a:rPr lang="da-DK" sz="3200" b="1" dirty="0" smtClean="0">
                <a:solidFill>
                  <a:srgbClr val="FF0000"/>
                </a:solidFill>
              </a:rPr>
            </a:br>
            <a:r>
              <a:rPr lang="da-DK" sz="3200" b="1" dirty="0" err="1" smtClean="0">
                <a:solidFill>
                  <a:srgbClr val="FF0000"/>
                </a:solidFill>
              </a:rPr>
              <a:t>be</a:t>
            </a:r>
            <a:r>
              <a:rPr lang="da-DK" sz="3200" b="1" dirty="0" smtClean="0">
                <a:solidFill>
                  <a:srgbClr val="FF0000"/>
                </a:solidFill>
              </a:rPr>
              <a:t> </a:t>
            </a:r>
            <a:r>
              <a:rPr lang="da-DK" sz="3200" b="1" dirty="0" err="1" smtClean="0">
                <a:solidFill>
                  <a:srgbClr val="FF0000"/>
                </a:solidFill>
              </a:rPr>
              <a:t>feasible</a:t>
            </a:r>
            <a:r>
              <a:rPr lang="da-DK" sz="3200" b="1" dirty="0" smtClean="0">
                <a:solidFill>
                  <a:srgbClr val="FF0000"/>
                </a:solidFill>
              </a:rPr>
              <a:t> (not at 100 kW)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Electrical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field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mapping</a:t>
            </a:r>
            <a:r>
              <a:rPr lang="da-DK" b="1" dirty="0" smtClean="0">
                <a:latin typeface="Gill Sans MT" panose="020B0502020104020203" pitchFamily="34" charset="0"/>
              </a:rPr>
              <a:t> -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only</a:t>
            </a:r>
            <a:r>
              <a:rPr lang="da-DK" b="1" dirty="0" smtClean="0">
                <a:latin typeface="Gill Sans MT" panose="020B0502020104020203" pitchFamily="34" charset="0"/>
              </a:rPr>
              <a:t> on Bifrost?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3375"/>
            <a:ext cx="7346476" cy="237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2282" y="3742414"/>
            <a:ext cx="514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E. </a:t>
            </a:r>
            <a:r>
              <a:rPr lang="da-DK" dirty="0" err="1" smtClean="0"/>
              <a:t>Latagne</a:t>
            </a:r>
            <a:r>
              <a:rPr lang="da-DK" dirty="0" smtClean="0"/>
              <a:t> </a:t>
            </a:r>
            <a:r>
              <a:rPr lang="da-DK" dirty="0" err="1" smtClean="0"/>
              <a:t>Hutubise</a:t>
            </a:r>
            <a:r>
              <a:rPr lang="da-DK" dirty="0" smtClean="0"/>
              <a:t>, et al, PRB (2017) – </a:t>
            </a:r>
            <a:r>
              <a:rPr lang="da-DK" dirty="0" err="1" smtClean="0"/>
              <a:t>theory</a:t>
            </a:r>
            <a:r>
              <a:rPr lang="da-DK" dirty="0" smtClean="0"/>
              <a:t> </a:t>
            </a:r>
            <a:r>
              <a:rPr lang="da-DK" dirty="0" err="1" smtClean="0"/>
              <a:t>paper</a:t>
            </a:r>
            <a:endParaRPr lang="da-DK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50" y="4244200"/>
            <a:ext cx="4635000" cy="237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0431" y="6488668"/>
            <a:ext cx="343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M. </a:t>
            </a:r>
            <a:r>
              <a:rPr lang="da-DK" dirty="0" err="1" smtClean="0"/>
              <a:t>Bartkowiak</a:t>
            </a:r>
            <a:r>
              <a:rPr lang="da-DK" dirty="0" smtClean="0"/>
              <a:t>, Rev </a:t>
            </a:r>
            <a:r>
              <a:rPr lang="da-DK" dirty="0" err="1" smtClean="0"/>
              <a:t>Sci</a:t>
            </a:r>
            <a:r>
              <a:rPr lang="da-DK" dirty="0" smtClean="0"/>
              <a:t> </a:t>
            </a:r>
            <a:r>
              <a:rPr lang="da-DK" dirty="0" err="1" smtClean="0"/>
              <a:t>Instr</a:t>
            </a:r>
            <a:r>
              <a:rPr lang="da-DK" dirty="0" smtClean="0"/>
              <a:t> (2014)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4178436"/>
            <a:ext cx="2642587" cy="25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Minimum </a:t>
            </a:r>
            <a:r>
              <a:rPr lang="da-DK" b="1" dirty="0" err="1" smtClean="0">
                <a:latin typeface="Gill Sans MT" panose="020B0502020104020203" pitchFamily="34" charset="0"/>
              </a:rPr>
              <a:t>requirements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3580395"/>
            <a:ext cx="5312837" cy="29858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16418" y="2977116"/>
            <a:ext cx="446568" cy="91440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106" y="2526086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Current</a:t>
            </a:r>
            <a:r>
              <a:rPr lang="da-DK" b="1" dirty="0" smtClean="0"/>
              <a:t> ESS</a:t>
            </a:r>
            <a:endParaRPr lang="da-DK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00967" y="255407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Future ESS</a:t>
            </a:r>
            <a:endParaRPr lang="da-DK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68749" y="2983286"/>
            <a:ext cx="95693" cy="90823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1759" y="2299994"/>
            <a:ext cx="30471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The </a:t>
            </a:r>
            <a:r>
              <a:rPr lang="da-DK" sz="2400" dirty="0" err="1" smtClean="0"/>
              <a:t>cost</a:t>
            </a:r>
            <a:r>
              <a:rPr lang="da-DK" sz="2400" dirty="0" smtClean="0"/>
              <a:t> book </a:t>
            </a:r>
            <a:r>
              <a:rPr lang="da-DK" sz="2400" dirty="0" err="1" smtClean="0"/>
              <a:t>value</a:t>
            </a:r>
            <a:r>
              <a:rPr lang="da-DK" sz="2400" dirty="0" smtClean="0"/>
              <a:t> of </a:t>
            </a:r>
            <a:br>
              <a:rPr lang="da-DK" sz="2400" dirty="0" smtClean="0"/>
            </a:br>
            <a:r>
              <a:rPr lang="da-DK" sz="2400" dirty="0" smtClean="0"/>
              <a:t>the instrument is </a:t>
            </a:r>
            <a:r>
              <a:rPr lang="da-DK" sz="2400" dirty="0" err="1" smtClean="0"/>
              <a:t>unchanged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/>
              <a:t>M</a:t>
            </a:r>
            <a:r>
              <a:rPr lang="da-DK" sz="2400" dirty="0" smtClean="0"/>
              <a:t>oney </a:t>
            </a:r>
            <a:r>
              <a:rPr lang="da-DK" sz="2400" dirty="0" smtClean="0"/>
              <a:t>is </a:t>
            </a:r>
            <a:r>
              <a:rPr lang="da-DK" sz="2400" dirty="0" err="1" smtClean="0"/>
              <a:t>tight</a:t>
            </a:r>
            <a:r>
              <a:rPr lang="da-DK" sz="2400" dirty="0" smtClean="0"/>
              <a:t> and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defining</a:t>
            </a:r>
            <a:r>
              <a:rPr lang="da-DK" sz="2400" dirty="0" smtClean="0"/>
              <a:t> the </a:t>
            </a:r>
            <a:r>
              <a:rPr lang="da-DK" sz="2400" dirty="0" err="1" smtClean="0"/>
              <a:t>mininum</a:t>
            </a:r>
            <a:r>
              <a:rPr lang="da-DK" sz="2400" dirty="0" smtClean="0"/>
              <a:t> </a:t>
            </a:r>
            <a:r>
              <a:rPr lang="da-DK" sz="2400" dirty="0" err="1" smtClean="0"/>
              <a:t>requirements</a:t>
            </a:r>
            <a:r>
              <a:rPr lang="da-DK" sz="2400" dirty="0" smtClean="0"/>
              <a:t>, stripping </a:t>
            </a:r>
            <a:r>
              <a:rPr lang="da-DK" sz="2400" dirty="0" err="1" smtClean="0"/>
              <a:t>away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err="1" smtClean="0"/>
              <a:t>nice</a:t>
            </a:r>
            <a:r>
              <a:rPr lang="da-DK" sz="2400" dirty="0" smtClean="0"/>
              <a:t>-to-haves </a:t>
            </a:r>
            <a:br>
              <a:rPr lang="da-DK" sz="2400" dirty="0" smtClean="0"/>
            </a:b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7943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SAD </a:t>
            </a:r>
            <a:r>
              <a:rPr lang="da-DK" b="1" dirty="0" err="1" smtClean="0">
                <a:latin typeface="Gill Sans MT" panose="020B0502020104020203" pitchFamily="34" charset="0"/>
              </a:rPr>
              <a:t>requirements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06" y="1589623"/>
            <a:ext cx="877144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need</a:t>
            </a:r>
            <a:r>
              <a:rPr lang="da-DK" sz="2400" dirty="0" smtClean="0"/>
              <a:t> the 15 T magnet and orange 6 </a:t>
            </a:r>
            <a:r>
              <a:rPr lang="da-DK" sz="2400" dirty="0" err="1" smtClean="0"/>
              <a:t>months</a:t>
            </a:r>
            <a:r>
              <a:rPr lang="da-DK" sz="2400" dirty="0" smtClean="0"/>
              <a:t> </a:t>
            </a:r>
            <a:r>
              <a:rPr lang="da-DK" sz="2400" dirty="0" err="1" smtClean="0"/>
              <a:t>before</a:t>
            </a:r>
            <a:r>
              <a:rPr lang="da-DK" sz="2400" dirty="0"/>
              <a:t> 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err="1" smtClean="0"/>
              <a:t>ready</a:t>
            </a:r>
            <a:r>
              <a:rPr lang="da-DK" sz="2400" dirty="0" smtClean="0"/>
              <a:t>-for-beam-on-sample.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need</a:t>
            </a:r>
            <a:r>
              <a:rPr lang="da-DK" sz="2400" dirty="0" smtClean="0"/>
              <a:t> to test </a:t>
            </a:r>
            <a:r>
              <a:rPr lang="da-DK" sz="2400" dirty="0" err="1" smtClean="0"/>
              <a:t>magnetic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err="1" smtClean="0"/>
              <a:t>environment</a:t>
            </a:r>
            <a:r>
              <a:rPr lang="da-DK" sz="2400" dirty="0" smtClean="0"/>
              <a:t>, sample handling procedure, </a:t>
            </a:r>
            <a:r>
              <a:rPr lang="da-DK" sz="2400" dirty="0" err="1" smtClean="0"/>
              <a:t>etc</a:t>
            </a:r>
            <a:r>
              <a:rPr lang="da-DK" sz="2400" dirty="0" smtClean="0"/>
              <a:t>, </a:t>
            </a:r>
            <a:r>
              <a:rPr lang="da-DK" sz="2400" dirty="0" err="1" smtClean="0"/>
              <a:t>before</a:t>
            </a:r>
            <a:r>
              <a:rPr lang="da-DK" sz="2400" dirty="0" smtClean="0"/>
              <a:t> neutrons</a:t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For </a:t>
            </a:r>
            <a:r>
              <a:rPr lang="da-DK" sz="2400" dirty="0" err="1" smtClean="0"/>
              <a:t>early</a:t>
            </a:r>
            <a:r>
              <a:rPr lang="da-DK" sz="2400" dirty="0" smtClean="0"/>
              <a:t> science,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need</a:t>
            </a:r>
            <a:r>
              <a:rPr lang="da-DK" sz="2400" dirty="0" smtClean="0"/>
              <a:t> a 20 </a:t>
            </a:r>
            <a:r>
              <a:rPr lang="da-DK" sz="2400" dirty="0" err="1" smtClean="0"/>
              <a:t>kBar</a:t>
            </a:r>
            <a:r>
              <a:rPr lang="da-DK" sz="2400" dirty="0" smtClean="0"/>
              <a:t> </a:t>
            </a:r>
            <a:r>
              <a:rPr lang="da-DK" sz="2400" dirty="0" err="1" smtClean="0"/>
              <a:t>pressure</a:t>
            </a:r>
            <a:r>
              <a:rPr lang="da-DK" sz="2400" dirty="0" smtClean="0"/>
              <a:t> </a:t>
            </a:r>
            <a:r>
              <a:rPr lang="da-DK" sz="2400" dirty="0" err="1" smtClean="0"/>
              <a:t>cell</a:t>
            </a:r>
            <a:r>
              <a:rPr lang="da-DK" sz="2400" dirty="0" smtClean="0"/>
              <a:t>, with</a:t>
            </a:r>
            <a:br>
              <a:rPr lang="da-DK" sz="2400" dirty="0" smtClean="0"/>
            </a:br>
            <a:r>
              <a:rPr lang="da-DK" sz="2400" dirty="0" smtClean="0"/>
              <a:t>a large sample </a:t>
            </a:r>
            <a:r>
              <a:rPr lang="da-DK" sz="2400" dirty="0" err="1" smtClean="0"/>
              <a:t>space</a:t>
            </a:r>
            <a:r>
              <a:rPr lang="da-DK" sz="2400" dirty="0" smtClean="0"/>
              <a:t> to </a:t>
            </a:r>
            <a:r>
              <a:rPr lang="da-DK" sz="2400" dirty="0" err="1" smtClean="0"/>
              <a:t>demonstrate</a:t>
            </a:r>
            <a:r>
              <a:rPr lang="da-DK" sz="2400" dirty="0" smtClean="0"/>
              <a:t> small sample performance. </a:t>
            </a:r>
            <a:br>
              <a:rPr lang="da-DK" sz="2400" dirty="0" smtClean="0"/>
            </a:br>
            <a:r>
              <a:rPr lang="da-DK" sz="2400" dirty="0" smtClean="0"/>
              <a:t>A </a:t>
            </a:r>
            <a:r>
              <a:rPr lang="da-DK" sz="2400" dirty="0" err="1" smtClean="0"/>
              <a:t>dilution</a:t>
            </a:r>
            <a:r>
              <a:rPr lang="da-DK" sz="2400" dirty="0" smtClean="0"/>
              <a:t> </a:t>
            </a:r>
            <a:r>
              <a:rPr lang="da-DK" sz="2400" dirty="0" err="1" smtClean="0"/>
              <a:t>fridge</a:t>
            </a:r>
            <a:r>
              <a:rPr lang="da-DK" sz="2400" dirty="0" smtClean="0"/>
              <a:t> </a:t>
            </a:r>
            <a:r>
              <a:rPr lang="da-DK" sz="2400" dirty="0" err="1" smtClean="0"/>
              <a:t>maintained</a:t>
            </a:r>
            <a:r>
              <a:rPr lang="da-DK" sz="2400" dirty="0" smtClean="0"/>
              <a:t> by SAD </a:t>
            </a:r>
            <a:r>
              <a:rPr lang="da-DK" sz="2400" dirty="0" err="1" smtClean="0"/>
              <a:t>would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good</a:t>
            </a:r>
            <a:r>
              <a:rPr lang="da-DK" sz="2400" dirty="0" smtClean="0"/>
              <a:t> for </a:t>
            </a:r>
            <a:r>
              <a:rPr lang="da-DK" sz="2400" dirty="0" err="1" smtClean="0"/>
              <a:t>wow</a:t>
            </a:r>
            <a:r>
              <a:rPr lang="da-DK" sz="2400" dirty="0" smtClean="0"/>
              <a:t>-factor</a:t>
            </a:r>
            <a:br>
              <a:rPr lang="da-DK" sz="2400" dirty="0" smtClean="0"/>
            </a:br>
            <a:r>
              <a:rPr lang="da-DK" sz="2400" dirty="0" smtClean="0"/>
              <a:t>and </a:t>
            </a:r>
            <a:r>
              <a:rPr lang="da-DK" sz="2400" dirty="0" err="1" smtClean="0"/>
              <a:t>proof</a:t>
            </a:r>
            <a:r>
              <a:rPr lang="da-DK" sz="2400" dirty="0" smtClean="0"/>
              <a:t> of operation. (Q4 22) </a:t>
            </a:r>
            <a:r>
              <a:rPr lang="da-DK" sz="2400" dirty="0"/>
              <a:t/>
            </a:r>
            <a:br>
              <a:rPr lang="da-DK" sz="2400" dirty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Pressure</a:t>
            </a:r>
            <a:r>
              <a:rPr lang="da-DK" sz="2400" dirty="0" smtClean="0"/>
              <a:t> </a:t>
            </a:r>
            <a:r>
              <a:rPr lang="da-DK" sz="2400" dirty="0" err="1" smtClean="0"/>
              <a:t>cell</a:t>
            </a:r>
            <a:r>
              <a:rPr lang="da-DK" sz="2400" dirty="0" smtClean="0"/>
              <a:t> </a:t>
            </a:r>
            <a:r>
              <a:rPr lang="da-DK" sz="2400" dirty="0" err="1" smtClean="0"/>
              <a:t>should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timed</a:t>
            </a:r>
            <a:r>
              <a:rPr lang="da-DK" sz="2400" dirty="0" smtClean="0"/>
              <a:t> with 500 kW operation, </a:t>
            </a:r>
            <a:r>
              <a:rPr lang="da-DK" sz="2400" dirty="0" err="1" smtClean="0"/>
              <a:t>dilution</a:t>
            </a:r>
            <a:r>
              <a:rPr lang="da-DK" sz="2400" dirty="0" smtClean="0"/>
              <a:t> </a:t>
            </a:r>
            <a:r>
              <a:rPr lang="da-DK" sz="2400" dirty="0" err="1" smtClean="0"/>
              <a:t>may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useful</a:t>
            </a:r>
            <a:r>
              <a:rPr lang="da-DK" sz="2400" dirty="0" smtClean="0"/>
              <a:t> </a:t>
            </a:r>
            <a:r>
              <a:rPr lang="da-DK" sz="2400" dirty="0" err="1" smtClean="0"/>
              <a:t>before</a:t>
            </a:r>
            <a:r>
              <a:rPr lang="da-DK" sz="2400" dirty="0" smtClean="0"/>
              <a:t>.</a:t>
            </a:r>
            <a:br>
              <a:rPr lang="da-DK" sz="2400" dirty="0" smtClean="0"/>
            </a:br>
            <a:endParaRPr lang="da-DK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5308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Cross talk </a:t>
            </a:r>
            <a:r>
              <a:rPr lang="da-DK" b="1" dirty="0" err="1" smtClean="0">
                <a:latin typeface="Gill Sans MT" panose="020B0502020104020203" pitchFamily="34" charset="0"/>
              </a:rPr>
              <a:t>shielding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20857" y="1877931"/>
            <a:ext cx="4270922" cy="4275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/>
          <a:stretch/>
        </p:blipFill>
        <p:spPr>
          <a:xfrm>
            <a:off x="114299" y="2057275"/>
            <a:ext cx="4720857" cy="44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SAD summary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675" y="2028825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u="sng" dirty="0" smtClean="0"/>
              <a:t>1) 15 T magnet and orange: Q4/21</a:t>
            </a:r>
            <a:br>
              <a:rPr lang="da-DK" b="1" i="1" u="sng" dirty="0" smtClean="0"/>
            </a:br>
            <a:endParaRPr lang="da-DK" b="1" i="1" u="sng" dirty="0" smtClean="0"/>
          </a:p>
          <a:p>
            <a:r>
              <a:rPr lang="da-DK" dirty="0" smtClean="0"/>
              <a:t>2) </a:t>
            </a:r>
            <a:r>
              <a:rPr lang="da-DK" dirty="0" err="1" smtClean="0"/>
              <a:t>Pressure</a:t>
            </a:r>
            <a:r>
              <a:rPr lang="da-DK" dirty="0" smtClean="0"/>
              <a:t> </a:t>
            </a:r>
            <a:r>
              <a:rPr lang="da-DK" dirty="0" err="1" smtClean="0"/>
              <a:t>cell</a:t>
            </a:r>
            <a:r>
              <a:rPr lang="da-DK" dirty="0" smtClean="0"/>
              <a:t>: </a:t>
            </a:r>
            <a:r>
              <a:rPr lang="da-DK" dirty="0"/>
              <a:t>Q4/22</a:t>
            </a:r>
            <a:endParaRPr lang="da-DK" dirty="0" smtClean="0"/>
          </a:p>
          <a:p>
            <a:r>
              <a:rPr lang="da-DK" dirty="0" smtClean="0"/>
              <a:t>3) Access to </a:t>
            </a:r>
            <a:r>
              <a:rPr lang="da-DK" dirty="0" err="1" smtClean="0"/>
              <a:t>dilution</a:t>
            </a:r>
            <a:r>
              <a:rPr lang="da-DK" dirty="0" smtClean="0"/>
              <a:t> </a:t>
            </a:r>
            <a:r>
              <a:rPr lang="da-DK" dirty="0" err="1" smtClean="0"/>
              <a:t>stick</a:t>
            </a:r>
            <a:r>
              <a:rPr lang="da-DK" dirty="0" smtClean="0"/>
              <a:t>: Q4/22</a:t>
            </a:r>
          </a:p>
          <a:p>
            <a:r>
              <a:rPr lang="da-DK" dirty="0" smtClean="0"/>
              <a:t>4) </a:t>
            </a:r>
            <a:r>
              <a:rPr lang="da-DK" dirty="0" err="1" smtClean="0"/>
              <a:t>Electrical</a:t>
            </a:r>
            <a:r>
              <a:rPr lang="da-DK" dirty="0" smtClean="0"/>
              <a:t> </a:t>
            </a:r>
            <a:r>
              <a:rPr lang="da-DK" dirty="0" err="1" smtClean="0"/>
              <a:t>fields</a:t>
            </a:r>
            <a:r>
              <a:rPr lang="da-DK" dirty="0" smtClean="0"/>
              <a:t>: Q1/23 </a:t>
            </a:r>
          </a:p>
          <a:p>
            <a:endParaRPr lang="da-DK" b="1" dirty="0"/>
          </a:p>
          <a:p>
            <a:r>
              <a:rPr lang="da-DK" dirty="0" err="1" smtClean="0"/>
              <a:t>Pressure</a:t>
            </a:r>
            <a:r>
              <a:rPr lang="da-DK" dirty="0" smtClean="0"/>
              <a:t> </a:t>
            </a:r>
            <a:r>
              <a:rPr lang="da-DK" dirty="0" err="1" smtClean="0"/>
              <a:t>cells</a:t>
            </a:r>
            <a:r>
              <a:rPr lang="da-DK" dirty="0" smtClean="0"/>
              <a:t> and </a:t>
            </a:r>
            <a:r>
              <a:rPr lang="da-DK" dirty="0" err="1" smtClean="0"/>
              <a:t>electrical</a:t>
            </a:r>
            <a:r>
              <a:rPr lang="da-DK" dirty="0" smtClean="0"/>
              <a:t> </a:t>
            </a:r>
            <a:r>
              <a:rPr lang="da-DK" dirty="0" err="1" smtClean="0"/>
              <a:t>fields</a:t>
            </a:r>
            <a:r>
              <a:rPr lang="da-DK" dirty="0" smtClean="0"/>
              <a:t>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in </a:t>
            </a:r>
            <a:r>
              <a:rPr lang="da-DK" dirty="0" err="1" smtClean="0"/>
              <a:t>external</a:t>
            </a:r>
            <a:r>
              <a:rPr lang="da-DK" dirty="0" smtClean="0"/>
              <a:t> </a:t>
            </a:r>
            <a:r>
              <a:rPr lang="da-DK" dirty="0" err="1" smtClean="0"/>
              <a:t>collaborations</a:t>
            </a:r>
            <a:r>
              <a:rPr lang="da-DK" dirty="0" smtClean="0"/>
              <a:t>. </a:t>
            </a:r>
            <a:r>
              <a:rPr lang="da-DK" dirty="0" err="1" smtClean="0"/>
              <a:t>Only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1) is </a:t>
            </a:r>
            <a:r>
              <a:rPr lang="da-DK" dirty="0" err="1" smtClean="0"/>
              <a:t>essential</a:t>
            </a:r>
            <a:r>
              <a:rPr lang="da-DK" dirty="0" smtClean="0"/>
              <a:t> for workhorse science</a:t>
            </a:r>
          </a:p>
          <a:p>
            <a:r>
              <a:rPr lang="da-DK" dirty="0"/>
              <a:t/>
            </a:r>
            <a:br>
              <a:rPr lang="da-DK" dirty="0"/>
            </a:b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to test the </a:t>
            </a:r>
            <a:r>
              <a:rPr lang="da-DK" dirty="0" err="1" smtClean="0"/>
              <a:t>mounting</a:t>
            </a:r>
            <a:r>
              <a:rPr lang="da-DK" dirty="0" smtClean="0"/>
              <a:t> and operation of sample </a:t>
            </a:r>
            <a:r>
              <a:rPr lang="da-DK" dirty="0" err="1" smtClean="0"/>
              <a:t>environment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done in </a:t>
            </a:r>
            <a:r>
              <a:rPr lang="da-DK" dirty="0" err="1" smtClean="0"/>
              <a:t>cold</a:t>
            </a:r>
            <a:r>
              <a:rPr lang="da-DK" dirty="0" smtClean="0"/>
              <a:t> </a:t>
            </a:r>
            <a:r>
              <a:rPr lang="da-DK" dirty="0" err="1" smtClean="0"/>
              <a:t>commissioning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</a:t>
            </a:r>
            <a:r>
              <a:rPr lang="da-DK" dirty="0" err="1" smtClean="0"/>
              <a:t>possible</a:t>
            </a:r>
            <a:r>
              <a:rPr lang="da-DK" dirty="0" smtClean="0"/>
              <a:t>, and </a:t>
            </a:r>
            <a:r>
              <a:rPr lang="da-DK" dirty="0" err="1" smtClean="0"/>
              <a:t>otherwise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during</a:t>
            </a:r>
            <a:r>
              <a:rPr lang="da-DK" dirty="0" smtClean="0"/>
              <a:t> </a:t>
            </a:r>
            <a:r>
              <a:rPr lang="da-DK" dirty="0" err="1" smtClean="0"/>
              <a:t>shutdown</a:t>
            </a:r>
            <a:r>
              <a:rPr lang="da-DK" dirty="0" err="1"/>
              <a:t>s</a:t>
            </a:r>
            <a:endParaRPr lang="da-DK" dirty="0" smtClean="0"/>
          </a:p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56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DMSC </a:t>
            </a:r>
            <a:r>
              <a:rPr lang="da-DK" b="1" dirty="0" err="1" smtClean="0">
                <a:latin typeface="Gill Sans MT" panose="020B0502020104020203" pitchFamily="34" charset="0"/>
              </a:rPr>
              <a:t>requirements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79" y="1431408"/>
            <a:ext cx="897091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If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focus</a:t>
            </a:r>
            <a:r>
              <a:rPr lang="da-DK" sz="2400" dirty="0" smtClean="0"/>
              <a:t> on </a:t>
            </a:r>
            <a:r>
              <a:rPr lang="da-DK" sz="2400" dirty="0" err="1" smtClean="0"/>
              <a:t>need</a:t>
            </a:r>
            <a:r>
              <a:rPr lang="da-DK" sz="2400" dirty="0" smtClean="0"/>
              <a:t>-to-have, the high </a:t>
            </a:r>
            <a:r>
              <a:rPr lang="da-DK" sz="2400" dirty="0" err="1" smtClean="0"/>
              <a:t>level</a:t>
            </a:r>
            <a:r>
              <a:rPr lang="da-DK" sz="2400" dirty="0" smtClean="0"/>
              <a:t> DMSC </a:t>
            </a:r>
            <a:r>
              <a:rPr lang="da-DK" sz="2400" dirty="0" err="1" smtClean="0"/>
              <a:t>requirements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is a step-</a:t>
            </a:r>
            <a:r>
              <a:rPr lang="da-DK" sz="2400" dirty="0" err="1" smtClean="0"/>
              <a:t>function</a:t>
            </a:r>
            <a:r>
              <a:rPr lang="da-DK" sz="2400" dirty="0" smtClean="0"/>
              <a:t>,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need</a:t>
            </a:r>
            <a:r>
              <a:rPr lang="da-DK" sz="2400" dirty="0" smtClean="0"/>
              <a:t>:</a:t>
            </a:r>
            <a:br>
              <a:rPr lang="da-DK" sz="2400" dirty="0" smtClean="0"/>
            </a:b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Controls</a:t>
            </a:r>
            <a:r>
              <a:rPr lang="da-DK" sz="2400" dirty="0" smtClean="0"/>
              <a:t>, and parameter </a:t>
            </a:r>
            <a:r>
              <a:rPr lang="da-DK" sz="2400" dirty="0" err="1" smtClean="0"/>
              <a:t>visibility</a:t>
            </a:r>
            <a:r>
              <a:rPr lang="da-DK" sz="2400" dirty="0"/>
              <a:t> </a:t>
            </a:r>
            <a:r>
              <a:rPr lang="da-DK" sz="2400" dirty="0" smtClean="0"/>
              <a:t>in the exp </a:t>
            </a:r>
            <a:r>
              <a:rPr lang="da-DK" sz="2400" dirty="0" err="1" smtClean="0"/>
              <a:t>hut</a:t>
            </a:r>
            <a:r>
              <a:rPr lang="da-DK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err="1" smtClean="0"/>
              <a:t>Easy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access</a:t>
            </a:r>
            <a:r>
              <a:rPr lang="da-DK" sz="2400" b="1" dirty="0" smtClean="0"/>
              <a:t> to </a:t>
            </a:r>
            <a:r>
              <a:rPr lang="da-DK" sz="2400" b="1" dirty="0" err="1" smtClean="0"/>
              <a:t>raw</a:t>
            </a:r>
            <a:r>
              <a:rPr lang="da-DK" sz="2400" b="1" dirty="0" smtClean="0"/>
              <a:t> data </a:t>
            </a:r>
            <a:r>
              <a:rPr lang="da-DK" sz="2400" dirty="0" smtClean="0"/>
              <a:t>(I </a:t>
            </a:r>
            <a:r>
              <a:rPr lang="da-DK" sz="2400" dirty="0" err="1" smtClean="0"/>
              <a:t>vs</a:t>
            </a:r>
            <a:r>
              <a:rPr lang="da-DK" sz="2400" dirty="0" smtClean="0"/>
              <a:t> </a:t>
            </a:r>
            <a:r>
              <a:rPr lang="da-DK" sz="2400" dirty="0" err="1" smtClean="0"/>
              <a:t>ToF</a:t>
            </a:r>
            <a:r>
              <a:rPr lang="da-DK" sz="2400" dirty="0" smtClean="0"/>
              <a:t> on </a:t>
            </a:r>
            <a:r>
              <a:rPr lang="da-DK" sz="2400" dirty="0" err="1" smtClean="0"/>
              <a:t>detectors</a:t>
            </a:r>
            <a:r>
              <a:rPr lang="da-DK" sz="2400" dirty="0" smtClean="0"/>
              <a:t> and </a:t>
            </a:r>
            <a:r>
              <a:rPr lang="da-DK" sz="2400" dirty="0" err="1" smtClean="0"/>
              <a:t>triplets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smtClean="0"/>
              <a:t>– monitor data), and </a:t>
            </a:r>
            <a:r>
              <a:rPr lang="da-DK" sz="2400" dirty="0" err="1" smtClean="0"/>
              <a:t>quick</a:t>
            </a:r>
            <a:r>
              <a:rPr lang="da-DK" sz="2400" dirty="0" smtClean="0"/>
              <a:t> </a:t>
            </a:r>
            <a:r>
              <a:rPr lang="da-DK" sz="2400" dirty="0" err="1" smtClean="0"/>
              <a:t>reduction</a:t>
            </a:r>
            <a:r>
              <a:rPr lang="da-DK" sz="2400" dirty="0" smtClean="0"/>
              <a:t>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Data </a:t>
            </a:r>
            <a:r>
              <a:rPr lang="da-DK" sz="2400" b="1" dirty="0" err="1" smtClean="0"/>
              <a:t>normalization</a:t>
            </a:r>
            <a:endParaRPr lang="da-D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Data </a:t>
            </a:r>
            <a:r>
              <a:rPr lang="da-DK" sz="2400" b="1" dirty="0" err="1" smtClean="0"/>
              <a:t>reduction</a:t>
            </a:r>
            <a:r>
              <a:rPr lang="da-DK" sz="2400" b="1" dirty="0" smtClean="0"/>
              <a:t> </a:t>
            </a:r>
            <a:r>
              <a:rPr lang="da-DK" sz="2400" dirty="0" smtClean="0"/>
              <a:t>-&gt; S(q, 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Binning</a:t>
            </a:r>
            <a:r>
              <a:rPr lang="da-DK" sz="2400" b="1" dirty="0"/>
              <a:t> and </a:t>
            </a:r>
            <a:r>
              <a:rPr lang="da-DK" sz="2400" b="1" dirty="0" err="1"/>
              <a:t>slicing</a:t>
            </a:r>
            <a:r>
              <a:rPr lang="da-DK" sz="2400" dirty="0"/>
              <a:t>, or </a:t>
            </a:r>
            <a:r>
              <a:rPr lang="da-DK" sz="2400" dirty="0" err="1"/>
              <a:t>possilibity</a:t>
            </a:r>
            <a:r>
              <a:rPr lang="da-DK" sz="2400" dirty="0"/>
              <a:t> to </a:t>
            </a:r>
            <a:r>
              <a:rPr lang="da-DK" sz="2400" dirty="0" err="1"/>
              <a:t>export</a:t>
            </a:r>
            <a:r>
              <a:rPr lang="da-DK" sz="2400" dirty="0"/>
              <a:t> </a:t>
            </a:r>
            <a:r>
              <a:rPr lang="da-DK" sz="2400" dirty="0" err="1"/>
              <a:t>map</a:t>
            </a:r>
            <a:r>
              <a:rPr lang="da-DK" sz="2400" dirty="0"/>
              <a:t> to </a:t>
            </a:r>
            <a:r>
              <a:rPr lang="da-DK" sz="2400" dirty="0" err="1"/>
              <a:t>existing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err="1"/>
              <a:t>slicing</a:t>
            </a:r>
            <a:r>
              <a:rPr lang="da-DK" sz="2400" dirty="0"/>
              <a:t> software</a:t>
            </a: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Rough </a:t>
            </a:r>
            <a:r>
              <a:rPr lang="da-DK" sz="2400" b="1" dirty="0" err="1" smtClean="0"/>
              <a:t>binning</a:t>
            </a:r>
            <a:r>
              <a:rPr lang="da-DK" sz="2400" b="1" dirty="0" smtClean="0"/>
              <a:t> </a:t>
            </a:r>
            <a:r>
              <a:rPr lang="da-DK" sz="2400" dirty="0" smtClean="0"/>
              <a:t>for fast </a:t>
            </a:r>
            <a:r>
              <a:rPr lang="da-DK" sz="2400" dirty="0" err="1" smtClean="0"/>
              <a:t>analysis</a:t>
            </a:r>
            <a:r>
              <a:rPr lang="da-DK" sz="2400" dirty="0" smtClean="0"/>
              <a:t> on the fly</a:t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i="1" dirty="0" err="1" smtClean="0"/>
              <a:t>We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don’t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need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advanced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analysis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tools</a:t>
            </a:r>
            <a:r>
              <a:rPr lang="da-DK" sz="2400" i="1" dirty="0" smtClean="0"/>
              <a:t> on </a:t>
            </a:r>
            <a:r>
              <a:rPr lang="da-DK" sz="2400" i="1" dirty="0" err="1" smtClean="0"/>
              <a:t>day</a:t>
            </a:r>
            <a:r>
              <a:rPr lang="da-DK" sz="2400" i="1" dirty="0" smtClean="0"/>
              <a:t> 1 (</a:t>
            </a:r>
            <a:r>
              <a:rPr lang="da-DK" sz="2400" i="1" dirty="0" err="1" smtClean="0"/>
              <a:t>SpinW</a:t>
            </a:r>
            <a:r>
              <a:rPr lang="da-DK" sz="2400" i="1" dirty="0" smtClean="0"/>
              <a:t>, </a:t>
            </a:r>
            <a:r>
              <a:rPr lang="da-DK" sz="2400" i="1" dirty="0" err="1" smtClean="0"/>
              <a:t>automatic</a:t>
            </a:r>
            <a:r>
              <a:rPr lang="da-DK" sz="2400" i="1" dirty="0" smtClean="0"/>
              <a:t/>
            </a:r>
            <a:br>
              <a:rPr lang="da-DK" sz="2400" i="1" dirty="0" smtClean="0"/>
            </a:br>
            <a:r>
              <a:rPr lang="da-DK" sz="2400" i="1" dirty="0" err="1" smtClean="0"/>
              <a:t>fitting</a:t>
            </a:r>
            <a:r>
              <a:rPr lang="da-DK" sz="2400" i="1" dirty="0" smtClean="0"/>
              <a:t>, </a:t>
            </a:r>
            <a:r>
              <a:rPr lang="da-DK" sz="2400" i="1" dirty="0" err="1" smtClean="0"/>
              <a:t>etc</a:t>
            </a:r>
            <a:r>
              <a:rPr lang="da-DK" sz="2400" i="1" dirty="0" smtClean="0"/>
              <a:t>). </a:t>
            </a:r>
            <a:r>
              <a:rPr lang="da-DK" sz="2400" i="1" dirty="0" err="1" smtClean="0"/>
              <a:t>We’ll</a:t>
            </a:r>
            <a:r>
              <a:rPr lang="da-DK" sz="2400" i="1" dirty="0" smtClean="0"/>
              <a:t> do hot </a:t>
            </a:r>
            <a:r>
              <a:rPr lang="da-DK" sz="2400" i="1" dirty="0" err="1" smtClean="0"/>
              <a:t>commissioning</a:t>
            </a:r>
            <a:r>
              <a:rPr lang="da-DK" sz="2400" i="1" dirty="0" smtClean="0"/>
              <a:t> and </a:t>
            </a:r>
            <a:r>
              <a:rPr lang="da-DK" sz="2400" i="1" dirty="0" err="1" smtClean="0"/>
              <a:t>we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cater</a:t>
            </a:r>
            <a:r>
              <a:rPr lang="da-DK" sz="2400" i="1" dirty="0" smtClean="0"/>
              <a:t> to superusers. 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240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DMSC </a:t>
            </a:r>
            <a:r>
              <a:rPr lang="da-DK" b="1" dirty="0" err="1" smtClean="0">
                <a:latin typeface="Gill Sans MT" panose="020B0502020104020203" pitchFamily="34" charset="0"/>
              </a:rPr>
              <a:t>collaboration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4" y="1847850"/>
            <a:ext cx="88296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Stuff</a:t>
            </a:r>
            <a:r>
              <a:rPr lang="da-DK" b="1" dirty="0" smtClean="0"/>
              <a:t> </a:t>
            </a:r>
            <a:r>
              <a:rPr lang="da-DK" b="1" dirty="0" err="1" smtClean="0"/>
              <a:t>we</a:t>
            </a:r>
            <a:r>
              <a:rPr lang="da-DK" b="1" dirty="0" smtClean="0"/>
              <a:t> </a:t>
            </a:r>
            <a:r>
              <a:rPr lang="da-DK" b="1" dirty="0" err="1" smtClean="0"/>
              <a:t>can</a:t>
            </a:r>
            <a:r>
              <a:rPr lang="da-DK" b="1" dirty="0" smtClean="0"/>
              <a:t> do, </a:t>
            </a:r>
            <a:r>
              <a:rPr lang="da-DK" b="1" dirty="0" err="1" smtClean="0"/>
              <a:t>coordinating</a:t>
            </a:r>
            <a:r>
              <a:rPr lang="da-DK" b="1" dirty="0" smtClean="0"/>
              <a:t> with the DMSC: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We</a:t>
            </a:r>
            <a:r>
              <a:rPr lang="da-DK" dirty="0" smtClean="0"/>
              <a:t> have a </a:t>
            </a:r>
            <a:r>
              <a:rPr lang="da-DK" dirty="0" err="1" smtClean="0"/>
              <a:t>PhD</a:t>
            </a:r>
            <a:r>
              <a:rPr lang="da-DK" dirty="0" smtClean="0"/>
              <a:t> student </a:t>
            </a:r>
            <a:r>
              <a:rPr lang="da-DK" dirty="0" err="1" smtClean="0"/>
              <a:t>working</a:t>
            </a:r>
            <a:r>
              <a:rPr lang="da-DK" dirty="0" smtClean="0"/>
              <a:t> on the </a:t>
            </a:r>
            <a:r>
              <a:rPr lang="da-DK" dirty="0" err="1" smtClean="0"/>
              <a:t>similar</a:t>
            </a:r>
            <a:r>
              <a:rPr lang="da-DK" dirty="0" smtClean="0"/>
              <a:t> PSI CAMEA </a:t>
            </a:r>
            <a:r>
              <a:rPr lang="da-DK" dirty="0" err="1" smtClean="0"/>
              <a:t>project</a:t>
            </a:r>
            <a:r>
              <a:rPr lang="da-DK" dirty="0" smtClean="0"/>
              <a:t>, Jakob Lass. He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try</a:t>
            </a:r>
            <a:r>
              <a:rPr lang="da-DK" dirty="0" smtClean="0"/>
              <a:t> to </a:t>
            </a:r>
            <a:r>
              <a:rPr lang="da-DK" dirty="0" err="1" smtClean="0"/>
              <a:t>work</a:t>
            </a:r>
            <a:r>
              <a:rPr lang="da-DK" dirty="0" smtClean="0"/>
              <a:t> in  the </a:t>
            </a:r>
            <a:r>
              <a:rPr lang="da-DK" dirty="0" err="1" smtClean="0"/>
              <a:t>direction</a:t>
            </a:r>
            <a:r>
              <a:rPr lang="da-DK" dirty="0" smtClean="0"/>
              <a:t> of Bifrost data </a:t>
            </a:r>
            <a:r>
              <a:rPr lang="da-DK" dirty="0" err="1" smtClean="0"/>
              <a:t>reduction</a:t>
            </a:r>
            <a:r>
              <a:rPr lang="da-DK" dirty="0" smtClean="0"/>
              <a:t>. DSMC </a:t>
            </a:r>
            <a:r>
              <a:rPr lang="da-DK" dirty="0" err="1" smtClean="0"/>
              <a:t>responsibility</a:t>
            </a:r>
            <a:r>
              <a:rPr lang="da-DK" dirty="0" smtClean="0"/>
              <a:t> is </a:t>
            </a:r>
            <a:r>
              <a:rPr lang="da-DK" dirty="0" err="1" smtClean="0"/>
              <a:t>paramount</a:t>
            </a:r>
            <a:r>
              <a:rPr lang="da-DK" dirty="0" smtClean="0"/>
              <a:t>, </a:t>
            </a:r>
            <a:r>
              <a:rPr lang="da-DK" dirty="0" err="1" smtClean="0"/>
              <a:t>though</a:t>
            </a:r>
            <a:r>
              <a:rPr lang="da-DK" dirty="0" smtClean="0"/>
              <a:t>. 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simulate</a:t>
            </a:r>
            <a:r>
              <a:rPr lang="da-DK" dirty="0" smtClean="0"/>
              <a:t> a </a:t>
            </a:r>
            <a:r>
              <a:rPr lang="da-DK" dirty="0" err="1" smtClean="0"/>
              <a:t>realistic</a:t>
            </a:r>
            <a:r>
              <a:rPr lang="da-DK" dirty="0" smtClean="0"/>
              <a:t> data set in </a:t>
            </a:r>
            <a:r>
              <a:rPr lang="da-DK" dirty="0" err="1" smtClean="0"/>
              <a:t>McStas</a:t>
            </a:r>
            <a:r>
              <a:rPr lang="da-DK" dirty="0" smtClean="0"/>
              <a:t>, </a:t>
            </a:r>
            <a:r>
              <a:rPr lang="da-DK" dirty="0" err="1" smtClean="0"/>
              <a:t>using</a:t>
            </a:r>
            <a:r>
              <a:rPr lang="da-DK" dirty="0" smtClean="0"/>
              <a:t> a simple</a:t>
            </a:r>
            <a:br>
              <a:rPr lang="da-DK" dirty="0" smtClean="0"/>
            </a:br>
            <a:r>
              <a:rPr lang="da-DK" dirty="0" smtClean="0"/>
              <a:t>dispersion relation.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as a </a:t>
            </a:r>
            <a:r>
              <a:rPr lang="da-DK" dirty="0" err="1" smtClean="0"/>
              <a:t>starting</a:t>
            </a:r>
            <a:r>
              <a:rPr lang="da-DK" dirty="0" smtClean="0"/>
              <a:t> point to </a:t>
            </a:r>
            <a:r>
              <a:rPr lang="da-DK" dirty="0" err="1" smtClean="0"/>
              <a:t>generate</a:t>
            </a:r>
            <a:r>
              <a:rPr lang="da-DK" dirty="0" smtClean="0"/>
              <a:t> a </a:t>
            </a:r>
            <a:r>
              <a:rPr lang="da-DK" dirty="0" err="1" smtClean="0"/>
              <a:t>good</a:t>
            </a:r>
            <a:r>
              <a:rPr lang="da-DK" dirty="0" smtClean="0"/>
              <a:t> user interface. 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The LLB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make</a:t>
            </a:r>
            <a:r>
              <a:rPr lang="da-DK" dirty="0" smtClean="0"/>
              <a:t> a </a:t>
            </a:r>
            <a:r>
              <a:rPr lang="da-DK" dirty="0" err="1" smtClean="0"/>
              <a:t>triplet</a:t>
            </a:r>
            <a:r>
              <a:rPr lang="da-DK" dirty="0" smtClean="0"/>
              <a:t> prototype,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to test the </a:t>
            </a:r>
            <a:r>
              <a:rPr lang="da-DK" dirty="0" err="1" smtClean="0"/>
              <a:t>setup</a:t>
            </a:r>
            <a:r>
              <a:rPr lang="da-DK" dirty="0" smtClean="0"/>
              <a:t>. If </a:t>
            </a:r>
            <a:r>
              <a:rPr lang="da-DK" dirty="0" err="1" smtClean="0"/>
              <a:t>useful</a:t>
            </a:r>
            <a:r>
              <a:rPr lang="da-DK" dirty="0" smtClean="0"/>
              <a:t> to the DMSC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real data for </a:t>
            </a:r>
            <a:r>
              <a:rPr lang="da-DK" dirty="0" err="1" smtClean="0"/>
              <a:t>testing</a:t>
            </a:r>
            <a:r>
              <a:rPr lang="da-DK" dirty="0" smtClean="0"/>
              <a:t>. 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36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9064" y="24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Ressources for HC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and </a:t>
            </a:r>
            <a:r>
              <a:rPr lang="da-DK" b="1" dirty="0" err="1" smtClean="0">
                <a:latin typeface="Gill Sans MT" panose="020B0502020104020203" pitchFamily="34" charset="0"/>
              </a:rPr>
              <a:t>early</a:t>
            </a:r>
            <a:r>
              <a:rPr lang="da-DK" b="1" dirty="0" smtClean="0">
                <a:latin typeface="Gill Sans MT" panose="020B0502020104020203" pitchFamily="34" charset="0"/>
              </a:rPr>
              <a:t> science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933575"/>
            <a:ext cx="6553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2 </a:t>
            </a:r>
            <a:r>
              <a:rPr lang="da-DK" sz="2400" dirty="0" err="1" smtClean="0"/>
              <a:t>beamline</a:t>
            </a:r>
            <a:r>
              <a:rPr lang="da-DK" sz="2400" dirty="0" smtClean="0"/>
              <a:t> </a:t>
            </a:r>
            <a:r>
              <a:rPr lang="da-DK" sz="2400" dirty="0" err="1" smtClean="0"/>
              <a:t>scientists</a:t>
            </a: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In </a:t>
            </a:r>
            <a:r>
              <a:rPr lang="da-DK" sz="2400" dirty="0" err="1" smtClean="0"/>
              <a:t>perfect</a:t>
            </a:r>
            <a:r>
              <a:rPr lang="da-DK" sz="2400" dirty="0" smtClean="0"/>
              <a:t> </a:t>
            </a:r>
            <a:r>
              <a:rPr lang="da-DK" sz="2400" dirty="0" err="1" smtClean="0"/>
              <a:t>world</a:t>
            </a:r>
            <a:r>
              <a:rPr lang="da-DK" sz="2400" dirty="0" smtClean="0"/>
              <a:t>: 1 post </a:t>
            </a:r>
            <a:r>
              <a:rPr lang="da-DK" sz="2400" dirty="0" err="1" smtClean="0"/>
              <a:t>doc</a:t>
            </a: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0.5 data </a:t>
            </a:r>
            <a:r>
              <a:rPr lang="da-DK" sz="2400" dirty="0" err="1" smtClean="0"/>
              <a:t>scientist</a:t>
            </a: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1-2 </a:t>
            </a:r>
            <a:r>
              <a:rPr lang="da-DK" sz="2400" dirty="0" err="1" smtClean="0"/>
              <a:t>good</a:t>
            </a:r>
            <a:r>
              <a:rPr lang="da-DK" sz="2400" dirty="0" smtClean="0"/>
              <a:t> students </a:t>
            </a:r>
            <a:r>
              <a:rPr lang="da-DK" sz="2400" dirty="0" err="1" smtClean="0"/>
              <a:t>if</a:t>
            </a:r>
            <a:r>
              <a:rPr lang="da-DK" sz="2400" dirty="0" smtClean="0"/>
              <a:t> </a:t>
            </a:r>
            <a:r>
              <a:rPr lang="da-DK" sz="2400" dirty="0" err="1" smtClean="0"/>
              <a:t>possible</a:t>
            </a:r>
            <a:r>
              <a:rPr lang="da-DK" sz="2400" dirty="0" smtClean="0"/>
              <a:t> – </a:t>
            </a:r>
            <a:r>
              <a:rPr lang="da-DK" sz="2400" dirty="0" err="1" smtClean="0"/>
              <a:t>employed</a:t>
            </a:r>
            <a:r>
              <a:rPr lang="da-DK" sz="2400" dirty="0" smtClean="0"/>
              <a:t> </a:t>
            </a:r>
            <a:r>
              <a:rPr lang="da-DK" sz="2400" dirty="0" err="1" smtClean="0"/>
              <a:t>close</a:t>
            </a:r>
            <a:r>
              <a:rPr lang="da-DK" sz="2400" dirty="0" smtClean="0"/>
              <a:t> by in the user </a:t>
            </a:r>
            <a:r>
              <a:rPr lang="da-DK" sz="2400" dirty="0" err="1" smtClean="0"/>
              <a:t>community</a:t>
            </a:r>
            <a:r>
              <a:rPr lang="da-DK" sz="2400" dirty="0" smtClean="0"/>
              <a:t> (Lund + DK?) </a:t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Superusers </a:t>
            </a:r>
            <a:r>
              <a:rPr lang="da-DK" sz="2400" dirty="0" err="1" smtClean="0"/>
              <a:t>are</a:t>
            </a:r>
            <a:r>
              <a:rPr lang="da-DK" sz="2400" dirty="0" smtClean="0"/>
              <a:t> a </a:t>
            </a:r>
            <a:r>
              <a:rPr lang="da-DK" sz="2400" dirty="0" err="1" smtClean="0"/>
              <a:t>really</a:t>
            </a:r>
            <a:r>
              <a:rPr lang="da-DK" sz="2400" dirty="0" smtClean="0"/>
              <a:t> </a:t>
            </a:r>
            <a:r>
              <a:rPr lang="da-DK" sz="2400" dirty="0" err="1" smtClean="0"/>
              <a:t>important</a:t>
            </a:r>
            <a:r>
              <a:rPr lang="da-DK" sz="2400" dirty="0" smtClean="0"/>
              <a:t> ressource</a:t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Software is a single point of </a:t>
            </a:r>
            <a:r>
              <a:rPr lang="da-DK" sz="2400" dirty="0" err="1" smtClean="0"/>
              <a:t>failure</a:t>
            </a:r>
            <a:r>
              <a:rPr lang="da-DK" sz="2400" dirty="0" smtClean="0"/>
              <a:t>, </a:t>
            </a:r>
            <a:r>
              <a:rPr lang="da-DK" sz="2400" dirty="0" err="1" smtClean="0"/>
              <a:t>advanced</a:t>
            </a:r>
            <a:r>
              <a:rPr lang="da-DK" sz="2400" dirty="0" smtClean="0"/>
              <a:t> sample </a:t>
            </a:r>
            <a:r>
              <a:rPr lang="da-DK" sz="2400" dirty="0" err="1" smtClean="0"/>
              <a:t>environment</a:t>
            </a:r>
            <a:r>
              <a:rPr lang="da-DK" sz="2400" dirty="0" smtClean="0"/>
              <a:t> is </a:t>
            </a:r>
            <a:r>
              <a:rPr lang="da-DK" sz="2400" dirty="0" err="1" smtClean="0"/>
              <a:t>important</a:t>
            </a:r>
            <a:r>
              <a:rPr lang="da-DK" sz="2400" dirty="0" smtClean="0"/>
              <a:t> but </a:t>
            </a:r>
            <a:r>
              <a:rPr lang="da-DK" sz="2400" dirty="0" err="1" smtClean="0"/>
              <a:t>less</a:t>
            </a:r>
            <a:r>
              <a:rPr lang="da-DK" sz="2400" dirty="0" smtClean="0"/>
              <a:t> </a:t>
            </a:r>
            <a:r>
              <a:rPr lang="da-DK" sz="2400" dirty="0" err="1" smtClean="0"/>
              <a:t>critical</a:t>
            </a:r>
            <a:r>
              <a:rPr lang="da-DK" sz="2400" dirty="0" smtClean="0"/>
              <a:t>. 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82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"/>
              </a:rPr>
              <a:t>Thank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you</a:t>
            </a:r>
            <a:r>
              <a:rPr lang="da-DK" b="1" dirty="0" smtClean="0">
                <a:latin typeface="Gill Sans"/>
              </a:rPr>
              <a:t> for </a:t>
            </a:r>
            <a:r>
              <a:rPr lang="da-DK" b="1" dirty="0" err="1" smtClean="0">
                <a:latin typeface="Gill Sans"/>
              </a:rPr>
              <a:t>your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attention</a:t>
            </a:r>
            <a:endParaRPr lang="da-DK" b="1" dirty="0">
              <a:latin typeface="Gill Sans"/>
            </a:endParaRPr>
          </a:p>
        </p:txBody>
      </p:sp>
      <p:pic>
        <p:nvPicPr>
          <p:cNvPr id="6" name="Picture 2" descr="C:\Users\nbch\Desktop\ESS\ECNS\Logos\DTU\DTU UK 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31"/>
          <a:stretch/>
        </p:blipFill>
        <p:spPr bwMode="auto">
          <a:xfrm>
            <a:off x="1646510" y="1777046"/>
            <a:ext cx="1019688" cy="13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bch\Desktop\ESS\ECNS\Logos\KU\logo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" y="1777046"/>
            <a:ext cx="900711" cy="8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bch\Desktop\ESS\ECNS\Logos\EPFL\EPFL-Logo-RVB-9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35" y="5385776"/>
            <a:ext cx="2053066" cy="9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hpc-ch.org/wp-content/uploads/2013/01/PSI-Logo-300x1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4" y="5268154"/>
            <a:ext cx="2710360" cy="11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bch\Desktop\ESS\ECNS\Logos\Wigner\wigner_logo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23" y="2087995"/>
            <a:ext cx="3213897" cy="11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1" y="3767897"/>
            <a:ext cx="5034314" cy="9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-llb.cea.fr/Images/LogoLL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3390742"/>
            <a:ext cx="2387065" cy="14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Point-to-point</a:t>
            </a:r>
            <a:r>
              <a:rPr lang="da-DK" b="1" dirty="0" smtClean="0">
                <a:latin typeface="Gill Sans MT" panose="020B0502020104020203" pitchFamily="34" charset="0"/>
              </a:rPr>
              <a:t/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make</a:t>
            </a:r>
            <a:r>
              <a:rPr lang="da-DK" b="1" dirty="0" smtClean="0">
                <a:latin typeface="Gill Sans MT" panose="020B0502020104020203" pitchFamily="34" charset="0"/>
              </a:rPr>
              <a:t> it simple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9" y="2179814"/>
            <a:ext cx="4449600" cy="397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889" y="2162514"/>
            <a:ext cx="4426425" cy="39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Validation</a:t>
            </a:r>
            <a:r>
              <a:rPr lang="da-DK" b="1" dirty="0" smtClean="0">
                <a:latin typeface="Gill Sans MT" panose="020B0502020104020203" pitchFamily="34" charset="0"/>
              </a:rPr>
              <a:t> of </a:t>
            </a:r>
            <a:r>
              <a:rPr lang="da-DK" b="1" dirty="0" err="1" smtClean="0">
                <a:latin typeface="Gill Sans MT" panose="020B0502020104020203" pitchFamily="34" charset="0"/>
              </a:rPr>
              <a:t>detailed</a:t>
            </a:r>
            <a:r>
              <a:rPr lang="da-DK" b="1" dirty="0" smtClean="0">
                <a:latin typeface="Gill Sans MT" panose="020B0502020104020203" pitchFamily="34" charset="0"/>
              </a:rPr>
              <a:t/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geometry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" y="1831455"/>
            <a:ext cx="9144000" cy="41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Validation</a:t>
            </a:r>
            <a:r>
              <a:rPr lang="da-DK" b="1" dirty="0" smtClean="0">
                <a:latin typeface="Gill Sans MT" panose="020B0502020104020203" pitchFamily="34" charset="0"/>
              </a:rPr>
              <a:t> of </a:t>
            </a:r>
            <a:r>
              <a:rPr lang="da-DK" b="1" dirty="0" err="1" smtClean="0">
                <a:latin typeface="Gill Sans MT" panose="020B0502020104020203" pitchFamily="34" charset="0"/>
              </a:rPr>
              <a:t>detailed</a:t>
            </a:r>
            <a:r>
              <a:rPr lang="da-DK" b="1" dirty="0" smtClean="0">
                <a:latin typeface="Gill Sans MT" panose="020B0502020104020203" pitchFamily="34" charset="0"/>
              </a:rPr>
              <a:t/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geometry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" y="1831455"/>
            <a:ext cx="9144000" cy="4173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404" y="1358225"/>
            <a:ext cx="5827557" cy="5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Performance is </a:t>
            </a:r>
            <a:r>
              <a:rPr lang="da-DK" b="1" dirty="0" err="1" smtClean="0">
                <a:latin typeface="Gill Sans MT" panose="020B0502020104020203" pitchFamily="34" charset="0"/>
              </a:rPr>
              <a:t>slightly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staggered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0" y="1828800"/>
            <a:ext cx="9042600" cy="45501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24400" y="2044697"/>
            <a:ext cx="2552700" cy="48133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4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31872</TotalTime>
  <Words>807</Words>
  <Application>Microsoft Office PowerPoint</Application>
  <PresentationFormat>On-screen Show (4:3)</PresentationFormat>
  <Paragraphs>249</Paragraphs>
  <Slides>54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Gill Sans</vt:lpstr>
      <vt:lpstr>Gill Sans MT</vt:lpstr>
      <vt:lpstr>Times</vt:lpstr>
      <vt:lpstr>Office Theme</vt:lpstr>
      <vt:lpstr>Office-tema</vt:lpstr>
      <vt:lpstr>The Bifrost spectrometer </vt:lpstr>
      <vt:lpstr>Validating the McStas file with CAD (Martin Olsen)</vt:lpstr>
      <vt:lpstr>Backend from detector group! (Milan Klausz)</vt:lpstr>
      <vt:lpstr>Analyzers Final arrangement</vt:lpstr>
      <vt:lpstr>Cross talk shielding</vt:lpstr>
      <vt:lpstr>Point-to-point make it simple</vt:lpstr>
      <vt:lpstr>Validation of detailed geometry</vt:lpstr>
      <vt:lpstr>Validation of detailed geometry</vt:lpstr>
      <vt:lpstr>Performance is slightly staggered</vt:lpstr>
      <vt:lpstr>Cave and tank</vt:lpstr>
      <vt:lpstr>Tank bottom</vt:lpstr>
      <vt:lpstr>Analyzer access</vt:lpstr>
      <vt:lpstr>Shielding</vt:lpstr>
      <vt:lpstr>Cave (II)</vt:lpstr>
      <vt:lpstr>Cave (III)</vt:lpstr>
      <vt:lpstr>The Bifrost spectrometer </vt:lpstr>
      <vt:lpstr>Outline</vt:lpstr>
      <vt:lpstr>Outline</vt:lpstr>
      <vt:lpstr>Pre-hot commissioning</vt:lpstr>
      <vt:lpstr>Chopper calibration</vt:lpstr>
      <vt:lpstr>Chopper calibration</vt:lpstr>
      <vt:lpstr>Chopper calibration</vt:lpstr>
      <vt:lpstr>Chopper calibration</vt:lpstr>
      <vt:lpstr>Monitors</vt:lpstr>
      <vt:lpstr>Monitor suggestions </vt:lpstr>
      <vt:lpstr>Chopper calibration</vt:lpstr>
      <vt:lpstr>Monitor and flux calibration</vt:lpstr>
      <vt:lpstr>Monitor and flux calibration</vt:lpstr>
      <vt:lpstr>Normalization: Vanadium and CF levels</vt:lpstr>
      <vt:lpstr>Normalization: Vanadium and CF levels</vt:lpstr>
      <vt:lpstr>Energy resolution: Vanadium and CF levels</vt:lpstr>
      <vt:lpstr>Energy resolution: Vanadium and CF levels</vt:lpstr>
      <vt:lpstr>Q-resolution: Vanadium and CF levels</vt:lpstr>
      <vt:lpstr>Q-resolution: Vanadium and CF levels</vt:lpstr>
      <vt:lpstr>Test eksperiment: Known dispersion – MnF2?</vt:lpstr>
      <vt:lpstr>Test eksperiment: Known dispersion – MnF2?</vt:lpstr>
      <vt:lpstr>Total beam time requirements</vt:lpstr>
      <vt:lpstr>The Bifrost spectrometer </vt:lpstr>
      <vt:lpstr>Outline</vt:lpstr>
      <vt:lpstr>Rough access times</vt:lpstr>
      <vt:lpstr>Critical dates</vt:lpstr>
      <vt:lpstr>Day 1 capabilities</vt:lpstr>
      <vt:lpstr>Day 1 capabilities</vt:lpstr>
      <vt:lpstr>Early science: 4-spin plaquettes</vt:lpstr>
      <vt:lpstr>Two plaquette types </vt:lpstr>
      <vt:lpstr>Two plaquette types </vt:lpstr>
      <vt:lpstr>Electrical field mapping - only on Bifrost?</vt:lpstr>
      <vt:lpstr>Minimum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>DTU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 Toft-Petersen</dc:creator>
  <cp:lastModifiedBy>Rasmus Toft-Petersen</cp:lastModifiedBy>
  <cp:revision>463</cp:revision>
  <dcterms:created xsi:type="dcterms:W3CDTF">2016-05-04T08:46:34Z</dcterms:created>
  <dcterms:modified xsi:type="dcterms:W3CDTF">2018-09-25T09:46:19Z</dcterms:modified>
</cp:coreProperties>
</file>