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30"/>
  </p:notesMasterIdLst>
  <p:sldIdLst>
    <p:sldId id="349" r:id="rId3"/>
    <p:sldId id="352" r:id="rId4"/>
    <p:sldId id="350" r:id="rId5"/>
    <p:sldId id="351" r:id="rId6"/>
    <p:sldId id="354" r:id="rId7"/>
    <p:sldId id="259" r:id="rId8"/>
    <p:sldId id="260" r:id="rId9"/>
    <p:sldId id="356" r:id="rId10"/>
    <p:sldId id="357" r:id="rId11"/>
    <p:sldId id="358" r:id="rId12"/>
    <p:sldId id="316" r:id="rId13"/>
    <p:sldId id="256" r:id="rId14"/>
    <p:sldId id="257" r:id="rId15"/>
    <p:sldId id="359" r:id="rId16"/>
    <p:sldId id="314" r:id="rId17"/>
    <p:sldId id="353" r:id="rId18"/>
    <p:sldId id="360" r:id="rId19"/>
    <p:sldId id="258" r:id="rId20"/>
    <p:sldId id="355" r:id="rId21"/>
    <p:sldId id="317" r:id="rId22"/>
    <p:sldId id="315" r:id="rId23"/>
    <p:sldId id="361" r:id="rId24"/>
    <p:sldId id="362" r:id="rId25"/>
    <p:sldId id="363" r:id="rId26"/>
    <p:sldId id="364" r:id="rId27"/>
    <p:sldId id="903" r:id="rId28"/>
    <p:sldId id="365" r:id="rId2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5" autoAdjust="0"/>
    <p:restoredTop sz="93243" autoAdjust="0"/>
  </p:normalViewPr>
  <p:slideViewPr>
    <p:cSldViewPr>
      <p:cViewPr varScale="1">
        <p:scale>
          <a:sx n="94" d="100"/>
          <a:sy n="94" d="100"/>
        </p:scale>
        <p:origin x="216" y="576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2019-01-20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Main types:</a:t>
            </a:r>
          </a:p>
          <a:p>
            <a:endParaRPr lang="en-GB" dirty="0"/>
          </a:p>
          <a:p>
            <a:r>
              <a:rPr lang="en-GB" dirty="0"/>
              <a:t>ILL style resistive heating</a:t>
            </a:r>
          </a:p>
          <a:p>
            <a:r>
              <a:rPr lang="en-GB" dirty="0"/>
              <a:t>IR optical</a:t>
            </a:r>
          </a:p>
          <a:p>
            <a:r>
              <a:rPr lang="en-GB" dirty="0"/>
              <a:t>Induction</a:t>
            </a:r>
          </a:p>
          <a:p>
            <a:r>
              <a:rPr lang="en-GB" dirty="0"/>
              <a:t>Hot air gun</a:t>
            </a:r>
          </a:p>
          <a:p>
            <a:r>
              <a:rPr lang="en-GB" dirty="0"/>
              <a:t>Combined </a:t>
            </a:r>
            <a:r>
              <a:rPr lang="en-GB" dirty="0" err="1"/>
              <a:t>Cryo</a:t>
            </a:r>
            <a:r>
              <a:rPr lang="en-GB" dirty="0"/>
              <a:t> &amp; furnace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755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964CB-E1AE-4D24-8DB8-4845FF0BFADB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95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024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4640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867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604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752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20/01/2019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20/01/2019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615D539-E0B2-C54B-89AC-92DBC5E18B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ACD45FA-6064-B244-8F36-05B13A07FA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77B9641-4254-454E-A8C2-A7CED467D2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69886-D1D0-1048-983D-976B07AE5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05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E1B5-E8FB-4DC2-87F2-B9A4D6967821}" type="datetimeFigureOut">
              <a:rPr lang="da-DK" smtClean="0"/>
              <a:t>21/01/2019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66E1-CD49-4815-9A87-11A8E80CE39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841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21/01/2019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2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20/01/2019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  <p:sldLayoutId id="2147483672" r:id="rId8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2019-01-20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ttsp6UZYS0&amp;list=PLhuA2DQyfTMnbccQENFdgCUox85EWiBmS&amp;index=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lz-garching.de/englisch/instruments-und-labs/sample-environment/magnetic-fields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Temperature and Field Sample Environment for Diffraction &amp; Spectroscopy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 err="1">
                <a:solidFill>
                  <a:srgbClr val="FFFFFF"/>
                </a:solidFill>
              </a:rPr>
              <a:t>Name</a:t>
            </a:r>
            <a:r>
              <a:rPr lang="sv-SE" sz="1800" dirty="0">
                <a:solidFill>
                  <a:srgbClr val="FFFFFF"/>
                </a:solidFill>
              </a:rPr>
              <a:t> </a:t>
            </a: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Position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Date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70EA-6790-8E4E-9BB4-77427F56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Temperature controlled stages 77K-900K or higher.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68A84-AEF0-1849-B1DA-35052FBD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66E1-CD49-4815-9A87-11A8E80CE396}" type="slidenum">
              <a:rPr lang="da-DK" smtClean="0"/>
              <a:t>10</a:t>
            </a:fld>
            <a:endParaRPr lang="da-D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D99A32-ECBB-914B-A85F-C6F888B3FE95}"/>
              </a:ext>
            </a:extLst>
          </p:cNvPr>
          <p:cNvSpPr/>
          <p:nvPr/>
        </p:nvSpPr>
        <p:spPr>
          <a:xfrm>
            <a:off x="695400" y="5301208"/>
            <a:ext cx="549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www.linkam.co.uk</a:t>
            </a:r>
            <a:r>
              <a:rPr lang="en-GB" dirty="0"/>
              <a:t>/temperature-controlled-stages</a:t>
            </a:r>
          </a:p>
        </p:txBody>
      </p:sp>
      <p:pic>
        <p:nvPicPr>
          <p:cNvPr id="3074" name="Picture 2" descr="ts1500 web.jpg">
            <a:extLst>
              <a:ext uri="{FF2B5EF4-FFF2-40B4-BE49-F238E27FC236}">
                <a16:creationId xmlns:a16="http://schemas.microsoft.com/office/drawing/2014/main" id="{3C234FCE-80F6-5B4E-8961-8932AB1BA1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0" y="1582180"/>
            <a:ext cx="6348536" cy="30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96 system.jpg">
            <a:extLst>
              <a:ext uri="{FF2B5EF4-FFF2-40B4-BE49-F238E27FC236}">
                <a16:creationId xmlns:a16="http://schemas.microsoft.com/office/drawing/2014/main" id="{220C2D8D-BEBA-9F43-8B37-01F9F997B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36" y="1811532"/>
            <a:ext cx="4952942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89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D1F8-52A5-7445-AB93-7087D269D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D9929-BCF4-4248-BEE5-BFF4A776D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Temperature range – combine with </a:t>
            </a:r>
            <a:r>
              <a:rPr lang="en-GB" dirty="0" err="1"/>
              <a:t>cryo</a:t>
            </a:r>
            <a:r>
              <a:rPr lang="en-GB" dirty="0"/>
              <a:t>?</a:t>
            </a:r>
          </a:p>
          <a:p>
            <a:r>
              <a:rPr lang="en-GB" dirty="0"/>
              <a:t>Type of sample (metallic, insulating, powder, single crystal)</a:t>
            </a:r>
          </a:p>
          <a:p>
            <a:r>
              <a:rPr lang="en-GB" dirty="0"/>
              <a:t>Sample size/shape, reactivity, holder type/material</a:t>
            </a:r>
          </a:p>
          <a:p>
            <a:r>
              <a:rPr lang="en-GB" dirty="0"/>
              <a:t>Gas loading</a:t>
            </a:r>
          </a:p>
          <a:p>
            <a:r>
              <a:rPr lang="en-GB" dirty="0"/>
              <a:t>Geometry</a:t>
            </a:r>
          </a:p>
          <a:p>
            <a:r>
              <a:rPr lang="en-GB" dirty="0"/>
              <a:t>Measurement time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AC442-8D9E-4A49-BB2A-D0F3AE1D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294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Sample changers – non ambient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Alex Holmes</a:t>
            </a:r>
          </a:p>
          <a:p>
            <a:r>
              <a:rPr lang="en-GB" sz="2000" dirty="0"/>
              <a:t>Scientific Activities Division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>
                <a:solidFill>
                  <a:srgbClr val="FFFFFF"/>
                </a:solidFill>
              </a:rPr>
              <a:t>21 January, 2019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6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Instruments with low-T sample changers requested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DREAM</a:t>
            </a:r>
          </a:p>
          <a:p>
            <a:r>
              <a:rPr lang="en-GB" dirty="0"/>
              <a:t>VESPA</a:t>
            </a:r>
          </a:p>
          <a:p>
            <a:r>
              <a:rPr lang="en-GB" dirty="0"/>
              <a:t>CSPEC</a:t>
            </a:r>
          </a:p>
          <a:p>
            <a:r>
              <a:rPr lang="en-GB" dirty="0"/>
              <a:t>HEIMDAL</a:t>
            </a:r>
          </a:p>
          <a:p>
            <a:r>
              <a:rPr lang="en-GB" dirty="0"/>
              <a:t>MIRACLES</a:t>
            </a:r>
          </a:p>
          <a:p>
            <a:r>
              <a:rPr lang="en-GB" dirty="0"/>
              <a:t>ESTIA (Whole Cryostat)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EBAA3-CFD8-5A45-BABF-B1C66EEDF3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03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changer (SC) –ideas from VESPA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1" y="1600200"/>
            <a:ext cx="7572548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Needs to work with the VESPA CCR (no change-over!)</a:t>
            </a:r>
          </a:p>
          <a:p>
            <a:pPr lvl="1"/>
            <a:r>
              <a:rPr lang="en-US" dirty="0"/>
              <a:t>&lt; 1 </a:t>
            </a:r>
            <a:r>
              <a:rPr lang="en-US" dirty="0" err="1"/>
              <a:t>hr</a:t>
            </a:r>
            <a:r>
              <a:rPr lang="en-US" dirty="0"/>
              <a:t> for installing it </a:t>
            </a:r>
          </a:p>
          <a:p>
            <a:pPr lvl="1"/>
            <a:r>
              <a:rPr lang="en-US" dirty="0"/>
              <a:t>Should contain at least 30 samples, preferably 50 (needs to have enough space to run for a weekend:   1 </a:t>
            </a:r>
            <a:r>
              <a:rPr lang="en-US" dirty="0" err="1"/>
              <a:t>hr</a:t>
            </a:r>
            <a:r>
              <a:rPr lang="en-US" dirty="0"/>
              <a:t>/sample including cooling time)</a:t>
            </a:r>
          </a:p>
          <a:p>
            <a:pPr lvl="1"/>
            <a:r>
              <a:rPr lang="en-US" dirty="0"/>
              <a:t>Waiting samples should be pre-cooled, preferably to 70K or lower</a:t>
            </a:r>
          </a:p>
          <a:p>
            <a:pPr lvl="1"/>
            <a:r>
              <a:rPr lang="en-US" dirty="0"/>
              <a:t>Camera/scanner to scan the sample that goes into beam for tracking</a:t>
            </a:r>
          </a:p>
          <a:p>
            <a:r>
              <a:rPr lang="en-US" dirty="0"/>
              <a:t>TOSCA SC:</a:t>
            </a:r>
          </a:p>
          <a:p>
            <a:pPr lvl="1"/>
            <a:r>
              <a:rPr lang="en-US" dirty="0"/>
              <a:t>36 Samples at 10K </a:t>
            </a:r>
          </a:p>
          <a:p>
            <a:pPr lvl="1"/>
            <a:r>
              <a:rPr lang="en-US" dirty="0"/>
              <a:t>Not reloadable while running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89A7-86F7-3D4A-A7F0-3538BA468B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1/21/19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50" y="1752600"/>
            <a:ext cx="1571451" cy="465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96401" y="1447800"/>
            <a:ext cx="108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TOSCA SC</a:t>
            </a:r>
          </a:p>
        </p:txBody>
      </p:sp>
      <p:pic>
        <p:nvPicPr>
          <p:cNvPr id="3074" name="Picture 2" descr="https://www.isis.stfc.ac.uk/Gallery/16EC3685%20ISIS%20Tosca%20chain%20sample%20changer.jpg">
            <a:extLst>
              <a:ext uri="{FF2B5EF4-FFF2-40B4-BE49-F238E27FC236}">
                <a16:creationId xmlns:a16="http://schemas.microsoft.com/office/drawing/2014/main" id="{36A9CED6-6F25-9F44-AF14-CE047AE9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286" y="1867961"/>
            <a:ext cx="3010026" cy="47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89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Magnetic Disk 15"/>
          <p:cNvSpPr/>
          <p:nvPr/>
        </p:nvSpPr>
        <p:spPr>
          <a:xfrm>
            <a:off x="7162800" y="5029200"/>
            <a:ext cx="381000" cy="990600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476400" cy="1143000"/>
          </a:xfrm>
        </p:spPr>
        <p:txBody>
          <a:bodyPr>
            <a:normAutofit/>
          </a:bodyPr>
          <a:lstStyle/>
          <a:p>
            <a:r>
              <a:rPr lang="en-US" dirty="0"/>
              <a:t>Sample environment: sample changer (SC)</a:t>
            </a:r>
          </a:p>
        </p:txBody>
      </p:sp>
      <p:sp>
        <p:nvSpPr>
          <p:cNvPr id="5" name="Title 1"/>
          <p:cNvSpPr>
            <a:spLocks noGrp="1"/>
          </p:cNvSpPr>
          <p:nvPr>
            <p:ph sz="half" idx="1"/>
          </p:nvPr>
        </p:nvSpPr>
        <p:spPr>
          <a:xfrm>
            <a:off x="1643936" y="1524001"/>
            <a:ext cx="6697617" cy="4525963"/>
          </a:xfrm>
        </p:spPr>
        <p:txBody>
          <a:bodyPr>
            <a:noAutofit/>
          </a:bodyPr>
          <a:lstStyle/>
          <a:p>
            <a:pPr defTabSz="457200">
              <a:buFont typeface="Wingdings" panose="05000000000000000000" pitchFamily="2" charset="2"/>
              <a:buChar char="ü"/>
            </a:pPr>
            <a:r>
              <a:rPr lang="en-US" sz="2200" dirty="0"/>
              <a:t>Variable temperature (8-300K)</a:t>
            </a:r>
          </a:p>
          <a:p>
            <a:pPr defTabSz="457200">
              <a:buFont typeface="Wingdings" panose="05000000000000000000" pitchFamily="2" charset="2"/>
              <a:buChar char="ü"/>
            </a:pPr>
            <a:r>
              <a:rPr lang="en-US" sz="2200" dirty="0"/>
              <a:t>Enough samples to last the weekend (~50 samples)</a:t>
            </a:r>
          </a:p>
          <a:p>
            <a:pPr defTabSz="457200">
              <a:buFont typeface="Wingdings" panose="05000000000000000000" pitchFamily="2" charset="2"/>
              <a:buChar char="ü"/>
            </a:pPr>
            <a:r>
              <a:rPr lang="en-US" sz="2200" dirty="0"/>
              <a:t>Easy/fast to install. Uses the VISION CCR</a:t>
            </a:r>
          </a:p>
          <a:p>
            <a:pPr defTabSz="457200">
              <a:buFont typeface="Wingdings" panose="05000000000000000000" pitchFamily="2" charset="2"/>
              <a:buChar char="ü"/>
            </a:pPr>
            <a:r>
              <a:rPr lang="en-US" sz="2200" dirty="0"/>
              <a:t>Samples are cooling while “waiting”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0" t="12687" b="21928"/>
          <a:stretch/>
        </p:blipFill>
        <p:spPr>
          <a:xfrm rot="5400000">
            <a:off x="3503095" y="3542758"/>
            <a:ext cx="3012548" cy="2398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42568" r="36671" b="32831"/>
          <a:stretch/>
        </p:blipFill>
        <p:spPr>
          <a:xfrm rot="5400000">
            <a:off x="1674401" y="3455651"/>
            <a:ext cx="1991639" cy="16871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6336" y="5257801"/>
            <a:ext cx="1861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Valve to keep CCR sample area</a:t>
            </a:r>
          </a:p>
          <a:p>
            <a:r>
              <a:rPr lang="en-US" b="1" dirty="0"/>
              <a:t>evacuated while installing SC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8600" y="6172201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Wheels for easy </a:t>
            </a:r>
          </a:p>
          <a:p>
            <a:r>
              <a:rPr lang="en-US" b="1" dirty="0"/>
              <a:t>move of SC</a:t>
            </a:r>
          </a:p>
        </p:txBody>
      </p:sp>
      <p:sp>
        <p:nvSpPr>
          <p:cNvPr id="15" name="Parallelogram 14"/>
          <p:cNvSpPr/>
          <p:nvPr/>
        </p:nvSpPr>
        <p:spPr>
          <a:xfrm>
            <a:off x="6150896" y="4648200"/>
            <a:ext cx="2993105" cy="1724416"/>
          </a:xfrm>
          <a:prstGeom prst="parallelogram">
            <a:avLst>
              <a:gd name="adj" fmla="val 56233"/>
            </a:avLst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71373" y="495300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agnetic Disk 18"/>
          <p:cNvSpPr/>
          <p:nvPr/>
        </p:nvSpPr>
        <p:spPr>
          <a:xfrm>
            <a:off x="7071373" y="3505200"/>
            <a:ext cx="609600" cy="1789836"/>
          </a:xfrm>
          <a:prstGeom prst="flowChartMagneticDisk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86601" y="572666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24310" y="6260068"/>
            <a:ext cx="182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Floor of exp. cave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20328" r="20176" b="29155"/>
          <a:stretch/>
        </p:blipFill>
        <p:spPr bwMode="auto">
          <a:xfrm rot="16200000">
            <a:off x="7683995" y="2211892"/>
            <a:ext cx="3772475" cy="218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06104" y="419100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10801" y="5911334"/>
            <a:ext cx="76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VALVE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7498087" y="5366928"/>
            <a:ext cx="1310626" cy="729073"/>
          </a:xfrm>
          <a:prstGeom prst="line">
            <a:avLst/>
          </a:prstGeom>
          <a:ln w="254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be 27"/>
          <p:cNvSpPr/>
          <p:nvPr/>
        </p:nvSpPr>
        <p:spPr>
          <a:xfrm>
            <a:off x="7543801" y="4648200"/>
            <a:ext cx="797753" cy="381000"/>
          </a:xfrm>
          <a:prstGeom prst="cub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7881786" y="4893264"/>
            <a:ext cx="1310626" cy="729073"/>
          </a:xfrm>
          <a:prstGeom prst="line">
            <a:avLst/>
          </a:prstGeom>
          <a:ln w="254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915400" y="5488632"/>
            <a:ext cx="18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Magazine</a:t>
            </a:r>
          </a:p>
        </p:txBody>
      </p:sp>
    </p:spTree>
    <p:extLst>
      <p:ext uri="{BB962C8B-B14F-4D97-AF65-F5344CB8AC3E}">
        <p14:creationId xmlns:p14="http://schemas.microsoft.com/office/powerpoint/2010/main" val="363068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7B93-3291-744C-9EBF-2731BC12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B0969-8C19-624A-AF6D-E0447B71B7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6DD0A-55E2-A34B-B833-14AD3C8A74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48C93-466A-8C4B-86C3-1F7BF8CB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263FE-7866-FC49-85CC-7ADB0E5D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01" y="-1"/>
            <a:ext cx="9153999" cy="707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22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0481-2D04-A644-9C6A-7859C590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C7D52-30E4-B848-A08B-20B807896A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5A04A-BCB6-E948-AD0E-ABE73CDF87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2B2EA-AEA2-2847-ADB8-63C11E0C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BEAFF-732C-9646-9791-BB365CFD0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70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7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DAEA3-512B-9541-9AE7-A58EEC042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097416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31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edresultat for interre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15066" y="6093296"/>
            <a:ext cx="2752934" cy="76470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email">
            <a:lum bright="-10000" contrast="15000"/>
          </a:blip>
          <a:stretch>
            <a:fillRect/>
          </a:stretch>
        </p:blipFill>
        <p:spPr>
          <a:xfrm>
            <a:off x="5951985" y="260649"/>
            <a:ext cx="3886803" cy="1503845"/>
          </a:xfrm>
          <a:prstGeom prst="rect">
            <a:avLst/>
          </a:prstGeom>
        </p:spPr>
      </p:pic>
      <p:pic>
        <p:nvPicPr>
          <p:cNvPr id="6" name="Picture 3"/>
          <p:cNvPicPr/>
          <p:nvPr/>
        </p:nvPicPr>
        <p:blipFill>
          <a:blip r:embed="rId4" cstate="email">
            <a:lum bright="-10000" contrast="15000"/>
          </a:blip>
          <a:stretch>
            <a:fillRect/>
          </a:stretch>
        </p:blipFill>
        <p:spPr>
          <a:xfrm>
            <a:off x="6781384" y="1928026"/>
            <a:ext cx="3886616" cy="2005030"/>
          </a:xfrm>
          <a:prstGeom prst="rect">
            <a:avLst/>
          </a:prstGeom>
        </p:spPr>
      </p:pic>
      <p:pic>
        <p:nvPicPr>
          <p:cNvPr id="7" name="Picture 1"/>
          <p:cNvPicPr/>
          <p:nvPr/>
        </p:nvPicPr>
        <p:blipFill>
          <a:blip r:embed="rId5" cstate="email">
            <a:lum bright="-10000" contrast="15000"/>
          </a:blip>
          <a:stretch>
            <a:fillRect/>
          </a:stretch>
        </p:blipFill>
        <p:spPr>
          <a:xfrm>
            <a:off x="5951985" y="4077073"/>
            <a:ext cx="3886803" cy="1649741"/>
          </a:xfrm>
          <a:prstGeom prst="rect">
            <a:avLst/>
          </a:prstGeom>
        </p:spPr>
      </p:pic>
      <p:pic>
        <p:nvPicPr>
          <p:cNvPr id="1028" name="Picture 4" descr="Billedresultat for psi neutron source log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12024" y="6165304"/>
            <a:ext cx="1571084" cy="576064"/>
          </a:xfrm>
          <a:prstGeom prst="rect">
            <a:avLst/>
          </a:prstGeom>
          <a:noFill/>
        </p:spPr>
      </p:pic>
      <p:pic>
        <p:nvPicPr>
          <p:cNvPr id="1030" name="Picture 6" descr="Relateret billed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47929" y="5994720"/>
            <a:ext cx="832089" cy="836712"/>
          </a:xfrm>
          <a:prstGeom prst="rect">
            <a:avLst/>
          </a:prstGeom>
          <a:noFill/>
        </p:spPr>
      </p:pic>
      <p:pic>
        <p:nvPicPr>
          <p:cNvPr id="1032" name="Picture 8" descr="Relateret billede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653408" y="6165304"/>
            <a:ext cx="2771800" cy="582070"/>
          </a:xfrm>
          <a:prstGeom prst="rect">
            <a:avLst/>
          </a:prstGeom>
          <a:noFill/>
        </p:spPr>
      </p:pic>
      <p:sp>
        <p:nvSpPr>
          <p:cNvPr id="11" name="Tekstboks 10"/>
          <p:cNvSpPr txBox="1"/>
          <p:nvPr/>
        </p:nvSpPr>
        <p:spPr>
          <a:xfrm>
            <a:off x="1775520" y="548680"/>
            <a:ext cx="48245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SAMPLE ENVIRONMENT FOR HEIMDAL</a:t>
            </a:r>
          </a:p>
          <a:p>
            <a:endParaRPr lang="da-DK" b="1" dirty="0"/>
          </a:p>
          <a:p>
            <a:r>
              <a:rPr lang="da-DK" b="1" dirty="0" err="1"/>
              <a:t>Collaborative</a:t>
            </a:r>
            <a:r>
              <a:rPr lang="da-DK" b="1" dirty="0"/>
              <a:t> robot</a:t>
            </a:r>
          </a:p>
          <a:p>
            <a:r>
              <a:rPr lang="da-DK" dirty="0"/>
              <a:t>Universal robots UR5</a:t>
            </a:r>
          </a:p>
          <a:p>
            <a:endParaRPr lang="da-DK" dirty="0"/>
          </a:p>
          <a:p>
            <a:r>
              <a:rPr lang="da-DK" dirty="0" err="1"/>
              <a:t>Very</a:t>
            </a:r>
            <a:r>
              <a:rPr lang="da-DK" dirty="0"/>
              <a:t> </a:t>
            </a:r>
            <a:r>
              <a:rPr lang="da-DK" dirty="0" err="1"/>
              <a:t>easy</a:t>
            </a:r>
            <a:r>
              <a:rPr lang="da-DK" dirty="0"/>
              <a:t> </a:t>
            </a:r>
            <a:r>
              <a:rPr lang="da-DK" dirty="0" err="1"/>
              <a:t>programming</a:t>
            </a:r>
            <a:r>
              <a:rPr lang="da-DK" dirty="0"/>
              <a:t> for </a:t>
            </a:r>
            <a:r>
              <a:rPr lang="da-DK" dirty="0" err="1"/>
              <a:t>pick</a:t>
            </a:r>
            <a:r>
              <a:rPr lang="da-DK" dirty="0"/>
              <a:t> and </a:t>
            </a:r>
            <a:r>
              <a:rPr lang="da-DK" dirty="0" err="1"/>
              <a:t>place</a:t>
            </a:r>
            <a:r>
              <a:rPr lang="da-DK" dirty="0"/>
              <a:t>.</a:t>
            </a:r>
          </a:p>
          <a:p>
            <a:endParaRPr lang="da-DK" dirty="0"/>
          </a:p>
          <a:p>
            <a:r>
              <a:rPr lang="da-DK" dirty="0" err="1"/>
              <a:t>Tested</a:t>
            </a:r>
            <a:r>
              <a:rPr lang="da-DK" dirty="0"/>
              <a:t> at ambient </a:t>
            </a:r>
            <a:r>
              <a:rPr lang="da-DK" dirty="0" err="1"/>
              <a:t>condiditions</a:t>
            </a:r>
            <a:endParaRPr lang="da-DK" dirty="0"/>
          </a:p>
          <a:p>
            <a:r>
              <a:rPr lang="da-DK" dirty="0" err="1"/>
              <a:t>running</a:t>
            </a:r>
            <a:r>
              <a:rPr lang="da-DK" dirty="0"/>
              <a:t> 18 samples in 24 </a:t>
            </a:r>
            <a:r>
              <a:rPr lang="da-DK" dirty="0" err="1"/>
              <a:t>hours</a:t>
            </a:r>
            <a:r>
              <a:rPr lang="da-DK" dirty="0"/>
              <a:t> at DMC at PSI</a:t>
            </a:r>
          </a:p>
          <a:p>
            <a:endParaRPr lang="da-DK" dirty="0"/>
          </a:p>
          <a:p>
            <a:r>
              <a:rPr lang="da-DK" dirty="0" err="1"/>
              <a:t>Combined</a:t>
            </a:r>
            <a:r>
              <a:rPr lang="da-DK" dirty="0"/>
              <a:t> </a:t>
            </a:r>
            <a:r>
              <a:rPr lang="da-DK" dirty="0" err="1"/>
              <a:t>with</a:t>
            </a:r>
            <a:r>
              <a:rPr lang="da-DK" dirty="0"/>
              <a:t> hot air </a:t>
            </a:r>
            <a:r>
              <a:rPr lang="da-DK" dirty="0" err="1"/>
              <a:t>blower</a:t>
            </a:r>
            <a:r>
              <a:rPr lang="da-DK" dirty="0"/>
              <a:t> </a:t>
            </a:r>
            <a:r>
              <a:rPr lang="da-DK" dirty="0" err="1"/>
              <a:t>would</a:t>
            </a:r>
            <a:r>
              <a:rPr lang="da-DK" dirty="0"/>
              <a:t> </a:t>
            </a:r>
            <a:r>
              <a:rPr lang="da-DK" dirty="0" err="1"/>
              <a:t>allow</a:t>
            </a:r>
            <a:endParaRPr lang="da-DK" dirty="0"/>
          </a:p>
          <a:p>
            <a:pPr>
              <a:buFontTx/>
              <a:buChar char="-"/>
            </a:pPr>
            <a:r>
              <a:rPr lang="da-DK" dirty="0" err="1"/>
              <a:t>Pick</a:t>
            </a:r>
            <a:r>
              <a:rPr lang="da-DK" dirty="0"/>
              <a:t> and </a:t>
            </a:r>
            <a:r>
              <a:rPr lang="da-DK" dirty="0" err="1"/>
              <a:t>place</a:t>
            </a:r>
            <a:r>
              <a:rPr lang="da-DK" dirty="0"/>
              <a:t> + </a:t>
            </a:r>
            <a:r>
              <a:rPr lang="da-DK" dirty="0" err="1"/>
              <a:t>temperature</a:t>
            </a:r>
            <a:r>
              <a:rPr lang="da-DK" dirty="0"/>
              <a:t> RT-1000K</a:t>
            </a:r>
          </a:p>
          <a:p>
            <a:pPr>
              <a:buFontTx/>
              <a:buChar char="-"/>
            </a:pPr>
            <a:endParaRPr lang="da-DK" dirty="0"/>
          </a:p>
          <a:p>
            <a:r>
              <a:rPr lang="da-DK" dirty="0" err="1"/>
              <a:t>Next</a:t>
            </a:r>
            <a:r>
              <a:rPr lang="da-DK" dirty="0"/>
              <a:t> step:</a:t>
            </a:r>
          </a:p>
          <a:p>
            <a:r>
              <a:rPr lang="da-DK" dirty="0" err="1"/>
              <a:t>Barcode</a:t>
            </a:r>
            <a:r>
              <a:rPr lang="da-DK" dirty="0"/>
              <a:t> </a:t>
            </a:r>
            <a:r>
              <a:rPr lang="da-DK" dirty="0" err="1"/>
              <a:t>reader</a:t>
            </a:r>
            <a:r>
              <a:rPr lang="da-DK" dirty="0"/>
              <a:t> </a:t>
            </a:r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placing</a:t>
            </a:r>
            <a:r>
              <a:rPr lang="da-DK" dirty="0"/>
              <a:t> sample</a:t>
            </a:r>
          </a:p>
          <a:p>
            <a:r>
              <a:rPr lang="da-DK" dirty="0" err="1"/>
              <a:t>Vacuum</a:t>
            </a:r>
            <a:r>
              <a:rPr lang="da-DK" dirty="0"/>
              <a:t> </a:t>
            </a:r>
            <a:r>
              <a:rPr lang="da-DK" dirty="0" err="1"/>
              <a:t>around</a:t>
            </a:r>
            <a:r>
              <a:rPr lang="da-DK" dirty="0"/>
              <a:t> sample</a:t>
            </a:r>
          </a:p>
          <a:p>
            <a:r>
              <a:rPr lang="da-DK" dirty="0"/>
              <a:t>Sample rotation by robot</a:t>
            </a:r>
          </a:p>
        </p:txBody>
      </p:sp>
    </p:spTree>
    <p:extLst>
      <p:ext uri="{BB962C8B-B14F-4D97-AF65-F5344CB8AC3E}">
        <p14:creationId xmlns:p14="http://schemas.microsoft.com/office/powerpoint/2010/main" val="8673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F6944-3635-2741-9568-C5539F99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and Field Sample Environment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D48CA-84C6-F344-BF27-F270BD4C1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DDD54-2DF2-A64B-BCF0-94C22773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C0F68-CDEA-2644-89B8-BB8CECB3D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B4CD3C-9A73-1F4F-A86A-94971B1B6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9" y="1591942"/>
            <a:ext cx="12192000" cy="48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68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E8A996-9FD9-FA47-A7F9-6CB77BEF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7AF7F-2356-4045-91D2-17C4B4589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https://www.youtube.com/watch?v=Yttsp6UZYS0&amp;list=PLhuA2DQyfTMnbccQENFdgCUox85EWiBmS&amp;index=3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2ADF0-D3F6-334F-8230-9690B07A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8D53E3-4D7B-EC42-BA4A-59DA8B551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794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2550-45F6-DF43-8B6C-8750BB46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B62F0-5E61-A749-B153-866840B78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Temperature range (low, high, both in same apparatus?)</a:t>
            </a:r>
          </a:p>
          <a:p>
            <a:r>
              <a:rPr lang="en-GB" dirty="0"/>
              <a:t>Type of sample (single crystal, powder)</a:t>
            </a:r>
          </a:p>
          <a:p>
            <a:r>
              <a:rPr lang="en-GB" dirty="0"/>
              <a:t>Sample size/shape, holder type (e.g. V can)</a:t>
            </a:r>
          </a:p>
          <a:p>
            <a:r>
              <a:rPr lang="en-GB" dirty="0"/>
              <a:t>Typical measurement time</a:t>
            </a:r>
          </a:p>
          <a:p>
            <a:r>
              <a:rPr lang="en-GB" dirty="0"/>
              <a:t>Number of samples </a:t>
            </a:r>
          </a:p>
          <a:p>
            <a:r>
              <a:rPr lang="en-GB" dirty="0"/>
              <a:t>Sample in vacuum, exchange gas, etc.</a:t>
            </a:r>
          </a:p>
          <a:p>
            <a:r>
              <a:rPr lang="en-GB" dirty="0"/>
              <a:t>Instrument geometry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57614-CFAF-8E44-9593-37B4D88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B2D21F-AE33-8543-A958-78BB1BA75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59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A1A2B8-82D4-D94D-AA73-893F9D373C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Motion Axes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1A8A36D-9468-1949-AC36-3FD3C00E6C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FB847-6E4A-1241-9B4B-6392E76A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58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365BB-2DD4-B744-AEF4-F78A69086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Motion 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810F9-DBBE-4949-A6D0-E4E7638F3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Default is nothing except manual sample stick rotation and height adjustment</a:t>
            </a:r>
          </a:p>
          <a:p>
            <a:r>
              <a:rPr lang="en-GB" dirty="0"/>
              <a:t>Kinematic mounts will help with reproducibility</a:t>
            </a:r>
          </a:p>
          <a:p>
            <a:endParaRPr lang="en-GB" dirty="0"/>
          </a:p>
          <a:p>
            <a:r>
              <a:rPr lang="en-GB" dirty="0"/>
              <a:t>What do we need within SEE? What is consequence of not having particular axis motorised?</a:t>
            </a:r>
          </a:p>
          <a:p>
            <a:pPr lvl="1"/>
            <a:r>
              <a:rPr lang="en-GB" dirty="0"/>
              <a:t>Height</a:t>
            </a:r>
          </a:p>
          <a:p>
            <a:pPr lvl="1"/>
            <a:r>
              <a:rPr lang="en-GB" dirty="0"/>
              <a:t>Stick rotation</a:t>
            </a:r>
          </a:p>
          <a:p>
            <a:pPr lvl="1"/>
            <a:r>
              <a:rPr lang="en-GB" dirty="0" err="1"/>
              <a:t>Xtal</a:t>
            </a:r>
            <a:r>
              <a:rPr lang="en-GB" dirty="0"/>
              <a:t> alignment</a:t>
            </a:r>
          </a:p>
          <a:p>
            <a:pPr lvl="1"/>
            <a:endParaRPr lang="en-GB" dirty="0"/>
          </a:p>
          <a:p>
            <a:r>
              <a:rPr lang="en-GB" dirty="0"/>
              <a:t>What is needed for SEE support – can we share stack between instruments? </a:t>
            </a:r>
            <a:r>
              <a:rPr lang="en-GB" dirty="0" err="1"/>
              <a:t>N.b.</a:t>
            </a:r>
            <a:r>
              <a:rPr lang="en-GB" dirty="0"/>
              <a:t> not in SAD scope.</a:t>
            </a:r>
          </a:p>
          <a:p>
            <a:r>
              <a:rPr lang="en-GB" dirty="0"/>
              <a:t>Alignment tools  - lasers, cameras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79F70-5237-044A-BDBB-D6B738F8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2F59A-972A-0B4F-AB80-855ED8006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866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F225CC-27E8-D740-8827-CF38C2EDB3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Magnets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738D410-E34F-C042-B830-06BB457A26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F537F-2669-394B-8075-FF8F4965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08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037C2-4B63-5045-9464-DD9F0188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D3A0-8A8A-8B48-B61D-6D46B4319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52CED-E0CF-E444-9069-4BE82F93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5231D-991F-0C4F-8742-764FD0045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895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26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972712"/>
              </p:ext>
            </p:extLst>
          </p:nvPr>
        </p:nvGraphicFramePr>
        <p:xfrm>
          <a:off x="20799" y="0"/>
          <a:ext cx="121712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4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6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9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50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41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1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Priority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SYSTEM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DETAIL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INSTRUMENTS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READY BY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=1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2.5T Warm bore </a:t>
                      </a:r>
                      <a:r>
                        <a:rPr lang="en-US" sz="1600" b="1" u="none" strike="noStrike" dirty="0" err="1">
                          <a:effectLst/>
                        </a:rPr>
                        <a:t>cryomagnet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Similar to MLZ design </a:t>
                      </a:r>
                      <a:r>
                        <a:rPr lang="en-US" sz="1600" dirty="0">
                          <a:hlinkClick r:id="rId3"/>
                        </a:rPr>
                        <a:t>MAG-2.2T-HTS</a:t>
                      </a:r>
                      <a:endParaRPr lang="en-US" sz="1600" dirty="0"/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ESTIA</a:t>
                      </a:r>
                      <a:r>
                        <a:rPr lang="en-US" sz="1600" u="none" strike="noStrike" dirty="0">
                          <a:effectLst/>
                        </a:rPr>
                        <a:t> +EVERYONE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21/Q4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=1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Vertical 10T </a:t>
                      </a:r>
                      <a:r>
                        <a:rPr lang="en-US" sz="1600" b="1" u="none" strike="noStrike" dirty="0" err="1">
                          <a:effectLst/>
                        </a:rPr>
                        <a:t>cryomagnet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large opening, </a:t>
                      </a:r>
                      <a:r>
                        <a:rPr lang="en-US" sz="1600" u="none" strike="noStrike" dirty="0" err="1">
                          <a:effectLst/>
                        </a:rPr>
                        <a:t>assymetric</a:t>
                      </a:r>
                      <a:r>
                        <a:rPr lang="en-US" sz="1600" u="none" strike="noStrike" dirty="0">
                          <a:effectLst/>
                        </a:rPr>
                        <a:t> (&lt;100K?)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MAGIC</a:t>
                      </a:r>
                      <a:r>
                        <a:rPr lang="en-US" sz="1600" u="none" strike="noStrike" dirty="0">
                          <a:effectLst/>
                        </a:rPr>
                        <a:t> CSPEC</a:t>
                      </a:r>
                      <a:r>
                        <a:rPr lang="en-US" sz="1600" u="none" strike="noStrike" baseline="0" dirty="0">
                          <a:effectLst/>
                        </a:rPr>
                        <a:t> DREAM TREX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23/Q1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=1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Vertical 15T </a:t>
                      </a:r>
                      <a:r>
                        <a:rPr lang="en-US" sz="1600" b="1" u="none" strike="noStrike" dirty="0" err="1">
                          <a:effectLst/>
                        </a:rPr>
                        <a:t>cryomagnet</a:t>
                      </a:r>
                      <a:r>
                        <a:rPr lang="en-US" sz="1600" b="1" u="none" strike="noStrike" dirty="0">
                          <a:effectLst/>
                        </a:rPr>
                        <a:t> (2nd hand)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split coil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BIFROST</a:t>
                      </a:r>
                      <a:r>
                        <a:rPr lang="en-US" sz="1600" u="none" strike="noStrike" dirty="0">
                          <a:effectLst/>
                        </a:rPr>
                        <a:t> DREAM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21/Q4</a:t>
                      </a: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~12-14T spectroscopy magnet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Largish opening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CSPEC TREX </a:t>
                      </a:r>
                    </a:p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MAGiC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 DREAM BIFROST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22/Q1</a:t>
                      </a: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5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2.5T warm bore small footprint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bottom access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ALL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incl</a:t>
                      </a:r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MIRACLES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1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Horizontal 11T </a:t>
                      </a:r>
                      <a:r>
                        <a:rPr lang="en-US" sz="16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cryomagnet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SANS MA11+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SKADI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 ESTIA MAGIC DREAM HEIMDAL</a:t>
                      </a:r>
                      <a:r>
                        <a:rPr lang="en-US" sz="16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1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Medium field </a:t>
                      </a:r>
                      <a:r>
                        <a:rPr lang="en-US" sz="16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cryo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Assym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large opening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effectLst/>
                        </a:rPr>
                        <a:t>MAGIC</a:t>
                      </a:r>
                      <a:r>
                        <a:rPr lang="en-US" sz="1600" u="none" strike="noStrike" dirty="0">
                          <a:effectLst/>
                        </a:rPr>
                        <a:t> CSPEC</a:t>
                      </a:r>
                      <a:r>
                        <a:rPr lang="en-US" sz="1600" u="none" strike="noStrike" baseline="0" dirty="0">
                          <a:effectLst/>
                        </a:rPr>
                        <a:t> DREAM TREX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7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1T electromagnet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LOKI ESTIA SKADI FREIA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21</a:t>
                      </a:r>
                      <a:r>
                        <a:rPr lang="en-US" sz="1600" u="none" strike="noStrike">
                          <a:effectLst/>
                        </a:rPr>
                        <a:t>/Q4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7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Horizontal medium field large opening 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BIFROST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DREAM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7746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Pulsed field,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High Tc &gt;25T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When mature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581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9F881-3CC8-3540-BC83-3FFCCCBA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Magnets - practicalities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B6F4B-933B-A54A-8513-CC370C2FD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Aux equipment</a:t>
            </a:r>
          </a:p>
          <a:p>
            <a:pPr lvl="1"/>
            <a:r>
              <a:rPr lang="en-GB" dirty="0"/>
              <a:t>Power supply/control electronics</a:t>
            </a:r>
          </a:p>
          <a:p>
            <a:pPr lvl="1"/>
            <a:r>
              <a:rPr lang="en-GB" dirty="0"/>
              <a:t>VTI pumping cart</a:t>
            </a:r>
          </a:p>
          <a:p>
            <a:pPr lvl="1"/>
            <a:r>
              <a:rPr lang="en-GB" dirty="0"/>
              <a:t>Lambda stage pump</a:t>
            </a:r>
          </a:p>
          <a:p>
            <a:pPr lvl="1"/>
            <a:r>
              <a:rPr lang="en-GB" dirty="0" err="1"/>
              <a:t>Recondensing</a:t>
            </a:r>
            <a:r>
              <a:rPr lang="en-GB" dirty="0"/>
              <a:t> compressor or He/N2 filling </a:t>
            </a:r>
          </a:p>
          <a:p>
            <a:pPr lvl="1"/>
            <a:r>
              <a:rPr lang="en-GB" dirty="0"/>
              <a:t>Equipment for inserts</a:t>
            </a:r>
          </a:p>
          <a:p>
            <a:pPr lvl="1"/>
            <a:r>
              <a:rPr lang="en-GB" dirty="0"/>
              <a:t>Turbo cart for IVC pumping/exchange gas removal</a:t>
            </a:r>
          </a:p>
          <a:p>
            <a:r>
              <a:rPr lang="en-GB" dirty="0"/>
              <a:t>Force testing</a:t>
            </a:r>
          </a:p>
          <a:p>
            <a:endParaRPr lang="en-GB" dirty="0"/>
          </a:p>
          <a:p>
            <a:r>
              <a:rPr lang="en-GB" dirty="0"/>
              <a:t>Question – realistic to share between top loading and floor mounted instruments?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94708-8346-7A48-8DA9-7C38B689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4CBA1-8DDE-CA4C-A85A-965F9306A5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https://www.ill.eu/fileadmin/_processed_/8/6/csm_csm_Magnet-Forces_34eebb1e13_46f73ec388.png">
            <a:extLst>
              <a:ext uri="{FF2B5EF4-FFF2-40B4-BE49-F238E27FC236}">
                <a16:creationId xmlns:a16="http://schemas.microsoft.com/office/drawing/2014/main" id="{49EDFA99-A909-B744-867C-F603C8E5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1453830"/>
            <a:ext cx="3063776" cy="23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63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 Low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345166"/>
          </a:xfrm>
        </p:spPr>
        <p:txBody>
          <a:bodyPr/>
          <a:lstStyle/>
          <a:p>
            <a:r>
              <a:rPr lang="en-GB" dirty="0"/>
              <a:t>He3/4 Dilution Cryostats</a:t>
            </a:r>
          </a:p>
          <a:p>
            <a:pPr marL="342900" lvl="1" indent="0">
              <a:buNone/>
            </a:pPr>
            <a:r>
              <a:rPr lang="en-GB" dirty="0"/>
              <a:t>8-50mK base temperature.  Lowest T depends on size, pumping ability, lack of external heat sources (vibration, RFI, thermal radiation).</a:t>
            </a:r>
          </a:p>
          <a:p>
            <a:pPr marL="342900" lvl="1" indent="0">
              <a:buNone/>
            </a:pPr>
            <a:r>
              <a:rPr lang="en-GB" dirty="0"/>
              <a:t>Poor T control above 1K.  Can help this with weak link, at expense of base temperature 80-mK-~5K then possible.  Control above 5K possible with He3/4 mixture removed, but not optimal.</a:t>
            </a:r>
          </a:p>
          <a:p>
            <a:pPr marL="342900" lvl="1" indent="0">
              <a:buNone/>
            </a:pPr>
            <a:r>
              <a:rPr lang="en-GB" dirty="0"/>
              <a:t>~3-6 hour prep time from 300K during which measurement difficult (thermal contraction moves sample).</a:t>
            </a:r>
          </a:p>
          <a:p>
            <a:pPr marL="342900" lvl="1" indent="0">
              <a:buNone/>
            </a:pPr>
            <a:r>
              <a:rPr lang="en-GB" dirty="0"/>
              <a:t>Rotation of sample stage possible but challenging.</a:t>
            </a:r>
          </a:p>
          <a:p>
            <a:pPr marL="342900" lvl="1" indent="0">
              <a:buNone/>
            </a:pPr>
            <a:endParaRPr lang="en-GB" dirty="0"/>
          </a:p>
          <a:p>
            <a:pPr marL="342900" lvl="1" indent="0">
              <a:buNone/>
            </a:pPr>
            <a:r>
              <a:rPr lang="en-GB" dirty="0"/>
              <a:t>Auxiliary equipment (for dilution insert only): </a:t>
            </a:r>
          </a:p>
          <a:p>
            <a:pPr marL="642937" lvl="2" indent="0">
              <a:buNone/>
            </a:pPr>
            <a:r>
              <a:rPr lang="en-GB" dirty="0"/>
              <a:t>Gas Handling System incl. N2 trap.  ~0.5-1m</a:t>
            </a:r>
            <a:r>
              <a:rPr lang="en-GB" baseline="30000" dirty="0"/>
              <a:t>2</a:t>
            </a:r>
          </a:p>
          <a:p>
            <a:pPr marL="642937" lvl="2" indent="0">
              <a:buNone/>
            </a:pPr>
            <a:r>
              <a:rPr lang="en-GB" dirty="0"/>
              <a:t>Long inserts - &gt;2m  (e.g. 2100mm @ PSI)</a:t>
            </a:r>
          </a:p>
          <a:p>
            <a:pPr marL="642937" lvl="2" indent="0">
              <a:buNone/>
            </a:pPr>
            <a:r>
              <a:rPr lang="en-GB" dirty="0"/>
              <a:t>Multiple bellows tubes, some with large (40-50mm) diameter.</a:t>
            </a:r>
          </a:p>
          <a:p>
            <a:endParaRPr lang="en-GB" dirty="0"/>
          </a:p>
          <a:p>
            <a:r>
              <a:rPr lang="en-GB" dirty="0"/>
              <a:t>2 available in pool.  To be procured with ’</a:t>
            </a:r>
            <a:r>
              <a:rPr lang="en-GB" dirty="0" err="1"/>
              <a:t>MAGiC</a:t>
            </a:r>
            <a:r>
              <a:rPr lang="en-GB" dirty="0"/>
              <a:t>’ Magnet.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T&lt;1K  - Dilution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36C4C-D0DD-C24B-9A9E-9BDDAD40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582400" y="1715035"/>
            <a:ext cx="603897" cy="4725144"/>
          </a:xfrm>
          <a:prstGeom prst="rect">
            <a:avLst/>
          </a:prstGeom>
        </p:spPr>
      </p:pic>
      <p:pic>
        <p:nvPicPr>
          <p:cNvPr id="2050" name="Picture 2" descr="Wet Dilution Refrigerators | ICEoxford Cryogenics ...">
            <a:extLst>
              <a:ext uri="{FF2B5EF4-FFF2-40B4-BE49-F238E27FC236}">
                <a16:creationId xmlns:a16="http://schemas.microsoft.com/office/drawing/2014/main" id="{44BE5B63-F2FF-564E-B862-40929784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3566938"/>
            <a:ext cx="2049525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E882E-B2D4-6647-91ED-9450744F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 Low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A2495-F9D4-0142-A73F-AEF273E62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T: 0.3-30 K</a:t>
            </a:r>
          </a:p>
          <a:p>
            <a:r>
              <a:rPr lang="en-GB" dirty="0"/>
              <a:t>Cool down from 300K in a few hours</a:t>
            </a:r>
          </a:p>
          <a:p>
            <a:r>
              <a:rPr lang="en-GB" dirty="0"/>
              <a:t>One-shot – hold time ~40 hours, requires regeneration (~1hour)</a:t>
            </a:r>
          </a:p>
          <a:p>
            <a:r>
              <a:rPr lang="en-GB" dirty="0"/>
              <a:t>Few moving parts, only T controller required.</a:t>
            </a:r>
          </a:p>
          <a:p>
            <a:r>
              <a:rPr lang="en-GB" dirty="0"/>
              <a:t>1 pool 1 CSPEC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F5FE2-D794-A049-B486-355CCBF7E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59386-533B-B744-812A-D17AC2A087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&lt;!K He3 sorption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6716A-E130-1443-A53D-3B774A7C8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98179" y="1526997"/>
            <a:ext cx="1174963" cy="50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9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059E1-1004-974A-B316-BEBE1EC10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0138"/>
            <a:ext cx="5384800" cy="434516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Wet </a:t>
            </a:r>
            <a:r>
              <a:rPr lang="en-GB" dirty="0" err="1"/>
              <a:t>cryofurnace</a:t>
            </a:r>
            <a:r>
              <a:rPr lang="en-GB" dirty="0"/>
              <a:t> (cryostat) – 1.5 - 600 (300) K</a:t>
            </a:r>
          </a:p>
          <a:p>
            <a:pPr lvl="1"/>
            <a:r>
              <a:rPr lang="en-GB" dirty="0"/>
              <a:t>High cooling power, 300K-base in 15 mins</a:t>
            </a:r>
          </a:p>
          <a:p>
            <a:pPr lvl="1"/>
            <a:r>
              <a:rPr lang="en-GB" dirty="0"/>
              <a:t>Requires regular He/N2 filling, He pumping cart</a:t>
            </a:r>
          </a:p>
          <a:p>
            <a:pPr lvl="1"/>
            <a:r>
              <a:rPr lang="en-GB" dirty="0"/>
              <a:t>Cheap</a:t>
            </a:r>
          </a:p>
          <a:p>
            <a:pPr lvl="1"/>
            <a:r>
              <a:rPr lang="en-GB" dirty="0"/>
              <a:t>Suitable for Dilution/He3 insert</a:t>
            </a:r>
          </a:p>
          <a:p>
            <a:pPr lvl="1"/>
            <a:r>
              <a:rPr lang="en-GB" dirty="0"/>
              <a:t>50, 70, 100mm bore sizes</a:t>
            </a:r>
          </a:p>
          <a:p>
            <a:r>
              <a:rPr lang="en-GB" dirty="0"/>
              <a:t>Dry top loading cryostat 3 K – 600K</a:t>
            </a:r>
          </a:p>
          <a:p>
            <a:pPr lvl="1"/>
            <a:r>
              <a:rPr lang="en-GB" dirty="0"/>
              <a:t>~1 hour sample change.</a:t>
            </a:r>
          </a:p>
          <a:p>
            <a:pPr lvl="1"/>
            <a:r>
              <a:rPr lang="en-GB" dirty="0"/>
              <a:t>Less good for Dilution/He3 insert</a:t>
            </a:r>
          </a:p>
          <a:p>
            <a:pPr lvl="1"/>
            <a:r>
              <a:rPr lang="en-GB" dirty="0"/>
              <a:t>V easy to use</a:t>
            </a:r>
          </a:p>
          <a:p>
            <a:pPr marL="0" indent="0">
              <a:buNone/>
            </a:pPr>
            <a:r>
              <a:rPr lang="en-GB" dirty="0"/>
              <a:t>Sample sticks/inserts interchangeable in principle.</a:t>
            </a:r>
          </a:p>
          <a:p>
            <a:pPr marL="0" indent="0">
              <a:buNone/>
            </a:pPr>
            <a:r>
              <a:rPr lang="en-GB" dirty="0"/>
              <a:t>Tails can be changed (e.g. different materials)</a:t>
            </a:r>
          </a:p>
          <a:p>
            <a:pPr marL="342900" lvl="1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74A32-8F6E-1B4C-BB08-7FE12E2C0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C8AACF-89C4-CB4B-AA74-7B2964176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Cryostat/</a:t>
            </a:r>
            <a:r>
              <a:rPr lang="en-GB" dirty="0" err="1"/>
              <a:t>Cryofurnace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A7E781-3D5F-B741-8438-B29CA90675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Macintosh HD:Users:michaelmeissner:Desktop:Screen Shot 2015-06-23 at 18.35.40.png">
            <a:extLst>
              <a:ext uri="{FF2B5EF4-FFF2-40B4-BE49-F238E27FC236}">
                <a16:creationId xmlns:a16="http://schemas.microsoft.com/office/drawing/2014/main" id="{95DE31B9-FCC8-3747-B2FE-9535C02DFF5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781000"/>
            <a:ext cx="3139351" cy="434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michaelmeissner:Desktop:Screen Shot 2015-06-23 at 13.28.33.png">
            <a:extLst>
              <a:ext uri="{FF2B5EF4-FFF2-40B4-BE49-F238E27FC236}">
                <a16:creationId xmlns:a16="http://schemas.microsoft.com/office/drawing/2014/main" id="{DB1A126C-D43F-E84A-8357-865CEAF684F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1" y="1780999"/>
            <a:ext cx="2533695" cy="4472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028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92C0-C5F3-0548-8EB6-532D364445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Furnaces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E3CE60-E90B-1F42-B113-E4F14F91FE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3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2619C4C2-3316-AC4E-B0CD-D0015EC8C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1052513"/>
            <a:ext cx="7632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anose="020B0602030504020204" pitchFamily="34" charset="77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77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77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77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7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GB" altLang="en-US" sz="1800" b="1">
                <a:solidFill>
                  <a:srgbClr val="333399"/>
                </a:solidFill>
              </a:rPr>
            </a:b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775D4825-8ED6-8D4D-9F4C-ED52B5FC6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523" y="19366"/>
            <a:ext cx="4572000" cy="675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1200" indent="-711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450850" indent="-4508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Furnace Designs Used at Neutron Facilities: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000" b="1" dirty="0"/>
          </a:p>
          <a:p>
            <a:pPr marL="534988" lvl="2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400" b="1" dirty="0"/>
              <a:t>Paul Scherrer Institute.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ILL style furnace supplied by AS Scientific 300 to 2073K.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Small furnace 350 to 700K.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Tantalum furnace ILL style 375K to 1400K.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Cryo-furnace 2K to 550K.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Laser furnace. </a:t>
            </a:r>
          </a:p>
          <a:p>
            <a:pPr marL="814388" lvl="3" indent="0" eaLnBrk="1" hangingPunct="1">
              <a:spcBef>
                <a:spcPct val="0"/>
              </a:spcBef>
              <a:buNone/>
              <a:defRPr/>
            </a:pPr>
            <a:endParaRPr lang="en-GB" altLang="en-US" sz="900" dirty="0"/>
          </a:p>
          <a:p>
            <a:pPr marL="534988" lvl="2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400" b="1" dirty="0"/>
              <a:t>Institute Laue-Langevin.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ILL style furnace supplied by AS Scientific 300K to 1873K.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ILL style furnace supplied by AS Scientific 300K to 1273K.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Reflector Furnace 300K to 1923K.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Cryo-furnace 1.5K to 550K.</a:t>
            </a:r>
          </a:p>
          <a:p>
            <a:pPr marL="814388" lvl="3" indent="0" eaLnBrk="1" hangingPunct="1">
              <a:spcBef>
                <a:spcPct val="0"/>
              </a:spcBef>
              <a:buNone/>
              <a:defRPr/>
            </a:pPr>
            <a:endParaRPr lang="en-GB" altLang="en-US" sz="900" dirty="0"/>
          </a:p>
          <a:p>
            <a:pPr marL="534988" lvl="2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400" b="1" dirty="0"/>
              <a:t>ISIS Neutron Facility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ILL style furnace supplied by AS Scientific 300 to 2073K.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ILL style furnace supplied by AS Scientific 300 to 1273K.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RAL Style furnace 300K to 1273K.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Riso furnace 300K to 2273K.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Mari furnace 300K to 1173K.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Lower temperature furnace 300K to 673K.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Reflector furnace 300K to 1400K. 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Cryo-furnace 1.5K to 600K.</a:t>
            </a:r>
          </a:p>
          <a:p>
            <a:pPr marL="534988" lvl="2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400" b="1" dirty="0"/>
              <a:t>FRM II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ILL style furnace supplied by AS Scientific 300 to 2073K.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Laser Furnace 300K to 1500K </a:t>
            </a:r>
            <a:r>
              <a:rPr lang="en-GB" altLang="en-US" sz="1050" dirty="0">
                <a:solidFill>
                  <a:srgbClr val="000000"/>
                </a:solidFill>
              </a:rPr>
              <a:t>(</a:t>
            </a:r>
            <a:r>
              <a:rPr lang="en-GB" sz="1050" dirty="0">
                <a:solidFill>
                  <a:srgbClr val="000000"/>
                </a:solidFill>
              </a:rPr>
              <a:t>Herbert </a:t>
            </a:r>
            <a:r>
              <a:rPr lang="en-GB" sz="1050" dirty="0" err="1">
                <a:solidFill>
                  <a:srgbClr val="000000"/>
                </a:solidFill>
              </a:rPr>
              <a:t>Weiß</a:t>
            </a:r>
            <a:r>
              <a:rPr lang="en-GB" altLang="en-US" sz="1050" dirty="0">
                <a:solidFill>
                  <a:srgbClr val="000000"/>
                </a:solidFill>
              </a:rPr>
              <a:t>).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Reflector furnace 300K to 1400K. </a:t>
            </a:r>
          </a:p>
          <a:p>
            <a:pPr marL="534988" lvl="2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400" b="1" dirty="0"/>
              <a:t>Also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Induction furnace (e.g. ORNL)</a:t>
            </a:r>
          </a:p>
          <a:p>
            <a:pPr marL="992188" lvl="3" indent="-1778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050" dirty="0"/>
              <a:t>Hot air gun (HEIMDAL team)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600" b="1" dirty="0">
              <a:solidFill>
                <a:srgbClr val="000000"/>
              </a:solidFill>
            </a:endParaRPr>
          </a:p>
        </p:txBody>
      </p:sp>
      <p:pic>
        <p:nvPicPr>
          <p:cNvPr id="59396" name="Picture 2">
            <a:extLst>
              <a:ext uri="{FF2B5EF4-FFF2-40B4-BE49-F238E27FC236}">
                <a16:creationId xmlns:a16="http://schemas.microsoft.com/office/drawing/2014/main" id="{3B392855-AD08-6E49-B59B-956CF9E49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61951"/>
            <a:ext cx="143986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785E8504-D32B-C244-880D-49C053377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758283"/>
            <a:ext cx="137636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9">
            <a:extLst>
              <a:ext uri="{FF2B5EF4-FFF2-40B4-BE49-F238E27FC236}">
                <a16:creationId xmlns:a16="http://schemas.microsoft.com/office/drawing/2014/main" id="{286A3898-54CC-D04F-B743-AE31DBFF0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4" t="14629" r="63429" b="68085"/>
          <a:stretch>
            <a:fillRect/>
          </a:stretch>
        </p:blipFill>
        <p:spPr bwMode="auto">
          <a:xfrm>
            <a:off x="9418638" y="361951"/>
            <a:ext cx="8953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1">
            <a:extLst>
              <a:ext uri="{FF2B5EF4-FFF2-40B4-BE49-F238E27FC236}">
                <a16:creationId xmlns:a16="http://schemas.microsoft.com/office/drawing/2014/main" id="{E055AE76-26C2-8E4B-A3C5-EDE61417A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987" r="39525" b="2"/>
          <a:stretch>
            <a:fillRect/>
          </a:stretch>
        </p:blipFill>
        <p:spPr bwMode="auto">
          <a:xfrm>
            <a:off x="8482543" y="3001617"/>
            <a:ext cx="164941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B5142F-26A3-1F42-ADF2-7F4ADBF618B7}"/>
              </a:ext>
            </a:extLst>
          </p:cNvPr>
          <p:cNvSpPr txBox="1"/>
          <p:nvPr/>
        </p:nvSpPr>
        <p:spPr>
          <a:xfrm>
            <a:off x="5328776" y="6585526"/>
            <a:ext cx="2975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Thanks to C. </a:t>
            </a:r>
            <a:r>
              <a:rPr lang="en-GB" sz="1400" dirty="0" err="1"/>
              <a:t>Goodway</a:t>
            </a:r>
            <a:r>
              <a:rPr lang="en-GB" sz="1400" dirty="0"/>
              <a:t>, M. Christensen</a:t>
            </a:r>
          </a:p>
        </p:txBody>
      </p:sp>
      <p:pic>
        <p:nvPicPr>
          <p:cNvPr id="2050" name="Picture 2" descr="https://neutrons.ornl.gov/sites/default/files/sample/1361.jpg">
            <a:extLst>
              <a:ext uri="{FF2B5EF4-FFF2-40B4-BE49-F238E27FC236}">
                <a16:creationId xmlns:a16="http://schemas.microsoft.com/office/drawing/2014/main" id="{4531EA29-C469-BF41-A8C4-8229DDDB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543" y="5145536"/>
            <a:ext cx="2185457" cy="163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eutrons.ornl.gov/sites/default/files/sample/1311.jpg">
            <a:extLst>
              <a:ext uri="{FF2B5EF4-FFF2-40B4-BE49-F238E27FC236}">
                <a16:creationId xmlns:a16="http://schemas.microsoft.com/office/drawing/2014/main" id="{81C5D619-E0BB-AE47-AAE9-192281BE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64" y="242501"/>
            <a:ext cx="1709936" cy="21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lz-garching.de/index.php?rex_img_type=content_noresize&amp;rex_img_file=irf.png">
            <a:extLst>
              <a:ext uri="{FF2B5EF4-FFF2-40B4-BE49-F238E27FC236}">
                <a16:creationId xmlns:a16="http://schemas.microsoft.com/office/drawing/2014/main" id="{02E4E1A9-DFF5-7A42-BE4C-5029C08E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00" y="5070129"/>
            <a:ext cx="2370662" cy="159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27602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4007769" y="3869218"/>
            <a:ext cx="6804247" cy="2664296"/>
            <a:chOff x="1025266" y="980728"/>
            <a:chExt cx="8118733" cy="3240360"/>
          </a:xfrm>
        </p:grpSpPr>
        <p:pic>
          <p:nvPicPr>
            <p:cNvPr id="4" name="Picture 62">
              <a:extLst>
                <a:ext uri="{FF2B5EF4-FFF2-40B4-BE49-F238E27FC236}">
                  <a16:creationId xmlns:a16="http://schemas.microsoft.com/office/drawing/2014/main" id="{63BEF8FA-0F9E-6E47-AA83-D7A4CBFA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>
            <a:xfrm rot="16200000">
              <a:off x="3572465" y="-1566471"/>
              <a:ext cx="3024336" cy="8118733"/>
            </a:xfrm>
            <a:prstGeom prst="rect">
              <a:avLst/>
            </a:prstGeom>
          </p:spPr>
        </p:pic>
        <p:sp>
          <p:nvSpPr>
            <p:cNvPr id="5" name="Rektangel 4"/>
            <p:cNvSpPr/>
            <p:nvPr/>
          </p:nvSpPr>
          <p:spPr>
            <a:xfrm>
              <a:off x="2195736" y="3573016"/>
              <a:ext cx="151216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a-DK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ktangel 5"/>
            <p:cNvSpPr/>
            <p:nvPr/>
          </p:nvSpPr>
          <p:spPr>
            <a:xfrm>
              <a:off x="6732240" y="3789040"/>
              <a:ext cx="151216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a-DK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8" name="Picture 4" descr="Billedresultat for psi neutron source log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048328" y="6165304"/>
            <a:ext cx="1571084" cy="576064"/>
          </a:xfrm>
          <a:prstGeom prst="rect">
            <a:avLst/>
          </a:prstGeom>
          <a:noFill/>
        </p:spPr>
      </p:pic>
      <p:pic>
        <p:nvPicPr>
          <p:cNvPr id="9" name="Picture 8" descr="Relateret billede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68008" y="6165304"/>
            <a:ext cx="2771800" cy="582070"/>
          </a:xfrm>
          <a:prstGeom prst="rect">
            <a:avLst/>
          </a:prstGeom>
          <a:noFill/>
        </p:spPr>
      </p:pic>
      <p:sp>
        <p:nvSpPr>
          <p:cNvPr id="10" name="Tekstboks 9"/>
          <p:cNvSpPr txBox="1"/>
          <p:nvPr/>
        </p:nvSpPr>
        <p:spPr>
          <a:xfrm>
            <a:off x="1775520" y="260648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a-DK" b="1" dirty="0">
                <a:solidFill>
                  <a:prstClr val="black"/>
                </a:solidFill>
                <a:latin typeface="Calibri"/>
              </a:rPr>
              <a:t>Hot </a:t>
            </a:r>
            <a:r>
              <a:rPr lang="da-DK" b="1" dirty="0" err="1">
                <a:solidFill>
                  <a:prstClr val="black"/>
                </a:solidFill>
                <a:latin typeface="Calibri"/>
              </a:rPr>
              <a:t>airblower</a:t>
            </a:r>
            <a:r>
              <a:rPr lang="da-DK" b="1" dirty="0">
                <a:solidFill>
                  <a:prstClr val="black"/>
                </a:solidFill>
                <a:latin typeface="Calibri"/>
              </a:rPr>
              <a:t> RT-1000 K</a:t>
            </a:r>
          </a:p>
          <a:p>
            <a:pPr>
              <a:buFontTx/>
              <a:buChar char="-"/>
              <a:defRPr/>
            </a:pPr>
            <a:r>
              <a:rPr lang="da-DK" dirty="0">
                <a:solidFill>
                  <a:prstClr val="black"/>
                </a:solidFill>
                <a:latin typeface="Calibri"/>
              </a:rPr>
              <a:t> 1000 W system 40 L/m dry air</a:t>
            </a:r>
          </a:p>
          <a:p>
            <a:pPr>
              <a:buFontTx/>
              <a:buChar char="-"/>
              <a:defRPr/>
            </a:pP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heating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to 1000 K in 100s</a:t>
            </a:r>
          </a:p>
          <a:p>
            <a:pPr>
              <a:buFontTx/>
              <a:buChar char="-"/>
              <a:defRPr/>
            </a:pP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combined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gas flow system</a:t>
            </a:r>
          </a:p>
          <a:p>
            <a:pPr>
              <a:buFontTx/>
              <a:buChar char="-"/>
              <a:defRPr/>
            </a:pP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active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cooling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by dry air =&gt; fast sample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change</a:t>
            </a:r>
            <a:endParaRPr lang="da-DK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Char char="-"/>
              <a:defRPr/>
            </a:pPr>
            <a:endParaRPr lang="da-DK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Char char="-"/>
              <a:defRPr/>
            </a:pPr>
            <a:r>
              <a:rPr lang="da-DK" dirty="0">
                <a:solidFill>
                  <a:prstClr val="black"/>
                </a:solidFill>
                <a:latin typeface="Calibri"/>
              </a:rPr>
              <a:t>Test at PSI for in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situ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reduction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experiments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of</a:t>
            </a:r>
          </a:p>
          <a:p>
            <a:pPr lvl="1">
              <a:buFontTx/>
              <a:buChar char="-"/>
              <a:defRPr/>
            </a:pPr>
            <a:r>
              <a:rPr lang="da-DK" dirty="0">
                <a:solidFill>
                  <a:prstClr val="black"/>
                </a:solidFill>
                <a:latin typeface="Calibri"/>
              </a:rPr>
              <a:t>CoFe</a:t>
            </a:r>
            <a:r>
              <a:rPr lang="da-DK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O</a:t>
            </a:r>
            <a:r>
              <a:rPr lang="da-DK" baseline="-25000" dirty="0">
                <a:solidFill>
                  <a:prstClr val="black"/>
                </a:solidFill>
                <a:latin typeface="Calibri"/>
              </a:rPr>
              <a:t>4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–H</a:t>
            </a:r>
            <a:r>
              <a:rPr lang="da-DK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–&gt; CoFe</a:t>
            </a:r>
            <a:r>
              <a:rPr lang="da-DK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+ CoFe</a:t>
            </a:r>
            <a:r>
              <a:rPr lang="da-DK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O</a:t>
            </a:r>
            <a:r>
              <a:rPr lang="da-DK" baseline="-25000" dirty="0">
                <a:solidFill>
                  <a:prstClr val="black"/>
                </a:solidFill>
                <a:latin typeface="Calibri"/>
              </a:rPr>
              <a:t>4</a:t>
            </a:r>
          </a:p>
          <a:p>
            <a:pPr lvl="1">
              <a:buFontTx/>
              <a:buChar char="-"/>
              <a:defRPr/>
            </a:pPr>
            <a:endParaRPr lang="da-DK" dirty="0">
              <a:solidFill>
                <a:prstClr val="black"/>
              </a:solidFill>
              <a:latin typeface="Calibri"/>
            </a:endParaRPr>
          </a:p>
          <a:p>
            <a:pPr>
              <a:buFontTx/>
              <a:buChar char="-"/>
              <a:defRPr/>
            </a:pPr>
            <a:r>
              <a:rPr lang="da-DK" dirty="0" err="1">
                <a:solidFill>
                  <a:prstClr val="black"/>
                </a:solidFill>
                <a:latin typeface="Calibri"/>
              </a:rPr>
              <a:t>Setup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compatible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err="1">
                <a:solidFill>
                  <a:prstClr val="black"/>
                </a:solidFill>
                <a:latin typeface="Calibri"/>
              </a:rPr>
              <a:t>collaborative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 robot.</a:t>
            </a:r>
            <a:endParaRPr lang="da-DK" baseline="-25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60096" y="746250"/>
            <a:ext cx="33401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boks 11"/>
          <p:cNvSpPr txBox="1"/>
          <p:nvPr/>
        </p:nvSpPr>
        <p:spPr>
          <a:xfrm>
            <a:off x="7320137" y="746250"/>
            <a:ext cx="2831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a-DK" sz="4800" b="1" cap="all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Hi </a:t>
            </a:r>
            <a:r>
              <a:rPr lang="da-DK" sz="4800" b="1" cap="all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Heater</a:t>
            </a:r>
            <a:endParaRPr lang="da-DK" sz="4800" b="1" cap="all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da-DK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1" name="Picture 2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31504" y="3212976"/>
            <a:ext cx="2520910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007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ledresultat for interre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56240" y="6188067"/>
            <a:ext cx="2411760" cy="669933"/>
          </a:xfrm>
          <a:prstGeom prst="rect">
            <a:avLst/>
          </a:prstGeom>
          <a:noFill/>
        </p:spPr>
      </p:pic>
      <p:pic>
        <p:nvPicPr>
          <p:cNvPr id="5" name="Picture 8" descr="Relateret billed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31504" y="6248365"/>
            <a:ext cx="2376264" cy="499009"/>
          </a:xfrm>
          <a:prstGeom prst="rect">
            <a:avLst/>
          </a:prstGeom>
          <a:noFill/>
        </p:spPr>
      </p:pic>
      <p:pic>
        <p:nvPicPr>
          <p:cNvPr id="4098" name="Picture 2" descr="Billedresultat for chalmers"/>
          <p:cNvPicPr>
            <a:picLocks noChangeAspect="1" noChangeArrowheads="1"/>
          </p:cNvPicPr>
          <p:nvPr/>
        </p:nvPicPr>
        <p:blipFill>
          <a:blip r:embed="rId4" cstate="email"/>
          <a:srcRect l="5556" t="10939" r="8333" b="12484"/>
          <a:stretch>
            <a:fillRect/>
          </a:stretch>
        </p:blipFill>
        <p:spPr bwMode="auto">
          <a:xfrm>
            <a:off x="6023992" y="6165304"/>
            <a:ext cx="2232248" cy="504056"/>
          </a:xfrm>
          <a:prstGeom prst="rect">
            <a:avLst/>
          </a:prstGeom>
          <a:noFill/>
        </p:spPr>
      </p:pic>
      <p:sp>
        <p:nvSpPr>
          <p:cNvPr id="4100" name="AutoShape 4" descr="Billedresultat for RAL ISI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8" name="Billede 7" descr="isis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165094" y="6309320"/>
            <a:ext cx="1786890" cy="40767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2A9D6D1-DF93-454F-B94A-31559127B6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1" y="-99392"/>
            <a:ext cx="2393215" cy="6581343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A3A2BCA7-0E15-E141-A9BF-0A469A2B1C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960" y="116632"/>
            <a:ext cx="2664296" cy="484348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BC0324B-52FD-EE48-8A7D-580128AD3E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7" y="-1323528"/>
            <a:ext cx="5130569" cy="5472608"/>
          </a:xfrm>
          <a:prstGeom prst="rect">
            <a:avLst/>
          </a:prstGeom>
        </p:spPr>
      </p:pic>
      <p:sp>
        <p:nvSpPr>
          <p:cNvPr id="12" name="Tekstboks 11"/>
          <p:cNvSpPr txBox="1"/>
          <p:nvPr/>
        </p:nvSpPr>
        <p:spPr>
          <a:xfrm>
            <a:off x="1703512" y="3717032"/>
            <a:ext cx="58301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err="1"/>
              <a:t>Induction</a:t>
            </a:r>
            <a:r>
              <a:rPr lang="da-DK" b="1" dirty="0"/>
              <a:t> </a:t>
            </a:r>
            <a:r>
              <a:rPr lang="da-DK" b="1" dirty="0" err="1"/>
              <a:t>heating</a:t>
            </a:r>
            <a:r>
              <a:rPr lang="da-DK" b="1" dirty="0"/>
              <a:t> system:</a:t>
            </a:r>
          </a:p>
          <a:p>
            <a:r>
              <a:rPr lang="da-DK" dirty="0"/>
              <a:t>- </a:t>
            </a:r>
            <a:r>
              <a:rPr lang="da-DK" dirty="0" err="1"/>
              <a:t>Electromagnetic</a:t>
            </a:r>
            <a:r>
              <a:rPr lang="da-DK" dirty="0"/>
              <a:t> radiation </a:t>
            </a:r>
            <a:r>
              <a:rPr lang="da-DK" dirty="0" err="1"/>
              <a:t>tested</a:t>
            </a:r>
            <a:r>
              <a:rPr lang="da-DK" dirty="0"/>
              <a:t> at ISIS</a:t>
            </a:r>
          </a:p>
          <a:p>
            <a:pPr>
              <a:buFontTx/>
              <a:buChar char="-"/>
            </a:pPr>
            <a:r>
              <a:rPr lang="da-DK" dirty="0"/>
              <a:t> </a:t>
            </a:r>
            <a:r>
              <a:rPr lang="da-DK" dirty="0" err="1"/>
              <a:t>Vacuum</a:t>
            </a:r>
            <a:r>
              <a:rPr lang="da-DK" dirty="0"/>
              <a:t> </a:t>
            </a:r>
            <a:r>
              <a:rPr lang="da-DK" dirty="0" err="1"/>
              <a:t>tested</a:t>
            </a:r>
            <a:endParaRPr lang="da-DK" dirty="0"/>
          </a:p>
          <a:p>
            <a:pPr>
              <a:buFontTx/>
              <a:buChar char="-"/>
            </a:pPr>
            <a:r>
              <a:rPr lang="da-DK" dirty="0"/>
              <a:t> </a:t>
            </a:r>
            <a:r>
              <a:rPr lang="da-DK" dirty="0" err="1"/>
              <a:t>No</a:t>
            </a:r>
            <a:r>
              <a:rPr lang="da-DK" dirty="0"/>
              <a:t> </a:t>
            </a:r>
            <a:r>
              <a:rPr lang="da-DK" dirty="0" err="1"/>
              <a:t>beam</a:t>
            </a:r>
            <a:r>
              <a:rPr lang="da-DK" dirty="0"/>
              <a:t> </a:t>
            </a:r>
            <a:r>
              <a:rPr lang="da-DK" dirty="0" err="1"/>
              <a:t>shadow</a:t>
            </a:r>
            <a:r>
              <a:rPr lang="da-DK" dirty="0"/>
              <a:t> </a:t>
            </a:r>
            <a:r>
              <a:rPr lang="da-DK" dirty="0" err="1"/>
              <a:t>on</a:t>
            </a:r>
            <a:r>
              <a:rPr lang="da-DK" dirty="0"/>
              <a:t> </a:t>
            </a:r>
            <a:r>
              <a:rPr lang="da-DK" dirty="0" err="1"/>
              <a:t>Polaris</a:t>
            </a:r>
            <a:r>
              <a:rPr lang="da-DK" dirty="0"/>
              <a:t> / HEIMDAL</a:t>
            </a:r>
          </a:p>
          <a:p>
            <a:pPr>
              <a:buFontTx/>
              <a:buChar char="-"/>
            </a:pPr>
            <a:r>
              <a:rPr lang="da-DK" dirty="0"/>
              <a:t> Fast </a:t>
            </a:r>
            <a:r>
              <a:rPr lang="da-DK" dirty="0" err="1"/>
              <a:t>heating</a:t>
            </a:r>
            <a:r>
              <a:rPr lang="da-DK" dirty="0"/>
              <a:t> – </a:t>
            </a:r>
            <a:r>
              <a:rPr lang="da-DK" dirty="0" err="1"/>
              <a:t>settling</a:t>
            </a:r>
            <a:r>
              <a:rPr lang="da-DK" dirty="0"/>
              <a:t> in </a:t>
            </a:r>
            <a:r>
              <a:rPr lang="da-DK" dirty="0" err="1"/>
              <a:t>minutes</a:t>
            </a:r>
            <a:endParaRPr lang="da-DK" dirty="0"/>
          </a:p>
          <a:p>
            <a:pPr>
              <a:buFontTx/>
              <a:buChar char="-"/>
            </a:pPr>
            <a:r>
              <a:rPr lang="da-DK" dirty="0"/>
              <a:t> </a:t>
            </a:r>
            <a:r>
              <a:rPr lang="da-DK" dirty="0" err="1"/>
              <a:t>High</a:t>
            </a:r>
            <a:r>
              <a:rPr lang="da-DK" dirty="0"/>
              <a:t> </a:t>
            </a:r>
            <a:r>
              <a:rPr lang="da-DK" dirty="0" err="1"/>
              <a:t>temperature</a:t>
            </a:r>
            <a:r>
              <a:rPr lang="da-DK" dirty="0"/>
              <a:t> &gt;1370 °C (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limited</a:t>
            </a:r>
            <a:r>
              <a:rPr lang="da-DK" dirty="0"/>
              <a:t> by </a:t>
            </a:r>
            <a:r>
              <a:rPr lang="da-DK" dirty="0" err="1"/>
              <a:t>thermocouple</a:t>
            </a:r>
            <a:r>
              <a:rPr lang="da-DK" dirty="0"/>
              <a:t>)</a:t>
            </a:r>
          </a:p>
          <a:p>
            <a:pPr>
              <a:buFontTx/>
              <a:buChar char="-"/>
            </a:pPr>
            <a:r>
              <a:rPr lang="da-DK" dirty="0"/>
              <a:t> Test </a:t>
            </a:r>
            <a:r>
              <a:rPr lang="da-DK" dirty="0" err="1"/>
              <a:t>with</a:t>
            </a:r>
            <a:r>
              <a:rPr lang="da-DK" dirty="0"/>
              <a:t> </a:t>
            </a:r>
            <a:r>
              <a:rPr lang="da-DK" dirty="0" err="1"/>
              <a:t>beam</a:t>
            </a:r>
            <a:r>
              <a:rPr lang="da-DK" dirty="0"/>
              <a:t> </a:t>
            </a:r>
            <a:r>
              <a:rPr lang="da-DK" dirty="0" err="1"/>
              <a:t>scheduled</a:t>
            </a:r>
            <a:r>
              <a:rPr lang="da-DK" dirty="0"/>
              <a:t> for 23th of November 2018</a:t>
            </a:r>
          </a:p>
          <a:p>
            <a:pPr>
              <a:buFontTx/>
              <a:buChar char="-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6857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1501</TotalTime>
  <Words>1319</Words>
  <Application>Microsoft Macintosh PowerPoint</Application>
  <PresentationFormat>Widescreen</PresentationFormat>
  <Paragraphs>276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Lucida Sans</vt:lpstr>
      <vt:lpstr>Wingdings</vt:lpstr>
      <vt:lpstr>Office-tema</vt:lpstr>
      <vt:lpstr>2_Anpassad formgivning</vt:lpstr>
      <vt:lpstr>Temperature and Field Sample Environment for Diffraction &amp; Spectroscopy</vt:lpstr>
      <vt:lpstr>Temperature and Field Sample Environment Systems</vt:lpstr>
      <vt:lpstr>Ultra Low Temperatures</vt:lpstr>
      <vt:lpstr>Ultra Low Temperatures</vt:lpstr>
      <vt:lpstr>Cryostat/Cryofurnace</vt:lpstr>
      <vt:lpstr>Furnaces</vt:lpstr>
      <vt:lpstr>PowerPoint Presentation</vt:lpstr>
      <vt:lpstr>PowerPoint Presentation</vt:lpstr>
      <vt:lpstr>PowerPoint Presentation</vt:lpstr>
      <vt:lpstr>Temperature controlled stages 77K-900K or higher.</vt:lpstr>
      <vt:lpstr>Questions</vt:lpstr>
      <vt:lpstr>Sample changers – non ambient</vt:lpstr>
      <vt:lpstr>Instruments with low-T sample changers requested</vt:lpstr>
      <vt:lpstr>Sample changer (SC) –ideas from VESPA</vt:lpstr>
      <vt:lpstr>Sample environment: sample changer (SC)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Motion Axes</vt:lpstr>
      <vt:lpstr>Motion axes</vt:lpstr>
      <vt:lpstr>Magnets</vt:lpstr>
      <vt:lpstr>PowerPoint Presentation</vt:lpstr>
      <vt:lpstr>Magnets</vt:lpstr>
      <vt:lpstr>Magnets - practicalities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and Field Sample Environment for Diffraction &amp; Spectroscopy</dc:title>
  <dc:creator>Alex Holmes</dc:creator>
  <cp:lastModifiedBy>Alex Holmes</cp:lastModifiedBy>
  <cp:revision>15</cp:revision>
  <dcterms:created xsi:type="dcterms:W3CDTF">2019-01-20T18:36:49Z</dcterms:created>
  <dcterms:modified xsi:type="dcterms:W3CDTF">2019-01-21T19:38:13Z</dcterms:modified>
</cp:coreProperties>
</file>