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76" r:id="rId3"/>
    <p:sldId id="277" r:id="rId4"/>
    <p:sldId id="266" r:id="rId5"/>
    <p:sldId id="278" r:id="rId6"/>
    <p:sldId id="279" r:id="rId7"/>
    <p:sldId id="260" r:id="rId8"/>
    <p:sldId id="261" r:id="rId9"/>
    <p:sldId id="282" r:id="rId10"/>
    <p:sldId id="272" r:id="rId11"/>
    <p:sldId id="274" r:id="rId12"/>
    <p:sldId id="273" r:id="rId13"/>
    <p:sldId id="263" r:id="rId14"/>
    <p:sldId id="268" r:id="rId15"/>
    <p:sldId id="269" r:id="rId16"/>
    <p:sldId id="270" r:id="rId17"/>
    <p:sldId id="265" r:id="rId18"/>
    <p:sldId id="280" r:id="rId19"/>
    <p:sldId id="281" r:id="rId20"/>
    <p:sldId id="257" r:id="rId2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3" autoAdjust="0"/>
    <p:restoredTop sz="92933" autoAdjust="0"/>
  </p:normalViewPr>
  <p:slideViewPr>
    <p:cSldViewPr>
      <p:cViewPr varScale="1">
        <p:scale>
          <a:sx n="138" d="100"/>
          <a:sy n="138" d="100"/>
        </p:scale>
        <p:origin x="42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2019-02-08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233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836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80548-002E-40CD-8FAC-1796C815D46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640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539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2197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4840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5042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80548-002E-40CD-8FAC-1796C815D46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661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65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08/02/2019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08/02/2019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08/02/2019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08/02/2019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08/02/2019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err="1"/>
              <a:t>icBLM</a:t>
            </a:r>
            <a:r>
              <a:rPr lang="en-GB" sz="4000" dirty="0"/>
              <a:t> Detectors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3789040"/>
            <a:ext cx="8928992" cy="1080120"/>
          </a:xfrm>
        </p:spPr>
        <p:txBody>
          <a:bodyPr>
            <a:noAutofit/>
          </a:bodyPr>
          <a:lstStyle/>
          <a:p>
            <a:r>
              <a:rPr lang="en-GB" sz="1800" dirty="0" err="1">
                <a:solidFill>
                  <a:schemeClr val="bg1"/>
                </a:solidFill>
              </a:rPr>
              <a:t>Viatcheslav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Grishin</a:t>
            </a:r>
            <a:endParaRPr lang="en-GB" sz="1800" dirty="0">
              <a:solidFill>
                <a:schemeClr val="bg1"/>
              </a:solidFill>
            </a:endParaRPr>
          </a:p>
          <a:p>
            <a:pPr algn="l"/>
            <a:r>
              <a:rPr lang="en-GB" sz="1800" dirty="0">
                <a:solidFill>
                  <a:schemeClr val="bg1"/>
                </a:solidFill>
              </a:rPr>
              <a:t>Irena </a:t>
            </a:r>
            <a:r>
              <a:rPr lang="en-GB" sz="1800" dirty="0" err="1">
                <a:solidFill>
                  <a:schemeClr val="bg1"/>
                </a:solidFill>
              </a:rPr>
              <a:t>Dolenc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Kittelmann</a:t>
            </a:r>
            <a:r>
              <a:rPr lang="en-GB" sz="1800" dirty="0">
                <a:solidFill>
                  <a:schemeClr val="bg1"/>
                </a:solidFill>
              </a:rPr>
              <a:t>, Thomas </a:t>
            </a:r>
            <a:r>
              <a:rPr lang="en-GB" sz="1800" dirty="0" err="1">
                <a:solidFill>
                  <a:schemeClr val="bg1"/>
                </a:solidFill>
              </a:rPr>
              <a:t>Grandsaert</a:t>
            </a:r>
            <a:r>
              <a:rPr lang="en-GB" sz="1800" dirty="0">
                <a:solidFill>
                  <a:schemeClr val="bg1"/>
                </a:solidFill>
              </a:rPr>
              <a:t>, Clement </a:t>
            </a:r>
            <a:r>
              <a:rPr lang="en-GB" sz="1800" dirty="0" err="1">
                <a:solidFill>
                  <a:schemeClr val="bg1"/>
                </a:solidFill>
              </a:rPr>
              <a:t>Derrez</a:t>
            </a:r>
            <a:r>
              <a:rPr lang="en-GB" sz="1800" dirty="0">
                <a:solidFill>
                  <a:schemeClr val="bg1"/>
                </a:solidFill>
              </a:rPr>
              <a:t>, Edvard Bergman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0152" y="5985478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/>
              <a:t>icBLM</a:t>
            </a:r>
            <a:r>
              <a:rPr lang="sv-SE" sz="1400" dirty="0"/>
              <a:t> CDR </a:t>
            </a:r>
            <a:r>
              <a:rPr lang="en-US" sz="1400" dirty="0"/>
              <a:t> 2019-02-12 CEA 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43631-F00B-E145-B79C-57913DB37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II) Supports for </a:t>
            </a:r>
            <a:r>
              <a:rPr lang="sv-SE" sz="2800" dirty="0" err="1"/>
              <a:t>icBLM</a:t>
            </a:r>
            <a:r>
              <a:rPr lang="sv-SE" sz="2800" dirty="0"/>
              <a:t> (Thomas </a:t>
            </a:r>
            <a:r>
              <a:rPr lang="sv-SE" sz="2800" dirty="0" err="1"/>
              <a:t>Grandsaert</a:t>
            </a:r>
            <a:r>
              <a:rPr lang="sv-SE" sz="28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489DA-63E4-6B44-876D-C6CC5E0D1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096F1B-A18F-0549-8F81-9B0E6BC00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475" y="1814094"/>
            <a:ext cx="3079023" cy="2193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60E102-F715-804E-B912-CEE903BEC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933" y="1772052"/>
            <a:ext cx="2831402" cy="2498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E1911E-116E-A84B-9F72-F21D0FA44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1" y="4795081"/>
            <a:ext cx="2088232" cy="1750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A3202-8C0F-904B-9613-B0082F291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73" y="4237345"/>
            <a:ext cx="2643225" cy="21298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1BFF07-ACDD-DA4F-95B1-493DA03DF4E3}"/>
              </a:ext>
            </a:extLst>
          </p:cNvPr>
          <p:cNvSpPr/>
          <p:nvPr/>
        </p:nvSpPr>
        <p:spPr>
          <a:xfrm>
            <a:off x="5382050" y="4437112"/>
            <a:ext cx="15971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i="1" u="sng" dirty="0">
                <a:solidFill>
                  <a:srgbClr val="172B4D"/>
                </a:solidFill>
                <a:latin typeface="Helvetica Neue" panose="02000503000000020004" pitchFamily="2" charset="0"/>
              </a:rPr>
              <a:t>SPOKE LOCATIONS</a:t>
            </a:r>
            <a:endParaRPr lang="sv-SE" sz="1200" b="0" i="0" dirty="0">
              <a:solidFill>
                <a:srgbClr val="172B4D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25E870-C9DB-C848-9212-90CEDE1E5F81}"/>
              </a:ext>
            </a:extLst>
          </p:cNvPr>
          <p:cNvSpPr/>
          <p:nvPr/>
        </p:nvSpPr>
        <p:spPr>
          <a:xfrm>
            <a:off x="5311880" y="1584605"/>
            <a:ext cx="19145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i="1" u="sng" dirty="0">
                <a:solidFill>
                  <a:srgbClr val="172B4D"/>
                </a:solidFill>
                <a:latin typeface="Helvetica Neue" panose="02000503000000020004" pitchFamily="2" charset="0"/>
              </a:rPr>
              <a:t>ELLIPTICAL LOCATIONS</a:t>
            </a:r>
            <a:endParaRPr lang="sv-SE" sz="1200" b="0" i="0" dirty="0">
              <a:solidFill>
                <a:srgbClr val="172B4D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481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5207C3-0323-C147-B4BD-B3C44B8F1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36642"/>
            <a:ext cx="8229600" cy="28530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39568-A6D4-5A41-80FC-3B69E7E2E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726FDA-911C-064B-9D95-DD247C88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/>
          </a:bodyPr>
          <a:lstStyle/>
          <a:p>
            <a:r>
              <a:rPr lang="sv-SE" sz="2800" dirty="0"/>
              <a:t>II) Supports for </a:t>
            </a:r>
            <a:r>
              <a:rPr lang="sv-SE" sz="2800" dirty="0" err="1"/>
              <a:t>icBLM</a:t>
            </a:r>
            <a:r>
              <a:rPr lang="sv-SE" sz="2800" dirty="0"/>
              <a:t> (Thomas </a:t>
            </a:r>
            <a:r>
              <a:rPr lang="sv-SE" sz="2800" dirty="0" err="1"/>
              <a:t>Grandsaert</a:t>
            </a:r>
            <a:r>
              <a:rPr lang="sv-SE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4922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III) Test </a:t>
            </a:r>
            <a:r>
              <a:rPr lang="en-GB" sz="4000" dirty="0" err="1"/>
              <a:t>icBLM</a:t>
            </a:r>
            <a:r>
              <a:rPr lang="en-GB" sz="4000" dirty="0"/>
              <a:t> at </a:t>
            </a:r>
            <a:r>
              <a:rPr lang="en-GB" sz="4000" dirty="0" err="1"/>
              <a:t>HiRadMat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3789040"/>
            <a:ext cx="9036496" cy="1584176"/>
          </a:xfrm>
        </p:spPr>
        <p:txBody>
          <a:bodyPr>
            <a:noAutofit/>
          </a:bodyPr>
          <a:lstStyle/>
          <a:p>
            <a:r>
              <a:rPr lang="en-GB" sz="1800" dirty="0" err="1">
                <a:solidFill>
                  <a:schemeClr val="bg1"/>
                </a:solidFill>
              </a:rPr>
              <a:t>Viatcheslav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Grishin</a:t>
            </a:r>
            <a:endParaRPr lang="en-GB" sz="1800" dirty="0">
              <a:solidFill>
                <a:schemeClr val="bg1"/>
              </a:solidFill>
            </a:endParaRPr>
          </a:p>
          <a:p>
            <a:pPr algn="l"/>
            <a:r>
              <a:rPr lang="en-GB" sz="1800" dirty="0">
                <a:solidFill>
                  <a:schemeClr val="bg1"/>
                </a:solidFill>
              </a:rPr>
              <a:t>Clement </a:t>
            </a:r>
            <a:r>
              <a:rPr lang="en-GB" sz="1800" dirty="0" err="1">
                <a:solidFill>
                  <a:schemeClr val="bg1"/>
                </a:solidFill>
              </a:rPr>
              <a:t>Derrez</a:t>
            </a:r>
            <a:r>
              <a:rPr lang="en-GB" sz="1800" dirty="0">
                <a:solidFill>
                  <a:schemeClr val="bg1"/>
                </a:solidFill>
              </a:rPr>
              <a:t>, </a:t>
            </a:r>
            <a:r>
              <a:rPr lang="en-GB" sz="1800" dirty="0" err="1">
                <a:solidFill>
                  <a:schemeClr val="bg1"/>
                </a:solidFill>
              </a:rPr>
              <a:t>Edvard</a:t>
            </a:r>
            <a:r>
              <a:rPr lang="en-GB" sz="1800" dirty="0">
                <a:solidFill>
                  <a:schemeClr val="bg1"/>
                </a:solidFill>
              </a:rPr>
              <a:t> Bergman, Irena </a:t>
            </a:r>
            <a:r>
              <a:rPr lang="en-GB" sz="1800" dirty="0" err="1">
                <a:solidFill>
                  <a:schemeClr val="bg1"/>
                </a:solidFill>
              </a:rPr>
              <a:t>Dolenc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Kittelmann</a:t>
            </a:r>
            <a:r>
              <a:rPr lang="en-GB" sz="1800" dirty="0">
                <a:solidFill>
                  <a:schemeClr val="bg1"/>
                </a:solidFill>
              </a:rPr>
              <a:t> (ESS ERIC , Lund)</a:t>
            </a:r>
          </a:p>
          <a:p>
            <a:pPr algn="l"/>
            <a:r>
              <a:rPr lang="en-GB" sz="1800" dirty="0">
                <a:solidFill>
                  <a:schemeClr val="bg1"/>
                </a:solidFill>
              </a:rPr>
              <a:t>Tatiana </a:t>
            </a:r>
            <a:r>
              <a:rPr lang="en-GB" sz="1800" dirty="0" err="1">
                <a:solidFill>
                  <a:schemeClr val="bg1"/>
                </a:solidFill>
              </a:rPr>
              <a:t>Medvedeva</a:t>
            </a:r>
            <a:r>
              <a:rPr lang="en-GB" sz="1800" dirty="0">
                <a:solidFill>
                  <a:schemeClr val="bg1"/>
                </a:solidFill>
              </a:rPr>
              <a:t>, Ewald </a:t>
            </a:r>
            <a:r>
              <a:rPr lang="en-GB" sz="1800" dirty="0" err="1">
                <a:solidFill>
                  <a:schemeClr val="bg1"/>
                </a:solidFill>
              </a:rPr>
              <a:t>Effinger</a:t>
            </a:r>
            <a:r>
              <a:rPr lang="en-GB" sz="1800" dirty="0">
                <a:solidFill>
                  <a:schemeClr val="bg1"/>
                </a:solidFill>
              </a:rPr>
              <a:t>, Christos </a:t>
            </a:r>
            <a:r>
              <a:rPr lang="en-GB" sz="1800" dirty="0" err="1">
                <a:solidFill>
                  <a:schemeClr val="bg1"/>
                </a:solidFill>
              </a:rPr>
              <a:t>Zamantzas</a:t>
            </a:r>
            <a:r>
              <a:rPr lang="en-GB" sz="1800" dirty="0">
                <a:solidFill>
                  <a:schemeClr val="bg1"/>
                </a:solidFill>
              </a:rPr>
              <a:t>, Raymond </a:t>
            </a:r>
            <a:r>
              <a:rPr lang="en-GB" sz="1800" dirty="0" err="1">
                <a:solidFill>
                  <a:schemeClr val="bg1"/>
                </a:solidFill>
              </a:rPr>
              <a:t>Tissier</a:t>
            </a:r>
            <a:r>
              <a:rPr lang="en-GB" sz="1800" dirty="0">
                <a:solidFill>
                  <a:schemeClr val="bg1"/>
                </a:solidFill>
              </a:rPr>
              <a:t>, Ion </a:t>
            </a:r>
            <a:r>
              <a:rPr lang="en-GB" sz="1800" dirty="0" err="1">
                <a:solidFill>
                  <a:schemeClr val="bg1"/>
                </a:solidFill>
              </a:rPr>
              <a:t>Savu</a:t>
            </a:r>
            <a:r>
              <a:rPr lang="en-GB" sz="1800" dirty="0">
                <a:solidFill>
                  <a:schemeClr val="bg1"/>
                </a:solidFill>
              </a:rPr>
              <a:t> (BE-BI-BL)</a:t>
            </a:r>
            <a:br>
              <a:rPr lang="en-GB" sz="1800" dirty="0">
                <a:solidFill>
                  <a:schemeClr val="bg1"/>
                </a:solidFill>
              </a:rPr>
            </a:b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6398633"/>
            <a:ext cx="308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ARIES-CERN-HiRadMat-2017-01 - BLM2 </a:t>
            </a:r>
          </a:p>
        </p:txBody>
      </p:sp>
      <p:pic>
        <p:nvPicPr>
          <p:cNvPr id="6" name="Image 5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32655"/>
            <a:ext cx="792088" cy="7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51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22" y="1700808"/>
            <a:ext cx="8928992" cy="4320480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IC: Comparison of response in high radiation conditions of LHC type (ic08) Ionization Chamber and LHC  type (ic17) Ionization Chamber.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Monitors tested in 2017 and  in 2018: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-LHC type (ic08)  Ionization Chamber. 				Active </a:t>
            </a:r>
            <a:r>
              <a:rPr lang="en-US" sz="1600" dirty="0" err="1">
                <a:solidFill>
                  <a:schemeClr val="bg1"/>
                </a:solidFill>
              </a:rPr>
              <a:t>vol</a:t>
            </a:r>
            <a:r>
              <a:rPr lang="en-US" sz="1600" dirty="0">
                <a:solidFill>
                  <a:schemeClr val="bg1"/>
                </a:solidFill>
              </a:rPr>
              <a:t> 1.5l, filling pressure 1.1 bar.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-LHC  type (ic17) Ionization Chamber. 				Active vol1.5l, filling pressure 1.1 bar.</a:t>
            </a:r>
          </a:p>
          <a:p>
            <a:pPr algn="l"/>
            <a:endParaRPr lang="en-US" sz="1600" dirty="0">
              <a:solidFill>
                <a:schemeClr val="bg1"/>
              </a:solidFill>
            </a:endParaRPr>
          </a:p>
          <a:p>
            <a:pPr algn="l"/>
            <a:endParaRPr lang="en-US" sz="1600" dirty="0">
              <a:solidFill>
                <a:schemeClr val="bg1"/>
              </a:solidFill>
            </a:endParaRPr>
          </a:p>
          <a:p>
            <a:pPr algn="l"/>
            <a:r>
              <a:rPr lang="en-US" sz="1600" b="1" dirty="0">
                <a:solidFill>
                  <a:schemeClr val="bg1"/>
                </a:solidFill>
              </a:rPr>
              <a:t>Study of the signal linearity and response, calibration, saturation.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3848" y="404664"/>
            <a:ext cx="207954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Motivation</a:t>
            </a:r>
          </a:p>
          <a:p>
            <a:endParaRPr lang="en-US" dirty="0"/>
          </a:p>
        </p:txBody>
      </p:sp>
      <p:pic>
        <p:nvPicPr>
          <p:cNvPr id="4" name="Image 5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32655"/>
            <a:ext cx="792088" cy="7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5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348599"/>
            <a:ext cx="5976664" cy="772667"/>
          </a:xfrm>
        </p:spPr>
        <p:txBody>
          <a:bodyPr>
            <a:noAutofit/>
          </a:bodyPr>
          <a:lstStyle/>
          <a:p>
            <a:pPr algn="r"/>
            <a:r>
              <a:rPr lang="en-US" sz="2000" dirty="0"/>
              <a:t>Detector performance  for Set up in 2015 and in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893" y="2386486"/>
            <a:ext cx="3654019" cy="1657560"/>
          </a:xfrm>
        </p:spPr>
        <p:txBody>
          <a:bodyPr>
            <a:normAutofit/>
          </a:bodyPr>
          <a:lstStyle/>
          <a:p>
            <a:r>
              <a:rPr lang="en-US" sz="1350" dirty="0"/>
              <a:t>Mixed radiation field. Protons onto dump </a:t>
            </a:r>
          </a:p>
          <a:p>
            <a:r>
              <a:rPr lang="en-US" sz="1350" dirty="0"/>
              <a:t>Total (ion) charge collected in 300us</a:t>
            </a:r>
          </a:p>
          <a:p>
            <a:r>
              <a:rPr lang="en-US" sz="1350" dirty="0"/>
              <a:t>Response linear with intensity</a:t>
            </a:r>
          </a:p>
          <a:p>
            <a:endParaRPr lang="en-US" dirty="0"/>
          </a:p>
        </p:txBody>
      </p:sp>
      <p:pic>
        <p:nvPicPr>
          <p:cNvPr id="5" name="Picture 4" descr="ICsingleShotZoomFullElectronPea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70" y="3717032"/>
            <a:ext cx="2741175" cy="18589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51097" y="343095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Electron induced signal</a:t>
            </a:r>
          </a:p>
        </p:txBody>
      </p:sp>
      <p:pic>
        <p:nvPicPr>
          <p:cNvPr id="7" name="Picture 6" descr="Screen shot 2014-10-08 at 4.10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042" y="1585314"/>
            <a:ext cx="2350662" cy="20106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3326" y="5806075"/>
            <a:ext cx="1458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</a:t>
            </a:r>
            <a:r>
              <a:rPr lang="en-US" sz="1400" dirty="0" err="1"/>
              <a:t>E.Nebot</a:t>
            </a:r>
            <a:endParaRPr lang="en-US" sz="1400" dirty="0"/>
          </a:p>
        </p:txBody>
      </p:sp>
      <p:pic>
        <p:nvPicPr>
          <p:cNvPr id="10" name="Image 5" descr="CERN-logo_outlin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32655"/>
            <a:ext cx="792088" cy="778969"/>
          </a:xfrm>
          <a:prstGeom prst="rect">
            <a:avLst/>
          </a:prstGeom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0E54645A-C9BF-CF45-9B4D-B27E99C41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98" y="3921784"/>
            <a:ext cx="3130066" cy="21226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453E55-0F0C-E747-9BED-9E8ACBEC0528}"/>
              </a:ext>
            </a:extLst>
          </p:cNvPr>
          <p:cNvSpPr txBox="1"/>
          <p:nvPr/>
        </p:nvSpPr>
        <p:spPr>
          <a:xfrm>
            <a:off x="610649" y="6113852"/>
            <a:ext cx="22653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75" dirty="0"/>
              <a:t>plot of the integrated charge (over 40 us), </a:t>
            </a:r>
            <a:r>
              <a:rPr lang="en-GB" sz="675" b="1" dirty="0"/>
              <a:t>Sep 2015 </a:t>
            </a:r>
            <a:r>
              <a:rPr lang="en-GB" sz="675" dirty="0"/>
              <a:t>at HRM</a:t>
            </a:r>
          </a:p>
          <a:p>
            <a:r>
              <a:rPr lang="en-GB" sz="675" dirty="0"/>
              <a:t>black = IC, green = FIC, red =LIC</a:t>
            </a:r>
          </a:p>
        </p:txBody>
      </p:sp>
    </p:spTree>
    <p:extLst>
      <p:ext uri="{BB962C8B-B14F-4D97-AF65-F5344CB8AC3E}">
        <p14:creationId xmlns:p14="http://schemas.microsoft.com/office/powerpoint/2010/main" val="1073234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Set up and raw results  in 2017</a:t>
            </a:r>
            <a:endParaRPr lang="en-GB" b="1" dirty="0"/>
          </a:p>
        </p:txBody>
      </p:sp>
      <p:pic>
        <p:nvPicPr>
          <p:cNvPr id="6" name="Image 5" descr="CERN-logo_out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5"/>
            <a:ext cx="792088" cy="778969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3884249" cy="291318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80" y="3671340"/>
            <a:ext cx="3960440" cy="2970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879" y="1782076"/>
            <a:ext cx="3689553" cy="18534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4" y="4933371"/>
            <a:ext cx="3392687" cy="170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00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Set up in 2018</a:t>
            </a:r>
            <a:endParaRPr lang="en-GB" b="1" dirty="0"/>
          </a:p>
        </p:txBody>
      </p:sp>
      <p:pic>
        <p:nvPicPr>
          <p:cNvPr id="6" name="Image 5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32655"/>
            <a:ext cx="792088" cy="778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100" y="3987232"/>
            <a:ext cx="44644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TT66.BLM.660518LOSS_EXTR1 next to the last BTV on the beamline (just before the beam exit window)</a:t>
            </a:r>
          </a:p>
          <a:p>
            <a:r>
              <a:rPr lang="en-US" sz="800" dirty="0"/>
              <a:t>TT66.BLM.660523LOSS_EXTR1 next to table B (where your experiment is installed)</a:t>
            </a:r>
          </a:p>
          <a:p>
            <a:r>
              <a:rPr lang="en-US" sz="800" dirty="0"/>
              <a:t>TT66.BLM.660526LOSS_EXTR1 next to table C (most downstream table)</a:t>
            </a:r>
          </a:p>
          <a:p>
            <a:endParaRPr lang="en-US" sz="1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9" y="1686804"/>
            <a:ext cx="2895831" cy="217187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9838" y="2040119"/>
            <a:ext cx="963463" cy="4923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67544" y="2601384"/>
            <a:ext cx="166340" cy="143023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46714"/>
            <a:ext cx="3168352" cy="2376264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 rot="18953344">
            <a:off x="6094357" y="3185341"/>
            <a:ext cx="1427153" cy="596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673907" y="4078858"/>
            <a:ext cx="9460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Length </a:t>
            </a:r>
            <a:r>
              <a:rPr lang="en-US" sz="900" dirty="0"/>
              <a:t>of cables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11499" y="5813534"/>
            <a:ext cx="428204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900" dirty="0">
                <a:solidFill>
                  <a:srgbClr val="000000"/>
                </a:solidFill>
                <a:latin typeface="Times New Roman" charset="0"/>
              </a:rPr>
              <a:t>2018for DAQ for BLM2@&amp;HRM</a:t>
            </a:r>
            <a:endParaRPr lang="en-US" dirty="0">
              <a:solidFill>
                <a:srgbClr val="000000"/>
              </a:solidFill>
              <a:latin typeface="Times New Roman" charset="0"/>
            </a:endParaRPr>
          </a:p>
          <a:p>
            <a:pPr>
              <a:spcAft>
                <a:spcPts val="1200"/>
              </a:spcAft>
            </a:pPr>
            <a:r>
              <a:rPr lang="en-US" sz="800" dirty="0"/>
              <a:t>2  USB Pico scopes connected to a PC and  Ethernet, running automated acquisition on the scopes and sending data.</a:t>
            </a:r>
          </a:p>
          <a:p>
            <a:pPr>
              <a:spcAft>
                <a:spcPts val="1200"/>
              </a:spcAft>
            </a:pPr>
            <a:endParaRPr lang="en-US" sz="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C57E56-89F8-A843-AA41-05A0D5D34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056" y="4459447"/>
            <a:ext cx="2295606" cy="1721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4902B-B136-774A-8E70-419955B17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933" y="4725291"/>
            <a:ext cx="2062107" cy="15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1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400" b="1" dirty="0"/>
              <a:t>The beam pulse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The beam pulse list:</a:t>
            </a:r>
          </a:p>
          <a:p>
            <a:pPr marL="514350" indent="-514350">
              <a:buAutoNum type="alphaUcParenR"/>
            </a:pPr>
            <a:r>
              <a:rPr lang="en-GB" b="1" u="sng" dirty="0"/>
              <a:t>Calibration: </a:t>
            </a:r>
            <a:r>
              <a:rPr lang="en-GB" dirty="0"/>
              <a:t>						         1, 12 bunches x pulses 0.5e11</a:t>
            </a:r>
          </a:p>
          <a:p>
            <a:pPr marL="514350" indent="-514350">
              <a:buAutoNum type="alphaUcParenR"/>
            </a:pPr>
            <a:r>
              <a:rPr lang="en-GB" b="1" u="sng" dirty="0"/>
              <a:t> High intensity:</a:t>
            </a:r>
          </a:p>
          <a:p>
            <a:pPr marL="0" indent="0">
              <a:buNone/>
            </a:pPr>
            <a:r>
              <a:rPr lang="en-GB" dirty="0"/>
              <a:t>	1.2e11 ppb</a:t>
            </a:r>
          </a:p>
          <a:p>
            <a:r>
              <a:rPr lang="en-GB" dirty="0"/>
              <a:t>pulses with 12 nominal bunches</a:t>
            </a:r>
          </a:p>
          <a:p>
            <a:r>
              <a:rPr lang="en-GB" dirty="0"/>
              <a:t>pulses with 24 nominal bunches</a:t>
            </a:r>
          </a:p>
          <a:p>
            <a:r>
              <a:rPr lang="en-GB" dirty="0"/>
              <a:t>pulses with 48 nominal bunches</a:t>
            </a:r>
          </a:p>
          <a:p>
            <a:r>
              <a:rPr lang="en-GB" dirty="0"/>
              <a:t>pulses with 72 nominal bunches</a:t>
            </a:r>
          </a:p>
          <a:p>
            <a:r>
              <a:rPr lang="en-GB" dirty="0"/>
              <a:t>pulses with 144 nominal bunches</a:t>
            </a:r>
          </a:p>
          <a:p>
            <a:endParaRPr lang="en-GB" dirty="0"/>
          </a:p>
        </p:txBody>
      </p:sp>
      <p:pic>
        <p:nvPicPr>
          <p:cNvPr id="4" name="Image 5" descr="CERN-logo_out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5"/>
            <a:ext cx="792088" cy="7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3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DB774-92E6-A048-946A-D84DEDD0B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Full charge from flux: IC1-ic17, IC2-ic08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AFD658-2284-1340-BEB7-9A8C89B82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7BC67-CE88-C14E-9490-41573071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38294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D9D49-0135-464D-ADC5-355F9AF6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IC1-icBLM17; IC2-icBLM08 (</a:t>
            </a:r>
            <a:r>
              <a:rPr lang="sv-SE" dirty="0" err="1"/>
              <a:t>saturation</a:t>
            </a:r>
            <a:r>
              <a:rPr lang="sv-SE" dirty="0"/>
              <a:t>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3C4230-563C-1346-93DC-D30C3B932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76504"/>
            <a:ext cx="3373773" cy="253033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C02CD-3446-2743-96BC-AB225352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A08C46-83CC-3C44-B540-7F1C8981C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7" y="1544013"/>
            <a:ext cx="3729667" cy="279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FB1337-FCC5-AE44-9C8B-59ABD4EBD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55" y="4065700"/>
            <a:ext cx="3559944" cy="2669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71AA5F-B84C-3245-B2A9-36E382C48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5" y="4213535"/>
            <a:ext cx="3343920" cy="25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92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BLM Ionization Chamber at 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865" y="1925381"/>
            <a:ext cx="3035140" cy="227635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1800" y="2996952"/>
            <a:ext cx="3987067" cy="2553147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589240"/>
            <a:ext cx="2968625" cy="8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4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2949"/>
            <a:ext cx="8229600" cy="4525963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Thanks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12976"/>
            <a:ext cx="8395091" cy="1075905"/>
          </a:xfrm>
          <a:prstGeom prst="rect">
            <a:avLst/>
          </a:prstGeom>
        </p:spPr>
      </p:pic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971600" y="404664"/>
            <a:ext cx="6807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ARIES-CERN-HiRadMat-2017-01 - BLM2 </a:t>
            </a:r>
          </a:p>
        </p:txBody>
      </p:sp>
      <p:pic>
        <p:nvPicPr>
          <p:cNvPr id="7" name="Image 5" descr="CERN-logo_outli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" y="307566"/>
            <a:ext cx="792088" cy="778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064020"/>
            <a:ext cx="2088232" cy="1566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064020"/>
            <a:ext cx="2267744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BLM Ionization Chamber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9276" y="1628800"/>
            <a:ext cx="6197600" cy="194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861048"/>
            <a:ext cx="2832315" cy="2124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09798"/>
            <a:ext cx="2664296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1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BLM Ionization Chamber </a:t>
            </a:r>
            <a:r>
              <a:rPr lang="en-US" dirty="0"/>
              <a:t>description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61 circular parallel plate Al electrodes  </a:t>
            </a:r>
          </a:p>
          <a:p>
            <a:r>
              <a:rPr lang="en-US" dirty="0"/>
              <a:t>HV = 1500V</a:t>
            </a:r>
          </a:p>
          <a:p>
            <a:r>
              <a:rPr lang="en-US" dirty="0"/>
              <a:t>1.5 l N</a:t>
            </a:r>
            <a:r>
              <a:rPr lang="en-US" baseline="-25000" dirty="0"/>
              <a:t>2</a:t>
            </a:r>
            <a:r>
              <a:rPr lang="en-US" dirty="0"/>
              <a:t> gas (1.1 bar pressure at 20 C)</a:t>
            </a:r>
          </a:p>
          <a:p>
            <a:endParaRPr lang="en-US" dirty="0"/>
          </a:p>
          <a:p>
            <a:r>
              <a:rPr lang="en-US" dirty="0"/>
              <a:t>Sensitivity:  5.26 x 10</a:t>
            </a:r>
            <a:r>
              <a:rPr lang="en-US" baseline="30000" dirty="0"/>
              <a:t>-5</a:t>
            </a:r>
            <a:r>
              <a:rPr lang="en-US" dirty="0"/>
              <a:t> C/</a:t>
            </a:r>
            <a:r>
              <a:rPr lang="en-US" dirty="0" err="1"/>
              <a:t>Gy</a:t>
            </a:r>
            <a:r>
              <a:rPr lang="en-US" dirty="0"/>
              <a:t> derived from </a:t>
            </a:r>
          </a:p>
          <a:p>
            <a:pPr marL="738000">
              <a:spcBef>
                <a:spcPts val="600"/>
              </a:spcBef>
              <a:buSzPct val="94000"/>
              <a:buFont typeface="Wingdings" charset="2"/>
              <a:buChar char="§"/>
            </a:pPr>
            <a:r>
              <a:rPr lang="en-US" dirty="0" err="1"/>
              <a:t>ρ</a:t>
            </a:r>
            <a:r>
              <a:rPr lang="en-US" dirty="0"/>
              <a:t>(N</a:t>
            </a:r>
            <a:r>
              <a:rPr lang="en-US" baseline="-25000" dirty="0"/>
              <a:t>2</a:t>
            </a:r>
            <a:r>
              <a:rPr lang="en-US" dirty="0"/>
              <a:t>) = 1.2 kg/m</a:t>
            </a:r>
            <a:r>
              <a:rPr lang="en-US" baseline="30000" dirty="0"/>
              <a:t>3</a:t>
            </a:r>
          </a:p>
          <a:p>
            <a:pPr marL="738000">
              <a:spcBef>
                <a:spcPts val="600"/>
              </a:spcBef>
              <a:buSzPct val="94000"/>
              <a:buFont typeface="Wingdings" charset="2"/>
              <a:buChar char="§"/>
            </a:pPr>
            <a:r>
              <a:rPr lang="en-US" dirty="0"/>
              <a:t>W = 34.8 MeV (</a:t>
            </a:r>
            <a:r>
              <a:rPr lang="en-US" dirty="0" err="1"/>
              <a:t>avg</a:t>
            </a:r>
            <a:r>
              <a:rPr lang="en-US" dirty="0"/>
              <a:t> energy for ionization)</a:t>
            </a:r>
          </a:p>
          <a:p>
            <a:r>
              <a:rPr lang="en-US" dirty="0"/>
              <a:t>Dynamic range (10</a:t>
            </a:r>
            <a:r>
              <a:rPr lang="en-US" baseline="30000" dirty="0"/>
              <a:t>+8)</a:t>
            </a:r>
            <a:r>
              <a:rPr lang="en-US" dirty="0"/>
              <a:t> limited by:</a:t>
            </a:r>
          </a:p>
          <a:p>
            <a:pPr marL="738000">
              <a:spcBef>
                <a:spcPts val="600"/>
              </a:spcBef>
              <a:buSzPct val="94000"/>
              <a:buFont typeface="Wingdings" charset="2"/>
              <a:buChar char="§"/>
            </a:pPr>
            <a:r>
              <a:rPr lang="en-US" dirty="0"/>
              <a:t>Leakage current (&lt;1 </a:t>
            </a:r>
            <a:r>
              <a:rPr lang="en-US" dirty="0" err="1"/>
              <a:t>pA</a:t>
            </a:r>
            <a:r>
              <a:rPr lang="en-US" dirty="0"/>
              <a:t>)</a:t>
            </a:r>
            <a:endParaRPr lang="en-US" baseline="30000" dirty="0"/>
          </a:p>
          <a:p>
            <a:pPr marL="738000">
              <a:spcBef>
                <a:spcPts val="600"/>
              </a:spcBef>
              <a:buSzPct val="94000"/>
              <a:buFont typeface="Wingdings" charset="2"/>
              <a:buChar char="§"/>
            </a:pPr>
            <a:r>
              <a:rPr lang="en-US" dirty="0"/>
              <a:t>Saturation effects (space charge)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22573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49639"/>
            <a:ext cx="7544936" cy="699206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/>
              <a:t>&lt;6000 Beam Loss Monitors at CERN and GSI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23" y="2253327"/>
            <a:ext cx="1022123" cy="1362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1672807"/>
            <a:ext cx="337464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At the beginning of Run 2, BLM LHC system had 3929 monitors </a:t>
            </a:r>
          </a:p>
          <a:p>
            <a:r>
              <a:rPr lang="en-GB" sz="900" dirty="0"/>
              <a:t>with 3518 Ionization Chambers (IC), 108 LIC and 191 SEM (and 1 FIC)</a:t>
            </a:r>
          </a:p>
          <a:p>
            <a:endParaRPr lang="en-GB" sz="1350" dirty="0"/>
          </a:p>
        </p:txBody>
      </p:sp>
      <p:pic>
        <p:nvPicPr>
          <p:cNvPr id="17" name="Picture 4" descr="C:\SVN\BLMINJ-presentations\20140612_LIU-PSB-WG_BLM_status\material\PSB_photos\IMG_02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7" r="20321"/>
          <a:stretch/>
        </p:blipFill>
        <p:spPr bwMode="auto">
          <a:xfrm>
            <a:off x="3745571" y="2239990"/>
            <a:ext cx="986907" cy="249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97237" y="1955263"/>
            <a:ext cx="23503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BLM PSB system had 32 installed IC and 32FIC.</a:t>
            </a:r>
          </a:p>
        </p:txBody>
      </p:sp>
      <p:pic>
        <p:nvPicPr>
          <p:cNvPr id="3074" name="Picture 2" descr="cid:image002.png@01D15CE9.E66885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40" y="4969064"/>
            <a:ext cx="1833425" cy="137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32040" y="4344497"/>
            <a:ext cx="12282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LINAC 2 had 5 IC</a:t>
            </a:r>
          </a:p>
          <a:p>
            <a:r>
              <a:rPr lang="en-US" sz="900" dirty="0"/>
              <a:t>LINAC 4 installed 24 IC</a:t>
            </a:r>
          </a:p>
          <a:p>
            <a:r>
              <a:rPr lang="en-US" sz="900" dirty="0"/>
              <a:t>~100 ICs are in PS </a:t>
            </a:r>
            <a:endParaRPr lang="en-GB" sz="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7" y="2315598"/>
            <a:ext cx="1868732" cy="1401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9" y="3861048"/>
            <a:ext cx="1710401" cy="1282801"/>
          </a:xfrm>
          <a:prstGeom prst="rect">
            <a:avLst/>
          </a:prstGeom>
        </p:spPr>
      </p:pic>
      <p:pic>
        <p:nvPicPr>
          <p:cNvPr id="16" name="Image 5" descr="CERN-logo_outlin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332655"/>
            <a:ext cx="792088" cy="778969"/>
          </a:xfrm>
          <a:prstGeom prst="rect">
            <a:avLst/>
          </a:prstGeom>
        </p:spPr>
      </p:pic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B9165B1B-ED07-0B46-9D88-6FF38B613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8826" y="4753919"/>
            <a:ext cx="1628304" cy="230425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AFA88E-CD77-E147-932D-A14855AAE0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2267" y="2579627"/>
            <a:ext cx="2112234" cy="1584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E9BA08-4179-3C4E-9683-24E2404A49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8297" y="4876152"/>
            <a:ext cx="2082485" cy="1561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5F58B-8A50-244C-9BD6-205113567283}"/>
              </a:ext>
            </a:extLst>
          </p:cNvPr>
          <p:cNvSpPr txBox="1"/>
          <p:nvPr/>
        </p:nvSpPr>
        <p:spPr>
          <a:xfrm>
            <a:off x="7812360" y="1955263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GSI</a:t>
            </a:r>
          </a:p>
        </p:txBody>
      </p:sp>
    </p:spTree>
    <p:extLst>
      <p:ext uri="{BB962C8B-B14F-4D97-AF65-F5344CB8AC3E}">
        <p14:creationId xmlns:p14="http://schemas.microsoft.com/office/powerpoint/2010/main" val="121091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5904656" cy="868958"/>
          </a:xfrm>
        </p:spPr>
        <p:txBody>
          <a:bodyPr/>
          <a:lstStyle/>
          <a:p>
            <a:r>
              <a:rPr lang="en-US" dirty="0"/>
              <a:t>LHC type Ionization Chamber.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9482" y="1342986"/>
            <a:ext cx="4846211" cy="6858000"/>
          </a:xfrm>
          <a:prstGeom prst="rect">
            <a:avLst/>
          </a:prstGeom>
        </p:spPr>
      </p:pic>
      <p:pic>
        <p:nvPicPr>
          <p:cNvPr id="9" name="Image 5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32655"/>
            <a:ext cx="792088" cy="778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1632787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sz="1600" dirty="0"/>
              <a:t>LHC type (ic08) Ionization Chamber and LHC  type (ic17) Ionization Chamber. </a:t>
            </a:r>
            <a:r>
              <a:rPr lang="en-US" dirty="0"/>
              <a:t>	</a:t>
            </a:r>
          </a:p>
          <a:p>
            <a:r>
              <a:rPr lang="en-US" sz="900" dirty="0"/>
              <a:t>In one active zone consists of 61 parallel electrodes with 5.75 mm distance between electrodes, in the other – the gap between electrodes is reduced to 5.71 mm every 2</a:t>
            </a:r>
            <a:r>
              <a:rPr lang="en-US" sz="900" baseline="30000" dirty="0"/>
              <a:t>nd</a:t>
            </a:r>
            <a:r>
              <a:rPr lang="en-US" sz="900" dirty="0"/>
              <a:t> electrodes. 	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37305" y="2461781"/>
            <a:ext cx="154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ESS, GSI, CERN</a:t>
            </a:r>
          </a:p>
        </p:txBody>
      </p:sp>
    </p:spTree>
    <p:extLst>
      <p:ext uri="{BB962C8B-B14F-4D97-AF65-F5344CB8AC3E}">
        <p14:creationId xmlns:p14="http://schemas.microsoft.com/office/powerpoint/2010/main" val="3162143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2800" dirty="0"/>
              <a:t>I) The Source Testing Facility at Lund University </a:t>
            </a:r>
            <a:br>
              <a:rPr lang="en-US" sz="2800" dirty="0"/>
            </a:br>
            <a:endParaRPr lang="en-GB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866265" cy="21496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0" y="4042832"/>
            <a:ext cx="3095328" cy="2321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5976" y="2420888"/>
            <a:ext cx="4680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Source Testing Facility (STF) is a laboratory providing access to radioactive sources and  infrastructure for detector tests and characterizations.</a:t>
            </a:r>
          </a:p>
          <a:p>
            <a:r>
              <a:rPr lang="en-US" dirty="0"/>
              <a:t>It boasts a complete range of gamma-ray and Be-based neutron sources for characterizations of detectors and equipped with a the wide range of moderators and shielding materials, tools, electronic components.</a:t>
            </a:r>
          </a:p>
        </p:txBody>
      </p:sp>
    </p:spTree>
    <p:extLst>
      <p:ext uri="{BB962C8B-B14F-4D97-AF65-F5344CB8AC3E}">
        <p14:creationId xmlns:p14="http://schemas.microsoft.com/office/powerpoint/2010/main" val="462128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7596336" cy="1143000"/>
          </a:xfrm>
        </p:spPr>
        <p:txBody>
          <a:bodyPr>
            <a:normAutofit/>
          </a:bodyPr>
          <a:lstStyle/>
          <a:p>
            <a:pPr algn="ctr"/>
            <a:r>
              <a:rPr lang="en-GB" sz="2000" dirty="0"/>
              <a:t>I) LU: Leakage current and the source induced signals test at STF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493" y="1843506"/>
            <a:ext cx="1717650" cy="12882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9" y="3717032"/>
            <a:ext cx="2527829" cy="1895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3991992" cy="2993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712655"/>
            <a:ext cx="1975768" cy="1481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048746"/>
            <a:ext cx="1759744" cy="1319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4E2349-B818-4648-8B80-1DD6CF497B13}"/>
              </a:ext>
            </a:extLst>
          </p:cNvPr>
          <p:cNvSpPr txBox="1"/>
          <p:nvPr/>
        </p:nvSpPr>
        <p:spPr>
          <a:xfrm>
            <a:off x="1715433" y="1628799"/>
            <a:ext cx="29863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Test </a:t>
            </a:r>
            <a:r>
              <a:rPr lang="sv-SE" sz="1600" dirty="0" err="1"/>
              <a:t>of</a:t>
            </a:r>
            <a:r>
              <a:rPr lang="sv-SE" sz="1600" dirty="0"/>
              <a:t> 2 </a:t>
            </a:r>
            <a:r>
              <a:rPr lang="sv-SE" sz="1600" dirty="0" err="1"/>
              <a:t>chambers</a:t>
            </a:r>
            <a:r>
              <a:rPr lang="sv-SE" sz="1600" dirty="0"/>
              <a:t>:</a:t>
            </a:r>
          </a:p>
          <a:p>
            <a:r>
              <a:rPr lang="sv-SE" sz="1600" dirty="0"/>
              <a:t>LC -  1 </a:t>
            </a:r>
            <a:r>
              <a:rPr lang="sv-SE" sz="1600" dirty="0" err="1"/>
              <a:t>pA</a:t>
            </a:r>
            <a:endParaRPr lang="sv-SE" sz="1600" dirty="0"/>
          </a:p>
          <a:p>
            <a:r>
              <a:rPr lang="sv-SE" sz="1600" dirty="0"/>
              <a:t>Signal under gamma </a:t>
            </a:r>
            <a:r>
              <a:rPr lang="sv-SE" sz="1600" dirty="0" err="1"/>
              <a:t>irradiation</a:t>
            </a:r>
            <a:r>
              <a:rPr lang="sv-SE" sz="1600" dirty="0"/>
              <a:t> – </a:t>
            </a:r>
          </a:p>
          <a:p>
            <a:r>
              <a:rPr lang="sv-SE" sz="1600" dirty="0"/>
              <a:t>10 </a:t>
            </a:r>
            <a:r>
              <a:rPr lang="sv-SE" sz="1600" dirty="0" err="1"/>
              <a:t>pA</a:t>
            </a:r>
            <a:r>
              <a:rPr lang="sv-SE" sz="1600" dirty="0"/>
              <a:t> for </a:t>
            </a:r>
            <a:r>
              <a:rPr lang="sv-SE" sz="1600" dirty="0" err="1"/>
              <a:t>both</a:t>
            </a:r>
            <a:r>
              <a:rPr lang="sv-SE" sz="1600" dirty="0"/>
              <a:t> </a:t>
            </a:r>
            <a:r>
              <a:rPr lang="sv-SE" sz="1600" dirty="0" err="1"/>
              <a:t>chambers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215684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D26-C8A4-544F-BD48-D26A4C8ED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1a) March-April, 2019  test at ESS rad workshop</a:t>
            </a:r>
            <a:endParaRPr lang="sv-SE" sz="2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AEFBF6-9B74-7540-8443-98927CDE4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30" y="2189758"/>
            <a:ext cx="4525963" cy="33944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CD99B-DF96-004B-B4BC-A47DF07AB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8051C5-8458-AD4C-9873-DAA33B7F2F68}"/>
              </a:ext>
            </a:extLst>
          </p:cNvPr>
          <p:cNvSpPr/>
          <p:nvPr/>
        </p:nvSpPr>
        <p:spPr>
          <a:xfrm>
            <a:off x="4355976" y="19168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>
                <a:solidFill>
                  <a:srgbClr val="1F497D"/>
                </a:solidFill>
                <a:latin typeface="Calibri" panose="020F0502020204030204" pitchFamily="34" charset="0"/>
              </a:rPr>
              <a:t>3.7MBq Cs-137, </a:t>
            </a:r>
            <a:r>
              <a:rPr lang="sv-SE" dirty="0" err="1">
                <a:solidFill>
                  <a:srgbClr val="1F497D"/>
                </a:solidFill>
                <a:latin typeface="Calibri" panose="020F0502020204030204" pitchFamily="34" charset="0"/>
              </a:rPr>
              <a:t>which</a:t>
            </a:r>
            <a:r>
              <a:rPr lang="sv-SE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1F497D"/>
                </a:solidFill>
                <a:latin typeface="Calibri" panose="020F0502020204030204" pitchFamily="34" charset="0"/>
              </a:rPr>
              <a:t>once</a:t>
            </a:r>
            <a:r>
              <a:rPr lang="sv-SE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1F497D"/>
                </a:solidFill>
                <a:latin typeface="Calibri" panose="020F0502020204030204" pitchFamily="34" charset="0"/>
              </a:rPr>
              <a:t>it’s</a:t>
            </a:r>
            <a:r>
              <a:rPr lang="sv-SE" dirty="0">
                <a:solidFill>
                  <a:srgbClr val="1F497D"/>
                </a:solidFill>
                <a:latin typeface="Calibri" panose="020F0502020204030204" pitchFamily="34" charset="0"/>
              </a:rPr>
              <a:t> in </a:t>
            </a:r>
            <a:r>
              <a:rPr lang="sv-SE" dirty="0" err="1">
                <a:solidFill>
                  <a:srgbClr val="1F497D"/>
                </a:solidFill>
                <a:latin typeface="Calibri" panose="020F0502020204030204" pitchFamily="34" charset="0"/>
              </a:rPr>
              <a:t>its</a:t>
            </a:r>
            <a:r>
              <a:rPr lang="sv-SE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1F497D"/>
                </a:solidFill>
                <a:latin typeface="Calibri" panose="020F0502020204030204" pitchFamily="34" charset="0"/>
              </a:rPr>
              <a:t>housing</a:t>
            </a:r>
            <a:r>
              <a:rPr lang="sv-SE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1F497D"/>
                </a:solidFill>
                <a:latin typeface="Calibri" panose="020F0502020204030204" pitchFamily="34" charset="0"/>
              </a:rPr>
              <a:t>will</a:t>
            </a:r>
            <a:r>
              <a:rPr lang="sv-SE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1F497D"/>
                </a:solidFill>
                <a:latin typeface="Calibri" panose="020F0502020204030204" pitchFamily="34" charset="0"/>
              </a:rPr>
              <a:t>give</a:t>
            </a:r>
            <a:r>
              <a:rPr lang="sv-SE" dirty="0">
                <a:solidFill>
                  <a:srgbClr val="1F497D"/>
                </a:solidFill>
                <a:latin typeface="Calibri" panose="020F0502020204030204" pitchFamily="34" charset="0"/>
              </a:rPr>
              <a:t> </a:t>
            </a:r>
            <a:r>
              <a:rPr lang="sv-SE" dirty="0" err="1">
                <a:solidFill>
                  <a:srgbClr val="1F497D"/>
                </a:solidFill>
                <a:latin typeface="Calibri" panose="020F0502020204030204" pitchFamily="34" charset="0"/>
              </a:rPr>
              <a:t>around</a:t>
            </a:r>
            <a:r>
              <a:rPr lang="sv-SE" dirty="0">
                <a:solidFill>
                  <a:srgbClr val="1F497D"/>
                </a:solidFill>
                <a:latin typeface="Calibri" panose="020F0502020204030204" pitchFamily="34" charset="0"/>
              </a:rPr>
              <a:t> 50µSv/h at 1cm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C07C48-8460-C245-ADEE-ED242113C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24944"/>
            <a:ext cx="3853219" cy="28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40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28503</TotalTime>
  <Words>644</Words>
  <Application>Microsoft Macintosh PowerPoint</Application>
  <PresentationFormat>On-screen Show (4:3)</PresentationFormat>
  <Paragraphs>113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Helvetica Neue</vt:lpstr>
      <vt:lpstr>Times New Roman</vt:lpstr>
      <vt:lpstr>Wingdings</vt:lpstr>
      <vt:lpstr>Office Theme</vt:lpstr>
      <vt:lpstr>icBLM Detectors</vt:lpstr>
      <vt:lpstr>BLM Ionization Chamber at ESS</vt:lpstr>
      <vt:lpstr>BLM Ionization Chamber</vt:lpstr>
      <vt:lpstr>BLM Ionization Chamber description </vt:lpstr>
      <vt:lpstr>&lt;6000 Beam Loss Monitors at CERN and GSI</vt:lpstr>
      <vt:lpstr>LHC type Ionization Chamber.</vt:lpstr>
      <vt:lpstr>I) The Source Testing Facility at Lund University  </vt:lpstr>
      <vt:lpstr>I) LU: Leakage current and the source induced signals test at STF</vt:lpstr>
      <vt:lpstr>1a) March-April, 2019  test at ESS rad workshop</vt:lpstr>
      <vt:lpstr>II) Supports for icBLM (Thomas Grandsaert)</vt:lpstr>
      <vt:lpstr>II) Supports for icBLM (Thomas Grandsaert)</vt:lpstr>
      <vt:lpstr>III) Test icBLM at HiRadMat</vt:lpstr>
      <vt:lpstr>PowerPoint Presentation</vt:lpstr>
      <vt:lpstr>Detector performance  for Set up in 2015 and in 2016</vt:lpstr>
      <vt:lpstr>Set up and raw results  in 2017</vt:lpstr>
      <vt:lpstr>Set up in 2018</vt:lpstr>
      <vt:lpstr>The beam pulse list</vt:lpstr>
      <vt:lpstr> Full charge from flux: IC1-ic17, IC2-ic08</vt:lpstr>
      <vt:lpstr>IC1-icBLM17; IC2-icBLM08 (saturation)</vt:lpstr>
      <vt:lpstr>ARIES-CERN-HiRadMat-2017-01 - BLM2 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Microsoft Office User</cp:lastModifiedBy>
  <cp:revision>51</cp:revision>
  <cp:lastPrinted>2017-12-03T12:49:41Z</cp:lastPrinted>
  <dcterms:created xsi:type="dcterms:W3CDTF">2017-12-03T10:02:57Z</dcterms:created>
  <dcterms:modified xsi:type="dcterms:W3CDTF">2019-02-08T12:57:23Z</dcterms:modified>
</cp:coreProperties>
</file>