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49" r:id="rId3"/>
    <p:sldId id="350" r:id="rId4"/>
    <p:sldId id="358" r:id="rId5"/>
    <p:sldId id="351" r:id="rId6"/>
    <p:sldId id="359" r:id="rId7"/>
    <p:sldId id="361" r:id="rId8"/>
    <p:sldId id="360" r:id="rId9"/>
    <p:sldId id="357" r:id="rId10"/>
    <p:sldId id="27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FBFBF"/>
    <a:srgbClr val="1E9FDB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5" autoAdjust="0"/>
    <p:restoredTop sz="93243" autoAdjust="0"/>
  </p:normalViewPr>
  <p:slideViewPr>
    <p:cSldViewPr>
      <p:cViewPr varScale="1">
        <p:scale>
          <a:sx n="98" d="100"/>
          <a:sy n="98" d="100"/>
        </p:scale>
        <p:origin x="224" y="576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2019-02-11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11/02/2019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11/02/2019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11/02/2019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5344" y="319530"/>
            <a:ext cx="1827307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0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11/02/2019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  <p:sldLayoutId id="2147483670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2019-02-11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en-GB" sz="4000" b="1" dirty="0" err="1">
                <a:solidFill>
                  <a:srgbClr val="FFFFFF"/>
                </a:solidFill>
              </a:rPr>
              <a:t>icBLM</a:t>
            </a:r>
            <a:r>
              <a:rPr lang="en-GB" sz="4000" b="1" dirty="0">
                <a:solidFill>
                  <a:srgbClr val="FFFFFF"/>
                </a:solidFill>
              </a:rPr>
              <a:t> digitizer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sv-SE" sz="1800" dirty="0">
                <a:solidFill>
                  <a:srgbClr val="FFFFFF"/>
                </a:solidFill>
              </a:rPr>
              <a:t>Clement Derrez </a:t>
            </a:r>
          </a:p>
          <a:p>
            <a:pPr defTabSz="315314"/>
            <a:endParaRPr lang="en-US" sz="1400" dirty="0">
              <a:solidFill>
                <a:prstClr val="white"/>
              </a:solidFill>
            </a:endParaRP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European Spallation Source ERIC</a:t>
            </a: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Date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Reminder: system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ECA2378-CC9C-314A-9F68-8CCCAF76CED1}"/>
              </a:ext>
            </a:extLst>
          </p:cNvPr>
          <p:cNvSpPr txBox="1">
            <a:spLocks/>
          </p:cNvSpPr>
          <p:nvPr/>
        </p:nvSpPr>
        <p:spPr>
          <a:xfrm>
            <a:off x="7645152" y="63503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3F86CF99-2AB7-B043-8E50-BFEAB0A70AB3}"/>
              </a:ext>
            </a:extLst>
          </p:cNvPr>
          <p:cNvSpPr/>
          <p:nvPr/>
        </p:nvSpPr>
        <p:spPr>
          <a:xfrm>
            <a:off x="1475715" y="30334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BC8A9EE3-89C8-B649-984C-56CC0865E55D}"/>
              </a:ext>
            </a:extLst>
          </p:cNvPr>
          <p:cNvSpPr/>
          <p:nvPr/>
        </p:nvSpPr>
        <p:spPr>
          <a:xfrm>
            <a:off x="1628115" y="31858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19A6BC62-8DAD-2A4D-8118-866BBD1CE2D1}"/>
              </a:ext>
            </a:extLst>
          </p:cNvPr>
          <p:cNvSpPr/>
          <p:nvPr/>
        </p:nvSpPr>
        <p:spPr>
          <a:xfrm>
            <a:off x="1780515" y="33382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27775558-4C34-564E-B5D4-F6E3D0F42CF3}"/>
              </a:ext>
            </a:extLst>
          </p:cNvPr>
          <p:cNvSpPr/>
          <p:nvPr/>
        </p:nvSpPr>
        <p:spPr>
          <a:xfrm>
            <a:off x="1932915" y="34906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6E403595-DCA7-7C46-B826-50E8A01E7E7F}"/>
              </a:ext>
            </a:extLst>
          </p:cNvPr>
          <p:cNvSpPr/>
          <p:nvPr/>
        </p:nvSpPr>
        <p:spPr>
          <a:xfrm>
            <a:off x="2085315" y="36430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id="{B32D3543-79EE-0D42-B5E7-8E9AB0BFA6A1}"/>
              </a:ext>
            </a:extLst>
          </p:cNvPr>
          <p:cNvSpPr/>
          <p:nvPr/>
        </p:nvSpPr>
        <p:spPr>
          <a:xfrm>
            <a:off x="2237715" y="37954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DC21D32C-AC9D-1746-B131-0F7E3A41234D}"/>
              </a:ext>
            </a:extLst>
          </p:cNvPr>
          <p:cNvSpPr/>
          <p:nvPr/>
        </p:nvSpPr>
        <p:spPr>
          <a:xfrm>
            <a:off x="2390115" y="39478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>
            <a:extLst>
              <a:ext uri="{FF2B5EF4-FFF2-40B4-BE49-F238E27FC236}">
                <a16:creationId xmlns:a16="http://schemas.microsoft.com/office/drawing/2014/main" id="{7BDF5DE6-6AB4-4742-979C-A3B99987E1CA}"/>
              </a:ext>
            </a:extLst>
          </p:cNvPr>
          <p:cNvSpPr/>
          <p:nvPr/>
        </p:nvSpPr>
        <p:spPr>
          <a:xfrm>
            <a:off x="2542515" y="4100287"/>
            <a:ext cx="432048" cy="194421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05BD41-9895-3949-A599-F4E1BBFF44F7}"/>
              </a:ext>
            </a:extLst>
          </p:cNvPr>
          <p:cNvSpPr txBox="1"/>
          <p:nvPr/>
        </p:nvSpPr>
        <p:spPr>
          <a:xfrm>
            <a:off x="1540623" y="2198835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Detectors: ICs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45C6E7B-360C-3341-BAFE-5C77E6DFF2EF}"/>
              </a:ext>
            </a:extLst>
          </p:cNvPr>
          <p:cNvSpPr/>
          <p:nvPr/>
        </p:nvSpPr>
        <p:spPr>
          <a:xfrm>
            <a:off x="4359622" y="3691767"/>
            <a:ext cx="576064" cy="6673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HV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22880FD-02F8-394E-9D78-72F9E742B78B}"/>
              </a:ext>
            </a:extLst>
          </p:cNvPr>
          <p:cNvSpPr/>
          <p:nvPr/>
        </p:nvSpPr>
        <p:spPr>
          <a:xfrm>
            <a:off x="4359622" y="4433941"/>
            <a:ext cx="1784113" cy="6673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Signal acquisition</a:t>
            </a:r>
            <a:endParaRPr lang="en-US" dirty="0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4D829B6-D62F-0F49-A28E-EA492D736A39}"/>
              </a:ext>
            </a:extLst>
          </p:cNvPr>
          <p:cNvSpPr/>
          <p:nvPr/>
        </p:nvSpPr>
        <p:spPr>
          <a:xfrm>
            <a:off x="6545383" y="3976941"/>
            <a:ext cx="1873404" cy="1174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FPGA processing,</a:t>
            </a:r>
          </a:p>
          <a:p>
            <a:pPr algn="ctr"/>
            <a:r>
              <a:rPr lang="en-US" dirty="0"/>
              <a:t>interfacing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0CF705A-ED57-7B41-9FAA-C0E416A7E82E}"/>
              </a:ext>
            </a:extLst>
          </p:cNvPr>
          <p:cNvSpPr/>
          <p:nvPr/>
        </p:nvSpPr>
        <p:spPr>
          <a:xfrm>
            <a:off x="5159896" y="5411685"/>
            <a:ext cx="2736304" cy="5693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EPICS </a:t>
            </a:r>
            <a:r>
              <a:rPr lang="en-US" dirty="0"/>
              <a:t>IOC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268FC52-CAD3-4043-A696-11D9329D3AE0}"/>
              </a:ext>
            </a:extLst>
          </p:cNvPr>
          <p:cNvSpPr/>
          <p:nvPr/>
        </p:nvSpPr>
        <p:spPr>
          <a:xfrm>
            <a:off x="4367297" y="3013155"/>
            <a:ext cx="4051490" cy="5693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Timing receiver</a:t>
            </a:r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CEBF229-F781-324D-8BC6-3306590E783D}"/>
              </a:ext>
            </a:extLst>
          </p:cNvPr>
          <p:cNvSpPr/>
          <p:nvPr/>
        </p:nvSpPr>
        <p:spPr>
          <a:xfrm>
            <a:off x="9282686" y="3134939"/>
            <a:ext cx="1296341" cy="284605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 screens,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Archiver</a:t>
            </a:r>
            <a:r>
              <a:rPr lang="mr-IN" dirty="0"/>
              <a:t>…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B220C8-DB33-C04B-BFF7-BBDEBB2DA252}"/>
              </a:ext>
            </a:extLst>
          </p:cNvPr>
          <p:cNvCxnSpPr/>
          <p:nvPr/>
        </p:nvCxnSpPr>
        <p:spPr>
          <a:xfrm flipH="1">
            <a:off x="3367882" y="4863131"/>
            <a:ext cx="99992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0399B8-6A31-CE4D-BAFD-00185CBB3E0D}"/>
              </a:ext>
            </a:extLst>
          </p:cNvPr>
          <p:cNvCxnSpPr/>
          <p:nvPr/>
        </p:nvCxnSpPr>
        <p:spPr>
          <a:xfrm flipH="1">
            <a:off x="3367882" y="4010529"/>
            <a:ext cx="9999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6C380B5-74B9-444F-ACDA-9EFBE97B450A}"/>
              </a:ext>
            </a:extLst>
          </p:cNvPr>
          <p:cNvSpPr txBox="1"/>
          <p:nvPr/>
        </p:nvSpPr>
        <p:spPr>
          <a:xfrm>
            <a:off x="4314296" y="2194229"/>
            <a:ext cx="2267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Control rack crates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F0758A-5708-A542-836D-C72403075256}"/>
              </a:ext>
            </a:extLst>
          </p:cNvPr>
          <p:cNvSpPr txBox="1"/>
          <p:nvPr/>
        </p:nvSpPr>
        <p:spPr>
          <a:xfrm>
            <a:off x="8184232" y="6393601"/>
            <a:ext cx="19184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ESS control room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650AD92-F007-A54A-AB8C-B185CD5ABB0A}"/>
              </a:ext>
            </a:extLst>
          </p:cNvPr>
          <p:cNvSpPr/>
          <p:nvPr/>
        </p:nvSpPr>
        <p:spPr>
          <a:xfrm>
            <a:off x="1271464" y="2712014"/>
            <a:ext cx="2096418" cy="36383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27758750-AC65-694B-8630-DCAC62FE7ACE}"/>
              </a:ext>
            </a:extLst>
          </p:cNvPr>
          <p:cNvSpPr/>
          <p:nvPr/>
        </p:nvSpPr>
        <p:spPr>
          <a:xfrm>
            <a:off x="4078913" y="2712014"/>
            <a:ext cx="4658054" cy="36383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069EAA-EBD9-C444-A5A5-EC876BA61D44}"/>
              </a:ext>
            </a:extLst>
          </p:cNvPr>
          <p:cNvSpPr txBox="1"/>
          <p:nvPr/>
        </p:nvSpPr>
        <p:spPr>
          <a:xfrm>
            <a:off x="1872482" y="6394764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Tunnel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9443CC-02D5-2742-B34E-7FB21AEC5A9A}"/>
              </a:ext>
            </a:extLst>
          </p:cNvPr>
          <p:cNvSpPr txBox="1"/>
          <p:nvPr/>
        </p:nvSpPr>
        <p:spPr>
          <a:xfrm>
            <a:off x="5451587" y="6420859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Gallery</a:t>
            </a:r>
            <a:endParaRPr lang="en-US" b="1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054D92B-BCEB-1945-8599-C8DE5BD78A63}"/>
              </a:ext>
            </a:extLst>
          </p:cNvPr>
          <p:cNvCxnSpPr/>
          <p:nvPr/>
        </p:nvCxnSpPr>
        <p:spPr>
          <a:xfrm flipH="1">
            <a:off x="3367882" y="4719115"/>
            <a:ext cx="99992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15E362-3F47-C741-8F8B-720B4579735C}"/>
              </a:ext>
            </a:extLst>
          </p:cNvPr>
          <p:cNvCxnSpPr/>
          <p:nvPr/>
        </p:nvCxnSpPr>
        <p:spPr>
          <a:xfrm flipH="1">
            <a:off x="3367882" y="4575099"/>
            <a:ext cx="99992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E03A7B-FF4D-044C-89C1-5DB7DB615554}"/>
              </a:ext>
            </a:extLst>
          </p:cNvPr>
          <p:cNvCxnSpPr/>
          <p:nvPr/>
        </p:nvCxnSpPr>
        <p:spPr>
          <a:xfrm flipH="1">
            <a:off x="3367882" y="4431083"/>
            <a:ext cx="999926" cy="0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-Right Arrow 32">
            <a:extLst>
              <a:ext uri="{FF2B5EF4-FFF2-40B4-BE49-F238E27FC236}">
                <a16:creationId xmlns:a16="http://schemas.microsoft.com/office/drawing/2014/main" id="{5A71CA5E-6C35-B448-8CAD-0AB81779570A}"/>
              </a:ext>
            </a:extLst>
          </p:cNvPr>
          <p:cNvSpPr/>
          <p:nvPr/>
        </p:nvSpPr>
        <p:spPr>
          <a:xfrm flipV="1">
            <a:off x="7896200" y="5573063"/>
            <a:ext cx="1386486" cy="319039"/>
          </a:xfrm>
          <a:prstGeom prst="leftRightArrow">
            <a:avLst>
              <a:gd name="adj1" fmla="val 39125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37DFF417-40ED-9E41-A1BC-E7B2A6B58F77}"/>
              </a:ext>
            </a:extLst>
          </p:cNvPr>
          <p:cNvSpPr/>
          <p:nvPr/>
        </p:nvSpPr>
        <p:spPr>
          <a:xfrm>
            <a:off x="7641284" y="1484784"/>
            <a:ext cx="1511442" cy="8580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MPS</a:t>
            </a:r>
          </a:p>
          <a:p>
            <a:r>
              <a:rPr lang="en-US" dirty="0">
                <a:solidFill>
                  <a:schemeClr val="tx1"/>
                </a:solidFill>
              </a:rPr>
              <a:t>Post mortem</a:t>
            </a:r>
          </a:p>
          <a:p>
            <a:r>
              <a:rPr lang="en-US" dirty="0">
                <a:solidFill>
                  <a:schemeClr val="tx1"/>
                </a:solidFill>
              </a:rPr>
              <a:t>Timing</a:t>
            </a: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F157FA53-F648-F444-85C9-65B0F4D569DE}"/>
              </a:ext>
            </a:extLst>
          </p:cNvPr>
          <p:cNvCxnSpPr>
            <a:stCxn id="34" idx="1"/>
          </p:cNvCxnSpPr>
          <p:nvPr/>
        </p:nvCxnSpPr>
        <p:spPr>
          <a:xfrm rot="10800000" flipV="1">
            <a:off x="6959500" y="1913797"/>
            <a:ext cx="681785" cy="787782"/>
          </a:xfrm>
          <a:prstGeom prst="bentConnector2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E4BEAD9E-C6BC-0E43-AE61-F2CE528607DD}"/>
              </a:ext>
            </a:extLst>
          </p:cNvPr>
          <p:cNvSpPr/>
          <p:nvPr/>
        </p:nvSpPr>
        <p:spPr>
          <a:xfrm>
            <a:off x="5330674" y="3686381"/>
            <a:ext cx="868613" cy="6673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ECAT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D09882-18AC-EA4D-95F1-AED7CFE74E7D}"/>
              </a:ext>
            </a:extLst>
          </p:cNvPr>
          <p:cNvCxnSpPr>
            <a:cxnSpLocks/>
            <a:stCxn id="36" idx="1"/>
            <a:endCxn id="16" idx="3"/>
          </p:cNvCxnSpPr>
          <p:nvPr/>
        </p:nvCxnSpPr>
        <p:spPr>
          <a:xfrm flipH="1">
            <a:off x="4935686" y="4020035"/>
            <a:ext cx="394988" cy="53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37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4B777-B60E-BD4A-B3BD-F59F5B8C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Reminder: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292F3-4E2E-0D4F-BD3D-9B89AF69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4241E-D0D2-BB4B-A3F1-781B7DF6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A64ADB-83BD-CE4A-9989-4AA9E4767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10171"/>
              </p:ext>
            </p:extLst>
          </p:nvPr>
        </p:nvGraphicFramePr>
        <p:xfrm>
          <a:off x="609600" y="1759327"/>
          <a:ext cx="10972801" cy="34451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44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8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6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61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Signal acquisition: Dynamic range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Input current dynamic range: 10 </a:t>
                      </a:r>
                      <a:r>
                        <a:rPr lang="en-US" sz="1100" dirty="0" err="1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nA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to 10 mA.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Two separate ranges shall be used: the low end set by the condition that the operators must be able to tune on beam loss measurements down to 10 </a:t>
                      </a:r>
                      <a:r>
                        <a:rPr lang="en-US" sz="1100" dirty="0" err="1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mW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/m, while the high end shall allow recording of total beam loss during faults and machine studies</a:t>
                      </a: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BLM is required to be able to measure at least 1% of 1W/m loss during normal operation and up to 1% of the total beam loss.</a:t>
                      </a: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297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Signal acquisition: Response time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NC LINAC: Calculated melting time values of 3-4 us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SC LINAC: 10 us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The signal acquisition card shall therefore feature a bandwidth of at least 300 KHz and a minimum sampling rate of 1MSPS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“Particle time” - PT: time between the onset of beam loss (the primary is lost) and the moment particle (primary or secondary) hits the detector.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Detection time: time needed for the detector signal to develop and to collect enough hits/current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Processing time: from the output of the detector to the BIS output on the FPGA</a:t>
                      </a: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13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Signal acquisition: resolution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The signal acquisition card shall have a resolution of at least 20 bits 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Signal acquisition: noise figure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The signal acquisition card shall have a typical noise better than 10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nA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in its lowest range, including temperature induced noise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AF7EC03-E42B-B14E-A50C-C1D85BD6E9AA}"/>
              </a:ext>
            </a:extLst>
          </p:cNvPr>
          <p:cNvSpPr txBox="1"/>
          <p:nvPr/>
        </p:nvSpPr>
        <p:spPr>
          <a:xfrm>
            <a:off x="609599" y="540173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sym typeface="Wingdings"/>
              </a:rPr>
              <a:t> </a:t>
            </a:r>
            <a:r>
              <a:rPr lang="en-US" dirty="0">
                <a:solidFill>
                  <a:srgbClr val="C00000"/>
                </a:solidFill>
              </a:rPr>
              <a:t>300 KHz Bandwidth</a:t>
            </a:r>
          </a:p>
          <a:p>
            <a:r>
              <a:rPr lang="en-US" dirty="0">
                <a:solidFill>
                  <a:srgbClr val="C00000"/>
                </a:solidFill>
                <a:sym typeface="Wingdings"/>
              </a:rPr>
              <a:t> T</a:t>
            </a:r>
            <a:r>
              <a:rPr lang="en-US" dirty="0">
                <a:solidFill>
                  <a:srgbClr val="C00000"/>
                </a:solidFill>
              </a:rPr>
              <a:t>rigger on a 800 </a:t>
            </a:r>
            <a:r>
              <a:rPr lang="en-US" dirty="0" err="1">
                <a:solidFill>
                  <a:srgbClr val="C00000"/>
                </a:solidFill>
              </a:rPr>
              <a:t>nA</a:t>
            </a:r>
            <a:r>
              <a:rPr lang="en-US" dirty="0">
                <a:solidFill>
                  <a:srgbClr val="C00000"/>
                </a:solidFill>
              </a:rPr>
              <a:t>, 5 us pulse width, with 100m max cable length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3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08049-4E91-1F4E-8D6A-007F1AFD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CAENels</a:t>
            </a:r>
            <a:r>
              <a:rPr lang="en-GB" dirty="0"/>
              <a:t> FMC-PICO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4A38-204A-A549-AAB9-15793E2B8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ESS requirements customized version: FMC-PICO-1M4-C3</a:t>
            </a:r>
          </a:p>
          <a:p>
            <a:pPr lvl="1"/>
            <a:r>
              <a:rPr lang="en-GB" sz="2000" dirty="0"/>
              <a:t>20 bits 4 channels floating 1 MSPS ammeter</a:t>
            </a:r>
            <a:r>
              <a:rPr lang="sv-SE" sz="2000" dirty="0"/>
              <a:t> </a:t>
            </a:r>
          </a:p>
          <a:p>
            <a:pPr lvl="1"/>
            <a:r>
              <a:rPr lang="sv-SE" sz="2000" dirty="0"/>
              <a:t>300 KHz </a:t>
            </a:r>
            <a:r>
              <a:rPr lang="sv-SE" sz="2000" dirty="0" err="1"/>
              <a:t>bandwidth</a:t>
            </a:r>
            <a:endParaRPr lang="en-GB" sz="2000" dirty="0"/>
          </a:p>
          <a:p>
            <a:pPr lvl="1"/>
            <a:r>
              <a:rPr lang="en-GB" sz="2000" dirty="0"/>
              <a:t>2 ranges, “manual” switching: </a:t>
            </a:r>
          </a:p>
          <a:p>
            <a:pPr lvl="2"/>
            <a:r>
              <a:rPr lang="en-GB" sz="1600" dirty="0"/>
              <a:t>500 </a:t>
            </a:r>
            <a:r>
              <a:rPr lang="en-GB" sz="1600" dirty="0" err="1"/>
              <a:t>uA</a:t>
            </a:r>
            <a:r>
              <a:rPr lang="en-GB" sz="1600" dirty="0"/>
              <a:t> (‘RNG1’)</a:t>
            </a:r>
          </a:p>
          <a:p>
            <a:pPr lvl="2"/>
            <a:r>
              <a:rPr lang="en-GB" sz="1600" dirty="0"/>
              <a:t>10 mA (’RNG0’)</a:t>
            </a:r>
          </a:p>
          <a:p>
            <a:pPr lvl="1"/>
            <a:r>
              <a:rPr lang="en-GB" sz="2000" dirty="0"/>
              <a:t>Resolution: </a:t>
            </a:r>
          </a:p>
          <a:p>
            <a:pPr lvl="2"/>
            <a:r>
              <a:rPr lang="en-GB" sz="1600" dirty="0"/>
              <a:t>1 </a:t>
            </a:r>
            <a:r>
              <a:rPr lang="en-GB" sz="1600" dirty="0" err="1"/>
              <a:t>nA</a:t>
            </a:r>
            <a:r>
              <a:rPr lang="en-GB" sz="1600" dirty="0"/>
              <a:t> in RNG1</a:t>
            </a:r>
          </a:p>
          <a:p>
            <a:pPr lvl="2"/>
            <a:r>
              <a:rPr lang="en-GB" sz="1600" dirty="0"/>
              <a:t>20 </a:t>
            </a:r>
            <a:r>
              <a:rPr lang="en-GB" sz="1600" dirty="0" err="1"/>
              <a:t>nA</a:t>
            </a:r>
            <a:r>
              <a:rPr lang="en-GB" sz="1600" dirty="0"/>
              <a:t> in RNG0</a:t>
            </a:r>
          </a:p>
          <a:p>
            <a:pPr lvl="1"/>
            <a:r>
              <a:rPr lang="en-GB" sz="2000" dirty="0"/>
              <a:t>Fully VITA 57.1 compatible</a:t>
            </a:r>
            <a:r>
              <a:rPr lang="sv-SE" sz="2000" dirty="0"/>
              <a:t> </a:t>
            </a:r>
            <a:endParaRPr lang="en-GB" sz="2000" dirty="0"/>
          </a:p>
          <a:p>
            <a:pPr lvl="1"/>
            <a:r>
              <a:rPr lang="en-GB" sz="2000" dirty="0"/>
              <a:t>A </a:t>
            </a:r>
            <a:r>
              <a:rPr lang="en-GB" sz="2000" dirty="0" err="1"/>
              <a:t>CAENels</a:t>
            </a:r>
            <a:r>
              <a:rPr lang="en-GB" sz="2000" dirty="0"/>
              <a:t> DAMC-FMC25 full size standard AMC board or </a:t>
            </a:r>
            <a:r>
              <a:rPr lang="en-GB" sz="2000" dirty="0" err="1"/>
              <a:t>IOxOS</a:t>
            </a:r>
            <a:r>
              <a:rPr lang="en-GB" sz="2000" dirty="0"/>
              <a:t> IFC 1410 hosts 2 PICO - FMC mezzanine cards in the Beam Diagnostics testbench.</a:t>
            </a:r>
            <a:r>
              <a:rPr lang="sv-SE" sz="2000" dirty="0"/>
              <a:t> 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C616-3665-2547-8873-1C451F1F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8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8D27-A68D-C445-AF2A-7E0DFF93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Tests results: DAMC carrier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6411C57-5826-8A44-820E-054D0EDBE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212335"/>
              </p:ext>
            </p:extLst>
          </p:nvPr>
        </p:nvGraphicFramePr>
        <p:xfrm>
          <a:off x="713681" y="1772816"/>
          <a:ext cx="10873208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846">
                  <a:extLst>
                    <a:ext uri="{9D8B030D-6E8A-4147-A177-3AD203B41FA5}">
                      <a16:colId xmlns:a16="http://schemas.microsoft.com/office/drawing/2014/main" val="1573802558"/>
                    </a:ext>
                  </a:extLst>
                </a:gridCol>
                <a:gridCol w="2718846">
                  <a:extLst>
                    <a:ext uri="{9D8B030D-6E8A-4147-A177-3AD203B41FA5}">
                      <a16:colId xmlns:a16="http://schemas.microsoft.com/office/drawing/2014/main" val="778516411"/>
                    </a:ext>
                  </a:extLst>
                </a:gridCol>
                <a:gridCol w="2718846">
                  <a:extLst>
                    <a:ext uri="{9D8B030D-6E8A-4147-A177-3AD203B41FA5}">
                      <a16:colId xmlns:a16="http://schemas.microsoft.com/office/drawing/2014/main" val="4158824901"/>
                    </a:ext>
                  </a:extLst>
                </a:gridCol>
                <a:gridCol w="2716670">
                  <a:extLst>
                    <a:ext uri="{9D8B030D-6E8A-4147-A177-3AD203B41FA5}">
                      <a16:colId xmlns:a16="http://schemas.microsoft.com/office/drawing/2014/main" val="3026138137"/>
                    </a:ext>
                  </a:extLst>
                </a:gridCol>
              </a:tblGrid>
              <a:tr h="50329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 PICO-8 Range</a:t>
                      </a:r>
                      <a:r>
                        <a:rPr lang="en-GB" sz="11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Test cable</a:t>
                      </a:r>
                      <a:r>
                        <a:rPr lang="en-GB" sz="11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 err="1">
                          <a:effectLst/>
                        </a:rPr>
                        <a:t>CAENels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ESS testbench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841593"/>
                  </a:ext>
                </a:extLst>
              </a:tr>
              <a:tr h="48872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10 mA range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Open Circuit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220 nA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199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363081"/>
                  </a:ext>
                </a:extLst>
              </a:tr>
              <a:tr h="65798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500uA range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Open Circuit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12 nA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12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638481"/>
                  </a:ext>
                </a:extLst>
              </a:tr>
              <a:tr h="66762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10 mA range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Equivalent to 30 m </a:t>
                      </a:r>
                      <a:r>
                        <a:rPr lang="en-GB" sz="2000" dirty="0" err="1">
                          <a:effectLst/>
                        </a:rPr>
                        <a:t>Twinax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220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r>
                        <a:rPr lang="en-GB" sz="2000" dirty="0">
                          <a:effectLst/>
                        </a:rPr>
                        <a:t> (3 </a:t>
                      </a:r>
                      <a:r>
                        <a:rPr lang="en-GB" sz="2000" dirty="0" err="1">
                          <a:effectLst/>
                        </a:rPr>
                        <a:t>nF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230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468084"/>
                  </a:ext>
                </a:extLst>
              </a:tr>
              <a:tr h="66762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500uA range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Equivalent to 30 m </a:t>
                      </a:r>
                      <a:r>
                        <a:rPr lang="en-GB" sz="2000" dirty="0" err="1">
                          <a:effectLst/>
                        </a:rPr>
                        <a:t>Twinax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20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r>
                        <a:rPr lang="en-GB" sz="2000" dirty="0">
                          <a:effectLst/>
                        </a:rPr>
                        <a:t> (3 </a:t>
                      </a:r>
                      <a:r>
                        <a:rPr lang="en-GB" sz="2000" dirty="0" err="1">
                          <a:effectLst/>
                        </a:rPr>
                        <a:t>nF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41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511660"/>
                  </a:ext>
                </a:extLst>
              </a:tr>
              <a:tr h="66762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10 mA range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100 m </a:t>
                      </a:r>
                      <a:r>
                        <a:rPr lang="en-GB" sz="2000" dirty="0" err="1">
                          <a:effectLst/>
                        </a:rPr>
                        <a:t>Twinax</a:t>
                      </a:r>
                      <a:r>
                        <a:rPr lang="en-GB" sz="2000" dirty="0">
                          <a:effectLst/>
                        </a:rPr>
                        <a:t> + detector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>
                          <a:effectLst/>
                        </a:rPr>
                        <a:t>318 nA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717848"/>
                  </a:ext>
                </a:extLst>
              </a:tr>
              <a:tr h="66762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500uA range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100 m </a:t>
                      </a:r>
                      <a:r>
                        <a:rPr lang="en-GB" sz="2000" dirty="0" err="1">
                          <a:effectLst/>
                        </a:rPr>
                        <a:t>Twinax</a:t>
                      </a:r>
                      <a:r>
                        <a:rPr lang="en-GB" sz="2000" dirty="0">
                          <a:effectLst/>
                        </a:rPr>
                        <a:t> + detector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139 </a:t>
                      </a:r>
                      <a:r>
                        <a:rPr lang="en-GB" sz="2000" dirty="0" err="1">
                          <a:effectLst/>
                        </a:rPr>
                        <a:t>nA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3031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64FE2-0B4A-384B-94B1-6CD64ED3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71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C645-7B0C-EA4D-BDE1-292FFEEF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Tests results: DAMC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65F05-9CBB-A346-86B9-A6079DBB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82D33-0B43-AA4A-A591-7AA3F3EFD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Key parameter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7C6A32C-2EA1-CA4E-A9BD-DD64233D8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95694"/>
              </p:ext>
            </p:extLst>
          </p:nvPr>
        </p:nvGraphicFramePr>
        <p:xfrm>
          <a:off x="621757" y="1839464"/>
          <a:ext cx="10972800" cy="1733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9553">
                  <a:extLst>
                    <a:ext uri="{9D8B030D-6E8A-4147-A177-3AD203B41FA5}">
                      <a16:colId xmlns:a16="http://schemas.microsoft.com/office/drawing/2014/main" val="1924547913"/>
                    </a:ext>
                  </a:extLst>
                </a:gridCol>
                <a:gridCol w="2256738">
                  <a:extLst>
                    <a:ext uri="{9D8B030D-6E8A-4147-A177-3AD203B41FA5}">
                      <a16:colId xmlns:a16="http://schemas.microsoft.com/office/drawing/2014/main" val="2919081877"/>
                    </a:ext>
                  </a:extLst>
                </a:gridCol>
                <a:gridCol w="5066509">
                  <a:extLst>
                    <a:ext uri="{9D8B030D-6E8A-4147-A177-3AD203B41FA5}">
                      <a16:colId xmlns:a16="http://schemas.microsoft.com/office/drawing/2014/main" val="3259516657"/>
                    </a:ext>
                  </a:extLst>
                </a:gridCol>
              </a:tblGrid>
              <a:tr h="3057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</a:rPr>
                        <a:t>Key parameter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</a:rPr>
                        <a:t>value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</a:rPr>
                        <a:t>comment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067771"/>
                  </a:ext>
                </a:extLst>
              </a:tr>
              <a:tr h="142779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RMS 500uA range 100m cable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16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&lt; 140 </a:t>
                      </a:r>
                      <a:r>
                        <a:rPr lang="en-GB" sz="1600" dirty="0" err="1">
                          <a:effectLst/>
                        </a:rPr>
                        <a:t>nA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Peak2rms is close to 4 on this signal. This level of performance allows the system to measure a &lt; 600 </a:t>
                      </a:r>
                      <a:r>
                        <a:rPr lang="en-GB" sz="1600" dirty="0" err="1">
                          <a:effectLst/>
                        </a:rPr>
                        <a:t>nA</a:t>
                      </a:r>
                      <a:r>
                        <a:rPr lang="en-GB" sz="1600" dirty="0">
                          <a:effectLst/>
                        </a:rPr>
                        <a:t> pulse at 1 MSPS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2215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9D3565D-CC93-DF4F-A8EA-AD8B606063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" y="3910744"/>
            <a:ext cx="3456384" cy="254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3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8D27-A68D-C445-AF2A-7E0DFF93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Tests results: </a:t>
            </a:r>
            <a:r>
              <a:rPr lang="en-GB" dirty="0" err="1"/>
              <a:t>IOxOS</a:t>
            </a:r>
            <a:r>
              <a:rPr lang="en-GB" dirty="0"/>
              <a:t> carrier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6411C57-5826-8A44-820E-054D0EDBE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184551"/>
              </p:ext>
            </p:extLst>
          </p:nvPr>
        </p:nvGraphicFramePr>
        <p:xfrm>
          <a:off x="1775520" y="1871977"/>
          <a:ext cx="7574632" cy="242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037">
                  <a:extLst>
                    <a:ext uri="{9D8B030D-6E8A-4147-A177-3AD203B41FA5}">
                      <a16:colId xmlns:a16="http://schemas.microsoft.com/office/drawing/2014/main" val="1573802558"/>
                    </a:ext>
                  </a:extLst>
                </a:gridCol>
                <a:gridCol w="1894037">
                  <a:extLst>
                    <a:ext uri="{9D8B030D-6E8A-4147-A177-3AD203B41FA5}">
                      <a16:colId xmlns:a16="http://schemas.microsoft.com/office/drawing/2014/main" val="778516411"/>
                    </a:ext>
                  </a:extLst>
                </a:gridCol>
                <a:gridCol w="1894037">
                  <a:extLst>
                    <a:ext uri="{9D8B030D-6E8A-4147-A177-3AD203B41FA5}">
                      <a16:colId xmlns:a16="http://schemas.microsoft.com/office/drawing/2014/main" val="4158824901"/>
                    </a:ext>
                  </a:extLst>
                </a:gridCol>
                <a:gridCol w="1892521">
                  <a:extLst>
                    <a:ext uri="{9D8B030D-6E8A-4147-A177-3AD203B41FA5}">
                      <a16:colId xmlns:a16="http://schemas.microsoft.com/office/drawing/2014/main" val="3026138137"/>
                    </a:ext>
                  </a:extLst>
                </a:gridCol>
              </a:tblGrid>
              <a:tr h="28511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 PICO-8 Range</a:t>
                      </a:r>
                      <a:r>
                        <a:rPr lang="en-GB" sz="8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Test cable</a:t>
                      </a:r>
                      <a:r>
                        <a:rPr lang="en-GB" sz="8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DAMC carrier (RMS)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ESS testbench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841593"/>
                  </a:ext>
                </a:extLst>
              </a:tr>
              <a:tr h="27686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10 mA range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Open Circuit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199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STD = 3.9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uA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(RMS = 4.1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uA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363081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500uA range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Open Circuit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n-GB" sz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STD = </a:t>
                      </a:r>
                      <a:r>
                        <a:rPr lang="sv-SE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sv-SE" sz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sv-SE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(RMS = 67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638481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10 mA range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m coaxial + detector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230 nA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 RMS = STD = 1.2 </a:t>
                      </a:r>
                      <a:r>
                        <a:rPr lang="en-GB" sz="1200" dirty="0" err="1">
                          <a:effectLst/>
                        </a:rPr>
                        <a:t>uA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468084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500uA range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m coaxial + detector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 -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511660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10 mA range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100 m </a:t>
                      </a:r>
                      <a:r>
                        <a:rPr lang="en-GB" sz="1200" dirty="0" err="1">
                          <a:effectLst/>
                        </a:rPr>
                        <a:t>Twinax</a:t>
                      </a:r>
                      <a:r>
                        <a:rPr lang="en-GB" sz="1200" dirty="0">
                          <a:effectLst/>
                        </a:rPr>
                        <a:t> + detector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318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717848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500uA range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100 m </a:t>
                      </a:r>
                      <a:r>
                        <a:rPr lang="en-GB" sz="1200" dirty="0" err="1">
                          <a:effectLst/>
                        </a:rPr>
                        <a:t>Twinax</a:t>
                      </a:r>
                      <a:r>
                        <a:rPr lang="en-GB" sz="1200" dirty="0">
                          <a:effectLst/>
                        </a:rPr>
                        <a:t> + detector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139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3031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64FE2-0B4A-384B-94B1-6CD64ED3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D37809-06D7-E445-8861-0E621C285D42}"/>
              </a:ext>
            </a:extLst>
          </p:cNvPr>
          <p:cNvSpPr txBox="1"/>
          <p:nvPr/>
        </p:nvSpPr>
        <p:spPr>
          <a:xfrm>
            <a:off x="609600" y="4725144"/>
            <a:ext cx="10310936" cy="18722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lnSpcReduction="10000"/>
          </a:bodyPr>
          <a:lstStyle/>
          <a:p>
            <a:pPr algn="l"/>
            <a:r>
              <a:rPr lang="en-GB" sz="2000" dirty="0"/>
              <a:t>Notes: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Test system available extremely late, data gathered last Friday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Different offset values observed on each channel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Channel </a:t>
            </a:r>
            <a:r>
              <a:rPr lang="en-GB" sz="2000" dirty="0" err="1"/>
              <a:t>nb</a:t>
            </a:r>
            <a:r>
              <a:rPr lang="en-GB" sz="2000" dirty="0"/>
              <a:t> 4 does not seems to be useable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Noise about 5 times higher on </a:t>
            </a:r>
            <a:r>
              <a:rPr lang="en-GB" sz="2000" dirty="0" err="1"/>
              <a:t>IOxOS</a:t>
            </a:r>
            <a:r>
              <a:rPr lang="en-GB" sz="2000" dirty="0"/>
              <a:t> than DAMC</a:t>
            </a:r>
          </a:p>
          <a:p>
            <a:pPr algn="l"/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/>
              <a:t>Debug needed…</a:t>
            </a:r>
          </a:p>
        </p:txBody>
      </p:sp>
    </p:spTree>
    <p:extLst>
      <p:ext uri="{BB962C8B-B14F-4D97-AF65-F5344CB8AC3E}">
        <p14:creationId xmlns:p14="http://schemas.microsoft.com/office/powerpoint/2010/main" val="373690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AEC13-2DD1-354A-B27F-F0C30CA7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Coming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E0BBF-C2A1-AE48-82A8-9AA6BE218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 priority:</a:t>
            </a:r>
          </a:p>
          <a:p>
            <a:pPr lvl="1">
              <a:buFont typeface="Wingdings" pitchFamily="2" charset="2"/>
              <a:buChar char="à"/>
            </a:pPr>
            <a:r>
              <a:rPr lang="en-GB" sz="2400" b="1" dirty="0">
                <a:solidFill>
                  <a:srgbClr val="FF0000"/>
                </a:solidFill>
              </a:rPr>
              <a:t>Deeper evaluation of the </a:t>
            </a:r>
            <a:r>
              <a:rPr lang="en-GB" sz="2400" b="1" dirty="0" err="1">
                <a:solidFill>
                  <a:srgbClr val="FF0000"/>
                </a:solidFill>
              </a:rPr>
              <a:t>picoammeter</a:t>
            </a:r>
            <a:r>
              <a:rPr lang="en-GB" sz="2400" b="1" dirty="0">
                <a:solidFill>
                  <a:srgbClr val="FF0000"/>
                </a:solidFill>
              </a:rPr>
              <a:t> FMC on the </a:t>
            </a:r>
            <a:r>
              <a:rPr lang="en-GB" sz="2400" b="1" dirty="0" err="1">
                <a:solidFill>
                  <a:srgbClr val="FF0000"/>
                </a:solidFill>
              </a:rPr>
              <a:t>IOxOS</a:t>
            </a:r>
            <a:r>
              <a:rPr lang="en-GB" sz="2400" b="1" dirty="0">
                <a:solidFill>
                  <a:srgbClr val="FF0000"/>
                </a:solidFill>
              </a:rPr>
              <a:t> carrier. We are at a CDR with a platform that does not meet requirements right now</a:t>
            </a:r>
          </a:p>
          <a:p>
            <a:pPr lvl="1">
              <a:buFont typeface="Wingdings" pitchFamily="2" charset="2"/>
              <a:buChar char="à"/>
            </a:pPr>
            <a:endParaRPr lang="en-GB" dirty="0"/>
          </a:p>
          <a:p>
            <a:r>
              <a:rPr lang="en-GB" dirty="0"/>
              <a:t>Continue with tests in FREIA to better assess cables’ noise performances and background levels</a:t>
            </a:r>
          </a:p>
          <a:p>
            <a:r>
              <a:rPr lang="en-GB" dirty="0"/>
              <a:t>Further integration tests with the ISEG HV PSU in ICS integration lab</a:t>
            </a:r>
          </a:p>
          <a:p>
            <a:r>
              <a:rPr lang="en-GB" dirty="0"/>
              <a:t>Detector tests in BD lab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80919-9748-6F45-B4EE-EBB30DA8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55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Thank you!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Questions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7B1BF-2C19-BE4F-94E7-175DD864A78E}"/>
              </a:ext>
            </a:extLst>
          </p:cNvPr>
          <p:cNvSpPr txBox="1"/>
          <p:nvPr/>
        </p:nvSpPr>
        <p:spPr>
          <a:xfrm>
            <a:off x="-4009292" y="614758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87572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2790</TotalTime>
  <Words>720</Words>
  <Application>Microsoft Macintosh PowerPoint</Application>
  <PresentationFormat>Widescreen</PresentationFormat>
  <Paragraphs>152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Mangal</vt:lpstr>
      <vt:lpstr>Times New Roman</vt:lpstr>
      <vt:lpstr>Wingdings</vt:lpstr>
      <vt:lpstr>Office-tema</vt:lpstr>
      <vt:lpstr>2_Anpassad formgivning</vt:lpstr>
      <vt:lpstr>icBLM digitizer</vt:lpstr>
      <vt:lpstr>Reminder: system overview</vt:lpstr>
      <vt:lpstr>Reminder: requirements</vt:lpstr>
      <vt:lpstr>CAENels FMC-PICO</vt:lpstr>
      <vt:lpstr>Tests results: DAMC carrier</vt:lpstr>
      <vt:lpstr>Tests results: DAMC carrier</vt:lpstr>
      <vt:lpstr>Tests results: IOxOS carrier</vt:lpstr>
      <vt:lpstr>Coming priorities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icBLM electronics</dc:title>
  <dc:creator>Clement Derrez</dc:creator>
  <cp:lastModifiedBy>Clement Derrez</cp:lastModifiedBy>
  <cp:revision>37</cp:revision>
  <dcterms:created xsi:type="dcterms:W3CDTF">2019-02-11T10:11:41Z</dcterms:created>
  <dcterms:modified xsi:type="dcterms:W3CDTF">2019-02-13T08:42:27Z</dcterms:modified>
</cp:coreProperties>
</file>