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Lst>
  <p:notesMasterIdLst>
    <p:notesMasterId r:id="rId14"/>
  </p:notesMasterIdLst>
  <p:sldIdLst>
    <p:sldId id="349" r:id="rId3"/>
    <p:sldId id="351" r:id="rId4"/>
    <p:sldId id="259" r:id="rId5"/>
    <p:sldId id="352" r:id="rId6"/>
    <p:sldId id="350" r:id="rId7"/>
    <p:sldId id="354" r:id="rId8"/>
    <p:sldId id="260" r:id="rId9"/>
    <p:sldId id="355" r:id="rId10"/>
    <p:sldId id="356" r:id="rId11"/>
    <p:sldId id="357" r:id="rId12"/>
    <p:sldId id="276"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111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BFBFBF"/>
    <a:srgbClr val="1E9FDB"/>
    <a:srgbClr val="76D6FF"/>
    <a:srgbClr val="0094CA"/>
    <a:srgbClr val="13A1DD"/>
    <a:srgbClr val="FFFFFF"/>
    <a:srgbClr val="13A0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9" autoAdjust="0"/>
    <p:restoredTop sz="93263" autoAdjust="0"/>
  </p:normalViewPr>
  <p:slideViewPr>
    <p:cSldViewPr>
      <p:cViewPr varScale="1">
        <p:scale>
          <a:sx n="107" d="100"/>
          <a:sy n="107" d="100"/>
        </p:scale>
        <p:origin x="432" y="176"/>
      </p:cViewPr>
      <p:guideLst>
        <p:guide pos="3840"/>
        <p:guide orient="horz" pos="111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B6A984-4630-CE4D-87A2-DBD16086C626}"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29C198B6-5A0C-9A42-ACFE-08FA71D9A463}">
      <dgm:prSet phldrT="[Text]"/>
      <dgm:spPr/>
      <dgm:t>
        <a:bodyPr/>
        <a:lstStyle/>
        <a:p>
          <a:r>
            <a:rPr lang="en-US" dirty="0"/>
            <a:t>Insight -&gt; EAM</a:t>
          </a:r>
        </a:p>
      </dgm:t>
    </dgm:pt>
    <dgm:pt modelId="{088D79C9-DBAD-5E40-845E-3E733944D66E}" type="parTrans" cxnId="{DF72226E-2458-E54C-A1FA-7FEE06A791F7}">
      <dgm:prSet/>
      <dgm:spPr/>
      <dgm:t>
        <a:bodyPr/>
        <a:lstStyle/>
        <a:p>
          <a:endParaRPr lang="en-US"/>
        </a:p>
      </dgm:t>
    </dgm:pt>
    <dgm:pt modelId="{3DAC8E31-7579-5E41-BB36-A02CE535956A}" type="sibTrans" cxnId="{DF72226E-2458-E54C-A1FA-7FEE06A791F7}">
      <dgm:prSet/>
      <dgm:spPr/>
      <dgm:t>
        <a:bodyPr/>
        <a:lstStyle/>
        <a:p>
          <a:endParaRPr lang="en-US"/>
        </a:p>
      </dgm:t>
    </dgm:pt>
    <dgm:pt modelId="{073B26B9-16E8-F14E-BC80-027797AA2ED8}">
      <dgm:prSet phldrT="[Text]"/>
      <dgm:spPr/>
      <dgm:t>
        <a:bodyPr/>
        <a:lstStyle/>
        <a:p>
          <a:r>
            <a:rPr lang="en-US" dirty="0"/>
            <a:t>Component requirements</a:t>
          </a:r>
        </a:p>
      </dgm:t>
    </dgm:pt>
    <dgm:pt modelId="{5DD7451C-E21E-B048-B8F4-AED04217C48E}" type="parTrans" cxnId="{AE2C0EFA-353F-8949-A3A2-83270FD7AD50}">
      <dgm:prSet/>
      <dgm:spPr/>
      <dgm:t>
        <a:bodyPr/>
        <a:lstStyle/>
        <a:p>
          <a:endParaRPr lang="en-US"/>
        </a:p>
      </dgm:t>
    </dgm:pt>
    <dgm:pt modelId="{7915884C-CB5A-A24E-83AB-B6D477619400}" type="sibTrans" cxnId="{AE2C0EFA-353F-8949-A3A2-83270FD7AD50}">
      <dgm:prSet/>
      <dgm:spPr/>
      <dgm:t>
        <a:bodyPr/>
        <a:lstStyle/>
        <a:p>
          <a:endParaRPr lang="en-US"/>
        </a:p>
      </dgm:t>
    </dgm:pt>
    <dgm:pt modelId="{5327648A-3F1C-224F-AB6D-34CEF5D83F78}">
      <dgm:prSet phldrT="[Text]"/>
      <dgm:spPr/>
      <dgm:t>
        <a:bodyPr/>
        <a:lstStyle/>
        <a:p>
          <a:r>
            <a:rPr lang="en-US" dirty="0"/>
            <a:t>System FRUs list</a:t>
          </a:r>
        </a:p>
      </dgm:t>
    </dgm:pt>
    <dgm:pt modelId="{85749FCB-73DB-0141-A04A-910CA858585E}" type="parTrans" cxnId="{AF6938AC-F17A-D842-9A14-9BC26612F6BA}">
      <dgm:prSet/>
      <dgm:spPr/>
      <dgm:t>
        <a:bodyPr/>
        <a:lstStyle/>
        <a:p>
          <a:endParaRPr lang="en-US"/>
        </a:p>
      </dgm:t>
    </dgm:pt>
    <dgm:pt modelId="{CA9BA4C3-32E4-6E44-B9AC-91CE324946CC}" type="sibTrans" cxnId="{AF6938AC-F17A-D842-9A14-9BC26612F6BA}">
      <dgm:prSet/>
      <dgm:spPr/>
      <dgm:t>
        <a:bodyPr/>
        <a:lstStyle/>
        <a:p>
          <a:endParaRPr lang="en-US"/>
        </a:p>
      </dgm:t>
    </dgm:pt>
    <dgm:pt modelId="{736A1201-01D7-8045-ACE2-F81B334B39A7}">
      <dgm:prSet phldrT="[Text]"/>
      <dgm:spPr/>
      <dgm:t>
        <a:bodyPr/>
        <a:lstStyle/>
        <a:p>
          <a:r>
            <a:rPr lang="en-US"/>
            <a:t>Tests report</a:t>
          </a:r>
        </a:p>
      </dgm:t>
    </dgm:pt>
    <dgm:pt modelId="{5112D2BC-3BAC-5A4A-BA06-2BBB0AD854CA}" type="parTrans" cxnId="{0D5D83C3-1E4D-B142-993B-CDBFE9AF42AB}">
      <dgm:prSet/>
      <dgm:spPr/>
      <dgm:t>
        <a:bodyPr/>
        <a:lstStyle/>
        <a:p>
          <a:endParaRPr lang="en-US"/>
        </a:p>
      </dgm:t>
    </dgm:pt>
    <dgm:pt modelId="{C9F0C56F-513C-E049-9CDD-16B94BA8F581}" type="sibTrans" cxnId="{0D5D83C3-1E4D-B142-993B-CDBFE9AF42AB}">
      <dgm:prSet/>
      <dgm:spPr/>
      <dgm:t>
        <a:bodyPr/>
        <a:lstStyle/>
        <a:p>
          <a:endParaRPr lang="en-US"/>
        </a:p>
      </dgm:t>
    </dgm:pt>
    <dgm:pt modelId="{591EB782-2F76-204D-84D3-0FA85EAA59C3}">
      <dgm:prSet/>
      <dgm:spPr/>
      <dgm:t>
        <a:bodyPr/>
        <a:lstStyle/>
        <a:p>
          <a:r>
            <a:rPr lang="en-US"/>
            <a:t>Test plan</a:t>
          </a:r>
        </a:p>
      </dgm:t>
    </dgm:pt>
    <dgm:pt modelId="{F2739C06-6825-D64E-8117-27789D30F9CA}" type="parTrans" cxnId="{EB2FCCF0-74BE-094B-A0A7-B125E2394429}">
      <dgm:prSet/>
      <dgm:spPr/>
      <dgm:t>
        <a:bodyPr/>
        <a:lstStyle/>
        <a:p>
          <a:endParaRPr lang="en-US"/>
        </a:p>
      </dgm:t>
    </dgm:pt>
    <dgm:pt modelId="{D978FAFE-5E26-724E-8BF7-C371C5D4E753}" type="sibTrans" cxnId="{EB2FCCF0-74BE-094B-A0A7-B125E2394429}">
      <dgm:prSet/>
      <dgm:spPr/>
      <dgm:t>
        <a:bodyPr/>
        <a:lstStyle/>
        <a:p>
          <a:endParaRPr lang="en-US"/>
        </a:p>
      </dgm:t>
    </dgm:pt>
    <dgm:pt modelId="{00887C9B-0948-3B41-A390-7D44E5766BC1}">
      <dgm:prSet/>
      <dgm:spPr/>
      <dgm:t>
        <a:bodyPr/>
        <a:lstStyle/>
        <a:p>
          <a:r>
            <a:rPr lang="en-US" dirty="0"/>
            <a:t>Laboratory devices</a:t>
          </a:r>
        </a:p>
      </dgm:t>
    </dgm:pt>
    <dgm:pt modelId="{158B1211-D53F-0A48-A150-68FCA21B2A54}" type="parTrans" cxnId="{E8C482CC-51D3-2D41-B5B3-95D5E43E7A15}">
      <dgm:prSet/>
      <dgm:spPr/>
      <dgm:t>
        <a:bodyPr/>
        <a:lstStyle/>
        <a:p>
          <a:endParaRPr lang="en-US"/>
        </a:p>
      </dgm:t>
    </dgm:pt>
    <dgm:pt modelId="{77E7FD67-DB85-F342-BE99-0CAA2490E379}" type="sibTrans" cxnId="{E8C482CC-51D3-2D41-B5B3-95D5E43E7A15}">
      <dgm:prSet/>
      <dgm:spPr/>
      <dgm:t>
        <a:bodyPr/>
        <a:lstStyle/>
        <a:p>
          <a:endParaRPr lang="en-US"/>
        </a:p>
      </dgm:t>
    </dgm:pt>
    <dgm:pt modelId="{001D3B31-5560-1048-9DEE-1751E1E121FB}">
      <dgm:prSet/>
      <dgm:spPr/>
      <dgm:t>
        <a:bodyPr/>
        <a:lstStyle/>
        <a:p>
          <a:r>
            <a:rPr lang="en-US" dirty="0"/>
            <a:t>Test Design document</a:t>
          </a:r>
        </a:p>
      </dgm:t>
    </dgm:pt>
    <dgm:pt modelId="{A727D703-BF14-974A-8353-77FC0304320C}" type="parTrans" cxnId="{39A9412F-D8F2-524D-A8F7-8018359BD959}">
      <dgm:prSet/>
      <dgm:spPr/>
      <dgm:t>
        <a:bodyPr/>
        <a:lstStyle/>
        <a:p>
          <a:endParaRPr lang="en-US"/>
        </a:p>
      </dgm:t>
    </dgm:pt>
    <dgm:pt modelId="{97B946C4-1353-7944-A6D4-C695EB236635}" type="sibTrans" cxnId="{39A9412F-D8F2-524D-A8F7-8018359BD959}">
      <dgm:prSet/>
      <dgm:spPr/>
      <dgm:t>
        <a:bodyPr/>
        <a:lstStyle/>
        <a:p>
          <a:endParaRPr lang="en-US"/>
        </a:p>
      </dgm:t>
    </dgm:pt>
    <dgm:pt modelId="{C3749794-4F5D-2F45-8437-E0E01D1C4607}">
      <dgm:prSet/>
      <dgm:spPr/>
      <dgm:t>
        <a:bodyPr/>
        <a:lstStyle/>
        <a:p>
          <a:r>
            <a:rPr lang="en-US" dirty="0"/>
            <a:t>JIRA: timeline</a:t>
          </a:r>
        </a:p>
      </dgm:t>
    </dgm:pt>
    <dgm:pt modelId="{13FACCC0-2409-1541-AF91-12EB83CC5E0F}" type="parTrans" cxnId="{0C7DDBB4-EBAD-7745-8211-23AEA582BDCA}">
      <dgm:prSet/>
      <dgm:spPr/>
      <dgm:t>
        <a:bodyPr/>
        <a:lstStyle/>
        <a:p>
          <a:endParaRPr lang="en-US"/>
        </a:p>
      </dgm:t>
    </dgm:pt>
    <dgm:pt modelId="{64A949EE-5902-3B42-8FBE-3FCF60333A97}" type="sibTrans" cxnId="{0C7DDBB4-EBAD-7745-8211-23AEA582BDCA}">
      <dgm:prSet/>
      <dgm:spPr/>
      <dgm:t>
        <a:bodyPr/>
        <a:lstStyle/>
        <a:p>
          <a:endParaRPr lang="en-US"/>
        </a:p>
      </dgm:t>
    </dgm:pt>
    <dgm:pt modelId="{1D69B891-8C97-9547-9DB8-6F444A4C6399}" type="pres">
      <dgm:prSet presAssocID="{BDB6A984-4630-CE4D-87A2-DBD16086C626}" presName="Name0" presStyleCnt="0">
        <dgm:presLayoutVars>
          <dgm:chMax val="1"/>
          <dgm:chPref val="1"/>
          <dgm:dir/>
          <dgm:animOne val="branch"/>
          <dgm:animLvl val="lvl"/>
        </dgm:presLayoutVars>
      </dgm:prSet>
      <dgm:spPr/>
    </dgm:pt>
    <dgm:pt modelId="{E5205FF3-DBFC-5648-9AAB-A8062794A758}" type="pres">
      <dgm:prSet presAssocID="{29C198B6-5A0C-9A42-ACFE-08FA71D9A463}" presName="singleCycle" presStyleCnt="0"/>
      <dgm:spPr/>
    </dgm:pt>
    <dgm:pt modelId="{AEEADF88-545E-8045-8D96-B587239DE22F}" type="pres">
      <dgm:prSet presAssocID="{29C198B6-5A0C-9A42-ACFE-08FA71D9A463}" presName="singleCenter" presStyleLbl="node1" presStyleIdx="0" presStyleCnt="8">
        <dgm:presLayoutVars>
          <dgm:chMax val="7"/>
          <dgm:chPref val="7"/>
        </dgm:presLayoutVars>
      </dgm:prSet>
      <dgm:spPr/>
    </dgm:pt>
    <dgm:pt modelId="{B2349F1C-0CCC-6546-B964-65642CDF54D9}" type="pres">
      <dgm:prSet presAssocID="{5DD7451C-E21E-B048-B8F4-AED04217C48E}" presName="Name56" presStyleLbl="parChTrans1D2" presStyleIdx="0" presStyleCnt="7"/>
      <dgm:spPr/>
    </dgm:pt>
    <dgm:pt modelId="{AB9AF659-F2F4-A04F-B8EC-2542582A3D03}" type="pres">
      <dgm:prSet presAssocID="{073B26B9-16E8-F14E-BC80-027797AA2ED8}" presName="text0" presStyleLbl="node1" presStyleIdx="1" presStyleCnt="8">
        <dgm:presLayoutVars>
          <dgm:bulletEnabled val="1"/>
        </dgm:presLayoutVars>
      </dgm:prSet>
      <dgm:spPr/>
    </dgm:pt>
    <dgm:pt modelId="{4DA46BA9-7E11-9B4B-AF6B-27F0ADD78A89}" type="pres">
      <dgm:prSet presAssocID="{85749FCB-73DB-0141-A04A-910CA858585E}" presName="Name56" presStyleLbl="parChTrans1D2" presStyleIdx="1" presStyleCnt="7"/>
      <dgm:spPr/>
    </dgm:pt>
    <dgm:pt modelId="{D70EE21B-9046-344E-B445-0F34228EF635}" type="pres">
      <dgm:prSet presAssocID="{5327648A-3F1C-224F-AB6D-34CEF5D83F78}" presName="text0" presStyleLbl="node1" presStyleIdx="2" presStyleCnt="8">
        <dgm:presLayoutVars>
          <dgm:bulletEnabled val="1"/>
        </dgm:presLayoutVars>
      </dgm:prSet>
      <dgm:spPr/>
    </dgm:pt>
    <dgm:pt modelId="{51FC6991-2258-BA49-BA07-207D494D1485}" type="pres">
      <dgm:prSet presAssocID="{5112D2BC-3BAC-5A4A-BA06-2BBB0AD854CA}" presName="Name56" presStyleLbl="parChTrans1D2" presStyleIdx="2" presStyleCnt="7"/>
      <dgm:spPr/>
    </dgm:pt>
    <dgm:pt modelId="{BF8C004D-C65D-C044-8BE7-0265777B951E}" type="pres">
      <dgm:prSet presAssocID="{736A1201-01D7-8045-ACE2-F81B334B39A7}" presName="text0" presStyleLbl="node1" presStyleIdx="3" presStyleCnt="8">
        <dgm:presLayoutVars>
          <dgm:bulletEnabled val="1"/>
        </dgm:presLayoutVars>
      </dgm:prSet>
      <dgm:spPr/>
    </dgm:pt>
    <dgm:pt modelId="{337FB2FE-1EE4-324E-B782-54E39FCD9A8D}" type="pres">
      <dgm:prSet presAssocID="{F2739C06-6825-D64E-8117-27789D30F9CA}" presName="Name56" presStyleLbl="parChTrans1D2" presStyleIdx="3" presStyleCnt="7"/>
      <dgm:spPr/>
    </dgm:pt>
    <dgm:pt modelId="{DE027FE2-1BD0-8D49-B4E2-062BB56157A3}" type="pres">
      <dgm:prSet presAssocID="{591EB782-2F76-204D-84D3-0FA85EAA59C3}" presName="text0" presStyleLbl="node1" presStyleIdx="4" presStyleCnt="8">
        <dgm:presLayoutVars>
          <dgm:bulletEnabled val="1"/>
        </dgm:presLayoutVars>
      </dgm:prSet>
      <dgm:spPr/>
    </dgm:pt>
    <dgm:pt modelId="{3E40D0CE-7B37-704C-BB41-5D48F26D863A}" type="pres">
      <dgm:prSet presAssocID="{158B1211-D53F-0A48-A150-68FCA21B2A54}" presName="Name56" presStyleLbl="parChTrans1D2" presStyleIdx="4" presStyleCnt="7"/>
      <dgm:spPr/>
    </dgm:pt>
    <dgm:pt modelId="{C11212E0-1313-F94C-9486-7BF9E7E82F48}" type="pres">
      <dgm:prSet presAssocID="{00887C9B-0948-3B41-A390-7D44E5766BC1}" presName="text0" presStyleLbl="node1" presStyleIdx="5" presStyleCnt="8">
        <dgm:presLayoutVars>
          <dgm:bulletEnabled val="1"/>
        </dgm:presLayoutVars>
      </dgm:prSet>
      <dgm:spPr/>
    </dgm:pt>
    <dgm:pt modelId="{467E6278-D102-8641-A258-99BC3BBBA340}" type="pres">
      <dgm:prSet presAssocID="{A727D703-BF14-974A-8353-77FC0304320C}" presName="Name56" presStyleLbl="parChTrans1D2" presStyleIdx="5" presStyleCnt="7"/>
      <dgm:spPr/>
    </dgm:pt>
    <dgm:pt modelId="{D581C02F-2AEB-BE4C-9042-AA8D05B21A1A}" type="pres">
      <dgm:prSet presAssocID="{001D3B31-5560-1048-9DEE-1751E1E121FB}" presName="text0" presStyleLbl="node1" presStyleIdx="6" presStyleCnt="8">
        <dgm:presLayoutVars>
          <dgm:bulletEnabled val="1"/>
        </dgm:presLayoutVars>
      </dgm:prSet>
      <dgm:spPr/>
    </dgm:pt>
    <dgm:pt modelId="{4AD311D6-62F6-6A4A-8045-A75B4E245A17}" type="pres">
      <dgm:prSet presAssocID="{13FACCC0-2409-1541-AF91-12EB83CC5E0F}" presName="Name56" presStyleLbl="parChTrans1D2" presStyleIdx="6" presStyleCnt="7"/>
      <dgm:spPr/>
    </dgm:pt>
    <dgm:pt modelId="{DAC7A3B1-5227-0740-AA14-C2DFBCAF1FFD}" type="pres">
      <dgm:prSet presAssocID="{C3749794-4F5D-2F45-8437-E0E01D1C4607}" presName="text0" presStyleLbl="node1" presStyleIdx="7" presStyleCnt="8">
        <dgm:presLayoutVars>
          <dgm:bulletEnabled val="1"/>
        </dgm:presLayoutVars>
      </dgm:prSet>
      <dgm:spPr/>
    </dgm:pt>
  </dgm:ptLst>
  <dgm:cxnLst>
    <dgm:cxn modelId="{E8708F16-5B01-8C48-8828-ED519D1C78F6}" type="presOf" srcId="{591EB782-2F76-204D-84D3-0FA85EAA59C3}" destId="{DE027FE2-1BD0-8D49-B4E2-062BB56157A3}" srcOrd="0" destOrd="0" presId="urn:microsoft.com/office/officeart/2008/layout/RadialCluster"/>
    <dgm:cxn modelId="{D071AD1B-6EB5-6F4C-B3A1-5E72839E85A0}" type="presOf" srcId="{29C198B6-5A0C-9A42-ACFE-08FA71D9A463}" destId="{AEEADF88-545E-8045-8D96-B587239DE22F}" srcOrd="0" destOrd="0" presId="urn:microsoft.com/office/officeart/2008/layout/RadialCluster"/>
    <dgm:cxn modelId="{39A9412F-D8F2-524D-A8F7-8018359BD959}" srcId="{29C198B6-5A0C-9A42-ACFE-08FA71D9A463}" destId="{001D3B31-5560-1048-9DEE-1751E1E121FB}" srcOrd="5" destOrd="0" parTransId="{A727D703-BF14-974A-8353-77FC0304320C}" sibTransId="{97B946C4-1353-7944-A6D4-C695EB236635}"/>
    <dgm:cxn modelId="{86F8F337-AE72-204C-8A7F-7B08529D1784}" type="presOf" srcId="{F2739C06-6825-D64E-8117-27789D30F9CA}" destId="{337FB2FE-1EE4-324E-B782-54E39FCD9A8D}" srcOrd="0" destOrd="0" presId="urn:microsoft.com/office/officeart/2008/layout/RadialCluster"/>
    <dgm:cxn modelId="{17FB073D-A88C-F944-A8CE-867FE793EDDA}" type="presOf" srcId="{001D3B31-5560-1048-9DEE-1751E1E121FB}" destId="{D581C02F-2AEB-BE4C-9042-AA8D05B21A1A}" srcOrd="0" destOrd="0" presId="urn:microsoft.com/office/officeart/2008/layout/RadialCluster"/>
    <dgm:cxn modelId="{64238042-246C-9944-838F-418BAEAD618B}" type="presOf" srcId="{A727D703-BF14-974A-8353-77FC0304320C}" destId="{467E6278-D102-8641-A258-99BC3BBBA340}" srcOrd="0" destOrd="0" presId="urn:microsoft.com/office/officeart/2008/layout/RadialCluster"/>
    <dgm:cxn modelId="{98E49749-0273-2E4B-81E5-22650D721D97}" type="presOf" srcId="{5112D2BC-3BAC-5A4A-BA06-2BBB0AD854CA}" destId="{51FC6991-2258-BA49-BA07-207D494D1485}" srcOrd="0" destOrd="0" presId="urn:microsoft.com/office/officeart/2008/layout/RadialCluster"/>
    <dgm:cxn modelId="{3E1A704A-B507-724A-8BCC-28FD0DDF33D8}" type="presOf" srcId="{00887C9B-0948-3B41-A390-7D44E5766BC1}" destId="{C11212E0-1313-F94C-9486-7BF9E7E82F48}" srcOrd="0" destOrd="0" presId="urn:microsoft.com/office/officeart/2008/layout/RadialCluster"/>
    <dgm:cxn modelId="{1B7A474E-DCAA-274B-8C8F-E5061CE62D8D}" type="presOf" srcId="{073B26B9-16E8-F14E-BC80-027797AA2ED8}" destId="{AB9AF659-F2F4-A04F-B8EC-2542582A3D03}" srcOrd="0" destOrd="0" presId="urn:microsoft.com/office/officeart/2008/layout/RadialCluster"/>
    <dgm:cxn modelId="{DF72226E-2458-E54C-A1FA-7FEE06A791F7}" srcId="{BDB6A984-4630-CE4D-87A2-DBD16086C626}" destId="{29C198B6-5A0C-9A42-ACFE-08FA71D9A463}" srcOrd="0" destOrd="0" parTransId="{088D79C9-DBAD-5E40-845E-3E733944D66E}" sibTransId="{3DAC8E31-7579-5E41-BB36-A02CE535956A}"/>
    <dgm:cxn modelId="{6D6EC871-0473-EB4B-8FA1-0BD52EA23F04}" type="presOf" srcId="{158B1211-D53F-0A48-A150-68FCA21B2A54}" destId="{3E40D0CE-7B37-704C-BB41-5D48F26D863A}" srcOrd="0" destOrd="0" presId="urn:microsoft.com/office/officeart/2008/layout/RadialCluster"/>
    <dgm:cxn modelId="{CDA74886-35C9-4642-B28F-B8D2D4DB325D}" type="presOf" srcId="{C3749794-4F5D-2F45-8437-E0E01D1C4607}" destId="{DAC7A3B1-5227-0740-AA14-C2DFBCAF1FFD}" srcOrd="0" destOrd="0" presId="urn:microsoft.com/office/officeart/2008/layout/RadialCluster"/>
    <dgm:cxn modelId="{744A6195-3A48-BA49-8D2D-12BF5AFDA211}" type="presOf" srcId="{BDB6A984-4630-CE4D-87A2-DBD16086C626}" destId="{1D69B891-8C97-9547-9DB8-6F444A4C6399}" srcOrd="0" destOrd="0" presId="urn:microsoft.com/office/officeart/2008/layout/RadialCluster"/>
    <dgm:cxn modelId="{AF6938AC-F17A-D842-9A14-9BC26612F6BA}" srcId="{29C198B6-5A0C-9A42-ACFE-08FA71D9A463}" destId="{5327648A-3F1C-224F-AB6D-34CEF5D83F78}" srcOrd="1" destOrd="0" parTransId="{85749FCB-73DB-0141-A04A-910CA858585E}" sibTransId="{CA9BA4C3-32E4-6E44-B9AC-91CE324946CC}"/>
    <dgm:cxn modelId="{F6BE89AD-9832-EB48-8204-FA08A21238C2}" type="presOf" srcId="{5DD7451C-E21E-B048-B8F4-AED04217C48E}" destId="{B2349F1C-0CCC-6546-B964-65642CDF54D9}" srcOrd="0" destOrd="0" presId="urn:microsoft.com/office/officeart/2008/layout/RadialCluster"/>
    <dgm:cxn modelId="{B170BCB3-C181-C443-88E0-7F0F1F551C0C}" type="presOf" srcId="{736A1201-01D7-8045-ACE2-F81B334B39A7}" destId="{BF8C004D-C65D-C044-8BE7-0265777B951E}" srcOrd="0" destOrd="0" presId="urn:microsoft.com/office/officeart/2008/layout/RadialCluster"/>
    <dgm:cxn modelId="{0C7DDBB4-EBAD-7745-8211-23AEA582BDCA}" srcId="{29C198B6-5A0C-9A42-ACFE-08FA71D9A463}" destId="{C3749794-4F5D-2F45-8437-E0E01D1C4607}" srcOrd="6" destOrd="0" parTransId="{13FACCC0-2409-1541-AF91-12EB83CC5E0F}" sibTransId="{64A949EE-5902-3B42-8FBE-3FCF60333A97}"/>
    <dgm:cxn modelId="{0D5D83C3-1E4D-B142-993B-CDBFE9AF42AB}" srcId="{29C198B6-5A0C-9A42-ACFE-08FA71D9A463}" destId="{736A1201-01D7-8045-ACE2-F81B334B39A7}" srcOrd="2" destOrd="0" parTransId="{5112D2BC-3BAC-5A4A-BA06-2BBB0AD854CA}" sibTransId="{C9F0C56F-513C-E049-9CDD-16B94BA8F581}"/>
    <dgm:cxn modelId="{815BB3C3-7657-874D-B98D-21F04366141E}" type="presOf" srcId="{85749FCB-73DB-0141-A04A-910CA858585E}" destId="{4DA46BA9-7E11-9B4B-AF6B-27F0ADD78A89}" srcOrd="0" destOrd="0" presId="urn:microsoft.com/office/officeart/2008/layout/RadialCluster"/>
    <dgm:cxn modelId="{E8C482CC-51D3-2D41-B5B3-95D5E43E7A15}" srcId="{29C198B6-5A0C-9A42-ACFE-08FA71D9A463}" destId="{00887C9B-0948-3B41-A390-7D44E5766BC1}" srcOrd="4" destOrd="0" parTransId="{158B1211-D53F-0A48-A150-68FCA21B2A54}" sibTransId="{77E7FD67-DB85-F342-BE99-0CAA2490E379}"/>
    <dgm:cxn modelId="{E3C8D9D8-8AB5-3146-926A-466D6E2205EE}" type="presOf" srcId="{5327648A-3F1C-224F-AB6D-34CEF5D83F78}" destId="{D70EE21B-9046-344E-B445-0F34228EF635}" srcOrd="0" destOrd="0" presId="urn:microsoft.com/office/officeart/2008/layout/RadialCluster"/>
    <dgm:cxn modelId="{4E8B3DDF-9A9C-6E4F-B846-7FC3880B6EE3}" type="presOf" srcId="{13FACCC0-2409-1541-AF91-12EB83CC5E0F}" destId="{4AD311D6-62F6-6A4A-8045-A75B4E245A17}" srcOrd="0" destOrd="0" presId="urn:microsoft.com/office/officeart/2008/layout/RadialCluster"/>
    <dgm:cxn modelId="{EB2FCCF0-74BE-094B-A0A7-B125E2394429}" srcId="{29C198B6-5A0C-9A42-ACFE-08FA71D9A463}" destId="{591EB782-2F76-204D-84D3-0FA85EAA59C3}" srcOrd="3" destOrd="0" parTransId="{F2739C06-6825-D64E-8117-27789D30F9CA}" sibTransId="{D978FAFE-5E26-724E-8BF7-C371C5D4E753}"/>
    <dgm:cxn modelId="{AE2C0EFA-353F-8949-A3A2-83270FD7AD50}" srcId="{29C198B6-5A0C-9A42-ACFE-08FA71D9A463}" destId="{073B26B9-16E8-F14E-BC80-027797AA2ED8}" srcOrd="0" destOrd="0" parTransId="{5DD7451C-E21E-B048-B8F4-AED04217C48E}" sibTransId="{7915884C-CB5A-A24E-83AB-B6D477619400}"/>
    <dgm:cxn modelId="{46FCF392-0E2C-844E-BA49-F05E69B942C3}" type="presParOf" srcId="{1D69B891-8C97-9547-9DB8-6F444A4C6399}" destId="{E5205FF3-DBFC-5648-9AAB-A8062794A758}" srcOrd="0" destOrd="0" presId="urn:microsoft.com/office/officeart/2008/layout/RadialCluster"/>
    <dgm:cxn modelId="{DB158E78-48B5-4747-AA4E-93487D9544B8}" type="presParOf" srcId="{E5205FF3-DBFC-5648-9AAB-A8062794A758}" destId="{AEEADF88-545E-8045-8D96-B587239DE22F}" srcOrd="0" destOrd="0" presId="urn:microsoft.com/office/officeart/2008/layout/RadialCluster"/>
    <dgm:cxn modelId="{98D30475-C753-DB4D-A53D-25DC0F129153}" type="presParOf" srcId="{E5205FF3-DBFC-5648-9AAB-A8062794A758}" destId="{B2349F1C-0CCC-6546-B964-65642CDF54D9}" srcOrd="1" destOrd="0" presId="urn:microsoft.com/office/officeart/2008/layout/RadialCluster"/>
    <dgm:cxn modelId="{0364FD9B-5283-DE44-9F0D-8B4C9130F325}" type="presParOf" srcId="{E5205FF3-DBFC-5648-9AAB-A8062794A758}" destId="{AB9AF659-F2F4-A04F-B8EC-2542582A3D03}" srcOrd="2" destOrd="0" presId="urn:microsoft.com/office/officeart/2008/layout/RadialCluster"/>
    <dgm:cxn modelId="{7385B9C5-6F47-6D4A-9A54-0A99963B8961}" type="presParOf" srcId="{E5205FF3-DBFC-5648-9AAB-A8062794A758}" destId="{4DA46BA9-7E11-9B4B-AF6B-27F0ADD78A89}" srcOrd="3" destOrd="0" presId="urn:microsoft.com/office/officeart/2008/layout/RadialCluster"/>
    <dgm:cxn modelId="{1C05CC76-DFBD-7143-AB75-75E7D83D70A5}" type="presParOf" srcId="{E5205FF3-DBFC-5648-9AAB-A8062794A758}" destId="{D70EE21B-9046-344E-B445-0F34228EF635}" srcOrd="4" destOrd="0" presId="urn:microsoft.com/office/officeart/2008/layout/RadialCluster"/>
    <dgm:cxn modelId="{88FFF457-1D51-B444-9C73-E728D94D0D35}" type="presParOf" srcId="{E5205FF3-DBFC-5648-9AAB-A8062794A758}" destId="{51FC6991-2258-BA49-BA07-207D494D1485}" srcOrd="5" destOrd="0" presId="urn:microsoft.com/office/officeart/2008/layout/RadialCluster"/>
    <dgm:cxn modelId="{D5A26DDE-DD61-2E49-AB43-3D3E1E147754}" type="presParOf" srcId="{E5205FF3-DBFC-5648-9AAB-A8062794A758}" destId="{BF8C004D-C65D-C044-8BE7-0265777B951E}" srcOrd="6" destOrd="0" presId="urn:microsoft.com/office/officeart/2008/layout/RadialCluster"/>
    <dgm:cxn modelId="{F3AD07F3-3FB2-3640-BA8F-73D9E979F563}" type="presParOf" srcId="{E5205FF3-DBFC-5648-9AAB-A8062794A758}" destId="{337FB2FE-1EE4-324E-B782-54E39FCD9A8D}" srcOrd="7" destOrd="0" presId="urn:microsoft.com/office/officeart/2008/layout/RadialCluster"/>
    <dgm:cxn modelId="{02D69D17-396B-2848-A01A-5F901E0ACAC8}" type="presParOf" srcId="{E5205FF3-DBFC-5648-9AAB-A8062794A758}" destId="{DE027FE2-1BD0-8D49-B4E2-062BB56157A3}" srcOrd="8" destOrd="0" presId="urn:microsoft.com/office/officeart/2008/layout/RadialCluster"/>
    <dgm:cxn modelId="{6A54DA10-757F-964D-932F-03103145A3C4}" type="presParOf" srcId="{E5205FF3-DBFC-5648-9AAB-A8062794A758}" destId="{3E40D0CE-7B37-704C-BB41-5D48F26D863A}" srcOrd="9" destOrd="0" presId="urn:microsoft.com/office/officeart/2008/layout/RadialCluster"/>
    <dgm:cxn modelId="{C2E99881-3AA2-8D42-BC19-67A178688966}" type="presParOf" srcId="{E5205FF3-DBFC-5648-9AAB-A8062794A758}" destId="{C11212E0-1313-F94C-9486-7BF9E7E82F48}" srcOrd="10" destOrd="0" presId="urn:microsoft.com/office/officeart/2008/layout/RadialCluster"/>
    <dgm:cxn modelId="{DA3A5B92-A06D-9E47-984D-1AF526F46CFA}" type="presParOf" srcId="{E5205FF3-DBFC-5648-9AAB-A8062794A758}" destId="{467E6278-D102-8641-A258-99BC3BBBA340}" srcOrd="11" destOrd="0" presId="urn:microsoft.com/office/officeart/2008/layout/RadialCluster"/>
    <dgm:cxn modelId="{4C3013D9-3BCD-F94C-8E82-74A54B72E59C}" type="presParOf" srcId="{E5205FF3-DBFC-5648-9AAB-A8062794A758}" destId="{D581C02F-2AEB-BE4C-9042-AA8D05B21A1A}" srcOrd="12" destOrd="0" presId="urn:microsoft.com/office/officeart/2008/layout/RadialCluster"/>
    <dgm:cxn modelId="{68CC0063-E9FD-2342-BEB4-8C6E64D7C51E}" type="presParOf" srcId="{E5205FF3-DBFC-5648-9AAB-A8062794A758}" destId="{4AD311D6-62F6-6A4A-8045-A75B4E245A17}" srcOrd="13" destOrd="0" presId="urn:microsoft.com/office/officeart/2008/layout/RadialCluster"/>
    <dgm:cxn modelId="{D5A1A6CF-A66F-5843-B493-4879ED87537C}" type="presParOf" srcId="{E5205FF3-DBFC-5648-9AAB-A8062794A758}" destId="{DAC7A3B1-5227-0740-AA14-C2DFBCAF1FFD}"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6B82BF-F5A8-244E-94F3-F8E1C6D29B57}"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389FD15B-10A8-E943-B343-0F53CF37B453}">
      <dgm:prSet phldrT="[Text]"/>
      <dgm:spPr/>
      <dgm:t>
        <a:bodyPr/>
        <a:lstStyle/>
        <a:p>
          <a:r>
            <a:rPr lang="en-US" dirty="0"/>
            <a:t>System requirements</a:t>
          </a:r>
        </a:p>
      </dgm:t>
    </dgm:pt>
    <dgm:pt modelId="{470DB49C-05E0-F345-B180-4EE36AC241D3}" type="parTrans" cxnId="{0434A104-BF7F-DC49-B88D-1AA6F8F2D7BD}">
      <dgm:prSet/>
      <dgm:spPr/>
      <dgm:t>
        <a:bodyPr/>
        <a:lstStyle/>
        <a:p>
          <a:endParaRPr lang="en-US"/>
        </a:p>
      </dgm:t>
    </dgm:pt>
    <dgm:pt modelId="{43DC5159-9AF8-AC40-88FB-6B6CAE405D47}" type="sibTrans" cxnId="{0434A104-BF7F-DC49-B88D-1AA6F8F2D7BD}">
      <dgm:prSet/>
      <dgm:spPr/>
      <dgm:t>
        <a:bodyPr/>
        <a:lstStyle/>
        <a:p>
          <a:endParaRPr lang="en-US"/>
        </a:p>
      </dgm:t>
    </dgm:pt>
    <dgm:pt modelId="{8723D524-948B-0C4E-B954-56CD3680203E}">
      <dgm:prSet phldrT="[Text]"/>
      <dgm:spPr/>
      <dgm:t>
        <a:bodyPr/>
        <a:lstStyle/>
        <a:p>
          <a:r>
            <a:rPr lang="en-US" dirty="0"/>
            <a:t>System Verification plan</a:t>
          </a:r>
        </a:p>
      </dgm:t>
    </dgm:pt>
    <dgm:pt modelId="{9924D870-7D6C-B04D-9817-75F8587A091B}" type="parTrans" cxnId="{07F54F43-3004-AC44-90B7-5542DEB9C25C}">
      <dgm:prSet/>
      <dgm:spPr/>
      <dgm:t>
        <a:bodyPr/>
        <a:lstStyle/>
        <a:p>
          <a:endParaRPr lang="en-US"/>
        </a:p>
      </dgm:t>
    </dgm:pt>
    <dgm:pt modelId="{4CB949E8-D1B5-B54B-B7F1-E1BC4076FAE8}" type="sibTrans" cxnId="{07F54F43-3004-AC44-90B7-5542DEB9C25C}">
      <dgm:prSet/>
      <dgm:spPr/>
      <dgm:t>
        <a:bodyPr/>
        <a:lstStyle/>
        <a:p>
          <a:endParaRPr lang="en-US"/>
        </a:p>
      </dgm:t>
    </dgm:pt>
    <dgm:pt modelId="{A328FEA7-E7D5-0146-998D-9CD1241C0442}">
      <dgm:prSet phldrT="[Text]"/>
      <dgm:spPr/>
      <dgm:t>
        <a:bodyPr/>
        <a:lstStyle/>
        <a:p>
          <a:r>
            <a:rPr lang="en-US" dirty="0"/>
            <a:t>Validation of verification plan</a:t>
          </a:r>
        </a:p>
      </dgm:t>
    </dgm:pt>
    <dgm:pt modelId="{658F5A03-C743-DB4C-BFF1-06AF0A28843A}" type="parTrans" cxnId="{70FE0917-3448-D349-88EF-11F103A383D9}">
      <dgm:prSet/>
      <dgm:spPr/>
      <dgm:t>
        <a:bodyPr/>
        <a:lstStyle/>
        <a:p>
          <a:endParaRPr lang="en-US"/>
        </a:p>
      </dgm:t>
    </dgm:pt>
    <dgm:pt modelId="{374E831E-B376-834B-B237-D2C9EEF43CE6}" type="sibTrans" cxnId="{70FE0917-3448-D349-88EF-11F103A383D9}">
      <dgm:prSet/>
      <dgm:spPr/>
      <dgm:t>
        <a:bodyPr/>
        <a:lstStyle/>
        <a:p>
          <a:endParaRPr lang="en-US"/>
        </a:p>
      </dgm:t>
    </dgm:pt>
    <dgm:pt modelId="{9736ECFB-DBEA-594C-8B03-0B7FD03BD1E8}">
      <dgm:prSet/>
      <dgm:spPr/>
      <dgm:t>
        <a:bodyPr/>
        <a:lstStyle/>
        <a:p>
          <a:r>
            <a:rPr lang="en-US" dirty="0"/>
            <a:t>System requirements are analyzed for each system and its components</a:t>
          </a:r>
        </a:p>
      </dgm:t>
    </dgm:pt>
    <dgm:pt modelId="{7E8F4B36-F7D6-9B4B-B4A5-346198F9CDE7}" type="parTrans" cxnId="{FBCBDDF9-C585-E545-AE40-5EBE9728B5EB}">
      <dgm:prSet/>
      <dgm:spPr/>
      <dgm:t>
        <a:bodyPr/>
        <a:lstStyle/>
        <a:p>
          <a:endParaRPr lang="en-US"/>
        </a:p>
      </dgm:t>
    </dgm:pt>
    <dgm:pt modelId="{73908C05-8B17-DB43-8730-7D74AFFC619F}" type="sibTrans" cxnId="{FBCBDDF9-C585-E545-AE40-5EBE9728B5EB}">
      <dgm:prSet/>
      <dgm:spPr/>
      <dgm:t>
        <a:bodyPr/>
        <a:lstStyle/>
        <a:p>
          <a:endParaRPr lang="en-US"/>
        </a:p>
      </dgm:t>
    </dgm:pt>
    <dgm:pt modelId="{C4BC86E9-2A6D-9E46-945E-87494D04DFB6}">
      <dgm:prSet/>
      <dgm:spPr/>
      <dgm:t>
        <a:bodyPr/>
        <a:lstStyle/>
        <a:p>
          <a:r>
            <a:rPr lang="en-US" dirty="0"/>
            <a:t> Verification document is validated by system lead: we make sure test requirements are correctly translated</a:t>
          </a:r>
        </a:p>
      </dgm:t>
    </dgm:pt>
    <dgm:pt modelId="{EB55FE8D-FC38-4F43-8E2D-9620D31BC52E}" type="parTrans" cxnId="{C9F33A0A-C942-BF4E-A404-ADE1099BE075}">
      <dgm:prSet/>
      <dgm:spPr/>
      <dgm:t>
        <a:bodyPr/>
        <a:lstStyle/>
        <a:p>
          <a:endParaRPr lang="en-US"/>
        </a:p>
      </dgm:t>
    </dgm:pt>
    <dgm:pt modelId="{B22C8394-A4F5-B240-979B-4A517315B1B1}" type="sibTrans" cxnId="{C9F33A0A-C942-BF4E-A404-ADE1099BE075}">
      <dgm:prSet/>
      <dgm:spPr/>
      <dgm:t>
        <a:bodyPr/>
        <a:lstStyle/>
        <a:p>
          <a:endParaRPr lang="en-US"/>
        </a:p>
      </dgm:t>
    </dgm:pt>
    <dgm:pt modelId="{8073825A-8FB0-3146-AE7A-0B2B1128CED7}">
      <dgm:prSet/>
      <dgm:spPr/>
      <dgm:t>
        <a:bodyPr/>
        <a:lstStyle/>
        <a:p>
          <a:r>
            <a:rPr lang="en-US" dirty="0"/>
            <a:t> Test coverage is reviewed.</a:t>
          </a:r>
        </a:p>
      </dgm:t>
    </dgm:pt>
    <dgm:pt modelId="{F752A926-3D54-DA42-90B1-3BC0E42BF881}" type="parTrans" cxnId="{ABA04F3D-3A34-804D-B8EB-B4F2AFD95616}">
      <dgm:prSet/>
      <dgm:spPr/>
      <dgm:t>
        <a:bodyPr/>
        <a:lstStyle/>
        <a:p>
          <a:endParaRPr lang="en-US"/>
        </a:p>
      </dgm:t>
    </dgm:pt>
    <dgm:pt modelId="{CB41B9D1-5A5C-7D45-96A1-8D4A0AE68720}" type="sibTrans" cxnId="{ABA04F3D-3A34-804D-B8EB-B4F2AFD95616}">
      <dgm:prSet/>
      <dgm:spPr/>
      <dgm:t>
        <a:bodyPr/>
        <a:lstStyle/>
        <a:p>
          <a:endParaRPr lang="en-US"/>
        </a:p>
      </dgm:t>
    </dgm:pt>
    <dgm:pt modelId="{F7CE9E78-FD08-274D-9EF3-BC243A026159}">
      <dgm:prSet/>
      <dgm:spPr/>
      <dgm:t>
        <a:bodyPr/>
        <a:lstStyle/>
        <a:p>
          <a:r>
            <a:rPr lang="en-US" dirty="0"/>
            <a:t> Describes subsystems' test setup and characterization procedures</a:t>
          </a:r>
        </a:p>
      </dgm:t>
    </dgm:pt>
    <dgm:pt modelId="{9C05AB56-F5B1-9143-83F9-72A14C5F3D37}" type="parTrans" cxnId="{0AA4CA64-95DF-974F-B535-EA6D7C090D47}">
      <dgm:prSet/>
      <dgm:spPr/>
      <dgm:t>
        <a:bodyPr/>
        <a:lstStyle/>
        <a:p>
          <a:endParaRPr lang="en-US"/>
        </a:p>
      </dgm:t>
    </dgm:pt>
    <dgm:pt modelId="{2E649ABB-09E0-6A4A-82A7-7AC80FA262E9}" type="sibTrans" cxnId="{0AA4CA64-95DF-974F-B535-EA6D7C090D47}">
      <dgm:prSet/>
      <dgm:spPr/>
      <dgm:t>
        <a:bodyPr/>
        <a:lstStyle/>
        <a:p>
          <a:endParaRPr lang="en-US"/>
        </a:p>
      </dgm:t>
    </dgm:pt>
    <dgm:pt modelId="{4C0691FF-31A0-8E4B-803B-67FE8DC6155C}">
      <dgm:prSet/>
      <dgm:spPr/>
      <dgm:t>
        <a:bodyPr/>
        <a:lstStyle/>
        <a:p>
          <a:r>
            <a:rPr lang="en-US"/>
            <a:t> Tests IDs defined for each measurements</a:t>
          </a:r>
        </a:p>
      </dgm:t>
    </dgm:pt>
    <dgm:pt modelId="{5C42CBF9-2C9E-7046-87B1-118683E06689}" type="parTrans" cxnId="{486D75DF-E3DC-4D46-BF74-6921AEF2D61F}">
      <dgm:prSet/>
      <dgm:spPr/>
      <dgm:t>
        <a:bodyPr/>
        <a:lstStyle/>
        <a:p>
          <a:endParaRPr lang="en-US"/>
        </a:p>
      </dgm:t>
    </dgm:pt>
    <dgm:pt modelId="{EB3A9A91-4F61-2C47-A067-5FE8B5298188}" type="sibTrans" cxnId="{486D75DF-E3DC-4D46-BF74-6921AEF2D61F}">
      <dgm:prSet/>
      <dgm:spPr/>
      <dgm:t>
        <a:bodyPr/>
        <a:lstStyle/>
        <a:p>
          <a:endParaRPr lang="en-US"/>
        </a:p>
      </dgm:t>
    </dgm:pt>
    <dgm:pt modelId="{FFCB996A-0944-BC40-9AB4-C2704220085E}">
      <dgm:prSet/>
      <dgm:spPr/>
      <dgm:t>
        <a:bodyPr/>
        <a:lstStyle/>
        <a:p>
          <a:r>
            <a:rPr lang="en-US"/>
            <a:t> When not COTS: test plan is prepared/discussed and agreed with IK partner</a:t>
          </a:r>
        </a:p>
      </dgm:t>
    </dgm:pt>
    <dgm:pt modelId="{9B1B3AE1-C84E-8C48-A2FF-68F8B2447087}" type="parTrans" cxnId="{AD5AA6AE-36C1-6B43-9F11-9E891BDB3118}">
      <dgm:prSet/>
      <dgm:spPr/>
      <dgm:t>
        <a:bodyPr/>
        <a:lstStyle/>
        <a:p>
          <a:endParaRPr lang="en-US"/>
        </a:p>
      </dgm:t>
    </dgm:pt>
    <dgm:pt modelId="{B2EA68B4-301E-2A4F-94AC-42D3ADA9A8F4}" type="sibTrans" cxnId="{AD5AA6AE-36C1-6B43-9F11-9E891BDB3118}">
      <dgm:prSet/>
      <dgm:spPr/>
      <dgm:t>
        <a:bodyPr/>
        <a:lstStyle/>
        <a:p>
          <a:endParaRPr lang="en-US"/>
        </a:p>
      </dgm:t>
    </dgm:pt>
    <dgm:pt modelId="{D93B40BF-D563-C04B-BDE7-D23B2ACAEF27}">
      <dgm:prSet/>
      <dgm:spPr/>
      <dgm:t>
        <a:bodyPr/>
        <a:lstStyle/>
        <a:p>
          <a:r>
            <a:rPr lang="en-US" dirty="0"/>
            <a:t>Run tests</a:t>
          </a:r>
        </a:p>
      </dgm:t>
    </dgm:pt>
    <dgm:pt modelId="{4A996361-9DC0-6C49-AB83-3CB80BF0AF4D}" type="parTrans" cxnId="{757CD573-C69C-9943-BF45-07D0CD3DEA50}">
      <dgm:prSet/>
      <dgm:spPr/>
      <dgm:t>
        <a:bodyPr/>
        <a:lstStyle/>
        <a:p>
          <a:endParaRPr lang="en-US"/>
        </a:p>
      </dgm:t>
    </dgm:pt>
    <dgm:pt modelId="{7C7DA12D-530C-EF46-9876-6BC7C42CF750}" type="sibTrans" cxnId="{757CD573-C69C-9943-BF45-07D0CD3DEA50}">
      <dgm:prSet/>
      <dgm:spPr/>
      <dgm:t>
        <a:bodyPr/>
        <a:lstStyle/>
        <a:p>
          <a:endParaRPr lang="en-US"/>
        </a:p>
      </dgm:t>
    </dgm:pt>
    <dgm:pt modelId="{9F7D65D7-5499-8240-9F14-77B9CD6DD5F2}">
      <dgm:prSet/>
      <dgm:spPr/>
      <dgm:t>
        <a:bodyPr/>
        <a:lstStyle/>
        <a:p>
          <a:r>
            <a:rPr lang="en-US" dirty="0"/>
            <a:t>Acceptance tests performed in BI lab, possibly compared with IK results.</a:t>
          </a:r>
        </a:p>
      </dgm:t>
    </dgm:pt>
    <dgm:pt modelId="{DBEE1C1E-FD23-5249-BDB6-2CB6B35301C1}" type="parTrans" cxnId="{8A2D4B5B-C8C3-7D43-8A43-BDC7C263BEF2}">
      <dgm:prSet/>
      <dgm:spPr/>
      <dgm:t>
        <a:bodyPr/>
        <a:lstStyle/>
        <a:p>
          <a:endParaRPr lang="en-US"/>
        </a:p>
      </dgm:t>
    </dgm:pt>
    <dgm:pt modelId="{3D2D36F7-3C84-1E44-B8CF-5CF06F1D18CA}" type="sibTrans" cxnId="{8A2D4B5B-C8C3-7D43-8A43-BDC7C263BEF2}">
      <dgm:prSet/>
      <dgm:spPr/>
      <dgm:t>
        <a:bodyPr/>
        <a:lstStyle/>
        <a:p>
          <a:endParaRPr lang="en-US"/>
        </a:p>
      </dgm:t>
    </dgm:pt>
    <dgm:pt modelId="{8C9AB70C-C3BF-5D4A-8AA1-2AFB5A70B802}">
      <dgm:prSet/>
      <dgm:spPr/>
      <dgm:t>
        <a:bodyPr/>
        <a:lstStyle/>
        <a:p>
          <a:r>
            <a:rPr lang="en-US" dirty="0"/>
            <a:t>System verification performed after installation, without beam and with beam from the LCR</a:t>
          </a:r>
        </a:p>
      </dgm:t>
    </dgm:pt>
    <dgm:pt modelId="{DE860543-F135-5F45-969D-2327033F72EF}" type="parTrans" cxnId="{4BA36092-23CD-804F-BCBF-58A88ED1BDFE}">
      <dgm:prSet/>
      <dgm:spPr/>
      <dgm:t>
        <a:bodyPr/>
        <a:lstStyle/>
        <a:p>
          <a:endParaRPr lang="en-US"/>
        </a:p>
      </dgm:t>
    </dgm:pt>
    <dgm:pt modelId="{50B10F38-9443-7A42-9EAF-D02233ABDC8C}" type="sibTrans" cxnId="{4BA36092-23CD-804F-BCBF-58A88ED1BDFE}">
      <dgm:prSet/>
      <dgm:spPr/>
      <dgm:t>
        <a:bodyPr/>
        <a:lstStyle/>
        <a:p>
          <a:endParaRPr lang="en-US"/>
        </a:p>
      </dgm:t>
    </dgm:pt>
    <dgm:pt modelId="{9A4EB250-EE63-A242-B9D9-C227E7F5E2D6}" type="pres">
      <dgm:prSet presAssocID="{1E6B82BF-F5A8-244E-94F3-F8E1C6D29B57}" presName="linearFlow" presStyleCnt="0">
        <dgm:presLayoutVars>
          <dgm:dir/>
          <dgm:animLvl val="lvl"/>
          <dgm:resizeHandles val="exact"/>
        </dgm:presLayoutVars>
      </dgm:prSet>
      <dgm:spPr/>
    </dgm:pt>
    <dgm:pt modelId="{C7816E07-02F0-DF42-9DE8-6681603E789A}" type="pres">
      <dgm:prSet presAssocID="{389FD15B-10A8-E943-B343-0F53CF37B453}" presName="composite" presStyleCnt="0"/>
      <dgm:spPr/>
    </dgm:pt>
    <dgm:pt modelId="{1C63E39B-0713-7446-9C6E-2DE570A7E3C4}" type="pres">
      <dgm:prSet presAssocID="{389FD15B-10A8-E943-B343-0F53CF37B453}" presName="parentText" presStyleLbl="alignNode1" presStyleIdx="0" presStyleCnt="4">
        <dgm:presLayoutVars>
          <dgm:chMax val="1"/>
          <dgm:bulletEnabled val="1"/>
        </dgm:presLayoutVars>
      </dgm:prSet>
      <dgm:spPr/>
    </dgm:pt>
    <dgm:pt modelId="{B0C547AC-D1B7-0042-9C3F-BA771896672F}" type="pres">
      <dgm:prSet presAssocID="{389FD15B-10A8-E943-B343-0F53CF37B453}" presName="descendantText" presStyleLbl="alignAcc1" presStyleIdx="0" presStyleCnt="4">
        <dgm:presLayoutVars>
          <dgm:bulletEnabled val="1"/>
        </dgm:presLayoutVars>
      </dgm:prSet>
      <dgm:spPr/>
    </dgm:pt>
    <dgm:pt modelId="{ADC43BEA-6D27-3A46-B157-D1BE8C4198C3}" type="pres">
      <dgm:prSet presAssocID="{43DC5159-9AF8-AC40-88FB-6B6CAE405D47}" presName="sp" presStyleCnt="0"/>
      <dgm:spPr/>
    </dgm:pt>
    <dgm:pt modelId="{D18B9FB5-418A-A948-A3C9-677F5EDC8E6E}" type="pres">
      <dgm:prSet presAssocID="{8723D524-948B-0C4E-B954-56CD3680203E}" presName="composite" presStyleCnt="0"/>
      <dgm:spPr/>
    </dgm:pt>
    <dgm:pt modelId="{49190C9D-E613-0C4C-86FC-29CB1ADFCAAA}" type="pres">
      <dgm:prSet presAssocID="{8723D524-948B-0C4E-B954-56CD3680203E}" presName="parentText" presStyleLbl="alignNode1" presStyleIdx="1" presStyleCnt="4">
        <dgm:presLayoutVars>
          <dgm:chMax val="1"/>
          <dgm:bulletEnabled val="1"/>
        </dgm:presLayoutVars>
      </dgm:prSet>
      <dgm:spPr/>
    </dgm:pt>
    <dgm:pt modelId="{0C626FAF-AEFB-E041-9AC7-660191377F29}" type="pres">
      <dgm:prSet presAssocID="{8723D524-948B-0C4E-B954-56CD3680203E}" presName="descendantText" presStyleLbl="alignAcc1" presStyleIdx="1" presStyleCnt="4">
        <dgm:presLayoutVars>
          <dgm:bulletEnabled val="1"/>
        </dgm:presLayoutVars>
      </dgm:prSet>
      <dgm:spPr/>
    </dgm:pt>
    <dgm:pt modelId="{86EF5A1F-511D-F547-8A17-A007227E477E}" type="pres">
      <dgm:prSet presAssocID="{4CB949E8-D1B5-B54B-B7F1-E1BC4076FAE8}" presName="sp" presStyleCnt="0"/>
      <dgm:spPr/>
    </dgm:pt>
    <dgm:pt modelId="{76F1AF32-388C-A741-9069-6B36715F8188}" type="pres">
      <dgm:prSet presAssocID="{A328FEA7-E7D5-0146-998D-9CD1241C0442}" presName="composite" presStyleCnt="0"/>
      <dgm:spPr/>
    </dgm:pt>
    <dgm:pt modelId="{F209B1CB-F2C1-B44B-A98F-1D7D414537CD}" type="pres">
      <dgm:prSet presAssocID="{A328FEA7-E7D5-0146-998D-9CD1241C0442}" presName="parentText" presStyleLbl="alignNode1" presStyleIdx="2" presStyleCnt="4">
        <dgm:presLayoutVars>
          <dgm:chMax val="1"/>
          <dgm:bulletEnabled val="1"/>
        </dgm:presLayoutVars>
      </dgm:prSet>
      <dgm:spPr/>
    </dgm:pt>
    <dgm:pt modelId="{B333E1CD-37C2-BC4E-ADF8-D7FE3BB5655F}" type="pres">
      <dgm:prSet presAssocID="{A328FEA7-E7D5-0146-998D-9CD1241C0442}" presName="descendantText" presStyleLbl="alignAcc1" presStyleIdx="2" presStyleCnt="4">
        <dgm:presLayoutVars>
          <dgm:bulletEnabled val="1"/>
        </dgm:presLayoutVars>
      </dgm:prSet>
      <dgm:spPr/>
    </dgm:pt>
    <dgm:pt modelId="{AC0F966D-FF42-BF41-B3F3-2D7080483DCD}" type="pres">
      <dgm:prSet presAssocID="{374E831E-B376-834B-B237-D2C9EEF43CE6}" presName="sp" presStyleCnt="0"/>
      <dgm:spPr/>
    </dgm:pt>
    <dgm:pt modelId="{0B502717-4133-B34F-AF17-8B65367952DC}" type="pres">
      <dgm:prSet presAssocID="{D93B40BF-D563-C04B-BDE7-D23B2ACAEF27}" presName="composite" presStyleCnt="0"/>
      <dgm:spPr/>
    </dgm:pt>
    <dgm:pt modelId="{41794486-99EA-0E43-82A5-6052B3C36E60}" type="pres">
      <dgm:prSet presAssocID="{D93B40BF-D563-C04B-BDE7-D23B2ACAEF27}" presName="parentText" presStyleLbl="alignNode1" presStyleIdx="3" presStyleCnt="4">
        <dgm:presLayoutVars>
          <dgm:chMax val="1"/>
          <dgm:bulletEnabled val="1"/>
        </dgm:presLayoutVars>
      </dgm:prSet>
      <dgm:spPr/>
    </dgm:pt>
    <dgm:pt modelId="{4CFE064D-E0AC-B440-A7E5-1945160903D1}" type="pres">
      <dgm:prSet presAssocID="{D93B40BF-D563-C04B-BDE7-D23B2ACAEF27}" presName="descendantText" presStyleLbl="alignAcc1" presStyleIdx="3" presStyleCnt="4">
        <dgm:presLayoutVars>
          <dgm:bulletEnabled val="1"/>
        </dgm:presLayoutVars>
      </dgm:prSet>
      <dgm:spPr/>
    </dgm:pt>
  </dgm:ptLst>
  <dgm:cxnLst>
    <dgm:cxn modelId="{53D89500-B221-0C44-A762-110BD6070487}" type="presOf" srcId="{C4BC86E9-2A6D-9E46-945E-87494D04DFB6}" destId="{B333E1CD-37C2-BC4E-ADF8-D7FE3BB5655F}" srcOrd="0" destOrd="0" presId="urn:microsoft.com/office/officeart/2005/8/layout/chevron2"/>
    <dgm:cxn modelId="{0434A104-BF7F-DC49-B88D-1AA6F8F2D7BD}" srcId="{1E6B82BF-F5A8-244E-94F3-F8E1C6D29B57}" destId="{389FD15B-10A8-E943-B343-0F53CF37B453}" srcOrd="0" destOrd="0" parTransId="{470DB49C-05E0-F345-B180-4EE36AC241D3}" sibTransId="{43DC5159-9AF8-AC40-88FB-6B6CAE405D47}"/>
    <dgm:cxn modelId="{C9F33A0A-C942-BF4E-A404-ADE1099BE075}" srcId="{A328FEA7-E7D5-0146-998D-9CD1241C0442}" destId="{C4BC86E9-2A6D-9E46-945E-87494D04DFB6}" srcOrd="0" destOrd="0" parTransId="{EB55FE8D-FC38-4F43-8E2D-9620D31BC52E}" sibTransId="{B22C8394-A4F5-B240-979B-4A517315B1B1}"/>
    <dgm:cxn modelId="{9A408C11-F7E0-1141-86AB-E950CD5885B3}" type="presOf" srcId="{9736ECFB-DBEA-594C-8B03-0B7FD03BD1E8}" destId="{B0C547AC-D1B7-0042-9C3F-BA771896672F}" srcOrd="0" destOrd="0" presId="urn:microsoft.com/office/officeart/2005/8/layout/chevron2"/>
    <dgm:cxn modelId="{70FE0917-3448-D349-88EF-11F103A383D9}" srcId="{1E6B82BF-F5A8-244E-94F3-F8E1C6D29B57}" destId="{A328FEA7-E7D5-0146-998D-9CD1241C0442}" srcOrd="2" destOrd="0" parTransId="{658F5A03-C743-DB4C-BFF1-06AF0A28843A}" sibTransId="{374E831E-B376-834B-B237-D2C9EEF43CE6}"/>
    <dgm:cxn modelId="{8C562222-2D6B-F24B-92CF-B3A85A3287DB}" type="presOf" srcId="{F7CE9E78-FD08-274D-9EF3-BC243A026159}" destId="{0C626FAF-AEFB-E041-9AC7-660191377F29}" srcOrd="0" destOrd="0" presId="urn:microsoft.com/office/officeart/2005/8/layout/chevron2"/>
    <dgm:cxn modelId="{733EB331-ACA8-3842-A142-737026EE24A1}" type="presOf" srcId="{8C9AB70C-C3BF-5D4A-8AA1-2AFB5A70B802}" destId="{4CFE064D-E0AC-B440-A7E5-1945160903D1}" srcOrd="0" destOrd="1" presId="urn:microsoft.com/office/officeart/2005/8/layout/chevron2"/>
    <dgm:cxn modelId="{7742A933-0919-B248-B5D2-819B27DF9DE5}" type="presOf" srcId="{9F7D65D7-5499-8240-9F14-77B9CD6DD5F2}" destId="{4CFE064D-E0AC-B440-A7E5-1945160903D1}" srcOrd="0" destOrd="0" presId="urn:microsoft.com/office/officeart/2005/8/layout/chevron2"/>
    <dgm:cxn modelId="{ABA04F3D-3A34-804D-B8EB-B4F2AFD95616}" srcId="{A328FEA7-E7D5-0146-998D-9CD1241C0442}" destId="{8073825A-8FB0-3146-AE7A-0B2B1128CED7}" srcOrd="1" destOrd="0" parTransId="{F752A926-3D54-DA42-90B1-3BC0E42BF881}" sibTransId="{CB41B9D1-5A5C-7D45-96A1-8D4A0AE68720}"/>
    <dgm:cxn modelId="{8555C940-D52A-4E40-9F4C-DABB26D4BAAB}" type="presOf" srcId="{8723D524-948B-0C4E-B954-56CD3680203E}" destId="{49190C9D-E613-0C4C-86FC-29CB1ADFCAAA}" srcOrd="0" destOrd="0" presId="urn:microsoft.com/office/officeart/2005/8/layout/chevron2"/>
    <dgm:cxn modelId="{D0AFBE41-B78A-324A-8B23-8A911ABE65EC}" type="presOf" srcId="{8073825A-8FB0-3146-AE7A-0B2B1128CED7}" destId="{B333E1CD-37C2-BC4E-ADF8-D7FE3BB5655F}" srcOrd="0" destOrd="1" presId="urn:microsoft.com/office/officeart/2005/8/layout/chevron2"/>
    <dgm:cxn modelId="{07F54F43-3004-AC44-90B7-5542DEB9C25C}" srcId="{1E6B82BF-F5A8-244E-94F3-F8E1C6D29B57}" destId="{8723D524-948B-0C4E-B954-56CD3680203E}" srcOrd="1" destOrd="0" parTransId="{9924D870-7D6C-B04D-9817-75F8587A091B}" sibTransId="{4CB949E8-D1B5-B54B-B7F1-E1BC4076FAE8}"/>
    <dgm:cxn modelId="{8A2D4B5B-C8C3-7D43-8A43-BDC7C263BEF2}" srcId="{D93B40BF-D563-C04B-BDE7-D23B2ACAEF27}" destId="{9F7D65D7-5499-8240-9F14-77B9CD6DD5F2}" srcOrd="0" destOrd="0" parTransId="{DBEE1C1E-FD23-5249-BDB6-2CB6B35301C1}" sibTransId="{3D2D36F7-3C84-1E44-B8CF-5CF06F1D18CA}"/>
    <dgm:cxn modelId="{0AA4CA64-95DF-974F-B535-EA6D7C090D47}" srcId="{8723D524-948B-0C4E-B954-56CD3680203E}" destId="{F7CE9E78-FD08-274D-9EF3-BC243A026159}" srcOrd="0" destOrd="0" parTransId="{9C05AB56-F5B1-9143-83F9-72A14C5F3D37}" sibTransId="{2E649ABB-09E0-6A4A-82A7-7AC80FA262E9}"/>
    <dgm:cxn modelId="{79D31265-E5F4-3245-9938-69A43345E6E0}" type="presOf" srcId="{D93B40BF-D563-C04B-BDE7-D23B2ACAEF27}" destId="{41794486-99EA-0E43-82A5-6052B3C36E60}" srcOrd="0" destOrd="0" presId="urn:microsoft.com/office/officeart/2005/8/layout/chevron2"/>
    <dgm:cxn modelId="{489E346A-4825-F74F-BE42-B0D9C3F17498}" type="presOf" srcId="{A328FEA7-E7D5-0146-998D-9CD1241C0442}" destId="{F209B1CB-F2C1-B44B-A98F-1D7D414537CD}" srcOrd="0" destOrd="0" presId="urn:microsoft.com/office/officeart/2005/8/layout/chevron2"/>
    <dgm:cxn modelId="{757CD573-C69C-9943-BF45-07D0CD3DEA50}" srcId="{1E6B82BF-F5A8-244E-94F3-F8E1C6D29B57}" destId="{D93B40BF-D563-C04B-BDE7-D23B2ACAEF27}" srcOrd="3" destOrd="0" parTransId="{4A996361-9DC0-6C49-AB83-3CB80BF0AF4D}" sibTransId="{7C7DA12D-530C-EF46-9876-6BC7C42CF750}"/>
    <dgm:cxn modelId="{6C015776-2D54-964D-A7A9-4771FA5A5051}" type="presOf" srcId="{389FD15B-10A8-E943-B343-0F53CF37B453}" destId="{1C63E39B-0713-7446-9C6E-2DE570A7E3C4}" srcOrd="0" destOrd="0" presId="urn:microsoft.com/office/officeart/2005/8/layout/chevron2"/>
    <dgm:cxn modelId="{4BA36092-23CD-804F-BCBF-58A88ED1BDFE}" srcId="{D93B40BF-D563-C04B-BDE7-D23B2ACAEF27}" destId="{8C9AB70C-C3BF-5D4A-8AA1-2AFB5A70B802}" srcOrd="1" destOrd="0" parTransId="{DE860543-F135-5F45-969D-2327033F72EF}" sibTransId="{50B10F38-9443-7A42-9EAF-D02233ABDC8C}"/>
    <dgm:cxn modelId="{AD5AA6AE-36C1-6B43-9F11-9E891BDB3118}" srcId="{8723D524-948B-0C4E-B954-56CD3680203E}" destId="{FFCB996A-0944-BC40-9AB4-C2704220085E}" srcOrd="1" destOrd="0" parTransId="{9B1B3AE1-C84E-8C48-A2FF-68F8B2447087}" sibTransId="{B2EA68B4-301E-2A4F-94AC-42D3ADA9A8F4}"/>
    <dgm:cxn modelId="{89735BBE-C7ED-A144-A388-A5F9153DF5AF}" type="presOf" srcId="{FFCB996A-0944-BC40-9AB4-C2704220085E}" destId="{0C626FAF-AEFB-E041-9AC7-660191377F29}" srcOrd="0" destOrd="1" presId="urn:microsoft.com/office/officeart/2005/8/layout/chevron2"/>
    <dgm:cxn modelId="{94A2D9C4-A78E-0942-87BE-E20B05E3F162}" type="presOf" srcId="{1E6B82BF-F5A8-244E-94F3-F8E1C6D29B57}" destId="{9A4EB250-EE63-A242-B9D9-C227E7F5E2D6}" srcOrd="0" destOrd="0" presId="urn:microsoft.com/office/officeart/2005/8/layout/chevron2"/>
    <dgm:cxn modelId="{486D75DF-E3DC-4D46-BF74-6921AEF2D61F}" srcId="{A328FEA7-E7D5-0146-998D-9CD1241C0442}" destId="{4C0691FF-31A0-8E4B-803B-67FE8DC6155C}" srcOrd="2" destOrd="0" parTransId="{5C42CBF9-2C9E-7046-87B1-118683E06689}" sibTransId="{EB3A9A91-4F61-2C47-A067-5FE8B5298188}"/>
    <dgm:cxn modelId="{629C42E5-2331-D64E-9A58-65A238C27364}" type="presOf" srcId="{4C0691FF-31A0-8E4B-803B-67FE8DC6155C}" destId="{B333E1CD-37C2-BC4E-ADF8-D7FE3BB5655F}" srcOrd="0" destOrd="2" presId="urn:microsoft.com/office/officeart/2005/8/layout/chevron2"/>
    <dgm:cxn modelId="{FBCBDDF9-C585-E545-AE40-5EBE9728B5EB}" srcId="{389FD15B-10A8-E943-B343-0F53CF37B453}" destId="{9736ECFB-DBEA-594C-8B03-0B7FD03BD1E8}" srcOrd="0" destOrd="0" parTransId="{7E8F4B36-F7D6-9B4B-B4A5-346198F9CDE7}" sibTransId="{73908C05-8B17-DB43-8730-7D74AFFC619F}"/>
    <dgm:cxn modelId="{07BDAA35-81C3-AB4D-A40A-BBF653CACA0A}" type="presParOf" srcId="{9A4EB250-EE63-A242-B9D9-C227E7F5E2D6}" destId="{C7816E07-02F0-DF42-9DE8-6681603E789A}" srcOrd="0" destOrd="0" presId="urn:microsoft.com/office/officeart/2005/8/layout/chevron2"/>
    <dgm:cxn modelId="{C214BE95-6B6D-0446-A3BD-B2C0A795DA25}" type="presParOf" srcId="{C7816E07-02F0-DF42-9DE8-6681603E789A}" destId="{1C63E39B-0713-7446-9C6E-2DE570A7E3C4}" srcOrd="0" destOrd="0" presId="urn:microsoft.com/office/officeart/2005/8/layout/chevron2"/>
    <dgm:cxn modelId="{72BE952A-8E6D-BC44-BAF7-988E03EE84DF}" type="presParOf" srcId="{C7816E07-02F0-DF42-9DE8-6681603E789A}" destId="{B0C547AC-D1B7-0042-9C3F-BA771896672F}" srcOrd="1" destOrd="0" presId="urn:microsoft.com/office/officeart/2005/8/layout/chevron2"/>
    <dgm:cxn modelId="{523F283C-FD28-7744-9B28-FC874FBA7FA5}" type="presParOf" srcId="{9A4EB250-EE63-A242-B9D9-C227E7F5E2D6}" destId="{ADC43BEA-6D27-3A46-B157-D1BE8C4198C3}" srcOrd="1" destOrd="0" presId="urn:microsoft.com/office/officeart/2005/8/layout/chevron2"/>
    <dgm:cxn modelId="{241D0CE3-D06F-3C4E-A2B7-CB8536E3459C}" type="presParOf" srcId="{9A4EB250-EE63-A242-B9D9-C227E7F5E2D6}" destId="{D18B9FB5-418A-A948-A3C9-677F5EDC8E6E}" srcOrd="2" destOrd="0" presId="urn:microsoft.com/office/officeart/2005/8/layout/chevron2"/>
    <dgm:cxn modelId="{D5D43057-90BE-494E-A020-84FEA13A503B}" type="presParOf" srcId="{D18B9FB5-418A-A948-A3C9-677F5EDC8E6E}" destId="{49190C9D-E613-0C4C-86FC-29CB1ADFCAAA}" srcOrd="0" destOrd="0" presId="urn:microsoft.com/office/officeart/2005/8/layout/chevron2"/>
    <dgm:cxn modelId="{16DE969F-4FE5-6448-BF3D-5FA8E1397359}" type="presParOf" srcId="{D18B9FB5-418A-A948-A3C9-677F5EDC8E6E}" destId="{0C626FAF-AEFB-E041-9AC7-660191377F29}" srcOrd="1" destOrd="0" presId="urn:microsoft.com/office/officeart/2005/8/layout/chevron2"/>
    <dgm:cxn modelId="{E90D1833-C738-164B-97FD-A7CEA5247445}" type="presParOf" srcId="{9A4EB250-EE63-A242-B9D9-C227E7F5E2D6}" destId="{86EF5A1F-511D-F547-8A17-A007227E477E}" srcOrd="3" destOrd="0" presId="urn:microsoft.com/office/officeart/2005/8/layout/chevron2"/>
    <dgm:cxn modelId="{C589A206-C72E-724F-A1D2-C0F2C93DBD7B}" type="presParOf" srcId="{9A4EB250-EE63-A242-B9D9-C227E7F5E2D6}" destId="{76F1AF32-388C-A741-9069-6B36715F8188}" srcOrd="4" destOrd="0" presId="urn:microsoft.com/office/officeart/2005/8/layout/chevron2"/>
    <dgm:cxn modelId="{4C80E759-4734-D546-B1E7-23DE9F9C0CC5}" type="presParOf" srcId="{76F1AF32-388C-A741-9069-6B36715F8188}" destId="{F209B1CB-F2C1-B44B-A98F-1D7D414537CD}" srcOrd="0" destOrd="0" presId="urn:microsoft.com/office/officeart/2005/8/layout/chevron2"/>
    <dgm:cxn modelId="{6443E49B-6273-5946-8B1D-52F8E8E8027B}" type="presParOf" srcId="{76F1AF32-388C-A741-9069-6B36715F8188}" destId="{B333E1CD-37C2-BC4E-ADF8-D7FE3BB5655F}" srcOrd="1" destOrd="0" presId="urn:microsoft.com/office/officeart/2005/8/layout/chevron2"/>
    <dgm:cxn modelId="{743728E2-4EB9-5D4C-A61C-356F07305886}" type="presParOf" srcId="{9A4EB250-EE63-A242-B9D9-C227E7F5E2D6}" destId="{AC0F966D-FF42-BF41-B3F3-2D7080483DCD}" srcOrd="5" destOrd="0" presId="urn:microsoft.com/office/officeart/2005/8/layout/chevron2"/>
    <dgm:cxn modelId="{27C3481E-DA49-764D-A039-EF029F790551}" type="presParOf" srcId="{9A4EB250-EE63-A242-B9D9-C227E7F5E2D6}" destId="{0B502717-4133-B34F-AF17-8B65367952DC}" srcOrd="6" destOrd="0" presId="urn:microsoft.com/office/officeart/2005/8/layout/chevron2"/>
    <dgm:cxn modelId="{DE6A5102-7A75-A44C-BB04-C99D9ECB3186}" type="presParOf" srcId="{0B502717-4133-B34F-AF17-8B65367952DC}" destId="{41794486-99EA-0E43-82A5-6052B3C36E60}" srcOrd="0" destOrd="0" presId="urn:microsoft.com/office/officeart/2005/8/layout/chevron2"/>
    <dgm:cxn modelId="{62C7AD35-D163-1845-8642-D6E36122C4D4}" type="presParOf" srcId="{0B502717-4133-B34F-AF17-8B65367952DC}" destId="{4CFE064D-E0AC-B440-A7E5-1945160903D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ADF88-545E-8045-8D96-B587239DE22F}">
      <dsp:nvSpPr>
        <dsp:cNvPr id="0" name=""/>
        <dsp:cNvSpPr/>
      </dsp:nvSpPr>
      <dsp:spPr>
        <a:xfrm>
          <a:off x="1923317" y="1137280"/>
          <a:ext cx="921409" cy="92140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sz="1900" kern="1200" dirty="0"/>
            <a:t>Insight -&gt; EAM</a:t>
          </a:r>
        </a:p>
      </dsp:txBody>
      <dsp:txXfrm>
        <a:off x="1968296" y="1182259"/>
        <a:ext cx="831451" cy="831451"/>
      </dsp:txXfrm>
    </dsp:sp>
    <dsp:sp modelId="{B2349F1C-0CCC-6546-B964-65642CDF54D9}">
      <dsp:nvSpPr>
        <dsp:cNvPr id="0" name=""/>
        <dsp:cNvSpPr/>
      </dsp:nvSpPr>
      <dsp:spPr>
        <a:xfrm rot="16200000">
          <a:off x="2139590" y="892849"/>
          <a:ext cx="488863" cy="0"/>
        </a:xfrm>
        <a:custGeom>
          <a:avLst/>
          <a:gdLst/>
          <a:ahLst/>
          <a:cxnLst/>
          <a:rect l="0" t="0" r="0" b="0"/>
          <a:pathLst>
            <a:path>
              <a:moveTo>
                <a:pt x="0" y="0"/>
              </a:moveTo>
              <a:lnTo>
                <a:pt x="488863"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B9AF659-F2F4-A04F-B8EC-2542582A3D03}">
      <dsp:nvSpPr>
        <dsp:cNvPr id="0" name=""/>
        <dsp:cNvSpPr/>
      </dsp:nvSpPr>
      <dsp:spPr>
        <a:xfrm>
          <a:off x="2075349" y="31072"/>
          <a:ext cx="617344" cy="61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311150">
            <a:lnSpc>
              <a:spcPct val="90000"/>
            </a:lnSpc>
            <a:spcBef>
              <a:spcPct val="0"/>
            </a:spcBef>
            <a:spcAft>
              <a:spcPct val="35000"/>
            </a:spcAft>
            <a:buNone/>
          </a:pPr>
          <a:r>
            <a:rPr lang="en-US" sz="700" kern="1200" dirty="0"/>
            <a:t>Component requirements</a:t>
          </a:r>
        </a:p>
      </dsp:txBody>
      <dsp:txXfrm>
        <a:off x="2105485" y="61208"/>
        <a:ext cx="557072" cy="557072"/>
      </dsp:txXfrm>
    </dsp:sp>
    <dsp:sp modelId="{4DA46BA9-7E11-9B4B-AF6B-27F0ADD78A89}">
      <dsp:nvSpPr>
        <dsp:cNvPr id="0" name=""/>
        <dsp:cNvSpPr/>
      </dsp:nvSpPr>
      <dsp:spPr>
        <a:xfrm rot="19285714">
          <a:off x="2814819" y="1145114"/>
          <a:ext cx="274169" cy="0"/>
        </a:xfrm>
        <a:custGeom>
          <a:avLst/>
          <a:gdLst/>
          <a:ahLst/>
          <a:cxnLst/>
          <a:rect l="0" t="0" r="0" b="0"/>
          <a:pathLst>
            <a:path>
              <a:moveTo>
                <a:pt x="0" y="0"/>
              </a:moveTo>
              <a:lnTo>
                <a:pt x="27416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0EE21B-9046-344E-B445-0F34228EF635}">
      <dsp:nvSpPr>
        <dsp:cNvPr id="0" name=""/>
        <dsp:cNvSpPr/>
      </dsp:nvSpPr>
      <dsp:spPr>
        <a:xfrm>
          <a:off x="3059081" y="504813"/>
          <a:ext cx="617344" cy="61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488950">
            <a:lnSpc>
              <a:spcPct val="90000"/>
            </a:lnSpc>
            <a:spcBef>
              <a:spcPct val="0"/>
            </a:spcBef>
            <a:spcAft>
              <a:spcPct val="35000"/>
            </a:spcAft>
            <a:buNone/>
          </a:pPr>
          <a:r>
            <a:rPr lang="en-US" sz="1100" kern="1200" dirty="0"/>
            <a:t>System FRUs list</a:t>
          </a:r>
        </a:p>
      </dsp:txBody>
      <dsp:txXfrm>
        <a:off x="3089217" y="534949"/>
        <a:ext cx="557072" cy="557072"/>
      </dsp:txXfrm>
    </dsp:sp>
    <dsp:sp modelId="{51FC6991-2258-BA49-BA07-207D494D1485}">
      <dsp:nvSpPr>
        <dsp:cNvPr id="0" name=""/>
        <dsp:cNvSpPr/>
      </dsp:nvSpPr>
      <dsp:spPr>
        <a:xfrm rot="771429">
          <a:off x="2838846" y="1755328"/>
          <a:ext cx="469077" cy="0"/>
        </a:xfrm>
        <a:custGeom>
          <a:avLst/>
          <a:gdLst/>
          <a:ahLst/>
          <a:cxnLst/>
          <a:rect l="0" t="0" r="0" b="0"/>
          <a:pathLst>
            <a:path>
              <a:moveTo>
                <a:pt x="0" y="0"/>
              </a:moveTo>
              <a:lnTo>
                <a:pt x="46907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8C004D-C65D-C044-8BE7-0265777B951E}">
      <dsp:nvSpPr>
        <dsp:cNvPr id="0" name=""/>
        <dsp:cNvSpPr/>
      </dsp:nvSpPr>
      <dsp:spPr>
        <a:xfrm>
          <a:off x="3302043" y="1569297"/>
          <a:ext cx="617344" cy="61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a:t>Tests report</a:t>
          </a:r>
        </a:p>
      </dsp:txBody>
      <dsp:txXfrm>
        <a:off x="3332179" y="1599433"/>
        <a:ext cx="557072" cy="557072"/>
      </dsp:txXfrm>
    </dsp:sp>
    <dsp:sp modelId="{337FB2FE-1EE4-324E-B782-54E39FCD9A8D}">
      <dsp:nvSpPr>
        <dsp:cNvPr id="0" name=""/>
        <dsp:cNvSpPr/>
      </dsp:nvSpPr>
      <dsp:spPr>
        <a:xfrm rot="3857143">
          <a:off x="2491446" y="2240819"/>
          <a:ext cx="404296" cy="0"/>
        </a:xfrm>
        <a:custGeom>
          <a:avLst/>
          <a:gdLst/>
          <a:ahLst/>
          <a:cxnLst/>
          <a:rect l="0" t="0" r="0" b="0"/>
          <a:pathLst>
            <a:path>
              <a:moveTo>
                <a:pt x="0" y="0"/>
              </a:moveTo>
              <a:lnTo>
                <a:pt x="404296"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027FE2-1BD0-8D49-B4E2-062BB56157A3}">
      <dsp:nvSpPr>
        <dsp:cNvPr id="0" name=""/>
        <dsp:cNvSpPr/>
      </dsp:nvSpPr>
      <dsp:spPr>
        <a:xfrm>
          <a:off x="2621279" y="2422948"/>
          <a:ext cx="617344" cy="61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kern="1200"/>
            <a:t>Test plan</a:t>
          </a:r>
        </a:p>
      </dsp:txBody>
      <dsp:txXfrm>
        <a:off x="2651415" y="2453084"/>
        <a:ext cx="557072" cy="557072"/>
      </dsp:txXfrm>
    </dsp:sp>
    <dsp:sp modelId="{3E40D0CE-7B37-704C-BB41-5D48F26D863A}">
      <dsp:nvSpPr>
        <dsp:cNvPr id="0" name=""/>
        <dsp:cNvSpPr/>
      </dsp:nvSpPr>
      <dsp:spPr>
        <a:xfrm rot="6942857">
          <a:off x="1872301" y="2240819"/>
          <a:ext cx="404296" cy="0"/>
        </a:xfrm>
        <a:custGeom>
          <a:avLst/>
          <a:gdLst/>
          <a:ahLst/>
          <a:cxnLst/>
          <a:rect l="0" t="0" r="0" b="0"/>
          <a:pathLst>
            <a:path>
              <a:moveTo>
                <a:pt x="0" y="0"/>
              </a:moveTo>
              <a:lnTo>
                <a:pt x="404296"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1212E0-1313-F94C-9486-7BF9E7E82F48}">
      <dsp:nvSpPr>
        <dsp:cNvPr id="0" name=""/>
        <dsp:cNvSpPr/>
      </dsp:nvSpPr>
      <dsp:spPr>
        <a:xfrm>
          <a:off x="1529419" y="2422948"/>
          <a:ext cx="617344" cy="61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400050">
            <a:lnSpc>
              <a:spcPct val="90000"/>
            </a:lnSpc>
            <a:spcBef>
              <a:spcPct val="0"/>
            </a:spcBef>
            <a:spcAft>
              <a:spcPct val="35000"/>
            </a:spcAft>
            <a:buNone/>
          </a:pPr>
          <a:r>
            <a:rPr lang="en-US" sz="900" kern="1200" dirty="0"/>
            <a:t>Laboratory devices</a:t>
          </a:r>
        </a:p>
      </dsp:txBody>
      <dsp:txXfrm>
        <a:off x="1559555" y="2453084"/>
        <a:ext cx="557072" cy="557072"/>
      </dsp:txXfrm>
    </dsp:sp>
    <dsp:sp modelId="{467E6278-D102-8641-A258-99BC3BBBA340}">
      <dsp:nvSpPr>
        <dsp:cNvPr id="0" name=""/>
        <dsp:cNvSpPr/>
      </dsp:nvSpPr>
      <dsp:spPr>
        <a:xfrm rot="10028571">
          <a:off x="1460120" y="1755328"/>
          <a:ext cx="469077" cy="0"/>
        </a:xfrm>
        <a:custGeom>
          <a:avLst/>
          <a:gdLst/>
          <a:ahLst/>
          <a:cxnLst/>
          <a:rect l="0" t="0" r="0" b="0"/>
          <a:pathLst>
            <a:path>
              <a:moveTo>
                <a:pt x="0" y="0"/>
              </a:moveTo>
              <a:lnTo>
                <a:pt x="46907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581C02F-2AEB-BE4C-9042-AA8D05B21A1A}">
      <dsp:nvSpPr>
        <dsp:cNvPr id="0" name=""/>
        <dsp:cNvSpPr/>
      </dsp:nvSpPr>
      <dsp:spPr>
        <a:xfrm>
          <a:off x="848656" y="1569297"/>
          <a:ext cx="617344" cy="61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400050">
            <a:lnSpc>
              <a:spcPct val="90000"/>
            </a:lnSpc>
            <a:spcBef>
              <a:spcPct val="0"/>
            </a:spcBef>
            <a:spcAft>
              <a:spcPct val="35000"/>
            </a:spcAft>
            <a:buNone/>
          </a:pPr>
          <a:r>
            <a:rPr lang="en-US" sz="900" kern="1200" dirty="0"/>
            <a:t>Test Design document</a:t>
          </a:r>
        </a:p>
      </dsp:txBody>
      <dsp:txXfrm>
        <a:off x="878792" y="1599433"/>
        <a:ext cx="557072" cy="557072"/>
      </dsp:txXfrm>
    </dsp:sp>
    <dsp:sp modelId="{4AD311D6-62F6-6A4A-8045-A75B4E245A17}">
      <dsp:nvSpPr>
        <dsp:cNvPr id="0" name=""/>
        <dsp:cNvSpPr/>
      </dsp:nvSpPr>
      <dsp:spPr>
        <a:xfrm rot="13114286">
          <a:off x="1679054" y="1145114"/>
          <a:ext cx="274169" cy="0"/>
        </a:xfrm>
        <a:custGeom>
          <a:avLst/>
          <a:gdLst/>
          <a:ahLst/>
          <a:cxnLst/>
          <a:rect l="0" t="0" r="0" b="0"/>
          <a:pathLst>
            <a:path>
              <a:moveTo>
                <a:pt x="0" y="0"/>
              </a:moveTo>
              <a:lnTo>
                <a:pt x="27416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C7A3B1-5227-0740-AA14-C2DFBCAF1FFD}">
      <dsp:nvSpPr>
        <dsp:cNvPr id="0" name=""/>
        <dsp:cNvSpPr/>
      </dsp:nvSpPr>
      <dsp:spPr>
        <a:xfrm>
          <a:off x="1091617" y="504813"/>
          <a:ext cx="617344" cy="61734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488950">
            <a:lnSpc>
              <a:spcPct val="90000"/>
            </a:lnSpc>
            <a:spcBef>
              <a:spcPct val="0"/>
            </a:spcBef>
            <a:spcAft>
              <a:spcPct val="35000"/>
            </a:spcAft>
            <a:buNone/>
          </a:pPr>
          <a:r>
            <a:rPr lang="en-US" sz="1100" kern="1200" dirty="0"/>
            <a:t>JIRA: timeline</a:t>
          </a:r>
        </a:p>
      </dsp:txBody>
      <dsp:txXfrm>
        <a:off x="1121753" y="534949"/>
        <a:ext cx="557072" cy="5570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63E39B-0713-7446-9C6E-2DE570A7E3C4}">
      <dsp:nvSpPr>
        <dsp:cNvPr id="0" name=""/>
        <dsp:cNvSpPr/>
      </dsp:nvSpPr>
      <dsp:spPr>
        <a:xfrm rot="5400000">
          <a:off x="-192287" y="196043"/>
          <a:ext cx="1281918" cy="89734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System requirements</a:t>
          </a:r>
        </a:p>
      </dsp:txBody>
      <dsp:txXfrm rot="-5400000">
        <a:off x="1" y="452426"/>
        <a:ext cx="897342" cy="384576"/>
      </dsp:txXfrm>
    </dsp:sp>
    <dsp:sp modelId="{B0C547AC-D1B7-0042-9C3F-BA771896672F}">
      <dsp:nvSpPr>
        <dsp:cNvPr id="0" name=""/>
        <dsp:cNvSpPr/>
      </dsp:nvSpPr>
      <dsp:spPr>
        <a:xfrm rot="5400000">
          <a:off x="4835375" y="-3934277"/>
          <a:ext cx="833246" cy="870931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System requirements are analyzed for each system and its components</a:t>
          </a:r>
        </a:p>
      </dsp:txBody>
      <dsp:txXfrm rot="-5400000">
        <a:off x="897342" y="44432"/>
        <a:ext cx="8668637" cy="751894"/>
      </dsp:txXfrm>
    </dsp:sp>
    <dsp:sp modelId="{49190C9D-E613-0C4C-86FC-29CB1ADFCAAA}">
      <dsp:nvSpPr>
        <dsp:cNvPr id="0" name=""/>
        <dsp:cNvSpPr/>
      </dsp:nvSpPr>
      <dsp:spPr>
        <a:xfrm rot="5400000">
          <a:off x="-192287" y="1331748"/>
          <a:ext cx="1281918" cy="89734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System Verification plan</a:t>
          </a:r>
        </a:p>
      </dsp:txBody>
      <dsp:txXfrm rot="-5400000">
        <a:off x="1" y="1588131"/>
        <a:ext cx="897342" cy="384576"/>
      </dsp:txXfrm>
    </dsp:sp>
    <dsp:sp modelId="{0C626FAF-AEFB-E041-9AC7-660191377F29}">
      <dsp:nvSpPr>
        <dsp:cNvPr id="0" name=""/>
        <dsp:cNvSpPr/>
      </dsp:nvSpPr>
      <dsp:spPr>
        <a:xfrm rot="5400000">
          <a:off x="4835375" y="-2798572"/>
          <a:ext cx="833246" cy="870931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 Describes subsystems' test setup and characterization procedures</a:t>
          </a:r>
        </a:p>
        <a:p>
          <a:pPr marL="114300" lvl="1" indent="-114300" algn="l" defTabSz="666750">
            <a:lnSpc>
              <a:spcPct val="90000"/>
            </a:lnSpc>
            <a:spcBef>
              <a:spcPct val="0"/>
            </a:spcBef>
            <a:spcAft>
              <a:spcPct val="15000"/>
            </a:spcAft>
            <a:buChar char="•"/>
          </a:pPr>
          <a:r>
            <a:rPr lang="en-US" sz="1500" kern="1200"/>
            <a:t> When not COTS: test plan is prepared/discussed and agreed with IK partner</a:t>
          </a:r>
        </a:p>
      </dsp:txBody>
      <dsp:txXfrm rot="-5400000">
        <a:off x="897342" y="1180137"/>
        <a:ext cx="8668637" cy="751894"/>
      </dsp:txXfrm>
    </dsp:sp>
    <dsp:sp modelId="{F209B1CB-F2C1-B44B-A98F-1D7D414537CD}">
      <dsp:nvSpPr>
        <dsp:cNvPr id="0" name=""/>
        <dsp:cNvSpPr/>
      </dsp:nvSpPr>
      <dsp:spPr>
        <a:xfrm rot="5400000">
          <a:off x="-192287" y="2467452"/>
          <a:ext cx="1281918" cy="89734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Validation of verification plan</a:t>
          </a:r>
        </a:p>
      </dsp:txBody>
      <dsp:txXfrm rot="-5400000">
        <a:off x="1" y="2723835"/>
        <a:ext cx="897342" cy="384576"/>
      </dsp:txXfrm>
    </dsp:sp>
    <dsp:sp modelId="{B333E1CD-37C2-BC4E-ADF8-D7FE3BB5655F}">
      <dsp:nvSpPr>
        <dsp:cNvPr id="0" name=""/>
        <dsp:cNvSpPr/>
      </dsp:nvSpPr>
      <dsp:spPr>
        <a:xfrm rot="5400000">
          <a:off x="4835375" y="-1662868"/>
          <a:ext cx="833246" cy="870931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 Verification document is validated by system lead: we make sure test requirements are correctly translated</a:t>
          </a:r>
        </a:p>
        <a:p>
          <a:pPr marL="114300" lvl="1" indent="-114300" algn="l" defTabSz="666750">
            <a:lnSpc>
              <a:spcPct val="90000"/>
            </a:lnSpc>
            <a:spcBef>
              <a:spcPct val="0"/>
            </a:spcBef>
            <a:spcAft>
              <a:spcPct val="15000"/>
            </a:spcAft>
            <a:buChar char="•"/>
          </a:pPr>
          <a:r>
            <a:rPr lang="en-US" sz="1500" kern="1200" dirty="0"/>
            <a:t> Test coverage is reviewed.</a:t>
          </a:r>
        </a:p>
        <a:p>
          <a:pPr marL="114300" lvl="1" indent="-114300" algn="l" defTabSz="666750">
            <a:lnSpc>
              <a:spcPct val="90000"/>
            </a:lnSpc>
            <a:spcBef>
              <a:spcPct val="0"/>
            </a:spcBef>
            <a:spcAft>
              <a:spcPct val="15000"/>
            </a:spcAft>
            <a:buChar char="•"/>
          </a:pPr>
          <a:r>
            <a:rPr lang="en-US" sz="1500" kern="1200"/>
            <a:t> Tests IDs defined for each measurements</a:t>
          </a:r>
        </a:p>
      </dsp:txBody>
      <dsp:txXfrm rot="-5400000">
        <a:off x="897342" y="2315841"/>
        <a:ext cx="8668637" cy="751894"/>
      </dsp:txXfrm>
    </dsp:sp>
    <dsp:sp modelId="{41794486-99EA-0E43-82A5-6052B3C36E60}">
      <dsp:nvSpPr>
        <dsp:cNvPr id="0" name=""/>
        <dsp:cNvSpPr/>
      </dsp:nvSpPr>
      <dsp:spPr>
        <a:xfrm rot="5400000">
          <a:off x="-192287" y="3603157"/>
          <a:ext cx="1281918" cy="897342"/>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Run tests</a:t>
          </a:r>
        </a:p>
      </dsp:txBody>
      <dsp:txXfrm rot="-5400000">
        <a:off x="1" y="3859540"/>
        <a:ext cx="897342" cy="384576"/>
      </dsp:txXfrm>
    </dsp:sp>
    <dsp:sp modelId="{4CFE064D-E0AC-B440-A7E5-1945160903D1}">
      <dsp:nvSpPr>
        <dsp:cNvPr id="0" name=""/>
        <dsp:cNvSpPr/>
      </dsp:nvSpPr>
      <dsp:spPr>
        <a:xfrm rot="5400000">
          <a:off x="4835375" y="-527163"/>
          <a:ext cx="833246" cy="8709313"/>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Acceptance tests performed in BI lab, possibly compared with IK results.</a:t>
          </a:r>
        </a:p>
        <a:p>
          <a:pPr marL="114300" lvl="1" indent="-114300" algn="l" defTabSz="666750">
            <a:lnSpc>
              <a:spcPct val="90000"/>
            </a:lnSpc>
            <a:spcBef>
              <a:spcPct val="0"/>
            </a:spcBef>
            <a:spcAft>
              <a:spcPct val="15000"/>
            </a:spcAft>
            <a:buChar char="•"/>
          </a:pPr>
          <a:r>
            <a:rPr lang="en-US" sz="1500" kern="1200" dirty="0"/>
            <a:t>System verification performed after installation, without beam and with beam from the LCR</a:t>
          </a:r>
        </a:p>
      </dsp:txBody>
      <dsp:txXfrm rot="-5400000">
        <a:off x="897342" y="3451546"/>
        <a:ext cx="8668637" cy="75189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2019-02-11</a:t>
            </a:fld>
            <a:endParaRPr lang="sv-SE"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1468214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Cold check out: Testing of the whole instrument on all architectural layers: </a:t>
            </a:r>
          </a:p>
          <a:p>
            <a:pPr lvl="1" algn="just"/>
            <a:r>
              <a:rPr lang="en-US" dirty="0"/>
              <a:t>monitor, front-end electronics, cables, </a:t>
            </a:r>
            <a:r>
              <a:rPr lang="en-US" dirty="0" err="1"/>
              <a:t>mTCA</a:t>
            </a:r>
            <a:r>
              <a:rPr lang="en-US" dirty="0"/>
              <a:t>-electronics, timing, data treatment, publishing, network transmission and machine protection interface.</a:t>
            </a:r>
          </a:p>
          <a:p>
            <a:endParaRPr lang="en-US" dirty="0"/>
          </a:p>
          <a:p>
            <a:pPr algn="just"/>
            <a:r>
              <a:rPr lang="en-US" dirty="0"/>
              <a:t>Commissioning with beam: Aims at verifying the correctness of the integration for machine operations. </a:t>
            </a:r>
          </a:p>
          <a:p>
            <a:pPr lvl="1" algn="just"/>
            <a:r>
              <a:rPr lang="en-US" dirty="0"/>
              <a:t>Includes initial comparisons and cross-calibrations in order to gain confidence in the instrument. Performance limiting factors are identified.</a:t>
            </a:r>
          </a:p>
          <a:p>
            <a:endParaRPr lang="en-US" dirty="0"/>
          </a:p>
          <a:p>
            <a:r>
              <a:rPr lang="en-US" dirty="0"/>
              <a:t>Quick self test: The self-test procedure includes testing of calibration, machine protection and data transmission.</a:t>
            </a:r>
          </a:p>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7</a:t>
            </a:fld>
            <a:endParaRPr lang="sv-SE" dirty="0"/>
          </a:p>
        </p:txBody>
      </p:sp>
    </p:spTree>
    <p:extLst>
      <p:ext uri="{BB962C8B-B14F-4D97-AF65-F5344CB8AC3E}">
        <p14:creationId xmlns:p14="http://schemas.microsoft.com/office/powerpoint/2010/main" val="1298970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sng" strike="noStrike" kern="1200" dirty="0">
                <a:solidFill>
                  <a:schemeClr val="tx1"/>
                </a:solidFill>
                <a:effectLst/>
                <a:latin typeface="+mn-lt"/>
                <a:ea typeface="+mn-ea"/>
                <a:cs typeface="+mn-cs"/>
              </a:rPr>
              <a:t>Trigger delays / Verify background subtraction, offline analysis procedure:</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For each trigger setting: raw data without baseline subtraction (one of the Data on Demand-DoD buffers) is acquired. Average baseline is subtracted (calculated from another DoD buffer where waveforms that are used for baseline subtraction are stored).</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For each pulse period (14Hz) average baseline waveform from the raw data is subtracted to obtain "processed" waveform.</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From at least 100 "processed waveforms" an average is computed. Report average processed waveform with the best trigger setting.</a:t>
            </a:r>
            <a:endParaRPr lang="sv-SE" sz="1200" b="0" i="0" u="none" strike="noStrike" kern="1200" dirty="0">
              <a:solidFill>
                <a:schemeClr val="tx1"/>
              </a:solidFill>
              <a:effectLst/>
              <a:latin typeface="+mn-lt"/>
              <a:ea typeface="+mn-ea"/>
              <a:cs typeface="+mn-cs"/>
            </a:endParaRPr>
          </a:p>
          <a:p>
            <a:pPr rtl="0" eaLnBrk="1" fontAlgn="t" latinLnBrk="0" hangingPunct="1"/>
            <a:endParaRPr lang="en-US" sz="1200" b="1" i="0" u="sng" strike="noStrike" kern="1200" dirty="0">
              <a:solidFill>
                <a:schemeClr val="tx1"/>
              </a:solidFill>
              <a:effectLst/>
              <a:latin typeface="+mn-lt"/>
              <a:ea typeface="+mn-ea"/>
              <a:cs typeface="+mn-cs"/>
            </a:endParaRPr>
          </a:p>
          <a:p>
            <a:pPr rtl="0" eaLnBrk="1" fontAlgn="t" latinLnBrk="0" hangingPunct="1"/>
            <a:r>
              <a:rPr lang="en-US" sz="1200" b="1" i="0" u="sng" strike="noStrike" kern="1200" dirty="0">
                <a:solidFill>
                  <a:schemeClr val="tx1"/>
                </a:solidFill>
                <a:effectLst/>
                <a:latin typeface="+mn-lt"/>
                <a:ea typeface="+mn-ea"/>
                <a:cs typeface="+mn-cs"/>
              </a:rPr>
              <a:t>Trigger delays / Monitor accumulated loss (or neutron counts) over the beam pulse:</a:t>
            </a:r>
            <a:r>
              <a:rPr lang="en-US" sz="1200" b="1" i="0" u="none" strike="noStrike" kern="1200" dirty="0">
                <a:solidFill>
                  <a:schemeClr val="tx1"/>
                </a:solidFill>
                <a:effectLst/>
                <a:latin typeface="+mn-lt"/>
                <a:ea typeface="+mn-ea"/>
                <a:cs typeface="+mn-cs"/>
              </a:rPr>
              <a:t> (</a:t>
            </a:r>
            <a:r>
              <a:rPr lang="en-US" sz="1200" b="1" i="0" u="none" strike="noStrike" kern="1200" dirty="0" err="1">
                <a:solidFill>
                  <a:schemeClr val="tx1"/>
                </a:solidFill>
                <a:effectLst/>
                <a:latin typeface="+mn-lt"/>
                <a:ea typeface="+mn-ea"/>
                <a:cs typeface="+mn-cs"/>
              </a:rPr>
              <a:t>ie</a:t>
            </a:r>
            <a:r>
              <a:rPr lang="en-US" sz="1200" b="1" i="0" u="none" strike="noStrike" kern="1200" dirty="0">
                <a:solidFill>
                  <a:schemeClr val="tx1"/>
                </a:solidFill>
                <a:effectLst/>
                <a:latin typeface="+mn-lt"/>
                <a:ea typeface="+mn-ea"/>
                <a:cs typeface="+mn-cs"/>
              </a:rPr>
              <a:t>. loss over BEAM_ON period inside the pulse period):</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For each trigger delay setting an average value for this loss is computed</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Report the trigger setting with highest average value</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sng" strike="noStrike" kern="1200" dirty="0">
                <a:solidFill>
                  <a:schemeClr val="tx1"/>
                </a:solidFill>
                <a:effectLst/>
                <a:latin typeface="+mn-lt"/>
                <a:ea typeface="+mn-ea"/>
                <a:cs typeface="+mn-cs"/>
              </a:rPr>
              <a:t>Monte Carlo Simulation verification and equivalent loss scaling factor: </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Define a set of controlled losses for simulation verification</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Compare simulated and measured results. In case of larger discrepancies find the source and modify simulation model accordingly.</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Once the simulation geometry model is verified, use the results to define scaling factors. </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For each detector connect number of lost protons to measured current for particular loss scenario. This gives a factor that can be used to calculate  "equivalent lost protons" from the measurement during operation.</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Here each group of detectors has a loss scenario assigned to.</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Protection function commissioning</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Identify controlled loss scenarios with different loss time evolution (different time constants) and tune the protection function algorithm</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Produce these controlled losses to tune the protection algorithms</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MP thresholds</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Identify a few likely accidental scenarios that are most damaging</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Use Monte Carlo simulations (Geant4) coupled with thermo-mechanical simulations (ANSYS) to understand damage potential.</a:t>
            </a:r>
            <a:endParaRPr lang="sv-SE"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dirty="0">
                <a:solidFill>
                  <a:schemeClr val="tx1"/>
                </a:solidFill>
                <a:effectLst/>
                <a:latin typeface="+mn-lt"/>
                <a:ea typeface="+mn-ea"/>
                <a:cs typeface="+mn-cs"/>
              </a:rPr>
              <a:t>Produce risk matrix which serves as a bassline to select MP thresholds.</a:t>
            </a:r>
            <a:endParaRPr lang="sv-SE" sz="1200" b="0" i="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9</a:t>
            </a:fld>
            <a:endParaRPr lang="sv-SE" dirty="0"/>
          </a:p>
        </p:txBody>
      </p:sp>
    </p:spTree>
    <p:extLst>
      <p:ext uri="{BB962C8B-B14F-4D97-AF65-F5344CB8AC3E}">
        <p14:creationId xmlns:p14="http://schemas.microsoft.com/office/powerpoint/2010/main" val="983083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13A0D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normAutofit/>
          </a:bodyPr>
          <a:lstStyle>
            <a:lvl1pPr algn="ctr">
              <a:defRPr sz="3200"/>
            </a:lvl1pPr>
          </a:lstStyle>
          <a:p>
            <a:r>
              <a:rPr lang="en-US" noProof="0"/>
              <a:t>Click to edit Master title style</a:t>
            </a:r>
            <a:endParaRPr lang="en-GB" noProof="0" dirty="0"/>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noProof="0" dirty="0"/>
              <a:t>Presenter name</a:t>
            </a:r>
            <a:endParaRPr lang="en-GB" noProof="0" dirty="0"/>
          </a:p>
        </p:txBody>
      </p:sp>
      <p:sp>
        <p:nvSpPr>
          <p:cNvPr id="4" name="Date Placeholder 3"/>
          <p:cNvSpPr>
            <a:spLocks noGrp="1"/>
          </p:cNvSpPr>
          <p:nvPr>
            <p:ph type="dt" sz="half" idx="10"/>
          </p:nvPr>
        </p:nvSpPr>
        <p:spPr>
          <a:xfrm>
            <a:off x="609600" y="6453336"/>
            <a:ext cx="2844800" cy="365125"/>
          </a:xfrm>
        </p:spPr>
        <p:txBody>
          <a:bodyPr anchor="b"/>
          <a:lstStyle>
            <a:lvl1pPr>
              <a:defRPr>
                <a:solidFill>
                  <a:schemeClr val="bg1"/>
                </a:solidFill>
              </a:defRPr>
            </a:lvl1pPr>
          </a:lstStyle>
          <a:p>
            <a:fld id="{5ED7AC81-318B-4D49-A602-9E30227C87EC}" type="datetime1">
              <a:rPr lang="en-GB" smtClean="0"/>
              <a:pPr/>
              <a:t>11/02/2019</a:t>
            </a:fld>
            <a:endParaRPr lang="en-GB" dirty="0"/>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bg1"/>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bg1"/>
                </a:solidFill>
              </a:defRPr>
            </a:lvl1pPr>
          </a:lstStyle>
          <a:p>
            <a:fld id="{551115BC-487E-4422-894C-CB7CD3E79223}" type="slidenum">
              <a:rPr lang="en-GB" smtClean="0"/>
              <a:pPr/>
              <a:t>‹#›</a:t>
            </a:fld>
            <a:endParaRPr lang="en-GB"/>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7" y="260651"/>
            <a:ext cx="2208245" cy="886059"/>
          </a:xfrm>
          <a:prstGeom prst="rect">
            <a:avLst/>
          </a:prstGeom>
        </p:spPr>
      </p:pic>
      <p:pic>
        <p:nvPicPr>
          <p:cNvPr id="11" name="Picture 10">
            <a:extLst>
              <a:ext uri="{FF2B5EF4-FFF2-40B4-BE49-F238E27FC236}">
                <a16:creationId xmlns:a16="http://schemas.microsoft.com/office/drawing/2014/main" id="{3B77A986-290F-D34E-872B-A89DF3BE59A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3375" b="16409"/>
          <a:stretch/>
        </p:blipFill>
        <p:spPr>
          <a:xfrm>
            <a:off x="9219135" y="260651"/>
            <a:ext cx="2972865" cy="1316868"/>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14471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4" y="1535116"/>
            <a:ext cx="5386917"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4" y="2174878"/>
            <a:ext cx="5386917"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74" y="1535116"/>
            <a:ext cx="5389033"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74" y="2174878"/>
            <a:ext cx="5389033"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622844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2242161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32342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11" y="273052"/>
            <a:ext cx="4011084" cy="1162050"/>
          </a:xfrm>
        </p:spPr>
        <p:txBody>
          <a:bodyPr anchor="b"/>
          <a:lstStyle>
            <a:lvl1pPr algn="l">
              <a:defRPr sz="1385" b="1"/>
            </a:lvl1pPr>
          </a:lstStyle>
          <a:p>
            <a:r>
              <a:rPr lang="sv-SE"/>
              <a:t>Klicka här för att ändra format</a:t>
            </a:r>
          </a:p>
        </p:txBody>
      </p:sp>
      <p:sp>
        <p:nvSpPr>
          <p:cNvPr id="3" name="Platshållare för innehåll 2"/>
          <p:cNvSpPr>
            <a:spLocks noGrp="1"/>
          </p:cNvSpPr>
          <p:nvPr>
            <p:ph idx="1"/>
          </p:nvPr>
        </p:nvSpPr>
        <p:spPr>
          <a:xfrm>
            <a:off x="4766743" y="273401"/>
            <a:ext cx="6815668" cy="5853113"/>
          </a:xfrm>
        </p:spPr>
        <p:txBody>
          <a:bodyPr/>
          <a:lstStyle>
            <a:lvl1pPr>
              <a:defRPr sz="2216"/>
            </a:lvl1pPr>
            <a:lvl2pPr>
              <a:defRPr sz="1939"/>
            </a:lvl2pPr>
            <a:lvl3pPr>
              <a:defRPr sz="1661"/>
            </a:lvl3pPr>
            <a:lvl4pPr>
              <a:defRPr sz="1385"/>
            </a:lvl4pPr>
            <a:lvl5pPr>
              <a:defRPr sz="1385"/>
            </a:lvl5pPr>
            <a:lvl6pPr>
              <a:defRPr sz="1385"/>
            </a:lvl6pPr>
            <a:lvl7pPr>
              <a:defRPr sz="1385"/>
            </a:lvl7pPr>
            <a:lvl8pPr>
              <a:defRPr sz="1385"/>
            </a:lvl8pPr>
            <a:lvl9pPr>
              <a:defRPr sz="1385"/>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11" y="1435104"/>
            <a:ext cx="4011084" cy="4691063"/>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11530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3"/>
            <a:ext cx="7315200" cy="566738"/>
          </a:xfrm>
        </p:spPr>
        <p:txBody>
          <a:bodyPr anchor="b"/>
          <a:lstStyle>
            <a:lvl1pPr algn="l">
              <a:defRPr sz="1385"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2216"/>
            </a:lvl1pPr>
            <a:lvl2pPr marL="315314" indent="0">
              <a:buNone/>
              <a:defRPr sz="1939"/>
            </a:lvl2pPr>
            <a:lvl3pPr marL="630630" indent="0">
              <a:buNone/>
              <a:defRPr sz="1661"/>
            </a:lvl3pPr>
            <a:lvl4pPr marL="945947" indent="0">
              <a:buNone/>
              <a:defRPr sz="1385"/>
            </a:lvl4pPr>
            <a:lvl5pPr marL="1261265" indent="0">
              <a:buNone/>
              <a:defRPr sz="1385"/>
            </a:lvl5pPr>
            <a:lvl6pPr marL="1576588" indent="0">
              <a:buNone/>
              <a:defRPr sz="1385"/>
            </a:lvl6pPr>
            <a:lvl7pPr marL="1891904" indent="0">
              <a:buNone/>
              <a:defRPr sz="1385"/>
            </a:lvl7pPr>
            <a:lvl8pPr marL="2207225" indent="0">
              <a:buNone/>
              <a:defRPr sz="1385"/>
            </a:lvl8pPr>
            <a:lvl9pPr marL="2522543" indent="0">
              <a:buNone/>
              <a:defRPr sz="1385"/>
            </a:lvl9pPr>
          </a:lstStyle>
          <a:p>
            <a:endParaRPr lang="sv-SE"/>
          </a:p>
        </p:txBody>
      </p:sp>
      <p:sp>
        <p:nvSpPr>
          <p:cNvPr id="4" name="Platshållare för text 3"/>
          <p:cNvSpPr>
            <a:spLocks noGrp="1"/>
          </p:cNvSpPr>
          <p:nvPr>
            <p:ph type="body" sz="half" idx="2"/>
          </p:nvPr>
        </p:nvSpPr>
        <p:spPr>
          <a:xfrm>
            <a:off x="2389717" y="5367341"/>
            <a:ext cx="7315200" cy="804862"/>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59222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416047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5036"/>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5036"/>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090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791349" y="301"/>
            <a:ext cx="7683499" cy="1441451"/>
          </a:xfrm>
        </p:spPr>
        <p:txBody>
          <a:bodyPr/>
          <a:lstStyle/>
          <a:p>
            <a:r>
              <a:rPr lang="sv-SE"/>
              <a:t>Klicka här för att ändra format</a:t>
            </a:r>
          </a:p>
        </p:txBody>
      </p:sp>
      <p:cxnSp>
        <p:nvCxnSpPr>
          <p:cNvPr id="3" name="Rak 7"/>
          <p:cNvCxnSpPr/>
          <p:nvPr userDrawn="1"/>
        </p:nvCxnSpPr>
        <p:spPr>
          <a:xfrm>
            <a:off x="-434760" y="1452400"/>
            <a:ext cx="12928527"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3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76DC40F-55C4-384F-A14E-20FF4C53AB90}"/>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Picture 8">
            <a:extLst>
              <a:ext uri="{FF2B5EF4-FFF2-40B4-BE49-F238E27FC236}">
                <a16:creationId xmlns:a16="http://schemas.microsoft.com/office/drawing/2014/main" id="{C7D684BB-AC49-4844-95DA-6540E04D6D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2" name="Title 1"/>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3" name="Content Placeholder 2"/>
          <p:cNvSpPr>
            <a:spLocks noGrp="1"/>
          </p:cNvSpPr>
          <p:nvPr>
            <p:ph idx="1" hasCustomPrompt="1"/>
          </p:nvPr>
        </p:nvSpPr>
        <p:spPr>
          <a:xfrm>
            <a:off x="609600" y="1781000"/>
            <a:ext cx="10972800" cy="4345166"/>
          </a:xfrm>
        </p:spPr>
        <p:txBody>
          <a:bodyPr lIns="90000">
            <a:noAutofit/>
          </a:bodyPr>
          <a:lstStyle>
            <a:lvl1pPr marL="342900" indent="-342900">
              <a:buFont typeface="Arial" panose="020B0604020202020204" pitchFamily="34" charset="0"/>
              <a:buChar char="•"/>
              <a:defRPr/>
            </a:lvl1pPr>
          </a:lstStyle>
          <a:p>
            <a:pPr lvl="0"/>
            <a:r>
              <a:rPr lang="en-US" noProof="0" dirty="0"/>
              <a:t>Avoid text less than 16 points.  Always use Calibri font</a:t>
            </a:r>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sp>
        <p:nvSpPr>
          <p:cNvPr id="17" name="Text Placeholder 16">
            <a:extLst>
              <a:ext uri="{FF2B5EF4-FFF2-40B4-BE49-F238E27FC236}">
                <a16:creationId xmlns:a16="http://schemas.microsoft.com/office/drawing/2014/main" id="{38011E48-F5AC-104B-BB7F-6322AAB1F2D8}"/>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636088-FAD8-024C-A1D7-D74763A458C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Content Placeholder 2"/>
          <p:cNvSpPr>
            <a:spLocks noGrp="1"/>
          </p:cNvSpPr>
          <p:nvPr>
            <p:ph sz="half" idx="1" hasCustomPrompt="1"/>
          </p:nvPr>
        </p:nvSpPr>
        <p:spPr>
          <a:xfrm>
            <a:off x="609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4" name="Content Placeholder 3"/>
          <p:cNvSpPr>
            <a:spLocks noGrp="1"/>
          </p:cNvSpPr>
          <p:nvPr>
            <p:ph sz="half" idx="2" hasCustomPrompt="1"/>
          </p:nvPr>
        </p:nvSpPr>
        <p:spPr>
          <a:xfrm>
            <a:off x="6197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6" name="Footer Placeholder 5"/>
          <p:cNvSpPr>
            <a:spLocks noGrp="1"/>
          </p:cNvSpPr>
          <p:nvPr>
            <p:ph type="ftr" sz="quarter" idx="11"/>
          </p:nvPr>
        </p:nvSpPr>
        <p:spPr>
          <a:xfrm>
            <a:off x="4165600" y="6448251"/>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7" name="Slide Number Placeholder 6"/>
          <p:cNvSpPr>
            <a:spLocks noGrp="1"/>
          </p:cNvSpPr>
          <p:nvPr>
            <p:ph type="sldNum" sz="quarter" idx="12"/>
          </p:nvPr>
        </p:nvSpPr>
        <p:spPr>
          <a:xfrm>
            <a:off x="8737600" y="6448251"/>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pic>
        <p:nvPicPr>
          <p:cNvPr id="13" name="Picture 12">
            <a:extLst>
              <a:ext uri="{FF2B5EF4-FFF2-40B4-BE49-F238E27FC236}">
                <a16:creationId xmlns:a16="http://schemas.microsoft.com/office/drawing/2014/main" id="{EE7D9470-03DC-FB43-B831-D8BEB33949E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4" name="Title 1">
            <a:extLst>
              <a:ext uri="{FF2B5EF4-FFF2-40B4-BE49-F238E27FC236}">
                <a16:creationId xmlns:a16="http://schemas.microsoft.com/office/drawing/2014/main" id="{51282D3D-8FD4-E041-9B14-07B58C6C3A79}"/>
              </a:ext>
            </a:extLst>
          </p:cNvPr>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16" name="Text Placeholder 16">
            <a:extLst>
              <a:ext uri="{FF2B5EF4-FFF2-40B4-BE49-F238E27FC236}">
                <a16:creationId xmlns:a16="http://schemas.microsoft.com/office/drawing/2014/main" id="{2852DFA2-0FC7-BC44-83D5-11A0ECDA5943}"/>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4" name="Content Placeholder 3"/>
          <p:cNvSpPr>
            <a:spLocks noGrp="1"/>
          </p:cNvSpPr>
          <p:nvPr>
            <p:ph sz="half" idx="2" hasCustomPrompt="1"/>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dirty="0"/>
              <a:t>Avoid text less than 16 points.</a:t>
            </a:r>
          </a:p>
          <a:p>
            <a:pPr lvl="0"/>
            <a:r>
              <a:rPr lang="en-US" noProof="0" dirty="0"/>
              <a:t>Always use Calibri font</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9" name="Slide Number Placeholder 8"/>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Date Placeholder 6"/>
          <p:cNvSpPr>
            <a:spLocks noGrp="1"/>
          </p:cNvSpPr>
          <p:nvPr>
            <p:ph type="dt" sz="half" idx="10"/>
          </p:nvPr>
        </p:nvSpPr>
        <p:spPr>
          <a:xfrm>
            <a:off x="609600" y="6453336"/>
            <a:ext cx="2844800" cy="365125"/>
          </a:xfrm>
        </p:spPr>
        <p:txBody>
          <a:bodyPr anchor="b"/>
          <a:lstStyle/>
          <a:p>
            <a:fld id="{3C7D23FA-05C4-4CC1-B281-2F815585BC1C}" type="datetime1">
              <a:rPr lang="en-GB" noProof="0" smtClean="0"/>
              <a:t>11/02/2019</a:t>
            </a:fld>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p>
            <a:r>
              <a:rPr lang="en-GB" dirty="0"/>
              <a:t>© European Spallation Source ERIC</a:t>
            </a:r>
          </a:p>
        </p:txBody>
      </p:sp>
      <p:sp>
        <p:nvSpPr>
          <p:cNvPr id="9" name="Slide Number Placeholder 8"/>
          <p:cNvSpPr>
            <a:spLocks noGrp="1"/>
          </p:cNvSpPr>
          <p:nvPr>
            <p:ph type="sldNum" sz="quarter" idx="12"/>
          </p:nvPr>
        </p:nvSpPr>
        <p:spPr>
          <a:xfrm>
            <a:off x="8737600" y="6453336"/>
            <a:ext cx="2844800" cy="365125"/>
          </a:xfrm>
        </p:spPr>
        <p:txBody>
          <a:bodyPr anchor="b"/>
          <a:lstStyle/>
          <a:p>
            <a:fld id="{551115BC-487E-4422-894C-CB7CD3E79223}" type="slidenum">
              <a:rPr lang="en-GB" noProof="0" smtClean="0"/>
              <a:t>‹#›</a:t>
            </a:fld>
            <a:endParaRPr lang="en-GB" noProof="0"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49880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ktangel 6"/>
          <p:cNvSpPr/>
          <p:nvPr userDrawn="1"/>
        </p:nvSpPr>
        <p:spPr>
          <a:xfrm>
            <a:off x="0" y="0"/>
            <a:ext cx="12192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noProof="0">
              <a:solidFill>
                <a:srgbClr val="0094CA"/>
              </a:solidFill>
            </a:endParaRPr>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11/02/2019</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25344" y="319530"/>
            <a:ext cx="1827307" cy="733206"/>
          </a:xfrm>
          <a:prstGeom prst="rect">
            <a:avLst/>
          </a:prstGeom>
        </p:spPr>
      </p:pic>
    </p:spTree>
    <p:extLst>
      <p:ext uri="{BB962C8B-B14F-4D97-AF65-F5344CB8AC3E}">
        <p14:creationId xmlns:p14="http://schemas.microsoft.com/office/powerpoint/2010/main" val="72055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15314" indent="0" algn="ctr">
              <a:buNone/>
              <a:defRPr>
                <a:solidFill>
                  <a:schemeClr val="tx1">
                    <a:tint val="75000"/>
                  </a:schemeClr>
                </a:solidFill>
              </a:defRPr>
            </a:lvl2pPr>
            <a:lvl3pPr marL="630630" indent="0" algn="ctr">
              <a:buNone/>
              <a:defRPr>
                <a:solidFill>
                  <a:schemeClr val="tx1">
                    <a:tint val="75000"/>
                  </a:schemeClr>
                </a:solidFill>
              </a:defRPr>
            </a:lvl3pPr>
            <a:lvl4pPr marL="945947" indent="0" algn="ctr">
              <a:buNone/>
              <a:defRPr>
                <a:solidFill>
                  <a:schemeClr val="tx1">
                    <a:tint val="75000"/>
                  </a:schemeClr>
                </a:solidFill>
              </a:defRPr>
            </a:lvl4pPr>
            <a:lvl5pPr marL="1261265" indent="0" algn="ctr">
              <a:buNone/>
              <a:defRPr>
                <a:solidFill>
                  <a:schemeClr val="tx1">
                    <a:tint val="75000"/>
                  </a:schemeClr>
                </a:solidFill>
              </a:defRPr>
            </a:lvl5pPr>
            <a:lvl6pPr marL="1576588" indent="0" algn="ctr">
              <a:buNone/>
              <a:defRPr>
                <a:solidFill>
                  <a:schemeClr val="tx1">
                    <a:tint val="75000"/>
                  </a:schemeClr>
                </a:solidFill>
              </a:defRPr>
            </a:lvl6pPr>
            <a:lvl7pPr marL="1891904" indent="0" algn="ctr">
              <a:buNone/>
              <a:defRPr>
                <a:solidFill>
                  <a:schemeClr val="tx1">
                    <a:tint val="75000"/>
                  </a:schemeClr>
                </a:solidFill>
              </a:defRPr>
            </a:lvl7pPr>
            <a:lvl8pPr marL="2207225" indent="0" algn="ctr">
              <a:buNone/>
              <a:defRPr>
                <a:solidFill>
                  <a:schemeClr val="tx1">
                    <a:tint val="75000"/>
                  </a:schemeClr>
                </a:solidFill>
              </a:defRPr>
            </a:lvl8pPr>
            <a:lvl9pPr marL="2522543" indent="0" algn="ctr">
              <a:buNone/>
              <a:defRPr>
                <a:solidFill>
                  <a:schemeClr val="tx1">
                    <a:tint val="75000"/>
                  </a:schemeClr>
                </a:solidFill>
              </a:defRPr>
            </a:lvl9pPr>
          </a:lstStyle>
          <a:p>
            <a:r>
              <a:rPr lang="sv-SE"/>
              <a:t>Klicka här för att ändra format på underrubrik i bakgrunden</a:t>
            </a:r>
          </a:p>
        </p:txBody>
      </p:sp>
    </p:spTree>
    <p:extLst>
      <p:ext uri="{BB962C8B-B14F-4D97-AF65-F5344CB8AC3E}">
        <p14:creationId xmlns:p14="http://schemas.microsoft.com/office/powerpoint/2010/main" val="288360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9983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7" y="4407120"/>
            <a:ext cx="10363200" cy="1362076"/>
          </a:xfrm>
        </p:spPr>
        <p:txBody>
          <a:bodyPr anchor="t"/>
          <a:lstStyle>
            <a:lvl1pPr algn="l">
              <a:defRPr sz="2700" b="1" cap="all"/>
            </a:lvl1pPr>
          </a:lstStyle>
          <a:p>
            <a:r>
              <a:rPr lang="sv-SE"/>
              <a:t>Klicka här för att ändra format</a:t>
            </a:r>
          </a:p>
        </p:txBody>
      </p:sp>
      <p:sp>
        <p:nvSpPr>
          <p:cNvPr id="3" name="Platshållare för text 2"/>
          <p:cNvSpPr>
            <a:spLocks noGrp="1"/>
          </p:cNvSpPr>
          <p:nvPr>
            <p:ph type="body" idx="1"/>
          </p:nvPr>
        </p:nvSpPr>
        <p:spPr>
          <a:xfrm>
            <a:off x="963087" y="2906723"/>
            <a:ext cx="10363200" cy="1500187"/>
          </a:xfrm>
        </p:spPr>
        <p:txBody>
          <a:bodyPr anchor="b"/>
          <a:lstStyle>
            <a:lvl1pPr marL="0" indent="0">
              <a:buNone/>
              <a:defRPr sz="1385">
                <a:solidFill>
                  <a:schemeClr val="tx1">
                    <a:tint val="75000"/>
                  </a:schemeClr>
                </a:solidFill>
              </a:defRPr>
            </a:lvl1pPr>
            <a:lvl2pPr marL="315314" indent="0">
              <a:buNone/>
              <a:defRPr sz="1247">
                <a:solidFill>
                  <a:schemeClr val="tx1">
                    <a:tint val="75000"/>
                  </a:schemeClr>
                </a:solidFill>
              </a:defRPr>
            </a:lvl2pPr>
            <a:lvl3pPr marL="630630" indent="0">
              <a:buNone/>
              <a:defRPr sz="1108">
                <a:solidFill>
                  <a:schemeClr val="tx1">
                    <a:tint val="75000"/>
                  </a:schemeClr>
                </a:solidFill>
              </a:defRPr>
            </a:lvl3pPr>
            <a:lvl4pPr marL="945947" indent="0">
              <a:buNone/>
              <a:defRPr sz="969">
                <a:solidFill>
                  <a:schemeClr val="tx1">
                    <a:tint val="75000"/>
                  </a:schemeClr>
                </a:solidFill>
              </a:defRPr>
            </a:lvl4pPr>
            <a:lvl5pPr marL="1261265" indent="0">
              <a:buNone/>
              <a:defRPr sz="969">
                <a:solidFill>
                  <a:schemeClr val="tx1">
                    <a:tint val="75000"/>
                  </a:schemeClr>
                </a:solidFill>
              </a:defRPr>
            </a:lvl5pPr>
            <a:lvl6pPr marL="1576588" indent="0">
              <a:buNone/>
              <a:defRPr sz="969">
                <a:solidFill>
                  <a:schemeClr val="tx1">
                    <a:tint val="75000"/>
                  </a:schemeClr>
                </a:solidFill>
              </a:defRPr>
            </a:lvl6pPr>
            <a:lvl7pPr marL="1891904" indent="0">
              <a:buNone/>
              <a:defRPr sz="969">
                <a:solidFill>
                  <a:schemeClr val="tx1">
                    <a:tint val="75000"/>
                  </a:schemeClr>
                </a:solidFill>
              </a:defRPr>
            </a:lvl7pPr>
            <a:lvl8pPr marL="2207225" indent="0">
              <a:buNone/>
              <a:defRPr sz="969">
                <a:solidFill>
                  <a:schemeClr val="tx1">
                    <a:tint val="75000"/>
                  </a:schemeClr>
                </a:solidFill>
              </a:defRPr>
            </a:lvl8pPr>
            <a:lvl9pPr marL="2522543" indent="0">
              <a:buNone/>
              <a:defRPr sz="969">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2019-02-11</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4481585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518848" cy="1143000"/>
          </a:xfrm>
          <a:prstGeom prst="rect">
            <a:avLst/>
          </a:prstGeom>
        </p:spPr>
        <p:txBody>
          <a:bodyPr vert="horz" lIns="91440" tIns="45720" rIns="91440" bIns="45720" rtlCol="0" anchor="ctr">
            <a:normAutofit/>
          </a:bodyPr>
          <a:lstStyle/>
          <a:p>
            <a:r>
              <a:rPr lang="sv-SE" noProof="0"/>
              <a:t>Klicka här för att ändra format</a:t>
            </a:r>
            <a:endParaRPr lang="en-GB" noProof="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103233B-D569-4A6E-878F-CDE152514C47}" type="datetime1">
              <a:rPr lang="en-GB" noProof="0" smtClean="0"/>
              <a:t>11/02/2019</a:t>
            </a:fld>
            <a:endParaRPr lang="en-GB" noProof="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9" r:id="rId5"/>
    <p:sldLayoutId id="2147483670" r:id="rId6"/>
  </p:sldLayoutIdLst>
  <p:hf hdr="0" ftr="0" dt="0"/>
  <p:txStyles>
    <p:titleStyle>
      <a:lvl1pPr algn="l" defTabSz="685800" rtl="0" eaLnBrk="1" latinLnBrk="0" hangingPunct="1">
        <a:spcBef>
          <a:spcPct val="0"/>
        </a:spcBef>
        <a:buNone/>
        <a:defRPr sz="2400" kern="1200" baseline="0">
          <a:solidFill>
            <a:schemeClr val="bg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090" tIns="45549" rIns="91090" bIns="45549"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6"/>
            <a:ext cx="10972800" cy="4525963"/>
          </a:xfrm>
          <a:prstGeom prst="rect">
            <a:avLst/>
          </a:prstGeom>
        </p:spPr>
        <p:txBody>
          <a:bodyPr vert="horz" lIns="91090" tIns="45549" rIns="91090" bIns="4554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4" y="6356748"/>
            <a:ext cx="2844800" cy="365125"/>
          </a:xfrm>
          <a:prstGeom prst="rect">
            <a:avLst/>
          </a:prstGeom>
        </p:spPr>
        <p:txBody>
          <a:bodyPr vert="horz" lIns="91090" tIns="45549" rIns="91090" bIns="45549" rtlCol="0" anchor="ctr"/>
          <a:lstStyle>
            <a:lvl1pPr algn="l">
              <a:defRPr sz="831">
                <a:solidFill>
                  <a:schemeClr val="tx1">
                    <a:tint val="75000"/>
                  </a:schemeClr>
                </a:solidFill>
              </a:defRPr>
            </a:lvl1pPr>
          </a:lstStyle>
          <a:p>
            <a:pPr defTabSz="315314"/>
            <a:fld id="{49A5678A-D05F-FD42-9890-CCECCD9C8C54}" type="datetimeFigureOut">
              <a:rPr lang="sv-SE" smtClean="0">
                <a:solidFill>
                  <a:prstClr val="black">
                    <a:tint val="75000"/>
                  </a:prstClr>
                </a:solidFill>
              </a:rPr>
              <a:pPr defTabSz="315314"/>
              <a:t>2019-02-11</a:t>
            </a:fld>
            <a:endParaRPr lang="sv-SE">
              <a:solidFill>
                <a:prstClr val="black">
                  <a:tint val="75000"/>
                </a:prstClr>
              </a:solidFill>
            </a:endParaRPr>
          </a:p>
        </p:txBody>
      </p:sp>
      <p:sp>
        <p:nvSpPr>
          <p:cNvPr id="5" name="Platshållare för sidfot 4"/>
          <p:cNvSpPr>
            <a:spLocks noGrp="1"/>
          </p:cNvSpPr>
          <p:nvPr>
            <p:ph type="ftr" sz="quarter" idx="3"/>
          </p:nvPr>
        </p:nvSpPr>
        <p:spPr>
          <a:xfrm>
            <a:off x="4165600" y="6356748"/>
            <a:ext cx="3860800" cy="365125"/>
          </a:xfrm>
          <a:prstGeom prst="rect">
            <a:avLst/>
          </a:prstGeom>
        </p:spPr>
        <p:txBody>
          <a:bodyPr vert="horz" lIns="91090" tIns="45549" rIns="91090" bIns="45549" rtlCol="0" anchor="ctr"/>
          <a:lstStyle>
            <a:lvl1pPr algn="ctr">
              <a:defRPr sz="831">
                <a:solidFill>
                  <a:schemeClr val="tx1">
                    <a:tint val="75000"/>
                  </a:schemeClr>
                </a:solidFill>
              </a:defRPr>
            </a:lvl1pPr>
          </a:lstStyle>
          <a:p>
            <a:pPr defTabSz="315314"/>
            <a:endParaRPr lang="sv-SE">
              <a:solidFill>
                <a:prstClr val="black">
                  <a:tint val="75000"/>
                </a:prstClr>
              </a:solidFill>
            </a:endParaRPr>
          </a:p>
        </p:txBody>
      </p:sp>
      <p:sp>
        <p:nvSpPr>
          <p:cNvPr id="6" name="Platshållare för bildnummer 5"/>
          <p:cNvSpPr>
            <a:spLocks noGrp="1"/>
          </p:cNvSpPr>
          <p:nvPr>
            <p:ph type="sldNum" sz="quarter" idx="4"/>
          </p:nvPr>
        </p:nvSpPr>
        <p:spPr>
          <a:xfrm>
            <a:off x="8737600" y="6356748"/>
            <a:ext cx="2844800" cy="365125"/>
          </a:xfrm>
          <a:prstGeom prst="rect">
            <a:avLst/>
          </a:prstGeom>
        </p:spPr>
        <p:txBody>
          <a:bodyPr vert="horz" lIns="91090" tIns="45549" rIns="91090" bIns="45549" rtlCol="0" anchor="ctr"/>
          <a:lstStyle>
            <a:lvl1pPr algn="r">
              <a:defRPr sz="831">
                <a:solidFill>
                  <a:schemeClr val="tx1">
                    <a:tint val="75000"/>
                  </a:schemeClr>
                </a:solidFill>
              </a:defRPr>
            </a:lvl1pPr>
          </a:lstStyle>
          <a:p>
            <a:pPr defTabSz="315314"/>
            <a:fld id="{276797C7-3D02-2A4F-97AD-9EB2A99A67F0}" type="slidenum">
              <a:rPr lang="sv-SE" smtClean="0">
                <a:solidFill>
                  <a:prstClr val="black">
                    <a:tint val="75000"/>
                  </a:prstClr>
                </a:solidFill>
              </a:rPr>
              <a:pPr defTabSz="315314"/>
              <a:t>‹#›</a:t>
            </a:fld>
            <a:endParaRPr lang="sv-SE">
              <a:solidFill>
                <a:prstClr val="black">
                  <a:tint val="75000"/>
                </a:prstClr>
              </a:solidFill>
            </a:endParaRPr>
          </a:p>
        </p:txBody>
      </p:sp>
    </p:spTree>
    <p:extLst>
      <p:ext uri="{BB962C8B-B14F-4D97-AF65-F5344CB8AC3E}">
        <p14:creationId xmlns:p14="http://schemas.microsoft.com/office/powerpoint/2010/main" val="337820799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defTabSz="315314" rtl="0" eaLnBrk="1" latinLnBrk="0" hangingPunct="1">
        <a:spcBef>
          <a:spcPct val="0"/>
        </a:spcBef>
        <a:buNone/>
        <a:defRPr sz="3047" kern="1200">
          <a:solidFill>
            <a:schemeClr val="tx1"/>
          </a:solidFill>
          <a:latin typeface="+mj-lt"/>
          <a:ea typeface="+mj-ea"/>
          <a:cs typeface="+mj-cs"/>
        </a:defRPr>
      </a:lvl1pPr>
    </p:titleStyle>
    <p:bodyStyle>
      <a:lvl1pPr marL="236484" indent="-236484" algn="l" defTabSz="315314" rtl="0" eaLnBrk="1" latinLnBrk="0" hangingPunct="1">
        <a:spcBef>
          <a:spcPct val="20000"/>
        </a:spcBef>
        <a:buFont typeface="Arial"/>
        <a:buChar char="•"/>
        <a:defRPr sz="2216" kern="1200">
          <a:solidFill>
            <a:schemeClr val="tx1"/>
          </a:solidFill>
          <a:latin typeface="+mn-lt"/>
          <a:ea typeface="+mn-ea"/>
          <a:cs typeface="+mn-cs"/>
        </a:defRPr>
      </a:lvl1pPr>
      <a:lvl2pPr marL="512390" indent="-197066" algn="l" defTabSz="315314" rtl="0" eaLnBrk="1" latinLnBrk="0" hangingPunct="1">
        <a:spcBef>
          <a:spcPct val="20000"/>
        </a:spcBef>
        <a:buFont typeface="Arial"/>
        <a:buChar char="–"/>
        <a:defRPr sz="1939" kern="1200">
          <a:solidFill>
            <a:schemeClr val="tx1"/>
          </a:solidFill>
          <a:latin typeface="+mn-lt"/>
          <a:ea typeface="+mn-ea"/>
          <a:cs typeface="+mn-cs"/>
        </a:defRPr>
      </a:lvl2pPr>
      <a:lvl3pPr marL="788276" indent="-157655" algn="l" defTabSz="315314" rtl="0" eaLnBrk="1" latinLnBrk="0" hangingPunct="1">
        <a:spcBef>
          <a:spcPct val="20000"/>
        </a:spcBef>
        <a:buFont typeface="Arial"/>
        <a:buChar char="•"/>
        <a:defRPr sz="1661" kern="1200">
          <a:solidFill>
            <a:schemeClr val="tx1"/>
          </a:solidFill>
          <a:latin typeface="+mn-lt"/>
          <a:ea typeface="+mn-ea"/>
          <a:cs typeface="+mn-cs"/>
        </a:defRPr>
      </a:lvl3pPr>
      <a:lvl4pPr marL="1103609" indent="-157655" algn="l" defTabSz="315314" rtl="0" eaLnBrk="1" latinLnBrk="0" hangingPunct="1">
        <a:spcBef>
          <a:spcPct val="20000"/>
        </a:spcBef>
        <a:buFont typeface="Arial"/>
        <a:buChar char="–"/>
        <a:defRPr sz="1385" kern="1200">
          <a:solidFill>
            <a:schemeClr val="tx1"/>
          </a:solidFill>
          <a:latin typeface="+mn-lt"/>
          <a:ea typeface="+mn-ea"/>
          <a:cs typeface="+mn-cs"/>
        </a:defRPr>
      </a:lvl4pPr>
      <a:lvl5pPr marL="1418929" indent="-157655" algn="l" defTabSz="315314" rtl="0" eaLnBrk="1" latinLnBrk="0" hangingPunct="1">
        <a:spcBef>
          <a:spcPct val="20000"/>
        </a:spcBef>
        <a:buFont typeface="Arial"/>
        <a:buChar char="»"/>
        <a:defRPr sz="1385" kern="1200">
          <a:solidFill>
            <a:schemeClr val="tx1"/>
          </a:solidFill>
          <a:latin typeface="+mn-lt"/>
          <a:ea typeface="+mn-ea"/>
          <a:cs typeface="+mn-cs"/>
        </a:defRPr>
      </a:lvl5pPr>
      <a:lvl6pPr marL="1734244" indent="-157655" algn="l" defTabSz="315314" rtl="0" eaLnBrk="1" latinLnBrk="0" hangingPunct="1">
        <a:spcBef>
          <a:spcPct val="20000"/>
        </a:spcBef>
        <a:buFont typeface="Arial"/>
        <a:buChar char="•"/>
        <a:defRPr sz="1385" kern="1200">
          <a:solidFill>
            <a:schemeClr val="tx1"/>
          </a:solidFill>
          <a:latin typeface="+mn-lt"/>
          <a:ea typeface="+mn-ea"/>
          <a:cs typeface="+mn-cs"/>
        </a:defRPr>
      </a:lvl6pPr>
      <a:lvl7pPr marL="2049560" indent="-157655" algn="l" defTabSz="315314" rtl="0" eaLnBrk="1" latinLnBrk="0" hangingPunct="1">
        <a:spcBef>
          <a:spcPct val="20000"/>
        </a:spcBef>
        <a:buFont typeface="Arial"/>
        <a:buChar char="•"/>
        <a:defRPr sz="1385" kern="1200">
          <a:solidFill>
            <a:schemeClr val="tx1"/>
          </a:solidFill>
          <a:latin typeface="+mn-lt"/>
          <a:ea typeface="+mn-ea"/>
          <a:cs typeface="+mn-cs"/>
        </a:defRPr>
      </a:lvl7pPr>
      <a:lvl8pPr marL="2364882" indent="-157655" algn="l" defTabSz="315314" rtl="0" eaLnBrk="1" latinLnBrk="0" hangingPunct="1">
        <a:spcBef>
          <a:spcPct val="20000"/>
        </a:spcBef>
        <a:buFont typeface="Arial"/>
        <a:buChar char="•"/>
        <a:defRPr sz="1385" kern="1200">
          <a:solidFill>
            <a:schemeClr val="tx1"/>
          </a:solidFill>
          <a:latin typeface="+mn-lt"/>
          <a:ea typeface="+mn-ea"/>
          <a:cs typeface="+mn-cs"/>
        </a:defRPr>
      </a:lvl8pPr>
      <a:lvl9pPr marL="2680197" indent="-157655" algn="l" defTabSz="315314" rtl="0" eaLnBrk="1" latinLnBrk="0" hangingPunct="1">
        <a:spcBef>
          <a:spcPct val="20000"/>
        </a:spcBef>
        <a:buFont typeface="Arial"/>
        <a:buChar char="•"/>
        <a:defRPr sz="1385" kern="1200">
          <a:solidFill>
            <a:schemeClr val="tx1"/>
          </a:solidFill>
          <a:latin typeface="+mn-lt"/>
          <a:ea typeface="+mn-ea"/>
          <a:cs typeface="+mn-cs"/>
        </a:defRPr>
      </a:lvl9pPr>
    </p:bodyStyle>
    <p:otherStyle>
      <a:defPPr>
        <a:defRPr lang="sv-SE"/>
      </a:defPPr>
      <a:lvl1pPr marL="0" algn="l" defTabSz="315314" rtl="0" eaLnBrk="1" latinLnBrk="0" hangingPunct="1">
        <a:defRPr sz="1247" kern="1200">
          <a:solidFill>
            <a:schemeClr val="tx1"/>
          </a:solidFill>
          <a:latin typeface="+mn-lt"/>
          <a:ea typeface="+mn-ea"/>
          <a:cs typeface="+mn-cs"/>
        </a:defRPr>
      </a:lvl1pPr>
      <a:lvl2pPr marL="315314" algn="l" defTabSz="315314" rtl="0" eaLnBrk="1" latinLnBrk="0" hangingPunct="1">
        <a:defRPr sz="1247" kern="1200">
          <a:solidFill>
            <a:schemeClr val="tx1"/>
          </a:solidFill>
          <a:latin typeface="+mn-lt"/>
          <a:ea typeface="+mn-ea"/>
          <a:cs typeface="+mn-cs"/>
        </a:defRPr>
      </a:lvl2pPr>
      <a:lvl3pPr marL="630630" algn="l" defTabSz="315314" rtl="0" eaLnBrk="1" latinLnBrk="0" hangingPunct="1">
        <a:defRPr sz="1247" kern="1200">
          <a:solidFill>
            <a:schemeClr val="tx1"/>
          </a:solidFill>
          <a:latin typeface="+mn-lt"/>
          <a:ea typeface="+mn-ea"/>
          <a:cs typeface="+mn-cs"/>
        </a:defRPr>
      </a:lvl3pPr>
      <a:lvl4pPr marL="945947" algn="l" defTabSz="315314" rtl="0" eaLnBrk="1" latinLnBrk="0" hangingPunct="1">
        <a:defRPr sz="1247" kern="1200">
          <a:solidFill>
            <a:schemeClr val="tx1"/>
          </a:solidFill>
          <a:latin typeface="+mn-lt"/>
          <a:ea typeface="+mn-ea"/>
          <a:cs typeface="+mn-cs"/>
        </a:defRPr>
      </a:lvl4pPr>
      <a:lvl5pPr marL="1261265" algn="l" defTabSz="315314" rtl="0" eaLnBrk="1" latinLnBrk="0" hangingPunct="1">
        <a:defRPr sz="1247" kern="1200">
          <a:solidFill>
            <a:schemeClr val="tx1"/>
          </a:solidFill>
          <a:latin typeface="+mn-lt"/>
          <a:ea typeface="+mn-ea"/>
          <a:cs typeface="+mn-cs"/>
        </a:defRPr>
      </a:lvl5pPr>
      <a:lvl6pPr marL="1576588" algn="l" defTabSz="315314" rtl="0" eaLnBrk="1" latinLnBrk="0" hangingPunct="1">
        <a:defRPr sz="1247" kern="1200">
          <a:solidFill>
            <a:schemeClr val="tx1"/>
          </a:solidFill>
          <a:latin typeface="+mn-lt"/>
          <a:ea typeface="+mn-ea"/>
          <a:cs typeface="+mn-cs"/>
        </a:defRPr>
      </a:lvl6pPr>
      <a:lvl7pPr marL="1891904" algn="l" defTabSz="315314" rtl="0" eaLnBrk="1" latinLnBrk="0" hangingPunct="1">
        <a:defRPr sz="1247" kern="1200">
          <a:solidFill>
            <a:schemeClr val="tx1"/>
          </a:solidFill>
          <a:latin typeface="+mn-lt"/>
          <a:ea typeface="+mn-ea"/>
          <a:cs typeface="+mn-cs"/>
        </a:defRPr>
      </a:lvl7pPr>
      <a:lvl8pPr marL="2207225" algn="l" defTabSz="315314" rtl="0" eaLnBrk="1" latinLnBrk="0" hangingPunct="1">
        <a:defRPr sz="1247" kern="1200">
          <a:solidFill>
            <a:schemeClr val="tx1"/>
          </a:solidFill>
          <a:latin typeface="+mn-lt"/>
          <a:ea typeface="+mn-ea"/>
          <a:cs typeface="+mn-cs"/>
        </a:defRPr>
      </a:lvl8pPr>
      <a:lvl9pPr marL="2522543" algn="l" defTabSz="315314" rtl="0" eaLnBrk="1" latinLnBrk="0" hangingPunct="1">
        <a:defRPr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2CE98-D5A2-0648-AD18-116338EADBE6}"/>
              </a:ext>
            </a:extLst>
          </p:cNvPr>
          <p:cNvSpPr>
            <a:spLocks noGrp="1"/>
          </p:cNvSpPr>
          <p:nvPr>
            <p:ph type="ctrTitle"/>
          </p:nvPr>
        </p:nvSpPr>
        <p:spPr/>
        <p:txBody>
          <a:bodyPr>
            <a:normAutofit/>
          </a:bodyPr>
          <a:lstStyle/>
          <a:p>
            <a:pPr algn="ctr" defTabSz="315314"/>
            <a:r>
              <a:rPr lang="en-GB" sz="4000" b="1" dirty="0" err="1">
                <a:solidFill>
                  <a:srgbClr val="FFFFFF"/>
                </a:solidFill>
              </a:rPr>
              <a:t>icBLM</a:t>
            </a:r>
            <a:r>
              <a:rPr lang="en-GB" sz="4000" b="1" dirty="0">
                <a:solidFill>
                  <a:srgbClr val="FFFFFF"/>
                </a:solidFill>
              </a:rPr>
              <a:t> verification plan</a:t>
            </a:r>
            <a:endParaRPr lang="sv-SE" dirty="0"/>
          </a:p>
        </p:txBody>
      </p:sp>
      <p:sp>
        <p:nvSpPr>
          <p:cNvPr id="3" name="Subtitle 2">
            <a:extLst>
              <a:ext uri="{FF2B5EF4-FFF2-40B4-BE49-F238E27FC236}">
                <a16:creationId xmlns:a16="http://schemas.microsoft.com/office/drawing/2014/main" id="{6547BB3A-0D99-9D43-ADAF-EC7E12B7F5FA}"/>
              </a:ext>
            </a:extLst>
          </p:cNvPr>
          <p:cNvSpPr>
            <a:spLocks noGrp="1"/>
          </p:cNvSpPr>
          <p:nvPr>
            <p:ph type="subTitle" idx="1"/>
          </p:nvPr>
        </p:nvSpPr>
        <p:spPr/>
        <p:txBody>
          <a:bodyPr>
            <a:normAutofit/>
          </a:bodyPr>
          <a:lstStyle/>
          <a:p>
            <a:pPr defTabSz="315314"/>
            <a:endParaRPr lang="en-GB" sz="2400" b="1" dirty="0">
              <a:solidFill>
                <a:prstClr val="white"/>
              </a:solidFill>
            </a:endParaRPr>
          </a:p>
          <a:p>
            <a:pPr defTabSz="315314"/>
            <a:r>
              <a:rPr lang="sv-SE" sz="1800" dirty="0">
                <a:solidFill>
                  <a:srgbClr val="FFFFFF"/>
                </a:solidFill>
              </a:rPr>
              <a:t>Clement Derrez </a:t>
            </a:r>
          </a:p>
          <a:p>
            <a:pPr defTabSz="315314"/>
            <a:endParaRPr lang="en-US" sz="1400" dirty="0">
              <a:solidFill>
                <a:prstClr val="white"/>
              </a:solidFill>
            </a:endParaRPr>
          </a:p>
          <a:p>
            <a:pPr defTabSz="315314"/>
            <a:r>
              <a:rPr lang="en-GB" sz="1400" dirty="0">
                <a:solidFill>
                  <a:srgbClr val="FFFFFF"/>
                </a:solidFill>
              </a:rPr>
              <a:t>European Spallation Source ERIC</a:t>
            </a:r>
          </a:p>
          <a:p>
            <a:pPr defTabSz="315314"/>
            <a:r>
              <a:rPr lang="en-GB" sz="1400" dirty="0">
                <a:solidFill>
                  <a:srgbClr val="FFFFFF"/>
                </a:solidFill>
              </a:rPr>
              <a:t>Date</a:t>
            </a:r>
            <a:endParaRPr lang="en-GB" sz="1200" dirty="0">
              <a:solidFill>
                <a:srgbClr val="FFFFFF"/>
              </a:solidFill>
            </a:endParaRPr>
          </a:p>
          <a:p>
            <a:endParaRPr lang="sv-SE" dirty="0"/>
          </a:p>
        </p:txBody>
      </p:sp>
    </p:spTree>
    <p:extLst>
      <p:ext uri="{BB962C8B-B14F-4D97-AF65-F5344CB8AC3E}">
        <p14:creationId xmlns:p14="http://schemas.microsoft.com/office/powerpoint/2010/main" val="3263847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AEC13-2DD1-354A-B27F-F0C30CA7EA9F}"/>
              </a:ext>
            </a:extLst>
          </p:cNvPr>
          <p:cNvSpPr>
            <a:spLocks noGrp="1"/>
          </p:cNvSpPr>
          <p:nvPr>
            <p:ph type="title"/>
          </p:nvPr>
        </p:nvSpPr>
        <p:spPr/>
        <p:txBody>
          <a:bodyPr/>
          <a:lstStyle/>
          <a:p>
            <a:r>
              <a:rPr lang="en-GB" dirty="0"/>
              <a:t>Coming priorities</a:t>
            </a:r>
          </a:p>
        </p:txBody>
      </p:sp>
      <p:sp>
        <p:nvSpPr>
          <p:cNvPr id="3" name="Content Placeholder 2">
            <a:extLst>
              <a:ext uri="{FF2B5EF4-FFF2-40B4-BE49-F238E27FC236}">
                <a16:creationId xmlns:a16="http://schemas.microsoft.com/office/drawing/2014/main" id="{A82E0BBF-C2A1-AE48-82A8-9AA6BE218A64}"/>
              </a:ext>
            </a:extLst>
          </p:cNvPr>
          <p:cNvSpPr>
            <a:spLocks noGrp="1"/>
          </p:cNvSpPr>
          <p:nvPr>
            <p:ph idx="1"/>
          </p:nvPr>
        </p:nvSpPr>
        <p:spPr/>
        <p:txBody>
          <a:bodyPr/>
          <a:lstStyle/>
          <a:p>
            <a:r>
              <a:rPr lang="en-GB" dirty="0"/>
              <a:t>Continue with tests in FREIA to better assess cables’ noise performances and background levels</a:t>
            </a:r>
          </a:p>
          <a:p>
            <a:r>
              <a:rPr lang="en-GB" dirty="0"/>
              <a:t>Further integration tests with the ISEG HV PSU in ICS integration lab</a:t>
            </a:r>
          </a:p>
          <a:p>
            <a:r>
              <a:rPr lang="en-GB" dirty="0"/>
              <a:t>Deeper evaluation of the </a:t>
            </a:r>
            <a:r>
              <a:rPr lang="en-GB" dirty="0" err="1"/>
              <a:t>picoammeter</a:t>
            </a:r>
            <a:r>
              <a:rPr lang="en-GB" dirty="0"/>
              <a:t> FMC on the </a:t>
            </a:r>
            <a:r>
              <a:rPr lang="en-GB" dirty="0" err="1"/>
              <a:t>IOxOS</a:t>
            </a:r>
            <a:r>
              <a:rPr lang="en-GB" dirty="0"/>
              <a:t> carrier</a:t>
            </a:r>
          </a:p>
          <a:p>
            <a:r>
              <a:rPr lang="en-GB" dirty="0"/>
              <a:t>Detector tests in BD lab</a:t>
            </a:r>
          </a:p>
        </p:txBody>
      </p:sp>
      <p:sp>
        <p:nvSpPr>
          <p:cNvPr id="4" name="Slide Number Placeholder 3">
            <a:extLst>
              <a:ext uri="{FF2B5EF4-FFF2-40B4-BE49-F238E27FC236}">
                <a16:creationId xmlns:a16="http://schemas.microsoft.com/office/drawing/2014/main" id="{6A280919-9748-6F45-B4EE-EBB30DA89649}"/>
              </a:ext>
            </a:extLst>
          </p:cNvPr>
          <p:cNvSpPr>
            <a:spLocks noGrp="1"/>
          </p:cNvSpPr>
          <p:nvPr>
            <p:ph type="sldNum" sz="quarter" idx="12"/>
          </p:nvPr>
        </p:nvSpPr>
        <p:spPr/>
        <p:txBody>
          <a:bodyPr/>
          <a:lstStyle/>
          <a:p>
            <a:fld id="{551115BC-487E-4422-894C-CB7CD3E79223}" type="slidenum">
              <a:rPr lang="en-GB" smtClean="0"/>
              <a:pPr/>
              <a:t>10</a:t>
            </a:fld>
            <a:endParaRPr lang="en-GB"/>
          </a:p>
        </p:txBody>
      </p:sp>
    </p:spTree>
    <p:extLst>
      <p:ext uri="{BB962C8B-B14F-4D97-AF65-F5344CB8AC3E}">
        <p14:creationId xmlns:p14="http://schemas.microsoft.com/office/powerpoint/2010/main" val="1853987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000" dirty="0"/>
              <a:t>Thank you!</a:t>
            </a:r>
          </a:p>
          <a:p>
            <a:pPr marL="0" indent="0" algn="ctr">
              <a:buNone/>
            </a:pPr>
            <a:endParaRPr lang="en-US" sz="4000" dirty="0"/>
          </a:p>
          <a:p>
            <a:pPr marL="0" indent="0" algn="ctr">
              <a:buNone/>
            </a:pPr>
            <a:r>
              <a:rPr lang="en-US" sz="4000" dirty="0"/>
              <a:t>Questions ?</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11</a:t>
            </a:fld>
            <a:endParaRPr lang="en-GB" noProof="0"/>
          </a:p>
        </p:txBody>
      </p:sp>
      <p:sp>
        <p:nvSpPr>
          <p:cNvPr id="5" name="TextBox 4">
            <a:extLst>
              <a:ext uri="{FF2B5EF4-FFF2-40B4-BE49-F238E27FC236}">
                <a16:creationId xmlns:a16="http://schemas.microsoft.com/office/drawing/2014/main" id="{3EA7B1BF-2C19-BE4F-94E7-175DD864A78E}"/>
              </a:ext>
            </a:extLst>
          </p:cNvPr>
          <p:cNvSpPr txBox="1"/>
          <p:nvPr/>
        </p:nvSpPr>
        <p:spPr>
          <a:xfrm>
            <a:off x="-4009292" y="6147582"/>
            <a:ext cx="0" cy="0"/>
          </a:xfrm>
          <a:prstGeom prst="rect">
            <a:avLst/>
          </a:prstGeom>
        </p:spPr>
        <p:txBody>
          <a:bodyPr vert="horz" wrap="none" lIns="91440" tIns="45720" rIns="91440" bIns="45720" rtlCol="0" anchor="t">
            <a:normAutofit fontScale="25000" lnSpcReduction="20000"/>
          </a:bodyPr>
          <a:lstStyle/>
          <a:p>
            <a:pPr algn="l"/>
            <a:endParaRPr lang="en-GB" sz="2000" dirty="0"/>
          </a:p>
        </p:txBody>
      </p:sp>
    </p:spTree>
    <p:extLst>
      <p:ext uri="{BB962C8B-B14F-4D97-AF65-F5344CB8AC3E}">
        <p14:creationId xmlns:p14="http://schemas.microsoft.com/office/powerpoint/2010/main" val="62300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82B46-5AB0-EC40-B636-DF0006B3E0D8}"/>
              </a:ext>
            </a:extLst>
          </p:cNvPr>
          <p:cNvSpPr>
            <a:spLocks noGrp="1"/>
          </p:cNvSpPr>
          <p:nvPr>
            <p:ph type="title"/>
          </p:nvPr>
        </p:nvSpPr>
        <p:spPr/>
        <p:txBody>
          <a:bodyPr>
            <a:normAutofit/>
          </a:bodyPr>
          <a:lstStyle/>
          <a:p>
            <a:r>
              <a:rPr lang="en-GB" sz="2800" b="1" dirty="0"/>
              <a:t>Reminders: Naming convention, data management tools</a:t>
            </a:r>
          </a:p>
        </p:txBody>
      </p:sp>
      <p:sp>
        <p:nvSpPr>
          <p:cNvPr id="3" name="Content Placeholder 2">
            <a:extLst>
              <a:ext uri="{FF2B5EF4-FFF2-40B4-BE49-F238E27FC236}">
                <a16:creationId xmlns:a16="http://schemas.microsoft.com/office/drawing/2014/main" id="{97BCF990-A6B2-A846-AAD7-B4E9FFECD1B3}"/>
              </a:ext>
            </a:extLst>
          </p:cNvPr>
          <p:cNvSpPr>
            <a:spLocks noGrp="1"/>
          </p:cNvSpPr>
          <p:nvPr>
            <p:ph idx="1"/>
          </p:nvPr>
        </p:nvSpPr>
        <p:spPr/>
        <p:txBody>
          <a:bodyPr/>
          <a:lstStyle/>
          <a:p>
            <a:r>
              <a:rPr lang="en-GB" dirty="0"/>
              <a:t>Naming convention: </a:t>
            </a:r>
            <a:r>
              <a:rPr lang="en-US" dirty="0"/>
              <a:t>Every Field Replaceable Unit (FRU) is named. A FRU can be a simple part or an assembly</a:t>
            </a:r>
          </a:p>
          <a:p>
            <a:r>
              <a:rPr lang="en-US" dirty="0"/>
              <a:t>Data management system: going from Insight to EAM</a:t>
            </a:r>
          </a:p>
          <a:p>
            <a:pPr lvl="1"/>
            <a:r>
              <a:rPr lang="en-US" dirty="0"/>
              <a:t>Data export / import with other software tools</a:t>
            </a:r>
          </a:p>
          <a:p>
            <a:pPr lvl="1"/>
            <a:r>
              <a:rPr lang="en-US" dirty="0"/>
              <a:t>Ensures traceability between tests and production data, </a:t>
            </a:r>
          </a:p>
          <a:p>
            <a:pPr marL="342900" lvl="1" indent="0">
              <a:buNone/>
            </a:pPr>
            <a:r>
              <a:rPr lang="en-US" dirty="0"/>
              <a:t>system components and laboratory devices.</a:t>
            </a:r>
          </a:p>
          <a:p>
            <a:pPr lvl="1"/>
            <a:r>
              <a:rPr lang="en-US" dirty="0"/>
              <a:t>Systems and subsystems tests results coming from</a:t>
            </a:r>
          </a:p>
          <a:p>
            <a:pPr marL="342900" lvl="1" indent="0">
              <a:buNone/>
            </a:pPr>
            <a:r>
              <a:rPr lang="en-US" dirty="0"/>
              <a:t>different locations (ESS, IK Partner, commercial partners</a:t>
            </a:r>
            <a:r>
              <a:rPr lang="mr-IN" dirty="0"/>
              <a:t>…</a:t>
            </a:r>
            <a:r>
              <a:rPr lang="en-US" dirty="0"/>
              <a:t>)</a:t>
            </a:r>
          </a:p>
          <a:p>
            <a:pPr lvl="1"/>
            <a:r>
              <a:rPr lang="en-US" dirty="0" err="1"/>
              <a:t>SciCat</a:t>
            </a:r>
            <a:r>
              <a:rPr lang="en-US" dirty="0"/>
              <a:t> is a good candidate to complete EAM</a:t>
            </a:r>
          </a:p>
          <a:p>
            <a:r>
              <a:rPr lang="en-US" dirty="0"/>
              <a:t>Data files format: HDF5</a:t>
            </a:r>
          </a:p>
          <a:p>
            <a:pPr lvl="1"/>
            <a:r>
              <a:rPr lang="en-US" dirty="0"/>
              <a:t>Files, groups and datasets minimum mandatory </a:t>
            </a:r>
          </a:p>
          <a:p>
            <a:pPr marL="342900" lvl="1" indent="0">
              <a:buNone/>
            </a:pPr>
            <a:r>
              <a:rPr lang="en-US" dirty="0"/>
              <a:t>attributes are defined</a:t>
            </a:r>
          </a:p>
          <a:p>
            <a:pPr marL="342900" lvl="1" indent="0">
              <a:buNone/>
            </a:pPr>
            <a:endParaRPr lang="en-US" dirty="0"/>
          </a:p>
          <a:p>
            <a:pPr marL="0" indent="0">
              <a:buNone/>
            </a:pPr>
            <a:endParaRPr lang="en-GB" dirty="0"/>
          </a:p>
        </p:txBody>
      </p:sp>
      <p:sp>
        <p:nvSpPr>
          <p:cNvPr id="4" name="Slide Number Placeholder 3">
            <a:extLst>
              <a:ext uri="{FF2B5EF4-FFF2-40B4-BE49-F238E27FC236}">
                <a16:creationId xmlns:a16="http://schemas.microsoft.com/office/drawing/2014/main" id="{F4C0BBCA-20F5-4243-83FF-7C670C7A94AF}"/>
              </a:ext>
            </a:extLst>
          </p:cNvPr>
          <p:cNvSpPr>
            <a:spLocks noGrp="1"/>
          </p:cNvSpPr>
          <p:nvPr>
            <p:ph type="sldNum" sz="quarter" idx="12"/>
          </p:nvPr>
        </p:nvSpPr>
        <p:spPr/>
        <p:txBody>
          <a:bodyPr/>
          <a:lstStyle/>
          <a:p>
            <a:fld id="{551115BC-487E-4422-894C-CB7CD3E79223}" type="slidenum">
              <a:rPr lang="en-GB" noProof="0" smtClean="0"/>
              <a:t>2</a:t>
            </a:fld>
            <a:endParaRPr lang="en-GB" noProof="0"/>
          </a:p>
        </p:txBody>
      </p:sp>
      <p:graphicFrame>
        <p:nvGraphicFramePr>
          <p:cNvPr id="6" name="Diagram 5">
            <a:extLst>
              <a:ext uri="{FF2B5EF4-FFF2-40B4-BE49-F238E27FC236}">
                <a16:creationId xmlns:a16="http://schemas.microsoft.com/office/drawing/2014/main" id="{70D359F8-6174-A24D-B92A-15A095B0E86F}"/>
              </a:ext>
            </a:extLst>
          </p:cNvPr>
          <p:cNvGraphicFramePr/>
          <p:nvPr>
            <p:extLst/>
          </p:nvPr>
        </p:nvGraphicFramePr>
        <p:xfrm>
          <a:off x="6814356" y="3054800"/>
          <a:ext cx="4768044" cy="3071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053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1115BC-487E-4422-894C-CB7CD3E79223}" type="slidenum">
              <a:rPr lang="en-GB" noProof="0" smtClean="0"/>
              <a:t>3</a:t>
            </a:fld>
            <a:endParaRPr lang="en-GB" noProof="0"/>
          </a:p>
        </p:txBody>
      </p:sp>
      <p:graphicFrame>
        <p:nvGraphicFramePr>
          <p:cNvPr id="5" name="Diagram 4">
            <a:extLst>
              <a:ext uri="{FF2B5EF4-FFF2-40B4-BE49-F238E27FC236}">
                <a16:creationId xmlns:a16="http://schemas.microsoft.com/office/drawing/2014/main" id="{8DEA1436-532C-EC46-A1A9-E9DA924EDA6D}"/>
              </a:ext>
            </a:extLst>
          </p:cNvPr>
          <p:cNvGraphicFramePr/>
          <p:nvPr>
            <p:extLst/>
          </p:nvPr>
        </p:nvGraphicFramePr>
        <p:xfrm>
          <a:off x="1025848" y="1631337"/>
          <a:ext cx="9606656" cy="46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38293C4B-AB7F-9D45-ACBA-E74DE3C4ADC6}"/>
              </a:ext>
            </a:extLst>
          </p:cNvPr>
          <p:cNvSpPr txBox="1"/>
          <p:nvPr/>
        </p:nvSpPr>
        <p:spPr>
          <a:xfrm>
            <a:off x="335360" y="6356353"/>
            <a:ext cx="2332240" cy="369332"/>
          </a:xfrm>
          <a:prstGeom prst="rect">
            <a:avLst/>
          </a:prstGeom>
          <a:noFill/>
        </p:spPr>
        <p:txBody>
          <a:bodyPr wrap="square" rtlCol="0">
            <a:spAutoFit/>
          </a:bodyPr>
          <a:lstStyle/>
          <a:p>
            <a:pPr algn="ctr"/>
            <a:r>
              <a:rPr lang="en-GB" b="1" dirty="0">
                <a:solidFill>
                  <a:schemeClr val="accent1"/>
                </a:solidFill>
              </a:rPr>
              <a:t>System hand over</a:t>
            </a:r>
          </a:p>
        </p:txBody>
      </p:sp>
      <p:sp>
        <p:nvSpPr>
          <p:cNvPr id="10" name="Title 1">
            <a:extLst>
              <a:ext uri="{FF2B5EF4-FFF2-40B4-BE49-F238E27FC236}">
                <a16:creationId xmlns:a16="http://schemas.microsoft.com/office/drawing/2014/main" id="{B720609C-98BB-714B-94E6-E50F229ECE6E}"/>
              </a:ext>
            </a:extLst>
          </p:cNvPr>
          <p:cNvSpPr>
            <a:spLocks noGrp="1"/>
          </p:cNvSpPr>
          <p:nvPr>
            <p:ph type="title"/>
          </p:nvPr>
        </p:nvSpPr>
        <p:spPr>
          <a:xfrm>
            <a:off x="609600" y="274638"/>
            <a:ext cx="9518848" cy="1143000"/>
          </a:xfrm>
        </p:spPr>
        <p:txBody>
          <a:bodyPr/>
          <a:lstStyle/>
          <a:p>
            <a:r>
              <a:rPr lang="en-GB" sz="2800" b="1" dirty="0"/>
              <a:t>Reminders: acceptance workflow</a:t>
            </a:r>
          </a:p>
        </p:txBody>
      </p:sp>
    </p:spTree>
    <p:extLst>
      <p:ext uri="{BB962C8B-B14F-4D97-AF65-F5344CB8AC3E}">
        <p14:creationId xmlns:p14="http://schemas.microsoft.com/office/powerpoint/2010/main" val="165175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System FRUs</a:t>
            </a:r>
          </a:p>
        </p:txBody>
      </p:sp>
      <p:graphicFrame>
        <p:nvGraphicFramePr>
          <p:cNvPr id="6" name="Content Placeholder 5">
            <a:extLst>
              <a:ext uri="{FF2B5EF4-FFF2-40B4-BE49-F238E27FC236}">
                <a16:creationId xmlns:a16="http://schemas.microsoft.com/office/drawing/2014/main" id="{4B58270A-351C-8245-B7F1-C5AA62A16D4C}"/>
              </a:ext>
            </a:extLst>
          </p:cNvPr>
          <p:cNvGraphicFramePr>
            <a:graphicFrameLocks noGrp="1"/>
          </p:cNvGraphicFramePr>
          <p:nvPr>
            <p:ph idx="1"/>
            <p:extLst>
              <p:ext uri="{D42A27DB-BD31-4B8C-83A1-F6EECF244321}">
                <p14:modId xmlns:p14="http://schemas.microsoft.com/office/powerpoint/2010/main" val="1224962175"/>
              </p:ext>
            </p:extLst>
          </p:nvPr>
        </p:nvGraphicFramePr>
        <p:xfrm>
          <a:off x="911424" y="1628800"/>
          <a:ext cx="10009112" cy="4986241"/>
        </p:xfrm>
        <a:graphic>
          <a:graphicData uri="http://schemas.openxmlformats.org/drawingml/2006/table">
            <a:tbl>
              <a:tblPr firstRow="1" firstCol="1" bandRow="1">
                <a:tableStyleId>{5C22544A-7EE6-4342-B048-85BDC9FD1C3A}</a:tableStyleId>
              </a:tblPr>
              <a:tblGrid>
                <a:gridCol w="3347462">
                  <a:extLst>
                    <a:ext uri="{9D8B030D-6E8A-4147-A177-3AD203B41FA5}">
                      <a16:colId xmlns:a16="http://schemas.microsoft.com/office/drawing/2014/main" val="2913393178"/>
                    </a:ext>
                  </a:extLst>
                </a:gridCol>
                <a:gridCol w="1433859">
                  <a:extLst>
                    <a:ext uri="{9D8B030D-6E8A-4147-A177-3AD203B41FA5}">
                      <a16:colId xmlns:a16="http://schemas.microsoft.com/office/drawing/2014/main" val="3911411533"/>
                    </a:ext>
                  </a:extLst>
                </a:gridCol>
                <a:gridCol w="5227791">
                  <a:extLst>
                    <a:ext uri="{9D8B030D-6E8A-4147-A177-3AD203B41FA5}">
                      <a16:colId xmlns:a16="http://schemas.microsoft.com/office/drawing/2014/main" val="555361600"/>
                    </a:ext>
                  </a:extLst>
                </a:gridCol>
              </a:tblGrid>
              <a:tr h="292807">
                <a:tc>
                  <a:txBody>
                    <a:bodyPr/>
                    <a:lstStyle/>
                    <a:p>
                      <a:pPr algn="ctr">
                        <a:spcAft>
                          <a:spcPts val="0"/>
                        </a:spcAft>
                      </a:pPr>
                      <a:r>
                        <a:rPr lang="en-US" sz="2000">
                          <a:effectLst/>
                        </a:rPr>
                        <a:t>Component ID</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2000">
                          <a:effectLst/>
                        </a:rPr>
                        <a:t>Acronym</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2000">
                          <a:effectLst/>
                        </a:rPr>
                        <a:t>Description</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858630548"/>
                  </a:ext>
                </a:extLst>
              </a:tr>
              <a:tr h="414241">
                <a:tc>
                  <a:txBody>
                    <a:bodyPr/>
                    <a:lstStyle/>
                    <a:p>
                      <a:pPr>
                        <a:spcAft>
                          <a:spcPts val="0"/>
                        </a:spcAft>
                      </a:pPr>
                      <a:r>
                        <a:rPr lang="en-US" sz="2000">
                          <a:effectLst/>
                        </a:rPr>
                        <a:t>AMC</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AMC</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up to 2 FMC, IOxOS 1411 type</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29644721"/>
                  </a:ext>
                </a:extLst>
              </a:tr>
              <a:tr h="282035">
                <a:tc>
                  <a:txBody>
                    <a:bodyPr/>
                    <a:lstStyle/>
                    <a:p>
                      <a:pPr>
                        <a:spcAft>
                          <a:spcPts val="0"/>
                        </a:spcAft>
                      </a:pPr>
                      <a:r>
                        <a:rPr lang="en-US" sz="2000">
                          <a:effectLst/>
                        </a:rPr>
                        <a:t>FMC Digitizer</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FMC</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CAEN FMC-PICO-1M4-C3 </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54129690"/>
                  </a:ext>
                </a:extLst>
              </a:tr>
              <a:tr h="846107">
                <a:tc>
                  <a:txBody>
                    <a:bodyPr/>
                    <a:lstStyle/>
                    <a:p>
                      <a:pPr>
                        <a:spcAft>
                          <a:spcPts val="0"/>
                        </a:spcAft>
                      </a:pPr>
                      <a:r>
                        <a:rPr lang="en-US" sz="2000">
                          <a:effectLst/>
                        </a:rPr>
                        <a:t>Timing receiver</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EVR</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MTCA chassis, event receiver for trigger, clock, calibration announcement and beam/machine mode information</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29715050"/>
                  </a:ext>
                </a:extLst>
              </a:tr>
              <a:tr h="282035">
                <a:tc>
                  <a:txBody>
                    <a:bodyPr/>
                    <a:lstStyle/>
                    <a:p>
                      <a:pPr>
                        <a:spcAft>
                          <a:spcPts val="0"/>
                        </a:spcAft>
                      </a:pPr>
                      <a:r>
                        <a:rPr lang="en-US" sz="2000">
                          <a:effectLst/>
                        </a:rPr>
                        <a:t>Chassis</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MTCA</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system</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177075655"/>
                  </a:ext>
                </a:extLst>
              </a:tr>
              <a:tr h="282035">
                <a:tc>
                  <a:txBody>
                    <a:bodyPr/>
                    <a:lstStyle/>
                    <a:p>
                      <a:pPr>
                        <a:spcAft>
                          <a:spcPts val="0"/>
                        </a:spcAft>
                      </a:pPr>
                      <a:r>
                        <a:rPr lang="en-US" sz="2000" dirty="0" err="1">
                          <a:effectLst/>
                        </a:rPr>
                        <a:t>MicroTCA</a:t>
                      </a:r>
                      <a:r>
                        <a:rPr lang="en-US" sz="2000" dirty="0">
                          <a:effectLst/>
                        </a:rPr>
                        <a:t> Carrier Hub</a:t>
                      </a:r>
                      <a:endParaRPr lang="sv-SE"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MCH</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MTCA chassis</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31283700"/>
                  </a:ext>
                </a:extLst>
              </a:tr>
              <a:tr h="282035">
                <a:tc>
                  <a:txBody>
                    <a:bodyPr/>
                    <a:lstStyle/>
                    <a:p>
                      <a:pPr>
                        <a:spcAft>
                          <a:spcPts val="0"/>
                        </a:spcAft>
                      </a:pPr>
                      <a:r>
                        <a:rPr lang="en-US" sz="2000">
                          <a:effectLst/>
                        </a:rPr>
                        <a:t>MicroTCA Power Supply</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PS</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MTCA chassis, 600/1000 W</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172235649"/>
                  </a:ext>
                </a:extLst>
              </a:tr>
              <a:tr h="282035">
                <a:tc>
                  <a:txBody>
                    <a:bodyPr/>
                    <a:lstStyle/>
                    <a:p>
                      <a:pPr>
                        <a:spcAft>
                          <a:spcPts val="0"/>
                        </a:spcAft>
                      </a:pPr>
                      <a:r>
                        <a:rPr lang="en-US" sz="2000">
                          <a:effectLst/>
                        </a:rPr>
                        <a:t>MicroTCA CPU</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CPU</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MTCA chassis, intel i7</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690140159"/>
                  </a:ext>
                </a:extLst>
              </a:tr>
              <a:tr h="282035">
                <a:tc>
                  <a:txBody>
                    <a:bodyPr/>
                    <a:lstStyle/>
                    <a:p>
                      <a:pPr>
                        <a:spcAft>
                          <a:spcPts val="0"/>
                        </a:spcAft>
                      </a:pPr>
                      <a:r>
                        <a:rPr lang="en-US" sz="2000">
                          <a:effectLst/>
                        </a:rPr>
                        <a:t>ECAT crate, populated</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ECAT</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HV supply</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83627701"/>
                  </a:ext>
                </a:extLst>
              </a:tr>
              <a:tr h="282035">
                <a:tc>
                  <a:txBody>
                    <a:bodyPr/>
                    <a:lstStyle/>
                    <a:p>
                      <a:pPr>
                        <a:spcAft>
                          <a:spcPts val="0"/>
                        </a:spcAft>
                      </a:pPr>
                      <a:r>
                        <a:rPr lang="en-US" sz="2000">
                          <a:effectLst/>
                        </a:rPr>
                        <a:t>HV supply</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HV</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n systems, ISEG HV supply</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289990185"/>
                  </a:ext>
                </a:extLst>
              </a:tr>
              <a:tr h="282035">
                <a:tc>
                  <a:txBody>
                    <a:bodyPr/>
                    <a:lstStyle/>
                    <a:p>
                      <a:pPr>
                        <a:spcAft>
                          <a:spcPts val="0"/>
                        </a:spcAft>
                      </a:pPr>
                      <a:r>
                        <a:rPr lang="en-US" sz="2000">
                          <a:effectLst/>
                        </a:rPr>
                        <a:t>Rack patch panel</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PP</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n systems, top of rack</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18491144"/>
                  </a:ext>
                </a:extLst>
              </a:tr>
              <a:tr h="282035">
                <a:tc>
                  <a:txBody>
                    <a:bodyPr/>
                    <a:lstStyle/>
                    <a:p>
                      <a:pPr>
                        <a:spcAft>
                          <a:spcPts val="0"/>
                        </a:spcAft>
                      </a:pPr>
                      <a:r>
                        <a:rPr lang="en-US" sz="2000">
                          <a:effectLst/>
                        </a:rPr>
                        <a:t>Rack</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U</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per n ACCTs, rack for electronics</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963345064"/>
                  </a:ext>
                </a:extLst>
              </a:tr>
              <a:tr h="282035">
                <a:tc>
                  <a:txBody>
                    <a:bodyPr/>
                    <a:lstStyle/>
                    <a:p>
                      <a:pPr>
                        <a:spcAft>
                          <a:spcPts val="0"/>
                        </a:spcAft>
                      </a:pPr>
                      <a:r>
                        <a:rPr lang="en-US" sz="2000">
                          <a:effectLst/>
                        </a:rPr>
                        <a:t>Detector unit</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icBLM</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1 ionization chamber</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61736728"/>
                  </a:ext>
                </a:extLst>
              </a:tr>
              <a:tr h="282035">
                <a:tc>
                  <a:txBody>
                    <a:bodyPr/>
                    <a:lstStyle/>
                    <a:p>
                      <a:pPr>
                        <a:spcAft>
                          <a:spcPts val="0"/>
                        </a:spcAft>
                      </a:pPr>
                      <a:r>
                        <a:rPr lang="en-US" sz="2000">
                          <a:effectLst/>
                        </a:rPr>
                        <a:t>Beam line patch panel</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a:effectLst/>
                        </a:rPr>
                        <a:t>BLPP</a:t>
                      </a:r>
                      <a:endParaRPr lang="sv-SE" sz="20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2000" dirty="0">
                          <a:effectLst/>
                        </a:rPr>
                        <a:t>1 per N ionization chambers</a:t>
                      </a:r>
                      <a:endParaRPr lang="sv-SE" sz="2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33521494"/>
                  </a:ext>
                </a:extLst>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en-GB" noProof="0" smtClean="0"/>
              <a:t>4</a:t>
            </a:fld>
            <a:endParaRPr lang="en-GB" noProof="0"/>
          </a:p>
        </p:txBody>
      </p:sp>
      <p:sp>
        <p:nvSpPr>
          <p:cNvPr id="5" name="TextBox 4">
            <a:extLst>
              <a:ext uri="{FF2B5EF4-FFF2-40B4-BE49-F238E27FC236}">
                <a16:creationId xmlns:a16="http://schemas.microsoft.com/office/drawing/2014/main" id="{3EA7B1BF-2C19-BE4F-94E7-175DD864A78E}"/>
              </a:ext>
            </a:extLst>
          </p:cNvPr>
          <p:cNvSpPr txBox="1"/>
          <p:nvPr/>
        </p:nvSpPr>
        <p:spPr>
          <a:xfrm>
            <a:off x="-4009292" y="6147582"/>
            <a:ext cx="0" cy="0"/>
          </a:xfrm>
          <a:prstGeom prst="rect">
            <a:avLst/>
          </a:prstGeom>
        </p:spPr>
        <p:txBody>
          <a:bodyPr vert="horz" wrap="none" lIns="91440" tIns="45720" rIns="91440" bIns="45720" rtlCol="0" anchor="t">
            <a:normAutofit fontScale="25000" lnSpcReduction="20000"/>
          </a:bodyPr>
          <a:lstStyle/>
          <a:p>
            <a:pPr algn="l"/>
            <a:endParaRPr lang="en-GB" sz="2000" dirty="0"/>
          </a:p>
        </p:txBody>
      </p:sp>
    </p:spTree>
    <p:extLst>
      <p:ext uri="{BB962C8B-B14F-4D97-AF65-F5344CB8AC3E}">
        <p14:creationId xmlns:p14="http://schemas.microsoft.com/office/powerpoint/2010/main" val="207732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p:txBody>
          <a:bodyPr/>
          <a:lstStyle/>
          <a:p>
            <a:r>
              <a:rPr lang="en-GB" dirty="0"/>
              <a:t>Verification identification</a:t>
            </a:r>
          </a:p>
        </p:txBody>
      </p:sp>
      <p:graphicFrame>
        <p:nvGraphicFramePr>
          <p:cNvPr id="6" name="Content Placeholder 5">
            <a:extLst>
              <a:ext uri="{FF2B5EF4-FFF2-40B4-BE49-F238E27FC236}">
                <a16:creationId xmlns:a16="http://schemas.microsoft.com/office/drawing/2014/main" id="{A2DBB98A-9006-7140-81FB-135D9B6EDF02}"/>
              </a:ext>
            </a:extLst>
          </p:cNvPr>
          <p:cNvGraphicFramePr>
            <a:graphicFrameLocks noGrp="1"/>
          </p:cNvGraphicFramePr>
          <p:nvPr>
            <p:ph idx="1"/>
            <p:extLst>
              <p:ext uri="{D42A27DB-BD31-4B8C-83A1-F6EECF244321}">
                <p14:modId xmlns:p14="http://schemas.microsoft.com/office/powerpoint/2010/main" val="75190006"/>
              </p:ext>
            </p:extLst>
          </p:nvPr>
        </p:nvGraphicFramePr>
        <p:xfrm>
          <a:off x="3273896" y="1679147"/>
          <a:ext cx="7502624" cy="2300949"/>
        </p:xfrm>
        <a:graphic>
          <a:graphicData uri="http://schemas.openxmlformats.org/drawingml/2006/table">
            <a:tbl>
              <a:tblPr firstRow="1" firstCol="1" bandRow="1">
                <a:tableStyleId>{5C22544A-7EE6-4342-B048-85BDC9FD1C3A}</a:tableStyleId>
              </a:tblPr>
              <a:tblGrid>
                <a:gridCol w="2040986">
                  <a:extLst>
                    <a:ext uri="{9D8B030D-6E8A-4147-A177-3AD203B41FA5}">
                      <a16:colId xmlns:a16="http://schemas.microsoft.com/office/drawing/2014/main" val="2392785276"/>
                    </a:ext>
                  </a:extLst>
                </a:gridCol>
                <a:gridCol w="5461638">
                  <a:extLst>
                    <a:ext uri="{9D8B030D-6E8A-4147-A177-3AD203B41FA5}">
                      <a16:colId xmlns:a16="http://schemas.microsoft.com/office/drawing/2014/main" val="3374425606"/>
                    </a:ext>
                  </a:extLst>
                </a:gridCol>
              </a:tblGrid>
              <a:tr h="0">
                <a:tc>
                  <a:txBody>
                    <a:bodyPr/>
                    <a:lstStyle/>
                    <a:p>
                      <a:pPr algn="ctr">
                        <a:spcAft>
                          <a:spcPts val="0"/>
                        </a:spcAft>
                      </a:pPr>
                      <a:r>
                        <a:rPr lang="en-US" sz="1800">
                          <a:effectLst/>
                        </a:rPr>
                        <a:t>Test ID</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800">
                          <a:effectLst/>
                        </a:rPr>
                        <a:t>Verification procedure</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49467969"/>
                  </a:ext>
                </a:extLst>
              </a:tr>
              <a:tr h="380709">
                <a:tc>
                  <a:txBody>
                    <a:bodyPr/>
                    <a:lstStyle/>
                    <a:p>
                      <a:pPr>
                        <a:spcAft>
                          <a:spcPts val="0"/>
                        </a:spcAft>
                      </a:pPr>
                      <a:r>
                        <a:rPr lang="en-US" sz="1800">
                          <a:effectLst/>
                        </a:rPr>
                        <a:t>icBLM_1</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Visual inspection. Check visually the HV card delivered</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81688488"/>
                  </a:ext>
                </a:extLst>
              </a:tr>
              <a:tr h="0">
                <a:tc>
                  <a:txBody>
                    <a:bodyPr/>
                    <a:lstStyle/>
                    <a:p>
                      <a:pPr>
                        <a:spcAft>
                          <a:spcPts val="0"/>
                        </a:spcAft>
                      </a:pPr>
                      <a:r>
                        <a:rPr lang="en-US" sz="1800">
                          <a:effectLst/>
                        </a:rPr>
                        <a:t>icBLM_2</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Install HV unit with ECAT. Connect to IC with test cable. Apply test voltage. Verify communication between ECAT and HV Supply</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257360148"/>
                  </a:ext>
                </a:extLst>
              </a:tr>
              <a:tr h="0">
                <a:tc>
                  <a:txBody>
                    <a:bodyPr/>
                    <a:lstStyle/>
                    <a:p>
                      <a:pPr>
                        <a:spcAft>
                          <a:spcPts val="0"/>
                        </a:spcAft>
                      </a:pPr>
                      <a:r>
                        <a:rPr lang="en-US" sz="1800">
                          <a:effectLst/>
                        </a:rPr>
                        <a:t>icBLM_3</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Verify Current readback</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393037347"/>
                  </a:ext>
                </a:extLst>
              </a:tr>
              <a:tr h="0">
                <a:tc>
                  <a:txBody>
                    <a:bodyPr/>
                    <a:lstStyle/>
                    <a:p>
                      <a:pPr>
                        <a:spcAft>
                          <a:spcPts val="0"/>
                        </a:spcAft>
                      </a:pPr>
                      <a:r>
                        <a:rPr lang="en-US" sz="1800">
                          <a:effectLst/>
                        </a:rPr>
                        <a:t>icBLM_4</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Verify Voltage readback</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19403727"/>
                  </a:ext>
                </a:extLst>
              </a:tr>
              <a:tr h="0">
                <a:tc>
                  <a:txBody>
                    <a:bodyPr/>
                    <a:lstStyle/>
                    <a:p>
                      <a:pPr>
                        <a:spcAft>
                          <a:spcPts val="0"/>
                        </a:spcAft>
                      </a:pPr>
                      <a:r>
                        <a:rPr lang="en-US" sz="1800">
                          <a:effectLst/>
                        </a:rPr>
                        <a:t>icBLM_5</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Verify Voltage readback RMS</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106775136"/>
                  </a:ext>
                </a:extLst>
              </a:tr>
            </a:tbl>
          </a:graphicData>
        </a:graphic>
      </p:graphicFrame>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5</a:t>
            </a:fld>
            <a:endParaRPr lang="en-GB" noProof="0"/>
          </a:p>
        </p:txBody>
      </p:sp>
      <p:sp>
        <p:nvSpPr>
          <p:cNvPr id="5" name="Text Placeholder 4">
            <a:extLst>
              <a:ext uri="{FF2B5EF4-FFF2-40B4-BE49-F238E27FC236}">
                <a16:creationId xmlns:a16="http://schemas.microsoft.com/office/drawing/2014/main" id="{B3B9121C-D607-7542-93FF-48514E772843}"/>
              </a:ext>
            </a:extLst>
          </p:cNvPr>
          <p:cNvSpPr>
            <a:spLocks noGrp="1"/>
          </p:cNvSpPr>
          <p:nvPr>
            <p:ph type="body" sz="quarter" idx="13"/>
          </p:nvPr>
        </p:nvSpPr>
        <p:spPr/>
        <p:txBody>
          <a:bodyPr/>
          <a:lstStyle/>
          <a:p>
            <a:r>
              <a:rPr lang="en-GB" dirty="0"/>
              <a:t>HV unit and ionization chamber detectors</a:t>
            </a:r>
          </a:p>
        </p:txBody>
      </p:sp>
      <p:sp>
        <p:nvSpPr>
          <p:cNvPr id="8" name="TextBox 7">
            <a:extLst>
              <a:ext uri="{FF2B5EF4-FFF2-40B4-BE49-F238E27FC236}">
                <a16:creationId xmlns:a16="http://schemas.microsoft.com/office/drawing/2014/main" id="{37DDBD37-98BC-ED44-AB47-530689668B71}"/>
              </a:ext>
            </a:extLst>
          </p:cNvPr>
          <p:cNvSpPr txBox="1"/>
          <p:nvPr/>
        </p:nvSpPr>
        <p:spPr>
          <a:xfrm>
            <a:off x="1143000" y="1871663"/>
            <a:ext cx="0" cy="0"/>
          </a:xfrm>
          <a:prstGeom prst="rect">
            <a:avLst/>
          </a:prstGeom>
        </p:spPr>
        <p:txBody>
          <a:bodyPr vert="horz" wrap="none" lIns="91440" tIns="45720" rIns="91440" bIns="45720" rtlCol="0" anchor="t">
            <a:normAutofit fontScale="25000" lnSpcReduction="20000"/>
          </a:bodyPr>
          <a:lstStyle/>
          <a:p>
            <a:pPr algn="l"/>
            <a:endParaRPr lang="en-GB" sz="2000" dirty="0"/>
          </a:p>
        </p:txBody>
      </p:sp>
      <p:graphicFrame>
        <p:nvGraphicFramePr>
          <p:cNvPr id="9" name="Table 8">
            <a:extLst>
              <a:ext uri="{FF2B5EF4-FFF2-40B4-BE49-F238E27FC236}">
                <a16:creationId xmlns:a16="http://schemas.microsoft.com/office/drawing/2014/main" id="{27D24202-C8AC-484E-AD65-567A727FDCD3}"/>
              </a:ext>
            </a:extLst>
          </p:cNvPr>
          <p:cNvGraphicFramePr>
            <a:graphicFrameLocks noGrp="1"/>
          </p:cNvGraphicFramePr>
          <p:nvPr>
            <p:extLst>
              <p:ext uri="{D42A27DB-BD31-4B8C-83A1-F6EECF244321}">
                <p14:modId xmlns:p14="http://schemas.microsoft.com/office/powerpoint/2010/main" val="1881941423"/>
              </p:ext>
            </p:extLst>
          </p:nvPr>
        </p:nvGraphicFramePr>
        <p:xfrm>
          <a:off x="3273896" y="4308584"/>
          <a:ext cx="7488832" cy="2159635"/>
        </p:xfrm>
        <a:graphic>
          <a:graphicData uri="http://schemas.openxmlformats.org/drawingml/2006/table">
            <a:tbl>
              <a:tblPr firstRow="1" firstCol="1" bandRow="1">
                <a:tableStyleId>{5C22544A-7EE6-4342-B048-85BDC9FD1C3A}</a:tableStyleId>
              </a:tblPr>
              <a:tblGrid>
                <a:gridCol w="1605992">
                  <a:extLst>
                    <a:ext uri="{9D8B030D-6E8A-4147-A177-3AD203B41FA5}">
                      <a16:colId xmlns:a16="http://schemas.microsoft.com/office/drawing/2014/main" val="755591851"/>
                    </a:ext>
                  </a:extLst>
                </a:gridCol>
                <a:gridCol w="5882840">
                  <a:extLst>
                    <a:ext uri="{9D8B030D-6E8A-4147-A177-3AD203B41FA5}">
                      <a16:colId xmlns:a16="http://schemas.microsoft.com/office/drawing/2014/main" val="26651023"/>
                    </a:ext>
                  </a:extLst>
                </a:gridCol>
              </a:tblGrid>
              <a:tr h="0">
                <a:tc>
                  <a:txBody>
                    <a:bodyPr/>
                    <a:lstStyle/>
                    <a:p>
                      <a:pPr algn="ctr">
                        <a:spcAft>
                          <a:spcPts val="0"/>
                        </a:spcAft>
                      </a:pPr>
                      <a:r>
                        <a:rPr lang="en-US" sz="1800">
                          <a:effectLst/>
                        </a:rPr>
                        <a:t>Test ID</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800">
                          <a:effectLst/>
                        </a:rPr>
                        <a:t>Verification procedure</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11224733"/>
                  </a:ext>
                </a:extLst>
              </a:tr>
              <a:tr h="788035">
                <a:tc>
                  <a:txBody>
                    <a:bodyPr/>
                    <a:lstStyle/>
                    <a:p>
                      <a:pPr>
                        <a:spcAft>
                          <a:spcPts val="0"/>
                        </a:spcAft>
                      </a:pPr>
                      <a:r>
                        <a:rPr lang="en-US" sz="1800">
                          <a:effectLst/>
                        </a:rPr>
                        <a:t>icBLM_6</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Visual inspection. Check visually the Detector: SHV connectors, BNC connector, Serial number labels.</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32318413"/>
                  </a:ext>
                </a:extLst>
              </a:tr>
              <a:tr h="0">
                <a:tc>
                  <a:txBody>
                    <a:bodyPr/>
                    <a:lstStyle/>
                    <a:p>
                      <a:pPr>
                        <a:spcAft>
                          <a:spcPts val="0"/>
                        </a:spcAft>
                      </a:pPr>
                      <a:r>
                        <a:rPr lang="en-US" sz="1800">
                          <a:effectLst/>
                        </a:rPr>
                        <a:t>icBLM_7</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Connect Signal cable to pico-ammeter in leakage testbench. Run automated measurement</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308123294"/>
                  </a:ext>
                </a:extLst>
              </a:tr>
              <a:tr h="0">
                <a:tc>
                  <a:txBody>
                    <a:bodyPr/>
                    <a:lstStyle/>
                    <a:p>
                      <a:pPr>
                        <a:spcAft>
                          <a:spcPts val="0"/>
                        </a:spcAft>
                      </a:pPr>
                      <a:r>
                        <a:rPr lang="en-US" sz="1800">
                          <a:effectLst/>
                        </a:rPr>
                        <a:t>icBLM_8</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Connect Signal cable to pico-ammeter in Rad Source testbench. Run automated measurement</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928752039"/>
                  </a:ext>
                </a:extLst>
              </a:tr>
            </a:tbl>
          </a:graphicData>
        </a:graphic>
      </p:graphicFrame>
      <p:sp>
        <p:nvSpPr>
          <p:cNvPr id="10" name="TextBox 9">
            <a:extLst>
              <a:ext uri="{FF2B5EF4-FFF2-40B4-BE49-F238E27FC236}">
                <a16:creationId xmlns:a16="http://schemas.microsoft.com/office/drawing/2014/main" id="{DD2BE8CA-54DD-B444-B920-8AD704721AFD}"/>
              </a:ext>
            </a:extLst>
          </p:cNvPr>
          <p:cNvSpPr txBox="1"/>
          <p:nvPr/>
        </p:nvSpPr>
        <p:spPr>
          <a:xfrm>
            <a:off x="609600" y="1835840"/>
            <a:ext cx="1669976" cy="432048"/>
          </a:xfrm>
          <a:prstGeom prst="rect">
            <a:avLst/>
          </a:prstGeom>
        </p:spPr>
        <p:txBody>
          <a:bodyPr vert="horz" wrap="square" lIns="91440" tIns="45720" rIns="91440" bIns="45720" rtlCol="0" anchor="t">
            <a:normAutofit/>
          </a:bodyPr>
          <a:lstStyle/>
          <a:p>
            <a:pPr marL="342900" indent="-342900" algn="l">
              <a:buFont typeface="Arial" panose="020B0604020202020204" pitchFamily="34" charset="0"/>
              <a:buChar char="•"/>
            </a:pPr>
            <a:r>
              <a:rPr lang="en-GB" sz="2000" dirty="0"/>
              <a:t>HV Unit</a:t>
            </a:r>
          </a:p>
        </p:txBody>
      </p:sp>
      <p:sp>
        <p:nvSpPr>
          <p:cNvPr id="11" name="TextBox 10">
            <a:extLst>
              <a:ext uri="{FF2B5EF4-FFF2-40B4-BE49-F238E27FC236}">
                <a16:creationId xmlns:a16="http://schemas.microsoft.com/office/drawing/2014/main" id="{55B320B0-87D2-2247-86AF-61890404AC2E}"/>
              </a:ext>
            </a:extLst>
          </p:cNvPr>
          <p:cNvSpPr txBox="1"/>
          <p:nvPr/>
        </p:nvSpPr>
        <p:spPr>
          <a:xfrm>
            <a:off x="609600" y="4308584"/>
            <a:ext cx="1669976" cy="432048"/>
          </a:xfrm>
          <a:prstGeom prst="rect">
            <a:avLst/>
          </a:prstGeom>
        </p:spPr>
        <p:txBody>
          <a:bodyPr vert="horz" wrap="square" lIns="91440" tIns="45720" rIns="91440" bIns="45720" rtlCol="0" anchor="t">
            <a:normAutofit/>
          </a:bodyPr>
          <a:lstStyle/>
          <a:p>
            <a:pPr marL="342900" indent="-342900" algn="l">
              <a:buFont typeface="Arial" panose="020B0604020202020204" pitchFamily="34" charset="0"/>
              <a:buChar char="•"/>
            </a:pPr>
            <a:r>
              <a:rPr lang="en-GB" sz="2000" dirty="0"/>
              <a:t>Detectors</a:t>
            </a:r>
          </a:p>
        </p:txBody>
      </p:sp>
    </p:spTree>
    <p:extLst>
      <p:ext uri="{BB962C8B-B14F-4D97-AF65-F5344CB8AC3E}">
        <p14:creationId xmlns:p14="http://schemas.microsoft.com/office/powerpoint/2010/main" val="52737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p:txBody>
          <a:bodyPr/>
          <a:lstStyle/>
          <a:p>
            <a:r>
              <a:rPr lang="en-GB" dirty="0"/>
              <a:t>Verification identification</a:t>
            </a:r>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6</a:t>
            </a:fld>
            <a:endParaRPr lang="en-GB" noProof="0"/>
          </a:p>
        </p:txBody>
      </p:sp>
      <p:sp>
        <p:nvSpPr>
          <p:cNvPr id="5" name="Text Placeholder 4">
            <a:extLst>
              <a:ext uri="{FF2B5EF4-FFF2-40B4-BE49-F238E27FC236}">
                <a16:creationId xmlns:a16="http://schemas.microsoft.com/office/drawing/2014/main" id="{B3B9121C-D607-7542-93FF-48514E772843}"/>
              </a:ext>
            </a:extLst>
          </p:cNvPr>
          <p:cNvSpPr>
            <a:spLocks noGrp="1"/>
          </p:cNvSpPr>
          <p:nvPr>
            <p:ph type="body" sz="quarter" idx="13"/>
          </p:nvPr>
        </p:nvSpPr>
        <p:spPr/>
        <p:txBody>
          <a:bodyPr/>
          <a:lstStyle/>
          <a:p>
            <a:r>
              <a:rPr lang="en-GB" dirty="0"/>
              <a:t>HV unit and ionization chamber detectors</a:t>
            </a:r>
          </a:p>
        </p:txBody>
      </p:sp>
      <p:sp>
        <p:nvSpPr>
          <p:cNvPr id="8" name="TextBox 7">
            <a:extLst>
              <a:ext uri="{FF2B5EF4-FFF2-40B4-BE49-F238E27FC236}">
                <a16:creationId xmlns:a16="http://schemas.microsoft.com/office/drawing/2014/main" id="{37DDBD37-98BC-ED44-AB47-530689668B71}"/>
              </a:ext>
            </a:extLst>
          </p:cNvPr>
          <p:cNvSpPr txBox="1"/>
          <p:nvPr/>
        </p:nvSpPr>
        <p:spPr>
          <a:xfrm>
            <a:off x="1143000" y="1871663"/>
            <a:ext cx="0" cy="0"/>
          </a:xfrm>
          <a:prstGeom prst="rect">
            <a:avLst/>
          </a:prstGeom>
        </p:spPr>
        <p:txBody>
          <a:bodyPr vert="horz" wrap="none" lIns="91440" tIns="45720" rIns="91440" bIns="45720" rtlCol="0" anchor="t">
            <a:normAutofit fontScale="25000" lnSpcReduction="20000"/>
          </a:bodyPr>
          <a:lstStyle/>
          <a:p>
            <a:pPr algn="l"/>
            <a:endParaRPr lang="en-GB" sz="2000" dirty="0"/>
          </a:p>
        </p:txBody>
      </p:sp>
      <p:sp>
        <p:nvSpPr>
          <p:cNvPr id="10" name="TextBox 9">
            <a:extLst>
              <a:ext uri="{FF2B5EF4-FFF2-40B4-BE49-F238E27FC236}">
                <a16:creationId xmlns:a16="http://schemas.microsoft.com/office/drawing/2014/main" id="{DD2BE8CA-54DD-B444-B920-8AD704721AFD}"/>
              </a:ext>
            </a:extLst>
          </p:cNvPr>
          <p:cNvSpPr txBox="1"/>
          <p:nvPr/>
        </p:nvSpPr>
        <p:spPr>
          <a:xfrm>
            <a:off x="609600" y="1835840"/>
            <a:ext cx="1669976" cy="432048"/>
          </a:xfrm>
          <a:prstGeom prst="rect">
            <a:avLst/>
          </a:prstGeom>
        </p:spPr>
        <p:txBody>
          <a:bodyPr vert="horz" wrap="square" lIns="91440" tIns="45720" rIns="91440" bIns="45720" rtlCol="0" anchor="t">
            <a:normAutofit/>
          </a:bodyPr>
          <a:lstStyle/>
          <a:p>
            <a:pPr marL="342900" indent="-342900" algn="l">
              <a:buFont typeface="Arial" panose="020B0604020202020204" pitchFamily="34" charset="0"/>
              <a:buChar char="•"/>
            </a:pPr>
            <a:r>
              <a:rPr lang="en-GB" sz="2000" dirty="0"/>
              <a:t>Digitizer</a:t>
            </a:r>
          </a:p>
        </p:txBody>
      </p:sp>
      <p:graphicFrame>
        <p:nvGraphicFramePr>
          <p:cNvPr id="12" name="Content Placeholder 4">
            <a:extLst>
              <a:ext uri="{FF2B5EF4-FFF2-40B4-BE49-F238E27FC236}">
                <a16:creationId xmlns:a16="http://schemas.microsoft.com/office/drawing/2014/main" id="{2BA2806C-7687-BE47-9909-C6E0AA489C0D}"/>
              </a:ext>
            </a:extLst>
          </p:cNvPr>
          <p:cNvGraphicFramePr>
            <a:graphicFrameLocks noGrp="1"/>
          </p:cNvGraphicFramePr>
          <p:nvPr>
            <p:ph idx="1"/>
            <p:extLst>
              <p:ext uri="{D42A27DB-BD31-4B8C-83A1-F6EECF244321}">
                <p14:modId xmlns:p14="http://schemas.microsoft.com/office/powerpoint/2010/main" val="2129283652"/>
              </p:ext>
            </p:extLst>
          </p:nvPr>
        </p:nvGraphicFramePr>
        <p:xfrm>
          <a:off x="3215680" y="1932463"/>
          <a:ext cx="5937885" cy="3017520"/>
        </p:xfrm>
        <a:graphic>
          <a:graphicData uri="http://schemas.openxmlformats.org/drawingml/2006/table">
            <a:tbl>
              <a:tblPr firstRow="1" firstCol="1" bandRow="1">
                <a:tableStyleId>{5C22544A-7EE6-4342-B048-85BDC9FD1C3A}</a:tableStyleId>
              </a:tblPr>
              <a:tblGrid>
                <a:gridCol w="1099888">
                  <a:extLst>
                    <a:ext uri="{9D8B030D-6E8A-4147-A177-3AD203B41FA5}">
                      <a16:colId xmlns:a16="http://schemas.microsoft.com/office/drawing/2014/main" val="1446559399"/>
                    </a:ext>
                  </a:extLst>
                </a:gridCol>
                <a:gridCol w="3546970">
                  <a:extLst>
                    <a:ext uri="{9D8B030D-6E8A-4147-A177-3AD203B41FA5}">
                      <a16:colId xmlns:a16="http://schemas.microsoft.com/office/drawing/2014/main" val="1238582396"/>
                    </a:ext>
                  </a:extLst>
                </a:gridCol>
                <a:gridCol w="1291027">
                  <a:extLst>
                    <a:ext uri="{9D8B030D-6E8A-4147-A177-3AD203B41FA5}">
                      <a16:colId xmlns:a16="http://schemas.microsoft.com/office/drawing/2014/main" val="1112795100"/>
                    </a:ext>
                  </a:extLst>
                </a:gridCol>
              </a:tblGrid>
              <a:tr h="0">
                <a:tc>
                  <a:txBody>
                    <a:bodyPr/>
                    <a:lstStyle/>
                    <a:p>
                      <a:pPr algn="ctr">
                        <a:spcAft>
                          <a:spcPts val="0"/>
                        </a:spcAft>
                      </a:pPr>
                      <a:r>
                        <a:rPr lang="en-US" sz="1800" dirty="0">
                          <a:effectLst/>
                        </a:rPr>
                        <a:t>Test ID</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800" dirty="0">
                          <a:effectLst/>
                        </a:rPr>
                        <a:t>Verification procedure</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Threshold</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47023165"/>
                  </a:ext>
                </a:extLst>
              </a:tr>
              <a:tr h="0">
                <a:tc>
                  <a:txBody>
                    <a:bodyPr/>
                    <a:lstStyle/>
                    <a:p>
                      <a:pPr>
                        <a:spcAft>
                          <a:spcPts val="0"/>
                        </a:spcAft>
                      </a:pPr>
                      <a:r>
                        <a:rPr lang="en-US" sz="1800" dirty="0">
                          <a:effectLst/>
                        </a:rPr>
                        <a:t> </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Run auto test software to measure:</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621154008"/>
                  </a:ext>
                </a:extLst>
              </a:tr>
              <a:tr h="0">
                <a:tc>
                  <a:txBody>
                    <a:bodyPr/>
                    <a:lstStyle/>
                    <a:p>
                      <a:pPr>
                        <a:spcAft>
                          <a:spcPts val="0"/>
                        </a:spcAft>
                      </a:pPr>
                      <a:r>
                        <a:rPr lang="en-US" sz="1800" dirty="0">
                          <a:effectLst/>
                        </a:rPr>
                        <a:t>icBLM_9</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Channels RMS noise, OC, RNG0</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&lt; 250 nA</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703216989"/>
                  </a:ext>
                </a:extLst>
              </a:tr>
              <a:tr h="0">
                <a:tc>
                  <a:txBody>
                    <a:bodyPr/>
                    <a:lstStyle/>
                    <a:p>
                      <a:pPr>
                        <a:spcAft>
                          <a:spcPts val="0"/>
                        </a:spcAft>
                      </a:pPr>
                      <a:r>
                        <a:rPr lang="en-US" sz="1800" dirty="0">
                          <a:effectLst/>
                        </a:rPr>
                        <a:t>icBLM_10</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Channels RMS noise, OC, RNG1</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&lt; 15 na</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774228309"/>
                  </a:ext>
                </a:extLst>
              </a:tr>
              <a:tr h="0">
                <a:tc>
                  <a:txBody>
                    <a:bodyPr/>
                    <a:lstStyle/>
                    <a:p>
                      <a:pPr>
                        <a:spcAft>
                          <a:spcPts val="0"/>
                        </a:spcAft>
                      </a:pPr>
                      <a:r>
                        <a:rPr lang="en-US" sz="1800" dirty="0">
                          <a:effectLst/>
                        </a:rPr>
                        <a:t>icBLM_11</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Channels RMS noise, with long cable and detector, RNG0</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&lt; 150 nA</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0021107"/>
                  </a:ext>
                </a:extLst>
              </a:tr>
              <a:tr h="0">
                <a:tc>
                  <a:txBody>
                    <a:bodyPr/>
                    <a:lstStyle/>
                    <a:p>
                      <a:pPr>
                        <a:spcAft>
                          <a:spcPts val="0"/>
                        </a:spcAft>
                      </a:pPr>
                      <a:r>
                        <a:rPr lang="en-US" sz="1800" dirty="0">
                          <a:effectLst/>
                        </a:rPr>
                        <a:t>icBLM_12</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Channels RMS noise, with long cable and detector, RNG1</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&lt; 180 nA</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536451373"/>
                  </a:ext>
                </a:extLst>
              </a:tr>
              <a:tr h="238760">
                <a:tc>
                  <a:txBody>
                    <a:bodyPr/>
                    <a:lstStyle/>
                    <a:p>
                      <a:pPr>
                        <a:spcAft>
                          <a:spcPts val="0"/>
                        </a:spcAft>
                      </a:pPr>
                      <a:r>
                        <a:rPr lang="en-US" sz="1800" dirty="0">
                          <a:effectLst/>
                        </a:rPr>
                        <a:t>icBLM_13</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Bandwidth</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300 KHz</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46109544"/>
                  </a:ext>
                </a:extLst>
              </a:tr>
              <a:tr h="220980">
                <a:tc>
                  <a:txBody>
                    <a:bodyPr/>
                    <a:lstStyle/>
                    <a:p>
                      <a:pPr>
                        <a:spcAft>
                          <a:spcPts val="0"/>
                        </a:spcAft>
                      </a:pPr>
                      <a:r>
                        <a:rPr lang="en-US" sz="1800" dirty="0">
                          <a:effectLst/>
                        </a:rPr>
                        <a:t>icBLM_14</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ADC ENOB</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14.5 bits</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83145772"/>
                  </a:ext>
                </a:extLst>
              </a:tr>
              <a:tr h="220980">
                <a:tc>
                  <a:txBody>
                    <a:bodyPr/>
                    <a:lstStyle/>
                    <a:p>
                      <a:pPr>
                        <a:spcAft>
                          <a:spcPts val="0"/>
                        </a:spcAft>
                      </a:pPr>
                      <a:r>
                        <a:rPr lang="en-US" sz="1800" dirty="0">
                          <a:effectLst/>
                        </a:rPr>
                        <a:t>icBLM_15</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Crosstalk</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&lt; 0.1% FS</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20420978"/>
                  </a:ext>
                </a:extLst>
              </a:tr>
            </a:tbl>
          </a:graphicData>
        </a:graphic>
      </p:graphicFrame>
    </p:spTree>
    <p:extLst>
      <p:ext uri="{BB962C8B-B14F-4D97-AF65-F5344CB8AC3E}">
        <p14:creationId xmlns:p14="http://schemas.microsoft.com/office/powerpoint/2010/main" val="3694021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Reminders: After-installation tests sequence </a:t>
            </a:r>
          </a:p>
        </p:txBody>
      </p:sp>
      <p:sp>
        <p:nvSpPr>
          <p:cNvPr id="3" name="Content Placeholder 2"/>
          <p:cNvSpPr>
            <a:spLocks noGrp="1"/>
          </p:cNvSpPr>
          <p:nvPr>
            <p:ph idx="1"/>
          </p:nvPr>
        </p:nvSpPr>
        <p:spPr>
          <a:xfrm>
            <a:off x="582560" y="1600203"/>
            <a:ext cx="10770023" cy="5121275"/>
          </a:xfrm>
        </p:spPr>
        <p:txBody>
          <a:bodyPr>
            <a:normAutofit/>
          </a:bodyPr>
          <a:lstStyle/>
          <a:p>
            <a:r>
              <a:rPr lang="en-US" dirty="0"/>
              <a:t>After-installation tests sequence: </a:t>
            </a:r>
          </a:p>
          <a:p>
            <a:pPr lvl="1"/>
            <a:r>
              <a:rPr lang="en-GB" b="1" dirty="0"/>
              <a:t>cold check-out</a:t>
            </a:r>
            <a:endParaRPr lang="en-US" dirty="0"/>
          </a:p>
          <a:p>
            <a:pPr lvl="1"/>
            <a:r>
              <a:rPr lang="en-GB" b="1" dirty="0"/>
              <a:t>commissioning with beam</a:t>
            </a:r>
            <a:endParaRPr lang="en-US" dirty="0"/>
          </a:p>
          <a:p>
            <a:pPr lvl="1"/>
            <a:r>
              <a:rPr lang="en-GB" b="1" dirty="0"/>
              <a:t>quick self-check</a:t>
            </a:r>
          </a:p>
          <a:p>
            <a:pPr lvl="1"/>
            <a:endParaRPr lang="en-US" dirty="0"/>
          </a:p>
          <a:p>
            <a:pPr algn="just"/>
            <a:r>
              <a:rPr lang="en-US" dirty="0"/>
              <a:t>Sequential testing is important (tests timestamps are checked automatically). Otherwise the statement:  “</a:t>
            </a:r>
            <a:r>
              <a:rPr lang="en-US" b="1" dirty="0"/>
              <a:t>the instrument is installed and working properly</a:t>
            </a:r>
            <a:r>
              <a:rPr lang="en-US" dirty="0"/>
              <a:t>” has less confidence.</a:t>
            </a:r>
          </a:p>
          <a:p>
            <a:endParaRPr lang="en-US" dirty="0"/>
          </a:p>
          <a:p>
            <a:r>
              <a:rPr lang="en-US" dirty="0"/>
              <a:t>During debugging:</a:t>
            </a:r>
          </a:p>
          <a:p>
            <a:pPr lvl="1" algn="just"/>
            <a:r>
              <a:rPr lang="en-US" dirty="0"/>
              <a:t>Relevant tests in each architectural layer are repeated until satisfactory results are obtained. </a:t>
            </a:r>
          </a:p>
          <a:p>
            <a:pPr lvl="1" algn="just"/>
            <a:r>
              <a:rPr lang="en-US" dirty="0"/>
              <a:t>If the problem is identified and can be isolated within its layer, there is normally no need to repeat all of the tests which are sequentially following. Depending on the situation, some test might become mandatory nevertheless (for instance a software recompilation might entail a standard interface check, and a repaired connector might entail a signal transmission check).</a:t>
            </a:r>
          </a:p>
          <a:p>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7</a:t>
            </a:fld>
            <a:endParaRPr lang="en-GB" noProof="0"/>
          </a:p>
        </p:txBody>
      </p:sp>
    </p:spTree>
    <p:extLst>
      <p:ext uri="{BB962C8B-B14F-4D97-AF65-F5344CB8AC3E}">
        <p14:creationId xmlns:p14="http://schemas.microsoft.com/office/powerpoint/2010/main" val="395482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p:txBody>
          <a:bodyPr/>
          <a:lstStyle/>
          <a:p>
            <a:r>
              <a:rPr lang="en-GB" dirty="0"/>
              <a:t>Verification identification</a:t>
            </a:r>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8</a:t>
            </a:fld>
            <a:endParaRPr lang="en-GB" noProof="0"/>
          </a:p>
        </p:txBody>
      </p:sp>
      <p:sp>
        <p:nvSpPr>
          <p:cNvPr id="5" name="Text Placeholder 4">
            <a:extLst>
              <a:ext uri="{FF2B5EF4-FFF2-40B4-BE49-F238E27FC236}">
                <a16:creationId xmlns:a16="http://schemas.microsoft.com/office/drawing/2014/main" id="{B3B9121C-D607-7542-93FF-48514E772843}"/>
              </a:ext>
            </a:extLst>
          </p:cNvPr>
          <p:cNvSpPr>
            <a:spLocks noGrp="1"/>
          </p:cNvSpPr>
          <p:nvPr>
            <p:ph type="body" sz="quarter" idx="13"/>
          </p:nvPr>
        </p:nvSpPr>
        <p:spPr/>
        <p:txBody>
          <a:bodyPr/>
          <a:lstStyle/>
          <a:p>
            <a:r>
              <a:rPr lang="en-GB" dirty="0"/>
              <a:t>Cold check out</a:t>
            </a:r>
          </a:p>
        </p:txBody>
      </p:sp>
      <p:sp>
        <p:nvSpPr>
          <p:cNvPr id="8" name="TextBox 7">
            <a:extLst>
              <a:ext uri="{FF2B5EF4-FFF2-40B4-BE49-F238E27FC236}">
                <a16:creationId xmlns:a16="http://schemas.microsoft.com/office/drawing/2014/main" id="{37DDBD37-98BC-ED44-AB47-530689668B71}"/>
              </a:ext>
            </a:extLst>
          </p:cNvPr>
          <p:cNvSpPr txBox="1"/>
          <p:nvPr/>
        </p:nvSpPr>
        <p:spPr>
          <a:xfrm>
            <a:off x="1143000" y="1871663"/>
            <a:ext cx="0" cy="0"/>
          </a:xfrm>
          <a:prstGeom prst="rect">
            <a:avLst/>
          </a:prstGeom>
        </p:spPr>
        <p:txBody>
          <a:bodyPr vert="horz" wrap="none" lIns="91440" tIns="45720" rIns="91440" bIns="45720" rtlCol="0" anchor="t">
            <a:normAutofit fontScale="25000" lnSpcReduction="20000"/>
          </a:bodyPr>
          <a:lstStyle/>
          <a:p>
            <a:pPr algn="l"/>
            <a:endParaRPr lang="en-GB" sz="2000" dirty="0"/>
          </a:p>
        </p:txBody>
      </p:sp>
      <p:graphicFrame>
        <p:nvGraphicFramePr>
          <p:cNvPr id="7" name="Table 6">
            <a:extLst>
              <a:ext uri="{FF2B5EF4-FFF2-40B4-BE49-F238E27FC236}">
                <a16:creationId xmlns:a16="http://schemas.microsoft.com/office/drawing/2014/main" id="{EDF72D86-5B92-9743-88E1-C47BCE14C0BA}"/>
              </a:ext>
            </a:extLst>
          </p:cNvPr>
          <p:cNvGraphicFramePr>
            <a:graphicFrameLocks noGrp="1"/>
          </p:cNvGraphicFramePr>
          <p:nvPr>
            <p:extLst>
              <p:ext uri="{D42A27DB-BD31-4B8C-83A1-F6EECF244321}">
                <p14:modId xmlns:p14="http://schemas.microsoft.com/office/powerpoint/2010/main" val="875587717"/>
              </p:ext>
            </p:extLst>
          </p:nvPr>
        </p:nvGraphicFramePr>
        <p:xfrm>
          <a:off x="1271464" y="1788626"/>
          <a:ext cx="9433047" cy="4664710"/>
        </p:xfrm>
        <a:graphic>
          <a:graphicData uri="http://schemas.openxmlformats.org/drawingml/2006/table">
            <a:tbl>
              <a:tblPr firstRow="1" firstCol="1" bandRow="1">
                <a:tableStyleId>{5C22544A-7EE6-4342-B048-85BDC9FD1C3A}</a:tableStyleId>
              </a:tblPr>
              <a:tblGrid>
                <a:gridCol w="1484552">
                  <a:extLst>
                    <a:ext uri="{9D8B030D-6E8A-4147-A177-3AD203B41FA5}">
                      <a16:colId xmlns:a16="http://schemas.microsoft.com/office/drawing/2014/main" val="901323914"/>
                    </a:ext>
                  </a:extLst>
                </a:gridCol>
                <a:gridCol w="4200486">
                  <a:extLst>
                    <a:ext uri="{9D8B030D-6E8A-4147-A177-3AD203B41FA5}">
                      <a16:colId xmlns:a16="http://schemas.microsoft.com/office/drawing/2014/main" val="3131073303"/>
                    </a:ext>
                  </a:extLst>
                </a:gridCol>
                <a:gridCol w="1381129">
                  <a:extLst>
                    <a:ext uri="{9D8B030D-6E8A-4147-A177-3AD203B41FA5}">
                      <a16:colId xmlns:a16="http://schemas.microsoft.com/office/drawing/2014/main" val="4263125619"/>
                    </a:ext>
                  </a:extLst>
                </a:gridCol>
                <a:gridCol w="1059009">
                  <a:extLst>
                    <a:ext uri="{9D8B030D-6E8A-4147-A177-3AD203B41FA5}">
                      <a16:colId xmlns:a16="http://schemas.microsoft.com/office/drawing/2014/main" val="310542303"/>
                    </a:ext>
                  </a:extLst>
                </a:gridCol>
                <a:gridCol w="1307871">
                  <a:extLst>
                    <a:ext uri="{9D8B030D-6E8A-4147-A177-3AD203B41FA5}">
                      <a16:colId xmlns:a16="http://schemas.microsoft.com/office/drawing/2014/main" val="2515553478"/>
                    </a:ext>
                  </a:extLst>
                </a:gridCol>
              </a:tblGrid>
              <a:tr h="0">
                <a:tc gridSpan="5">
                  <a:txBody>
                    <a:bodyPr/>
                    <a:lstStyle/>
                    <a:p>
                      <a:pPr algn="ctr">
                        <a:spcAft>
                          <a:spcPts val="0"/>
                        </a:spcAft>
                      </a:pPr>
                      <a:r>
                        <a:rPr lang="en-US" sz="1800">
                          <a:effectLst/>
                        </a:rPr>
                        <a:t>Assembled system: detector, uTCA electronics, ECAT electronics</a:t>
                      </a:r>
                      <a:endParaRPr lang="sv-SE" sz="1800">
                        <a:effectLst/>
                      </a:endParaRPr>
                    </a:p>
                    <a:p>
                      <a:pPr algn="ctr">
                        <a:spcAft>
                          <a:spcPts val="0"/>
                        </a:spcAft>
                      </a:pPr>
                      <a:r>
                        <a:rPr lang="en-US" sz="1800">
                          <a:effectLst/>
                        </a:rPr>
                        <a:t>Cold check out</a:t>
                      </a:r>
                      <a:endParaRPr lang="sv-SE" sz="1800">
                        <a:effectLst/>
                      </a:endParaRPr>
                    </a:p>
                    <a:p>
                      <a:pPr algn="ctr">
                        <a:spcAft>
                          <a:spcPts val="0"/>
                        </a:spcAft>
                      </a:pPr>
                      <a:r>
                        <a:rPr lang="en-US" sz="1800">
                          <a:effectLst/>
                        </a:rPr>
                        <a:t>Part ID: NA</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07521763"/>
                  </a:ext>
                </a:extLst>
              </a:tr>
              <a:tr h="0">
                <a:tc gridSpan="5">
                  <a:txBody>
                    <a:bodyPr/>
                    <a:lstStyle/>
                    <a:p>
                      <a:pPr>
                        <a:spcAft>
                          <a:spcPts val="0"/>
                        </a:spcAft>
                      </a:pPr>
                      <a:r>
                        <a:rPr lang="en-US" sz="1800">
                          <a:effectLst/>
                        </a:rPr>
                        <a:t>Detailed tests results document: links on CHESS, if applicable.</a:t>
                      </a:r>
                      <a:endParaRPr lang="sv-SE" sz="1800">
                        <a:effectLst/>
                      </a:endParaRPr>
                    </a:p>
                    <a:p>
                      <a:pPr>
                        <a:spcAft>
                          <a:spcPts val="0"/>
                        </a:spcAft>
                      </a:pPr>
                      <a:r>
                        <a:rPr lang="en-US" sz="1800">
                          <a:effectLst/>
                        </a:rPr>
                        <a:t>we use the control room OPI for all these steps from now on</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70387404"/>
                  </a:ext>
                </a:extLst>
              </a:tr>
              <a:tr h="0">
                <a:tc>
                  <a:txBody>
                    <a:bodyPr/>
                    <a:lstStyle/>
                    <a:p>
                      <a:pPr algn="ctr">
                        <a:spcAft>
                          <a:spcPts val="0"/>
                        </a:spcAft>
                      </a:pPr>
                      <a:r>
                        <a:rPr lang="en-US" sz="1800">
                          <a:effectLst/>
                        </a:rPr>
                        <a:t>Test ID</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800">
                          <a:effectLst/>
                        </a:rPr>
                        <a:t>Verification procedure</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Threshold</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lgn="ctr">
                        <a:spcAft>
                          <a:spcPts val="0"/>
                        </a:spcAft>
                      </a:pPr>
                      <a:r>
                        <a:rPr lang="en-US" sz="1800">
                          <a:effectLst/>
                        </a:rPr>
                        <a:t>Result</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Pass / Fail</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48743452"/>
                  </a:ext>
                </a:extLst>
              </a:tr>
              <a:tr h="0">
                <a:tc>
                  <a:txBody>
                    <a:bodyPr/>
                    <a:lstStyle/>
                    <a:p>
                      <a:pPr>
                        <a:spcAft>
                          <a:spcPts val="0"/>
                        </a:spcAft>
                      </a:pPr>
                      <a:r>
                        <a:rPr lang="en-US" sz="1800">
                          <a:effectLst/>
                        </a:rPr>
                        <a:t>icBLM_16</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Check signal RMS and pkpk noise in RNG1</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&lt; 180 nA</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60130609"/>
                  </a:ext>
                </a:extLst>
              </a:tr>
              <a:tr h="0">
                <a:tc>
                  <a:txBody>
                    <a:bodyPr/>
                    <a:lstStyle/>
                    <a:p>
                      <a:pPr>
                        <a:spcAft>
                          <a:spcPts val="0"/>
                        </a:spcAft>
                      </a:pPr>
                      <a:r>
                        <a:rPr lang="en-US" sz="1800">
                          <a:effectLst/>
                        </a:rPr>
                        <a:t>icBLM_17</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Self -test verification: Check signal continuity through the HV modulation signal</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882030579"/>
                  </a:ext>
                </a:extLst>
              </a:tr>
              <a:tr h="0">
                <a:tc>
                  <a:txBody>
                    <a:bodyPr/>
                    <a:lstStyle/>
                    <a:p>
                      <a:pPr>
                        <a:spcAft>
                          <a:spcPts val="0"/>
                        </a:spcAft>
                      </a:pPr>
                      <a:r>
                        <a:rPr lang="en-US" sz="1800">
                          <a:effectLst/>
                        </a:rPr>
                        <a:t>icBLM_18</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Detector mapping and complete acquisition chain verification: Use a plastic hammer to induce a shock to the detector. Verify the corresponding signal peak on the OPI</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a:effectLst/>
                        </a:rPr>
                        <a:t> </a:t>
                      </a:r>
                      <a:endParaRPr lang="sv-SE" sz="18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a:spcAft>
                          <a:spcPts val="0"/>
                        </a:spcAft>
                      </a:pPr>
                      <a:r>
                        <a:rPr lang="en-US" sz="1800" dirty="0">
                          <a:effectLst/>
                        </a:rPr>
                        <a:t> </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97043628"/>
                  </a:ext>
                </a:extLst>
              </a:tr>
              <a:tr h="549910">
                <a:tc gridSpan="5">
                  <a:txBody>
                    <a:bodyPr/>
                    <a:lstStyle/>
                    <a:p>
                      <a:pPr>
                        <a:spcAft>
                          <a:spcPts val="0"/>
                        </a:spcAft>
                      </a:pPr>
                      <a:r>
                        <a:rPr lang="en-US" sz="1800" dirty="0">
                          <a:effectLst/>
                        </a:rPr>
                        <a:t>Review pass/fail results: possible risks assessment when test is not passed etc. Explain why a particular step is ignored (if applicable)</a:t>
                      </a:r>
                      <a:endParaRPr lang="sv-SE"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88811976"/>
                  </a:ext>
                </a:extLst>
              </a:tr>
            </a:tbl>
          </a:graphicData>
        </a:graphic>
      </p:graphicFrame>
    </p:spTree>
    <p:extLst>
      <p:ext uri="{BB962C8B-B14F-4D97-AF65-F5344CB8AC3E}">
        <p14:creationId xmlns:p14="http://schemas.microsoft.com/office/powerpoint/2010/main" val="421697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p:txBody>
          <a:bodyPr/>
          <a:lstStyle/>
          <a:p>
            <a:r>
              <a:rPr lang="en-GB" dirty="0"/>
              <a:t>Verification identification</a:t>
            </a:r>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9</a:t>
            </a:fld>
            <a:endParaRPr lang="en-GB" noProof="0"/>
          </a:p>
        </p:txBody>
      </p:sp>
      <p:sp>
        <p:nvSpPr>
          <p:cNvPr id="5" name="Text Placeholder 4">
            <a:extLst>
              <a:ext uri="{FF2B5EF4-FFF2-40B4-BE49-F238E27FC236}">
                <a16:creationId xmlns:a16="http://schemas.microsoft.com/office/drawing/2014/main" id="{B3B9121C-D607-7542-93FF-48514E772843}"/>
              </a:ext>
            </a:extLst>
          </p:cNvPr>
          <p:cNvSpPr>
            <a:spLocks noGrp="1"/>
          </p:cNvSpPr>
          <p:nvPr>
            <p:ph type="body" sz="quarter" idx="13"/>
          </p:nvPr>
        </p:nvSpPr>
        <p:spPr/>
        <p:txBody>
          <a:bodyPr/>
          <a:lstStyle/>
          <a:p>
            <a:r>
              <a:rPr lang="en-GB" dirty="0"/>
              <a:t>Commissioning with beam</a:t>
            </a:r>
          </a:p>
        </p:txBody>
      </p:sp>
      <p:sp>
        <p:nvSpPr>
          <p:cNvPr id="8" name="TextBox 7">
            <a:extLst>
              <a:ext uri="{FF2B5EF4-FFF2-40B4-BE49-F238E27FC236}">
                <a16:creationId xmlns:a16="http://schemas.microsoft.com/office/drawing/2014/main" id="{37DDBD37-98BC-ED44-AB47-530689668B71}"/>
              </a:ext>
            </a:extLst>
          </p:cNvPr>
          <p:cNvSpPr txBox="1"/>
          <p:nvPr/>
        </p:nvSpPr>
        <p:spPr>
          <a:xfrm>
            <a:off x="1143000" y="1871663"/>
            <a:ext cx="0" cy="0"/>
          </a:xfrm>
          <a:prstGeom prst="rect">
            <a:avLst/>
          </a:prstGeom>
        </p:spPr>
        <p:txBody>
          <a:bodyPr vert="horz" wrap="none" lIns="91440" tIns="45720" rIns="91440" bIns="45720" rtlCol="0" anchor="t">
            <a:normAutofit fontScale="25000" lnSpcReduction="20000"/>
          </a:bodyPr>
          <a:lstStyle/>
          <a:p>
            <a:pPr algn="l"/>
            <a:endParaRPr lang="en-GB" sz="2000" dirty="0"/>
          </a:p>
        </p:txBody>
      </p:sp>
      <p:graphicFrame>
        <p:nvGraphicFramePr>
          <p:cNvPr id="3" name="Table 2">
            <a:extLst>
              <a:ext uri="{FF2B5EF4-FFF2-40B4-BE49-F238E27FC236}">
                <a16:creationId xmlns:a16="http://schemas.microsoft.com/office/drawing/2014/main" id="{26F8ACB5-A4DF-6243-BAAA-D30F634E68E2}"/>
              </a:ext>
            </a:extLst>
          </p:cNvPr>
          <p:cNvGraphicFramePr>
            <a:graphicFrameLocks noGrp="1"/>
          </p:cNvGraphicFramePr>
          <p:nvPr>
            <p:extLst>
              <p:ext uri="{D42A27DB-BD31-4B8C-83A1-F6EECF244321}">
                <p14:modId xmlns:p14="http://schemas.microsoft.com/office/powerpoint/2010/main" val="575572091"/>
              </p:ext>
            </p:extLst>
          </p:nvPr>
        </p:nvGraphicFramePr>
        <p:xfrm>
          <a:off x="1271464" y="1700579"/>
          <a:ext cx="9419256" cy="4267827"/>
        </p:xfrm>
        <a:graphic>
          <a:graphicData uri="http://schemas.openxmlformats.org/drawingml/2006/table">
            <a:tbl>
              <a:tblPr firstRow="1" firstCol="1" bandRow="1">
                <a:tableStyleId>{5C22544A-7EE6-4342-B048-85BDC9FD1C3A}</a:tableStyleId>
              </a:tblPr>
              <a:tblGrid>
                <a:gridCol w="1762007">
                  <a:extLst>
                    <a:ext uri="{9D8B030D-6E8A-4147-A177-3AD203B41FA5}">
                      <a16:colId xmlns:a16="http://schemas.microsoft.com/office/drawing/2014/main" val="3314084484"/>
                    </a:ext>
                  </a:extLst>
                </a:gridCol>
                <a:gridCol w="7657249">
                  <a:extLst>
                    <a:ext uri="{9D8B030D-6E8A-4147-A177-3AD203B41FA5}">
                      <a16:colId xmlns:a16="http://schemas.microsoft.com/office/drawing/2014/main" val="4226618809"/>
                    </a:ext>
                  </a:extLst>
                </a:gridCol>
              </a:tblGrid>
              <a:tr h="290645">
                <a:tc gridSpan="2">
                  <a:txBody>
                    <a:bodyPr/>
                    <a:lstStyle/>
                    <a:p>
                      <a:pPr algn="ctr">
                        <a:spcAft>
                          <a:spcPts val="0"/>
                        </a:spcAft>
                      </a:pPr>
                      <a:r>
                        <a:rPr lang="en-US" sz="1000">
                          <a:effectLst/>
                        </a:rPr>
                        <a:t>Commissioning with beam</a:t>
                      </a:r>
                      <a:endParaRPr lang="sv-SE" sz="1000">
                        <a:effectLst/>
                      </a:endParaRPr>
                    </a:p>
                    <a:p>
                      <a:pPr algn="ctr">
                        <a:spcAft>
                          <a:spcPts val="0"/>
                        </a:spcAft>
                      </a:pPr>
                      <a:r>
                        <a:rPr lang="en-US" sz="1000">
                          <a:effectLst/>
                        </a:rPr>
                        <a:t>Part ID: NA</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hMerge="1">
                  <a:txBody>
                    <a:bodyPr/>
                    <a:lstStyle/>
                    <a:p>
                      <a:endParaRPr lang="en-GB"/>
                    </a:p>
                  </a:txBody>
                  <a:tcPr/>
                </a:tc>
                <a:extLst>
                  <a:ext uri="{0D108BD9-81ED-4DB2-BD59-A6C34878D82A}">
                    <a16:rowId xmlns:a16="http://schemas.microsoft.com/office/drawing/2014/main" val="3533538112"/>
                  </a:ext>
                </a:extLst>
              </a:tr>
              <a:tr h="290645">
                <a:tc gridSpan="2">
                  <a:txBody>
                    <a:bodyPr/>
                    <a:lstStyle/>
                    <a:p>
                      <a:pPr>
                        <a:spcAft>
                          <a:spcPts val="0"/>
                        </a:spcAft>
                      </a:pPr>
                      <a:r>
                        <a:rPr lang="en-US" sz="1000">
                          <a:effectLst/>
                        </a:rPr>
                        <a:t>Detailed tests results document: links on CHESS, if applicable.</a:t>
                      </a:r>
                      <a:endParaRPr lang="sv-SE" sz="1000">
                        <a:effectLst/>
                      </a:endParaRPr>
                    </a:p>
                    <a:p>
                      <a:pPr>
                        <a:spcAft>
                          <a:spcPts val="0"/>
                        </a:spcAft>
                      </a:pPr>
                      <a:r>
                        <a:rPr lang="en-US" sz="1000">
                          <a:effectLst/>
                        </a:rPr>
                        <a:t>The test requires RF (with stable settings - not necessary nominal) present.</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hMerge="1">
                  <a:txBody>
                    <a:bodyPr/>
                    <a:lstStyle/>
                    <a:p>
                      <a:endParaRPr lang="en-GB"/>
                    </a:p>
                  </a:txBody>
                  <a:tcPr/>
                </a:tc>
                <a:extLst>
                  <a:ext uri="{0D108BD9-81ED-4DB2-BD59-A6C34878D82A}">
                    <a16:rowId xmlns:a16="http://schemas.microsoft.com/office/drawing/2014/main" val="679208491"/>
                  </a:ext>
                </a:extLst>
              </a:tr>
              <a:tr h="145323">
                <a:tc>
                  <a:txBody>
                    <a:bodyPr/>
                    <a:lstStyle/>
                    <a:p>
                      <a:pPr algn="ctr">
                        <a:spcAft>
                          <a:spcPts val="0"/>
                        </a:spcAft>
                      </a:pPr>
                      <a:r>
                        <a:rPr lang="en-US" sz="1000">
                          <a:effectLst/>
                        </a:rPr>
                        <a:t>Test ID</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a:txBody>
                    <a:bodyPr/>
                    <a:lstStyle/>
                    <a:p>
                      <a:pPr algn="ctr">
                        <a:spcAft>
                          <a:spcPts val="0"/>
                        </a:spcAft>
                      </a:pPr>
                      <a:r>
                        <a:rPr lang="en-US" sz="1000">
                          <a:effectLst/>
                        </a:rPr>
                        <a:t>Verification procedure</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extLst>
                  <a:ext uri="{0D108BD9-81ED-4DB2-BD59-A6C34878D82A}">
                    <a16:rowId xmlns:a16="http://schemas.microsoft.com/office/drawing/2014/main" val="960916022"/>
                  </a:ext>
                </a:extLst>
              </a:tr>
              <a:tr h="390357">
                <a:tc>
                  <a:txBody>
                    <a:bodyPr/>
                    <a:lstStyle/>
                    <a:p>
                      <a:pPr>
                        <a:spcAft>
                          <a:spcPts val="0"/>
                        </a:spcAft>
                      </a:pPr>
                      <a:r>
                        <a:rPr lang="en-US" sz="1000">
                          <a:effectLst/>
                        </a:rPr>
                        <a:t>icBLM_20</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a:txBody>
                    <a:bodyPr/>
                    <a:lstStyle/>
                    <a:p>
                      <a:pPr marL="342900" lvl="0" indent="-342900">
                        <a:spcAft>
                          <a:spcPts val="0"/>
                        </a:spcAft>
                        <a:buFont typeface="Symbol" pitchFamily="2" charset="2"/>
                        <a:buChar char=""/>
                      </a:pPr>
                      <a:r>
                        <a:rPr lang="en-US" sz="1000" u="sng" dirty="0">
                          <a:effectLst/>
                        </a:rPr>
                        <a:t>Trigger delays / Verify background subtraction using offline analysis procedure</a:t>
                      </a:r>
                      <a:endParaRPr lang="sv-SE" sz="1000" dirty="0">
                        <a:effectLst/>
                      </a:endParaRPr>
                    </a:p>
                  </a:txBody>
                  <a:tcPr marL="23248" marR="23248" marT="0" marB="0"/>
                </a:tc>
                <a:extLst>
                  <a:ext uri="{0D108BD9-81ED-4DB2-BD59-A6C34878D82A}">
                    <a16:rowId xmlns:a16="http://schemas.microsoft.com/office/drawing/2014/main" val="2562196738"/>
                  </a:ext>
                </a:extLst>
              </a:tr>
              <a:tr h="581290">
                <a:tc>
                  <a:txBody>
                    <a:bodyPr/>
                    <a:lstStyle/>
                    <a:p>
                      <a:pPr>
                        <a:spcAft>
                          <a:spcPts val="0"/>
                        </a:spcAft>
                      </a:pPr>
                      <a:r>
                        <a:rPr lang="en-US" sz="1000" dirty="0">
                          <a:effectLst/>
                        </a:rPr>
                        <a:t>icBLM_21</a:t>
                      </a:r>
                      <a:endParaRPr lang="sv-S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a:txBody>
                    <a:bodyPr/>
                    <a:lstStyle/>
                    <a:p>
                      <a:pPr marL="342900" lvl="0" indent="-342900">
                        <a:spcAft>
                          <a:spcPts val="0"/>
                        </a:spcAft>
                        <a:buFont typeface="Symbol" pitchFamily="2" charset="2"/>
                        <a:buChar char=""/>
                      </a:pPr>
                      <a:r>
                        <a:rPr lang="en-US" sz="1000" u="sng" dirty="0">
                          <a:effectLst/>
                        </a:rPr>
                        <a:t>Trigger delays / Monitor accumulated loss (or neutron counts) over the beam pulse:</a:t>
                      </a:r>
                      <a:r>
                        <a:rPr lang="en-US" sz="1000" dirty="0">
                          <a:effectLst/>
                        </a:rPr>
                        <a:t> </a:t>
                      </a:r>
                      <a:endParaRPr lang="sv-SE" sz="1000" dirty="0">
                        <a:effectLst/>
                      </a:endParaRPr>
                    </a:p>
                    <a:p>
                      <a:pPr marL="742950" lvl="1" indent="-285750">
                        <a:spcAft>
                          <a:spcPts val="0"/>
                        </a:spcAft>
                        <a:buFont typeface="Courier New" panose="02070309020205020404" pitchFamily="49" charset="0"/>
                        <a:buChar char="o"/>
                      </a:pPr>
                      <a:r>
                        <a:rPr lang="en-US" sz="1000" dirty="0">
                          <a:effectLst/>
                        </a:rPr>
                        <a:t>For each trigger delay setting an average value for this loss is computed</a:t>
                      </a:r>
                      <a:endParaRPr lang="sv-SE" sz="1000" dirty="0">
                        <a:effectLst/>
                      </a:endParaRPr>
                    </a:p>
                    <a:p>
                      <a:pPr marL="742950" lvl="1" indent="-285750">
                        <a:spcAft>
                          <a:spcPts val="0"/>
                        </a:spcAft>
                        <a:buFont typeface="Courier New" panose="02070309020205020404" pitchFamily="49" charset="0"/>
                        <a:buChar char="o"/>
                      </a:pPr>
                      <a:r>
                        <a:rPr lang="en-US" sz="1000" dirty="0">
                          <a:effectLst/>
                        </a:rPr>
                        <a:t>Report the trigger setting with highest average value</a:t>
                      </a:r>
                      <a:endParaRPr lang="sv-S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extLst>
                  <a:ext uri="{0D108BD9-81ED-4DB2-BD59-A6C34878D82A}">
                    <a16:rowId xmlns:a16="http://schemas.microsoft.com/office/drawing/2014/main" val="3810836217"/>
                  </a:ext>
                </a:extLst>
              </a:tr>
              <a:tr h="1162580">
                <a:tc>
                  <a:txBody>
                    <a:bodyPr/>
                    <a:lstStyle/>
                    <a:p>
                      <a:pPr>
                        <a:spcAft>
                          <a:spcPts val="0"/>
                        </a:spcAft>
                      </a:pPr>
                      <a:r>
                        <a:rPr lang="en-US" sz="1000">
                          <a:effectLst/>
                        </a:rPr>
                        <a:t>icBLM_22</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a:txBody>
                    <a:bodyPr/>
                    <a:lstStyle/>
                    <a:p>
                      <a:pPr marL="342900" lvl="0" indent="-342900">
                        <a:spcAft>
                          <a:spcPts val="0"/>
                        </a:spcAft>
                        <a:buFont typeface="Symbol" pitchFamily="2" charset="2"/>
                        <a:buChar char=""/>
                      </a:pPr>
                      <a:r>
                        <a:rPr lang="en-US" sz="1000" u="sng" dirty="0">
                          <a:effectLst/>
                        </a:rPr>
                        <a:t>Monte Carlo Simulation verification and equivalent loss scaling factor: </a:t>
                      </a:r>
                      <a:endParaRPr lang="sv-SE" sz="1000" dirty="0">
                        <a:effectLst/>
                      </a:endParaRPr>
                    </a:p>
                    <a:p>
                      <a:pPr marL="742950" lvl="1" indent="-285750">
                        <a:spcAft>
                          <a:spcPts val="0"/>
                        </a:spcAft>
                        <a:buFont typeface="Courier New" panose="02070309020205020404" pitchFamily="49" charset="0"/>
                        <a:buChar char="o"/>
                      </a:pPr>
                      <a:r>
                        <a:rPr lang="en-US" sz="1000" dirty="0">
                          <a:effectLst/>
                        </a:rPr>
                        <a:t>Define a set of controlled losses for simulation verification</a:t>
                      </a:r>
                      <a:endParaRPr lang="sv-SE" sz="1000" dirty="0">
                        <a:effectLst/>
                      </a:endParaRPr>
                    </a:p>
                    <a:p>
                      <a:pPr marL="742950" lvl="1" indent="-285750">
                        <a:spcAft>
                          <a:spcPts val="0"/>
                        </a:spcAft>
                        <a:buFont typeface="Courier New" panose="02070309020205020404" pitchFamily="49" charset="0"/>
                        <a:buChar char="o"/>
                      </a:pPr>
                      <a:r>
                        <a:rPr lang="en-US" sz="1000" dirty="0">
                          <a:effectLst/>
                        </a:rPr>
                        <a:t>Compare simulated and measured results. In case of larger discrepancies find the source and modify simulation model accordingly.</a:t>
                      </a:r>
                      <a:endParaRPr lang="sv-SE" sz="1000" dirty="0">
                        <a:effectLst/>
                      </a:endParaRPr>
                    </a:p>
                    <a:p>
                      <a:pPr marL="742950" lvl="1" indent="-285750">
                        <a:spcAft>
                          <a:spcPts val="0"/>
                        </a:spcAft>
                        <a:buFont typeface="Courier New" panose="02070309020205020404" pitchFamily="49" charset="0"/>
                        <a:buChar char="o"/>
                      </a:pPr>
                      <a:r>
                        <a:rPr lang="en-US" sz="1000" dirty="0">
                          <a:effectLst/>
                        </a:rPr>
                        <a:t>Once the simulation geometry model is verified, use the results to define scaling factors. </a:t>
                      </a:r>
                      <a:endParaRPr lang="sv-SE" sz="1000" dirty="0">
                        <a:effectLst/>
                      </a:endParaRPr>
                    </a:p>
                    <a:p>
                      <a:pPr marL="1143000" lvl="2" indent="-228600">
                        <a:spcAft>
                          <a:spcPts val="0"/>
                        </a:spcAft>
                        <a:buFont typeface="Wingdings" pitchFamily="2" charset="2"/>
                        <a:buChar char=""/>
                      </a:pPr>
                      <a:r>
                        <a:rPr lang="en-US" sz="1000" dirty="0">
                          <a:effectLst/>
                        </a:rPr>
                        <a:t>For each detector connect number of lost protons to measured current for particular loss scenario. This gives a factor that can be used to calculate  "equivalent lost protons" from the measurement during operation.</a:t>
                      </a:r>
                      <a:endParaRPr lang="sv-SE" sz="1000" dirty="0">
                        <a:effectLst/>
                      </a:endParaRPr>
                    </a:p>
                    <a:p>
                      <a:pPr marL="1143000" lvl="2" indent="-228600">
                        <a:spcAft>
                          <a:spcPts val="0"/>
                        </a:spcAft>
                        <a:buFont typeface="Wingdings" pitchFamily="2" charset="2"/>
                        <a:buChar char=""/>
                      </a:pPr>
                      <a:r>
                        <a:rPr lang="en-US" sz="1000" dirty="0">
                          <a:effectLst/>
                        </a:rPr>
                        <a:t>Here each group of detectors has a loss scenario assigned to.</a:t>
                      </a:r>
                      <a:endParaRPr lang="sv-S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extLst>
                  <a:ext uri="{0D108BD9-81ED-4DB2-BD59-A6C34878D82A}">
                    <a16:rowId xmlns:a16="http://schemas.microsoft.com/office/drawing/2014/main" val="3504009034"/>
                  </a:ext>
                </a:extLst>
              </a:tr>
              <a:tr h="581290">
                <a:tc>
                  <a:txBody>
                    <a:bodyPr/>
                    <a:lstStyle/>
                    <a:p>
                      <a:pPr>
                        <a:spcAft>
                          <a:spcPts val="0"/>
                        </a:spcAft>
                      </a:pPr>
                      <a:r>
                        <a:rPr lang="en-US" sz="1000">
                          <a:effectLst/>
                        </a:rPr>
                        <a:t>icBLM_23</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a:txBody>
                    <a:bodyPr/>
                    <a:lstStyle/>
                    <a:p>
                      <a:pPr marL="342900" lvl="0" indent="-342900">
                        <a:spcAft>
                          <a:spcPts val="0"/>
                        </a:spcAft>
                        <a:buFont typeface="Symbol" pitchFamily="2" charset="2"/>
                        <a:buChar char=""/>
                      </a:pPr>
                      <a:r>
                        <a:rPr lang="en-US" sz="1000" dirty="0">
                          <a:effectLst/>
                        </a:rPr>
                        <a:t>Protection function commissioning</a:t>
                      </a:r>
                      <a:endParaRPr lang="sv-SE" sz="1000" dirty="0">
                        <a:effectLst/>
                      </a:endParaRPr>
                    </a:p>
                    <a:p>
                      <a:pPr marL="742950" lvl="1" indent="-285750">
                        <a:spcAft>
                          <a:spcPts val="0"/>
                        </a:spcAft>
                        <a:buFont typeface="Courier New" panose="02070309020205020404" pitchFamily="49" charset="0"/>
                        <a:buChar char="o"/>
                      </a:pPr>
                      <a:r>
                        <a:rPr lang="en-US" sz="1000" dirty="0">
                          <a:effectLst/>
                        </a:rPr>
                        <a:t>Identify controlled loss scenarios with different loss time evolution (different time constants) and tune the protection function algorithm</a:t>
                      </a:r>
                      <a:endParaRPr lang="sv-SE" sz="1000" dirty="0">
                        <a:effectLst/>
                      </a:endParaRPr>
                    </a:p>
                    <a:p>
                      <a:pPr marL="742950" lvl="1" indent="-285750">
                        <a:spcAft>
                          <a:spcPts val="0"/>
                        </a:spcAft>
                        <a:buFont typeface="Courier New" panose="02070309020205020404" pitchFamily="49" charset="0"/>
                        <a:buChar char="o"/>
                      </a:pPr>
                      <a:r>
                        <a:rPr lang="en-US" sz="1000" dirty="0">
                          <a:effectLst/>
                        </a:rPr>
                        <a:t>Produce these controlled losses to tune the protection algorithms</a:t>
                      </a:r>
                      <a:endParaRPr lang="sv-S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extLst>
                  <a:ext uri="{0D108BD9-81ED-4DB2-BD59-A6C34878D82A}">
                    <a16:rowId xmlns:a16="http://schemas.microsoft.com/office/drawing/2014/main" val="3030370470"/>
                  </a:ext>
                </a:extLst>
              </a:tr>
              <a:tr h="581290">
                <a:tc>
                  <a:txBody>
                    <a:bodyPr/>
                    <a:lstStyle/>
                    <a:p>
                      <a:pPr>
                        <a:spcAft>
                          <a:spcPts val="0"/>
                        </a:spcAft>
                      </a:pPr>
                      <a:r>
                        <a:rPr lang="en-US" sz="1000">
                          <a:effectLst/>
                        </a:rPr>
                        <a:t>icBLM_24</a:t>
                      </a:r>
                      <a:endParaRPr lang="sv-SE" sz="100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a:txBody>
                    <a:bodyPr/>
                    <a:lstStyle/>
                    <a:p>
                      <a:pPr marL="342900" lvl="0" indent="-342900">
                        <a:spcAft>
                          <a:spcPts val="0"/>
                        </a:spcAft>
                        <a:buFont typeface="Symbol" pitchFamily="2" charset="2"/>
                        <a:buChar char=""/>
                      </a:pPr>
                      <a:r>
                        <a:rPr lang="en-US" sz="1000" dirty="0">
                          <a:effectLst/>
                        </a:rPr>
                        <a:t>MP thresholds</a:t>
                      </a:r>
                      <a:endParaRPr lang="sv-SE" sz="1000" dirty="0">
                        <a:effectLst/>
                      </a:endParaRPr>
                    </a:p>
                    <a:p>
                      <a:pPr marL="742950" lvl="1" indent="-285750">
                        <a:spcAft>
                          <a:spcPts val="0"/>
                        </a:spcAft>
                        <a:buFont typeface="Courier New" panose="02070309020205020404" pitchFamily="49" charset="0"/>
                        <a:buChar char="o"/>
                      </a:pPr>
                      <a:r>
                        <a:rPr lang="en-US" sz="1000" dirty="0">
                          <a:effectLst/>
                        </a:rPr>
                        <a:t>Identify a few likely accidental scenarios that are most damaging</a:t>
                      </a:r>
                      <a:endParaRPr lang="sv-SE" sz="1000" dirty="0">
                        <a:effectLst/>
                      </a:endParaRPr>
                    </a:p>
                    <a:p>
                      <a:pPr marL="742950" lvl="1" indent="-285750">
                        <a:spcAft>
                          <a:spcPts val="0"/>
                        </a:spcAft>
                        <a:buFont typeface="Courier New" panose="02070309020205020404" pitchFamily="49" charset="0"/>
                        <a:buChar char="o"/>
                      </a:pPr>
                      <a:r>
                        <a:rPr lang="en-US" sz="1000" dirty="0">
                          <a:effectLst/>
                        </a:rPr>
                        <a:t>Use Monte Carlo simulations (Geant4) coupled with thermo-mechanical simulations (ANSYS) to understand damage potential.</a:t>
                      </a:r>
                      <a:endParaRPr lang="sv-SE" sz="1000" dirty="0">
                        <a:effectLst/>
                      </a:endParaRPr>
                    </a:p>
                    <a:p>
                      <a:pPr marL="742950" lvl="1" indent="-285750">
                        <a:spcAft>
                          <a:spcPts val="0"/>
                        </a:spcAft>
                        <a:buFont typeface="Courier New" panose="02070309020205020404" pitchFamily="49" charset="0"/>
                        <a:buChar char="o"/>
                      </a:pPr>
                      <a:r>
                        <a:rPr lang="en-US" sz="1000" dirty="0">
                          <a:effectLst/>
                        </a:rPr>
                        <a:t>Produce risk matrix which serves as a bassline to select MP thresholds.</a:t>
                      </a:r>
                      <a:endParaRPr lang="sv-S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extLst>
                  <a:ext uri="{0D108BD9-81ED-4DB2-BD59-A6C34878D82A}">
                    <a16:rowId xmlns:a16="http://schemas.microsoft.com/office/drawing/2014/main" val="3348873804"/>
                  </a:ext>
                </a:extLst>
              </a:tr>
              <a:tr h="145323">
                <a:tc gridSpan="2">
                  <a:txBody>
                    <a:bodyPr/>
                    <a:lstStyle/>
                    <a:p>
                      <a:pPr>
                        <a:spcAft>
                          <a:spcPts val="0"/>
                        </a:spcAft>
                      </a:pPr>
                      <a:r>
                        <a:rPr lang="en-US" sz="1000" dirty="0">
                          <a:effectLst/>
                        </a:rPr>
                        <a:t>Review pass/fail results: possible risks assessment when test is not passed etc. Explain why a particular step is ignored (if applicable)</a:t>
                      </a:r>
                      <a:endParaRPr lang="sv-SE"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248" marR="23248" marT="0" marB="0"/>
                </a:tc>
                <a:tc hMerge="1">
                  <a:txBody>
                    <a:bodyPr/>
                    <a:lstStyle/>
                    <a:p>
                      <a:endParaRPr lang="en-GB"/>
                    </a:p>
                  </a:txBody>
                  <a:tcPr/>
                </a:tc>
                <a:extLst>
                  <a:ext uri="{0D108BD9-81ED-4DB2-BD59-A6C34878D82A}">
                    <a16:rowId xmlns:a16="http://schemas.microsoft.com/office/drawing/2014/main" val="1648654595"/>
                  </a:ext>
                </a:extLst>
              </a:tr>
            </a:tbl>
          </a:graphicData>
        </a:graphic>
      </p:graphicFrame>
    </p:spTree>
    <p:extLst>
      <p:ext uri="{BB962C8B-B14F-4D97-AF65-F5344CB8AC3E}">
        <p14:creationId xmlns:p14="http://schemas.microsoft.com/office/powerpoint/2010/main" val="255595380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Presentation5" id="{837FB91F-CDC5-4BC6-A162-22F8370E1EC4}" vid="{C4EAEFBE-156F-4FEE-9F2B-BE5A854A00D8}"/>
    </a:ext>
  </a:extLst>
</a:theme>
</file>

<file path=ppt/theme/theme2.xml><?xml version="1.0" encoding="utf-8"?>
<a:theme xmlns:a="http://schemas.openxmlformats.org/drawingml/2006/main" name="2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837FB91F-CDC5-4BC6-A162-22F8370E1EC4}" vid="{76958EC4-F568-4D68-98B3-6BA4183AD2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Office-tema</Template>
  <TotalTime>123</TotalTime>
  <Words>1678</Words>
  <Application>Microsoft Macintosh PowerPoint</Application>
  <PresentationFormat>Widescreen</PresentationFormat>
  <Paragraphs>256</Paragraphs>
  <Slides>11</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Courier New</vt:lpstr>
      <vt:lpstr>Mangal</vt:lpstr>
      <vt:lpstr>Symbol</vt:lpstr>
      <vt:lpstr>Times New Roman</vt:lpstr>
      <vt:lpstr>Wingdings</vt:lpstr>
      <vt:lpstr>Office-tema</vt:lpstr>
      <vt:lpstr>2_Anpassad formgivning</vt:lpstr>
      <vt:lpstr>icBLM verification plan</vt:lpstr>
      <vt:lpstr>Reminders: Naming convention, data management tools</vt:lpstr>
      <vt:lpstr>Reminders: acceptance workflow</vt:lpstr>
      <vt:lpstr>System FRUs</vt:lpstr>
      <vt:lpstr>Verification identification</vt:lpstr>
      <vt:lpstr>Verification identification</vt:lpstr>
      <vt:lpstr>Reminders: After-installation tests sequence </vt:lpstr>
      <vt:lpstr>Verification identification</vt:lpstr>
      <vt:lpstr>Verification identification</vt:lpstr>
      <vt:lpstr>Coming priorities</vt:lpstr>
      <vt:lpstr>PowerPoint Presentation</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Verification plan</dc:title>
  <dc:creator>Clement Derrez</dc:creator>
  <cp:lastModifiedBy>Clement Derrez</cp:lastModifiedBy>
  <cp:revision>18</cp:revision>
  <dcterms:created xsi:type="dcterms:W3CDTF">2019-02-11T07:48:03Z</dcterms:created>
  <dcterms:modified xsi:type="dcterms:W3CDTF">2019-02-11T10:08:23Z</dcterms:modified>
</cp:coreProperties>
</file>