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6">
  <p:sldMasterIdLst>
    <p:sldMasterId id="2147483648" r:id="rId1"/>
    <p:sldMasterId id="2147483662" r:id="rId2"/>
  </p:sldMasterIdLst>
  <p:notesMasterIdLst>
    <p:notesMasterId r:id="rId25"/>
  </p:notesMasterIdLst>
  <p:handoutMasterIdLst>
    <p:handoutMasterId r:id="rId26"/>
  </p:handoutMasterIdLst>
  <p:sldIdLst>
    <p:sldId id="409" r:id="rId3"/>
    <p:sldId id="505" r:id="rId4"/>
    <p:sldId id="503" r:id="rId5"/>
    <p:sldId id="573" r:id="rId6"/>
    <p:sldId id="523" r:id="rId7"/>
    <p:sldId id="574" r:id="rId8"/>
    <p:sldId id="547" r:id="rId9"/>
    <p:sldId id="546" r:id="rId10"/>
    <p:sldId id="576" r:id="rId11"/>
    <p:sldId id="578" r:id="rId12"/>
    <p:sldId id="586" r:id="rId13"/>
    <p:sldId id="579" r:id="rId14"/>
    <p:sldId id="521" r:id="rId15"/>
    <p:sldId id="536" r:id="rId16"/>
    <p:sldId id="581" r:id="rId17"/>
    <p:sldId id="522" r:id="rId18"/>
    <p:sldId id="582" r:id="rId19"/>
    <p:sldId id="533" r:id="rId20"/>
    <p:sldId id="583" r:id="rId21"/>
    <p:sldId id="584" r:id="rId22"/>
    <p:sldId id="587" r:id="rId23"/>
    <p:sldId id="588" r:id="rId24"/>
  </p:sldIdLst>
  <p:sldSz cx="9144000" cy="6858000" type="screen4x3"/>
  <p:notesSz cx="6794500" cy="99314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2">
          <p15:clr>
            <a:srgbClr val="A4A3A4"/>
          </p15:clr>
        </p15:guide>
        <p15:guide id="2" orient="horz" pos="908">
          <p15:clr>
            <a:srgbClr val="A4A3A4"/>
          </p15:clr>
        </p15:guide>
        <p15:guide id="3" pos="498">
          <p15:clr>
            <a:srgbClr val="A4A3A4"/>
          </p15:clr>
        </p15:guide>
        <p15:guide id="4" orient="horz" pos="989">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a:srgbClr val="FFFCE7"/>
    <a:srgbClr val="CCFFCC"/>
    <a:srgbClr val="FFFFE7"/>
    <a:srgbClr val="75FFB3"/>
    <a:srgbClr val="FFA3A3"/>
    <a:srgbClr val="FF7D00"/>
    <a:srgbClr val="00E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3" autoAdjust="0"/>
    <p:restoredTop sz="88496" autoAdjust="0"/>
  </p:normalViewPr>
  <p:slideViewPr>
    <p:cSldViewPr snapToGrid="0">
      <p:cViewPr>
        <p:scale>
          <a:sx n="100" d="100"/>
          <a:sy n="100" d="100"/>
        </p:scale>
        <p:origin x="336" y="414"/>
      </p:cViewPr>
      <p:guideLst>
        <p:guide orient="horz" pos="1232"/>
        <p:guide orient="horz" pos="908"/>
        <p:guide pos="498"/>
        <p:guide orient="horz" pos="9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3" d="100"/>
          <a:sy n="93" d="100"/>
        </p:scale>
        <p:origin x="-3732" y="-10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Fileserver01\Share\Science%20Directorate\Scientific%20Projects%20division\Public%20Read%20Write\Common%20%20Instrument%20Shielding\Senad\COMMON%20SHIELDING%20PROJECT\Quotation\Cost%20metric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Steel+Concrete</a:t>
            </a:r>
            <a:r>
              <a:rPr lang="en-US" baseline="0" dirty="0"/>
              <a:t> </a:t>
            </a:r>
            <a:r>
              <a:rPr lang="en-US" baseline="0" dirty="0" smtClean="0"/>
              <a:t>vs</a:t>
            </a:r>
            <a:r>
              <a:rPr lang="en-US" dirty="0" smtClean="0"/>
              <a:t> </a:t>
            </a:r>
            <a:r>
              <a:rPr lang="en-US" dirty="0"/>
              <a:t>Concrete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CSPEC!$X$83</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CSPEC!$Y$82:$AE$82</c:f>
              <c:strCache>
                <c:ptCount val="7"/>
                <c:pt idx="0">
                  <c:v>35 vs 60</c:v>
                </c:pt>
                <c:pt idx="1">
                  <c:v>40 vs 75</c:v>
                </c:pt>
                <c:pt idx="2">
                  <c:v>45 vs 80</c:v>
                </c:pt>
                <c:pt idx="3">
                  <c:v>50 vs 90</c:v>
                </c:pt>
                <c:pt idx="4">
                  <c:v>55 vs 95</c:v>
                </c:pt>
                <c:pt idx="5">
                  <c:v>60 vs 100</c:v>
                </c:pt>
                <c:pt idx="6">
                  <c:v>75 vs 115</c:v>
                </c:pt>
              </c:strCache>
            </c:strRef>
          </c:cat>
          <c:val>
            <c:numRef>
              <c:f>CSPEC!$Y$83:$AE$83</c:f>
              <c:numCache>
                <c:formatCode>General</c:formatCode>
                <c:ptCount val="7"/>
              </c:numCache>
            </c:numRef>
          </c:val>
          <c:smooth val="0"/>
          <c:extLst>
            <c:ext xmlns:c16="http://schemas.microsoft.com/office/drawing/2014/chart" uri="{C3380CC4-5D6E-409C-BE32-E72D297353CC}">
              <c16:uniqueId val="{00000000-64E5-4384-87EC-29BD1287319B}"/>
            </c:ext>
          </c:extLst>
        </c:ser>
        <c:ser>
          <c:idx val="1"/>
          <c:order val="1"/>
          <c:tx>
            <c:strRef>
              <c:f>CSPEC!$X$84</c:f>
              <c:strCache>
                <c:ptCount val="1"/>
                <c:pt idx="0">
                  <c:v>Steel (10 cm) + Concrete</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CSPEC!$Y$82:$AE$82</c:f>
              <c:strCache>
                <c:ptCount val="7"/>
                <c:pt idx="0">
                  <c:v>35 vs 60</c:v>
                </c:pt>
                <c:pt idx="1">
                  <c:v>40 vs 75</c:v>
                </c:pt>
                <c:pt idx="2">
                  <c:v>45 vs 80</c:v>
                </c:pt>
                <c:pt idx="3">
                  <c:v>50 vs 90</c:v>
                </c:pt>
                <c:pt idx="4">
                  <c:v>55 vs 95</c:v>
                </c:pt>
                <c:pt idx="5">
                  <c:v>60 vs 100</c:v>
                </c:pt>
                <c:pt idx="6">
                  <c:v>75 vs 115</c:v>
                </c:pt>
              </c:strCache>
            </c:strRef>
          </c:cat>
          <c:val>
            <c:numRef>
              <c:f>CSPEC!$Y$84:$AE$84</c:f>
              <c:numCache>
                <c:formatCode>0.00</c:formatCode>
                <c:ptCount val="7"/>
                <c:pt idx="0">
                  <c:v>4650.8828935112442</c:v>
                </c:pt>
                <c:pt idx="1">
                  <c:v>5335.5142656507778</c:v>
                </c:pt>
                <c:pt idx="2">
                  <c:v>5723.7467768631568</c:v>
                </c:pt>
                <c:pt idx="3">
                  <c:v>6128.0804271483839</c:v>
                </c:pt>
                <c:pt idx="4">
                  <c:v>6548.5152165064592</c:v>
                </c:pt>
                <c:pt idx="5">
                  <c:v>6985.0511449373807</c:v>
                </c:pt>
                <c:pt idx="6">
                  <c:v>8391.2657646672342</c:v>
                </c:pt>
              </c:numCache>
            </c:numRef>
          </c:val>
          <c:smooth val="0"/>
          <c:extLst>
            <c:ext xmlns:c16="http://schemas.microsoft.com/office/drawing/2014/chart" uri="{C3380CC4-5D6E-409C-BE32-E72D297353CC}">
              <c16:uniqueId val="{00000001-64E5-4384-87EC-29BD1287319B}"/>
            </c:ext>
          </c:extLst>
        </c:ser>
        <c:ser>
          <c:idx val="2"/>
          <c:order val="2"/>
          <c:tx>
            <c:strRef>
              <c:f>CSPEC!$X$85</c:f>
              <c:strCache>
                <c:ptCount val="1"/>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CSPEC!$Y$82:$AE$82</c:f>
              <c:strCache>
                <c:ptCount val="7"/>
                <c:pt idx="0">
                  <c:v>35 vs 60</c:v>
                </c:pt>
                <c:pt idx="1">
                  <c:v>40 vs 75</c:v>
                </c:pt>
                <c:pt idx="2">
                  <c:v>45 vs 80</c:v>
                </c:pt>
                <c:pt idx="3">
                  <c:v>50 vs 90</c:v>
                </c:pt>
                <c:pt idx="4">
                  <c:v>55 vs 95</c:v>
                </c:pt>
                <c:pt idx="5">
                  <c:v>60 vs 100</c:v>
                </c:pt>
                <c:pt idx="6">
                  <c:v>75 vs 115</c:v>
                </c:pt>
              </c:strCache>
            </c:strRef>
          </c:cat>
          <c:val>
            <c:numRef>
              <c:f>CSPEC!$Y$85:$AE$85</c:f>
              <c:numCache>
                <c:formatCode>General</c:formatCode>
                <c:ptCount val="7"/>
              </c:numCache>
            </c:numRef>
          </c:val>
          <c:smooth val="0"/>
          <c:extLst>
            <c:ext xmlns:c16="http://schemas.microsoft.com/office/drawing/2014/chart" uri="{C3380CC4-5D6E-409C-BE32-E72D297353CC}">
              <c16:uniqueId val="{00000002-64E5-4384-87EC-29BD1287319B}"/>
            </c:ext>
          </c:extLst>
        </c:ser>
        <c:ser>
          <c:idx val="3"/>
          <c:order val="3"/>
          <c:tx>
            <c:strRef>
              <c:f>CSPEC!$X$86</c:f>
              <c:strCache>
                <c:ptCount val="1"/>
                <c:pt idx="0">
                  <c:v>Concrete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CSPEC!$Y$82:$AE$82</c:f>
              <c:strCache>
                <c:ptCount val="7"/>
                <c:pt idx="0">
                  <c:v>35 vs 60</c:v>
                </c:pt>
                <c:pt idx="1">
                  <c:v>40 vs 75</c:v>
                </c:pt>
                <c:pt idx="2">
                  <c:v>45 vs 80</c:v>
                </c:pt>
                <c:pt idx="3">
                  <c:v>50 vs 90</c:v>
                </c:pt>
                <c:pt idx="4">
                  <c:v>55 vs 95</c:v>
                </c:pt>
                <c:pt idx="5">
                  <c:v>60 vs 100</c:v>
                </c:pt>
                <c:pt idx="6">
                  <c:v>75 vs 115</c:v>
                </c:pt>
              </c:strCache>
            </c:strRef>
          </c:cat>
          <c:val>
            <c:numRef>
              <c:f>CSPEC!$Y$86:$AE$86</c:f>
              <c:numCache>
                <c:formatCode>0.00</c:formatCode>
                <c:ptCount val="7"/>
                <c:pt idx="0">
                  <c:v>4150.1318071890364</c:v>
                </c:pt>
                <c:pt idx="1">
                  <c:v>5459.7395924818047</c:v>
                </c:pt>
                <c:pt idx="2">
                  <c:v>5928.4777990584234</c:v>
                </c:pt>
                <c:pt idx="3">
                  <c:v>6914.2576294302016</c:v>
                </c:pt>
                <c:pt idx="4">
                  <c:v>7431.299253225362</c:v>
                </c:pt>
                <c:pt idx="5">
                  <c:v>7964.4420160933714</c:v>
                </c:pt>
                <c:pt idx="6">
                  <c:v>9660.4771391344821</c:v>
                </c:pt>
              </c:numCache>
            </c:numRef>
          </c:val>
          <c:smooth val="0"/>
          <c:extLst>
            <c:ext xmlns:c16="http://schemas.microsoft.com/office/drawing/2014/chart" uri="{C3380CC4-5D6E-409C-BE32-E72D297353CC}">
              <c16:uniqueId val="{00000003-64E5-4384-87EC-29BD1287319B}"/>
            </c:ext>
          </c:extLst>
        </c:ser>
        <c:dLbls>
          <c:showLegendKey val="0"/>
          <c:showVal val="0"/>
          <c:showCatName val="0"/>
          <c:showSerName val="0"/>
          <c:showPercent val="0"/>
          <c:showBubbleSize val="0"/>
        </c:dLbls>
        <c:marker val="1"/>
        <c:smooth val="0"/>
        <c:axId val="340280680"/>
        <c:axId val="340283632"/>
      </c:lineChart>
      <c:catAx>
        <c:axId val="340280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10</a:t>
                </a:r>
                <a:r>
                  <a:rPr lang="en-US" baseline="0"/>
                  <a:t> cm Steel + Concrete vs Concrete</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283632"/>
        <c:crosses val="autoZero"/>
        <c:auto val="1"/>
        <c:lblAlgn val="ctr"/>
        <c:lblOffset val="100"/>
        <c:noMultiLvlLbl val="0"/>
      </c:catAx>
      <c:valAx>
        <c:axId val="340283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Cost per meter (EUR)</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280680"/>
        <c:crosses val="autoZero"/>
        <c:crossBetween val="between"/>
      </c:valAx>
      <c:spPr>
        <a:noFill/>
        <a:ln>
          <a:noFill/>
        </a:ln>
        <a:effectLst/>
      </c:spPr>
    </c:plotArea>
    <c:legend>
      <c:legendPos val="b"/>
      <c:legendEntry>
        <c:idx val="0"/>
        <c:delete val="1"/>
      </c:legendEntry>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E5A3AE58-0CB7-2B49-BC2B-99543F812727}" type="datetimeFigureOut">
              <a:rPr lang="sv-SE" smtClean="0"/>
              <a:t>2019-01-16</a:t>
            </a:fld>
            <a:endParaRPr lang="sv-SE"/>
          </a:p>
        </p:txBody>
      </p:sp>
      <p:sp>
        <p:nvSpPr>
          <p:cNvPr id="4" name="Platshållare för sidfo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74441830-0E87-9D46-A15F-C0C0B780FA23}" type="datetimeFigureOut">
              <a:rPr lang="sv-SE" smtClean="0"/>
              <a:t>2019-01-16</a:t>
            </a:fld>
            <a:endParaRPr lang="sv-SE"/>
          </a:p>
        </p:txBody>
      </p:sp>
      <p:sp>
        <p:nvSpPr>
          <p:cNvPr id="4" name="Platshållare för bildobjekt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en-US" smtClean="0"/>
              <a:t>Click to edit Master title style</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t>1/16/2019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93258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tshållare för datum 4"/>
          <p:cNvSpPr>
            <a:spLocks noGrp="1"/>
          </p:cNvSpPr>
          <p:nvPr>
            <p:ph type="dt" sz="half" idx="10"/>
          </p:nvPr>
        </p:nvSpPr>
        <p:spPr/>
        <p:txBody>
          <a:bodyPr/>
          <a:lstStyle/>
          <a:p>
            <a:fld id="{B3D1E751-A629-5E4A-A202-65D0E0233AA2}" type="datetime1">
              <a:rPr lang="en-US" smtClean="0"/>
              <a:t>1/16/2019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70410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tshållare för datum 4"/>
          <p:cNvSpPr>
            <a:spLocks noGrp="1"/>
          </p:cNvSpPr>
          <p:nvPr>
            <p:ph type="dt" sz="half" idx="10"/>
          </p:nvPr>
        </p:nvSpPr>
        <p:spPr/>
        <p:txBody>
          <a:bodyPr/>
          <a:lstStyle/>
          <a:p>
            <a:fld id="{F3D8524D-C923-984C-AA4B-C3BB39D88DE4}" type="datetime1">
              <a:rPr lang="en-US" smtClean="0"/>
              <a:t>1/16/2019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03345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375023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en-US" smtClean="0"/>
              <a:t>Click to edit Master title style</a:t>
            </a:r>
            <a:endParaRPr lang="sv-SE" dirty="0"/>
          </a:p>
        </p:txBody>
      </p:sp>
    </p:spTree>
    <p:extLst>
      <p:ext uri="{BB962C8B-B14F-4D97-AF65-F5344CB8AC3E}">
        <p14:creationId xmlns:p14="http://schemas.microsoft.com/office/powerpoint/2010/main" val="13617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03A1AB57-D982-994E-9485-837203842E23}" type="datetime1">
              <a:rPr lang="en-US" smtClean="0"/>
              <a:t>1/16/2019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2636422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2019-01-16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t>2019-01-16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dirty="0"/>
          </a:p>
        </p:txBody>
      </p:sp>
      <p:sp>
        <p:nvSpPr>
          <p:cNvPr id="2" name="Rubrik 1"/>
          <p:cNvSpPr>
            <a:spLocks noGrp="1"/>
          </p:cNvSpPr>
          <p:nvPr>
            <p:ph type="title"/>
          </p:nvPr>
        </p:nvSpPr>
        <p:spPr>
          <a:xfrm>
            <a:off x="593512" y="-1"/>
            <a:ext cx="5762624" cy="1441451"/>
          </a:xfrm>
        </p:spPr>
        <p:txBody>
          <a:bodyPr/>
          <a:lstStyle/>
          <a:p>
            <a:r>
              <a:rPr lang="en-US" smtClean="0"/>
              <a:t>Click to edit Master title style</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49A5678A-D05F-FD42-9890-CCECCD9C8C54}" type="datetimeFigureOut">
              <a:rPr lang="sv-SE" smtClean="0"/>
              <a:t>2019-01-16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9A5678A-D05F-FD42-9890-CCECCD9C8C54}" type="datetimeFigureOut">
              <a:rPr lang="sv-SE" smtClean="0"/>
              <a:t>2019-01-16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9A5678A-D05F-FD42-9890-CCECCD9C8C54}" type="datetimeFigureOut">
              <a:rPr lang="sv-SE" smtClean="0"/>
              <a:t>2019-01-16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t>2019-01-16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2019-01-16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2019-01-16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2019-01-16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2019-01-16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en-US" smtClean="0"/>
              <a:t>Click to edit Master title style</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Platshållare för datum 3"/>
          <p:cNvSpPr>
            <a:spLocks noGrp="1"/>
          </p:cNvSpPr>
          <p:nvPr>
            <p:ph type="dt" sz="half" idx="10"/>
          </p:nvPr>
        </p:nvSpPr>
        <p:spPr/>
        <p:txBody>
          <a:bodyPr/>
          <a:lstStyle/>
          <a:p>
            <a:fld id="{0FA5BB91-6E5D-4E44-A313-B74B25380F86}"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t>1/16/2019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t>1/16/2019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t>‹#›</a:t>
            </a:fld>
            <a:endParaRPr lang="sv-SE"/>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t>1/16/2019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8F5C681F-1FB5-764D-BC0F-BB7944416E1E}" type="datetime1">
              <a:rPr lang="en-US" smtClean="0"/>
              <a:pPr/>
              <a:t>1/16/2019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pPr/>
              <a:t>‹#›</a:t>
            </a:fld>
            <a:endParaRPr lang="sv-SE"/>
          </a:p>
        </p:txBody>
      </p:sp>
      <p:sp>
        <p:nvSpPr>
          <p:cNvPr id="7" name="Rektangel 6"/>
          <p:cNvSpPr/>
          <p:nvPr/>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7" descr="ESS-vit-logga.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77" r:id="rId16"/>
  </p:sldLayoutIdLst>
  <p:hf sldNum="0"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5678A-D05F-FD42-9890-CCECCD9C8C54}" type="datetimeFigureOut">
              <a:rPr lang="sv-SE" smtClean="0"/>
              <a:t>2019-01-16</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5.xml"/><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Eurocode_1:_Actions_on_structures" TargetMode="External"/><Relationship Id="rId7" Type="http://schemas.openxmlformats.org/officeDocument/2006/relationships/hyperlink" Target="https://en.wikipedia.org/wiki/Steel" TargetMode="External"/><Relationship Id="rId2" Type="http://schemas.openxmlformats.org/officeDocument/2006/relationships/hyperlink" Target="https://confluence.esss.lu.se/display/SPD/Instrument+shielding" TargetMode="External"/><Relationship Id="rId1" Type="http://schemas.openxmlformats.org/officeDocument/2006/relationships/slideLayout" Target="../slideLayouts/slideLayout5.xml"/><Relationship Id="rId6" Type="http://schemas.openxmlformats.org/officeDocument/2006/relationships/hyperlink" Target="https://en.wikipedia.org/wiki/Eurocode_3:_Design_of_steel_structures" TargetMode="External"/><Relationship Id="rId5" Type="http://schemas.openxmlformats.org/officeDocument/2006/relationships/hyperlink" Target="https://en.wikipedia.org/wiki/Eurocode_2:_Design_of_concrete_structures" TargetMode="External"/><Relationship Id="rId4" Type="http://schemas.openxmlformats.org/officeDocument/2006/relationships/hyperlink" Target="https://en.wikipedia.org/wiki/Structu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7" y="-1"/>
            <a:ext cx="9152927" cy="6866930"/>
          </a:xfrm>
          <a:prstGeom prst="rect">
            <a:avLst/>
          </a:prstGeom>
        </p:spPr>
      </p:pic>
      <p:pic>
        <p:nvPicPr>
          <p:cNvPr id="5" name="Picture 4" descr="ESS_outline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6556" y="273844"/>
            <a:ext cx="2817887" cy="1683330"/>
          </a:xfrm>
          <a:prstGeom prst="rect">
            <a:avLst/>
          </a:prstGeom>
        </p:spPr>
      </p:pic>
      <p:sp>
        <p:nvSpPr>
          <p:cNvPr id="2" name="TextBox 1"/>
          <p:cNvSpPr txBox="1"/>
          <p:nvPr/>
        </p:nvSpPr>
        <p:spPr>
          <a:xfrm>
            <a:off x="289391" y="3076121"/>
            <a:ext cx="6840989" cy="2671860"/>
          </a:xfrm>
          <a:prstGeom prst="rect">
            <a:avLst/>
          </a:prstGeom>
          <a:noFill/>
        </p:spPr>
        <p:txBody>
          <a:bodyPr wrap="square" lIns="85699" tIns="42850" rIns="85699" bIns="42850" rtlCol="0">
            <a:spAutoFit/>
          </a:bodyPr>
          <a:lstStyle/>
          <a:p>
            <a:r>
              <a:rPr lang="en-US" sz="2800" b="1" dirty="0" smtClean="0">
                <a:solidFill>
                  <a:schemeClr val="bg1"/>
                </a:solidFill>
              </a:rPr>
              <a:t>Common Guide Shielding PDR</a:t>
            </a:r>
          </a:p>
          <a:p>
            <a:r>
              <a:rPr lang="sv-SE" sz="2400" dirty="0" smtClean="0">
                <a:solidFill>
                  <a:schemeClr val="bg1"/>
                </a:solidFill>
              </a:rPr>
              <a:t>Mechanical</a:t>
            </a:r>
            <a:endParaRPr lang="en-US" sz="2400" dirty="0" smtClean="0">
              <a:solidFill>
                <a:schemeClr val="bg1"/>
              </a:solidFill>
            </a:endParaRPr>
          </a:p>
          <a:p>
            <a:endParaRPr lang="sv-SE" sz="2400" dirty="0" smtClean="0">
              <a:solidFill>
                <a:schemeClr val="bg1"/>
              </a:solidFill>
            </a:endParaRPr>
          </a:p>
          <a:p>
            <a:endParaRPr lang="en-US" sz="2400" dirty="0">
              <a:solidFill>
                <a:schemeClr val="bg1"/>
              </a:solidFill>
            </a:endParaRPr>
          </a:p>
          <a:p>
            <a:r>
              <a:rPr lang="en-US" sz="2400" dirty="0" smtClean="0">
                <a:solidFill>
                  <a:schemeClr val="bg1"/>
                </a:solidFill>
              </a:rPr>
              <a:t>Senad </a:t>
            </a:r>
            <a:r>
              <a:rPr lang="en-US" sz="2400" dirty="0" smtClean="0">
                <a:solidFill>
                  <a:schemeClr val="bg1"/>
                </a:solidFill>
              </a:rPr>
              <a:t>Kudumovic – Mechanical Design Engineer</a:t>
            </a:r>
            <a:endParaRPr lang="en-US" sz="2400" dirty="0" smtClean="0">
              <a:solidFill>
                <a:schemeClr val="bg1"/>
              </a:solidFill>
            </a:endParaRPr>
          </a:p>
          <a:p>
            <a:endParaRPr lang="en-US" sz="2000" dirty="0">
              <a:solidFill>
                <a:schemeClr val="bg1"/>
              </a:solidFill>
            </a:endParaRPr>
          </a:p>
          <a:p>
            <a:endParaRPr lang="en-US" sz="2400" dirty="0" smtClean="0">
              <a:solidFill>
                <a:schemeClr val="bg1"/>
              </a:solidFill>
            </a:endParaRPr>
          </a:p>
        </p:txBody>
      </p:sp>
      <p:sp>
        <p:nvSpPr>
          <p:cNvPr id="3" name="Rectangle 2"/>
          <p:cNvSpPr/>
          <p:nvPr/>
        </p:nvSpPr>
        <p:spPr>
          <a:xfrm>
            <a:off x="7488207" y="6148118"/>
            <a:ext cx="1236236" cy="369332"/>
          </a:xfrm>
          <a:prstGeom prst="rect">
            <a:avLst/>
          </a:prstGeom>
        </p:spPr>
        <p:txBody>
          <a:bodyPr wrap="none">
            <a:spAutoFit/>
          </a:bodyPr>
          <a:lstStyle/>
          <a:p>
            <a:r>
              <a:rPr lang="en-US" dirty="0" smtClean="0">
                <a:solidFill>
                  <a:schemeClr val="bg1"/>
                </a:solidFill>
              </a:rPr>
              <a:t>24.01.2019</a:t>
            </a:r>
            <a:endParaRPr lang="en-US" dirty="0">
              <a:solidFill>
                <a:schemeClr val="bg1"/>
              </a:solidFill>
            </a:endParaRPr>
          </a:p>
        </p:txBody>
      </p:sp>
    </p:spTree>
    <p:extLst>
      <p:ext uri="{BB962C8B-B14F-4D97-AF65-F5344CB8AC3E}">
        <p14:creationId xmlns:p14="http://schemas.microsoft.com/office/powerpoint/2010/main" val="350852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sp>
        <p:nvSpPr>
          <p:cNvPr id="6" name="Title 5"/>
          <p:cNvSpPr>
            <a:spLocks noGrp="1"/>
          </p:cNvSpPr>
          <p:nvPr>
            <p:ph type="title"/>
          </p:nvPr>
        </p:nvSpPr>
        <p:spPr/>
        <p:txBody>
          <a:bodyPr/>
          <a:lstStyle/>
          <a:p>
            <a:r>
              <a:rPr lang="sv-SE" dirty="0" smtClean="0"/>
              <a:t>Interfaces</a:t>
            </a:r>
            <a:br>
              <a:rPr lang="sv-SE" dirty="0" smtClean="0"/>
            </a:br>
            <a:r>
              <a:rPr lang="sv-SE" dirty="0" smtClean="0"/>
              <a:t>Bunker Wall</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643" t="5172"/>
          <a:stretch/>
        </p:blipFill>
        <p:spPr>
          <a:xfrm>
            <a:off x="6017079" y="1441531"/>
            <a:ext cx="3126921" cy="3009498"/>
          </a:xfrm>
          <a:prstGeom prst="rect">
            <a:avLst/>
          </a:prstGeom>
        </p:spPr>
      </p:pic>
      <p:sp>
        <p:nvSpPr>
          <p:cNvPr id="3" name="Rectangle 2"/>
          <p:cNvSpPr/>
          <p:nvPr/>
        </p:nvSpPr>
        <p:spPr>
          <a:xfrm>
            <a:off x="146957" y="1521964"/>
            <a:ext cx="5633358" cy="1200329"/>
          </a:xfrm>
          <a:prstGeom prst="rect">
            <a:avLst/>
          </a:prstGeom>
        </p:spPr>
        <p:txBody>
          <a:bodyPr wrap="square">
            <a:spAutoFit/>
          </a:bodyPr>
          <a:lstStyle/>
          <a:p>
            <a:pPr marL="285750" indent="-285750">
              <a:buFont typeface="Arial" panose="020B0604020202020204" pitchFamily="34" charset="0"/>
              <a:buChar char="•"/>
            </a:pPr>
            <a:r>
              <a:rPr lang="en-US" dirty="0"/>
              <a:t>Customized heavy concrete panels around guide shielding connected to the bunker wall </a:t>
            </a:r>
          </a:p>
          <a:p>
            <a:pPr marL="285750" indent="-285750">
              <a:buFont typeface="Arial" panose="020B0604020202020204" pitchFamily="34" charset="0"/>
              <a:buChar char="•"/>
            </a:pPr>
            <a:endParaRPr lang="en-US" i="1" dirty="0" smtClean="0">
              <a:solidFill>
                <a:srgbClr val="000000"/>
              </a:solidFill>
              <a:latin typeface="Calibri" panose="020F0502020204030204" pitchFamily="34" charset="0"/>
            </a:endParaRPr>
          </a:p>
          <a:p>
            <a:pPr marL="285750" indent="-285750">
              <a:buFont typeface="Arial" panose="020B0604020202020204" pitchFamily="34" charset="0"/>
              <a:buChar char="•"/>
            </a:pPr>
            <a:r>
              <a:rPr lang="sv-SE" dirty="0" smtClean="0"/>
              <a:t>3 Lifts to reach Bunker Guide Insert</a:t>
            </a:r>
            <a:r>
              <a:rPr lang="sv-SE" dirty="0"/>
              <a:t>.</a:t>
            </a:r>
            <a:endParaRPr lang="en-US" dirty="0"/>
          </a:p>
        </p:txBody>
      </p:sp>
      <p:pic>
        <p:nvPicPr>
          <p:cNvPr id="9" name="Bunker Wall Alignment Acc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grayscl/>
          </a:blip>
          <a:stretch>
            <a:fillRect/>
          </a:stretch>
        </p:blipFill>
        <p:spPr>
          <a:xfrm>
            <a:off x="5861764" y="4988379"/>
            <a:ext cx="3282236" cy="1869621"/>
          </a:xfrm>
          <a:prstGeom prst="rect">
            <a:avLst/>
          </a:prstGeom>
        </p:spPr>
      </p:pic>
      <p:grpSp>
        <p:nvGrpSpPr>
          <p:cNvPr id="27" name="Group 26"/>
          <p:cNvGrpSpPr/>
          <p:nvPr/>
        </p:nvGrpSpPr>
        <p:grpSpPr>
          <a:xfrm>
            <a:off x="0" y="3262814"/>
            <a:ext cx="4841097" cy="3802276"/>
            <a:chOff x="0" y="3262814"/>
            <a:chExt cx="4841097" cy="3802276"/>
          </a:xfrm>
        </p:grpSpPr>
        <p:grpSp>
          <p:nvGrpSpPr>
            <p:cNvPr id="22" name="Group 21"/>
            <p:cNvGrpSpPr/>
            <p:nvPr/>
          </p:nvGrpSpPr>
          <p:grpSpPr>
            <a:xfrm>
              <a:off x="0" y="3262814"/>
              <a:ext cx="4841097" cy="3802276"/>
              <a:chOff x="3612626" y="1441531"/>
              <a:chExt cx="4841097" cy="3802276"/>
            </a:xfrm>
          </p:grpSpPr>
          <p:grpSp>
            <p:nvGrpSpPr>
              <p:cNvPr id="19" name="Group 18"/>
              <p:cNvGrpSpPr/>
              <p:nvPr/>
            </p:nvGrpSpPr>
            <p:grpSpPr>
              <a:xfrm>
                <a:off x="3612626" y="1441531"/>
                <a:ext cx="4841097" cy="3802276"/>
                <a:chOff x="3061931" y="1281793"/>
                <a:chExt cx="4841097" cy="3802276"/>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31752" b="32757"/>
                <a:stretch/>
              </p:blipFill>
              <p:spPr>
                <a:xfrm>
                  <a:off x="3061931" y="1281793"/>
                  <a:ext cx="4841097" cy="3802276"/>
                </a:xfrm>
                <a:prstGeom prst="rect">
                  <a:avLst/>
                </a:prstGeom>
              </p:spPr>
            </p:pic>
            <p:sp>
              <p:nvSpPr>
                <p:cNvPr id="15" name="Rectangle 14"/>
                <p:cNvSpPr/>
                <p:nvPr/>
              </p:nvSpPr>
              <p:spPr>
                <a:xfrm>
                  <a:off x="4335234"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80953" y="2985051"/>
                  <a:ext cx="2705647"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086600"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32318" y="2985051"/>
                  <a:ext cx="770709"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629150" y="3404507"/>
                <a:ext cx="261257" cy="94705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616779" y="3082552"/>
                <a:ext cx="1273628" cy="32195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 name="Elbow Connector 11"/>
            <p:cNvCxnSpPr/>
            <p:nvPr/>
          </p:nvCxnSpPr>
          <p:spPr>
            <a:xfrm>
              <a:off x="73479" y="3556830"/>
              <a:ext cx="1322614" cy="231399"/>
            </a:xfrm>
            <a:prstGeom prst="bentConnector3">
              <a:avLst>
                <a:gd name="adj1" fmla="val 53704"/>
              </a:avLst>
            </a:prstGeom>
            <a:ln w="130175" cap="sq">
              <a:solidFill>
                <a:schemeClr val="accent3"/>
              </a:solidFill>
              <a:roun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2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
        <p:nvSpPr>
          <p:cNvPr id="6" name="Title 5"/>
          <p:cNvSpPr>
            <a:spLocks noGrp="1"/>
          </p:cNvSpPr>
          <p:nvPr>
            <p:ph type="title"/>
          </p:nvPr>
        </p:nvSpPr>
        <p:spPr/>
        <p:txBody>
          <a:bodyPr/>
          <a:lstStyle/>
          <a:p>
            <a:r>
              <a:rPr lang="sv-SE" dirty="0" smtClean="0"/>
              <a:t>Interfaces</a:t>
            </a:r>
            <a:br>
              <a:rPr lang="sv-SE" dirty="0" smtClean="0"/>
            </a:br>
            <a:r>
              <a:rPr lang="sv-SE" dirty="0" smtClean="0"/>
              <a:t>CF </a:t>
            </a:r>
            <a:r>
              <a:rPr lang="sv-SE" dirty="0" smtClean="0"/>
              <a:t>Wall</a:t>
            </a:r>
            <a:endParaRPr lang="en-US" dirty="0"/>
          </a:p>
        </p:txBody>
      </p:sp>
      <p:pic>
        <p:nvPicPr>
          <p:cNvPr id="5" name="Picture 4"/>
          <p:cNvPicPr>
            <a:picLocks noChangeAspect="1"/>
          </p:cNvPicPr>
          <p:nvPr/>
        </p:nvPicPr>
        <p:blipFill>
          <a:blip r:embed="rId4"/>
          <a:stretch>
            <a:fillRect/>
          </a:stretch>
        </p:blipFill>
        <p:spPr>
          <a:xfrm>
            <a:off x="0" y="4435036"/>
            <a:ext cx="5241471" cy="2422963"/>
          </a:xfrm>
          <a:prstGeom prst="rect">
            <a:avLst/>
          </a:prstGeom>
        </p:spPr>
      </p:pic>
      <p:pic>
        <p:nvPicPr>
          <p:cNvPr id="7" name="Picture 6"/>
          <p:cNvPicPr>
            <a:picLocks noChangeAspect="1"/>
          </p:cNvPicPr>
          <p:nvPr/>
        </p:nvPicPr>
        <p:blipFill>
          <a:blip r:embed="rId5"/>
          <a:stretch>
            <a:fillRect/>
          </a:stretch>
        </p:blipFill>
        <p:spPr>
          <a:xfrm>
            <a:off x="4849586" y="1441531"/>
            <a:ext cx="4183771" cy="3014247"/>
          </a:xfrm>
          <a:prstGeom prst="rect">
            <a:avLst/>
          </a:prstGeom>
        </p:spPr>
      </p:pic>
      <p:sp>
        <p:nvSpPr>
          <p:cNvPr id="8" name="Rectangle 7"/>
          <p:cNvSpPr/>
          <p:nvPr/>
        </p:nvSpPr>
        <p:spPr>
          <a:xfrm>
            <a:off x="277586" y="1804353"/>
            <a:ext cx="4572000" cy="1077218"/>
          </a:xfrm>
          <a:prstGeom prst="rect">
            <a:avLst/>
          </a:prstGeom>
        </p:spPr>
        <p:txBody>
          <a:bodyPr>
            <a:spAutoFit/>
          </a:bodyPr>
          <a:lstStyle/>
          <a:p>
            <a:r>
              <a:rPr lang="en-US" sz="1600" i="1" dirty="0" smtClean="0">
                <a:solidFill>
                  <a:srgbClr val="000000"/>
                </a:solidFill>
                <a:latin typeface="Calibri" panose="020F0502020204030204" pitchFamily="34" charset="0"/>
              </a:rPr>
              <a:t>Guide </a:t>
            </a:r>
            <a:r>
              <a:rPr lang="en-US" sz="1600" i="1" dirty="0">
                <a:solidFill>
                  <a:srgbClr val="000000"/>
                </a:solidFill>
                <a:latin typeface="Calibri" panose="020F0502020204030204" pitchFamily="34" charset="0"/>
              </a:rPr>
              <a:t>shielding through and next to the CF wall will be bricked. Driven by that, alignment guide features should be far as possible from the CF wall meaning less lifts during realignment. </a:t>
            </a:r>
            <a:endParaRPr lang="en-US" sz="1600" dirty="0"/>
          </a:p>
        </p:txBody>
      </p:sp>
      <p:sp>
        <p:nvSpPr>
          <p:cNvPr id="10" name="Rectangle 9"/>
          <p:cNvSpPr/>
          <p:nvPr/>
        </p:nvSpPr>
        <p:spPr>
          <a:xfrm>
            <a:off x="277586" y="3335138"/>
            <a:ext cx="4572000" cy="584775"/>
          </a:xfrm>
          <a:prstGeom prst="rect">
            <a:avLst/>
          </a:prstGeom>
        </p:spPr>
        <p:txBody>
          <a:bodyPr>
            <a:spAutoFit/>
          </a:bodyPr>
          <a:lstStyle/>
          <a:p>
            <a:r>
              <a:rPr lang="en-US" sz="1600" i="1" dirty="0">
                <a:solidFill>
                  <a:srgbClr val="000000"/>
                </a:solidFill>
                <a:latin typeface="Calibri" panose="020F0502020204030204" pitchFamily="34" charset="0"/>
              </a:rPr>
              <a:t>Two customized blocks </a:t>
            </a:r>
            <a:r>
              <a:rPr lang="en-US" sz="1600" dirty="0" smtClean="0"/>
              <a:t>o</a:t>
            </a:r>
            <a:r>
              <a:rPr lang="en-US" sz="1600" i="1" dirty="0" smtClean="0">
                <a:solidFill>
                  <a:srgbClr val="000000"/>
                </a:solidFill>
                <a:latin typeface="Calibri" panose="020F0502020204030204" pitchFamily="34" charset="0"/>
              </a:rPr>
              <a:t>utside </a:t>
            </a:r>
            <a:r>
              <a:rPr lang="en-US" sz="1600" i="1" dirty="0">
                <a:solidFill>
                  <a:srgbClr val="000000"/>
                </a:solidFill>
                <a:latin typeface="Calibri" panose="020F0502020204030204" pitchFamily="34" charset="0"/>
              </a:rPr>
              <a:t>the bricked portion of the shielding</a:t>
            </a:r>
            <a:r>
              <a:rPr lang="en-US" sz="1600" i="1" dirty="0" smtClean="0">
                <a:solidFill>
                  <a:srgbClr val="000000"/>
                </a:solidFill>
                <a:latin typeface="Calibri" panose="020F0502020204030204" pitchFamily="34" charset="0"/>
              </a:rPr>
              <a:t>, reachable with cantilever spreader bar </a:t>
            </a:r>
            <a:endParaRPr lang="en-US" sz="1600" dirty="0"/>
          </a:p>
        </p:txBody>
      </p:sp>
      <p:pic>
        <p:nvPicPr>
          <p:cNvPr id="14" name="Bunker_Wall_Insert (1)">
            <a:hlinkClick r:id="" action="ppaction://media"/>
          </p:cNvPr>
          <p:cNvPicPr>
            <a:picLocks noChangeAspect="1"/>
          </p:cNvPicPr>
          <p:nvPr>
            <a:videoFile r:link="rId1"/>
            <p:extLst>
              <p:ext uri="{DAA4B4D4-6D71-4841-9C94-3DE7FCFB9230}">
                <p14:media xmlns:p14="http://schemas.microsoft.com/office/powerpoint/2010/main" r:embed="rId2">
                  <p14:trim end="5886"/>
                </p14:media>
              </p:ext>
            </p:extLst>
          </p:nvPr>
        </p:nvPicPr>
        <p:blipFill>
          <a:blip r:embed="rId6"/>
          <a:stretch>
            <a:fillRect/>
          </a:stretch>
        </p:blipFill>
        <p:spPr>
          <a:xfrm>
            <a:off x="5674179" y="4906226"/>
            <a:ext cx="3469821" cy="1951774"/>
          </a:xfrm>
          <a:prstGeom prst="rect">
            <a:avLst/>
          </a:prstGeom>
        </p:spPr>
      </p:pic>
    </p:spTree>
    <p:extLst>
      <p:ext uri="{BB962C8B-B14F-4D97-AF65-F5344CB8AC3E}">
        <p14:creationId xmlns:p14="http://schemas.microsoft.com/office/powerpoint/2010/main" val="10954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
        <p:nvSpPr>
          <p:cNvPr id="6" name="Title 5"/>
          <p:cNvSpPr>
            <a:spLocks noGrp="1"/>
          </p:cNvSpPr>
          <p:nvPr>
            <p:ph type="title"/>
          </p:nvPr>
        </p:nvSpPr>
        <p:spPr/>
        <p:txBody>
          <a:bodyPr/>
          <a:lstStyle/>
          <a:p>
            <a:r>
              <a:rPr lang="sv-SE" dirty="0" smtClean="0"/>
              <a:t>Interfaces</a:t>
            </a:r>
            <a:br>
              <a:rPr lang="sv-SE" dirty="0" smtClean="0"/>
            </a:br>
            <a:r>
              <a:rPr lang="sv-SE" dirty="0" smtClean="0"/>
              <a:t>Caves</a:t>
            </a:r>
            <a:endParaRPr lang="en-US" dirty="0"/>
          </a:p>
        </p:txBody>
      </p:sp>
      <p:sp>
        <p:nvSpPr>
          <p:cNvPr id="23" name="Rectangle 22"/>
          <p:cNvSpPr/>
          <p:nvPr/>
        </p:nvSpPr>
        <p:spPr>
          <a:xfrm>
            <a:off x="4360339" y="1584500"/>
            <a:ext cx="4572000" cy="1200329"/>
          </a:xfrm>
          <a:prstGeom prst="rect">
            <a:avLst/>
          </a:prstGeom>
        </p:spPr>
        <p:txBody>
          <a:bodyPr>
            <a:spAutoFit/>
          </a:bodyPr>
          <a:lstStyle/>
          <a:p>
            <a:r>
              <a:rPr lang="en-GB" b="1" i="1" dirty="0">
                <a:latin typeface="Calibri" panose="020F0502020204030204" pitchFamily="34" charset="0"/>
                <a:ea typeface="Calibri" panose="020F0502020204030204" pitchFamily="34" charset="0"/>
                <a:cs typeface="Times New Roman" panose="02020603050405020304" pitchFamily="18" charset="0"/>
              </a:rPr>
              <a:t>Cave interface</a:t>
            </a:r>
            <a:r>
              <a:rPr lang="en-GB" i="1" dirty="0">
                <a:latin typeface="Calibri" panose="020F0502020204030204" pitchFamily="34" charset="0"/>
                <a:ea typeface="Calibri" panose="020F0502020204030204" pitchFamily="34" charset="0"/>
                <a:cs typeface="Times New Roman" panose="02020603050405020304" pitchFamily="18" charset="0"/>
              </a:rPr>
              <a:t> to be defined in detailing phase in collaboration with cave designers. General plan is to have simple opening for guide shielding providing necessary chicanes.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952" t="4617" r="28489"/>
          <a:stretch/>
        </p:blipFill>
        <p:spPr>
          <a:xfrm>
            <a:off x="0" y="2804532"/>
            <a:ext cx="4648200" cy="4136148"/>
          </a:xfrm>
          <a:prstGeom prst="rect">
            <a:avLst/>
          </a:prstGeom>
        </p:spPr>
      </p:pic>
      <p:sp>
        <p:nvSpPr>
          <p:cNvPr id="11" name="Rectangle 10"/>
          <p:cNvSpPr/>
          <p:nvPr/>
        </p:nvSpPr>
        <p:spPr>
          <a:xfrm>
            <a:off x="4360339" y="3213275"/>
            <a:ext cx="4572000" cy="923330"/>
          </a:xfrm>
          <a:prstGeom prst="rect">
            <a:avLst/>
          </a:prstGeom>
        </p:spPr>
        <p:txBody>
          <a:bodyPr>
            <a:spAutoFit/>
          </a:bodyPr>
          <a:lstStyle/>
          <a:p>
            <a:r>
              <a:rPr lang="en-GB" i="1" dirty="0">
                <a:latin typeface="Calibri" panose="020F0502020204030204" pitchFamily="34" charset="0"/>
                <a:ea typeface="Calibri" panose="020F0502020204030204" pitchFamily="34" charset="0"/>
                <a:cs typeface="Times New Roman" panose="02020603050405020304" pitchFamily="18" charset="0"/>
              </a:rPr>
              <a:t>Gap</a:t>
            </a:r>
            <a:r>
              <a:rPr lang="en-GB" i="1" dirty="0">
                <a:latin typeface="Calibri" panose="020F0502020204030204" pitchFamily="34" charset="0"/>
                <a:ea typeface="Calibri" panose="020F0502020204030204" pitchFamily="34" charset="0"/>
                <a:cs typeface="Times New Roman" panose="02020603050405020304" pitchFamily="18" charset="0"/>
              </a:rPr>
              <a:t> between E02 and E01 to be bridged using D01/D03 supporting blocks stacked in two levels </a:t>
            </a:r>
            <a:endParaRPr lang="en-US"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4782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and Alignment E02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125" y="1441531"/>
            <a:ext cx="6671875" cy="3816269"/>
          </a:xfrm>
          <a:prstGeom prst="rect">
            <a:avLst/>
          </a:prstGeom>
        </p:spPr>
      </p:pic>
      <p:cxnSp>
        <p:nvCxnSpPr>
          <p:cNvPr id="12" name="Straight Arrow Connector 11"/>
          <p:cNvCxnSpPr/>
          <p:nvPr/>
        </p:nvCxnSpPr>
        <p:spPr>
          <a:xfrm>
            <a:off x="5314366" y="3698421"/>
            <a:ext cx="982117" cy="163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849687" y="3569922"/>
            <a:ext cx="770313" cy="11637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97121" y="5375449"/>
            <a:ext cx="1560748" cy="369332"/>
          </a:xfrm>
          <a:prstGeom prst="rect">
            <a:avLst/>
          </a:prstGeom>
          <a:noFill/>
        </p:spPr>
        <p:txBody>
          <a:bodyPr wrap="none" rtlCol="0">
            <a:spAutoFit/>
          </a:bodyPr>
          <a:lstStyle/>
          <a:p>
            <a:r>
              <a:rPr lang="sv-SE" dirty="0" smtClean="0">
                <a:solidFill>
                  <a:schemeClr val="accent5"/>
                </a:solidFill>
              </a:rPr>
              <a:t>”pocket” block</a:t>
            </a:r>
            <a:endParaRPr lang="en-US" dirty="0">
              <a:solidFill>
                <a:schemeClr val="accent5"/>
              </a:solidFill>
            </a:endParaRPr>
          </a:p>
        </p:txBody>
      </p:sp>
      <p:sp>
        <p:nvSpPr>
          <p:cNvPr id="16" name="TextBox 15"/>
          <p:cNvSpPr txBox="1"/>
          <p:nvPr/>
        </p:nvSpPr>
        <p:spPr>
          <a:xfrm>
            <a:off x="6646339" y="4733704"/>
            <a:ext cx="1640321" cy="369332"/>
          </a:xfrm>
          <a:prstGeom prst="rect">
            <a:avLst/>
          </a:prstGeom>
          <a:noFill/>
        </p:spPr>
        <p:txBody>
          <a:bodyPr wrap="none" rtlCol="0">
            <a:spAutoFit/>
          </a:bodyPr>
          <a:lstStyle/>
          <a:p>
            <a:r>
              <a:rPr lang="sv-SE" dirty="0" smtClean="0">
                <a:solidFill>
                  <a:schemeClr val="accent5"/>
                </a:solidFill>
              </a:rPr>
              <a:t>”extrude” block</a:t>
            </a:r>
            <a:endParaRPr lang="en-US" dirty="0">
              <a:solidFill>
                <a:schemeClr val="accent5"/>
              </a:solidFill>
            </a:endParaRPr>
          </a:p>
        </p:txBody>
      </p:sp>
      <p:sp>
        <p:nvSpPr>
          <p:cNvPr id="17" name="TextBox 16"/>
          <p:cNvSpPr txBox="1"/>
          <p:nvPr/>
        </p:nvSpPr>
        <p:spPr>
          <a:xfrm>
            <a:off x="307570" y="1528407"/>
            <a:ext cx="4896197" cy="2585323"/>
          </a:xfrm>
          <a:prstGeom prst="rect">
            <a:avLst/>
          </a:prstGeom>
          <a:noFill/>
        </p:spPr>
        <p:txBody>
          <a:bodyPr wrap="square" rtlCol="0">
            <a:spAutoFit/>
          </a:bodyPr>
          <a:lstStyle/>
          <a:p>
            <a:r>
              <a:rPr lang="sv-SE" dirty="0" smtClean="0"/>
              <a:t>Lifting optimisation </a:t>
            </a:r>
          </a:p>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Blocks designed in a way to place </a:t>
            </a:r>
          </a:p>
          <a:p>
            <a:r>
              <a:rPr lang="sv-SE" dirty="0" smtClean="0"/>
              <a:t>”pocket” blocks in line with the piles </a:t>
            </a:r>
          </a:p>
          <a:p>
            <a:endParaRPr lang="sv-SE" dirty="0" smtClean="0"/>
          </a:p>
          <a:p>
            <a:pPr marL="285750" indent="-285750">
              <a:buFont typeface="Arial" panose="020B0604020202020204" pitchFamily="34" charset="0"/>
              <a:buChar char="•"/>
            </a:pPr>
            <a:r>
              <a:rPr lang="sv-SE" dirty="0" smtClean="0"/>
              <a:t>Providing this, only ONE lift needed</a:t>
            </a:r>
          </a:p>
          <a:p>
            <a:r>
              <a:rPr lang="sv-SE" dirty="0" smtClean="0"/>
              <a:t>to access alignment features</a:t>
            </a:r>
          </a:p>
          <a:p>
            <a:endParaRPr lang="sv-SE" dirty="0" smtClean="0"/>
          </a:p>
          <a:p>
            <a:endParaRPr lang="en-US" dirty="0"/>
          </a:p>
        </p:txBody>
      </p:sp>
      <p:pic>
        <p:nvPicPr>
          <p:cNvPr id="18" name="Concep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3696" y="4362075"/>
            <a:ext cx="3579627" cy="21768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982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136" t="3053" r="39560" b="29519"/>
          <a:stretch/>
        </p:blipFill>
        <p:spPr>
          <a:xfrm>
            <a:off x="6766560" y="1429084"/>
            <a:ext cx="2377440" cy="259720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562" t="568" r="40726" b="27336"/>
          <a:stretch/>
        </p:blipFill>
        <p:spPr>
          <a:xfrm>
            <a:off x="4377690" y="4019944"/>
            <a:ext cx="2388870" cy="2838056"/>
          </a:xfrm>
          <a:prstGeom prst="rect">
            <a:avLst/>
          </a:prstGeom>
        </p:spPr>
      </p:pic>
      <p:sp>
        <p:nvSpPr>
          <p:cNvPr id="2" name="Title 1"/>
          <p:cNvSpPr>
            <a:spLocks noGrp="1"/>
          </p:cNvSpPr>
          <p:nvPr>
            <p:ph type="title"/>
          </p:nvPr>
        </p:nvSpPr>
        <p:spPr/>
        <p:txBody>
          <a:bodyPr/>
          <a:lstStyle/>
          <a:p>
            <a:r>
              <a:rPr lang="en-US" dirty="0" smtClean="0"/>
              <a:t>Survey and Alignment D01/D03 – E02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cxnSp>
        <p:nvCxnSpPr>
          <p:cNvPr id="12" name="Straight Arrow Connector 11"/>
          <p:cNvCxnSpPr/>
          <p:nvPr/>
        </p:nvCxnSpPr>
        <p:spPr>
          <a:xfrm flipH="1">
            <a:off x="6393901" y="1975515"/>
            <a:ext cx="1041580" cy="16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463540" y="4491990"/>
            <a:ext cx="1828800" cy="228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33153" y="1799134"/>
            <a:ext cx="1560748" cy="369332"/>
          </a:xfrm>
          <a:prstGeom prst="rect">
            <a:avLst/>
          </a:prstGeom>
          <a:noFill/>
        </p:spPr>
        <p:txBody>
          <a:bodyPr wrap="none" rtlCol="0">
            <a:spAutoFit/>
          </a:bodyPr>
          <a:lstStyle/>
          <a:p>
            <a:pPr algn="ctr"/>
            <a:r>
              <a:rPr lang="sv-SE" dirty="0" smtClean="0">
                <a:solidFill>
                  <a:schemeClr val="accent5"/>
                </a:solidFill>
              </a:rPr>
              <a:t>”pocket” block</a:t>
            </a:r>
          </a:p>
        </p:txBody>
      </p:sp>
      <p:sp>
        <p:nvSpPr>
          <p:cNvPr id="16" name="TextBox 15"/>
          <p:cNvSpPr txBox="1"/>
          <p:nvPr/>
        </p:nvSpPr>
        <p:spPr>
          <a:xfrm>
            <a:off x="6795793" y="5581262"/>
            <a:ext cx="2348207" cy="369332"/>
          </a:xfrm>
          <a:prstGeom prst="rect">
            <a:avLst/>
          </a:prstGeom>
          <a:noFill/>
        </p:spPr>
        <p:txBody>
          <a:bodyPr wrap="none" rtlCol="0">
            <a:spAutoFit/>
          </a:bodyPr>
          <a:lstStyle/>
          <a:p>
            <a:pPr algn="ctr"/>
            <a:r>
              <a:rPr lang="sv-SE" dirty="0" smtClean="0">
                <a:solidFill>
                  <a:schemeClr val="accent5"/>
                </a:solidFill>
              </a:rPr>
              <a:t>”extrude-pocket” block</a:t>
            </a:r>
          </a:p>
        </p:txBody>
      </p:sp>
      <p:sp>
        <p:nvSpPr>
          <p:cNvPr id="17" name="TextBox 16"/>
          <p:cNvSpPr txBox="1"/>
          <p:nvPr/>
        </p:nvSpPr>
        <p:spPr>
          <a:xfrm>
            <a:off x="307570" y="1528407"/>
            <a:ext cx="4896197" cy="2862322"/>
          </a:xfrm>
          <a:prstGeom prst="rect">
            <a:avLst/>
          </a:prstGeom>
          <a:noFill/>
        </p:spPr>
        <p:txBody>
          <a:bodyPr wrap="square" rtlCol="0">
            <a:spAutoFit/>
          </a:bodyPr>
          <a:lstStyle/>
          <a:p>
            <a:r>
              <a:rPr lang="sv-SE" dirty="0" smtClean="0"/>
              <a:t>Lifting optimisation </a:t>
            </a:r>
          </a:p>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Blocks designed in a way to place </a:t>
            </a:r>
          </a:p>
          <a:p>
            <a:r>
              <a:rPr lang="sv-SE" dirty="0" smtClean="0"/>
              <a:t>”pocket” blocks in line with the guide alignment features</a:t>
            </a:r>
          </a:p>
          <a:p>
            <a:endParaRPr lang="sv-SE" dirty="0" smtClean="0"/>
          </a:p>
          <a:p>
            <a:pPr marL="285750" indent="-285750">
              <a:buFont typeface="Arial" panose="020B0604020202020204" pitchFamily="34" charset="0"/>
              <a:buChar char="•"/>
            </a:pPr>
            <a:r>
              <a:rPr lang="sv-SE" dirty="0" smtClean="0"/>
              <a:t>Providing this, one or two </a:t>
            </a:r>
            <a:r>
              <a:rPr lang="sv-SE" dirty="0" smtClean="0"/>
              <a:t>lifts </a:t>
            </a:r>
            <a:r>
              <a:rPr lang="sv-SE" dirty="0" smtClean="0"/>
              <a:t>needed</a:t>
            </a:r>
          </a:p>
          <a:p>
            <a:r>
              <a:rPr lang="sv-SE" dirty="0" smtClean="0"/>
              <a:t>to access alignment features</a:t>
            </a:r>
          </a:p>
          <a:p>
            <a:endParaRPr lang="sv-SE" dirty="0" smtClean="0"/>
          </a:p>
          <a:p>
            <a:endParaRPr lang="en-US"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31013" t="3320" r="26860" b="10062"/>
          <a:stretch/>
        </p:blipFill>
        <p:spPr>
          <a:xfrm>
            <a:off x="7158366" y="3926523"/>
            <a:ext cx="1623060" cy="1908810"/>
          </a:xfrm>
          <a:prstGeom prst="rect">
            <a:avLst/>
          </a:prstGeom>
        </p:spPr>
      </p:pic>
      <p:grpSp>
        <p:nvGrpSpPr>
          <p:cNvPr id="13" name="Group 12"/>
          <p:cNvGrpSpPr/>
          <p:nvPr/>
        </p:nvGrpSpPr>
        <p:grpSpPr>
          <a:xfrm>
            <a:off x="0" y="4019944"/>
            <a:ext cx="4015116" cy="2982947"/>
            <a:chOff x="0" y="3262814"/>
            <a:chExt cx="4841097" cy="3802276"/>
          </a:xfrm>
        </p:grpSpPr>
        <p:grpSp>
          <p:nvGrpSpPr>
            <p:cNvPr id="18" name="Group 17"/>
            <p:cNvGrpSpPr/>
            <p:nvPr/>
          </p:nvGrpSpPr>
          <p:grpSpPr>
            <a:xfrm>
              <a:off x="0" y="3262814"/>
              <a:ext cx="4841097" cy="3802276"/>
              <a:chOff x="3612626" y="1441531"/>
              <a:chExt cx="4841097" cy="3802276"/>
            </a:xfrm>
          </p:grpSpPr>
          <p:grpSp>
            <p:nvGrpSpPr>
              <p:cNvPr id="21" name="Group 20"/>
              <p:cNvGrpSpPr/>
              <p:nvPr/>
            </p:nvGrpSpPr>
            <p:grpSpPr>
              <a:xfrm>
                <a:off x="3612626" y="1441531"/>
                <a:ext cx="4841097" cy="3802276"/>
                <a:chOff x="3061931" y="1281793"/>
                <a:chExt cx="4841097" cy="3802276"/>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t="31752" b="32757"/>
                <a:stretch/>
              </p:blipFill>
              <p:spPr>
                <a:xfrm>
                  <a:off x="3061931" y="1281793"/>
                  <a:ext cx="4841097" cy="3802276"/>
                </a:xfrm>
                <a:prstGeom prst="rect">
                  <a:avLst/>
                </a:prstGeom>
              </p:spPr>
            </p:pic>
            <p:sp>
              <p:nvSpPr>
                <p:cNvPr id="25" name="Rectangle 24"/>
                <p:cNvSpPr/>
                <p:nvPr/>
              </p:nvSpPr>
              <p:spPr>
                <a:xfrm>
                  <a:off x="4335234"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380953" y="2985051"/>
                  <a:ext cx="2705647"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086600"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132318" y="2985051"/>
                  <a:ext cx="770709"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a:off x="4629150" y="3404507"/>
                <a:ext cx="261257" cy="94705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616779" y="3082552"/>
                <a:ext cx="1273628" cy="32195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Elbow Connector 18"/>
            <p:cNvCxnSpPr/>
            <p:nvPr/>
          </p:nvCxnSpPr>
          <p:spPr>
            <a:xfrm>
              <a:off x="73479" y="3556830"/>
              <a:ext cx="1322614" cy="231399"/>
            </a:xfrm>
            <a:prstGeom prst="bentConnector3">
              <a:avLst>
                <a:gd name="adj1" fmla="val 53704"/>
              </a:avLst>
            </a:prstGeom>
            <a:ln w="130175" cap="sq">
              <a:solidFill>
                <a:schemeClr val="accent3"/>
              </a:solidFill>
              <a:roun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62074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7" y="-1"/>
            <a:ext cx="9152927" cy="6866930"/>
          </a:xfrm>
          <a:prstGeom prst="rect">
            <a:avLst/>
          </a:prstGeom>
        </p:spPr>
      </p:pic>
      <p:pic>
        <p:nvPicPr>
          <p:cNvPr id="5" name="Picture 4" descr="ESS_outline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6556" y="273844"/>
            <a:ext cx="2817887" cy="1683330"/>
          </a:xfrm>
          <a:prstGeom prst="rect">
            <a:avLst/>
          </a:prstGeom>
        </p:spPr>
      </p:pic>
      <p:sp>
        <p:nvSpPr>
          <p:cNvPr id="2" name="TextBox 1"/>
          <p:cNvSpPr txBox="1"/>
          <p:nvPr/>
        </p:nvSpPr>
        <p:spPr>
          <a:xfrm>
            <a:off x="1245962" y="3760579"/>
            <a:ext cx="2818480" cy="1933196"/>
          </a:xfrm>
          <a:prstGeom prst="rect">
            <a:avLst/>
          </a:prstGeom>
          <a:noFill/>
        </p:spPr>
        <p:txBody>
          <a:bodyPr wrap="square" lIns="85699" tIns="42850" rIns="85699" bIns="42850" rtlCol="0">
            <a:spAutoFit/>
          </a:bodyPr>
          <a:lstStyle/>
          <a:p>
            <a:r>
              <a:rPr lang="en-US" sz="2800" b="1" dirty="0" smtClean="0">
                <a:solidFill>
                  <a:schemeClr val="bg1"/>
                </a:solidFill>
              </a:rPr>
              <a:t>INSTALLATION</a:t>
            </a:r>
          </a:p>
          <a:p>
            <a:endParaRPr lang="en-US" sz="2400" dirty="0" smtClean="0">
              <a:solidFill>
                <a:schemeClr val="bg1"/>
              </a:solidFill>
            </a:endParaRPr>
          </a:p>
          <a:p>
            <a:endParaRPr lang="en-US" sz="2400" dirty="0">
              <a:solidFill>
                <a:schemeClr val="bg1"/>
              </a:solidFill>
            </a:endParaRPr>
          </a:p>
          <a:p>
            <a:endParaRPr lang="en-US" sz="2000" dirty="0">
              <a:solidFill>
                <a:schemeClr val="bg1"/>
              </a:solidFill>
            </a:endParaRPr>
          </a:p>
          <a:p>
            <a:endParaRPr lang="en-US" sz="2400" dirty="0" smtClean="0">
              <a:solidFill>
                <a:schemeClr val="bg1"/>
              </a:solidFill>
            </a:endParaRPr>
          </a:p>
        </p:txBody>
      </p:sp>
      <p:pic>
        <p:nvPicPr>
          <p:cNvPr id="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33619" t="1649" r="7851"/>
          <a:stretch/>
        </p:blipFill>
        <p:spPr>
          <a:xfrm>
            <a:off x="5151664" y="3029715"/>
            <a:ext cx="3992336" cy="3837214"/>
          </a:xfrm>
          <a:prstGeom prst="rect">
            <a:avLst/>
          </a:prstGeom>
        </p:spPr>
      </p:pic>
    </p:spTree>
    <p:extLst>
      <p:ext uri="{BB962C8B-B14F-4D97-AF65-F5344CB8AC3E}">
        <p14:creationId xmlns:p14="http://schemas.microsoft.com/office/powerpoint/2010/main" val="157723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cept 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rgbClr val="D9C3A5">
                <a:tint val="50000"/>
                <a:satMod val="180000"/>
              </a:srgbClr>
            </a:duotone>
            <a:lum bright="21000" contrast="43000"/>
          </a:blip>
          <a:stretch>
            <a:fillRect/>
          </a:stretch>
        </p:blipFill>
        <p:spPr>
          <a:xfrm>
            <a:off x="3400178" y="1441531"/>
            <a:ext cx="5743822" cy="3271785"/>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sp>
        <p:nvSpPr>
          <p:cNvPr id="17" name="TextBox 16"/>
          <p:cNvSpPr txBox="1"/>
          <p:nvPr/>
        </p:nvSpPr>
        <p:spPr>
          <a:xfrm>
            <a:off x="266007" y="1716165"/>
            <a:ext cx="4896197" cy="1477328"/>
          </a:xfrm>
          <a:prstGeom prst="rect">
            <a:avLst/>
          </a:prstGeom>
          <a:noFill/>
        </p:spPr>
        <p:txBody>
          <a:bodyPr wrap="square" rtlCol="0">
            <a:spAutoFit/>
          </a:bodyPr>
          <a:lstStyle/>
          <a:p>
            <a:r>
              <a:rPr lang="sv-SE" dirty="0" smtClean="0"/>
              <a:t>Easy and comfortable installation</a:t>
            </a:r>
          </a:p>
          <a:p>
            <a:endParaRPr lang="sv-SE" dirty="0"/>
          </a:p>
          <a:p>
            <a:pPr marL="285750" indent="-285750">
              <a:buFont typeface="Arial" panose="020B0604020202020204" pitchFamily="34" charset="0"/>
              <a:buChar char="•"/>
            </a:pPr>
            <a:r>
              <a:rPr lang="sv-SE" dirty="0" smtClean="0"/>
              <a:t>Moving shielding blocks along the beam without rotation</a:t>
            </a:r>
          </a:p>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849" y="3787540"/>
            <a:ext cx="2555256" cy="29743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2157" y="3816635"/>
            <a:ext cx="2429581" cy="2945293"/>
          </a:xfrm>
          <a:prstGeom prst="rect">
            <a:avLst/>
          </a:prstGeom>
        </p:spPr>
      </p:pic>
      <p:sp>
        <p:nvSpPr>
          <p:cNvPr id="6" name="TextBox 5"/>
          <p:cNvSpPr txBox="1"/>
          <p:nvPr/>
        </p:nvSpPr>
        <p:spPr>
          <a:xfrm>
            <a:off x="916964" y="3414417"/>
            <a:ext cx="4363887" cy="338554"/>
          </a:xfrm>
          <a:prstGeom prst="rect">
            <a:avLst/>
          </a:prstGeom>
          <a:noFill/>
        </p:spPr>
        <p:txBody>
          <a:bodyPr wrap="none" rtlCol="0">
            <a:spAutoFit/>
          </a:bodyPr>
          <a:lstStyle/>
          <a:p>
            <a:r>
              <a:rPr lang="sv-SE" sz="1600" i="1" dirty="0" smtClean="0"/>
              <a:t>Worst case                    and           second worst case</a:t>
            </a:r>
            <a:endParaRPr lang="en-US" sz="1600" i="1" dirty="0"/>
          </a:p>
        </p:txBody>
      </p:sp>
      <p:sp>
        <p:nvSpPr>
          <p:cNvPr id="9" name="Title 8"/>
          <p:cNvSpPr>
            <a:spLocks noGrp="1"/>
          </p:cNvSpPr>
          <p:nvPr>
            <p:ph type="title"/>
          </p:nvPr>
        </p:nvSpPr>
        <p:spPr/>
        <p:txBody>
          <a:bodyPr/>
          <a:lstStyle/>
          <a:p>
            <a:r>
              <a:rPr lang="sv-SE" dirty="0" smtClean="0"/>
              <a:t>Installation</a:t>
            </a:r>
            <a:endParaRPr lang="en-US" dirty="0"/>
          </a:p>
        </p:txBody>
      </p:sp>
    </p:spTree>
    <p:extLst>
      <p:ext uri="{BB962C8B-B14F-4D97-AF65-F5344CB8AC3E}">
        <p14:creationId xmlns:p14="http://schemas.microsoft.com/office/powerpoint/2010/main" val="42768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sp>
        <p:nvSpPr>
          <p:cNvPr id="9" name="Title 8"/>
          <p:cNvSpPr>
            <a:spLocks noGrp="1"/>
          </p:cNvSpPr>
          <p:nvPr>
            <p:ph type="title"/>
          </p:nvPr>
        </p:nvSpPr>
        <p:spPr/>
        <p:txBody>
          <a:bodyPr/>
          <a:lstStyle/>
          <a:p>
            <a:r>
              <a:rPr lang="sv-SE" dirty="0" smtClean="0"/>
              <a:t>Installation</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3610"/>
          <a:stretch/>
        </p:blipFill>
        <p:spPr>
          <a:xfrm>
            <a:off x="4292981" y="1441531"/>
            <a:ext cx="4851019" cy="3310083"/>
          </a:xfrm>
          <a:prstGeom prst="rect">
            <a:avLst/>
          </a:prstGeom>
        </p:spPr>
      </p:pic>
      <p:sp>
        <p:nvSpPr>
          <p:cNvPr id="5" name="TextBox 4"/>
          <p:cNvSpPr txBox="1"/>
          <p:nvPr/>
        </p:nvSpPr>
        <p:spPr>
          <a:xfrm>
            <a:off x="302078" y="1983921"/>
            <a:ext cx="3936783" cy="1477328"/>
          </a:xfrm>
          <a:prstGeom prst="rect">
            <a:avLst/>
          </a:prstGeom>
          <a:noFill/>
        </p:spPr>
        <p:txBody>
          <a:bodyPr wrap="none" rtlCol="0">
            <a:spAutoFit/>
          </a:bodyPr>
          <a:lstStyle/>
          <a:p>
            <a:r>
              <a:rPr lang="sv-SE" dirty="0" smtClean="0"/>
              <a:t>Positioning tool</a:t>
            </a:r>
            <a:endParaRPr lang="sv-SE" dirty="0"/>
          </a:p>
          <a:p>
            <a:endParaRPr lang="sv-SE" dirty="0" smtClean="0"/>
          </a:p>
          <a:p>
            <a:pPr marL="285750" indent="-285750">
              <a:buFont typeface="Arial" panose="020B0604020202020204" pitchFamily="34" charset="0"/>
              <a:buChar char="•"/>
            </a:pPr>
            <a:r>
              <a:rPr lang="sv-SE" dirty="0" smtClean="0"/>
              <a:t>Easy installation</a:t>
            </a:r>
          </a:p>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Eliminating posibility of guide impact</a:t>
            </a:r>
          </a:p>
        </p:txBody>
      </p:sp>
      <p:pic>
        <p:nvPicPr>
          <p:cNvPr id="10" name="Installation Tool">
            <a:hlinkClick r:id="" action="ppaction://media"/>
          </p:cNvPr>
          <p:cNvPicPr>
            <a:picLocks noChangeAspect="1"/>
          </p:cNvPicPr>
          <p:nvPr>
            <a:videoFile r:link="rId1"/>
            <p:extLst>
              <p:ext uri="{DAA4B4D4-6D71-4841-9C94-3DE7FCFB9230}">
                <p14:media xmlns:p14="http://schemas.microsoft.com/office/powerpoint/2010/main" r:embed="rId2">
                  <p14:trim end="2032"/>
                </p14:media>
              </p:ext>
            </p:extLst>
          </p:nvPr>
        </p:nvPicPr>
        <p:blipFill>
          <a:blip r:embed="rId5"/>
          <a:stretch>
            <a:fillRect/>
          </a:stretch>
        </p:blipFill>
        <p:spPr>
          <a:xfrm>
            <a:off x="0" y="4751614"/>
            <a:ext cx="3744686" cy="210638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8000" t="8970" r="19094"/>
          <a:stretch/>
        </p:blipFill>
        <p:spPr>
          <a:xfrm>
            <a:off x="5676900" y="4155666"/>
            <a:ext cx="3467100" cy="2702334"/>
          </a:xfrm>
          <a:prstGeom prst="rect">
            <a:avLst/>
          </a:prstGeom>
        </p:spPr>
      </p:pic>
    </p:spTree>
    <p:extLst>
      <p:ext uri="{BB962C8B-B14F-4D97-AF65-F5344CB8AC3E}">
        <p14:creationId xmlns:p14="http://schemas.microsoft.com/office/powerpoint/2010/main" val="160150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sp>
        <p:nvSpPr>
          <p:cNvPr id="3" name="TextBox 2"/>
          <p:cNvSpPr txBox="1"/>
          <p:nvPr/>
        </p:nvSpPr>
        <p:spPr>
          <a:xfrm>
            <a:off x="948690" y="2183130"/>
            <a:ext cx="7429500" cy="1754326"/>
          </a:xfrm>
          <a:prstGeom prst="rect">
            <a:avLst/>
          </a:prstGeom>
          <a:noFill/>
        </p:spPr>
        <p:txBody>
          <a:bodyPr wrap="square" rtlCol="0">
            <a:spAutoFit/>
          </a:bodyPr>
          <a:lstStyle/>
          <a:p>
            <a:pPr algn="ctr"/>
            <a:r>
              <a:rPr lang="sv-SE" sz="3600" dirty="0" smtClean="0"/>
              <a:t>Thank you for your attention.</a:t>
            </a:r>
          </a:p>
          <a:p>
            <a:pPr algn="ctr"/>
            <a:endParaRPr lang="sv-SE" sz="3600" dirty="0" smtClean="0"/>
          </a:p>
          <a:p>
            <a:pPr algn="ctr"/>
            <a:r>
              <a:rPr lang="sv-SE" sz="3600" dirty="0" smtClean="0"/>
              <a:t>Questions?</a:t>
            </a:r>
            <a:endParaRPr lang="en-US" sz="3600" dirty="0"/>
          </a:p>
        </p:txBody>
      </p:sp>
    </p:spTree>
    <p:extLst>
      <p:ext uri="{BB962C8B-B14F-4D97-AF65-F5344CB8AC3E}">
        <p14:creationId xmlns:p14="http://schemas.microsoft.com/office/powerpoint/2010/main" val="4272351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Dimensions</a:t>
            </a:r>
            <a:br>
              <a:rPr lang="sv-SE" dirty="0" smtClean="0"/>
            </a:br>
            <a:r>
              <a:rPr lang="sv-SE" dirty="0" smtClean="0"/>
              <a:t>D01/D03</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dirty="0"/>
          </a:p>
        </p:txBody>
      </p:sp>
      <p:pic>
        <p:nvPicPr>
          <p:cNvPr id="5" name="Picture 4"/>
          <p:cNvPicPr>
            <a:picLocks noChangeAspect="1"/>
          </p:cNvPicPr>
          <p:nvPr/>
        </p:nvPicPr>
        <p:blipFill>
          <a:blip r:embed="rId2"/>
          <a:stretch>
            <a:fillRect/>
          </a:stretch>
        </p:blipFill>
        <p:spPr>
          <a:xfrm>
            <a:off x="0" y="1441531"/>
            <a:ext cx="3566160" cy="4780920"/>
          </a:xfrm>
          <a:prstGeom prst="rect">
            <a:avLst/>
          </a:prstGeom>
        </p:spPr>
      </p:pic>
      <p:pic>
        <p:nvPicPr>
          <p:cNvPr id="6" name="Picture 5"/>
          <p:cNvPicPr>
            <a:picLocks noChangeAspect="1"/>
          </p:cNvPicPr>
          <p:nvPr/>
        </p:nvPicPr>
        <p:blipFill rotWithShape="1">
          <a:blip r:embed="rId3"/>
          <a:srcRect t="7771" r="2565"/>
          <a:stretch/>
        </p:blipFill>
        <p:spPr>
          <a:xfrm>
            <a:off x="3893812" y="1441531"/>
            <a:ext cx="2316488" cy="2423528"/>
          </a:xfrm>
          <a:prstGeom prst="rect">
            <a:avLst/>
          </a:prstGeom>
        </p:spPr>
      </p:pic>
      <p:pic>
        <p:nvPicPr>
          <p:cNvPr id="7" name="Picture 6"/>
          <p:cNvPicPr>
            <a:picLocks noChangeAspect="1"/>
          </p:cNvPicPr>
          <p:nvPr/>
        </p:nvPicPr>
        <p:blipFill>
          <a:blip r:embed="rId4"/>
          <a:stretch>
            <a:fillRect/>
          </a:stretch>
        </p:blipFill>
        <p:spPr>
          <a:xfrm>
            <a:off x="5459812" y="4096397"/>
            <a:ext cx="3531788" cy="2625078"/>
          </a:xfrm>
          <a:prstGeom prst="rect">
            <a:avLst/>
          </a:prstGeom>
        </p:spPr>
      </p:pic>
    </p:spTree>
    <p:extLst>
      <p:ext uri="{BB962C8B-B14F-4D97-AF65-F5344CB8AC3E}">
        <p14:creationId xmlns:p14="http://schemas.microsoft.com/office/powerpoint/2010/main" val="3623678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2"/>
          <a:srcRect l="76441" b="77264"/>
          <a:stretch/>
        </p:blipFill>
        <p:spPr>
          <a:xfrm>
            <a:off x="6422164" y="3018793"/>
            <a:ext cx="1307129" cy="715512"/>
          </a:xfrm>
          <a:prstGeom prst="rect">
            <a:avLst/>
          </a:prstGeom>
        </p:spPr>
      </p:pic>
      <p:sp>
        <p:nvSpPr>
          <p:cNvPr id="2" name="Title 1"/>
          <p:cNvSpPr>
            <a:spLocks noGrp="1"/>
          </p:cNvSpPr>
          <p:nvPr>
            <p:ph type="title"/>
          </p:nvPr>
        </p:nvSpPr>
        <p:spPr/>
        <p:txBody>
          <a:bodyPr/>
          <a:lstStyle/>
          <a:p>
            <a:r>
              <a:rPr lang="en-US" dirty="0" smtClean="0"/>
              <a:t>Shielding Evolution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sp>
        <p:nvSpPr>
          <p:cNvPr id="3" name="TextBox 2"/>
          <p:cNvSpPr txBox="1"/>
          <p:nvPr/>
        </p:nvSpPr>
        <p:spPr>
          <a:xfrm>
            <a:off x="553158" y="1443779"/>
            <a:ext cx="1219081" cy="369332"/>
          </a:xfrm>
          <a:prstGeom prst="rect">
            <a:avLst/>
          </a:prstGeom>
          <a:noFill/>
        </p:spPr>
        <p:txBody>
          <a:bodyPr wrap="square" rtlCol="0">
            <a:spAutoFit/>
          </a:bodyPr>
          <a:lstStyle/>
          <a:p>
            <a:r>
              <a:rPr lang="sv-SE" dirty="0" err="1" smtClean="0"/>
              <a:t>Concept</a:t>
            </a:r>
            <a:r>
              <a:rPr lang="sv-SE" dirty="0" smtClean="0"/>
              <a:t> 1</a:t>
            </a:r>
            <a:endParaRPr lang="en-US" dirty="0" smtClean="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87" y="2134040"/>
            <a:ext cx="2092751" cy="1695177"/>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7" y="3497886"/>
            <a:ext cx="1352483" cy="1158955"/>
          </a:xfrm>
          <a:prstGeom prst="ellipse">
            <a:avLst/>
          </a:prstGeom>
          <a:ln>
            <a:noFill/>
          </a:ln>
          <a:effectLst>
            <a:softEdge rad="112500"/>
          </a:effectLst>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039" y="2009827"/>
            <a:ext cx="2477590" cy="1725875"/>
          </a:xfrm>
          <a:prstGeom prst="rect">
            <a:avLst/>
          </a:prstGeom>
        </p:spPr>
      </p:pic>
      <p:sp>
        <p:nvSpPr>
          <p:cNvPr id="32" name="TextBox 31"/>
          <p:cNvSpPr txBox="1"/>
          <p:nvPr/>
        </p:nvSpPr>
        <p:spPr>
          <a:xfrm>
            <a:off x="7119753" y="1452857"/>
            <a:ext cx="1219081" cy="369332"/>
          </a:xfrm>
          <a:prstGeom prst="rect">
            <a:avLst/>
          </a:prstGeom>
          <a:noFill/>
        </p:spPr>
        <p:txBody>
          <a:bodyPr wrap="square" rtlCol="0">
            <a:spAutoFit/>
          </a:bodyPr>
          <a:lstStyle/>
          <a:p>
            <a:r>
              <a:rPr lang="sv-SE" dirty="0" err="1" smtClean="0"/>
              <a:t>Concept</a:t>
            </a:r>
            <a:r>
              <a:rPr lang="sv-SE" dirty="0" smtClean="0"/>
              <a:t> 3</a:t>
            </a:r>
            <a:endParaRPr lang="en-US" dirty="0" smtClean="0"/>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964" y="3376549"/>
            <a:ext cx="1231039" cy="1513387"/>
          </a:xfrm>
          <a:prstGeom prst="ellipse">
            <a:avLst/>
          </a:prstGeom>
          <a:ln>
            <a:noFill/>
          </a:ln>
          <a:effectLst>
            <a:softEdge rad="112500"/>
          </a:effectLst>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367" y="2803283"/>
            <a:ext cx="1788933" cy="1513387"/>
          </a:xfrm>
          <a:prstGeom prst="ellipse">
            <a:avLst/>
          </a:prstGeom>
          <a:ln>
            <a:noFill/>
          </a:ln>
          <a:effectLst>
            <a:softEdge rad="112500"/>
          </a:effectLst>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4474" y="1813111"/>
            <a:ext cx="2817243" cy="1256991"/>
          </a:xfrm>
          <a:prstGeom prst="rect">
            <a:avLst/>
          </a:prstGeom>
        </p:spPr>
      </p:pic>
      <p:sp>
        <p:nvSpPr>
          <p:cNvPr id="36" name="TextBox 35"/>
          <p:cNvSpPr txBox="1"/>
          <p:nvPr/>
        </p:nvSpPr>
        <p:spPr>
          <a:xfrm>
            <a:off x="4000830" y="1443779"/>
            <a:ext cx="1219081" cy="369332"/>
          </a:xfrm>
          <a:prstGeom prst="rect">
            <a:avLst/>
          </a:prstGeom>
          <a:noFill/>
        </p:spPr>
        <p:txBody>
          <a:bodyPr wrap="square" rtlCol="0">
            <a:spAutoFit/>
          </a:bodyPr>
          <a:lstStyle/>
          <a:p>
            <a:r>
              <a:rPr lang="sv-SE" dirty="0" err="1" smtClean="0"/>
              <a:t>Concept</a:t>
            </a:r>
            <a:r>
              <a:rPr lang="sv-SE" dirty="0" smtClean="0"/>
              <a:t> 2</a:t>
            </a:r>
            <a:endParaRPr lang="en-US" dirty="0" smtClean="0"/>
          </a:p>
        </p:txBody>
      </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1795" y="4334248"/>
            <a:ext cx="4412205" cy="2523752"/>
          </a:xfrm>
          <a:prstGeom prst="rect">
            <a:avLst/>
          </a:prstGeom>
        </p:spPr>
      </p:pic>
      <p:sp>
        <p:nvSpPr>
          <p:cNvPr id="38" name="TextBox 37"/>
          <p:cNvSpPr txBox="1"/>
          <p:nvPr/>
        </p:nvSpPr>
        <p:spPr>
          <a:xfrm>
            <a:off x="5622603" y="4791301"/>
            <a:ext cx="1980492" cy="369332"/>
          </a:xfrm>
          <a:prstGeom prst="rect">
            <a:avLst/>
          </a:prstGeom>
          <a:noFill/>
        </p:spPr>
        <p:txBody>
          <a:bodyPr wrap="square" rtlCol="0">
            <a:spAutoFit/>
          </a:bodyPr>
          <a:lstStyle/>
          <a:p>
            <a:r>
              <a:rPr lang="sv-SE" dirty="0" err="1" smtClean="0"/>
              <a:t>Current</a:t>
            </a:r>
            <a:r>
              <a:rPr lang="sv-SE" dirty="0" smtClean="0"/>
              <a:t> </a:t>
            </a:r>
            <a:r>
              <a:rPr lang="sv-SE" dirty="0" err="1" smtClean="0"/>
              <a:t>Concept</a:t>
            </a:r>
            <a:endParaRPr lang="en-US" dirty="0" smtClean="0"/>
          </a:p>
        </p:txBody>
      </p:sp>
      <p:pic>
        <p:nvPicPr>
          <p:cNvPr id="40" name="Picture 39"/>
          <p:cNvPicPr>
            <a:picLocks noChangeAspect="1"/>
          </p:cNvPicPr>
          <p:nvPr/>
        </p:nvPicPr>
        <p:blipFill rotWithShape="1">
          <a:blip r:embed="rId10">
            <a:extLst>
              <a:ext uri="{28A0092B-C50C-407E-A947-70E740481C1C}">
                <a14:useLocalDpi xmlns:a14="http://schemas.microsoft.com/office/drawing/2010/main" val="0"/>
              </a:ext>
            </a:extLst>
          </a:blip>
          <a:srcRect l="27792" r="20123"/>
          <a:stretch/>
        </p:blipFill>
        <p:spPr>
          <a:xfrm>
            <a:off x="237935" y="4856967"/>
            <a:ext cx="2328421" cy="2020050"/>
          </a:xfrm>
          <a:prstGeom prst="rect">
            <a:avLst/>
          </a:prstGeom>
        </p:spPr>
      </p:pic>
      <p:sp>
        <p:nvSpPr>
          <p:cNvPr id="41" name="Rectangle 40"/>
          <p:cNvSpPr/>
          <p:nvPr/>
        </p:nvSpPr>
        <p:spPr>
          <a:xfrm>
            <a:off x="113771" y="5193063"/>
            <a:ext cx="1132618" cy="369332"/>
          </a:xfrm>
          <a:prstGeom prst="rect">
            <a:avLst/>
          </a:prstGeom>
        </p:spPr>
        <p:txBody>
          <a:bodyPr wrap="none">
            <a:spAutoFit/>
          </a:bodyPr>
          <a:lstStyle/>
          <a:p>
            <a:r>
              <a:rPr lang="sv-SE" dirty="0" err="1"/>
              <a:t>Concept</a:t>
            </a:r>
            <a:r>
              <a:rPr lang="sv-SE" dirty="0"/>
              <a:t> </a:t>
            </a:r>
            <a:r>
              <a:rPr lang="sv-SE" dirty="0" smtClean="0"/>
              <a:t>4</a:t>
            </a:r>
            <a:endParaRPr lang="en-US" dirty="0"/>
          </a:p>
        </p:txBody>
      </p:sp>
    </p:spTree>
    <p:extLst>
      <p:ext uri="{BB962C8B-B14F-4D97-AF65-F5344CB8AC3E}">
        <p14:creationId xmlns:p14="http://schemas.microsoft.com/office/powerpoint/2010/main" val="30318138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Dimensions</a:t>
            </a:r>
            <a:br>
              <a:rPr lang="sv-SE" dirty="0" smtClean="0"/>
            </a:br>
            <a:r>
              <a:rPr lang="sv-SE" dirty="0" smtClean="0"/>
              <a:t>E02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dirty="0"/>
          </a:p>
        </p:txBody>
      </p:sp>
      <p:pic>
        <p:nvPicPr>
          <p:cNvPr id="3" name="Picture 2"/>
          <p:cNvPicPr>
            <a:picLocks noChangeAspect="1"/>
          </p:cNvPicPr>
          <p:nvPr/>
        </p:nvPicPr>
        <p:blipFill>
          <a:blip r:embed="rId2"/>
          <a:stretch>
            <a:fillRect/>
          </a:stretch>
        </p:blipFill>
        <p:spPr>
          <a:xfrm>
            <a:off x="60753" y="1584960"/>
            <a:ext cx="5141476" cy="4374720"/>
          </a:xfrm>
          <a:prstGeom prst="rect">
            <a:avLst/>
          </a:prstGeom>
        </p:spPr>
      </p:pic>
      <p:pic>
        <p:nvPicPr>
          <p:cNvPr id="7" name="Picture 6"/>
          <p:cNvPicPr>
            <a:picLocks noChangeAspect="1"/>
          </p:cNvPicPr>
          <p:nvPr/>
        </p:nvPicPr>
        <p:blipFill>
          <a:blip r:embed="rId3"/>
          <a:stretch>
            <a:fillRect/>
          </a:stretch>
        </p:blipFill>
        <p:spPr>
          <a:xfrm>
            <a:off x="5457995" y="2598420"/>
            <a:ext cx="3590170" cy="2896340"/>
          </a:xfrm>
          <a:prstGeom prst="rect">
            <a:avLst/>
          </a:prstGeom>
        </p:spPr>
      </p:pic>
    </p:spTree>
    <p:extLst>
      <p:ext uri="{BB962C8B-B14F-4D97-AF65-F5344CB8AC3E}">
        <p14:creationId xmlns:p14="http://schemas.microsoft.com/office/powerpoint/2010/main" val="818253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10 cm of </a:t>
            </a:r>
            <a:r>
              <a:rPr lang="sv-SE" dirty="0" err="1" smtClean="0"/>
              <a:t>steel</a:t>
            </a:r>
            <a:r>
              <a:rPr lang="sv-SE" dirty="0" smtClean="0"/>
              <a:t> + Concrete vs Concrete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506933627"/>
              </p:ext>
            </p:extLst>
          </p:nvPr>
        </p:nvGraphicFramePr>
        <p:xfrm>
          <a:off x="1161909" y="1441531"/>
          <a:ext cx="6391416" cy="47577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913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Shielding </a:t>
            </a:r>
            <a:r>
              <a:rPr lang="sv-SE" dirty="0" err="1" smtClean="0"/>
              <a:t>Thickness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53932867"/>
              </p:ext>
            </p:extLst>
          </p:nvPr>
        </p:nvGraphicFramePr>
        <p:xfrm>
          <a:off x="2" y="1441535"/>
          <a:ext cx="9143997" cy="5225964"/>
        </p:xfrm>
        <a:graphic>
          <a:graphicData uri="http://schemas.openxmlformats.org/drawingml/2006/table">
            <a:tbl>
              <a:tblPr/>
              <a:tblGrid>
                <a:gridCol w="1516639">
                  <a:extLst>
                    <a:ext uri="{9D8B030D-6E8A-4147-A177-3AD203B41FA5}">
                      <a16:colId xmlns:a16="http://schemas.microsoft.com/office/drawing/2014/main" val="791154783"/>
                    </a:ext>
                  </a:extLst>
                </a:gridCol>
                <a:gridCol w="1266320">
                  <a:extLst>
                    <a:ext uri="{9D8B030D-6E8A-4147-A177-3AD203B41FA5}">
                      <a16:colId xmlns:a16="http://schemas.microsoft.com/office/drawing/2014/main" val="2209422867"/>
                    </a:ext>
                  </a:extLst>
                </a:gridCol>
                <a:gridCol w="706782">
                  <a:extLst>
                    <a:ext uri="{9D8B030D-6E8A-4147-A177-3AD203B41FA5}">
                      <a16:colId xmlns:a16="http://schemas.microsoft.com/office/drawing/2014/main" val="2730827605"/>
                    </a:ext>
                  </a:extLst>
                </a:gridCol>
                <a:gridCol w="706782">
                  <a:extLst>
                    <a:ext uri="{9D8B030D-6E8A-4147-A177-3AD203B41FA5}">
                      <a16:colId xmlns:a16="http://schemas.microsoft.com/office/drawing/2014/main" val="2081406263"/>
                    </a:ext>
                  </a:extLst>
                </a:gridCol>
                <a:gridCol w="706782">
                  <a:extLst>
                    <a:ext uri="{9D8B030D-6E8A-4147-A177-3AD203B41FA5}">
                      <a16:colId xmlns:a16="http://schemas.microsoft.com/office/drawing/2014/main" val="2323683376"/>
                    </a:ext>
                  </a:extLst>
                </a:gridCol>
                <a:gridCol w="706782">
                  <a:extLst>
                    <a:ext uri="{9D8B030D-6E8A-4147-A177-3AD203B41FA5}">
                      <a16:colId xmlns:a16="http://schemas.microsoft.com/office/drawing/2014/main" val="1605510831"/>
                    </a:ext>
                  </a:extLst>
                </a:gridCol>
                <a:gridCol w="706782">
                  <a:extLst>
                    <a:ext uri="{9D8B030D-6E8A-4147-A177-3AD203B41FA5}">
                      <a16:colId xmlns:a16="http://schemas.microsoft.com/office/drawing/2014/main" val="1251340834"/>
                    </a:ext>
                  </a:extLst>
                </a:gridCol>
                <a:gridCol w="706782">
                  <a:extLst>
                    <a:ext uri="{9D8B030D-6E8A-4147-A177-3AD203B41FA5}">
                      <a16:colId xmlns:a16="http://schemas.microsoft.com/office/drawing/2014/main" val="3630377145"/>
                    </a:ext>
                  </a:extLst>
                </a:gridCol>
                <a:gridCol w="706782">
                  <a:extLst>
                    <a:ext uri="{9D8B030D-6E8A-4147-A177-3AD203B41FA5}">
                      <a16:colId xmlns:a16="http://schemas.microsoft.com/office/drawing/2014/main" val="1868713654"/>
                    </a:ext>
                  </a:extLst>
                </a:gridCol>
                <a:gridCol w="706782">
                  <a:extLst>
                    <a:ext uri="{9D8B030D-6E8A-4147-A177-3AD203B41FA5}">
                      <a16:colId xmlns:a16="http://schemas.microsoft.com/office/drawing/2014/main" val="3704125372"/>
                    </a:ext>
                  </a:extLst>
                </a:gridCol>
                <a:gridCol w="706782">
                  <a:extLst>
                    <a:ext uri="{9D8B030D-6E8A-4147-A177-3AD203B41FA5}">
                      <a16:colId xmlns:a16="http://schemas.microsoft.com/office/drawing/2014/main" val="438294967"/>
                    </a:ext>
                  </a:extLst>
                </a:gridCol>
              </a:tblGrid>
              <a:tr h="183418">
                <a:tc>
                  <a:txBody>
                    <a:bodyPr/>
                    <a:lstStyle/>
                    <a:p>
                      <a:pPr algn="l" fontAlgn="b"/>
                      <a:r>
                        <a:rPr lang="en-US" sz="1200" b="1" i="0" u="none" strike="noStrike" dirty="0">
                          <a:solidFill>
                            <a:srgbClr val="000000"/>
                          </a:solidFill>
                          <a:effectLst/>
                          <a:latin typeface="Calibri" panose="020F0502020204030204" pitchFamily="34" charset="0"/>
                        </a:rPr>
                        <a:t>INSTRUMENT</a:t>
                      </a: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30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80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100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120</a:t>
                      </a:r>
                    </a:p>
                  </a:txBody>
                  <a:tcPr marL="0" marR="0" marT="0" marB="0" anchor="b">
                    <a:lnL>
                      <a:noFill/>
                    </a:lnL>
                    <a:lnR>
                      <a:noFill/>
                    </a:lnR>
                    <a:lnT>
                      <a:noFill/>
                    </a:lnT>
                    <a:lnB>
                      <a:noFill/>
                    </a:lnB>
                  </a:tcPr>
                </a:tc>
                <a:tc>
                  <a:txBody>
                    <a:bodyPr/>
                    <a:lstStyle/>
                    <a:p>
                      <a:pPr algn="r" fontAlgn="b"/>
                      <a:r>
                        <a:rPr lang="en-US" sz="1200" b="1" i="0" u="none" strike="noStrike">
                          <a:solidFill>
                            <a:srgbClr val="000000"/>
                          </a:solidFill>
                          <a:effectLst/>
                          <a:latin typeface="Calibri" panose="020F0502020204030204" pitchFamily="34" charset="0"/>
                        </a:rPr>
                        <a:t>140</a:t>
                      </a:r>
                    </a:p>
                  </a:txBody>
                  <a:tcPr marL="0" marR="0" marT="0" marB="0" anchor="b">
                    <a:lnL>
                      <a:noFill/>
                    </a:lnL>
                    <a:lnR>
                      <a:noFill/>
                    </a:lnR>
                    <a:lnT>
                      <a:noFill/>
                    </a:lnT>
                    <a:lnB>
                      <a:noFill/>
                    </a:lnB>
                  </a:tcPr>
                </a:tc>
                <a:tc>
                  <a:txBody>
                    <a:bodyPr/>
                    <a:lstStyle/>
                    <a:p>
                      <a:pPr algn="r" fontAlgn="b"/>
                      <a:r>
                        <a:rPr lang="en-US" sz="1200" b="1" i="0" u="none" strike="noStrike">
                          <a:solidFill>
                            <a:srgbClr val="000000"/>
                          </a:solidFill>
                          <a:effectLst/>
                          <a:latin typeface="Calibri" panose="020F0502020204030204" pitchFamily="34" charset="0"/>
                        </a:rPr>
                        <a:t>150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160</a:t>
                      </a:r>
                    </a:p>
                  </a:txBody>
                  <a:tcPr marL="0" marR="0" marT="0" marB="0" anchor="b">
                    <a:lnL>
                      <a:noFill/>
                    </a:lnL>
                    <a:lnR>
                      <a:noFill/>
                    </a:lnR>
                    <a:lnT>
                      <a:noFill/>
                    </a:lnT>
                    <a:lnB>
                      <a:noFill/>
                    </a:lnB>
                  </a:tcPr>
                </a:tc>
                <a:extLst>
                  <a:ext uri="{0D108BD9-81ED-4DB2-BD59-A6C34878D82A}">
                    <a16:rowId xmlns:a16="http://schemas.microsoft.com/office/drawing/2014/main" val="4241178432"/>
                  </a:ext>
                </a:extLst>
              </a:tr>
              <a:tr h="143632">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59895030"/>
                  </a:ext>
                </a:extLst>
              </a:tr>
              <a:tr h="179091">
                <a:tc>
                  <a:txBody>
                    <a:bodyPr/>
                    <a:lstStyle/>
                    <a:p>
                      <a:pPr algn="l" fontAlgn="b"/>
                      <a:r>
                        <a:rPr lang="en-US" sz="800" b="1" i="0" u="none" strike="noStrike" dirty="0">
                          <a:solidFill>
                            <a:srgbClr val="000000"/>
                          </a:solidFill>
                          <a:effectLst/>
                          <a:latin typeface="Calibri" panose="020F0502020204030204" pitchFamily="34" charset="0"/>
                        </a:rPr>
                        <a:t>SCPEC</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dirty="0">
                          <a:solidFill>
                            <a:srgbClr val="000000"/>
                          </a:solidFill>
                          <a:effectLst/>
                          <a:latin typeface="Calibri" panose="020F0502020204030204" pitchFamily="34" charset="0"/>
                        </a:rPr>
                        <a:t>75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45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836237683"/>
                  </a:ext>
                </a:extLst>
              </a:tr>
              <a:tr h="179091">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115</a:t>
                      </a:r>
                    </a:p>
                  </a:txBody>
                  <a:tcPr marL="0" marR="0" marT="0" marB="0" anchor="b">
                    <a:lnL>
                      <a:noFill/>
                    </a:lnL>
                    <a:lnR>
                      <a:noFill/>
                    </a:lnR>
                    <a:lnT>
                      <a:noFill/>
                    </a:lnT>
                    <a:lnB>
                      <a:noFill/>
                    </a:lnB>
                    <a:solidFill>
                      <a:srgbClr val="FF0000"/>
                    </a:solidFill>
                  </a:tcPr>
                </a:tc>
                <a:tc>
                  <a:txBody>
                    <a:bodyPr/>
                    <a:lstStyle/>
                    <a:p>
                      <a:pPr algn="r" fontAlgn="b"/>
                      <a:r>
                        <a:rPr lang="en-US" sz="800" b="0" i="0" u="none" strike="noStrike" dirty="0">
                          <a:solidFill>
                            <a:srgbClr val="000000"/>
                          </a:solidFill>
                          <a:effectLst/>
                          <a:latin typeface="Calibri" panose="020F0502020204030204" pitchFamily="34" charset="0"/>
                        </a:rPr>
                        <a:t>115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92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130</a:t>
                      </a:r>
                    </a:p>
                  </a:txBody>
                  <a:tcPr marL="0" marR="0" marT="0" marB="0" anchor="b">
                    <a:lnL>
                      <a:noFill/>
                    </a:lnL>
                    <a:lnR>
                      <a:noFill/>
                    </a:lnR>
                    <a:lnT>
                      <a:noFill/>
                    </a:lnT>
                    <a:lnB>
                      <a:noFill/>
                    </a:lnB>
                  </a:tcPr>
                </a:tc>
                <a:extLst>
                  <a:ext uri="{0D108BD9-81ED-4DB2-BD59-A6C34878D82A}">
                    <a16:rowId xmlns:a16="http://schemas.microsoft.com/office/drawing/2014/main" val="1440044295"/>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806000"/>
                    </a:solidFill>
                  </a:tcPr>
                </a:tc>
                <a:tc>
                  <a:txBody>
                    <a:bodyPr/>
                    <a:lstStyle/>
                    <a:p>
                      <a:pPr algn="r" fontAlgn="b"/>
                      <a:r>
                        <a:rPr lang="en-US" sz="800" b="1" i="0" u="none" strike="noStrike" dirty="0">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806000"/>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F4B084"/>
                    </a:solidFill>
                  </a:tcPr>
                </a:tc>
                <a:tc>
                  <a:txBody>
                    <a:bodyPr/>
                    <a:lstStyle/>
                    <a:p>
                      <a:pPr algn="r" fontAlgn="b"/>
                      <a:r>
                        <a:rPr lang="en-US" sz="800" b="1"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F4B084"/>
                    </a:solidFill>
                  </a:tcPr>
                </a:tc>
                <a:tc>
                  <a:txBody>
                    <a:bodyPr/>
                    <a:lstStyle/>
                    <a:p>
                      <a:pPr algn="r" fontAlgn="b"/>
                      <a:r>
                        <a:rPr lang="en-US" sz="800" b="1"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833C0C"/>
                    </a:solidFill>
                  </a:tcPr>
                </a:tc>
                <a:extLst>
                  <a:ext uri="{0D108BD9-81ED-4DB2-BD59-A6C34878D82A}">
                    <a16:rowId xmlns:a16="http://schemas.microsoft.com/office/drawing/2014/main" val="2940075879"/>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63737563"/>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7312801"/>
                  </a:ext>
                </a:extLst>
              </a:tr>
              <a:tr h="173120">
                <a:tc>
                  <a:txBody>
                    <a:bodyPr/>
                    <a:lstStyle/>
                    <a:p>
                      <a:pPr algn="l" fontAlgn="b"/>
                      <a:r>
                        <a:rPr lang="en-US" sz="800" b="1" i="0" u="none" strike="noStrike" dirty="0">
                          <a:solidFill>
                            <a:srgbClr val="000000"/>
                          </a:solidFill>
                          <a:effectLst/>
                          <a:latin typeface="Calibri" panose="020F0502020204030204" pitchFamily="34" charset="0"/>
                        </a:rPr>
                        <a:t>BIFROST</a:t>
                      </a: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Steel</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65</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182798400"/>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FF0000"/>
                    </a:solidFill>
                  </a:tcPr>
                </a:tc>
                <a:tc>
                  <a:txBody>
                    <a:bodyPr/>
                    <a:lstStyle/>
                    <a:p>
                      <a:pPr algn="r" fontAlgn="b"/>
                      <a:r>
                        <a:rPr lang="en-US" sz="800" b="0" i="0" u="none" strike="noStrike">
                          <a:solidFill>
                            <a:srgbClr val="000000"/>
                          </a:solidFill>
                          <a:effectLst/>
                          <a:latin typeface="Calibri" panose="020F0502020204030204" pitchFamily="34" charset="0"/>
                        </a:rPr>
                        <a:t>65</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110</a:t>
                      </a:r>
                    </a:p>
                  </a:txBody>
                  <a:tcPr marL="0" marR="0" marT="0" marB="0" anchor="b">
                    <a:lnL>
                      <a:noFill/>
                    </a:lnL>
                    <a:lnR>
                      <a:noFill/>
                    </a:lnR>
                    <a:lnT>
                      <a:noFill/>
                    </a:lnT>
                    <a:lnB>
                      <a:noFill/>
                    </a:lnB>
                  </a:tcPr>
                </a:tc>
                <a:extLst>
                  <a:ext uri="{0D108BD9-81ED-4DB2-BD59-A6C34878D82A}">
                    <a16:rowId xmlns:a16="http://schemas.microsoft.com/office/drawing/2014/main" val="3308131796"/>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65</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dirty="0">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solidFill>
                      <a:srgbClr val="C65911"/>
                    </a:solidFill>
                  </a:tcPr>
                </a:tc>
                <a:extLst>
                  <a:ext uri="{0D108BD9-81ED-4DB2-BD59-A6C34878D82A}">
                    <a16:rowId xmlns:a16="http://schemas.microsoft.com/office/drawing/2014/main" val="999384416"/>
                  </a:ext>
                </a:extLst>
              </a:tr>
              <a:tr h="125362">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48814840"/>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11035126"/>
                  </a:ext>
                </a:extLst>
              </a:tr>
              <a:tr h="122279">
                <a:tc>
                  <a:txBody>
                    <a:bodyPr/>
                    <a:lstStyle/>
                    <a:p>
                      <a:pPr algn="l" fontAlgn="b"/>
                      <a:r>
                        <a:rPr lang="en-US" sz="800" b="1" i="0" u="none" strike="noStrike" dirty="0">
                          <a:solidFill>
                            <a:srgbClr val="000000"/>
                          </a:solidFill>
                          <a:effectLst/>
                          <a:latin typeface="Calibri" panose="020F0502020204030204" pitchFamily="34" charset="0"/>
                        </a:rPr>
                        <a:t>MAGIC</a:t>
                      </a: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Steel</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16584522"/>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extLst>
                  <a:ext uri="{0D108BD9-81ED-4DB2-BD59-A6C34878D82A}">
                    <a16:rowId xmlns:a16="http://schemas.microsoft.com/office/drawing/2014/main" val="272036614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BF8F00"/>
                    </a:solidFill>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BF8F00"/>
                    </a:solidFill>
                  </a:tcPr>
                </a:tc>
                <a:tc>
                  <a:txBody>
                    <a:bodyPr/>
                    <a:lstStyle/>
                    <a:p>
                      <a:pPr algn="r" fontAlgn="b"/>
                      <a:r>
                        <a:rPr lang="en-US" sz="800" b="1" i="0" u="none" strike="noStrike" dirty="0">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BF8F00"/>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solidFill>
                      <a:srgbClr val="C65911"/>
                    </a:solidFill>
                  </a:tcPr>
                </a:tc>
                <a:extLst>
                  <a:ext uri="{0D108BD9-81ED-4DB2-BD59-A6C34878D82A}">
                    <a16:rowId xmlns:a16="http://schemas.microsoft.com/office/drawing/2014/main" val="138764872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69790397"/>
                  </a:ext>
                </a:extLst>
              </a:tr>
              <a:tr h="149243">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971904543"/>
                  </a:ext>
                </a:extLst>
              </a:tr>
              <a:tr h="122279">
                <a:tc>
                  <a:txBody>
                    <a:bodyPr/>
                    <a:lstStyle/>
                    <a:p>
                      <a:pPr algn="l" fontAlgn="b"/>
                      <a:r>
                        <a:rPr lang="en-US" sz="800" b="1" i="0" u="none" strike="noStrike" dirty="0">
                          <a:solidFill>
                            <a:srgbClr val="000000"/>
                          </a:solidFill>
                          <a:effectLst/>
                          <a:latin typeface="Calibri" panose="020F0502020204030204" pitchFamily="34" charset="0"/>
                        </a:rPr>
                        <a:t>T-REX</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a:t>
                      </a:r>
                    </a:p>
                  </a:txBody>
                  <a:tcPr marL="0" marR="0" marT="0" marB="0" anchor="b">
                    <a:lnL>
                      <a:noFill/>
                    </a:lnL>
                    <a:lnR>
                      <a:noFill/>
                    </a:lnR>
                    <a:lnT>
                      <a:noFill/>
                    </a:lnT>
                    <a:lnB>
                      <a:noFill/>
                    </a:lnB>
                  </a:tcPr>
                </a:tc>
                <a:tc rowSpan="2" gridSpan="3">
                  <a:txBody>
                    <a:bodyPr/>
                    <a:lstStyle/>
                    <a:p>
                      <a:pPr algn="ctr" fontAlgn="ctr"/>
                      <a:r>
                        <a:rPr lang="en-US" sz="800" b="1" i="0" u="none" strike="noStrike">
                          <a:solidFill>
                            <a:srgbClr val="000000"/>
                          </a:solidFill>
                          <a:effectLst/>
                          <a:latin typeface="Calibri" panose="020F0502020204030204" pitchFamily="34" charset="0"/>
                        </a:rPr>
                        <a:t>See below</a:t>
                      </a:r>
                    </a:p>
                  </a:txBody>
                  <a:tcPr marL="0" marR="0" marT="0" marB="0" anchor="ctr">
                    <a:lnL>
                      <a:noFill/>
                    </a:lnL>
                    <a:lnR>
                      <a:noFill/>
                    </a:lnR>
                    <a:lnT>
                      <a:noFill/>
                    </a:lnT>
                    <a:lnB>
                      <a:noFill/>
                    </a:lnB>
                    <a:solidFill>
                      <a:srgbClr val="FFD966"/>
                    </a:solidFill>
                  </a:tcPr>
                </a:tc>
                <a:tc rowSpan="2" hMerge="1">
                  <a:txBody>
                    <a:bodyPr/>
                    <a:lstStyle/>
                    <a:p>
                      <a:endParaRPr lang="en-US"/>
                    </a:p>
                  </a:txBody>
                  <a:tcPr/>
                </a:tc>
                <a:tc rowSpan="2" hMerge="1">
                  <a:txBody>
                    <a:bodyPr/>
                    <a:lstStyle/>
                    <a:p>
                      <a:endParaRPr lang="en-US"/>
                    </a:p>
                  </a:txBody>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15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514160612"/>
                  </a:ext>
                </a:extLst>
              </a:tr>
              <a:tr h="125362">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r" fontAlgn="b"/>
                      <a:r>
                        <a:rPr lang="en-US" sz="800" b="1" i="0" u="none" strike="noStrike">
                          <a:solidFill>
                            <a:srgbClr val="000000"/>
                          </a:solidFill>
                          <a:effectLst/>
                          <a:latin typeface="Calibri" panose="020F0502020204030204" pitchFamily="34" charset="0"/>
                        </a:rPr>
                        <a:t>90</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90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120</a:t>
                      </a:r>
                    </a:p>
                  </a:txBody>
                  <a:tcPr marL="0" marR="0" marT="0" marB="0" anchor="b">
                    <a:lnL>
                      <a:noFill/>
                    </a:lnL>
                    <a:lnR>
                      <a:noFill/>
                    </a:lnR>
                    <a:lnT>
                      <a:noFill/>
                    </a:lnT>
                    <a:lnB>
                      <a:noFill/>
                    </a:lnB>
                  </a:tcPr>
                </a:tc>
                <a:extLst>
                  <a:ext uri="{0D108BD9-81ED-4DB2-BD59-A6C34878D82A}">
                    <a16:rowId xmlns:a16="http://schemas.microsoft.com/office/drawing/2014/main" val="861807"/>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solidFill>
                      <a:srgbClr val="C65911"/>
                    </a:solidFill>
                  </a:tcPr>
                </a:tc>
                <a:extLst>
                  <a:ext uri="{0D108BD9-81ED-4DB2-BD59-A6C34878D82A}">
                    <a16:rowId xmlns:a16="http://schemas.microsoft.com/office/drawing/2014/main" val="2757317187"/>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0840071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478565353"/>
                  </a:ext>
                </a:extLst>
              </a:tr>
              <a:tr h="122279">
                <a:tc>
                  <a:txBody>
                    <a:bodyPr/>
                    <a:lstStyle/>
                    <a:p>
                      <a:pPr algn="l" fontAlgn="b"/>
                      <a:r>
                        <a:rPr lang="en-US" sz="800" b="1" i="0" u="none" strike="noStrike" dirty="0">
                          <a:solidFill>
                            <a:srgbClr val="000000"/>
                          </a:solidFill>
                          <a:effectLst/>
                          <a:latin typeface="Calibri" panose="020F0502020204030204" pitchFamily="34" charset="0"/>
                        </a:rPr>
                        <a:t>DREAM</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a:t>
                      </a:r>
                    </a:p>
                  </a:txBody>
                  <a:tcPr marL="0" marR="0" marT="0" marB="0" anchor="b">
                    <a:lnL>
                      <a:noFill/>
                    </a:lnL>
                    <a:lnR>
                      <a:noFill/>
                    </a:lnR>
                    <a:lnT>
                      <a:noFill/>
                    </a:lnT>
                    <a:lnB>
                      <a:noFill/>
                    </a:lnB>
                  </a:tcPr>
                </a:tc>
                <a:tc rowSpan="2" gridSpan="3">
                  <a:txBody>
                    <a:bodyPr/>
                    <a:lstStyle/>
                    <a:p>
                      <a:pPr algn="ctr" fontAlgn="ctr"/>
                      <a:r>
                        <a:rPr lang="en-US" sz="800" b="1" i="0" u="none" strike="noStrike">
                          <a:solidFill>
                            <a:srgbClr val="000000"/>
                          </a:solidFill>
                          <a:effectLst/>
                          <a:latin typeface="Calibri" panose="020F0502020204030204" pitchFamily="34" charset="0"/>
                        </a:rPr>
                        <a:t>See below</a:t>
                      </a:r>
                    </a:p>
                  </a:txBody>
                  <a:tcPr marL="0" marR="0" marT="0" marB="0" anchor="ctr">
                    <a:lnL>
                      <a:noFill/>
                    </a:lnL>
                    <a:lnR>
                      <a:noFill/>
                    </a:lnR>
                    <a:lnT>
                      <a:noFill/>
                    </a:lnT>
                    <a:lnB>
                      <a:noFill/>
                    </a:lnB>
                    <a:solidFill>
                      <a:srgbClr val="FFD966"/>
                    </a:solidFill>
                  </a:tcPr>
                </a:tc>
                <a:tc rowSpan="2" hMerge="1">
                  <a:txBody>
                    <a:bodyPr/>
                    <a:lstStyle/>
                    <a:p>
                      <a:endParaRPr lang="en-US"/>
                    </a:p>
                  </a:txBody>
                  <a:tcPr/>
                </a:tc>
                <a:tc rowSpan="2" hMerge="1">
                  <a:txBody>
                    <a:bodyPr/>
                    <a:lstStyle/>
                    <a:p>
                      <a:endParaRPr lang="en-US"/>
                    </a:p>
                  </a:txBody>
                  <a:tcPr/>
                </a:tc>
                <a:tc>
                  <a:txBody>
                    <a:bodyPr/>
                    <a:lstStyle/>
                    <a:p>
                      <a:pPr algn="r" fontAlgn="b"/>
                      <a:r>
                        <a:rPr lang="en-US" sz="800" b="1"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2924243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r" fontAlgn="b"/>
                      <a:r>
                        <a:rPr lang="en-US" sz="800" b="1" i="0" u="none" strike="noStrike">
                          <a:solidFill>
                            <a:srgbClr val="000000"/>
                          </a:solidFill>
                          <a:effectLst/>
                          <a:latin typeface="Calibri" panose="020F0502020204030204" pitchFamily="34" charset="0"/>
                        </a:rPr>
                        <a:t>90</a:t>
                      </a: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810785"/>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56960913"/>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2886796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387419229"/>
                  </a:ext>
                </a:extLst>
              </a:tr>
              <a:tr h="122279">
                <a:tc>
                  <a:txBody>
                    <a:bodyPr/>
                    <a:lstStyle/>
                    <a:p>
                      <a:pPr algn="l" fontAlgn="b"/>
                      <a:r>
                        <a:rPr lang="en-US" sz="800" b="1" i="0" u="none" strike="noStrike" dirty="0">
                          <a:solidFill>
                            <a:srgbClr val="000000"/>
                          </a:solidFill>
                          <a:effectLst/>
                          <a:latin typeface="Calibri" panose="020F0502020204030204" pitchFamily="34" charset="0"/>
                        </a:rPr>
                        <a:t>ODIN</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 </a:t>
                      </a:r>
                      <a:r>
                        <a:rPr lang="en-US" sz="700" b="1" i="0" u="none" strike="noStrike" dirty="0" smtClean="0">
                          <a:solidFill>
                            <a:srgbClr val="000000"/>
                          </a:solidFill>
                          <a:effectLst/>
                          <a:latin typeface="Calibri" panose="020F0502020204030204" pitchFamily="34" charset="0"/>
                        </a:rPr>
                        <a:t>(20cm</a:t>
                      </a:r>
                      <a:r>
                        <a:rPr lang="en-US" sz="700" b="1" i="0" u="none" strike="noStrike" dirty="0">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7B7B7B"/>
                    </a:solidFill>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7B7B7B"/>
                    </a:solidFill>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7B7B7B"/>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740954520"/>
                  </a:ext>
                </a:extLst>
              </a:tr>
              <a:tr h="122279">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71424664"/>
                  </a:ext>
                </a:extLst>
              </a:tr>
              <a:tr h="122279">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425108842"/>
                  </a:ext>
                </a:extLst>
              </a:tr>
              <a:tr h="122279">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01062913"/>
                  </a:ext>
                </a:extLst>
              </a:tr>
              <a:tr h="122279">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968493095"/>
                  </a:ext>
                </a:extLst>
              </a:tr>
              <a:tr h="122279">
                <a:tc>
                  <a:txBody>
                    <a:bodyPr/>
                    <a:lstStyle/>
                    <a:p>
                      <a:pPr algn="l" fontAlgn="b"/>
                      <a:r>
                        <a:rPr lang="en-US" sz="800" b="1" i="0" u="none" strike="noStrike" dirty="0">
                          <a:solidFill>
                            <a:srgbClr val="000000"/>
                          </a:solidFill>
                          <a:effectLst/>
                          <a:latin typeface="Calibri" panose="020F0502020204030204" pitchFamily="34" charset="0"/>
                        </a:rPr>
                        <a:t>HEIMDAL</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 (25cm)</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gridSpan="4">
                  <a:txBody>
                    <a:bodyPr/>
                    <a:lstStyle/>
                    <a:p>
                      <a:pPr algn="ctr" fontAlgn="b"/>
                      <a:r>
                        <a:rPr lang="en-US" sz="800" b="0" i="0" u="none" strike="noStrike" dirty="0">
                          <a:solidFill>
                            <a:srgbClr val="000000"/>
                          </a:solidFill>
                          <a:effectLst/>
                          <a:latin typeface="Calibri" panose="020F0502020204030204" pitchFamily="34" charset="0"/>
                        </a:rPr>
                        <a:t>EXPANSION ZONE </a:t>
                      </a:r>
                    </a:p>
                  </a:txBody>
                  <a:tcPr marL="0" marR="0" marT="0" marB="0" anchor="b">
                    <a:lnL>
                      <a:noFill/>
                    </a:lnL>
                    <a:lnR>
                      <a:noFill/>
                    </a:lnR>
                    <a:lnT>
                      <a:noFill/>
                    </a:lnT>
                    <a:lnB>
                      <a:noFill/>
                    </a:lnB>
                    <a:solidFill>
                      <a:srgbClr val="BF8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4779937"/>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extLst>
                  <a:ext uri="{0D108BD9-81ED-4DB2-BD59-A6C34878D82A}">
                    <a16:rowId xmlns:a16="http://schemas.microsoft.com/office/drawing/2014/main" val="4274140101"/>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extLst>
                  <a:ext uri="{0D108BD9-81ED-4DB2-BD59-A6C34878D82A}">
                    <a16:rowId xmlns:a16="http://schemas.microsoft.com/office/drawing/2014/main" val="3329086363"/>
                  </a:ext>
                </a:extLst>
              </a:tr>
              <a:tr h="12227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399616"/>
                  </a:ext>
                </a:extLst>
              </a:tr>
              <a:tr h="238787">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6">
                  <a:txBody>
                    <a:bodyPr/>
                    <a:lstStyle/>
                    <a:p>
                      <a:pPr algn="l" fontAlgn="ctr"/>
                      <a:r>
                        <a:rPr lang="en-US" sz="800" b="1" i="0" u="none" strike="noStrike" dirty="0">
                          <a:solidFill>
                            <a:srgbClr val="000000"/>
                          </a:solidFill>
                          <a:effectLst/>
                          <a:latin typeface="Calibri" panose="020F0502020204030204" pitchFamily="34" charset="0"/>
                        </a:rPr>
                        <a:t>2cm B4C – 10 cm of steel – 2cm B4C – 60 cm of concrete </a:t>
                      </a:r>
                    </a:p>
                  </a:txBody>
                  <a:tcPr marL="0" marR="0" marT="0" marB="0" anchor="ctr">
                    <a:lnL>
                      <a:noFill/>
                    </a:lnL>
                    <a:lnR>
                      <a:noFill/>
                    </a:lnR>
                    <a:lnT>
                      <a:noFill/>
                    </a:lnT>
                    <a:lnB>
                      <a:noFill/>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76482683"/>
                  </a:ext>
                </a:extLst>
              </a:tr>
            </a:tbl>
          </a:graphicData>
        </a:graphic>
      </p:graphicFrame>
    </p:spTree>
    <p:extLst>
      <p:ext uri="{BB962C8B-B14F-4D97-AF65-F5344CB8AC3E}">
        <p14:creationId xmlns:p14="http://schemas.microsoft.com/office/powerpoint/2010/main" val="3967250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7" y="0"/>
            <a:ext cx="5090367" cy="872836"/>
          </a:xfrm>
        </p:spPr>
        <p:txBody>
          <a:bodyPr/>
          <a:lstStyle/>
          <a:p>
            <a:r>
              <a:rPr lang="en-US" dirty="0" smtClean="0"/>
              <a:t>Requirements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sp>
        <p:nvSpPr>
          <p:cNvPr id="5" name="Rectangle 4"/>
          <p:cNvSpPr/>
          <p:nvPr/>
        </p:nvSpPr>
        <p:spPr>
          <a:xfrm>
            <a:off x="390698" y="795200"/>
            <a:ext cx="4572000" cy="646331"/>
          </a:xfrm>
          <a:prstGeom prst="rect">
            <a:avLst/>
          </a:prstGeom>
        </p:spPr>
        <p:txBody>
          <a:bodyPr>
            <a:spAutoFit/>
          </a:bodyPr>
          <a:lstStyle/>
          <a:p>
            <a:r>
              <a:rPr lang="x-none" dirty="0">
                <a:hlinkClick r:id="rId2"/>
              </a:rPr>
              <a:t>https://confluence.esss.lu.se/display/SPD/Instrument+shielding</a:t>
            </a:r>
            <a:endParaRPr lang="x-none" dirty="0"/>
          </a:p>
        </p:txBody>
      </p:sp>
      <p:sp>
        <p:nvSpPr>
          <p:cNvPr id="6" name="Rectangle 5"/>
          <p:cNvSpPr/>
          <p:nvPr/>
        </p:nvSpPr>
        <p:spPr>
          <a:xfrm>
            <a:off x="540328" y="1832035"/>
            <a:ext cx="7539644" cy="4524315"/>
          </a:xfrm>
          <a:prstGeom prst="rect">
            <a:avLst/>
          </a:prstGeom>
        </p:spPr>
        <p:txBody>
          <a:bodyPr wrap="square">
            <a:spAutoFit/>
          </a:bodyPr>
          <a:lstStyle/>
          <a:p>
            <a:pPr>
              <a:buFont typeface="Arial" panose="020B0604020202020204" pitchFamily="34" charset="0"/>
              <a:buChar char="•"/>
            </a:pPr>
            <a:r>
              <a:rPr lang="en-US" dirty="0" smtClean="0"/>
              <a:t>Radiation</a:t>
            </a:r>
            <a:r>
              <a:rPr lang="en-US" dirty="0"/>
              <a:t>: </a:t>
            </a:r>
          </a:p>
          <a:p>
            <a:pPr marL="742950" lvl="1" indent="-285750">
              <a:buFont typeface="Arial" panose="020B0604020202020204" pitchFamily="34" charset="0"/>
              <a:buChar char="•"/>
            </a:pPr>
            <a:r>
              <a:rPr lang="en-US" dirty="0"/>
              <a:t>Safety requirement for environmental radiation</a:t>
            </a:r>
          </a:p>
          <a:p>
            <a:pPr marL="1143000" lvl="2" indent="-228600">
              <a:buFont typeface="Arial" panose="020B0604020202020204" pitchFamily="34" charset="0"/>
              <a:buChar char="•"/>
            </a:pPr>
            <a:r>
              <a:rPr lang="en-US" dirty="0"/>
              <a:t>Contact dose</a:t>
            </a:r>
          </a:p>
          <a:p>
            <a:pPr marL="1143000" lvl="2" indent="-228600">
              <a:buFont typeface="Arial" panose="020B0604020202020204" pitchFamily="34" charset="0"/>
              <a:buChar char="•"/>
            </a:pPr>
            <a:r>
              <a:rPr lang="en-US" dirty="0"/>
              <a:t>Dose contribution</a:t>
            </a:r>
          </a:p>
          <a:p>
            <a:pPr marL="742950" lvl="1" indent="-285750">
              <a:buFont typeface="Arial" panose="020B0604020202020204" pitchFamily="34" charset="0"/>
              <a:buChar char="•"/>
            </a:pPr>
            <a:r>
              <a:rPr lang="en-US" dirty="0"/>
              <a:t>Instrument background </a:t>
            </a:r>
            <a:r>
              <a:rPr lang="en-US" dirty="0" smtClean="0"/>
              <a:t>requirement</a:t>
            </a:r>
          </a:p>
          <a:p>
            <a:pPr lvl="1"/>
            <a:endParaRPr lang="en-US" dirty="0"/>
          </a:p>
          <a:p>
            <a:pPr marL="285750" indent="-285750">
              <a:buFont typeface="Arial" panose="020B0604020202020204" pitchFamily="34" charset="0"/>
              <a:buChar char="•"/>
            </a:pPr>
            <a:r>
              <a:rPr lang="en-US" b="1" dirty="0" smtClean="0"/>
              <a:t>Structural/Construction</a:t>
            </a:r>
            <a:endParaRPr lang="en-US" b="1" dirty="0"/>
          </a:p>
          <a:p>
            <a:pPr marL="742950" lvl="1" indent="-285750">
              <a:buFont typeface="Arial" panose="020B0604020202020204" pitchFamily="34" charset="0"/>
              <a:buChar char="•"/>
            </a:pPr>
            <a:r>
              <a:rPr lang="en-US" b="1" dirty="0" err="1">
                <a:hlinkClick r:id="rId3"/>
              </a:rPr>
              <a:t>Eurocode</a:t>
            </a:r>
            <a:r>
              <a:rPr lang="en-US" b="1" dirty="0">
                <a:hlinkClick r:id="rId3"/>
              </a:rPr>
              <a:t> 1</a:t>
            </a:r>
            <a:r>
              <a:rPr lang="en-US" b="1" dirty="0"/>
              <a:t>: Actions on </a:t>
            </a:r>
            <a:r>
              <a:rPr lang="en-US" b="1" dirty="0">
                <a:hlinkClick r:id="rId4"/>
              </a:rPr>
              <a:t>structures</a:t>
            </a:r>
            <a:r>
              <a:rPr lang="en-US" b="1" dirty="0"/>
              <a:t>   (EN 1991)</a:t>
            </a:r>
          </a:p>
          <a:p>
            <a:pPr marL="742950" lvl="1" indent="-285750">
              <a:buFont typeface="Arial" panose="020B0604020202020204" pitchFamily="34" charset="0"/>
              <a:buChar char="•"/>
            </a:pPr>
            <a:r>
              <a:rPr lang="en-US" b="1" dirty="0" err="1">
                <a:hlinkClick r:id="rId5"/>
              </a:rPr>
              <a:t>Eurocode</a:t>
            </a:r>
            <a:r>
              <a:rPr lang="en-US" b="1" dirty="0">
                <a:hlinkClick r:id="rId5"/>
              </a:rPr>
              <a:t> 2</a:t>
            </a:r>
            <a:r>
              <a:rPr lang="en-US" b="1" dirty="0"/>
              <a:t>: Design of concrete structures   (EN 1992)</a:t>
            </a:r>
          </a:p>
          <a:p>
            <a:pPr marL="742950" lvl="1" indent="-285750">
              <a:buFont typeface="Arial" panose="020B0604020202020204" pitchFamily="34" charset="0"/>
              <a:buChar char="•"/>
            </a:pPr>
            <a:r>
              <a:rPr lang="en-US" b="1" dirty="0" err="1">
                <a:hlinkClick r:id="rId6"/>
              </a:rPr>
              <a:t>Eurocode</a:t>
            </a:r>
            <a:r>
              <a:rPr lang="en-US" b="1" dirty="0">
                <a:hlinkClick r:id="rId6"/>
              </a:rPr>
              <a:t> 3</a:t>
            </a:r>
            <a:r>
              <a:rPr lang="en-US" b="1" dirty="0"/>
              <a:t>: Design of </a:t>
            </a:r>
            <a:r>
              <a:rPr lang="en-US" b="1" dirty="0">
                <a:hlinkClick r:id="rId7"/>
              </a:rPr>
              <a:t>steel</a:t>
            </a:r>
            <a:r>
              <a:rPr lang="en-US" b="1" dirty="0"/>
              <a:t> structures   (EN 1993)</a:t>
            </a:r>
          </a:p>
          <a:p>
            <a:pPr marL="285750" indent="-285750">
              <a:buFont typeface="Arial" panose="020B0604020202020204" pitchFamily="34" charset="0"/>
              <a:buChar char="•"/>
            </a:pPr>
            <a:r>
              <a:rPr lang="en-US" b="1" dirty="0" smtClean="0"/>
              <a:t>Logistics</a:t>
            </a:r>
            <a:endParaRPr lang="en-US" b="1" dirty="0"/>
          </a:p>
          <a:p>
            <a:pPr marL="742950" lvl="1" indent="-285750">
              <a:buFont typeface="Arial" panose="020B0604020202020204" pitchFamily="34" charset="0"/>
              <a:buChar char="•"/>
            </a:pPr>
            <a:r>
              <a:rPr lang="en-US" b="1" dirty="0"/>
              <a:t>Maximum Weight of a block: </a:t>
            </a:r>
            <a:r>
              <a:rPr lang="en-US" b="1" dirty="0" smtClean="0"/>
              <a:t>5 ton (E02) – 10 ton (D01/D03)</a:t>
            </a:r>
            <a:endParaRPr lang="en-US" b="1" dirty="0"/>
          </a:p>
          <a:p>
            <a:pPr marL="742950" lvl="1" indent="-285750">
              <a:buFont typeface="Arial" panose="020B0604020202020204" pitchFamily="34" charset="0"/>
              <a:buChar char="•"/>
            </a:pPr>
            <a:r>
              <a:rPr lang="en-US" b="1" dirty="0"/>
              <a:t>Maximum size of a </a:t>
            </a:r>
            <a:r>
              <a:rPr lang="en-US" b="1" dirty="0" smtClean="0"/>
              <a:t>block (volume): 3000 x 1500 x 1500 mm</a:t>
            </a:r>
          </a:p>
          <a:p>
            <a:pPr lvl="1"/>
            <a:endParaRPr lang="en-US" b="1" dirty="0" smtClean="0">
              <a:solidFill>
                <a:srgbClr val="FF0000"/>
              </a:solidFill>
            </a:endParaRPr>
          </a:p>
          <a:p>
            <a:pPr marL="285750" indent="-285750">
              <a:buFont typeface="Arial" panose="020B0604020202020204" pitchFamily="34" charset="0"/>
              <a:buChar char="•"/>
            </a:pPr>
            <a:r>
              <a:rPr lang="en-US" b="1" dirty="0" smtClean="0"/>
              <a:t>Survey</a:t>
            </a:r>
            <a:endParaRPr lang="en-US" b="1" dirty="0"/>
          </a:p>
          <a:p>
            <a:pPr marL="742950" lvl="1" indent="-285750">
              <a:buFont typeface="Arial" panose="020B0604020202020204" pitchFamily="34" charset="0"/>
              <a:buChar char="•"/>
            </a:pPr>
            <a:r>
              <a:rPr lang="en-US" b="1" dirty="0"/>
              <a:t>Easy access for the guide alignment features to verify </a:t>
            </a:r>
            <a:r>
              <a:rPr lang="en-US" b="1" dirty="0" smtClean="0"/>
              <a:t>position</a:t>
            </a:r>
          </a:p>
        </p:txBody>
      </p:sp>
    </p:spTree>
    <p:extLst>
      <p:ext uri="{BB962C8B-B14F-4D97-AF65-F5344CB8AC3E}">
        <p14:creationId xmlns:p14="http://schemas.microsoft.com/office/powerpoint/2010/main" val="2448016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Structural/Construction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dirty="0"/>
          </a:p>
        </p:txBody>
      </p:sp>
      <p:sp>
        <p:nvSpPr>
          <p:cNvPr id="3" name="TextBox 2"/>
          <p:cNvSpPr txBox="1"/>
          <p:nvPr/>
        </p:nvSpPr>
        <p:spPr>
          <a:xfrm>
            <a:off x="578913" y="1836516"/>
            <a:ext cx="4450327"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Designed </a:t>
            </a:r>
            <a:r>
              <a:rPr lang="en-US" dirty="0"/>
              <a:t>to be installed / </a:t>
            </a:r>
            <a:r>
              <a:rPr lang="en-US" dirty="0" smtClean="0"/>
              <a:t>maintained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sv-SE" dirty="0" smtClean="0"/>
              <a:t>Shielding close to the instrument guide</a:t>
            </a:r>
          </a:p>
          <a:p>
            <a:pPr marL="285750" indent="-285750">
              <a:buFont typeface="Arial" panose="020B0604020202020204" pitchFamily="34" charset="0"/>
              <a:buChar char="•"/>
            </a:pPr>
            <a:endParaRPr lang="en-US" dirty="0" smtClean="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593" r="28922"/>
          <a:stretch/>
        </p:blipFill>
        <p:spPr>
          <a:xfrm>
            <a:off x="356449" y="3235626"/>
            <a:ext cx="3677663" cy="335827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1450267"/>
            <a:ext cx="5496674" cy="3144060"/>
          </a:xfrm>
          <a:prstGeom prst="rect">
            <a:avLst/>
          </a:prstGeom>
        </p:spPr>
      </p:pic>
      <p:cxnSp>
        <p:nvCxnSpPr>
          <p:cNvPr id="9" name="Straight Connector 8"/>
          <p:cNvCxnSpPr/>
          <p:nvPr/>
        </p:nvCxnSpPr>
        <p:spPr>
          <a:xfrm flipV="1">
            <a:off x="1191802" y="5011296"/>
            <a:ext cx="5353508" cy="2304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341052" y="4801502"/>
            <a:ext cx="4572000" cy="2092881"/>
          </a:xfrm>
          <a:prstGeom prst="rect">
            <a:avLst/>
          </a:prstGeom>
        </p:spPr>
        <p:txBody>
          <a:bodyPr>
            <a:spAutoFit/>
          </a:bodyPr>
          <a:lstStyle/>
          <a:p>
            <a:endParaRPr lang="en-US" sz="1100" dirty="0">
              <a:solidFill>
                <a:srgbClr val="000000"/>
              </a:solidFill>
              <a:latin typeface="Calibri" panose="020F0502020204030204" pitchFamily="34" charset="0"/>
            </a:endParaRPr>
          </a:p>
          <a:p>
            <a:endParaRPr lang="en-US" sz="1100"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Lower </a:t>
            </a:r>
            <a:r>
              <a:rPr lang="en-US" dirty="0">
                <a:latin typeface="Calibri" panose="020F0502020204030204" pitchFamily="34" charset="0"/>
              </a:rPr>
              <a:t>shielding is static (not removed for maintenance) </a:t>
            </a:r>
            <a:endParaRPr lang="en-US" dirty="0" smtClean="0">
              <a:latin typeface="Calibri" panose="020F0502020204030204" pitchFamily="34" charset="0"/>
            </a:endParaRPr>
          </a:p>
          <a:p>
            <a:pPr marL="285750" indent="-285750">
              <a:buFont typeface="Arial" panose="020B0604020202020204" pitchFamily="34" charset="0"/>
              <a:buChar char="•"/>
            </a:pPr>
            <a:endParaRPr lang="en-US" dirty="0" smtClean="0">
              <a:latin typeface="Calibri" panose="020F0502020204030204" pitchFamily="34" charset="0"/>
            </a:endParaRPr>
          </a:p>
          <a:p>
            <a:pPr marL="285750" indent="-285750">
              <a:buFont typeface="Arial" panose="020B0604020202020204" pitchFamily="34" charset="0"/>
              <a:buChar char="•"/>
            </a:pPr>
            <a:r>
              <a:rPr lang="en-GB" dirty="0" smtClean="0"/>
              <a:t>Minimising </a:t>
            </a:r>
            <a:r>
              <a:rPr lang="en-GB" dirty="0"/>
              <a:t>load removal effects on miss/re/alignment</a:t>
            </a:r>
            <a:r>
              <a:rPr lang="sv-SE" dirty="0" smtClean="0">
                <a:latin typeface="Calibri" panose="020F0502020204030204" pitchFamily="34" charset="0"/>
              </a:rPr>
              <a:t> </a:t>
            </a:r>
          </a:p>
          <a:p>
            <a:pPr marL="285750" indent="-285750">
              <a:buFont typeface="Arial" panose="020B0604020202020204" pitchFamily="34" charset="0"/>
              <a:buChar char="•"/>
            </a:pPr>
            <a:endParaRPr lang="en-US" dirty="0">
              <a:latin typeface="Calibri" panose="020F0502020204030204" pitchFamily="34" charset="0"/>
            </a:endParaRPr>
          </a:p>
        </p:txBody>
      </p:sp>
      <p:sp>
        <p:nvSpPr>
          <p:cNvPr id="11" name="Rectangle 10"/>
          <p:cNvSpPr/>
          <p:nvPr/>
        </p:nvSpPr>
        <p:spPr>
          <a:xfrm>
            <a:off x="4161619" y="4693945"/>
            <a:ext cx="2495940" cy="369332"/>
          </a:xfrm>
          <a:prstGeom prst="rect">
            <a:avLst/>
          </a:prstGeom>
        </p:spPr>
        <p:txBody>
          <a:bodyPr wrap="none">
            <a:spAutoFit/>
          </a:bodyPr>
          <a:lstStyle/>
          <a:p>
            <a:r>
              <a:rPr lang="en-US" dirty="0" smtClean="0"/>
              <a:t>Load affect minimisation</a:t>
            </a:r>
            <a:endParaRPr lang="en-US" dirty="0"/>
          </a:p>
        </p:txBody>
      </p:sp>
      <p:sp>
        <p:nvSpPr>
          <p:cNvPr id="13" name="Down Arrow 12"/>
          <p:cNvSpPr/>
          <p:nvPr/>
        </p:nvSpPr>
        <p:spPr>
          <a:xfrm>
            <a:off x="1302872" y="4593230"/>
            <a:ext cx="315884" cy="408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2879741" y="4602822"/>
            <a:ext cx="315884" cy="408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6545310" y="4125744"/>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6792221" y="401203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7008309" y="3893160"/>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7243247" y="3766469"/>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8937027" y="2876406"/>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8173428" y="327971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8432438" y="314295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8711995" y="3000232"/>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a:off x="1260184" y="6512628"/>
            <a:ext cx="315884" cy="3101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a:off x="2874423" y="6521272"/>
            <a:ext cx="315884" cy="3101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942110" y="6493443"/>
            <a:ext cx="262405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598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dirty="0"/>
          </a:p>
        </p:txBody>
      </p:sp>
      <p:sp>
        <p:nvSpPr>
          <p:cNvPr id="5" name="Rectangle 4"/>
          <p:cNvSpPr/>
          <p:nvPr/>
        </p:nvSpPr>
        <p:spPr>
          <a:xfrm>
            <a:off x="3680369" y="1524186"/>
            <a:ext cx="2196816" cy="461665"/>
          </a:xfrm>
          <a:prstGeom prst="rect">
            <a:avLst/>
          </a:prstGeom>
        </p:spPr>
        <p:txBody>
          <a:bodyPr wrap="square">
            <a:spAutoFit/>
          </a:bodyPr>
          <a:lstStyle/>
          <a:p>
            <a:r>
              <a:rPr lang="sv-SE" sz="2400" dirty="0" smtClean="0"/>
              <a:t>D01/D03 vs E02</a:t>
            </a:r>
            <a:endParaRPr lang="x-none" sz="2400" dirty="0"/>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6318"/>
          <a:stretch/>
        </p:blipFill>
        <p:spPr>
          <a:xfrm>
            <a:off x="5720587" y="1423562"/>
            <a:ext cx="3423413" cy="2099495"/>
          </a:xfrm>
          <a:prstGeom prst="rect">
            <a:avLst/>
          </a:prstGeom>
          <a:effectLst>
            <a:glow>
              <a:schemeClr val="accent1"/>
            </a:glow>
            <a:outerShdw algn="ctr" rotWithShape="0">
              <a:schemeClr val="bg1"/>
            </a:outerShdw>
            <a:reflection endPos="0" dist="50800" dir="5400000" sy="-100000" algn="bl" rotWithShape="0"/>
          </a:effectLst>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31907" b="3011"/>
          <a:stretch/>
        </p:blipFill>
        <p:spPr>
          <a:xfrm>
            <a:off x="1" y="1447381"/>
            <a:ext cx="3627030" cy="2334508"/>
          </a:xfrm>
          <a:prstGeom prst="rect">
            <a:avLst/>
          </a:prstGeom>
        </p:spPr>
      </p:pic>
      <p:cxnSp>
        <p:nvCxnSpPr>
          <p:cNvPr id="13" name="Elbow Connector 12"/>
          <p:cNvCxnSpPr/>
          <p:nvPr/>
        </p:nvCxnSpPr>
        <p:spPr>
          <a:xfrm flipV="1">
            <a:off x="2210540" y="3145574"/>
            <a:ext cx="4159438" cy="63631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912318" y="3770340"/>
            <a:ext cx="1027845" cy="369332"/>
          </a:xfrm>
          <a:prstGeom prst="rect">
            <a:avLst/>
          </a:prstGeom>
          <a:noFill/>
        </p:spPr>
        <p:txBody>
          <a:bodyPr wrap="none" rtlCol="0">
            <a:spAutoFit/>
          </a:bodyPr>
          <a:lstStyle/>
          <a:p>
            <a:r>
              <a:rPr lang="sv-SE" dirty="0" smtClean="0"/>
              <a:t>D01/D03</a:t>
            </a:r>
            <a:endParaRPr lang="en-US" dirty="0"/>
          </a:p>
        </p:txBody>
      </p:sp>
      <p:sp>
        <p:nvSpPr>
          <p:cNvPr id="18" name="TextBox 17"/>
          <p:cNvSpPr txBox="1"/>
          <p:nvPr/>
        </p:nvSpPr>
        <p:spPr>
          <a:xfrm>
            <a:off x="4968939" y="2776242"/>
            <a:ext cx="530915" cy="369332"/>
          </a:xfrm>
          <a:prstGeom prst="rect">
            <a:avLst/>
          </a:prstGeom>
          <a:noFill/>
        </p:spPr>
        <p:txBody>
          <a:bodyPr wrap="none" rtlCol="0">
            <a:spAutoFit/>
          </a:bodyPr>
          <a:lstStyle/>
          <a:p>
            <a:r>
              <a:rPr lang="sv-SE" dirty="0" smtClean="0"/>
              <a:t>E02</a:t>
            </a:r>
            <a:endParaRPr lang="en-US" dirty="0"/>
          </a:p>
        </p:txBody>
      </p:sp>
      <p:cxnSp>
        <p:nvCxnSpPr>
          <p:cNvPr id="20" name="Straight Arrow Connector 19"/>
          <p:cNvCxnSpPr/>
          <p:nvPr/>
        </p:nvCxnSpPr>
        <p:spPr>
          <a:xfrm flipH="1">
            <a:off x="3687725" y="3132029"/>
            <a:ext cx="8877" cy="631223"/>
          </a:xfrm>
          <a:prstGeom prst="straightConnector1">
            <a:avLst/>
          </a:prstGeom>
          <a:ln>
            <a:solidFill>
              <a:schemeClr val="accent3"/>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695330" y="3283201"/>
            <a:ext cx="539071" cy="369332"/>
          </a:xfrm>
          <a:prstGeom prst="rect">
            <a:avLst/>
          </a:prstGeom>
          <a:noFill/>
        </p:spPr>
        <p:txBody>
          <a:bodyPr wrap="square" rtlCol="0">
            <a:spAutoFit/>
          </a:bodyPr>
          <a:lstStyle/>
          <a:p>
            <a:r>
              <a:rPr lang="sv-SE" dirty="0" smtClean="0">
                <a:solidFill>
                  <a:schemeClr val="accent3"/>
                </a:solidFill>
              </a:rPr>
              <a:t>1 m</a:t>
            </a:r>
            <a:endParaRPr lang="en-US" dirty="0">
              <a:solidFill>
                <a:schemeClr val="accent3"/>
              </a:solidFill>
            </a:endParaRPr>
          </a:p>
        </p:txBody>
      </p:sp>
      <p:cxnSp>
        <p:nvCxnSpPr>
          <p:cNvPr id="30" name="Straight Connector 29"/>
          <p:cNvCxnSpPr/>
          <p:nvPr/>
        </p:nvCxnSpPr>
        <p:spPr>
          <a:xfrm flipH="1">
            <a:off x="2858611" y="3124940"/>
            <a:ext cx="141921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36890" y="4726633"/>
            <a:ext cx="5351401" cy="1477328"/>
          </a:xfrm>
          <a:prstGeom prst="rect">
            <a:avLst/>
          </a:prstGeom>
          <a:noFill/>
        </p:spPr>
        <p:txBody>
          <a:bodyPr wrap="none" rtlCol="0">
            <a:spAutoFit/>
          </a:bodyPr>
          <a:lstStyle/>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err="1" smtClean="0"/>
              <a:t>Identical</a:t>
            </a:r>
            <a:r>
              <a:rPr lang="sv-SE" dirty="0" smtClean="0"/>
              <a:t> </a:t>
            </a:r>
            <a:r>
              <a:rPr lang="sv-SE" dirty="0" err="1" smtClean="0"/>
              <a:t>upper</a:t>
            </a:r>
            <a:r>
              <a:rPr lang="sv-SE" dirty="0" smtClean="0"/>
              <a:t> shielding blocks at D01/D03 and E02</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err="1"/>
              <a:t>Simillar</a:t>
            </a:r>
            <a:r>
              <a:rPr lang="sv-SE" dirty="0"/>
              <a:t> </a:t>
            </a:r>
            <a:r>
              <a:rPr lang="sv-SE" dirty="0" err="1"/>
              <a:t>lower</a:t>
            </a:r>
            <a:r>
              <a:rPr lang="sv-SE" dirty="0"/>
              <a:t> shielding blocks </a:t>
            </a:r>
            <a:r>
              <a:rPr lang="sv-SE" dirty="0" smtClean="0"/>
              <a:t>at </a:t>
            </a:r>
            <a:r>
              <a:rPr lang="sv-SE" dirty="0"/>
              <a:t>D01/D03 and </a:t>
            </a:r>
            <a:r>
              <a:rPr lang="sv-SE" dirty="0" smtClean="0"/>
              <a:t>E02</a:t>
            </a:r>
          </a:p>
          <a:p>
            <a:endParaRPr lang="sv-SE" dirty="0"/>
          </a:p>
        </p:txBody>
      </p:sp>
      <p:sp>
        <p:nvSpPr>
          <p:cNvPr id="36" name="Rectangle 35"/>
          <p:cNvSpPr/>
          <p:nvPr/>
        </p:nvSpPr>
        <p:spPr>
          <a:xfrm>
            <a:off x="5877185" y="5136144"/>
            <a:ext cx="961136" cy="547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840385" y="5136144"/>
            <a:ext cx="336331" cy="2431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809368" y="5158862"/>
            <a:ext cx="977462" cy="547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7176716" y="5482878"/>
            <a:ext cx="489013"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7176716" y="5684086"/>
            <a:ext cx="489013"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839738" y="5271250"/>
            <a:ext cx="886781" cy="323165"/>
          </a:xfrm>
          <a:prstGeom prst="rect">
            <a:avLst/>
          </a:prstGeom>
          <a:noFill/>
        </p:spPr>
        <p:txBody>
          <a:bodyPr wrap="none" lIns="91440" tIns="45720" rIns="91440" bIns="45720">
            <a:spAutoFit/>
          </a:bodyPr>
          <a:lstStyle/>
          <a:p>
            <a:pPr algn="ctr"/>
            <a:r>
              <a:rPr lang="en-US" sz="1500" b="0" cap="none" spc="0" dirty="0" smtClean="0">
                <a:ln w="0"/>
                <a:solidFill>
                  <a:schemeClr val="tx1"/>
                </a:solidFill>
                <a:effectLst>
                  <a:outerShdw blurRad="38100" dist="19050" dir="2700000" algn="tl" rotWithShape="0">
                    <a:schemeClr val="dk1">
                      <a:alpha val="40000"/>
                    </a:schemeClr>
                  </a:outerShdw>
                </a:effectLst>
              </a:rPr>
              <a:t>D01/D03</a:t>
            </a:r>
            <a:endParaRPr lang="en-US" sz="15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6074617" y="5261297"/>
            <a:ext cx="474810" cy="323165"/>
          </a:xfrm>
          <a:prstGeom prst="rect">
            <a:avLst/>
          </a:prstGeom>
          <a:noFill/>
        </p:spPr>
        <p:txBody>
          <a:bodyPr wrap="none" lIns="91440" tIns="45720" rIns="91440" bIns="45720">
            <a:spAutoFit/>
          </a:bodyPr>
          <a:lstStyle/>
          <a:p>
            <a:pPr algn="ctr"/>
            <a:r>
              <a:rPr lang="en-US" sz="1500" b="0" cap="none" spc="0" dirty="0" smtClean="0">
                <a:ln w="0"/>
                <a:solidFill>
                  <a:schemeClr val="tx1"/>
                </a:solidFill>
                <a:effectLst>
                  <a:outerShdw blurRad="38100" dist="19050" dir="2700000" algn="tl" rotWithShape="0">
                    <a:schemeClr val="dk1">
                      <a:alpha val="40000"/>
                    </a:schemeClr>
                  </a:outerShdw>
                </a:effectLst>
              </a:rPr>
              <a:t>E02</a:t>
            </a:r>
            <a:endParaRPr lang="en-US" sz="1500" b="0" cap="none" spc="0" dirty="0">
              <a:ln w="0"/>
              <a:solidFill>
                <a:schemeClr val="tx1"/>
              </a:solidFill>
              <a:effectLst>
                <a:outerShdw blurRad="38100" dist="19050" dir="2700000" algn="tl" rotWithShape="0">
                  <a:schemeClr val="dk1">
                    <a:alpha val="40000"/>
                  </a:schemeClr>
                </a:outerShdw>
              </a:effectLst>
            </a:endParaRPr>
          </a:p>
        </p:txBody>
      </p:sp>
      <p:sp>
        <p:nvSpPr>
          <p:cNvPr id="8" name="Title 7"/>
          <p:cNvSpPr>
            <a:spLocks noGrp="1"/>
          </p:cNvSpPr>
          <p:nvPr>
            <p:ph type="title"/>
          </p:nvPr>
        </p:nvSpPr>
        <p:spPr/>
        <p:txBody>
          <a:bodyPr/>
          <a:lstStyle/>
          <a:p>
            <a:r>
              <a:rPr lang="en-US" dirty="0" smtClean="0"/>
              <a:t>Structural/Construction</a:t>
            </a:r>
            <a:endParaRPr lang="en-US" dirty="0"/>
          </a:p>
        </p:txBody>
      </p:sp>
    </p:spTree>
    <p:extLst>
      <p:ext uri="{BB962C8B-B14F-4D97-AF65-F5344CB8AC3E}">
        <p14:creationId xmlns:p14="http://schemas.microsoft.com/office/powerpoint/2010/main" val="121806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pper Block Mol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a:blip>
          <a:stretch>
            <a:fillRect/>
          </a:stretch>
        </p:blipFill>
        <p:spPr>
          <a:xfrm>
            <a:off x="5598959" y="1690544"/>
            <a:ext cx="3544355" cy="1605420"/>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sp>
        <p:nvSpPr>
          <p:cNvPr id="23" name="Rectangle 22"/>
          <p:cNvSpPr/>
          <p:nvPr/>
        </p:nvSpPr>
        <p:spPr>
          <a:xfrm>
            <a:off x="2746053" y="1424250"/>
            <a:ext cx="4581132" cy="461665"/>
          </a:xfrm>
          <a:prstGeom prst="rect">
            <a:avLst/>
          </a:prstGeom>
        </p:spPr>
        <p:txBody>
          <a:bodyPr wrap="square">
            <a:spAutoFit/>
          </a:bodyPr>
          <a:lstStyle/>
          <a:p>
            <a:r>
              <a:rPr lang="sv-SE" sz="2400" dirty="0" smtClean="0"/>
              <a:t>Same </a:t>
            </a:r>
            <a:r>
              <a:rPr lang="sv-SE" sz="2400" dirty="0" err="1" smtClean="0"/>
              <a:t>formwork</a:t>
            </a:r>
            <a:r>
              <a:rPr lang="sv-SE" sz="2400" dirty="0" smtClean="0"/>
              <a:t> – different blocks</a:t>
            </a:r>
            <a:endParaRPr lang="x-none" sz="2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580" y="1661259"/>
            <a:ext cx="4876810" cy="22037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090" y="4796019"/>
            <a:ext cx="4876810" cy="220370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603" y="3263875"/>
            <a:ext cx="4876810" cy="220370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665" y="3326889"/>
            <a:ext cx="4876810" cy="220370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2739" y="1596987"/>
            <a:ext cx="4876810" cy="220370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227" y="5020592"/>
            <a:ext cx="4876810" cy="2203708"/>
          </a:xfrm>
          <a:prstGeom prst="rect">
            <a:avLst/>
          </a:prstGeom>
        </p:spPr>
      </p:pic>
      <p:cxnSp>
        <p:nvCxnSpPr>
          <p:cNvPr id="17" name="Straight Arrow Connector 16"/>
          <p:cNvCxnSpPr/>
          <p:nvPr/>
        </p:nvCxnSpPr>
        <p:spPr>
          <a:xfrm>
            <a:off x="2414998" y="2678100"/>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414998" y="4266971"/>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384173" y="6239609"/>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7481" y="2898015"/>
            <a:ext cx="4864618" cy="2203708"/>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3714" y="4738033"/>
            <a:ext cx="4864618" cy="220370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83495" y="2878539"/>
            <a:ext cx="4864618" cy="2203708"/>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83495" y="4658424"/>
            <a:ext cx="4864618" cy="2203708"/>
          </a:xfrm>
          <a:prstGeom prst="rect">
            <a:avLst/>
          </a:prstGeom>
        </p:spPr>
      </p:pic>
      <p:cxnSp>
        <p:nvCxnSpPr>
          <p:cNvPr id="34" name="Straight Connector 33"/>
          <p:cNvCxnSpPr/>
          <p:nvPr/>
        </p:nvCxnSpPr>
        <p:spPr>
          <a:xfrm flipH="1">
            <a:off x="4843203" y="1825196"/>
            <a:ext cx="57861" cy="49526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7327186" y="4433850"/>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7327185" y="6239609"/>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44" name="Title 43"/>
          <p:cNvSpPr>
            <a:spLocks noGrp="1"/>
          </p:cNvSpPr>
          <p:nvPr>
            <p:ph type="title"/>
          </p:nvPr>
        </p:nvSpPr>
        <p:spPr/>
        <p:txBody>
          <a:bodyPr/>
          <a:lstStyle/>
          <a:p>
            <a:r>
              <a:rPr lang="en-US" dirty="0" smtClean="0"/>
              <a:t>Structural/Construction</a:t>
            </a:r>
            <a:endParaRPr lang="en-US" dirty="0"/>
          </a:p>
        </p:txBody>
      </p:sp>
    </p:spTree>
    <p:extLst>
      <p:ext uri="{BB962C8B-B14F-4D97-AF65-F5344CB8AC3E}">
        <p14:creationId xmlns:p14="http://schemas.microsoft.com/office/powerpoint/2010/main" val="31084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dirty="0"/>
          </a:p>
        </p:txBody>
      </p:sp>
      <p:sp>
        <p:nvSpPr>
          <p:cNvPr id="14" name="TextBox 13"/>
          <p:cNvSpPr txBox="1"/>
          <p:nvPr/>
        </p:nvSpPr>
        <p:spPr>
          <a:xfrm>
            <a:off x="2378890" y="1471143"/>
            <a:ext cx="4105035" cy="1077218"/>
          </a:xfrm>
          <a:prstGeom prst="rect">
            <a:avLst/>
          </a:prstGeom>
          <a:noFill/>
        </p:spPr>
        <p:txBody>
          <a:bodyPr wrap="none" rtlCol="0">
            <a:spAutoFit/>
          </a:bodyPr>
          <a:lstStyle/>
          <a:p>
            <a:pPr algn="ctr"/>
            <a:r>
              <a:rPr lang="sv-SE" sz="1600" dirty="0" smtClean="0"/>
              <a:t>2 lifts for  wide opening in the roof (≈1 m)</a:t>
            </a:r>
          </a:p>
          <a:p>
            <a:pPr algn="ctr"/>
            <a:r>
              <a:rPr lang="sv-SE" sz="1600" i="1" dirty="0" smtClean="0"/>
              <a:t>or</a:t>
            </a:r>
          </a:p>
          <a:p>
            <a:r>
              <a:rPr lang="sv-SE" sz="1600" dirty="0" smtClean="0"/>
              <a:t>2 lifts for </a:t>
            </a:r>
            <a:r>
              <a:rPr lang="sv-SE" sz="1600" dirty="0" smtClean="0"/>
              <a:t>narrow </a:t>
            </a:r>
            <a:r>
              <a:rPr lang="sv-SE" sz="1600" dirty="0" smtClean="0"/>
              <a:t>opening from 3 sides (≈0,3 m)</a:t>
            </a:r>
            <a:endParaRPr lang="en-US" sz="1600" dirty="0"/>
          </a:p>
          <a:p>
            <a:pPr marL="285750" indent="-285750">
              <a:buFont typeface="Arial" panose="020B0604020202020204" pitchFamily="34" charset="0"/>
              <a:buChar char="•"/>
            </a:pPr>
            <a:endParaRPr lang="sv-SE" sz="1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653" r="10465"/>
          <a:stretch/>
        </p:blipFill>
        <p:spPr>
          <a:xfrm>
            <a:off x="5756329" y="4166807"/>
            <a:ext cx="3387671" cy="269119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552" r="20713"/>
          <a:stretch/>
        </p:blipFill>
        <p:spPr>
          <a:xfrm>
            <a:off x="3386" y="1467273"/>
            <a:ext cx="3350001" cy="282891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70" y="4296183"/>
            <a:ext cx="4478752" cy="256181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2441" r="10887"/>
          <a:stretch/>
        </p:blipFill>
        <p:spPr>
          <a:xfrm>
            <a:off x="5756328" y="1467274"/>
            <a:ext cx="3387671" cy="2701200"/>
          </a:xfrm>
          <a:prstGeom prst="rect">
            <a:avLst/>
          </a:prstGeom>
        </p:spPr>
      </p:pic>
      <p:sp>
        <p:nvSpPr>
          <p:cNvPr id="27" name="Title 26"/>
          <p:cNvSpPr>
            <a:spLocks noGrp="1"/>
          </p:cNvSpPr>
          <p:nvPr>
            <p:ph type="title"/>
          </p:nvPr>
        </p:nvSpPr>
        <p:spPr/>
        <p:txBody>
          <a:bodyPr/>
          <a:lstStyle/>
          <a:p>
            <a:r>
              <a:rPr lang="en-US" dirty="0" smtClean="0"/>
              <a:t>Structural/Construction</a:t>
            </a:r>
            <a:br>
              <a:rPr lang="en-US" dirty="0" smtClean="0"/>
            </a:br>
            <a:r>
              <a:rPr lang="sv-SE" dirty="0"/>
              <a:t>Chopper </a:t>
            </a:r>
            <a:r>
              <a:rPr lang="sv-SE" dirty="0" smtClean="0"/>
              <a:t>Pit</a:t>
            </a:r>
            <a:endParaRPr lang="en-US" dirty="0"/>
          </a:p>
        </p:txBody>
      </p:sp>
      <p:sp>
        <p:nvSpPr>
          <p:cNvPr id="28" name="TextBox 27"/>
          <p:cNvSpPr txBox="1"/>
          <p:nvPr/>
        </p:nvSpPr>
        <p:spPr>
          <a:xfrm>
            <a:off x="3523690" y="5512403"/>
            <a:ext cx="1815433" cy="584775"/>
          </a:xfrm>
          <a:prstGeom prst="rect">
            <a:avLst/>
          </a:prstGeom>
          <a:noFill/>
        </p:spPr>
        <p:txBody>
          <a:bodyPr wrap="none" rtlCol="0">
            <a:spAutoFit/>
          </a:bodyPr>
          <a:lstStyle/>
          <a:p>
            <a:pPr algn="ctr"/>
            <a:r>
              <a:rPr lang="sv-SE" sz="1600" dirty="0" smtClean="0"/>
              <a:t>4 lifts for full access</a:t>
            </a:r>
            <a:endParaRPr lang="en-US" sz="1600" dirty="0"/>
          </a:p>
          <a:p>
            <a:pPr marL="285750" indent="-285750">
              <a:buFont typeface="Arial" panose="020B0604020202020204" pitchFamily="34" charset="0"/>
              <a:buChar char="•"/>
            </a:pPr>
            <a:endParaRPr lang="sv-SE" sz="1600" dirty="0"/>
          </a:p>
        </p:txBody>
      </p:sp>
    </p:spTree>
    <p:extLst>
      <p:ext uri="{BB962C8B-B14F-4D97-AF65-F5344CB8AC3E}">
        <p14:creationId xmlns:p14="http://schemas.microsoft.com/office/powerpoint/2010/main" val="3950995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9648" t="7879" r="15920" b="18648"/>
          <a:stretch/>
        </p:blipFill>
        <p:spPr>
          <a:xfrm>
            <a:off x="200672" y="3133618"/>
            <a:ext cx="4125141" cy="318499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670" t="6883" r="16678"/>
          <a:stretch/>
        </p:blipFill>
        <p:spPr>
          <a:xfrm>
            <a:off x="4814037" y="3450555"/>
            <a:ext cx="3872763" cy="3225259"/>
          </a:xfrm>
          <a:prstGeom prst="rect">
            <a:avLst/>
          </a:prstGeom>
        </p:spPr>
      </p:pic>
      <p:sp>
        <p:nvSpPr>
          <p:cNvPr id="12" name="Rectangle 11"/>
          <p:cNvSpPr/>
          <p:nvPr/>
        </p:nvSpPr>
        <p:spPr>
          <a:xfrm>
            <a:off x="102740" y="1498938"/>
            <a:ext cx="8859552" cy="1200329"/>
          </a:xfrm>
          <a:prstGeom prst="rect">
            <a:avLst/>
          </a:prstGeom>
        </p:spPr>
        <p:txBody>
          <a:bodyPr wrap="square">
            <a:spAutoFit/>
          </a:bodyPr>
          <a:lstStyle/>
          <a:p>
            <a:r>
              <a:rPr lang="en-US" b="1" i="1" dirty="0">
                <a:solidFill>
                  <a:srgbClr val="000000"/>
                </a:solidFill>
                <a:latin typeface="Calibri" panose="020F0502020204030204" pitchFamily="34" charset="0"/>
              </a:rPr>
              <a:t>Feedthroughs for a Chopper pits </a:t>
            </a:r>
            <a:r>
              <a:rPr lang="en-US" i="1" dirty="0" smtClean="0">
                <a:solidFill>
                  <a:srgbClr val="000000"/>
                </a:solidFill>
                <a:latin typeface="Calibri" panose="020F0502020204030204" pitchFamily="34" charset="0"/>
              </a:rPr>
              <a:t>are intendent to be through the lower shielding.  Opening is 250 </a:t>
            </a:r>
            <a:r>
              <a:rPr lang="en-US" i="1" dirty="0">
                <a:solidFill>
                  <a:srgbClr val="000000"/>
                </a:solidFill>
                <a:latin typeface="Calibri" panose="020F0502020204030204" pitchFamily="34" charset="0"/>
              </a:rPr>
              <a:t>x 250 mm which </a:t>
            </a:r>
            <a:r>
              <a:rPr lang="en-US" i="1" dirty="0" smtClean="0">
                <a:solidFill>
                  <a:srgbClr val="000000"/>
                </a:solidFill>
                <a:latin typeface="Calibri" panose="020F0502020204030204" pitchFamily="34" charset="0"/>
              </a:rPr>
              <a:t>will allow installation of the feedthrough </a:t>
            </a:r>
            <a:r>
              <a:rPr lang="en-US" i="1" dirty="0">
                <a:solidFill>
                  <a:srgbClr val="000000"/>
                </a:solidFill>
                <a:latin typeface="Calibri" panose="020F0502020204030204" pitchFamily="34" charset="0"/>
              </a:rPr>
              <a:t>pipe Ø200 mm with bending radius 110 deg. </a:t>
            </a:r>
            <a:r>
              <a:rPr lang="en-US" i="1" dirty="0">
                <a:solidFill>
                  <a:srgbClr val="FF0000"/>
                </a:solidFill>
                <a:latin typeface="Calibri" panose="020F0502020204030204" pitchFamily="34" charset="0"/>
              </a:rPr>
              <a:t>(size to be checked and </a:t>
            </a:r>
            <a:r>
              <a:rPr lang="en-US" i="1" dirty="0" smtClean="0">
                <a:solidFill>
                  <a:srgbClr val="FF0000"/>
                </a:solidFill>
                <a:latin typeface="Calibri" panose="020F0502020204030204" pitchFamily="34" charset="0"/>
              </a:rPr>
              <a:t>validated during detail design </a:t>
            </a:r>
            <a:r>
              <a:rPr lang="en-US" i="1" dirty="0">
                <a:solidFill>
                  <a:srgbClr val="FF0000"/>
                </a:solidFill>
                <a:latin typeface="Calibri" panose="020F0502020204030204" pitchFamily="34" charset="0"/>
              </a:rPr>
              <a:t>for each chopper with Chopper group). </a:t>
            </a:r>
            <a:endParaRPr lang="en-US" dirty="0">
              <a:solidFill>
                <a:srgbClr val="FF0000"/>
              </a:solidFill>
            </a:endParaRPr>
          </a:p>
        </p:txBody>
      </p:sp>
      <p:sp>
        <p:nvSpPr>
          <p:cNvPr id="14" name="Title 13"/>
          <p:cNvSpPr>
            <a:spLocks noGrp="1"/>
          </p:cNvSpPr>
          <p:nvPr>
            <p:ph type="title"/>
          </p:nvPr>
        </p:nvSpPr>
        <p:spPr/>
        <p:txBody>
          <a:bodyPr/>
          <a:lstStyle/>
          <a:p>
            <a:r>
              <a:rPr lang="sv-SE" dirty="0" err="1" smtClean="0"/>
              <a:t>Feedthrough</a:t>
            </a:r>
            <a:r>
              <a:rPr lang="sv-SE" dirty="0" smtClean="0"/>
              <a:t/>
            </a:r>
            <a:br>
              <a:rPr lang="sv-SE" dirty="0" smtClean="0"/>
            </a:br>
            <a:r>
              <a:rPr lang="sv-SE" dirty="0"/>
              <a:t>Chopper </a:t>
            </a:r>
            <a:r>
              <a:rPr lang="sv-SE" dirty="0" smtClean="0"/>
              <a:t>Pit</a:t>
            </a:r>
            <a:endParaRPr lang="en-US" dirty="0"/>
          </a:p>
        </p:txBody>
      </p:sp>
    </p:spTree>
    <p:extLst>
      <p:ext uri="{BB962C8B-B14F-4D97-AF65-F5344CB8AC3E}">
        <p14:creationId xmlns:p14="http://schemas.microsoft.com/office/powerpoint/2010/main" val="3912298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dirty="0"/>
          </a:p>
        </p:txBody>
      </p:sp>
      <p:sp>
        <p:nvSpPr>
          <p:cNvPr id="12" name="Rectangle 11"/>
          <p:cNvSpPr/>
          <p:nvPr/>
        </p:nvSpPr>
        <p:spPr>
          <a:xfrm>
            <a:off x="102740" y="1498938"/>
            <a:ext cx="8859552" cy="923330"/>
          </a:xfrm>
          <a:prstGeom prst="rect">
            <a:avLst/>
          </a:prstGeom>
        </p:spPr>
        <p:txBody>
          <a:bodyPr wrap="square">
            <a:spAutoFit/>
          </a:bodyPr>
          <a:lstStyle/>
          <a:p>
            <a:r>
              <a:rPr lang="en-US" b="1" i="1" dirty="0"/>
              <a:t>Feedthroughs </a:t>
            </a:r>
            <a:r>
              <a:rPr lang="en-US" i="1" dirty="0"/>
              <a:t>for vacuum pipes inside the E02 portion of the shielding are intendent to be through the side blocks next to the piles. Current opening inside the side block is 150 x 150 mm. </a:t>
            </a:r>
            <a:r>
              <a:rPr lang="en-US" i="1" dirty="0" smtClean="0">
                <a:solidFill>
                  <a:srgbClr val="FF0000"/>
                </a:solidFill>
              </a:rPr>
              <a:t>(</a:t>
            </a:r>
            <a:r>
              <a:rPr lang="en-US" i="1" dirty="0">
                <a:solidFill>
                  <a:srgbClr val="FF0000"/>
                </a:solidFill>
              </a:rPr>
              <a:t>to be checked and </a:t>
            </a:r>
            <a:r>
              <a:rPr lang="en-US" i="1" dirty="0" smtClean="0">
                <a:solidFill>
                  <a:srgbClr val="FF0000"/>
                </a:solidFill>
              </a:rPr>
              <a:t>validated </a:t>
            </a:r>
            <a:r>
              <a:rPr lang="en-US" i="1" dirty="0">
                <a:solidFill>
                  <a:srgbClr val="FF0000"/>
                </a:solidFill>
                <a:latin typeface="Calibri" panose="020F0502020204030204" pitchFamily="34" charset="0"/>
              </a:rPr>
              <a:t>during detail design</a:t>
            </a:r>
            <a:r>
              <a:rPr lang="en-US" i="1" dirty="0" smtClean="0">
                <a:solidFill>
                  <a:srgbClr val="FF0000"/>
                </a:solidFill>
              </a:rPr>
              <a:t> </a:t>
            </a:r>
            <a:r>
              <a:rPr lang="en-US" i="1" dirty="0">
                <a:solidFill>
                  <a:srgbClr val="FF0000"/>
                </a:solidFill>
              </a:rPr>
              <a:t>with Vacuum group) </a:t>
            </a:r>
            <a:endParaRPr lang="en-US" dirty="0">
              <a:solidFill>
                <a:srgbClr val="FF0000"/>
              </a:solidFill>
            </a:endParaRPr>
          </a:p>
        </p:txBody>
      </p:sp>
      <p:sp>
        <p:nvSpPr>
          <p:cNvPr id="6" name="Title 5"/>
          <p:cNvSpPr>
            <a:spLocks noGrp="1"/>
          </p:cNvSpPr>
          <p:nvPr>
            <p:ph type="title"/>
          </p:nvPr>
        </p:nvSpPr>
        <p:spPr/>
        <p:txBody>
          <a:bodyPr/>
          <a:lstStyle/>
          <a:p>
            <a:r>
              <a:rPr lang="sv-SE" dirty="0" err="1" smtClean="0"/>
              <a:t>Feedthroughs</a:t>
            </a:r>
            <a:r>
              <a:rPr lang="sv-SE" dirty="0" smtClean="0"/>
              <a:t/>
            </a:r>
            <a:br>
              <a:rPr lang="sv-SE" dirty="0" smtClean="0"/>
            </a:br>
            <a:r>
              <a:rPr lang="sv-SE" dirty="0" smtClean="0"/>
              <a:t>Vacuum Pipes</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560" t="8772" r="29001"/>
          <a:stretch/>
        </p:blipFill>
        <p:spPr>
          <a:xfrm>
            <a:off x="3705093" y="3855459"/>
            <a:ext cx="2732925" cy="293824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642" t="-356" b="-1"/>
          <a:stretch/>
        </p:blipFill>
        <p:spPr>
          <a:xfrm>
            <a:off x="-99778" y="3791165"/>
            <a:ext cx="3438419" cy="3066836"/>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1570" t="3477" r="25188" b="-2722"/>
          <a:stretch/>
        </p:blipFill>
        <p:spPr>
          <a:xfrm>
            <a:off x="6438018" y="4607960"/>
            <a:ext cx="2671281" cy="2250040"/>
          </a:xfrm>
          <a:prstGeom prst="rect">
            <a:avLst/>
          </a:prstGeom>
        </p:spPr>
      </p:pic>
      <p:sp>
        <p:nvSpPr>
          <p:cNvPr id="13" name="TextBox 12"/>
          <p:cNvSpPr txBox="1"/>
          <p:nvPr/>
        </p:nvSpPr>
        <p:spPr>
          <a:xfrm>
            <a:off x="1695236" y="3330448"/>
            <a:ext cx="530915" cy="369332"/>
          </a:xfrm>
          <a:prstGeom prst="rect">
            <a:avLst/>
          </a:prstGeom>
          <a:noFill/>
        </p:spPr>
        <p:txBody>
          <a:bodyPr wrap="none" rtlCol="0">
            <a:spAutoFit/>
          </a:bodyPr>
          <a:lstStyle/>
          <a:p>
            <a:r>
              <a:rPr lang="sv-SE" dirty="0" smtClean="0"/>
              <a:t>E02</a:t>
            </a:r>
            <a:endParaRPr lang="en-US" dirty="0"/>
          </a:p>
        </p:txBody>
      </p:sp>
      <p:sp>
        <p:nvSpPr>
          <p:cNvPr id="14" name="TextBox 13"/>
          <p:cNvSpPr txBox="1"/>
          <p:nvPr/>
        </p:nvSpPr>
        <p:spPr>
          <a:xfrm>
            <a:off x="6438018" y="3330448"/>
            <a:ext cx="1027845" cy="369332"/>
          </a:xfrm>
          <a:prstGeom prst="rect">
            <a:avLst/>
          </a:prstGeom>
          <a:noFill/>
        </p:spPr>
        <p:txBody>
          <a:bodyPr wrap="none" rtlCol="0">
            <a:spAutoFit/>
          </a:bodyPr>
          <a:lstStyle/>
          <a:p>
            <a:r>
              <a:rPr lang="sv-SE" dirty="0" smtClean="0"/>
              <a:t>D01/D03</a:t>
            </a:r>
            <a:endParaRPr lang="en-US" dirty="0"/>
          </a:p>
        </p:txBody>
      </p:sp>
    </p:spTree>
    <p:extLst>
      <p:ext uri="{BB962C8B-B14F-4D97-AF65-F5344CB8AC3E}">
        <p14:creationId xmlns:p14="http://schemas.microsoft.com/office/powerpoint/2010/main" val="2134860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hod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Methods Template</Template>
  <TotalTime>123938</TotalTime>
  <Words>735</Words>
  <Application>Microsoft Office PowerPoint</Application>
  <PresentationFormat>On-screen Show (4:3)</PresentationFormat>
  <Paragraphs>316</Paragraphs>
  <Slides>22</Slides>
  <Notes>0</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Lucida Grande</vt:lpstr>
      <vt:lpstr>Times New Roman</vt:lpstr>
      <vt:lpstr>Wingdings</vt:lpstr>
      <vt:lpstr>Methods Template</vt:lpstr>
      <vt:lpstr>Anpassad formgivning</vt:lpstr>
      <vt:lpstr>PowerPoint Presentation</vt:lpstr>
      <vt:lpstr>Shielding Evolution</vt:lpstr>
      <vt:lpstr>Requirements</vt:lpstr>
      <vt:lpstr>Structural/Construction</vt:lpstr>
      <vt:lpstr>Structural/Construction</vt:lpstr>
      <vt:lpstr>Structural/Construction</vt:lpstr>
      <vt:lpstr>Structural/Construction Chopper Pit</vt:lpstr>
      <vt:lpstr>Feedthrough Chopper Pit</vt:lpstr>
      <vt:lpstr>Feedthroughs Vacuum Pipes</vt:lpstr>
      <vt:lpstr>Interfaces Bunker Wall</vt:lpstr>
      <vt:lpstr>Interfaces CF Wall</vt:lpstr>
      <vt:lpstr>Interfaces Caves</vt:lpstr>
      <vt:lpstr>Survey and Alignment E02</vt:lpstr>
      <vt:lpstr>Survey and Alignment D01/D03 – E02</vt:lpstr>
      <vt:lpstr>PowerPoint Presentation</vt:lpstr>
      <vt:lpstr>Installation</vt:lpstr>
      <vt:lpstr>Installation</vt:lpstr>
      <vt:lpstr>Q/A</vt:lpstr>
      <vt:lpstr>Dimensions D01/D03</vt:lpstr>
      <vt:lpstr>Dimensions E02</vt:lpstr>
      <vt:lpstr>10 cm of steel + Concrete vs Concrete</vt:lpstr>
      <vt:lpstr>Shielding Thickness</vt:lpstr>
    </vt:vector>
  </TitlesOfParts>
  <Company>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Christoffer Affelin</dc:creator>
  <cp:lastModifiedBy>Senad Kudumovic</cp:lastModifiedBy>
  <cp:revision>1179</cp:revision>
  <cp:lastPrinted>2016-09-12T13:46:05Z</cp:lastPrinted>
  <dcterms:created xsi:type="dcterms:W3CDTF">2014-12-05T10:51:41Z</dcterms:created>
  <dcterms:modified xsi:type="dcterms:W3CDTF">2019-01-23T10:03:26Z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XAccess Type">
    <vt:lpwstr>Inherited</vt:lpwstr>
  </property>
  <property fmtid="{D5CDD505-2E9C-101B-9397-08002B2CF9AE}" pid="3" name="MXActiveVersion">
    <vt:lpwstr>5</vt:lpwstr>
  </property>
  <property fmtid="{D5CDD505-2E9C-101B-9397-08002B2CF9AE}" pid="4" name="MXActual_state_Obsolete">
    <vt:lpwstr>N/A</vt:lpwstr>
  </property>
  <property fmtid="{D5CDD505-2E9C-101B-9397-08002B2CF9AE}" pid="5" name="MXActual_state_Preliminary">
    <vt:lpwstr>Jan 22, 2015</vt:lpwstr>
  </property>
  <property fmtid="{D5CDD505-2E9C-101B-9397-08002B2CF9AE}" pid="6" name="MXActual_state_Release">
    <vt:lpwstr>N/A</vt:lpwstr>
  </property>
  <property fmtid="{D5CDD505-2E9C-101B-9397-08002B2CF9AE}" pid="7" name="MXApprover">
    <vt:lpwstr/>
  </property>
  <property fmtid="{D5CDD505-2E9C-101B-9397-08002B2CF9AE}" pid="8" name="MXAuthor">
    <vt:lpwstr>Affelin, Christoffer</vt:lpwstr>
  </property>
  <property fmtid="{D5CDD505-2E9C-101B-9397-08002B2CF9AE}" pid="9" name="MXCheckin Reason">
    <vt:lpwstr/>
  </property>
  <property fmtid="{D5CDD505-2E9C-101B-9397-08002B2CF9AE}" pid="10" name="MXclau">
    <vt:lpwstr>False</vt:lpwstr>
  </property>
  <property fmtid="{D5CDD505-2E9C-101B-9397-08002B2CF9AE}" pid="11" name="MXConfidentiality">
    <vt:lpwstr>Internal</vt:lpwstr>
  </property>
  <property fmtid="{D5CDD505-2E9C-101B-9397-08002B2CF9AE}" pid="12" name="MXCurrent">
    <vt:lpwstr>Preliminary</vt:lpwstr>
  </property>
  <property fmtid="{D5CDD505-2E9C-101B-9397-08002B2CF9AE}" pid="13" name="MXCurrent.Localized">
    <vt:lpwstr>Preliminary</vt:lpwstr>
  </property>
  <property fmtid="{D5CDD505-2E9C-101B-9397-08002B2CF9AE}" pid="14" name="MXDescription">
    <vt:lpwstr>Document containg presentations from CAD Meetings</vt:lpwstr>
  </property>
  <property fmtid="{D5CDD505-2E9C-101B-9397-08002B2CF9AE}" pid="15" name="MXDesignated User">
    <vt:lpwstr>Unassigned</vt:lpwstr>
  </property>
  <property fmtid="{D5CDD505-2E9C-101B-9397-08002B2CF9AE}" pid="16" name="MXdmg_GeneratedFrom">
    <vt:lpwstr/>
  </property>
  <property fmtid="{D5CDD505-2E9C-101B-9397-08002B2CF9AE}" pid="17" name="MXdmg_Language">
    <vt:lpwstr>en</vt:lpwstr>
  </property>
  <property fmtid="{D5CDD505-2E9C-101B-9397-08002B2CF9AE}" pid="18" name="MXdmg_LastSourceFileCheckin">
    <vt:lpwstr>Dec 3, 2015</vt:lpwstr>
  </property>
  <property fmtid="{D5CDD505-2E9C-101B-9397-08002B2CF9AE}" pid="19" name="MXEmail">
    <vt:lpwstr>Christoffer.Affelin@esss.se</vt:lpwstr>
  </property>
  <property fmtid="{D5CDD505-2E9C-101B-9397-08002B2CF9AE}" pid="20" name="MXFirstName">
    <vt:lpwstr>Christoffer</vt:lpwstr>
  </property>
  <property fmtid="{D5CDD505-2E9C-101B-9397-08002B2CF9AE}" pid="21" name="MXIs Version Object">
    <vt:lpwstr>False</vt:lpwstr>
  </property>
  <property fmtid="{D5CDD505-2E9C-101B-9397-08002B2CF9AE}" pid="22" name="MXLanguage">
    <vt:lpwstr>English</vt:lpwstr>
  </property>
  <property fmtid="{D5CDD505-2E9C-101B-9397-08002B2CF9AE}" pid="23" name="MXLastName">
    <vt:lpwstr>Affelin</vt:lpwstr>
  </property>
  <property fmtid="{D5CDD505-2E9C-101B-9397-08002B2CF9AE}" pid="24" name="MXLatestVersion">
    <vt:lpwstr>5</vt:lpwstr>
  </property>
  <property fmtid="{D5CDD505-2E9C-101B-9397-08002B2CF9AE}" pid="25" name="MXLegacy Id">
    <vt:lpwstr/>
  </property>
  <property fmtid="{D5CDD505-2E9C-101B-9397-08002B2CF9AE}" pid="26" name="MXLink">
    <vt:lpwstr/>
  </property>
  <property fmtid="{D5CDD505-2E9C-101B-9397-08002B2CF9AE}" pid="27" name="MXMiddleName">
    <vt:lpwstr>Unknown</vt:lpwstr>
  </property>
  <property fmtid="{D5CDD505-2E9C-101B-9397-08002B2CF9AE}" pid="28" name="MXMove Files To Version">
    <vt:lpwstr>False</vt:lpwstr>
  </property>
  <property fmtid="{D5CDD505-2E9C-101B-9397-08002B2CF9AE}" pid="29" name="MXName">
    <vt:lpwstr>ESS-0023797</vt:lpwstr>
  </property>
  <property fmtid="{D5CDD505-2E9C-101B-9397-08002B2CF9AE}" pid="30" name="MXOriginator">
    <vt:lpwstr>christofferaffelin</vt:lpwstr>
  </property>
  <property fmtid="{D5CDD505-2E9C-101B-9397-08002B2CF9AE}" pid="31" name="MXPhase">
    <vt:lpwstr/>
  </property>
  <property fmtid="{D5CDD505-2E9C-101B-9397-08002B2CF9AE}" pid="32" name="MXPolicy">
    <vt:lpwstr>Open Document</vt:lpwstr>
  </property>
  <property fmtid="{D5CDD505-2E9C-101B-9397-08002B2CF9AE}" pid="33" name="MXPolicy.Localized">
    <vt:lpwstr>Open Document</vt:lpwstr>
  </property>
  <property fmtid="{D5CDD505-2E9C-101B-9397-08002B2CF9AE}" pid="34" name="MXPrinted Date">
    <vt:lpwstr>Jan 22, 2015</vt:lpwstr>
  </property>
  <property fmtid="{D5CDD505-2E9C-101B-9397-08002B2CF9AE}" pid="35" name="MXPrinted Version">
    <vt:lpwstr>(5)</vt:lpwstr>
  </property>
  <property fmtid="{D5CDD505-2E9C-101B-9397-08002B2CF9AE}" pid="36" name="MXReference">
    <vt:lpwstr/>
  </property>
  <property fmtid="{D5CDD505-2E9C-101B-9397-08002B2CF9AE}" pid="37" name="MXRevision">
    <vt:lpwstr>1</vt:lpwstr>
  </property>
  <property fmtid="{D5CDD505-2E9C-101B-9397-08002B2CF9AE}" pid="38" name="MXSignatures_state_Obsolete">
    <vt:lpwstr/>
  </property>
  <property fmtid="{D5CDD505-2E9C-101B-9397-08002B2CF9AE}" pid="39" name="MXSignatures_state_Preliminary">
    <vt:lpwstr/>
  </property>
  <property fmtid="{D5CDD505-2E9C-101B-9397-08002B2CF9AE}" pid="40" name="MXSignatures_state_Release">
    <vt:lpwstr/>
  </property>
  <property fmtid="{D5CDD505-2E9C-101B-9397-08002B2CF9AE}" pid="41" name="MXSubmitter">
    <vt:lpwstr>Affelin, Christoffer</vt:lpwstr>
  </property>
  <property fmtid="{D5CDD505-2E9C-101B-9397-08002B2CF9AE}" pid="42" name="MXSuspend Versioning">
    <vt:lpwstr>False</vt:lpwstr>
  </property>
  <property fmtid="{D5CDD505-2E9C-101B-9397-08002B2CF9AE}" pid="43" name="MXTitle">
    <vt:lpwstr>CAD Meetings</vt:lpwstr>
  </property>
  <property fmtid="{D5CDD505-2E9C-101B-9397-08002B2CF9AE}" pid="44" name="MXTVADummy1">
    <vt:lpwstr/>
  </property>
  <property fmtid="{D5CDD505-2E9C-101B-9397-08002B2CF9AE}" pid="45" name="MXTVADummy2">
    <vt:lpwstr/>
  </property>
  <property fmtid="{D5CDD505-2E9C-101B-9397-08002B2CF9AE}" pid="46" name="MXTVADummy3">
    <vt:lpwstr/>
  </property>
  <property fmtid="{D5CDD505-2E9C-101B-9397-08002B2CF9AE}" pid="47" name="MXType">
    <vt:lpwstr>dmg_Presentation</vt:lpwstr>
  </property>
  <property fmtid="{D5CDD505-2E9C-101B-9397-08002B2CF9AE}" pid="48" name="MXType.Localized">
    <vt:lpwstr>Presentation</vt:lpwstr>
  </property>
  <property fmtid="{D5CDD505-2E9C-101B-9397-08002B2CF9AE}" pid="49" name="MXUser">
    <vt:lpwstr>christofferaffelin</vt:lpwstr>
  </property>
  <property fmtid="{D5CDD505-2E9C-101B-9397-08002B2CF9AE}" pid="50" name="MXVersion">
    <vt:lpwstr>5</vt:lpwstr>
  </property>
</Properties>
</file>