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0" r:id="rId3"/>
    <p:sldMasterId id="2147483693" r:id="rId4"/>
    <p:sldMasterId id="2147483705" r:id="rId5"/>
  </p:sldMasterIdLst>
  <p:notesMasterIdLst>
    <p:notesMasterId r:id="rId37"/>
  </p:notesMasterIdLst>
  <p:sldIdLst>
    <p:sldId id="256" r:id="rId6"/>
    <p:sldId id="262" r:id="rId7"/>
    <p:sldId id="284" r:id="rId8"/>
    <p:sldId id="280" r:id="rId9"/>
    <p:sldId id="258" r:id="rId10"/>
    <p:sldId id="259" r:id="rId11"/>
    <p:sldId id="285" r:id="rId12"/>
    <p:sldId id="263" r:id="rId13"/>
    <p:sldId id="286" r:id="rId14"/>
    <p:sldId id="303" r:id="rId15"/>
    <p:sldId id="288" r:id="rId16"/>
    <p:sldId id="289" r:id="rId17"/>
    <p:sldId id="290" r:id="rId18"/>
    <p:sldId id="260" r:id="rId19"/>
    <p:sldId id="282" r:id="rId20"/>
    <p:sldId id="293" r:id="rId21"/>
    <p:sldId id="294" r:id="rId22"/>
    <p:sldId id="296" r:id="rId23"/>
    <p:sldId id="297" r:id="rId24"/>
    <p:sldId id="291" r:id="rId25"/>
    <p:sldId id="274" r:id="rId26"/>
    <p:sldId id="278" r:id="rId27"/>
    <p:sldId id="300" r:id="rId28"/>
    <p:sldId id="304" r:id="rId29"/>
    <p:sldId id="299" r:id="rId30"/>
    <p:sldId id="292" r:id="rId31"/>
    <p:sldId id="270" r:id="rId32"/>
    <p:sldId id="271" r:id="rId33"/>
    <p:sldId id="301" r:id="rId34"/>
    <p:sldId id="273"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7225" autoAdjust="0"/>
  </p:normalViewPr>
  <p:slideViewPr>
    <p:cSldViewPr snapToGrid="0">
      <p:cViewPr varScale="1">
        <p:scale>
          <a:sx n="98" d="100"/>
          <a:sy n="98" d="100"/>
        </p:scale>
        <p:origin x="13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5DABF-044B-4F5C-A620-D9FCC2FAB5E5}"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1F69-8888-4CF5-ADCB-80F881785BA1}" type="slidenum">
              <a:rPr lang="en-US" smtClean="0"/>
              <a:t>‹#›</a:t>
            </a:fld>
            <a:endParaRPr lang="en-US"/>
          </a:p>
        </p:txBody>
      </p:sp>
    </p:spTree>
    <p:extLst>
      <p:ext uri="{BB962C8B-B14F-4D97-AF65-F5344CB8AC3E}">
        <p14:creationId xmlns:p14="http://schemas.microsoft.com/office/powerpoint/2010/main" val="946929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give a short</a:t>
            </a:r>
            <a:r>
              <a:rPr lang="en-US" baseline="0" dirty="0" smtClean="0"/>
              <a:t> introduction of the ESS Ion Source and then I’ll talk about the issues we faced during these months of commissioning, including grounding, LEBT solenoids, the problems commissioning the chopper, and the status of the IRIS.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2</a:t>
            </a:fld>
            <a:endParaRPr lang="en-US"/>
          </a:p>
        </p:txBody>
      </p:sp>
    </p:spTree>
    <p:extLst>
      <p:ext uri="{BB962C8B-B14F-4D97-AF65-F5344CB8AC3E}">
        <p14:creationId xmlns:p14="http://schemas.microsoft.com/office/powerpoint/2010/main" val="247576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these are the results for the original installation with 20</a:t>
            </a:r>
            <a:r>
              <a:rPr lang="en-US" baseline="0" dirty="0" smtClean="0"/>
              <a:t> meter long cables from the isolation transformer on the rack area to the ion source. </a:t>
            </a:r>
            <a:r>
              <a:rPr lang="en-US" dirty="0" smtClean="0"/>
              <a:t>Initially</a:t>
            </a:r>
            <a:r>
              <a:rPr lang="en-US" baseline="0" dirty="0" smtClean="0"/>
              <a:t> we thought of relocating the isolation transformer very close to the ion source because the energy stored in the secondary winding and the 3-phase cables is significant, and whenever the platform discharges to ground you can have voltage differences of more than 1 kV between the phase of the components and the neutral.</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11</a:t>
            </a:fld>
            <a:endParaRPr lang="en-US"/>
          </a:p>
        </p:txBody>
      </p:sp>
    </p:spTree>
    <p:extLst>
      <p:ext uri="{BB962C8B-B14F-4D97-AF65-F5344CB8AC3E}">
        <p14:creationId xmlns:p14="http://schemas.microsoft.com/office/powerpoint/2010/main" val="98071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according to the simulation, even shortening the transformer cables to 5 meters did not improve</a:t>
            </a:r>
            <a:r>
              <a:rPr lang="en-US" baseline="0" dirty="0" smtClean="0"/>
              <a:t> the situation by much. The oscillations are shorter but the amplitudes are still concerning.</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12</a:t>
            </a:fld>
            <a:endParaRPr lang="en-US"/>
          </a:p>
        </p:txBody>
      </p:sp>
    </p:spTree>
    <p:extLst>
      <p:ext uri="{BB962C8B-B14F-4D97-AF65-F5344CB8AC3E}">
        <p14:creationId xmlns:p14="http://schemas.microsoft.com/office/powerpoint/2010/main" val="320955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redesigning</a:t>
            </a:r>
            <a:r>
              <a:rPr lang="en-US" baseline="0" dirty="0" smtClean="0"/>
              <a:t> the connections between the elements of the platform and the electrical panel, the energy from the 75 kV discharges is mitigated significantly. This is achieved by using EMC grounding, i.e. </a:t>
            </a:r>
            <a:r>
              <a:rPr lang="en-US" baseline="0" dirty="0" err="1" smtClean="0"/>
              <a:t>Aluminium</a:t>
            </a:r>
            <a:r>
              <a:rPr lang="en-US" baseline="0" dirty="0" smtClean="0"/>
              <a:t> foil with lots of surface and low inductance and also installing an EMC filter that channels the energy to ground away from the sensitive electronics.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13</a:t>
            </a:fld>
            <a:endParaRPr lang="en-US"/>
          </a:p>
        </p:txBody>
      </p:sp>
    </p:spTree>
    <p:extLst>
      <p:ext uri="{BB962C8B-B14F-4D97-AF65-F5344CB8AC3E}">
        <p14:creationId xmlns:p14="http://schemas.microsoft.com/office/powerpoint/2010/main" val="6813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grounding system of the Ion Source is comprised of a network of 10 cm wide flat copper bars that are interconnected and grant access to the grounding mesh beneath the concrete floor through connections to the nearest pads and to the copper bar on the wall. The electronics of the racks were grounded using </a:t>
            </a:r>
            <a:r>
              <a:rPr lang="en-US" sz="1200" b="0" i="0" u="none" strike="noStrike" kern="1200" baseline="0" dirty="0" err="1" smtClean="0">
                <a:solidFill>
                  <a:schemeClr val="tx1"/>
                </a:solidFill>
                <a:latin typeface="+mn-lt"/>
                <a:ea typeface="+mn-ea"/>
                <a:cs typeface="+mn-cs"/>
              </a:rPr>
              <a:t>aluminium</a:t>
            </a:r>
            <a:r>
              <a:rPr lang="en-US" sz="1200" b="0" i="0" u="none" strike="noStrike" kern="1200" baseline="0" dirty="0" smtClean="0">
                <a:solidFill>
                  <a:schemeClr val="tx1"/>
                </a:solidFill>
                <a:latin typeface="+mn-lt"/>
                <a:ea typeface="+mn-ea"/>
                <a:cs typeface="+mn-cs"/>
              </a:rPr>
              <a:t> foil and flat braids. The electric panel of the platform was completely rearranged, installing a new surge suppressor and an EMC filter.</a:t>
            </a:r>
            <a:endParaRPr lang="en-US" dirty="0" smtClean="0"/>
          </a:p>
          <a:p>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14</a:t>
            </a:fld>
            <a:endParaRPr lang="en-US"/>
          </a:p>
        </p:txBody>
      </p:sp>
    </p:spTree>
    <p:extLst>
      <p:ext uri="{BB962C8B-B14F-4D97-AF65-F5344CB8AC3E}">
        <p14:creationId xmlns:p14="http://schemas.microsoft.com/office/powerpoint/2010/main" val="224192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the pads inside the safety</a:t>
            </a:r>
            <a:r>
              <a:rPr lang="en-US" baseline="0" dirty="0" smtClean="0"/>
              <a:t> fence and over by the rack area </a:t>
            </a:r>
            <a:r>
              <a:rPr lang="en-US" dirty="0" smtClean="0"/>
              <a:t>where the copper bars connect to the grounding mesh underneath.</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15</a:t>
            </a:fld>
            <a:endParaRPr lang="en-US"/>
          </a:p>
        </p:txBody>
      </p:sp>
    </p:spTree>
    <p:extLst>
      <p:ext uri="{BB962C8B-B14F-4D97-AF65-F5344CB8AC3E}">
        <p14:creationId xmlns:p14="http://schemas.microsoft.com/office/powerpoint/2010/main" val="91158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moving on to magnet issues. The LEBT solenoids have a problem in the connectors of the cooling circuit that make them prone to leak. We’ve had one of the cooling channels leak because of this, and it is an issue intrinsic to the way these solenoids are manufactured. In order to fix this permanently, all inserts of the cooling channels need to be replaced and brazed to the copper channels. Also, corrector magnets use single polarity power supplies, and the polarity is switched using a relay, which have their own set of issues. We have experienced broken relays already, because a relay was stuck changing polarity many times and ended up getting burned. Also, the polarities of the first set of corrector magnets was reversed. The second pair of correctors is not tested yet. Also, Solenoid 1 and 2 did not have the same polarity, which is an issue if you are trying to steer the beam in a systematic way using the correctors.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16</a:t>
            </a:fld>
            <a:endParaRPr lang="en-US"/>
          </a:p>
        </p:txBody>
      </p:sp>
    </p:spTree>
    <p:extLst>
      <p:ext uri="{BB962C8B-B14F-4D97-AF65-F5344CB8AC3E}">
        <p14:creationId xmlns:p14="http://schemas.microsoft.com/office/powerpoint/2010/main" val="48682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commissioning of the LEBT chopper started just last month.</a:t>
            </a:r>
            <a:r>
              <a:rPr lang="en-US" baseline="0" dirty="0" smtClean="0"/>
              <a:t> We installed the different electronic modules and the power supply, and during testing we observed issues reaching the nominal voltage of -10 kV. We are still debugging the system to find the cause of the problem.</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17</a:t>
            </a:fld>
            <a:endParaRPr lang="en-US"/>
          </a:p>
        </p:txBody>
      </p:sp>
    </p:spTree>
    <p:extLst>
      <p:ext uri="{BB962C8B-B14F-4D97-AF65-F5344CB8AC3E}">
        <p14:creationId xmlns:p14="http://schemas.microsoft.com/office/powerpoint/2010/main" val="385384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power supply of the chopper is connected to a HV switch which is controlled by a low voltage module. We are</a:t>
            </a:r>
            <a:r>
              <a:rPr lang="en-US" baseline="0" dirty="0" smtClean="0"/>
              <a:t> using a negative polarity chopper because, when using a positive bias, the chopper electrode picks up electrons from secondary emission or from the residual gas and it drains more current from the power supply, which is an issue for holding the voltage properly.</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18</a:t>
            </a:fld>
            <a:endParaRPr lang="en-US"/>
          </a:p>
        </p:txBody>
      </p:sp>
    </p:spTree>
    <p:extLst>
      <p:ext uri="{BB962C8B-B14F-4D97-AF65-F5344CB8AC3E}">
        <p14:creationId xmlns:p14="http://schemas.microsoft.com/office/powerpoint/2010/main" val="242645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IRIS in the LEBT</a:t>
            </a:r>
            <a:r>
              <a:rPr lang="en-US" baseline="0" dirty="0" smtClean="0"/>
              <a:t> has six motors and 24 water connections all in-vacuum. Ever since we started commissioning we have not been able to operate the IRIS. We think the problem is likely related to the encoders of the motors, but we need to remove it from the beam line for disassembly and proper debugging. We will take advantage of the need to dismantle the LEBT during RFQ tuning to troubleshoot the IRIS.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19</a:t>
            </a:fld>
            <a:endParaRPr lang="en-US"/>
          </a:p>
        </p:txBody>
      </p:sp>
    </p:spTree>
    <p:extLst>
      <p:ext uri="{BB962C8B-B14F-4D97-AF65-F5344CB8AC3E}">
        <p14:creationId xmlns:p14="http://schemas.microsoft.com/office/powerpoint/2010/main" val="380588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 solved the grounding issue, beam commissioning started properly last February. We started by commissioning and validating the Faraday cup, which is now installed in the diagnostics tank. Then we moved on to commission the non-invasive profile monitors to measure beam size, and then we started transporting the beam to the end of the LEBT where we have a BCM. We achieved transmissions of up to 85% in some configurations.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20</a:t>
            </a:fld>
            <a:endParaRPr lang="en-US"/>
          </a:p>
        </p:txBody>
      </p:sp>
    </p:spTree>
    <p:extLst>
      <p:ext uri="{BB962C8B-B14F-4D97-AF65-F5344CB8AC3E}">
        <p14:creationId xmlns:p14="http://schemas.microsoft.com/office/powerpoint/2010/main" val="222996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ESS LINAC</a:t>
            </a:r>
            <a:r>
              <a:rPr lang="en-US" baseline="0" dirty="0" smtClean="0"/>
              <a:t> is roughly 600 </a:t>
            </a:r>
            <a:r>
              <a:rPr lang="en-US" baseline="0" dirty="0" err="1" smtClean="0"/>
              <a:t>metres</a:t>
            </a:r>
            <a:r>
              <a:rPr lang="en-US" baseline="0" dirty="0" smtClean="0"/>
              <a:t> long from Ion Source to Target. It will provide 2 GeV protons with a current of 62.5 mA at a repetition rate of 14 Hz to the tungsten target which is cooled with He gas.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3</a:t>
            </a:fld>
            <a:endParaRPr lang="en-US"/>
          </a:p>
        </p:txBody>
      </p:sp>
    </p:spTree>
    <p:extLst>
      <p:ext uri="{BB962C8B-B14F-4D97-AF65-F5344CB8AC3E}">
        <p14:creationId xmlns:p14="http://schemas.microsoft.com/office/powerpoint/2010/main" val="358417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done some characterization studies in the ion source to</a:t>
            </a:r>
            <a:r>
              <a:rPr lang="en-US" baseline="0" dirty="0" smtClean="0"/>
              <a:t> find good operating points with a stable beam pulse and high current and transmission.</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21</a:t>
            </a:fld>
            <a:endParaRPr lang="en-US"/>
          </a:p>
        </p:txBody>
      </p:sp>
    </p:spTree>
    <p:extLst>
      <p:ext uri="{BB962C8B-B14F-4D97-AF65-F5344CB8AC3E}">
        <p14:creationId xmlns:p14="http://schemas.microsoft.com/office/powerpoint/2010/main" val="119380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commissioning of beam diagnostics is work in progress, with the EMU, the second pair of NPMs at the commissioning tank and the Doppler monitor next in line. I highlight here in red that measuring the emittance at the entrance of the RFQ is the single most important measurement of this commissioning, and that’s where we are focusing all our efforts.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22</a:t>
            </a:fld>
            <a:endParaRPr lang="en-US"/>
          </a:p>
        </p:txBody>
      </p:sp>
    </p:spTree>
    <p:extLst>
      <p:ext uri="{BB962C8B-B14F-4D97-AF65-F5344CB8AC3E}">
        <p14:creationId xmlns:p14="http://schemas.microsoft.com/office/powerpoint/2010/main" val="200642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conclude, I’d like to say that even though the beam commissioning of the ISRC &amp; LEBT officially started on September 2018, the machine was far from ready at that point to be handed over to Operations, as none of the subsystems was fully tested. Furthermore, extensive debugging and troubleshooting of all systems is being done, which was not foreseen in the plan. The lack of spares available on site also contributed to the delay in the commissioning. All of this had a big impact on the time available for testing and commissioning of the ISRC &amp; LEBT. Other than that, the commissioning is now going well and showing promising results.</a:t>
            </a:r>
          </a:p>
        </p:txBody>
      </p:sp>
      <p:sp>
        <p:nvSpPr>
          <p:cNvPr id="4" name="Slide Number Placeholder 3"/>
          <p:cNvSpPr>
            <a:spLocks noGrp="1"/>
          </p:cNvSpPr>
          <p:nvPr>
            <p:ph type="sldNum" sz="quarter" idx="10"/>
          </p:nvPr>
        </p:nvSpPr>
        <p:spPr/>
        <p:txBody>
          <a:bodyPr/>
          <a:lstStyle/>
          <a:p>
            <a:fld id="{D8B41F69-8888-4CF5-ADCB-80F881785BA1}" type="slidenum">
              <a:rPr lang="en-US" smtClean="0"/>
              <a:t>23</a:t>
            </a:fld>
            <a:endParaRPr lang="en-US"/>
          </a:p>
        </p:txBody>
      </p:sp>
    </p:spTree>
    <p:extLst>
      <p:ext uri="{BB962C8B-B14F-4D97-AF65-F5344CB8AC3E}">
        <p14:creationId xmlns:p14="http://schemas.microsoft.com/office/powerpoint/2010/main" val="38121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29</a:t>
            </a:fld>
            <a:endParaRPr lang="sv-SE" dirty="0"/>
          </a:p>
        </p:txBody>
      </p:sp>
    </p:spTree>
    <p:extLst>
      <p:ext uri="{BB962C8B-B14F-4D97-AF65-F5344CB8AC3E}">
        <p14:creationId xmlns:p14="http://schemas.microsoft.com/office/powerpoint/2010/main" val="287876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Ion Source of ESS is a Microwave Discharge Ion Source. </a:t>
            </a:r>
            <a:r>
              <a:rPr lang="en-US" sz="1200" b="0" i="0" u="none" strike="noStrike" kern="1200" baseline="0" dirty="0" smtClean="0">
                <a:solidFill>
                  <a:schemeClr val="tx1"/>
                </a:solidFill>
                <a:latin typeface="+mn-lt"/>
                <a:ea typeface="+mn-ea"/>
                <a:cs typeface="+mn-cs"/>
              </a:rPr>
              <a:t>These sources produce high currents of singly charged ions with low emittance. A stepped matching transformer is used to allow smooth transition between the waveguide and </a:t>
            </a:r>
            <a:r>
              <a:rPr lang="en-US" sz="1200" b="0" i="0" u="none" strike="noStrike" kern="1200" baseline="0" smtClean="0">
                <a:solidFill>
                  <a:schemeClr val="tx1"/>
                </a:solidFill>
                <a:latin typeface="+mn-lt"/>
                <a:ea typeface="+mn-ea"/>
                <a:cs typeface="+mn-cs"/>
              </a:rPr>
              <a:t>plasma chamber impedances</a:t>
            </a:r>
            <a:r>
              <a:rPr lang="en-US" sz="1200" b="0" i="0" u="none" strike="noStrike" kern="1200" baseline="0" dirty="0" smtClean="0">
                <a:solidFill>
                  <a:schemeClr val="tx1"/>
                </a:solidFill>
                <a:latin typeface="+mn-lt"/>
                <a:ea typeface="+mn-ea"/>
                <a:cs typeface="+mn-cs"/>
              </a:rPr>
              <a:t>. An extraction system with a </a:t>
            </a:r>
            <a:r>
              <a:rPr lang="en-US" sz="1200" b="0" i="0" u="none" strike="noStrike" kern="1200" baseline="0" dirty="0" err="1" smtClean="0">
                <a:solidFill>
                  <a:schemeClr val="tx1"/>
                </a:solidFill>
                <a:latin typeface="+mn-lt"/>
                <a:ea typeface="+mn-ea"/>
                <a:cs typeface="+mn-cs"/>
              </a:rPr>
              <a:t>repeller</a:t>
            </a:r>
            <a:r>
              <a:rPr lang="en-US" sz="1200" b="0" i="0" u="none" strike="noStrike" kern="1200" baseline="0" dirty="0" smtClean="0">
                <a:solidFill>
                  <a:schemeClr val="tx1"/>
                </a:solidFill>
                <a:latin typeface="+mn-lt"/>
                <a:ea typeface="+mn-ea"/>
                <a:cs typeface="+mn-cs"/>
              </a:rPr>
              <a:t> electrode is employed to limit the back-streaming electrons. Microwave Discharge sources</a:t>
            </a:r>
            <a:r>
              <a:rPr lang="en-US" dirty="0" smtClean="0"/>
              <a:t> differ from ECR sources in the sense that they operate slightly off-resonance and the plasma is not completely confined by the magnetic field. Also, </a:t>
            </a:r>
            <a:r>
              <a:rPr lang="en-US" sz="1200" b="0" i="0" u="none" strike="noStrike" kern="1200" baseline="0" dirty="0" smtClean="0">
                <a:solidFill>
                  <a:schemeClr val="tx1"/>
                </a:solidFill>
                <a:latin typeface="+mn-lt"/>
                <a:ea typeface="+mn-ea"/>
                <a:cs typeface="+mn-cs"/>
              </a:rPr>
              <a:t>ECR sources have an additional </a:t>
            </a:r>
            <a:r>
              <a:rPr lang="en-US" sz="1200" b="0" i="0" u="none" strike="noStrike" kern="1200" baseline="0" dirty="0" err="1" smtClean="0">
                <a:solidFill>
                  <a:schemeClr val="tx1"/>
                </a:solidFill>
                <a:latin typeface="+mn-lt"/>
                <a:ea typeface="+mn-ea"/>
                <a:cs typeface="+mn-cs"/>
              </a:rPr>
              <a:t>hexapole</a:t>
            </a:r>
            <a:r>
              <a:rPr lang="en-US" sz="1200" b="0" i="0" u="none" strike="noStrike" kern="1200" baseline="0" dirty="0" smtClean="0">
                <a:solidFill>
                  <a:schemeClr val="tx1"/>
                </a:solidFill>
                <a:latin typeface="+mn-lt"/>
                <a:ea typeface="+mn-ea"/>
                <a:cs typeface="+mn-cs"/>
              </a:rPr>
              <a:t> field surrounding the plasma chamber to further confine the plasma and obtain ions of high charge states.</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4</a:t>
            </a:fld>
            <a:endParaRPr lang="en-US"/>
          </a:p>
        </p:txBody>
      </p:sp>
    </p:spTree>
    <p:extLst>
      <p:ext uri="{BB962C8B-B14F-4D97-AF65-F5344CB8AC3E}">
        <p14:creationId xmlns:p14="http://schemas.microsoft.com/office/powerpoint/2010/main" val="21468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ion source sits inside a high-voltage platform biased at 75 kV DC during operation. This</a:t>
            </a:r>
            <a:r>
              <a:rPr lang="en-US" baseline="0" dirty="0" smtClean="0"/>
              <a:t> setup provides the voltage difference to ground that allows the extraction of protons from the source plasma. In this picture you can see the HV platform with all its doors open and the ceiling panels removed. You can also see the high-voltage insulators, the electronics rack, the electrical panel, the magnetron head, the waveguide and the coils of the Ion source with the plasma chamber inside.</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5</a:t>
            </a:fld>
            <a:endParaRPr lang="en-US"/>
          </a:p>
        </p:txBody>
      </p:sp>
    </p:spTree>
    <p:extLst>
      <p:ext uri="{BB962C8B-B14F-4D97-AF65-F5344CB8AC3E}">
        <p14:creationId xmlns:p14="http://schemas.microsoft.com/office/powerpoint/2010/main" val="101394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LEBT matches the beam to the entrance</a:t>
            </a:r>
            <a:r>
              <a:rPr lang="en-GB" baseline="0" dirty="0" smtClean="0"/>
              <a:t> of the RFQ. In the LEBT, immediately after the ion source and extraction electrodes, we have a small tank with vacuum ports for </a:t>
            </a:r>
            <a:r>
              <a:rPr lang="en-GB" baseline="0" dirty="0" err="1" smtClean="0"/>
              <a:t>turbopumps</a:t>
            </a:r>
            <a:r>
              <a:rPr lang="en-GB" baseline="0" dirty="0" smtClean="0"/>
              <a:t>, vacuum gauges and a Residual Gas </a:t>
            </a:r>
            <a:r>
              <a:rPr lang="en-GB" baseline="0" dirty="0" err="1" smtClean="0"/>
              <a:t>Analyzer</a:t>
            </a:r>
            <a:r>
              <a:rPr lang="en-GB" baseline="0" dirty="0" smtClean="0"/>
              <a:t> (RGA). We have two solenoids for beam focusing, the iris, which is a moveable aperture to control the beam current, and also a diagnostics tank where the Chopper is. The chopper discards the tails of the beam pulse into the collimator, just before the entrance of the RFQ.</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1A53A7-64CD-4D0E-AAE8-1AC9C79D7085}"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45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dirty="0" err="1" smtClean="0"/>
              <a:t>IBSimu</a:t>
            </a:r>
            <a:r>
              <a:rPr lang="en-US" dirty="0" smtClean="0"/>
              <a:t> we</a:t>
            </a:r>
            <a:r>
              <a:rPr lang="en-US" baseline="0" dirty="0" smtClean="0"/>
              <a:t> can simulate the beam transport through the LEBT. Here we can see a very divergent beam scraping at the 1</a:t>
            </a:r>
            <a:r>
              <a:rPr lang="en-US" baseline="30000" dirty="0" smtClean="0"/>
              <a:t>st</a:t>
            </a:r>
            <a:r>
              <a:rPr lang="en-US" baseline="0" dirty="0" smtClean="0"/>
              <a:t> solenoid, the blade of the IRIS, the chopper and then the 2</a:t>
            </a:r>
            <a:r>
              <a:rPr lang="en-US" baseline="30000" dirty="0" smtClean="0"/>
              <a:t>nd</a:t>
            </a:r>
            <a:r>
              <a:rPr lang="en-US" baseline="0" dirty="0" smtClean="0"/>
              <a:t> solenoid, arriving to the collimator with a beam that has a very high proton ratio, while other species like H2+ and H3+ are left behind.</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7</a:t>
            </a:fld>
            <a:endParaRPr lang="en-US"/>
          </a:p>
        </p:txBody>
      </p:sp>
    </p:spTree>
    <p:extLst>
      <p:ext uri="{BB962C8B-B14F-4D97-AF65-F5344CB8AC3E}">
        <p14:creationId xmlns:p14="http://schemas.microsoft.com/office/powerpoint/2010/main" val="373193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Ever since we started beam commissioning, we had issues with electric discharges taking out fuses and damaging electronics inside the platform. This turned out to be a major showstopper for the commissioning that took 5 months to overcome. Specifically, we had breakers trip on the electric panel of the platform, which sits here. We also tripped the breakers on the back of some power supplies in the electronics rack that is over here. The Magnetron PS could be recovered resetting manually after a spark, but we had one instance where the 3 coil power supplies were damaged at once. Since we only had 1 spare, we were left waiting for 2 new power supplies to arrive.</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8</a:t>
            </a:fld>
            <a:endParaRPr lang="en-US"/>
          </a:p>
        </p:txBody>
      </p:sp>
    </p:spTree>
    <p:extLst>
      <p:ext uri="{BB962C8B-B14F-4D97-AF65-F5344CB8AC3E}">
        <p14:creationId xmlns:p14="http://schemas.microsoft.com/office/powerpoint/2010/main" val="293584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became clear that we had a grounding issue and that additional grounding was needed. The HV platform and all its connections were modeled in a simulation where we could study the effects of 75 kV discharges. The parasitic capacitance, impedance and inductance of every element was estimated and then a spark generator was simulated to generate sparks in the platform from 75 kV to ground.</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9</a:t>
            </a:fld>
            <a:endParaRPr lang="en-US"/>
          </a:p>
        </p:txBody>
      </p:sp>
    </p:spTree>
    <p:extLst>
      <p:ext uri="{BB962C8B-B14F-4D97-AF65-F5344CB8AC3E}">
        <p14:creationId xmlns:p14="http://schemas.microsoft.com/office/powerpoint/2010/main" val="336786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simplistic model, only one phase and a neutral were studied, and then sensors for current and voltage were added at key points in the system. The outputs were connected to a virtual oscilloscope.</a:t>
            </a:r>
            <a:endParaRPr lang="en-US" dirty="0"/>
          </a:p>
        </p:txBody>
      </p:sp>
      <p:sp>
        <p:nvSpPr>
          <p:cNvPr id="4" name="Slide Number Placeholder 3"/>
          <p:cNvSpPr>
            <a:spLocks noGrp="1"/>
          </p:cNvSpPr>
          <p:nvPr>
            <p:ph type="sldNum" sz="quarter" idx="10"/>
          </p:nvPr>
        </p:nvSpPr>
        <p:spPr/>
        <p:txBody>
          <a:bodyPr/>
          <a:lstStyle/>
          <a:p>
            <a:fld id="{D8B41F69-8888-4CF5-ADCB-80F881785BA1}" type="slidenum">
              <a:rPr lang="en-US" smtClean="0"/>
              <a:t>10</a:t>
            </a:fld>
            <a:endParaRPr lang="en-US"/>
          </a:p>
        </p:txBody>
      </p:sp>
    </p:spTree>
    <p:extLst>
      <p:ext uri="{BB962C8B-B14F-4D97-AF65-F5344CB8AC3E}">
        <p14:creationId xmlns:p14="http://schemas.microsoft.com/office/powerpoint/2010/main" val="506396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A9ABC552-7A4F-9349-9C89-F52A304EACF1}" type="datetime1">
              <a:rPr lang="en-US" noProof="0" smtClean="0"/>
              <a:t>4/10/2019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227913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p:txBody>
      </p:sp>
      <p:sp>
        <p:nvSpPr>
          <p:cNvPr id="5" name="Date Placeholder 4"/>
          <p:cNvSpPr>
            <a:spLocks noGrp="1"/>
          </p:cNvSpPr>
          <p:nvPr>
            <p:ph type="dt" sz="half" idx="10"/>
          </p:nvPr>
        </p:nvSpPr>
        <p:spPr/>
        <p:txBody>
          <a:bodyPr/>
          <a:lstStyle/>
          <a:p>
            <a:fld id="{DA621436-420A-1E4C-9057-06358406F88E}" type="datetime1">
              <a:rPr lang="en-US" noProof="0" smtClean="0"/>
              <a:t>4/10/2019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289037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noProof="0" smtClean="0"/>
              <a:t>Click to edit Master title style</a:t>
            </a:r>
            <a:endParaRPr lang="en-GB" noProof="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noProof="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noProof="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a:p>
        </p:txBody>
      </p:sp>
      <p:sp>
        <p:nvSpPr>
          <p:cNvPr id="7" name="Date Placeholder 6"/>
          <p:cNvSpPr>
            <a:spLocks noGrp="1"/>
          </p:cNvSpPr>
          <p:nvPr>
            <p:ph type="dt" sz="half" idx="10"/>
          </p:nvPr>
        </p:nvSpPr>
        <p:spPr/>
        <p:txBody>
          <a:bodyPr/>
          <a:lstStyle/>
          <a:p>
            <a:fld id="{8A2E7954-ABD4-D942-8702-2A627BC0FC05}" type="datetime1">
              <a:rPr lang="en-US" noProof="0" smtClean="0"/>
              <a:t>4/10/2019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Tree>
    <p:extLst>
      <p:ext uri="{BB962C8B-B14F-4D97-AF65-F5344CB8AC3E}">
        <p14:creationId xmlns:p14="http://schemas.microsoft.com/office/powerpoint/2010/main" val="234733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257175" indent="-257175">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40"/>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40"/>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4148597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3" name="Content Placeholder 2"/>
          <p:cNvSpPr>
            <a:spLocks noGrp="1"/>
          </p:cNvSpPr>
          <p:nvPr>
            <p:ph sz="half" idx="1" hasCustomPrompt="1"/>
          </p:nvPr>
        </p:nvSpPr>
        <p:spPr>
          <a:xfrm>
            <a:off x="609600" y="1781000"/>
            <a:ext cx="5384800" cy="4345166"/>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5"/>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5"/>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416705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0095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4581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1687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37931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0445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657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E169F3B4-F99E-974E-B1C5-AF0FA1E29A28}" type="datetime1">
              <a:rPr lang="en-US" noProof="0" smtClean="0"/>
              <a:t>4/10/2019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584752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6239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14771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113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4621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2019-04-10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3824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361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6DC5A1-E361-4FE9-A577-D7C0FD18704C}" type="datetime1">
              <a:rPr lang="en-GB" smtClean="0"/>
              <a:t>10/04/2019</a:t>
            </a:fld>
            <a:endParaRPr lang="en-GB"/>
          </a:p>
        </p:txBody>
      </p:sp>
      <p:sp>
        <p:nvSpPr>
          <p:cNvPr id="5" name="Footer Placeholder 4"/>
          <p:cNvSpPr>
            <a:spLocks noGrp="1"/>
          </p:cNvSpPr>
          <p:nvPr>
            <p:ph type="ftr" sz="quarter" idx="11"/>
          </p:nvPr>
        </p:nvSpPr>
        <p:spPr/>
        <p:txBody>
          <a:bodyPr/>
          <a:lstStyle/>
          <a:p>
            <a:r>
              <a:rPr lang="en-GB" smtClean="0"/>
              <a:t>Carlos A. Martins</a:t>
            </a:r>
            <a:endParaRPr lang="en-GB"/>
          </a:p>
        </p:txBody>
      </p:sp>
      <p:sp>
        <p:nvSpPr>
          <p:cNvPr id="6" name="Slide Number Placeholder 5"/>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3662783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5AE1A6-E6CA-4E23-AF30-AD2FD02F07C9}" type="datetime1">
              <a:rPr lang="en-GB" smtClean="0"/>
              <a:t>10/04/2019</a:t>
            </a:fld>
            <a:endParaRPr lang="en-GB"/>
          </a:p>
        </p:txBody>
      </p:sp>
      <p:sp>
        <p:nvSpPr>
          <p:cNvPr id="5" name="Footer Placeholder 4"/>
          <p:cNvSpPr>
            <a:spLocks noGrp="1"/>
          </p:cNvSpPr>
          <p:nvPr>
            <p:ph type="ftr" sz="quarter" idx="11"/>
          </p:nvPr>
        </p:nvSpPr>
        <p:spPr/>
        <p:txBody>
          <a:bodyPr/>
          <a:lstStyle/>
          <a:p>
            <a:r>
              <a:rPr lang="en-GB" smtClean="0"/>
              <a:t>Carlos A. Martins</a:t>
            </a:r>
            <a:endParaRPr lang="en-GB"/>
          </a:p>
        </p:txBody>
      </p:sp>
      <p:sp>
        <p:nvSpPr>
          <p:cNvPr id="6" name="Slide Number Placeholder 5"/>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280158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048FC1-D892-4ED1-94CC-EBAD9E9B94AE}" type="datetime1">
              <a:rPr lang="en-GB" smtClean="0"/>
              <a:t>10/04/2019</a:t>
            </a:fld>
            <a:endParaRPr lang="en-GB"/>
          </a:p>
        </p:txBody>
      </p:sp>
      <p:sp>
        <p:nvSpPr>
          <p:cNvPr id="5" name="Footer Placeholder 4"/>
          <p:cNvSpPr>
            <a:spLocks noGrp="1"/>
          </p:cNvSpPr>
          <p:nvPr>
            <p:ph type="ftr" sz="quarter" idx="11"/>
          </p:nvPr>
        </p:nvSpPr>
        <p:spPr/>
        <p:txBody>
          <a:bodyPr/>
          <a:lstStyle/>
          <a:p>
            <a:r>
              <a:rPr lang="en-GB" smtClean="0"/>
              <a:t>Carlos A. Martins</a:t>
            </a:r>
            <a:endParaRPr lang="en-GB"/>
          </a:p>
        </p:txBody>
      </p:sp>
      <p:sp>
        <p:nvSpPr>
          <p:cNvPr id="6" name="Slide Number Placeholder 5"/>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2764382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D0948B-4DB0-4969-AB30-214BE5858966}" type="datetime1">
              <a:rPr lang="en-GB" smtClean="0"/>
              <a:t>10/04/2019</a:t>
            </a:fld>
            <a:endParaRPr lang="en-GB"/>
          </a:p>
        </p:txBody>
      </p:sp>
      <p:sp>
        <p:nvSpPr>
          <p:cNvPr id="6" name="Footer Placeholder 5"/>
          <p:cNvSpPr>
            <a:spLocks noGrp="1"/>
          </p:cNvSpPr>
          <p:nvPr>
            <p:ph type="ftr" sz="quarter" idx="11"/>
          </p:nvPr>
        </p:nvSpPr>
        <p:spPr/>
        <p:txBody>
          <a:bodyPr/>
          <a:lstStyle/>
          <a:p>
            <a:r>
              <a:rPr lang="en-GB" smtClean="0"/>
              <a:t>Carlos A. Martins</a:t>
            </a:r>
            <a:endParaRPr lang="en-GB"/>
          </a:p>
        </p:txBody>
      </p:sp>
      <p:sp>
        <p:nvSpPr>
          <p:cNvPr id="7" name="Slide Number Placeholder 6"/>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37445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BE0A77AC-CC04-134F-A27E-C49BB2AD723B}" type="datetime1">
              <a:rPr lang="en-US" noProof="0" smtClean="0"/>
              <a:t>4/10/2019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32530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C36C87-E162-4D4B-A033-161DB99A8E8F}" type="datetime1">
              <a:rPr lang="en-GB" smtClean="0"/>
              <a:t>10/04/2019</a:t>
            </a:fld>
            <a:endParaRPr lang="en-GB"/>
          </a:p>
        </p:txBody>
      </p:sp>
      <p:sp>
        <p:nvSpPr>
          <p:cNvPr id="8" name="Footer Placeholder 7"/>
          <p:cNvSpPr>
            <a:spLocks noGrp="1"/>
          </p:cNvSpPr>
          <p:nvPr>
            <p:ph type="ftr" sz="quarter" idx="11"/>
          </p:nvPr>
        </p:nvSpPr>
        <p:spPr/>
        <p:txBody>
          <a:bodyPr/>
          <a:lstStyle/>
          <a:p>
            <a:r>
              <a:rPr lang="en-GB" smtClean="0"/>
              <a:t>Carlos A. Martins</a:t>
            </a:r>
            <a:endParaRPr lang="en-GB"/>
          </a:p>
        </p:txBody>
      </p:sp>
      <p:sp>
        <p:nvSpPr>
          <p:cNvPr id="9" name="Slide Number Placeholder 8"/>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3553740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9270D6-9786-4E37-AFB6-EF095BD180EE}" type="datetime1">
              <a:rPr lang="en-GB" smtClean="0"/>
              <a:t>10/04/2019</a:t>
            </a:fld>
            <a:endParaRPr lang="en-GB"/>
          </a:p>
        </p:txBody>
      </p:sp>
      <p:sp>
        <p:nvSpPr>
          <p:cNvPr id="4" name="Footer Placeholder 3"/>
          <p:cNvSpPr>
            <a:spLocks noGrp="1"/>
          </p:cNvSpPr>
          <p:nvPr>
            <p:ph type="ftr" sz="quarter" idx="11"/>
          </p:nvPr>
        </p:nvSpPr>
        <p:spPr/>
        <p:txBody>
          <a:bodyPr/>
          <a:lstStyle/>
          <a:p>
            <a:r>
              <a:rPr lang="en-GB" smtClean="0"/>
              <a:t>Carlos A. Martins</a:t>
            </a:r>
            <a:endParaRPr lang="en-GB"/>
          </a:p>
        </p:txBody>
      </p:sp>
      <p:sp>
        <p:nvSpPr>
          <p:cNvPr id="5" name="Slide Number Placeholder 4"/>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1367865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2AB7E-110B-4453-94A0-48DEC3673C15}" type="datetime1">
              <a:rPr lang="en-GB" smtClean="0"/>
              <a:t>10/04/2019</a:t>
            </a:fld>
            <a:endParaRPr lang="en-GB"/>
          </a:p>
        </p:txBody>
      </p:sp>
      <p:sp>
        <p:nvSpPr>
          <p:cNvPr id="3" name="Footer Placeholder 2"/>
          <p:cNvSpPr>
            <a:spLocks noGrp="1"/>
          </p:cNvSpPr>
          <p:nvPr>
            <p:ph type="ftr" sz="quarter" idx="11"/>
          </p:nvPr>
        </p:nvSpPr>
        <p:spPr/>
        <p:txBody>
          <a:bodyPr/>
          <a:lstStyle/>
          <a:p>
            <a:r>
              <a:rPr lang="en-GB" smtClean="0"/>
              <a:t>Carlos A. Martins</a:t>
            </a:r>
            <a:endParaRPr lang="en-GB"/>
          </a:p>
        </p:txBody>
      </p:sp>
      <p:sp>
        <p:nvSpPr>
          <p:cNvPr id="4" name="Slide Number Placeholder 3"/>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1494123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4ED94-6E61-42FA-99C1-C1995CD87589}" type="datetime1">
              <a:rPr lang="en-GB" smtClean="0"/>
              <a:t>10/04/2019</a:t>
            </a:fld>
            <a:endParaRPr lang="en-GB"/>
          </a:p>
        </p:txBody>
      </p:sp>
      <p:sp>
        <p:nvSpPr>
          <p:cNvPr id="6" name="Footer Placeholder 5"/>
          <p:cNvSpPr>
            <a:spLocks noGrp="1"/>
          </p:cNvSpPr>
          <p:nvPr>
            <p:ph type="ftr" sz="quarter" idx="11"/>
          </p:nvPr>
        </p:nvSpPr>
        <p:spPr/>
        <p:txBody>
          <a:bodyPr/>
          <a:lstStyle/>
          <a:p>
            <a:r>
              <a:rPr lang="en-GB" smtClean="0"/>
              <a:t>Carlos A. Martins</a:t>
            </a:r>
            <a:endParaRPr lang="en-GB"/>
          </a:p>
        </p:txBody>
      </p:sp>
      <p:sp>
        <p:nvSpPr>
          <p:cNvPr id="7" name="Slide Number Placeholder 6"/>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1907368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B0B3C-9BF5-4044-AE5E-6DE1446EFA3E}" type="datetime1">
              <a:rPr lang="en-GB" smtClean="0"/>
              <a:t>10/04/2019</a:t>
            </a:fld>
            <a:endParaRPr lang="en-GB"/>
          </a:p>
        </p:txBody>
      </p:sp>
      <p:sp>
        <p:nvSpPr>
          <p:cNvPr id="6" name="Footer Placeholder 5"/>
          <p:cNvSpPr>
            <a:spLocks noGrp="1"/>
          </p:cNvSpPr>
          <p:nvPr>
            <p:ph type="ftr" sz="quarter" idx="11"/>
          </p:nvPr>
        </p:nvSpPr>
        <p:spPr/>
        <p:txBody>
          <a:bodyPr/>
          <a:lstStyle/>
          <a:p>
            <a:r>
              <a:rPr lang="en-GB" smtClean="0"/>
              <a:t>Carlos A. Martins</a:t>
            </a:r>
            <a:endParaRPr lang="en-GB"/>
          </a:p>
        </p:txBody>
      </p:sp>
      <p:sp>
        <p:nvSpPr>
          <p:cNvPr id="7" name="Slide Number Placeholder 6"/>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964164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E05855F-AD69-40B0-A975-4F6AD2FACE1A}" type="datetime1">
              <a:rPr lang="en-GB" smtClean="0"/>
              <a:t>10/04/2019</a:t>
            </a:fld>
            <a:endParaRPr lang="en-GB"/>
          </a:p>
        </p:txBody>
      </p:sp>
      <p:sp>
        <p:nvSpPr>
          <p:cNvPr id="5" name="Footer Placeholder 4"/>
          <p:cNvSpPr>
            <a:spLocks noGrp="1"/>
          </p:cNvSpPr>
          <p:nvPr>
            <p:ph type="ftr" sz="quarter" idx="11"/>
          </p:nvPr>
        </p:nvSpPr>
        <p:spPr/>
        <p:txBody>
          <a:bodyPr/>
          <a:lstStyle/>
          <a:p>
            <a:r>
              <a:rPr lang="en-GB" smtClean="0"/>
              <a:t>Carlos A. Martins</a:t>
            </a:r>
            <a:endParaRPr lang="en-GB"/>
          </a:p>
        </p:txBody>
      </p:sp>
      <p:sp>
        <p:nvSpPr>
          <p:cNvPr id="6" name="Slide Number Placeholder 5"/>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4036451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464BFD-7A21-4F89-AC09-302223304CE1}" type="datetime1">
              <a:rPr lang="en-GB" smtClean="0"/>
              <a:t>10/04/2019</a:t>
            </a:fld>
            <a:endParaRPr lang="en-GB"/>
          </a:p>
        </p:txBody>
      </p:sp>
      <p:sp>
        <p:nvSpPr>
          <p:cNvPr id="5" name="Footer Placeholder 4"/>
          <p:cNvSpPr>
            <a:spLocks noGrp="1"/>
          </p:cNvSpPr>
          <p:nvPr>
            <p:ph type="ftr" sz="quarter" idx="11"/>
          </p:nvPr>
        </p:nvSpPr>
        <p:spPr/>
        <p:txBody>
          <a:bodyPr/>
          <a:lstStyle/>
          <a:p>
            <a:r>
              <a:rPr lang="en-GB" smtClean="0"/>
              <a:t>Carlos A. Martins</a:t>
            </a:r>
            <a:endParaRPr lang="en-GB"/>
          </a:p>
        </p:txBody>
      </p:sp>
      <p:sp>
        <p:nvSpPr>
          <p:cNvPr id="6" name="Slide Number Placeholder 5"/>
          <p:cNvSpPr>
            <a:spLocks noGrp="1"/>
          </p:cNvSpPr>
          <p:nvPr>
            <p:ph type="sldNum" sz="quarter" idx="12"/>
          </p:nvPr>
        </p:nvSpPr>
        <p:spPr/>
        <p:txBody>
          <a:bodyPr/>
          <a:lstStyle/>
          <a:p>
            <a:fld id="{5CBA5451-6B6E-4BD9-9226-4014262F3108}" type="slidenum">
              <a:rPr lang="en-GB" smtClean="0"/>
              <a:t>‹#›</a:t>
            </a:fld>
            <a:endParaRPr lang="en-GB"/>
          </a:p>
        </p:txBody>
      </p:sp>
    </p:spTree>
    <p:extLst>
      <p:ext uri="{BB962C8B-B14F-4D97-AF65-F5344CB8AC3E}">
        <p14:creationId xmlns:p14="http://schemas.microsoft.com/office/powerpoint/2010/main" val="716989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B273E6D6-463A-4A28-A7C3-AB5F4134BBA7}" type="datetimeFigureOut">
              <a:rPr lang="en-GB" smtClean="0"/>
              <a:t>10/04/2019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3533934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273E6D6-463A-4A28-A7C3-AB5F4134BBA7}" type="datetimeFigureOut">
              <a:rPr lang="en-GB" smtClean="0"/>
              <a:t>10/04/2019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3266065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273E6D6-463A-4A28-A7C3-AB5F4134BBA7}" type="datetimeFigureOut">
              <a:rPr lang="en-GB" smtClean="0"/>
              <a:t>10/04/2019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19218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048D561C-1DD3-7E47-A35E-AA2FC48370A7}" type="datetime1">
              <a:rPr lang="en-US" noProof="0" smtClean="0"/>
              <a:t>4/10/2019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Tree>
    <p:extLst>
      <p:ext uri="{BB962C8B-B14F-4D97-AF65-F5344CB8AC3E}">
        <p14:creationId xmlns:p14="http://schemas.microsoft.com/office/powerpoint/2010/main" val="2117693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B273E6D6-463A-4A28-A7C3-AB5F4134BBA7}" type="datetimeFigureOut">
              <a:rPr lang="en-GB" smtClean="0"/>
              <a:t>10/04/2019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1889701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B273E6D6-463A-4A28-A7C3-AB5F4134BBA7}" type="datetimeFigureOut">
              <a:rPr lang="en-GB" smtClean="0"/>
              <a:t>10/04/2019</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4135459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B273E6D6-463A-4A28-A7C3-AB5F4134BBA7}" type="datetimeFigureOut">
              <a:rPr lang="en-GB" smtClean="0"/>
              <a:t>10/04/2019</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1988923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273E6D6-463A-4A28-A7C3-AB5F4134BBA7}" type="datetimeFigureOut">
              <a:rPr lang="en-GB" smtClean="0"/>
              <a:t>10/04/2019</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3384790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273E6D6-463A-4A28-A7C3-AB5F4134BBA7}" type="datetimeFigureOut">
              <a:rPr lang="en-GB" smtClean="0"/>
              <a:t>10/04/2019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3548323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273E6D6-463A-4A28-A7C3-AB5F4134BBA7}" type="datetimeFigureOut">
              <a:rPr lang="en-GB" smtClean="0"/>
              <a:t>10/04/2019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803872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273E6D6-463A-4A28-A7C3-AB5F4134BBA7}" type="datetimeFigureOut">
              <a:rPr lang="en-GB" smtClean="0"/>
              <a:t>10/04/2019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672377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273E6D6-463A-4A28-A7C3-AB5F4134BBA7}" type="datetimeFigureOut">
              <a:rPr lang="en-GB" smtClean="0"/>
              <a:t>10/04/2019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5C1E274F-F424-4B04-86D0-E5B4C5EB23FC}" type="slidenum">
              <a:rPr lang="en-GB" smtClean="0"/>
              <a:t>‹#›</a:t>
            </a:fld>
            <a:endParaRPr lang="en-GB"/>
          </a:p>
        </p:txBody>
      </p:sp>
    </p:spTree>
    <p:extLst>
      <p:ext uri="{BB962C8B-B14F-4D97-AF65-F5344CB8AC3E}">
        <p14:creationId xmlns:p14="http://schemas.microsoft.com/office/powerpoint/2010/main" val="350377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Rectangle 6"/>
          <p:cNvSpPr/>
          <p:nvPr userDrawn="1"/>
        </p:nvSpPr>
        <p:spPr>
          <a:xfrm>
            <a:off x="0" y="6165428"/>
            <a:ext cx="12192000" cy="705600"/>
          </a:xfrm>
          <a:prstGeom prst="rect">
            <a:avLst/>
          </a:prstGeom>
          <a:gradFill flip="none" rotWithShape="1">
            <a:gsLst>
              <a:gs pos="72000">
                <a:schemeClr val="tx2">
                  <a:lumMod val="40000"/>
                  <a:lumOff val="60000"/>
                </a:schemeClr>
              </a:gs>
              <a:gs pos="8000">
                <a:srgbClr val="FFFFFF">
                  <a:alpha val="52000"/>
                </a:srgbClr>
              </a:gs>
            </a:gsLst>
            <a:lin ang="206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4"/>
          </a:p>
        </p:txBody>
      </p:sp>
      <p:pic>
        <p:nvPicPr>
          <p:cNvPr id="8" name="Picture 7" descr="ess_logo_frugal_blue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33" y="6199719"/>
            <a:ext cx="1535291" cy="619589"/>
          </a:xfrm>
          <a:prstGeom prst="rect">
            <a:avLst/>
          </a:prstGeom>
        </p:spPr>
      </p:pic>
      <p:sp>
        <p:nvSpPr>
          <p:cNvPr id="9" name="TextBox 8"/>
          <p:cNvSpPr txBox="1"/>
          <p:nvPr userDrawn="1"/>
        </p:nvSpPr>
        <p:spPr>
          <a:xfrm>
            <a:off x="2085100" y="6292963"/>
            <a:ext cx="3551293" cy="446276"/>
          </a:xfrm>
          <a:prstGeom prst="rect">
            <a:avLst/>
          </a:prstGeom>
          <a:noFill/>
        </p:spPr>
        <p:txBody>
          <a:bodyPr wrap="none" rtlCol="0">
            <a:spAutoFit/>
          </a:bodyPr>
          <a:lstStyle/>
          <a:p>
            <a:r>
              <a:rPr lang="en-US" sz="1200" b="1" kern="0" spc="-30" baseline="0" dirty="0">
                <a:solidFill>
                  <a:srgbClr val="119FD5"/>
                </a:solidFill>
                <a:latin typeface="Optima" charset="0"/>
                <a:ea typeface="Optima" charset="0"/>
                <a:cs typeface="Optima" charset="0"/>
              </a:rPr>
              <a:t>AD Safety Group</a:t>
            </a:r>
            <a:r>
              <a:rPr lang="en-US" sz="1200" b="1" kern="0" spc="-30" dirty="0">
                <a:solidFill>
                  <a:srgbClr val="119FD5"/>
                </a:solidFill>
                <a:latin typeface="Optima" charset="0"/>
                <a:ea typeface="Optima" charset="0"/>
                <a:cs typeface="Optima" charset="0"/>
              </a:rPr>
              <a:t> – Accelerator Installation Team</a:t>
            </a:r>
          </a:p>
          <a:p>
            <a:r>
              <a:rPr lang="en-US" sz="1100" kern="0" spc="-30" dirty="0" err="1">
                <a:solidFill>
                  <a:srgbClr val="119FD5"/>
                </a:solidFill>
                <a:latin typeface="Optima" charset="0"/>
                <a:ea typeface="Optima" charset="0"/>
                <a:cs typeface="Optima" charset="0"/>
              </a:rPr>
              <a:t>D.Phan</a:t>
            </a:r>
            <a:r>
              <a:rPr lang="en-US" sz="1100" kern="0" spc="-30" dirty="0">
                <a:solidFill>
                  <a:srgbClr val="119FD5"/>
                </a:solidFill>
                <a:latin typeface="Optima" charset="0"/>
                <a:ea typeface="Optima" charset="0"/>
                <a:cs typeface="Optima" charset="0"/>
              </a:rPr>
              <a:t>, </a:t>
            </a:r>
            <a:r>
              <a:rPr lang="en-US" sz="1100" kern="0" spc="-30" dirty="0" err="1" smtClean="0">
                <a:solidFill>
                  <a:srgbClr val="119FD5"/>
                </a:solidFill>
                <a:latin typeface="Optima" charset="0"/>
                <a:ea typeface="Optima" charset="0"/>
                <a:cs typeface="Optima" charset="0"/>
              </a:rPr>
              <a:t>E.Sargsyan</a:t>
            </a:r>
            <a:r>
              <a:rPr lang="en-US" sz="1100" kern="0" spc="-30" dirty="0" smtClean="0">
                <a:solidFill>
                  <a:srgbClr val="119FD5"/>
                </a:solidFill>
                <a:latin typeface="Optima" charset="0"/>
                <a:ea typeface="Optima" charset="0"/>
                <a:cs typeface="Optima" charset="0"/>
              </a:rPr>
              <a:t>, </a:t>
            </a:r>
            <a:r>
              <a:rPr lang="en-US" sz="1100" kern="0" spc="-30" dirty="0" err="1" smtClean="0">
                <a:solidFill>
                  <a:srgbClr val="119FD5"/>
                </a:solidFill>
                <a:latin typeface="Optima" charset="0"/>
                <a:ea typeface="Optima" charset="0"/>
                <a:cs typeface="Optima" charset="0"/>
              </a:rPr>
              <a:t>L.Tchelidze</a:t>
            </a:r>
            <a:r>
              <a:rPr lang="en-US" sz="1100" kern="0" spc="-30" dirty="0" smtClean="0">
                <a:solidFill>
                  <a:srgbClr val="119FD5"/>
                </a:solidFill>
                <a:latin typeface="Optima" charset="0"/>
                <a:ea typeface="Optima" charset="0"/>
                <a:cs typeface="Optima" charset="0"/>
              </a:rPr>
              <a:t> </a:t>
            </a:r>
            <a:r>
              <a:rPr lang="en-US" sz="1100" kern="0" spc="-30" dirty="0">
                <a:solidFill>
                  <a:srgbClr val="119FD5"/>
                </a:solidFill>
                <a:latin typeface="Optima" charset="0"/>
                <a:ea typeface="Optima" charset="0"/>
                <a:cs typeface="Optima" charset="0"/>
              </a:rPr>
              <a:t>&amp; </a:t>
            </a:r>
            <a:r>
              <a:rPr lang="en-US" sz="1100" kern="0" spc="-30" dirty="0" err="1">
                <a:solidFill>
                  <a:srgbClr val="119FD5"/>
                </a:solidFill>
                <a:latin typeface="Optima" charset="0"/>
                <a:ea typeface="Optima" charset="0"/>
                <a:cs typeface="Optima" charset="0"/>
              </a:rPr>
              <a:t>N.Gazis</a:t>
            </a:r>
            <a:endParaRPr lang="en-US" sz="1100" kern="0" spc="-70" dirty="0">
              <a:solidFill>
                <a:srgbClr val="119FD5"/>
              </a:solidFill>
              <a:latin typeface="Optima" charset="0"/>
              <a:ea typeface="Optima" charset="0"/>
              <a:cs typeface="Optima" charset="0"/>
            </a:endParaRPr>
          </a:p>
        </p:txBody>
      </p:sp>
    </p:spTree>
    <p:extLst>
      <p:ext uri="{BB962C8B-B14F-4D97-AF65-F5344CB8AC3E}">
        <p14:creationId xmlns:p14="http://schemas.microsoft.com/office/powerpoint/2010/main" val="12422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Rectangle 6"/>
          <p:cNvSpPr/>
          <p:nvPr userDrawn="1"/>
        </p:nvSpPr>
        <p:spPr>
          <a:xfrm>
            <a:off x="0" y="6165428"/>
            <a:ext cx="12192000" cy="705600"/>
          </a:xfrm>
          <a:prstGeom prst="rect">
            <a:avLst/>
          </a:prstGeom>
          <a:gradFill flip="none" rotWithShape="1">
            <a:gsLst>
              <a:gs pos="72000">
                <a:schemeClr val="tx2">
                  <a:lumMod val="40000"/>
                  <a:lumOff val="60000"/>
                </a:schemeClr>
              </a:gs>
              <a:gs pos="8000">
                <a:srgbClr val="FFFFFF">
                  <a:alpha val="52000"/>
                </a:srgbClr>
              </a:gs>
            </a:gsLst>
            <a:lin ang="206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4"/>
          </a:p>
        </p:txBody>
      </p:sp>
      <p:pic>
        <p:nvPicPr>
          <p:cNvPr id="8" name="Picture 7" descr="ess_logo_frugal_blue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133" y="6199719"/>
            <a:ext cx="1535291" cy="619589"/>
          </a:xfrm>
          <a:prstGeom prst="rect">
            <a:avLst/>
          </a:prstGeom>
        </p:spPr>
      </p:pic>
      <p:sp>
        <p:nvSpPr>
          <p:cNvPr id="9" name="TextBox 8"/>
          <p:cNvSpPr txBox="1"/>
          <p:nvPr userDrawn="1"/>
        </p:nvSpPr>
        <p:spPr>
          <a:xfrm>
            <a:off x="2085100" y="6292963"/>
            <a:ext cx="3551293" cy="446276"/>
          </a:xfrm>
          <a:prstGeom prst="rect">
            <a:avLst/>
          </a:prstGeom>
          <a:noFill/>
        </p:spPr>
        <p:txBody>
          <a:bodyPr wrap="none" rtlCol="0">
            <a:spAutoFit/>
          </a:bodyPr>
          <a:lstStyle/>
          <a:p>
            <a:r>
              <a:rPr lang="en-US" sz="1200" b="1" kern="0" spc="-30" baseline="0" dirty="0">
                <a:solidFill>
                  <a:srgbClr val="119FD5"/>
                </a:solidFill>
                <a:latin typeface="Optima" charset="0"/>
                <a:ea typeface="Optima" charset="0"/>
                <a:cs typeface="Optima" charset="0"/>
              </a:rPr>
              <a:t>AD Safety Group</a:t>
            </a:r>
            <a:r>
              <a:rPr lang="en-US" sz="1200" b="1" kern="0" spc="-30" dirty="0">
                <a:solidFill>
                  <a:srgbClr val="119FD5"/>
                </a:solidFill>
                <a:latin typeface="Optima" charset="0"/>
                <a:ea typeface="Optima" charset="0"/>
                <a:cs typeface="Optima" charset="0"/>
              </a:rPr>
              <a:t> – Accelerator Installation Team</a:t>
            </a:r>
          </a:p>
          <a:p>
            <a:r>
              <a:rPr lang="en-US" sz="1100" kern="0" spc="-30" dirty="0" err="1">
                <a:solidFill>
                  <a:srgbClr val="119FD5"/>
                </a:solidFill>
                <a:latin typeface="Optima" charset="0"/>
                <a:ea typeface="Optima" charset="0"/>
                <a:cs typeface="Optima" charset="0"/>
              </a:rPr>
              <a:t>D.Phan</a:t>
            </a:r>
            <a:r>
              <a:rPr lang="en-US" sz="1100" kern="0" spc="-30" dirty="0">
                <a:solidFill>
                  <a:srgbClr val="119FD5"/>
                </a:solidFill>
                <a:latin typeface="Optima" charset="0"/>
                <a:ea typeface="Optima" charset="0"/>
                <a:cs typeface="Optima" charset="0"/>
              </a:rPr>
              <a:t>, </a:t>
            </a:r>
            <a:r>
              <a:rPr lang="en-US" sz="1100" kern="0" spc="-30" dirty="0" err="1" smtClean="0">
                <a:solidFill>
                  <a:srgbClr val="119FD5"/>
                </a:solidFill>
                <a:latin typeface="Optima" charset="0"/>
                <a:ea typeface="Optima" charset="0"/>
                <a:cs typeface="Optima" charset="0"/>
              </a:rPr>
              <a:t>E.Sargsyan</a:t>
            </a:r>
            <a:r>
              <a:rPr lang="en-US" sz="1100" kern="0" spc="-30" dirty="0" smtClean="0">
                <a:solidFill>
                  <a:srgbClr val="119FD5"/>
                </a:solidFill>
                <a:latin typeface="Optima" charset="0"/>
                <a:ea typeface="Optima" charset="0"/>
                <a:cs typeface="Optima" charset="0"/>
              </a:rPr>
              <a:t>, </a:t>
            </a:r>
            <a:r>
              <a:rPr lang="en-US" sz="1100" kern="0" spc="-30" dirty="0" err="1" smtClean="0">
                <a:solidFill>
                  <a:srgbClr val="119FD5"/>
                </a:solidFill>
                <a:latin typeface="Optima" charset="0"/>
                <a:ea typeface="Optima" charset="0"/>
                <a:cs typeface="Optima" charset="0"/>
              </a:rPr>
              <a:t>L.Tchelidze</a:t>
            </a:r>
            <a:r>
              <a:rPr lang="en-US" sz="1100" kern="0" spc="-30" dirty="0" smtClean="0">
                <a:solidFill>
                  <a:srgbClr val="119FD5"/>
                </a:solidFill>
                <a:latin typeface="Optima" charset="0"/>
                <a:ea typeface="Optima" charset="0"/>
                <a:cs typeface="Optima" charset="0"/>
              </a:rPr>
              <a:t> </a:t>
            </a:r>
            <a:r>
              <a:rPr lang="en-US" sz="1100" kern="0" spc="-30" dirty="0">
                <a:solidFill>
                  <a:srgbClr val="119FD5"/>
                </a:solidFill>
                <a:latin typeface="Optima" charset="0"/>
                <a:ea typeface="Optima" charset="0"/>
                <a:cs typeface="Optima" charset="0"/>
              </a:rPr>
              <a:t>&amp; </a:t>
            </a:r>
            <a:r>
              <a:rPr lang="en-US" sz="1100" kern="0" spc="-30" dirty="0" err="1">
                <a:solidFill>
                  <a:srgbClr val="119FD5"/>
                </a:solidFill>
                <a:latin typeface="Optima" charset="0"/>
                <a:ea typeface="Optima" charset="0"/>
                <a:cs typeface="Optima" charset="0"/>
              </a:rPr>
              <a:t>N.Gazis</a:t>
            </a:r>
            <a:endParaRPr lang="en-US" sz="1100" kern="0" spc="-70" dirty="0">
              <a:solidFill>
                <a:srgbClr val="119FD5"/>
              </a:solidFill>
              <a:latin typeface="Optima" charset="0"/>
              <a:ea typeface="Optima" charset="0"/>
              <a:cs typeface="Optima" charset="0"/>
            </a:endParaRPr>
          </a:p>
        </p:txBody>
      </p:sp>
    </p:spTree>
    <p:extLst>
      <p:ext uri="{BB962C8B-B14F-4D97-AF65-F5344CB8AC3E}">
        <p14:creationId xmlns:p14="http://schemas.microsoft.com/office/powerpoint/2010/main" val="357851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257175" indent="-257175">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40"/>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40"/>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43806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x-none" noProof="0" smtClean="0"/>
              <a:t>Click to edit Master title style</a:t>
            </a:r>
            <a:endParaRPr lang="en-GB" noProof="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noProof="0" smtClean="0"/>
              <a:t>Click to edit Master subtitle style</a:t>
            </a:r>
            <a:endParaRPr lang="en-GB" noProof="0"/>
          </a:p>
        </p:txBody>
      </p:sp>
      <p:sp>
        <p:nvSpPr>
          <p:cNvPr id="4" name="Date Placeholder 3"/>
          <p:cNvSpPr>
            <a:spLocks noGrp="1"/>
          </p:cNvSpPr>
          <p:nvPr>
            <p:ph type="dt" sz="half" idx="10"/>
          </p:nvPr>
        </p:nvSpPr>
        <p:spPr/>
        <p:txBody>
          <a:bodyPr/>
          <a:lstStyle/>
          <a:p>
            <a:fld id="{22CD6586-4BB3-3543-A226-E99DA85439DC}" type="datetime1">
              <a:rPr lang="en-US" noProof="0" smtClean="0"/>
              <a:t>4/10/2019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44406" y="260649"/>
            <a:ext cx="2208245" cy="886059"/>
          </a:xfrm>
          <a:prstGeom prst="rect">
            <a:avLst/>
          </a:prstGeom>
        </p:spPr>
      </p:pic>
    </p:spTree>
    <p:extLst>
      <p:ext uri="{BB962C8B-B14F-4D97-AF65-F5344CB8AC3E}">
        <p14:creationId xmlns:p14="http://schemas.microsoft.com/office/powerpoint/2010/main" val="9668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a:solidFill>
                <a:srgbClr val="0094CA"/>
              </a:solidFill>
            </a:endParaRPr>
          </a:p>
        </p:txBody>
      </p:sp>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Content Placeholder 2"/>
          <p:cNvSpPr>
            <a:spLocks noGrp="1"/>
          </p:cNvSpPr>
          <p:nvPr>
            <p:ph idx="1"/>
          </p:nvPr>
        </p:nvSpPr>
        <p:spPr/>
        <p:txBody>
          <a:body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a:p>
        </p:txBody>
      </p:sp>
      <p:sp>
        <p:nvSpPr>
          <p:cNvPr id="4" name="Date Placeholder 3"/>
          <p:cNvSpPr>
            <a:spLocks noGrp="1"/>
          </p:cNvSpPr>
          <p:nvPr>
            <p:ph type="dt" sz="half" idx="10"/>
          </p:nvPr>
        </p:nvSpPr>
        <p:spPr/>
        <p:txBody>
          <a:bodyPr/>
          <a:lstStyle/>
          <a:p>
            <a:fld id="{FC51EB13-F88F-4E49-A8CC-E3A9278725F4}" type="datetime1">
              <a:rPr lang="en-US" noProof="0" smtClean="0"/>
              <a:t>4/10/2019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349121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B24AC-15EC-4E4A-B7C6-54CF475F50EC}" type="datetime1">
              <a:rPr lang="en-US" noProof="0" smtClean="0"/>
              <a:t>4/10/2019</a:t>
            </a:fld>
            <a:endParaRPr lang="en-GB" noProof="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072749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x-none" noProof="0" smtClean="0"/>
              <a:t>Click to edit Master title style</a:t>
            </a:r>
            <a:endParaRPr lang="en-GB" noProof="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3551-6DBA-1E4E-969C-8238CC91630D}" type="datetime1">
              <a:rPr lang="en-US" noProof="0" smtClean="0"/>
              <a:t>4/10/2019</a:t>
            </a:fld>
            <a:endParaRPr lang="en-GB" noProof="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3576326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17" r:id="rId6"/>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2019-04-10</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8184077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C9395-22A2-431E-9CC2-9DB543BCB4E7}" type="datetime1">
              <a:rPr lang="en-GB" smtClean="0"/>
              <a:t>10/04/2019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Carlos A. Martins</a:t>
            </a: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A5451-6B6E-4BD9-9226-4014262F3108}" type="slidenum">
              <a:rPr lang="en-GB" smtClean="0"/>
              <a:t>‹#›</a:t>
            </a:fld>
            <a:endParaRPr lang="en-GB"/>
          </a:p>
        </p:txBody>
      </p:sp>
    </p:spTree>
    <p:extLst>
      <p:ext uri="{BB962C8B-B14F-4D97-AF65-F5344CB8AC3E}">
        <p14:creationId xmlns:p14="http://schemas.microsoft.com/office/powerpoint/2010/main" val="37202493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3E6D6-463A-4A28-A7C3-AB5F4134BBA7}" type="datetimeFigureOut">
              <a:rPr lang="en-GB" smtClean="0"/>
              <a:t>10/04/2019</a:t>
            </a:fld>
            <a:endParaRPr lang="en-GB"/>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E274F-F424-4B04-86D0-E5B4C5EB23FC}" type="slidenum">
              <a:rPr lang="en-GB" smtClean="0"/>
              <a:t>‹#›</a:t>
            </a:fld>
            <a:endParaRPr lang="en-GB"/>
          </a:p>
        </p:txBody>
      </p:sp>
    </p:spTree>
    <p:extLst>
      <p:ext uri="{BB962C8B-B14F-4D97-AF65-F5344CB8AC3E}">
        <p14:creationId xmlns:p14="http://schemas.microsoft.com/office/powerpoint/2010/main" val="196901938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600" dirty="0" smtClean="0"/>
              <a:t>Status of Ion Source and LEBT Commissioning</a:t>
            </a:r>
            <a:endParaRPr lang="en-US" sz="3600" dirty="0"/>
          </a:p>
        </p:txBody>
      </p:sp>
      <p:sp>
        <p:nvSpPr>
          <p:cNvPr id="5" name="Subtitle 4"/>
          <p:cNvSpPr>
            <a:spLocks noGrp="1"/>
          </p:cNvSpPr>
          <p:nvPr>
            <p:ph type="subTitle" idx="1"/>
          </p:nvPr>
        </p:nvSpPr>
        <p:spPr>
          <a:xfrm>
            <a:off x="1828800" y="4692013"/>
            <a:ext cx="8534400" cy="468923"/>
          </a:xfrm>
        </p:spPr>
        <p:txBody>
          <a:bodyPr>
            <a:normAutofit fontScale="92500" lnSpcReduction="10000"/>
          </a:bodyPr>
          <a:lstStyle/>
          <a:p>
            <a:r>
              <a:rPr lang="en-US" dirty="0" smtClean="0">
                <a:solidFill>
                  <a:schemeClr val="bg1"/>
                </a:solidFill>
              </a:rPr>
              <a:t>Alejandro Garcia Sosa</a:t>
            </a:r>
            <a:endParaRPr lang="en-US" dirty="0">
              <a:solidFill>
                <a:schemeClr val="bg1"/>
              </a:solidFill>
            </a:endParaRPr>
          </a:p>
        </p:txBody>
      </p:sp>
      <p:sp>
        <p:nvSpPr>
          <p:cNvPr id="6" name="Subtitle 4"/>
          <p:cNvSpPr txBox="1">
            <a:spLocks/>
          </p:cNvSpPr>
          <p:nvPr/>
        </p:nvSpPr>
        <p:spPr>
          <a:xfrm>
            <a:off x="1828800" y="5160936"/>
            <a:ext cx="8534400" cy="15752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4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kern="1200" baseline="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800" kern="1200" baseline="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dirty="0" smtClean="0">
                <a:solidFill>
                  <a:schemeClr val="bg1"/>
                </a:solidFill>
              </a:rPr>
              <a:t>European Spallation Source</a:t>
            </a:r>
          </a:p>
          <a:p>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TAC#19    -   10-12 April 2019</a:t>
            </a:r>
            <a:endParaRPr lang="en-US" sz="1800" dirty="0">
              <a:solidFill>
                <a:schemeClr val="bg1"/>
              </a:solidFill>
            </a:endParaRPr>
          </a:p>
        </p:txBody>
      </p:sp>
    </p:spTree>
    <p:extLst>
      <p:ext uri="{BB962C8B-B14F-4D97-AF65-F5344CB8AC3E}">
        <p14:creationId xmlns:p14="http://schemas.microsoft.com/office/powerpoint/2010/main" val="358095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20888"/>
            <a:ext cx="908828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57548" y="260648"/>
            <a:ext cx="8758932" cy="815608"/>
          </a:xfrm>
          <a:prstGeom prst="rect">
            <a:avLst/>
          </a:prstGeom>
          <a:noFill/>
        </p:spPr>
        <p:txBody>
          <a:bodyPr wrap="square" rtlCol="0">
            <a:spAutoFit/>
          </a:bodyPr>
          <a:lstStyle/>
          <a:p>
            <a:pPr algn="ctr"/>
            <a:r>
              <a:rPr lang="en-GB" sz="2500" b="1" dirty="0"/>
              <a:t>Single-phase Model of HV platform Power Distribution</a:t>
            </a:r>
          </a:p>
          <a:p>
            <a:pPr algn="ctr"/>
            <a:r>
              <a:rPr lang="en-GB" sz="2200" i="1" dirty="0"/>
              <a:t>(Simulation model, including sensors and energy estimators)</a:t>
            </a:r>
          </a:p>
        </p:txBody>
      </p:sp>
      <p:sp>
        <p:nvSpPr>
          <p:cNvPr id="4" name="Slide Number Placeholder 3"/>
          <p:cNvSpPr>
            <a:spLocks noGrp="1"/>
          </p:cNvSpPr>
          <p:nvPr>
            <p:ph type="sldNum" sz="quarter" idx="12"/>
          </p:nvPr>
        </p:nvSpPr>
        <p:spPr/>
        <p:txBody>
          <a:bodyPr/>
          <a:lstStyle/>
          <a:p>
            <a:fld id="{5CBA5451-6B6E-4BD9-9226-4014262F3108}" type="slidenum">
              <a:rPr lang="en-GB" smtClean="0"/>
              <a:t>10</a:t>
            </a:fld>
            <a:endParaRPr lang="en-GB"/>
          </a:p>
        </p:txBody>
      </p:sp>
      <p:sp>
        <p:nvSpPr>
          <p:cNvPr id="6" name="Footer Placeholder 1"/>
          <p:cNvSpPr>
            <a:spLocks noGrp="1"/>
          </p:cNvSpPr>
          <p:nvPr>
            <p:ph type="ftr" sz="quarter" idx="11"/>
          </p:nvPr>
        </p:nvSpPr>
        <p:spPr>
          <a:xfrm>
            <a:off x="4165600" y="6503834"/>
            <a:ext cx="3860800" cy="365125"/>
          </a:xfrm>
        </p:spPr>
        <p:txBody>
          <a:bodyPr/>
          <a:lstStyle/>
          <a:p>
            <a:r>
              <a:rPr lang="en-GB" dirty="0" smtClean="0">
                <a:solidFill>
                  <a:prstClr val="black">
                    <a:tint val="75000"/>
                  </a:prstClr>
                </a:solidFill>
                <a:latin typeface="Calibri"/>
              </a:rPr>
              <a:t>Courtesy of Carlos </a:t>
            </a:r>
            <a:r>
              <a:rPr lang="en-GB" dirty="0">
                <a:solidFill>
                  <a:prstClr val="black">
                    <a:tint val="75000"/>
                  </a:prstClr>
                </a:solidFill>
                <a:latin typeface="Calibri"/>
              </a:rPr>
              <a:t>A. Martins</a:t>
            </a:r>
          </a:p>
        </p:txBody>
      </p:sp>
    </p:spTree>
    <p:extLst>
      <p:ext uri="{BB962C8B-B14F-4D97-AF65-F5344CB8AC3E}">
        <p14:creationId xmlns:p14="http://schemas.microsoft.com/office/powerpoint/2010/main" val="1596422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257932"/>
            <a:ext cx="4968552" cy="40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724" y="2780929"/>
            <a:ext cx="5204844" cy="392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0096" y="116632"/>
            <a:ext cx="331236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86506" y="-87779"/>
            <a:ext cx="5085558" cy="492443"/>
          </a:xfrm>
          <a:prstGeom prst="rect">
            <a:avLst/>
          </a:prstGeom>
          <a:noFill/>
        </p:spPr>
        <p:txBody>
          <a:bodyPr wrap="square" rtlCol="0">
            <a:spAutoFit/>
          </a:bodyPr>
          <a:lstStyle/>
          <a:p>
            <a:pPr algn="ctr"/>
            <a:r>
              <a:rPr lang="en-GB" sz="2500" b="1" dirty="0">
                <a:solidFill>
                  <a:prstClr val="black"/>
                </a:solidFill>
                <a:latin typeface="Calibri"/>
              </a:rPr>
              <a:t>Current HV cables:- 20m long cable</a:t>
            </a:r>
          </a:p>
        </p:txBody>
      </p:sp>
      <p:sp>
        <p:nvSpPr>
          <p:cNvPr id="2" name="Bent-Up Arrow 1"/>
          <p:cNvSpPr/>
          <p:nvPr/>
        </p:nvSpPr>
        <p:spPr>
          <a:xfrm rot="5400000">
            <a:off x="4749668" y="4217194"/>
            <a:ext cx="504056"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 name="TextBox 2"/>
          <p:cNvSpPr txBox="1"/>
          <p:nvPr/>
        </p:nvSpPr>
        <p:spPr>
          <a:xfrm>
            <a:off x="3215680" y="4509121"/>
            <a:ext cx="1584176" cy="646331"/>
          </a:xfrm>
          <a:prstGeom prst="rect">
            <a:avLst/>
          </a:prstGeom>
          <a:noFill/>
        </p:spPr>
        <p:txBody>
          <a:bodyPr wrap="square" rtlCol="0">
            <a:spAutoFit/>
          </a:bodyPr>
          <a:lstStyle/>
          <a:p>
            <a:r>
              <a:rPr lang="en-GB" dirty="0">
                <a:solidFill>
                  <a:srgbClr val="1F497D"/>
                </a:solidFill>
                <a:latin typeface="Calibri"/>
              </a:rPr>
              <a:t>Zoom at arcing instant</a:t>
            </a:r>
          </a:p>
        </p:txBody>
      </p:sp>
      <p:sp>
        <p:nvSpPr>
          <p:cNvPr id="6" name="Slide Number Placeholder 5"/>
          <p:cNvSpPr>
            <a:spLocks noGrp="1"/>
          </p:cNvSpPr>
          <p:nvPr>
            <p:ph type="sldNum" sz="quarter" idx="12"/>
          </p:nvPr>
        </p:nvSpPr>
        <p:spPr/>
        <p:txBody>
          <a:bodyPr/>
          <a:lstStyle/>
          <a:p>
            <a:fld id="{5CBA5451-6B6E-4BD9-9226-4014262F3108}" type="slidenum">
              <a:rPr lang="en-GB">
                <a:solidFill>
                  <a:prstClr val="black">
                    <a:tint val="75000"/>
                  </a:prstClr>
                </a:solidFill>
                <a:latin typeface="Calibri"/>
              </a:rPr>
              <a:pPr/>
              <a:t>11</a:t>
            </a:fld>
            <a:endParaRPr lang="en-GB">
              <a:solidFill>
                <a:prstClr val="black">
                  <a:tint val="75000"/>
                </a:prstClr>
              </a:solidFill>
              <a:latin typeface="Calibri"/>
            </a:endParaRPr>
          </a:p>
        </p:txBody>
      </p:sp>
      <p:sp>
        <p:nvSpPr>
          <p:cNvPr id="11" name="Footer Placeholder 1"/>
          <p:cNvSpPr>
            <a:spLocks noGrp="1"/>
          </p:cNvSpPr>
          <p:nvPr>
            <p:ph type="ftr" sz="quarter" idx="11"/>
          </p:nvPr>
        </p:nvSpPr>
        <p:spPr>
          <a:xfrm>
            <a:off x="4165600" y="6503834"/>
            <a:ext cx="3860800" cy="365125"/>
          </a:xfrm>
        </p:spPr>
        <p:txBody>
          <a:bodyPr/>
          <a:lstStyle/>
          <a:p>
            <a:r>
              <a:rPr lang="en-GB" dirty="0" smtClean="0">
                <a:solidFill>
                  <a:prstClr val="black">
                    <a:tint val="75000"/>
                  </a:prstClr>
                </a:solidFill>
                <a:latin typeface="Calibri"/>
              </a:rPr>
              <a:t>Courtesy of Carlos </a:t>
            </a:r>
            <a:r>
              <a:rPr lang="en-GB" dirty="0">
                <a:solidFill>
                  <a:prstClr val="black">
                    <a:tint val="75000"/>
                  </a:prstClr>
                </a:solidFill>
                <a:latin typeface="Calibri"/>
              </a:rPr>
              <a:t>A. Martins</a:t>
            </a:r>
          </a:p>
        </p:txBody>
      </p:sp>
      <p:sp>
        <p:nvSpPr>
          <p:cNvPr id="12" name="TextBox 11">
            <a:extLst>
              <a:ext uri="{FF2B5EF4-FFF2-40B4-BE49-F238E27FC236}">
                <a16:creationId xmlns:a16="http://schemas.microsoft.com/office/drawing/2014/main" id="{0BD896AB-4375-D141-8B3F-8A39E495F38C}"/>
              </a:ext>
            </a:extLst>
          </p:cNvPr>
          <p:cNvSpPr txBox="1"/>
          <p:nvPr/>
        </p:nvSpPr>
        <p:spPr>
          <a:xfrm>
            <a:off x="10734433" y="4893842"/>
            <a:ext cx="1111849" cy="261610"/>
          </a:xfrm>
          <a:prstGeom prst="rect">
            <a:avLst/>
          </a:prstGeom>
          <a:solidFill>
            <a:srgbClr val="FFFFFF"/>
          </a:solidFill>
          <a:ln w="19050" cmpd="sng">
            <a:noFill/>
          </a:ln>
        </p:spPr>
        <p:txBody>
          <a:bodyPr wrap="square" rtlCol="0">
            <a:spAutoFit/>
          </a:bodyPr>
          <a:lstStyle/>
          <a:p>
            <a:r>
              <a:rPr lang="en-US" sz="1100" b="1" dirty="0" smtClean="0">
                <a:solidFill>
                  <a:srgbClr val="FF0000"/>
                </a:solidFill>
                <a:latin typeface="Calibri"/>
              </a:rPr>
              <a:t>Electronics rack</a:t>
            </a:r>
            <a:endParaRPr lang="en-US" sz="1100" b="1" dirty="0">
              <a:solidFill>
                <a:srgbClr val="FF0000"/>
              </a:solidFill>
              <a:latin typeface="Calibri"/>
            </a:endParaRPr>
          </a:p>
        </p:txBody>
      </p:sp>
      <p:sp>
        <p:nvSpPr>
          <p:cNvPr id="13" name="TextBox 12">
            <a:extLst>
              <a:ext uri="{FF2B5EF4-FFF2-40B4-BE49-F238E27FC236}">
                <a16:creationId xmlns:a16="http://schemas.microsoft.com/office/drawing/2014/main" id="{0BD896AB-4375-D141-8B3F-8A39E495F38C}"/>
              </a:ext>
            </a:extLst>
          </p:cNvPr>
          <p:cNvSpPr txBox="1"/>
          <p:nvPr/>
        </p:nvSpPr>
        <p:spPr>
          <a:xfrm>
            <a:off x="10470551" y="3594036"/>
            <a:ext cx="1111849" cy="261610"/>
          </a:xfrm>
          <a:prstGeom prst="rect">
            <a:avLst/>
          </a:prstGeom>
          <a:solidFill>
            <a:srgbClr val="FFFFFF"/>
          </a:solidFill>
          <a:ln w="19050" cmpd="sng">
            <a:noFill/>
          </a:ln>
        </p:spPr>
        <p:txBody>
          <a:bodyPr wrap="square" rtlCol="0">
            <a:spAutoFit/>
          </a:bodyPr>
          <a:lstStyle/>
          <a:p>
            <a:r>
              <a:rPr lang="en-US" sz="1100" b="1" dirty="0" smtClean="0">
                <a:solidFill>
                  <a:srgbClr val="FF0000"/>
                </a:solidFill>
                <a:latin typeface="Calibri"/>
              </a:rPr>
              <a:t>Electrical Panel</a:t>
            </a:r>
            <a:endParaRPr lang="en-US" sz="1100" b="1" dirty="0">
              <a:solidFill>
                <a:srgbClr val="FF0000"/>
              </a:solidFill>
              <a:latin typeface="Calibri"/>
            </a:endParaRPr>
          </a:p>
        </p:txBody>
      </p:sp>
      <p:sp>
        <p:nvSpPr>
          <p:cNvPr id="7" name="Right Brace 6"/>
          <p:cNvSpPr/>
          <p:nvPr/>
        </p:nvSpPr>
        <p:spPr>
          <a:xfrm>
            <a:off x="10470551" y="4148211"/>
            <a:ext cx="263882" cy="176911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01188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260648"/>
            <a:ext cx="4968552" cy="40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724" y="2780929"/>
            <a:ext cx="5204844" cy="392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0097" y="116634"/>
            <a:ext cx="3312368" cy="25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86506" y="-87779"/>
            <a:ext cx="5373591" cy="477054"/>
          </a:xfrm>
          <a:prstGeom prst="rect">
            <a:avLst/>
          </a:prstGeom>
          <a:noFill/>
        </p:spPr>
        <p:txBody>
          <a:bodyPr wrap="square" rtlCol="0">
            <a:spAutoFit/>
          </a:bodyPr>
          <a:lstStyle/>
          <a:p>
            <a:pPr algn="ctr"/>
            <a:r>
              <a:rPr lang="en-GB" sz="2500" b="1" dirty="0">
                <a:solidFill>
                  <a:prstClr val="black"/>
                </a:solidFill>
                <a:latin typeface="Calibri"/>
              </a:rPr>
              <a:t>Shorten HV cables only:- 5m long cable</a:t>
            </a:r>
          </a:p>
        </p:txBody>
      </p:sp>
      <p:sp>
        <p:nvSpPr>
          <p:cNvPr id="6" name="Bent-Up Arrow 5"/>
          <p:cNvSpPr/>
          <p:nvPr/>
        </p:nvSpPr>
        <p:spPr>
          <a:xfrm rot="5400000">
            <a:off x="4749668" y="4217194"/>
            <a:ext cx="504056"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8" name="TextBox 7"/>
          <p:cNvSpPr txBox="1"/>
          <p:nvPr/>
        </p:nvSpPr>
        <p:spPr>
          <a:xfrm>
            <a:off x="3215680" y="4509121"/>
            <a:ext cx="1584176" cy="646331"/>
          </a:xfrm>
          <a:prstGeom prst="rect">
            <a:avLst/>
          </a:prstGeom>
          <a:noFill/>
        </p:spPr>
        <p:txBody>
          <a:bodyPr wrap="square" rtlCol="0">
            <a:spAutoFit/>
          </a:bodyPr>
          <a:lstStyle/>
          <a:p>
            <a:r>
              <a:rPr lang="en-GB" dirty="0">
                <a:solidFill>
                  <a:srgbClr val="1F497D"/>
                </a:solidFill>
                <a:latin typeface="Calibri"/>
              </a:rPr>
              <a:t>Zoom at arcing instant</a:t>
            </a:r>
          </a:p>
        </p:txBody>
      </p:sp>
      <p:sp>
        <p:nvSpPr>
          <p:cNvPr id="3" name="Slide Number Placeholder 2"/>
          <p:cNvSpPr>
            <a:spLocks noGrp="1"/>
          </p:cNvSpPr>
          <p:nvPr>
            <p:ph type="sldNum" sz="quarter" idx="12"/>
          </p:nvPr>
        </p:nvSpPr>
        <p:spPr/>
        <p:txBody>
          <a:bodyPr/>
          <a:lstStyle/>
          <a:p>
            <a:fld id="{5CBA5451-6B6E-4BD9-9226-4014262F3108}" type="slidenum">
              <a:rPr lang="en-GB">
                <a:solidFill>
                  <a:prstClr val="black">
                    <a:tint val="75000"/>
                  </a:prstClr>
                </a:solidFill>
                <a:latin typeface="Calibri"/>
              </a:rPr>
              <a:pPr/>
              <a:t>12</a:t>
            </a:fld>
            <a:endParaRPr lang="en-GB">
              <a:solidFill>
                <a:prstClr val="black">
                  <a:tint val="75000"/>
                </a:prstClr>
              </a:solidFill>
              <a:latin typeface="Calibri"/>
            </a:endParaRPr>
          </a:p>
        </p:txBody>
      </p:sp>
      <p:sp>
        <p:nvSpPr>
          <p:cNvPr id="11" name="Footer Placeholder 1"/>
          <p:cNvSpPr>
            <a:spLocks noGrp="1"/>
          </p:cNvSpPr>
          <p:nvPr>
            <p:ph type="ftr" sz="quarter" idx="11"/>
          </p:nvPr>
        </p:nvSpPr>
        <p:spPr>
          <a:xfrm>
            <a:off x="4165600" y="6503834"/>
            <a:ext cx="3860800" cy="365125"/>
          </a:xfrm>
        </p:spPr>
        <p:txBody>
          <a:bodyPr/>
          <a:lstStyle/>
          <a:p>
            <a:r>
              <a:rPr lang="en-GB" dirty="0" smtClean="0">
                <a:solidFill>
                  <a:prstClr val="black">
                    <a:tint val="75000"/>
                  </a:prstClr>
                </a:solidFill>
                <a:latin typeface="Calibri"/>
              </a:rPr>
              <a:t>Courtesy of Carlos </a:t>
            </a:r>
            <a:r>
              <a:rPr lang="en-GB" dirty="0">
                <a:solidFill>
                  <a:prstClr val="black">
                    <a:tint val="75000"/>
                  </a:prstClr>
                </a:solidFill>
                <a:latin typeface="Calibri"/>
              </a:rPr>
              <a:t>A. Martins</a:t>
            </a:r>
          </a:p>
        </p:txBody>
      </p:sp>
      <p:sp>
        <p:nvSpPr>
          <p:cNvPr id="12" name="TextBox 11">
            <a:extLst>
              <a:ext uri="{FF2B5EF4-FFF2-40B4-BE49-F238E27FC236}">
                <a16:creationId xmlns:a16="http://schemas.microsoft.com/office/drawing/2014/main" id="{0BD896AB-4375-D141-8B3F-8A39E495F38C}"/>
              </a:ext>
            </a:extLst>
          </p:cNvPr>
          <p:cNvSpPr txBox="1"/>
          <p:nvPr/>
        </p:nvSpPr>
        <p:spPr>
          <a:xfrm>
            <a:off x="10734433" y="4893842"/>
            <a:ext cx="1111849" cy="261610"/>
          </a:xfrm>
          <a:prstGeom prst="rect">
            <a:avLst/>
          </a:prstGeom>
          <a:solidFill>
            <a:srgbClr val="FFFFFF"/>
          </a:solidFill>
          <a:ln w="19050" cmpd="sng">
            <a:noFill/>
          </a:ln>
        </p:spPr>
        <p:txBody>
          <a:bodyPr wrap="square" rtlCol="0">
            <a:spAutoFit/>
          </a:bodyPr>
          <a:lstStyle/>
          <a:p>
            <a:r>
              <a:rPr lang="en-US" sz="1100" b="1" dirty="0" smtClean="0">
                <a:solidFill>
                  <a:srgbClr val="FF0000"/>
                </a:solidFill>
                <a:latin typeface="Calibri"/>
              </a:rPr>
              <a:t>Electronics rack</a:t>
            </a:r>
            <a:endParaRPr lang="en-US" sz="1100" b="1" dirty="0">
              <a:solidFill>
                <a:srgbClr val="FF0000"/>
              </a:solidFill>
              <a:latin typeface="Calibri"/>
            </a:endParaRPr>
          </a:p>
        </p:txBody>
      </p:sp>
      <p:sp>
        <p:nvSpPr>
          <p:cNvPr id="13" name="TextBox 12">
            <a:extLst>
              <a:ext uri="{FF2B5EF4-FFF2-40B4-BE49-F238E27FC236}">
                <a16:creationId xmlns:a16="http://schemas.microsoft.com/office/drawing/2014/main" id="{0BD896AB-4375-D141-8B3F-8A39E495F38C}"/>
              </a:ext>
            </a:extLst>
          </p:cNvPr>
          <p:cNvSpPr txBox="1"/>
          <p:nvPr/>
        </p:nvSpPr>
        <p:spPr>
          <a:xfrm>
            <a:off x="10470551" y="3594036"/>
            <a:ext cx="1111849" cy="261610"/>
          </a:xfrm>
          <a:prstGeom prst="rect">
            <a:avLst/>
          </a:prstGeom>
          <a:solidFill>
            <a:srgbClr val="FFFFFF"/>
          </a:solidFill>
          <a:ln w="19050" cmpd="sng">
            <a:noFill/>
          </a:ln>
        </p:spPr>
        <p:txBody>
          <a:bodyPr wrap="square" rtlCol="0">
            <a:spAutoFit/>
          </a:bodyPr>
          <a:lstStyle/>
          <a:p>
            <a:r>
              <a:rPr lang="en-US" sz="1100" b="1" dirty="0" smtClean="0">
                <a:solidFill>
                  <a:srgbClr val="FF0000"/>
                </a:solidFill>
                <a:latin typeface="Calibri"/>
              </a:rPr>
              <a:t>Electrical Panel</a:t>
            </a:r>
            <a:endParaRPr lang="en-US" sz="1100" b="1" dirty="0">
              <a:solidFill>
                <a:srgbClr val="FF0000"/>
              </a:solidFill>
              <a:latin typeface="Calibri"/>
            </a:endParaRPr>
          </a:p>
        </p:txBody>
      </p:sp>
      <p:sp>
        <p:nvSpPr>
          <p:cNvPr id="14" name="Right Brace 13"/>
          <p:cNvSpPr/>
          <p:nvPr/>
        </p:nvSpPr>
        <p:spPr>
          <a:xfrm>
            <a:off x="10470551" y="4148211"/>
            <a:ext cx="263882" cy="176911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35544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097" y="116633"/>
            <a:ext cx="3312368" cy="266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12" y="260649"/>
            <a:ext cx="4968552" cy="402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3724" y="2780928"/>
            <a:ext cx="5204844" cy="3927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86506" y="-87779"/>
            <a:ext cx="8541943" cy="477054"/>
          </a:xfrm>
          <a:prstGeom prst="rect">
            <a:avLst/>
          </a:prstGeom>
          <a:noFill/>
        </p:spPr>
        <p:txBody>
          <a:bodyPr wrap="square" rtlCol="0">
            <a:spAutoFit/>
          </a:bodyPr>
          <a:lstStyle/>
          <a:p>
            <a:pPr algn="ctr"/>
            <a:r>
              <a:rPr lang="en-GB" sz="2500" b="1" dirty="0">
                <a:solidFill>
                  <a:prstClr val="black"/>
                </a:solidFill>
                <a:latin typeface="Calibri"/>
              </a:rPr>
              <a:t>Current HV cables (20m long) + Foil on GND link + EMC filter</a:t>
            </a:r>
          </a:p>
        </p:txBody>
      </p:sp>
      <p:sp>
        <p:nvSpPr>
          <p:cNvPr id="6" name="Bent-Up Arrow 5"/>
          <p:cNvSpPr/>
          <p:nvPr/>
        </p:nvSpPr>
        <p:spPr>
          <a:xfrm rot="5400000">
            <a:off x="4749668" y="4217194"/>
            <a:ext cx="504056"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7" name="TextBox 6"/>
          <p:cNvSpPr txBox="1"/>
          <p:nvPr/>
        </p:nvSpPr>
        <p:spPr>
          <a:xfrm>
            <a:off x="3215680" y="4509121"/>
            <a:ext cx="1584176" cy="646331"/>
          </a:xfrm>
          <a:prstGeom prst="rect">
            <a:avLst/>
          </a:prstGeom>
          <a:noFill/>
        </p:spPr>
        <p:txBody>
          <a:bodyPr wrap="square" rtlCol="0">
            <a:spAutoFit/>
          </a:bodyPr>
          <a:lstStyle/>
          <a:p>
            <a:r>
              <a:rPr lang="en-GB" dirty="0">
                <a:solidFill>
                  <a:srgbClr val="1F497D"/>
                </a:solidFill>
                <a:latin typeface="Calibri"/>
              </a:rPr>
              <a:t>Zoom at arcing instant</a:t>
            </a:r>
          </a:p>
        </p:txBody>
      </p:sp>
      <p:sp>
        <p:nvSpPr>
          <p:cNvPr id="3" name="Slide Number Placeholder 2"/>
          <p:cNvSpPr>
            <a:spLocks noGrp="1"/>
          </p:cNvSpPr>
          <p:nvPr>
            <p:ph type="sldNum" sz="quarter" idx="12"/>
          </p:nvPr>
        </p:nvSpPr>
        <p:spPr/>
        <p:txBody>
          <a:bodyPr/>
          <a:lstStyle/>
          <a:p>
            <a:fld id="{5CBA5451-6B6E-4BD9-9226-4014262F3108}" type="slidenum">
              <a:rPr lang="en-GB">
                <a:solidFill>
                  <a:prstClr val="black">
                    <a:tint val="75000"/>
                  </a:prstClr>
                </a:solidFill>
                <a:latin typeface="Calibri"/>
              </a:rPr>
              <a:pPr/>
              <a:t>13</a:t>
            </a:fld>
            <a:endParaRPr lang="en-GB">
              <a:solidFill>
                <a:prstClr val="black">
                  <a:tint val="75000"/>
                </a:prstClr>
              </a:solidFill>
              <a:latin typeface="Calibri"/>
            </a:endParaRPr>
          </a:p>
        </p:txBody>
      </p:sp>
      <p:sp>
        <p:nvSpPr>
          <p:cNvPr id="11" name="Footer Placeholder 1"/>
          <p:cNvSpPr>
            <a:spLocks noGrp="1"/>
          </p:cNvSpPr>
          <p:nvPr>
            <p:ph type="ftr" sz="quarter" idx="11"/>
          </p:nvPr>
        </p:nvSpPr>
        <p:spPr>
          <a:xfrm>
            <a:off x="4165600" y="6503834"/>
            <a:ext cx="3860800" cy="365125"/>
          </a:xfrm>
        </p:spPr>
        <p:txBody>
          <a:bodyPr/>
          <a:lstStyle/>
          <a:p>
            <a:r>
              <a:rPr lang="en-GB" dirty="0" smtClean="0">
                <a:solidFill>
                  <a:prstClr val="black">
                    <a:tint val="75000"/>
                  </a:prstClr>
                </a:solidFill>
                <a:latin typeface="Calibri"/>
              </a:rPr>
              <a:t>Courtesy of Carlos </a:t>
            </a:r>
            <a:r>
              <a:rPr lang="en-GB" dirty="0">
                <a:solidFill>
                  <a:prstClr val="black">
                    <a:tint val="75000"/>
                  </a:prstClr>
                </a:solidFill>
                <a:latin typeface="Calibri"/>
              </a:rPr>
              <a:t>A. Martins</a:t>
            </a:r>
          </a:p>
        </p:txBody>
      </p:sp>
      <p:sp>
        <p:nvSpPr>
          <p:cNvPr id="12" name="TextBox 11">
            <a:extLst>
              <a:ext uri="{FF2B5EF4-FFF2-40B4-BE49-F238E27FC236}">
                <a16:creationId xmlns:a16="http://schemas.microsoft.com/office/drawing/2014/main" id="{0BD896AB-4375-D141-8B3F-8A39E495F38C}"/>
              </a:ext>
            </a:extLst>
          </p:cNvPr>
          <p:cNvSpPr txBox="1"/>
          <p:nvPr/>
        </p:nvSpPr>
        <p:spPr>
          <a:xfrm>
            <a:off x="10734433" y="4893842"/>
            <a:ext cx="1111849" cy="261610"/>
          </a:xfrm>
          <a:prstGeom prst="rect">
            <a:avLst/>
          </a:prstGeom>
          <a:solidFill>
            <a:srgbClr val="FFFFFF"/>
          </a:solidFill>
          <a:ln w="19050" cmpd="sng">
            <a:noFill/>
          </a:ln>
        </p:spPr>
        <p:txBody>
          <a:bodyPr wrap="square" rtlCol="0">
            <a:spAutoFit/>
          </a:bodyPr>
          <a:lstStyle/>
          <a:p>
            <a:r>
              <a:rPr lang="en-US" sz="1100" b="1" dirty="0" smtClean="0">
                <a:solidFill>
                  <a:srgbClr val="FF0000"/>
                </a:solidFill>
                <a:latin typeface="Calibri"/>
              </a:rPr>
              <a:t>Electronics rack</a:t>
            </a:r>
            <a:endParaRPr lang="en-US" sz="1100" b="1" dirty="0">
              <a:solidFill>
                <a:srgbClr val="FF0000"/>
              </a:solidFill>
              <a:latin typeface="Calibri"/>
            </a:endParaRPr>
          </a:p>
        </p:txBody>
      </p:sp>
      <p:sp>
        <p:nvSpPr>
          <p:cNvPr id="13" name="TextBox 12">
            <a:extLst>
              <a:ext uri="{FF2B5EF4-FFF2-40B4-BE49-F238E27FC236}">
                <a16:creationId xmlns:a16="http://schemas.microsoft.com/office/drawing/2014/main" id="{0BD896AB-4375-D141-8B3F-8A39E495F38C}"/>
              </a:ext>
            </a:extLst>
          </p:cNvPr>
          <p:cNvSpPr txBox="1"/>
          <p:nvPr/>
        </p:nvSpPr>
        <p:spPr>
          <a:xfrm>
            <a:off x="10470551" y="3594036"/>
            <a:ext cx="1111849" cy="261610"/>
          </a:xfrm>
          <a:prstGeom prst="rect">
            <a:avLst/>
          </a:prstGeom>
          <a:solidFill>
            <a:srgbClr val="FFFFFF"/>
          </a:solidFill>
          <a:ln w="19050" cmpd="sng">
            <a:noFill/>
          </a:ln>
        </p:spPr>
        <p:txBody>
          <a:bodyPr wrap="square" rtlCol="0">
            <a:spAutoFit/>
          </a:bodyPr>
          <a:lstStyle/>
          <a:p>
            <a:r>
              <a:rPr lang="en-US" sz="1100" b="1" dirty="0" smtClean="0">
                <a:solidFill>
                  <a:srgbClr val="FF0000"/>
                </a:solidFill>
                <a:latin typeface="Calibri"/>
              </a:rPr>
              <a:t>Electrical Panel</a:t>
            </a:r>
            <a:endParaRPr lang="en-US" sz="1100" b="1" dirty="0">
              <a:solidFill>
                <a:srgbClr val="FF0000"/>
              </a:solidFill>
              <a:latin typeface="Calibri"/>
            </a:endParaRPr>
          </a:p>
        </p:txBody>
      </p:sp>
      <p:sp>
        <p:nvSpPr>
          <p:cNvPr id="14" name="Right Brace 13"/>
          <p:cNvSpPr/>
          <p:nvPr/>
        </p:nvSpPr>
        <p:spPr>
          <a:xfrm>
            <a:off x="10470551" y="4148211"/>
            <a:ext cx="263882" cy="176911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95552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25" y="291460"/>
            <a:ext cx="7139136" cy="1143000"/>
          </a:xfrm>
        </p:spPr>
        <p:txBody>
          <a:bodyPr>
            <a:noAutofit/>
          </a:bodyPr>
          <a:lstStyle/>
          <a:p>
            <a:r>
              <a:rPr lang="en-GB" dirty="0" smtClean="0"/>
              <a:t>EMC grounding</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a:solidFill>
                  <a:prstClr val="black">
                    <a:tint val="75000"/>
                  </a:prstClr>
                </a:solidFill>
                <a:latin typeface="Calibri"/>
              </a:rPr>
              <a:pPr/>
              <a:t>14</a:t>
            </a:fld>
            <a:endParaRPr lang="en-GB">
              <a:solidFill>
                <a:prstClr val="black">
                  <a:tint val="75000"/>
                </a:prstClr>
              </a:solidFill>
              <a:latin typeface="Calibri"/>
            </a:endParaRPr>
          </a:p>
        </p:txBody>
      </p:sp>
      <p:pic>
        <p:nvPicPr>
          <p:cNvPr id="5" name="Picture 4"/>
          <p:cNvPicPr>
            <a:picLocks noChangeAspect="1"/>
          </p:cNvPicPr>
          <p:nvPr/>
        </p:nvPicPr>
        <p:blipFill>
          <a:blip r:embed="rId3"/>
          <a:stretch>
            <a:fillRect/>
          </a:stretch>
        </p:blipFill>
        <p:spPr>
          <a:xfrm>
            <a:off x="0" y="1444107"/>
            <a:ext cx="4581104" cy="47403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60812" y="2064400"/>
            <a:ext cx="4962337" cy="372175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816248" y="2059568"/>
            <a:ext cx="5000859" cy="3750644"/>
          </a:xfrm>
          <a:prstGeom prst="rect">
            <a:avLst/>
          </a:prstGeom>
        </p:spPr>
      </p:pic>
    </p:spTree>
    <p:extLst>
      <p:ext uri="{BB962C8B-B14F-4D97-AF65-F5344CB8AC3E}">
        <p14:creationId xmlns:p14="http://schemas.microsoft.com/office/powerpoint/2010/main" val="3297194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F80B48-D4EE-F44F-AEA2-4FDA4E50AC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831"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831"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ECFC7B55-7A92-FB40-BF33-C4A9AB568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9" y="836711"/>
            <a:ext cx="5777628" cy="6009373"/>
          </a:xfrm>
          <a:prstGeom prst="rect">
            <a:avLst/>
          </a:prstGeom>
        </p:spPr>
      </p:pic>
      <p:cxnSp>
        <p:nvCxnSpPr>
          <p:cNvPr id="13" name="Straight Connector 12">
            <a:extLst>
              <a:ext uri="{FF2B5EF4-FFF2-40B4-BE49-F238E27FC236}">
                <a16:creationId xmlns:a16="http://schemas.microsoft.com/office/drawing/2014/main" id="{5FD80CE2-D945-574E-9006-CD8FF5CE6E77}"/>
              </a:ext>
            </a:extLst>
          </p:cNvPr>
          <p:cNvCxnSpPr>
            <a:cxnSpLocks/>
          </p:cNvCxnSpPr>
          <p:nvPr/>
        </p:nvCxnSpPr>
        <p:spPr>
          <a:xfrm>
            <a:off x="5303912" y="1571"/>
            <a:ext cx="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433116ED-11CB-0F44-9683-87D7C28DFDEC}"/>
              </a:ext>
            </a:extLst>
          </p:cNvPr>
          <p:cNvSpPr/>
          <p:nvPr/>
        </p:nvSpPr>
        <p:spPr>
          <a:xfrm>
            <a:off x="9621641" y="1639504"/>
            <a:ext cx="914400" cy="1268760"/>
          </a:xfrm>
          <a:prstGeom prst="rect">
            <a:avLst/>
          </a:prstGeom>
          <a:no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ysClr val="windowText" lastClr="000000"/>
                </a:solidFill>
                <a:effectLst/>
                <a:uLnTx/>
                <a:uFillTx/>
                <a:latin typeface="Calibri"/>
                <a:ea typeface="+mn-ea"/>
                <a:cs typeface="+mn-cs"/>
              </a:rPr>
              <a:t>HV Power </a:t>
            </a:r>
            <a:r>
              <a:rPr kumimoji="0" lang="sv-SE" sz="1400" b="0" i="0" u="none" strike="noStrike" kern="1200" cap="none" spc="0" normalizeH="0" baseline="0" noProof="0" dirty="0" err="1">
                <a:ln>
                  <a:noFill/>
                </a:ln>
                <a:solidFill>
                  <a:sysClr val="windowText" lastClr="000000"/>
                </a:solidFill>
                <a:effectLst/>
                <a:uLnTx/>
                <a:uFillTx/>
                <a:latin typeface="Calibri"/>
                <a:ea typeface="+mn-ea"/>
                <a:cs typeface="+mn-cs"/>
              </a:rPr>
              <a:t>Supply</a:t>
            </a:r>
            <a:endParaRPr kumimoji="0" lang="sv-SE"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221EB74-48F0-DE4E-B21A-4B957322962E}"/>
              </a:ext>
            </a:extLst>
          </p:cNvPr>
          <p:cNvSpPr/>
          <p:nvPr/>
        </p:nvSpPr>
        <p:spPr>
          <a:xfrm>
            <a:off x="8167446" y="1912442"/>
            <a:ext cx="937971" cy="730523"/>
          </a:xfrm>
          <a:prstGeom prst="rect">
            <a:avLst/>
          </a:prstGeom>
          <a:no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ysClr val="windowText" lastClr="000000"/>
                </a:solidFill>
                <a:effectLst/>
                <a:uLnTx/>
                <a:uFillTx/>
                <a:latin typeface="Calibri"/>
                <a:ea typeface="+mn-ea"/>
                <a:cs typeface="+mn-cs"/>
              </a:rPr>
              <a:t>Isolation Transformer</a:t>
            </a:r>
          </a:p>
        </p:txBody>
      </p:sp>
      <p:sp>
        <p:nvSpPr>
          <p:cNvPr id="19" name="Rectangle 18">
            <a:extLst>
              <a:ext uri="{FF2B5EF4-FFF2-40B4-BE49-F238E27FC236}">
                <a16:creationId xmlns:a16="http://schemas.microsoft.com/office/drawing/2014/main" id="{63D18FC9-5070-E746-92B5-70A2839774DE}"/>
              </a:ext>
            </a:extLst>
          </p:cNvPr>
          <p:cNvSpPr/>
          <p:nvPr/>
        </p:nvSpPr>
        <p:spPr>
          <a:xfrm>
            <a:off x="8044940" y="71944"/>
            <a:ext cx="1028501" cy="179606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Racks</a:t>
            </a:r>
          </a:p>
        </p:txBody>
      </p:sp>
      <p:sp>
        <p:nvSpPr>
          <p:cNvPr id="21" name="Rectangle 20">
            <a:extLst>
              <a:ext uri="{FF2B5EF4-FFF2-40B4-BE49-F238E27FC236}">
                <a16:creationId xmlns:a16="http://schemas.microsoft.com/office/drawing/2014/main" id="{469B4E1F-5FA5-704F-A7FD-728606215EB4}"/>
              </a:ext>
            </a:extLst>
          </p:cNvPr>
          <p:cNvSpPr/>
          <p:nvPr/>
        </p:nvSpPr>
        <p:spPr>
          <a:xfrm flipH="1">
            <a:off x="5015879" y="2924695"/>
            <a:ext cx="144016" cy="1584176"/>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E5E13A5D-BB5D-F448-B5BD-0A8C796DE882}"/>
              </a:ext>
            </a:extLst>
          </p:cNvPr>
          <p:cNvSpPr/>
          <p:nvPr/>
        </p:nvSpPr>
        <p:spPr>
          <a:xfrm rot="5400000" flipH="1">
            <a:off x="7020310" y="824919"/>
            <a:ext cx="95593" cy="410445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3" name="Straight Connector 22">
            <a:extLst>
              <a:ext uri="{FF2B5EF4-FFF2-40B4-BE49-F238E27FC236}">
                <a16:creationId xmlns:a16="http://schemas.microsoft.com/office/drawing/2014/main" id="{E9799FAD-8C41-6E47-BB82-4070A743EA5C}"/>
              </a:ext>
            </a:extLst>
          </p:cNvPr>
          <p:cNvCxnSpPr>
            <a:cxnSpLocks/>
          </p:cNvCxnSpPr>
          <p:nvPr/>
        </p:nvCxnSpPr>
        <p:spPr>
          <a:xfrm flipH="1">
            <a:off x="5303912" y="2924944"/>
            <a:ext cx="5904655"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3AD652E9-221A-8F4C-BB3D-70DAE37D32DB}"/>
              </a:ext>
            </a:extLst>
          </p:cNvPr>
          <p:cNvSpPr/>
          <p:nvPr/>
        </p:nvSpPr>
        <p:spPr>
          <a:xfrm rot="5400000" flipH="1">
            <a:off x="6330639" y="-479842"/>
            <a:ext cx="159100" cy="6422903"/>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3AFED29B-C4F4-2442-976D-B9B05AAE10B0}"/>
              </a:ext>
            </a:extLst>
          </p:cNvPr>
          <p:cNvSpPr/>
          <p:nvPr/>
        </p:nvSpPr>
        <p:spPr>
          <a:xfrm rot="10800000" flipH="1">
            <a:off x="3193793" y="2652059"/>
            <a:ext cx="145884" cy="1539794"/>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a:extLst>
              <a:ext uri="{FF2B5EF4-FFF2-40B4-BE49-F238E27FC236}">
                <a16:creationId xmlns:a16="http://schemas.microsoft.com/office/drawing/2014/main" id="{5C4427FC-D170-7342-B1C9-CA9572D04B53}"/>
              </a:ext>
            </a:extLst>
          </p:cNvPr>
          <p:cNvSpPr/>
          <p:nvPr/>
        </p:nvSpPr>
        <p:spPr>
          <a:xfrm>
            <a:off x="9532194" y="877787"/>
            <a:ext cx="144016" cy="144017"/>
          </a:xfrm>
          <a:prstGeom prst="ellipse">
            <a:avLst/>
          </a:prstGeom>
          <a:noFill/>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7412F38E-DA36-2848-BE4E-D78560E54603}"/>
              </a:ext>
            </a:extLst>
          </p:cNvPr>
          <p:cNvSpPr txBox="1"/>
          <p:nvPr/>
        </p:nvSpPr>
        <p:spPr>
          <a:xfrm>
            <a:off x="5975511" y="5456626"/>
            <a:ext cx="313624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a:ea typeface="+mn-ea"/>
                <a:cs typeface="+mn-cs"/>
              </a:rPr>
              <a:t>Pads</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provide</a:t>
            </a:r>
            <a:r>
              <a:rPr kumimoji="0" lang="sv-SE" sz="1800" b="0" i="0" u="none" strike="noStrike" kern="1200" cap="none" spc="0" normalizeH="0" baseline="0" noProof="0" dirty="0">
                <a:ln>
                  <a:noFill/>
                </a:ln>
                <a:solidFill>
                  <a:prstClr val="black"/>
                </a:solidFill>
                <a:effectLst/>
                <a:uLnTx/>
                <a:uFillTx/>
                <a:latin typeface="Calibri"/>
                <a:ea typeface="+mn-ea"/>
                <a:cs typeface="+mn-cs"/>
              </a:rPr>
              <a:t> access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the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mesh</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beneath</a:t>
            </a:r>
            <a:r>
              <a:rPr kumimoji="0" lang="sv-SE" sz="1800" b="0" i="0" u="none" strike="noStrike" kern="1200" cap="none" spc="0" normalizeH="0" baseline="0" noProof="0" dirty="0">
                <a:ln>
                  <a:noFill/>
                </a:ln>
                <a:solidFill>
                  <a:prstClr val="black"/>
                </a:solidFill>
                <a:effectLst/>
                <a:uLnTx/>
                <a:uFillTx/>
                <a:latin typeface="Calibri"/>
                <a:ea typeface="+mn-ea"/>
                <a:cs typeface="+mn-cs"/>
              </a:rPr>
              <a:t> the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concrete</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D570E0EC-BD89-4041-B113-1646CF9C1AF0}"/>
              </a:ext>
            </a:extLst>
          </p:cNvPr>
          <p:cNvSpPr txBox="1"/>
          <p:nvPr/>
        </p:nvSpPr>
        <p:spPr>
          <a:xfrm>
            <a:off x="4810624" y="402350"/>
            <a:ext cx="285873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a:ea typeface="+mn-ea"/>
                <a:cs typeface="+mn-cs"/>
              </a:rPr>
              <a:t>Enclosed</a:t>
            </a:r>
            <a:r>
              <a:rPr kumimoji="0" lang="sv-SE" sz="1800" b="0" i="0" u="none" strike="noStrike" kern="1200" cap="none" spc="0" normalizeH="0" baseline="0" noProof="0" dirty="0">
                <a:ln>
                  <a:noFill/>
                </a:ln>
                <a:solidFill>
                  <a:prstClr val="black"/>
                </a:solidFill>
                <a:effectLst/>
                <a:uLnTx/>
                <a:uFillTx/>
                <a:latin typeface="Calibri"/>
                <a:ea typeface="+mn-ea"/>
                <a:cs typeface="+mn-cs"/>
              </a:rPr>
              <a:t> Cable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tray</a:t>
            </a:r>
            <a:r>
              <a:rPr kumimoji="0" lang="sv-SE" sz="1800" b="0" i="0" u="none" strike="noStrike" kern="1200" cap="none" spc="0" normalizeH="0" baseline="0" noProof="0" dirty="0">
                <a:ln>
                  <a:noFill/>
                </a:ln>
                <a:solidFill>
                  <a:prstClr val="black"/>
                </a:solidFill>
                <a:effectLst/>
                <a:uLnTx/>
                <a:uFillTx/>
                <a:latin typeface="Calibri"/>
                <a:ea typeface="+mn-ea"/>
                <a:cs typeface="+mn-c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Isolation transformer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cables</a:t>
            </a:r>
            <a:r>
              <a:rPr kumimoji="0" lang="sv-SE"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3" name="TextBox 32">
            <a:extLst>
              <a:ext uri="{FF2B5EF4-FFF2-40B4-BE49-F238E27FC236}">
                <a16:creationId xmlns:a16="http://schemas.microsoft.com/office/drawing/2014/main" id="{DF30CAA6-4DD6-9147-B617-33A06BDA0232}"/>
              </a:ext>
            </a:extLst>
          </p:cNvPr>
          <p:cNvSpPr txBox="1"/>
          <p:nvPr/>
        </p:nvSpPr>
        <p:spPr>
          <a:xfrm>
            <a:off x="3354267" y="1324501"/>
            <a:ext cx="241918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Calibri"/>
                <a:ea typeface="+mn-ea"/>
                <a:cs typeface="+mn-cs"/>
              </a:rPr>
              <a:t>Enclosed</a:t>
            </a:r>
            <a:r>
              <a:rPr kumimoji="0" lang="sv-SE" sz="1800" b="0" i="0" u="none" strike="noStrike" kern="1200" cap="none" spc="0" normalizeH="0" baseline="0" noProof="0" dirty="0">
                <a:ln>
                  <a:noFill/>
                </a:ln>
                <a:solidFill>
                  <a:prstClr val="black"/>
                </a:solidFill>
                <a:effectLst/>
                <a:uLnTx/>
                <a:uFillTx/>
                <a:latin typeface="Calibri"/>
                <a:ea typeface="+mn-ea"/>
                <a:cs typeface="+mn-cs"/>
              </a:rPr>
              <a:t> Cable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tray</a:t>
            </a:r>
            <a:r>
              <a:rPr kumimoji="0" lang="sv-SE" sz="1800" b="0" i="0" u="none" strike="noStrike" kern="1200" cap="none" spc="0" normalizeH="0" baseline="0" noProof="0" dirty="0">
                <a:ln>
                  <a:noFill/>
                </a:ln>
                <a:solidFill>
                  <a:prstClr val="black"/>
                </a:solidFill>
                <a:effectLst/>
                <a:uLnTx/>
                <a:uFillTx/>
                <a:latin typeface="Calibri"/>
                <a:ea typeface="+mn-ea"/>
                <a:cs typeface="+mn-cs"/>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HV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power</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supply</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r>
              <a:rPr kumimoji="0" lang="sv-SE" sz="1800" b="0" i="0" u="none" strike="noStrike" kern="1200" cap="none" spc="0" normalizeH="0" baseline="0" noProof="0" dirty="0" err="1">
                <a:ln>
                  <a:noFill/>
                </a:ln>
                <a:solidFill>
                  <a:prstClr val="black"/>
                </a:solidFill>
                <a:effectLst/>
                <a:uLnTx/>
                <a:uFillTx/>
                <a:latin typeface="Calibri"/>
                <a:ea typeface="+mn-ea"/>
                <a:cs typeface="+mn-cs"/>
              </a:rPr>
              <a:t>cables</a:t>
            </a: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6" name="Straight Arrow Connector 35">
            <a:extLst>
              <a:ext uri="{FF2B5EF4-FFF2-40B4-BE49-F238E27FC236}">
                <a16:creationId xmlns:a16="http://schemas.microsoft.com/office/drawing/2014/main" id="{714460FA-CF60-F14A-8534-7C9E0C77D678}"/>
              </a:ext>
            </a:extLst>
          </p:cNvPr>
          <p:cNvCxnSpPr>
            <a:cxnSpLocks/>
            <a:stCxn id="31" idx="0"/>
          </p:cNvCxnSpPr>
          <p:nvPr/>
        </p:nvCxnSpPr>
        <p:spPr>
          <a:xfrm flipV="1">
            <a:off x="7543633" y="1062168"/>
            <a:ext cx="2060569" cy="43944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24AEE2FA-E8F9-0041-8CB4-01DAE42FF7AA}"/>
              </a:ext>
            </a:extLst>
          </p:cNvPr>
          <p:cNvCxnSpPr>
            <a:cxnSpLocks/>
          </p:cNvCxnSpPr>
          <p:nvPr/>
        </p:nvCxnSpPr>
        <p:spPr>
          <a:xfrm flipH="1">
            <a:off x="5114803" y="1062168"/>
            <a:ext cx="1524678" cy="2258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22EBB769-5E1E-DA47-B58F-C449295F181A}"/>
              </a:ext>
            </a:extLst>
          </p:cNvPr>
          <p:cNvCxnSpPr>
            <a:cxnSpLocks/>
            <a:stCxn id="33" idx="2"/>
          </p:cNvCxnSpPr>
          <p:nvPr/>
        </p:nvCxnSpPr>
        <p:spPr>
          <a:xfrm flipH="1">
            <a:off x="4134795" y="1970832"/>
            <a:ext cx="429066" cy="7430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Elbow Connector 71">
            <a:extLst>
              <a:ext uri="{FF2B5EF4-FFF2-40B4-BE49-F238E27FC236}">
                <a16:creationId xmlns:a16="http://schemas.microsoft.com/office/drawing/2014/main" id="{7DC0CCC9-0CFB-F544-B408-316EB993BE33}"/>
              </a:ext>
            </a:extLst>
          </p:cNvPr>
          <p:cNvCxnSpPr>
            <a:cxnSpLocks/>
            <a:stCxn id="16" idx="0"/>
            <a:endCxn id="30" idx="6"/>
          </p:cNvCxnSpPr>
          <p:nvPr/>
        </p:nvCxnSpPr>
        <p:spPr>
          <a:xfrm rot="16200000" flipV="1">
            <a:off x="9532672" y="1093334"/>
            <a:ext cx="689708" cy="402631"/>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74" name="Elbow Connector 73">
            <a:extLst>
              <a:ext uri="{FF2B5EF4-FFF2-40B4-BE49-F238E27FC236}">
                <a16:creationId xmlns:a16="http://schemas.microsoft.com/office/drawing/2014/main" id="{8B6691AB-B1D3-E14E-B8BA-871ACC44988F}"/>
              </a:ext>
            </a:extLst>
          </p:cNvPr>
          <p:cNvCxnSpPr>
            <a:cxnSpLocks/>
            <a:stCxn id="30" idx="0"/>
          </p:cNvCxnSpPr>
          <p:nvPr/>
        </p:nvCxnSpPr>
        <p:spPr>
          <a:xfrm rot="16200000" flipV="1">
            <a:off x="9247931" y="521515"/>
            <a:ext cx="181782" cy="530761"/>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E4480C26-2849-8E47-B65B-9AA8736D4A74}"/>
              </a:ext>
            </a:extLst>
          </p:cNvPr>
          <p:cNvSpPr txBox="1"/>
          <p:nvPr/>
        </p:nvSpPr>
        <p:spPr>
          <a:xfrm>
            <a:off x="9668775" y="412338"/>
            <a:ext cx="49122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Calibri"/>
                <a:ea typeface="+mn-ea"/>
                <a:cs typeface="+mn-cs"/>
              </a:rPr>
              <a:t>Pad</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1AF71DEC-67C8-084A-A67D-8175582FB939}"/>
              </a:ext>
            </a:extLst>
          </p:cNvPr>
          <p:cNvSpPr txBox="1"/>
          <p:nvPr/>
        </p:nvSpPr>
        <p:spPr>
          <a:xfrm>
            <a:off x="335361" y="3254092"/>
            <a:ext cx="49122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Calibri"/>
                <a:ea typeface="+mn-ea"/>
                <a:cs typeface="+mn-cs"/>
              </a:rPr>
              <a:t>Pad</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3E6551C9-CC78-404F-A86C-CB7962C71991}"/>
              </a:ext>
            </a:extLst>
          </p:cNvPr>
          <p:cNvSpPr txBox="1"/>
          <p:nvPr/>
        </p:nvSpPr>
        <p:spPr>
          <a:xfrm>
            <a:off x="335360" y="4195828"/>
            <a:ext cx="49122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Calibri"/>
                <a:ea typeface="+mn-ea"/>
                <a:cs typeface="+mn-cs"/>
              </a:rPr>
              <a:t>Pad</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4A732F9A-C251-3948-B846-B943F074501A}"/>
              </a:ext>
            </a:extLst>
          </p:cNvPr>
          <p:cNvSpPr txBox="1"/>
          <p:nvPr/>
        </p:nvSpPr>
        <p:spPr>
          <a:xfrm>
            <a:off x="335360" y="4978823"/>
            <a:ext cx="491225"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Calibri"/>
                <a:ea typeface="+mn-ea"/>
                <a:cs typeface="+mn-cs"/>
              </a:rPr>
              <a:t>Pad</a:t>
            </a:r>
            <a:endParaRPr kumimoji="0" lang="sv-SE"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1" name="Elbow Connector 80">
            <a:extLst>
              <a:ext uri="{FF2B5EF4-FFF2-40B4-BE49-F238E27FC236}">
                <a16:creationId xmlns:a16="http://schemas.microsoft.com/office/drawing/2014/main" id="{8DE9B1FE-D755-C542-8558-EE25905E7BC8}"/>
              </a:ext>
            </a:extLst>
          </p:cNvPr>
          <p:cNvCxnSpPr>
            <a:cxnSpLocks/>
            <a:stCxn id="18" idx="3"/>
            <a:endCxn id="30" idx="2"/>
          </p:cNvCxnSpPr>
          <p:nvPr/>
        </p:nvCxnSpPr>
        <p:spPr>
          <a:xfrm flipV="1">
            <a:off x="9105417" y="949796"/>
            <a:ext cx="426777" cy="132790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2A0972E8-5DA0-304D-A3DD-258D5E305929}"/>
              </a:ext>
            </a:extLst>
          </p:cNvPr>
          <p:cNvCxnSpPr>
            <a:cxnSpLocks/>
            <a:stCxn id="78" idx="3"/>
          </p:cNvCxnSpPr>
          <p:nvPr/>
        </p:nvCxnSpPr>
        <p:spPr>
          <a:xfrm>
            <a:off x="826586" y="3423369"/>
            <a:ext cx="284473" cy="228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5F252879-F5A2-ED45-A9B1-9F753BCFDD4D}"/>
              </a:ext>
            </a:extLst>
          </p:cNvPr>
          <p:cNvCxnSpPr>
            <a:cxnSpLocks/>
            <a:stCxn id="79" idx="3"/>
          </p:cNvCxnSpPr>
          <p:nvPr/>
        </p:nvCxnSpPr>
        <p:spPr>
          <a:xfrm flipV="1">
            <a:off x="826585" y="4216076"/>
            <a:ext cx="284474" cy="149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AC862A27-D6A6-084C-B51D-45AF7AEDC8E6}"/>
              </a:ext>
            </a:extLst>
          </p:cNvPr>
          <p:cNvCxnSpPr>
            <a:cxnSpLocks/>
          </p:cNvCxnSpPr>
          <p:nvPr/>
        </p:nvCxnSpPr>
        <p:spPr>
          <a:xfrm flipV="1">
            <a:off x="826585" y="5113279"/>
            <a:ext cx="298305" cy="54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78FC9C1E-8C3A-4840-A637-8B4B338795D8}"/>
              </a:ext>
            </a:extLst>
          </p:cNvPr>
          <p:cNvCxnSpPr>
            <a:cxnSpLocks/>
            <a:stCxn id="77" idx="2"/>
          </p:cNvCxnSpPr>
          <p:nvPr/>
        </p:nvCxnSpPr>
        <p:spPr>
          <a:xfrm flipH="1">
            <a:off x="9781240" y="750892"/>
            <a:ext cx="133148" cy="1268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7" name="Content Placeholder 6">
            <a:extLst>
              <a:ext uri="{FF2B5EF4-FFF2-40B4-BE49-F238E27FC236}">
                <a16:creationId xmlns:a16="http://schemas.microsoft.com/office/drawing/2014/main" id="{845DA089-6BFE-544C-9B71-B7383EBEA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6336" y="542405"/>
            <a:ext cx="2852292" cy="2139740"/>
          </a:xfrm>
          <a:prstGeom prst="rect">
            <a:avLst/>
          </a:prstGeom>
        </p:spPr>
      </p:pic>
      <p:pic>
        <p:nvPicPr>
          <p:cNvPr id="103" name="Picture 102">
            <a:extLst>
              <a:ext uri="{FF2B5EF4-FFF2-40B4-BE49-F238E27FC236}">
                <a16:creationId xmlns:a16="http://schemas.microsoft.com/office/drawing/2014/main" id="{3E5BAAE4-6347-6640-80B1-13480D4551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0444" y="3447407"/>
            <a:ext cx="2437504" cy="3250005"/>
          </a:xfrm>
          <a:prstGeom prst="rect">
            <a:avLst/>
          </a:prstGeom>
        </p:spPr>
      </p:pic>
      <p:pic>
        <p:nvPicPr>
          <p:cNvPr id="105" name="Picture 104">
            <a:extLst>
              <a:ext uri="{FF2B5EF4-FFF2-40B4-BE49-F238E27FC236}">
                <a16:creationId xmlns:a16="http://schemas.microsoft.com/office/drawing/2014/main" id="{8FC5E41D-293E-6E43-9B28-59E10F1179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421" y="-21746"/>
            <a:ext cx="3671140" cy="2753355"/>
          </a:xfrm>
          <a:prstGeom prst="rect">
            <a:avLst/>
          </a:prstGeom>
        </p:spPr>
      </p:pic>
      <p:sp>
        <p:nvSpPr>
          <p:cNvPr id="110" name="TextBox 109">
            <a:extLst>
              <a:ext uri="{FF2B5EF4-FFF2-40B4-BE49-F238E27FC236}">
                <a16:creationId xmlns:a16="http://schemas.microsoft.com/office/drawing/2014/main" id="{EEE8A08D-5401-574F-89A5-5AA1075B1F10}"/>
              </a:ext>
            </a:extLst>
          </p:cNvPr>
          <p:cNvSpPr txBox="1"/>
          <p:nvPr/>
        </p:nvSpPr>
        <p:spPr>
          <a:xfrm>
            <a:off x="975737" y="393263"/>
            <a:ext cx="8692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black"/>
                </a:solidFill>
                <a:effectLst/>
                <a:uLnTx/>
                <a:uFillTx/>
                <a:latin typeface="Calibri"/>
                <a:ea typeface="+mn-ea"/>
                <a:cs typeface="+mn-cs"/>
              </a:rPr>
              <a:t>Tunnel </a:t>
            </a:r>
          </a:p>
        </p:txBody>
      </p:sp>
      <p:sp>
        <p:nvSpPr>
          <p:cNvPr id="111" name="TextBox 110">
            <a:extLst>
              <a:ext uri="{FF2B5EF4-FFF2-40B4-BE49-F238E27FC236}">
                <a16:creationId xmlns:a16="http://schemas.microsoft.com/office/drawing/2014/main" id="{ACDDA61F-5AC0-AE4A-BA68-0B305C8C133E}"/>
              </a:ext>
            </a:extLst>
          </p:cNvPr>
          <p:cNvSpPr txBox="1"/>
          <p:nvPr/>
        </p:nvSpPr>
        <p:spPr>
          <a:xfrm>
            <a:off x="10804664" y="253126"/>
            <a:ext cx="9316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black"/>
                </a:solidFill>
                <a:effectLst/>
                <a:uLnTx/>
                <a:uFillTx/>
                <a:latin typeface="Calibri"/>
                <a:ea typeface="+mn-ea"/>
                <a:cs typeface="+mn-cs"/>
              </a:rPr>
              <a:t>FEB090</a:t>
            </a:r>
            <a:r>
              <a:rPr kumimoji="0" lang="sv-SE" sz="1800" b="0" i="0" u="none" strike="noStrike" kern="1200" cap="none" spc="0" normalizeH="0" baseline="0" noProof="0" dirty="0">
                <a:ln>
                  <a:noFill/>
                </a:ln>
                <a:solidFill>
                  <a:prstClr val="black"/>
                </a:solidFill>
                <a:effectLst/>
                <a:uLnTx/>
                <a:uFillTx/>
                <a:latin typeface="Calibri"/>
                <a:ea typeface="+mn-ea"/>
                <a:cs typeface="+mn-cs"/>
              </a:rPr>
              <a:t> </a:t>
            </a:r>
          </a:p>
        </p:txBody>
      </p:sp>
      <p:cxnSp>
        <p:nvCxnSpPr>
          <p:cNvPr id="117" name="Straight Arrow Connector 116">
            <a:extLst>
              <a:ext uri="{FF2B5EF4-FFF2-40B4-BE49-F238E27FC236}">
                <a16:creationId xmlns:a16="http://schemas.microsoft.com/office/drawing/2014/main" id="{C046099F-F30F-E34F-A025-BA5D88ECB6F5}"/>
              </a:ext>
            </a:extLst>
          </p:cNvPr>
          <p:cNvCxnSpPr>
            <a:cxnSpLocks/>
          </p:cNvCxnSpPr>
          <p:nvPr/>
        </p:nvCxnSpPr>
        <p:spPr>
          <a:xfrm flipH="1">
            <a:off x="3049775" y="774805"/>
            <a:ext cx="722645" cy="1173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90662457-6985-8445-8979-72725BAD5F49}"/>
              </a:ext>
            </a:extLst>
          </p:cNvPr>
          <p:cNvCxnSpPr>
            <a:cxnSpLocks/>
          </p:cNvCxnSpPr>
          <p:nvPr/>
        </p:nvCxnSpPr>
        <p:spPr>
          <a:xfrm>
            <a:off x="1078303" y="3040405"/>
            <a:ext cx="148489" cy="1111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61F918B5-2AE2-1349-B0AE-F78D98AC5942}"/>
              </a:ext>
            </a:extLst>
          </p:cNvPr>
          <p:cNvCxnSpPr>
            <a:cxnSpLocks/>
            <a:stCxn id="103" idx="1"/>
          </p:cNvCxnSpPr>
          <p:nvPr/>
        </p:nvCxnSpPr>
        <p:spPr>
          <a:xfrm flipH="1" flipV="1">
            <a:off x="3480068" y="3991348"/>
            <a:ext cx="2000376" cy="1081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4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7" grpId="0" animBg="1"/>
      <p:bldP spid="78" grpId="0" animBg="1"/>
      <p:bldP spid="79" grpId="0" animBg="1"/>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LEBT Solenoids</a:t>
            </a:r>
            <a:endParaRPr lang="en-US" dirty="0"/>
          </a:p>
        </p:txBody>
      </p:sp>
      <p:sp>
        <p:nvSpPr>
          <p:cNvPr id="3" name="Content Placeholder 2"/>
          <p:cNvSpPr>
            <a:spLocks noGrp="1"/>
          </p:cNvSpPr>
          <p:nvPr>
            <p:ph idx="1"/>
          </p:nvPr>
        </p:nvSpPr>
        <p:spPr>
          <a:xfrm>
            <a:off x="91800" y="1523082"/>
            <a:ext cx="5734689" cy="5087038"/>
          </a:xfrm>
        </p:spPr>
        <p:txBody>
          <a:bodyPr>
            <a:normAutofit/>
          </a:bodyPr>
          <a:lstStyle/>
          <a:p>
            <a:r>
              <a:rPr lang="en-US" sz="2400" dirty="0" smtClean="0"/>
              <a:t>LEBT Solenoids have an issue in the connectors of the cooling circuit that make them prone to leak</a:t>
            </a:r>
          </a:p>
          <a:p>
            <a:pPr marL="0" indent="0">
              <a:buNone/>
            </a:pPr>
            <a:endParaRPr lang="en-US" sz="2400" dirty="0" smtClean="0"/>
          </a:p>
          <a:p>
            <a:r>
              <a:rPr lang="en-US" sz="2400" dirty="0" smtClean="0"/>
              <a:t>Corrector magnets use single polarity PS. Polarity is switched using relays that have their own set of issues</a:t>
            </a:r>
          </a:p>
          <a:p>
            <a:pPr marL="0" indent="0">
              <a:buNone/>
            </a:pPr>
            <a:endParaRPr lang="en-US" sz="2400" dirty="0" smtClean="0"/>
          </a:p>
          <a:p>
            <a:r>
              <a:rPr lang="en-US" sz="2400" dirty="0" smtClean="0"/>
              <a:t>Polarities of H1 V1 were swapped. H2 V2 not tested yet.</a:t>
            </a:r>
          </a:p>
          <a:p>
            <a:pPr marL="0" indent="0">
              <a:buNone/>
            </a:pPr>
            <a:endParaRPr lang="en-US" sz="2400" dirty="0" smtClean="0"/>
          </a:p>
          <a:p>
            <a:r>
              <a:rPr lang="en-US" sz="2400" dirty="0" smtClean="0"/>
              <a:t>Sol 1 and 2 had opposite polarities</a:t>
            </a:r>
          </a:p>
          <a:p>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16</a:t>
            </a:fld>
            <a:endParaRPr lang="en-GB" noProof="0"/>
          </a:p>
        </p:txBody>
      </p:sp>
      <p:pic>
        <p:nvPicPr>
          <p:cNvPr id="5" name="Immagin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26490" y="1512066"/>
            <a:ext cx="6295742" cy="4708526"/>
          </a:xfrm>
          <a:prstGeom prst="rect">
            <a:avLst/>
          </a:prstGeom>
        </p:spPr>
      </p:pic>
    </p:spTree>
    <p:extLst>
      <p:ext uri="{BB962C8B-B14F-4D97-AF65-F5344CB8AC3E}">
        <p14:creationId xmlns:p14="http://schemas.microsoft.com/office/powerpoint/2010/main" val="70814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31" y="4099859"/>
            <a:ext cx="5354988" cy="2758141"/>
          </a:xfrm>
          <a:prstGeom prst="rect">
            <a:avLst/>
          </a:prstGeom>
        </p:spPr>
      </p:pic>
      <p:sp>
        <p:nvSpPr>
          <p:cNvPr id="2" name="Title 1"/>
          <p:cNvSpPr>
            <a:spLocks noGrp="1"/>
          </p:cNvSpPr>
          <p:nvPr>
            <p:ph type="title"/>
          </p:nvPr>
        </p:nvSpPr>
        <p:spPr/>
        <p:txBody>
          <a:bodyPr/>
          <a:lstStyle/>
          <a:p>
            <a:r>
              <a:rPr lang="en-US" dirty="0" smtClean="0"/>
              <a:t>Issues: LEBT Chopper</a:t>
            </a:r>
            <a:endParaRPr lang="en-US" dirty="0"/>
          </a:p>
        </p:txBody>
      </p:sp>
      <p:sp>
        <p:nvSpPr>
          <p:cNvPr id="3" name="Content Placeholder 2"/>
          <p:cNvSpPr>
            <a:spLocks noGrp="1"/>
          </p:cNvSpPr>
          <p:nvPr>
            <p:ph idx="1"/>
          </p:nvPr>
        </p:nvSpPr>
        <p:spPr>
          <a:xfrm>
            <a:off x="226981" y="1626141"/>
            <a:ext cx="3312405" cy="4525963"/>
          </a:xfrm>
        </p:spPr>
        <p:txBody>
          <a:bodyPr>
            <a:normAutofit fontScale="92500" lnSpcReduction="20000"/>
          </a:bodyPr>
          <a:lstStyle/>
          <a:p>
            <a:r>
              <a:rPr lang="en-US" dirty="0" smtClean="0"/>
              <a:t>Commissioning of the chopper started on March 5</a:t>
            </a:r>
          </a:p>
          <a:p>
            <a:r>
              <a:rPr lang="en-US" dirty="0" smtClean="0"/>
              <a:t>Issues reaching the nominal voltage during testing</a:t>
            </a:r>
          </a:p>
          <a:p>
            <a:r>
              <a:rPr lang="en-US" dirty="0" smtClean="0"/>
              <a:t>Debugging the system</a:t>
            </a:r>
          </a:p>
          <a:p>
            <a:r>
              <a:rPr lang="en-US" dirty="0" smtClean="0"/>
              <a:t>Local test successful!</a:t>
            </a:r>
          </a:p>
          <a:p>
            <a:r>
              <a:rPr lang="en-US" dirty="0" smtClean="0"/>
              <a:t>Remote control test ongoing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17</a:t>
            </a:fld>
            <a:endParaRPr lang="en-GB" noProof="0"/>
          </a:p>
        </p:txBody>
      </p:sp>
      <p:pic>
        <p:nvPicPr>
          <p:cNvPr id="5" name="Picture 3" descr="C:\Users\Lorenzo\Desktop\chopper_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38920" y="1600201"/>
            <a:ext cx="3330767" cy="437814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2998" y="1540074"/>
            <a:ext cx="4535609" cy="2559785"/>
          </a:xfrm>
          <a:prstGeom prst="rect">
            <a:avLst/>
          </a:prstGeom>
        </p:spPr>
      </p:pic>
    </p:spTree>
    <p:extLst>
      <p:ext uri="{BB962C8B-B14F-4D97-AF65-F5344CB8AC3E}">
        <p14:creationId xmlns:p14="http://schemas.microsoft.com/office/powerpoint/2010/main" val="7669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ttangolo 139"/>
          <p:cNvSpPr/>
          <p:nvPr/>
        </p:nvSpPr>
        <p:spPr>
          <a:xfrm>
            <a:off x="5936855" y="404665"/>
            <a:ext cx="4392488" cy="2087651"/>
          </a:xfrm>
          <a:prstGeom prst="rect">
            <a:avLst/>
          </a:prstGeom>
          <a:solidFill>
            <a:schemeClr val="accent1">
              <a:alpha val="24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1" name="Rettangolo 140"/>
          <p:cNvSpPr/>
          <p:nvPr/>
        </p:nvSpPr>
        <p:spPr>
          <a:xfrm>
            <a:off x="7635061" y="908721"/>
            <a:ext cx="1041874" cy="13344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cxnSp>
        <p:nvCxnSpPr>
          <p:cNvPr id="25" name="Connettore 1 24"/>
          <p:cNvCxnSpPr/>
          <p:nvPr/>
        </p:nvCxnSpPr>
        <p:spPr>
          <a:xfrm>
            <a:off x="7611136" y="4829808"/>
            <a:ext cx="115325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54" name="Ovale 53"/>
          <p:cNvSpPr/>
          <p:nvPr/>
        </p:nvSpPr>
        <p:spPr>
          <a:xfrm>
            <a:off x="8090567" y="1852112"/>
            <a:ext cx="144016" cy="14401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5" name="Ovale 54"/>
          <p:cNvSpPr/>
          <p:nvPr/>
        </p:nvSpPr>
        <p:spPr>
          <a:xfrm>
            <a:off x="7819924" y="1216234"/>
            <a:ext cx="144016" cy="14401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6" name="Ovale 55"/>
          <p:cNvSpPr/>
          <p:nvPr/>
        </p:nvSpPr>
        <p:spPr>
          <a:xfrm>
            <a:off x="8351708" y="1216234"/>
            <a:ext cx="144016" cy="14401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cxnSp>
        <p:nvCxnSpPr>
          <p:cNvPr id="57" name="Connettore 1 56"/>
          <p:cNvCxnSpPr/>
          <p:nvPr/>
        </p:nvCxnSpPr>
        <p:spPr>
          <a:xfrm>
            <a:off x="8187762" y="2002052"/>
            <a:ext cx="9257" cy="282775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Connettore 1 59"/>
          <p:cNvCxnSpPr/>
          <p:nvPr/>
        </p:nvCxnSpPr>
        <p:spPr>
          <a:xfrm>
            <a:off x="7098111" y="1301288"/>
            <a:ext cx="715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a:stCxn id="54" idx="0"/>
            <a:endCxn id="55" idx="6"/>
          </p:cNvCxnSpPr>
          <p:nvPr/>
        </p:nvCxnSpPr>
        <p:spPr>
          <a:xfrm flipH="1" flipV="1">
            <a:off x="7963941" y="1288242"/>
            <a:ext cx="198635" cy="56387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Connettore 1 92"/>
          <p:cNvCxnSpPr>
            <a:stCxn id="56" idx="6"/>
            <a:endCxn id="95" idx="1"/>
          </p:cNvCxnSpPr>
          <p:nvPr/>
        </p:nvCxnSpPr>
        <p:spPr>
          <a:xfrm>
            <a:off x="8495725" y="1288243"/>
            <a:ext cx="585185" cy="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CasellaDiTesto 94"/>
          <p:cNvSpPr txBox="1"/>
          <p:nvPr/>
        </p:nvSpPr>
        <p:spPr>
          <a:xfrm>
            <a:off x="9080910" y="1165377"/>
            <a:ext cx="539749" cy="246221"/>
          </a:xfrm>
          <a:prstGeom prst="rect">
            <a:avLst/>
          </a:prstGeom>
          <a:solidFill>
            <a:schemeClr val="accent2">
              <a:lumMod val="40000"/>
              <a:lumOff val="60000"/>
            </a:schemeClr>
          </a:solidFill>
          <a:ln w="19050">
            <a:solidFill>
              <a:schemeClr val="accent1">
                <a:shade val="50000"/>
              </a:schemeClr>
            </a:solidFill>
          </a:ln>
        </p:spPr>
        <p:txBody>
          <a:bodyPr wrap="square" rtlCol="0">
            <a:spAutoFit/>
          </a:bodyPr>
          <a:lstStyle/>
          <a:p>
            <a:pPr algn="ctr"/>
            <a:r>
              <a:rPr lang="it-IT" sz="1000" b="1" dirty="0">
                <a:solidFill>
                  <a:prstClr val="black"/>
                </a:solidFill>
                <a:latin typeface="Calibri"/>
              </a:rPr>
              <a:t>27</a:t>
            </a:r>
            <a:r>
              <a:rPr lang="el-GR" sz="1000" b="1" dirty="0">
                <a:solidFill>
                  <a:prstClr val="black"/>
                </a:solidFill>
                <a:latin typeface="Calibri"/>
              </a:rPr>
              <a:t>Ω</a:t>
            </a:r>
            <a:endParaRPr lang="en-GB" sz="1000" b="1" dirty="0">
              <a:solidFill>
                <a:prstClr val="black"/>
              </a:solidFill>
              <a:latin typeface="Calibri"/>
            </a:endParaRPr>
          </a:p>
        </p:txBody>
      </p:sp>
      <p:sp>
        <p:nvSpPr>
          <p:cNvPr id="97" name="CasellaDiTesto 96"/>
          <p:cNvSpPr txBox="1"/>
          <p:nvPr/>
        </p:nvSpPr>
        <p:spPr>
          <a:xfrm>
            <a:off x="6659141" y="1677900"/>
            <a:ext cx="377026" cy="246221"/>
          </a:xfrm>
          <a:prstGeom prst="rect">
            <a:avLst/>
          </a:prstGeom>
          <a:noFill/>
        </p:spPr>
        <p:txBody>
          <a:bodyPr wrap="none" rtlCol="0">
            <a:spAutoFit/>
          </a:bodyPr>
          <a:lstStyle/>
          <a:p>
            <a:r>
              <a:rPr lang="it-IT" sz="1000" b="1" dirty="0">
                <a:solidFill>
                  <a:prstClr val="black"/>
                </a:solidFill>
                <a:latin typeface="Calibri"/>
              </a:rPr>
              <a:t>1nF</a:t>
            </a:r>
            <a:endParaRPr lang="en-GB" sz="1000" b="1" dirty="0">
              <a:solidFill>
                <a:prstClr val="black"/>
              </a:solidFill>
              <a:latin typeface="Calibri"/>
            </a:endParaRPr>
          </a:p>
        </p:txBody>
      </p:sp>
      <p:sp>
        <p:nvSpPr>
          <p:cNvPr id="58" name="CasellaDiTesto 57"/>
          <p:cNvSpPr txBox="1"/>
          <p:nvPr/>
        </p:nvSpPr>
        <p:spPr>
          <a:xfrm>
            <a:off x="6558362" y="1178317"/>
            <a:ext cx="539749" cy="246221"/>
          </a:xfrm>
          <a:prstGeom prst="rect">
            <a:avLst/>
          </a:prstGeom>
          <a:solidFill>
            <a:schemeClr val="accent2">
              <a:lumMod val="40000"/>
              <a:lumOff val="60000"/>
            </a:schemeClr>
          </a:solidFill>
          <a:ln w="19050">
            <a:solidFill>
              <a:schemeClr val="accent1">
                <a:shade val="50000"/>
              </a:schemeClr>
            </a:solidFill>
          </a:ln>
        </p:spPr>
        <p:txBody>
          <a:bodyPr wrap="square" rtlCol="0">
            <a:spAutoFit/>
          </a:bodyPr>
          <a:lstStyle/>
          <a:p>
            <a:pPr algn="ctr"/>
            <a:r>
              <a:rPr lang="it-IT" sz="1000" b="1" dirty="0">
                <a:solidFill>
                  <a:prstClr val="black"/>
                </a:solidFill>
                <a:latin typeface="Calibri"/>
              </a:rPr>
              <a:t>27</a:t>
            </a:r>
            <a:r>
              <a:rPr lang="el-GR" sz="1000" b="1" dirty="0">
                <a:solidFill>
                  <a:prstClr val="black"/>
                </a:solidFill>
                <a:latin typeface="Calibri"/>
              </a:rPr>
              <a:t>Ω</a:t>
            </a:r>
            <a:endParaRPr lang="en-GB" sz="1000" b="1" dirty="0">
              <a:solidFill>
                <a:prstClr val="black"/>
              </a:solidFill>
              <a:latin typeface="Calibri"/>
            </a:endParaRPr>
          </a:p>
        </p:txBody>
      </p:sp>
      <p:cxnSp>
        <p:nvCxnSpPr>
          <p:cNvPr id="73" name="Connettore 2 72"/>
          <p:cNvCxnSpPr/>
          <p:nvPr/>
        </p:nvCxnSpPr>
        <p:spPr>
          <a:xfrm>
            <a:off x="9877329" y="1295769"/>
            <a:ext cx="0" cy="82733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flipH="1">
            <a:off x="9736696" y="2137466"/>
            <a:ext cx="269016" cy="0"/>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Connettore 2 74"/>
          <p:cNvCxnSpPr/>
          <p:nvPr/>
        </p:nvCxnSpPr>
        <p:spPr>
          <a:xfrm flipH="1">
            <a:off x="9674196" y="2136332"/>
            <a:ext cx="62500" cy="212548"/>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Connettore 2 75"/>
          <p:cNvCxnSpPr/>
          <p:nvPr/>
        </p:nvCxnSpPr>
        <p:spPr>
          <a:xfrm flipH="1">
            <a:off x="9808705" y="2137466"/>
            <a:ext cx="64997"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Connettore 2 77"/>
          <p:cNvCxnSpPr/>
          <p:nvPr/>
        </p:nvCxnSpPr>
        <p:spPr>
          <a:xfrm flipH="1">
            <a:off x="9943212" y="2137466"/>
            <a:ext cx="62500"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Connettore 2 84"/>
          <p:cNvCxnSpPr>
            <a:stCxn id="95" idx="3"/>
          </p:cNvCxnSpPr>
          <p:nvPr/>
        </p:nvCxnSpPr>
        <p:spPr>
          <a:xfrm>
            <a:off x="9620659" y="1288487"/>
            <a:ext cx="256671" cy="0"/>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Connettore 2 123"/>
          <p:cNvCxnSpPr/>
          <p:nvPr/>
        </p:nvCxnSpPr>
        <p:spPr>
          <a:xfrm flipH="1">
            <a:off x="6352507" y="1813942"/>
            <a:ext cx="1288" cy="313783"/>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Connettore 2 124"/>
          <p:cNvCxnSpPr/>
          <p:nvPr/>
        </p:nvCxnSpPr>
        <p:spPr>
          <a:xfrm flipH="1">
            <a:off x="6213162" y="2127724"/>
            <a:ext cx="269016" cy="0"/>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Connettore 2 125"/>
          <p:cNvCxnSpPr/>
          <p:nvPr/>
        </p:nvCxnSpPr>
        <p:spPr>
          <a:xfrm flipH="1">
            <a:off x="6150662" y="2126590"/>
            <a:ext cx="62500" cy="212548"/>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Connettore 2 128"/>
          <p:cNvCxnSpPr/>
          <p:nvPr/>
        </p:nvCxnSpPr>
        <p:spPr>
          <a:xfrm flipH="1">
            <a:off x="6285171" y="2127724"/>
            <a:ext cx="64997"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Connettore 2 130"/>
          <p:cNvCxnSpPr/>
          <p:nvPr/>
        </p:nvCxnSpPr>
        <p:spPr>
          <a:xfrm flipH="1">
            <a:off x="6419678" y="2127724"/>
            <a:ext cx="62500"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Connettore 2 132"/>
          <p:cNvCxnSpPr/>
          <p:nvPr/>
        </p:nvCxnSpPr>
        <p:spPr>
          <a:xfrm flipV="1">
            <a:off x="6360183" y="1301430"/>
            <a:ext cx="0" cy="394769"/>
          </a:xfrm>
          <a:prstGeom prst="straightConnector1">
            <a:avLst/>
          </a:prstGeom>
          <a:ln w="38100">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763" y="476672"/>
            <a:ext cx="1918286" cy="1643352"/>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373" y="1118072"/>
            <a:ext cx="2444162"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6" name="Connettore 2 95"/>
          <p:cNvCxnSpPr>
            <a:endCxn id="58" idx="1"/>
          </p:cNvCxnSpPr>
          <p:nvPr/>
        </p:nvCxnSpPr>
        <p:spPr>
          <a:xfrm flipV="1">
            <a:off x="6162007" y="1301427"/>
            <a:ext cx="396355" cy="2"/>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a:off x="6108155" y="1813941"/>
            <a:ext cx="50405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a:off x="6108155" y="1696198"/>
            <a:ext cx="504056" cy="0"/>
          </a:xfrm>
          <a:prstGeom prst="line">
            <a:avLst/>
          </a:prstGeom>
          <a:ln w="508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Connettore 2 153"/>
          <p:cNvCxnSpPr/>
          <p:nvPr/>
        </p:nvCxnSpPr>
        <p:spPr>
          <a:xfrm flipH="1">
            <a:off x="5669867" y="1360251"/>
            <a:ext cx="1288" cy="762853"/>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Connettore 2 154"/>
          <p:cNvCxnSpPr/>
          <p:nvPr/>
        </p:nvCxnSpPr>
        <p:spPr>
          <a:xfrm flipH="1">
            <a:off x="5530522" y="2123103"/>
            <a:ext cx="269016" cy="0"/>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Connettore 2 156"/>
          <p:cNvCxnSpPr/>
          <p:nvPr/>
        </p:nvCxnSpPr>
        <p:spPr>
          <a:xfrm flipH="1">
            <a:off x="5468022" y="2121969"/>
            <a:ext cx="62500" cy="212548"/>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Connettore 2 158"/>
          <p:cNvCxnSpPr/>
          <p:nvPr/>
        </p:nvCxnSpPr>
        <p:spPr>
          <a:xfrm flipH="1">
            <a:off x="5602531" y="2123103"/>
            <a:ext cx="64997"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Connettore 2 159"/>
          <p:cNvCxnSpPr/>
          <p:nvPr/>
        </p:nvCxnSpPr>
        <p:spPr>
          <a:xfrm flipH="1">
            <a:off x="5737038" y="2123103"/>
            <a:ext cx="62500"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ttangolo 91"/>
          <p:cNvSpPr/>
          <p:nvPr/>
        </p:nvSpPr>
        <p:spPr>
          <a:xfrm>
            <a:off x="7312579" y="404665"/>
            <a:ext cx="1750367" cy="430887"/>
          </a:xfrm>
          <a:prstGeom prst="rect">
            <a:avLst/>
          </a:prstGeom>
        </p:spPr>
        <p:txBody>
          <a:bodyPr wrap="square">
            <a:spAutoFit/>
          </a:bodyPr>
          <a:lstStyle/>
          <a:p>
            <a:pPr algn="ctr"/>
            <a:r>
              <a:rPr lang="en-GB" sz="1100" b="1" dirty="0">
                <a:solidFill>
                  <a:prstClr val="black"/>
                </a:solidFill>
                <a:latin typeface="Arial Narrow" panose="020B0606020202030204" pitchFamily="34" charset="0"/>
              </a:rPr>
              <a:t>HV Switch </a:t>
            </a:r>
          </a:p>
          <a:p>
            <a:pPr algn="ctr"/>
            <a:r>
              <a:rPr lang="en-GB" sz="1100" b="1" dirty="0">
                <a:solidFill>
                  <a:srgbClr val="000000"/>
                </a:solidFill>
                <a:latin typeface="Arial Narrow" panose="020B0606020202030204" pitchFamily="34" charset="0"/>
              </a:rPr>
              <a:t>HTS 151-03 GSM</a:t>
            </a:r>
            <a:r>
              <a:rPr lang="en-GB" sz="1100" b="1" dirty="0">
                <a:solidFill>
                  <a:prstClr val="black"/>
                </a:solidFill>
                <a:latin typeface="Arial Narrow" panose="020B0606020202030204" pitchFamily="34" charset="0"/>
              </a:rPr>
              <a:t>   </a:t>
            </a:r>
            <a:r>
              <a:rPr lang="en-GB" sz="1100" b="1" dirty="0" err="1" smtClean="0">
                <a:solidFill>
                  <a:prstClr val="black"/>
                </a:solidFill>
                <a:latin typeface="Arial Narrow" panose="020B0606020202030204" pitchFamily="34" charset="0"/>
              </a:rPr>
              <a:t>Behlke</a:t>
            </a:r>
            <a:endParaRPr lang="en-GB" sz="1100" b="1" dirty="0">
              <a:solidFill>
                <a:prstClr val="black"/>
              </a:solidFill>
              <a:latin typeface="Arial Narrow" panose="020B0606020202030204" pitchFamily="34" charset="0"/>
            </a:endParaRPr>
          </a:p>
        </p:txBody>
      </p:sp>
      <p:sp>
        <p:nvSpPr>
          <p:cNvPr id="165" name="Rettangolo 164"/>
          <p:cNvSpPr/>
          <p:nvPr/>
        </p:nvSpPr>
        <p:spPr>
          <a:xfrm>
            <a:off x="1889914" y="2138100"/>
            <a:ext cx="1972054" cy="430887"/>
          </a:xfrm>
          <a:prstGeom prst="rect">
            <a:avLst/>
          </a:prstGeom>
        </p:spPr>
        <p:txBody>
          <a:bodyPr wrap="square">
            <a:spAutoFit/>
          </a:bodyPr>
          <a:lstStyle/>
          <a:p>
            <a:pPr algn="ctr"/>
            <a:r>
              <a:rPr lang="en-GB" sz="1100" b="1" dirty="0">
                <a:solidFill>
                  <a:prstClr val="black"/>
                </a:solidFill>
                <a:latin typeface="Arial Narrow" panose="020B0606020202030204" pitchFamily="34" charset="0"/>
              </a:rPr>
              <a:t>HV Power Supply</a:t>
            </a:r>
          </a:p>
          <a:p>
            <a:pPr algn="ctr"/>
            <a:r>
              <a:rPr lang="en-GB" sz="1100" b="1" dirty="0">
                <a:solidFill>
                  <a:srgbClr val="000000"/>
                </a:solidFill>
                <a:latin typeface="Arial Narrow" panose="020B0606020202030204" pitchFamily="34" charset="0"/>
              </a:rPr>
              <a:t>ML12N25</a:t>
            </a:r>
            <a:r>
              <a:rPr lang="en-GB" sz="1100" b="1" dirty="0">
                <a:solidFill>
                  <a:prstClr val="black"/>
                </a:solidFill>
                <a:latin typeface="Arial Narrow" panose="020B0606020202030204" pitchFamily="34" charset="0"/>
              </a:rPr>
              <a:t> Glassman</a:t>
            </a:r>
          </a:p>
        </p:txBody>
      </p:sp>
      <p:sp>
        <p:nvSpPr>
          <p:cNvPr id="172" name="Rettangolo 171"/>
          <p:cNvSpPr/>
          <p:nvPr/>
        </p:nvSpPr>
        <p:spPr>
          <a:xfrm>
            <a:off x="3604912" y="3345334"/>
            <a:ext cx="1490537" cy="3035994"/>
          </a:xfrm>
          <a:prstGeom prst="rect">
            <a:avLst/>
          </a:prstGeom>
          <a:solidFill>
            <a:srgbClr val="FFC000">
              <a:alpha val="67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73" name="Rettangolo 172"/>
          <p:cNvSpPr/>
          <p:nvPr/>
        </p:nvSpPr>
        <p:spPr>
          <a:xfrm>
            <a:off x="3667457" y="4653136"/>
            <a:ext cx="1387553" cy="261610"/>
          </a:xfrm>
          <a:prstGeom prst="rect">
            <a:avLst/>
          </a:prstGeom>
        </p:spPr>
        <p:txBody>
          <a:bodyPr wrap="square">
            <a:spAutoFit/>
          </a:bodyPr>
          <a:lstStyle/>
          <a:p>
            <a:pPr algn="ctr"/>
            <a:r>
              <a:rPr lang="en-GB" sz="1100" b="1" dirty="0">
                <a:solidFill>
                  <a:prstClr val="black"/>
                </a:solidFill>
                <a:latin typeface="Arial Narrow" panose="020B0606020202030204" pitchFamily="34" charset="0"/>
              </a:rPr>
              <a:t>Interface</a:t>
            </a:r>
          </a:p>
        </p:txBody>
      </p:sp>
      <p:cxnSp>
        <p:nvCxnSpPr>
          <p:cNvPr id="174" name="Connettore 2 173"/>
          <p:cNvCxnSpPr/>
          <p:nvPr/>
        </p:nvCxnSpPr>
        <p:spPr>
          <a:xfrm>
            <a:off x="2176453" y="3492115"/>
            <a:ext cx="1428459" cy="0"/>
          </a:xfrm>
          <a:prstGeom prst="straightConnector1">
            <a:avLst/>
          </a:prstGeom>
          <a:ln w="19050">
            <a:solidFill>
              <a:srgbClr val="00B050"/>
            </a:solidFill>
            <a:headEnd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177" name="Connettore 2 176"/>
          <p:cNvCxnSpPr/>
          <p:nvPr/>
        </p:nvCxnSpPr>
        <p:spPr>
          <a:xfrm>
            <a:off x="2176453" y="3839336"/>
            <a:ext cx="1428459" cy="0"/>
          </a:xfrm>
          <a:prstGeom prst="straightConnector1">
            <a:avLst/>
          </a:prstGeom>
          <a:ln w="19050">
            <a:solidFill>
              <a:srgbClr val="00B050"/>
            </a:solidFill>
            <a:headEnd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178" name="Connettore 2 177"/>
          <p:cNvCxnSpPr/>
          <p:nvPr/>
        </p:nvCxnSpPr>
        <p:spPr>
          <a:xfrm>
            <a:off x="2176453" y="4157973"/>
            <a:ext cx="1428459" cy="0"/>
          </a:xfrm>
          <a:prstGeom prst="straightConnector1">
            <a:avLst/>
          </a:prstGeom>
          <a:ln w="19050">
            <a:solidFill>
              <a:srgbClr val="00B050"/>
            </a:solidFill>
            <a:headEnd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179" name="Connettore 2 178"/>
          <p:cNvCxnSpPr/>
          <p:nvPr/>
        </p:nvCxnSpPr>
        <p:spPr>
          <a:xfrm>
            <a:off x="2193129" y="5631695"/>
            <a:ext cx="1428459" cy="0"/>
          </a:xfrm>
          <a:prstGeom prst="straightConnector1">
            <a:avLst/>
          </a:prstGeom>
          <a:ln w="19050">
            <a:solidFill>
              <a:srgbClr val="00B05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Connettore 2 179"/>
          <p:cNvCxnSpPr/>
          <p:nvPr/>
        </p:nvCxnSpPr>
        <p:spPr>
          <a:xfrm>
            <a:off x="2195873" y="6245696"/>
            <a:ext cx="1428459" cy="0"/>
          </a:xfrm>
          <a:prstGeom prst="straightConnector1">
            <a:avLst/>
          </a:prstGeom>
          <a:ln w="19050">
            <a:solidFill>
              <a:srgbClr val="00B05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81" name="Rettangolo 180"/>
          <p:cNvSpPr/>
          <p:nvPr/>
        </p:nvSpPr>
        <p:spPr>
          <a:xfrm>
            <a:off x="9115720" y="476672"/>
            <a:ext cx="1387553" cy="261610"/>
          </a:xfrm>
          <a:prstGeom prst="rect">
            <a:avLst/>
          </a:prstGeom>
        </p:spPr>
        <p:txBody>
          <a:bodyPr wrap="square">
            <a:spAutoFit/>
          </a:bodyPr>
          <a:lstStyle/>
          <a:p>
            <a:pPr algn="ctr"/>
            <a:r>
              <a:rPr lang="en-GB" sz="1100" b="1" dirty="0">
                <a:solidFill>
                  <a:srgbClr val="FF0000"/>
                </a:solidFill>
                <a:latin typeface="Arial Narrow" panose="020B0606020202030204" pitchFamily="34" charset="0"/>
              </a:rPr>
              <a:t>HVS module</a:t>
            </a:r>
          </a:p>
        </p:txBody>
      </p:sp>
      <p:sp>
        <p:nvSpPr>
          <p:cNvPr id="182" name="Rettangolo 181"/>
          <p:cNvSpPr/>
          <p:nvPr/>
        </p:nvSpPr>
        <p:spPr>
          <a:xfrm>
            <a:off x="3995928" y="6114891"/>
            <a:ext cx="1387553" cy="261610"/>
          </a:xfrm>
          <a:prstGeom prst="rect">
            <a:avLst/>
          </a:prstGeom>
        </p:spPr>
        <p:txBody>
          <a:bodyPr wrap="square">
            <a:spAutoFit/>
          </a:bodyPr>
          <a:lstStyle/>
          <a:p>
            <a:pPr algn="ctr"/>
            <a:r>
              <a:rPr lang="en-GB" sz="1100" b="1" dirty="0">
                <a:solidFill>
                  <a:srgbClr val="FF0000"/>
                </a:solidFill>
                <a:latin typeface="Arial Narrow" panose="020B0606020202030204" pitchFamily="34" charset="0"/>
              </a:rPr>
              <a:t>LV module</a:t>
            </a:r>
          </a:p>
        </p:txBody>
      </p:sp>
      <p:sp>
        <p:nvSpPr>
          <p:cNvPr id="183" name="Rettangolo 182"/>
          <p:cNvSpPr/>
          <p:nvPr/>
        </p:nvSpPr>
        <p:spPr>
          <a:xfrm>
            <a:off x="2182166" y="3212976"/>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TTL </a:t>
            </a:r>
          </a:p>
        </p:txBody>
      </p:sp>
      <p:sp>
        <p:nvSpPr>
          <p:cNvPr id="184" name="Rettangolo 183"/>
          <p:cNvSpPr/>
          <p:nvPr/>
        </p:nvSpPr>
        <p:spPr>
          <a:xfrm>
            <a:off x="2182166" y="5373216"/>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Fast/Slow Alarm</a:t>
            </a:r>
          </a:p>
        </p:txBody>
      </p:sp>
      <p:sp>
        <p:nvSpPr>
          <p:cNvPr id="185" name="Rettangolo 184"/>
          <p:cNvSpPr/>
          <p:nvPr/>
        </p:nvSpPr>
        <p:spPr>
          <a:xfrm>
            <a:off x="2182166" y="3573016"/>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Fast Beam Stop</a:t>
            </a:r>
          </a:p>
        </p:txBody>
      </p:sp>
      <p:sp>
        <p:nvSpPr>
          <p:cNvPr id="186" name="Rettangolo 185"/>
          <p:cNvSpPr/>
          <p:nvPr/>
        </p:nvSpPr>
        <p:spPr>
          <a:xfrm>
            <a:off x="2182166" y="3887470"/>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Chopper Enable</a:t>
            </a:r>
          </a:p>
        </p:txBody>
      </p:sp>
      <p:sp>
        <p:nvSpPr>
          <p:cNvPr id="187" name="Rettangolo 186"/>
          <p:cNvSpPr/>
          <p:nvPr/>
        </p:nvSpPr>
        <p:spPr>
          <a:xfrm>
            <a:off x="2182166" y="5661248"/>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Fault</a:t>
            </a:r>
          </a:p>
        </p:txBody>
      </p:sp>
      <p:cxnSp>
        <p:nvCxnSpPr>
          <p:cNvPr id="188" name="Connettore 2 187"/>
          <p:cNvCxnSpPr/>
          <p:nvPr/>
        </p:nvCxnSpPr>
        <p:spPr>
          <a:xfrm>
            <a:off x="2176451" y="4473041"/>
            <a:ext cx="1428459" cy="0"/>
          </a:xfrm>
          <a:prstGeom prst="straightConnector1">
            <a:avLst/>
          </a:prstGeom>
          <a:ln w="19050">
            <a:solidFill>
              <a:srgbClr val="00B050"/>
            </a:solidFill>
            <a:headEnd w="sm" len="sm"/>
            <a:tailEnd type="triangle" w="lg" len="med"/>
          </a:ln>
        </p:spPr>
        <p:style>
          <a:lnRef idx="1">
            <a:schemeClr val="accent1"/>
          </a:lnRef>
          <a:fillRef idx="0">
            <a:schemeClr val="accent1"/>
          </a:fillRef>
          <a:effectRef idx="0">
            <a:schemeClr val="accent1"/>
          </a:effectRef>
          <a:fontRef idx="minor">
            <a:schemeClr val="tx1"/>
          </a:fontRef>
        </p:style>
      </p:cxnSp>
      <p:sp>
        <p:nvSpPr>
          <p:cNvPr id="189" name="Rettangolo 188"/>
          <p:cNvSpPr/>
          <p:nvPr/>
        </p:nvSpPr>
        <p:spPr>
          <a:xfrm>
            <a:off x="2182166" y="4175502"/>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Voltage Reference </a:t>
            </a:r>
          </a:p>
        </p:txBody>
      </p:sp>
      <p:cxnSp>
        <p:nvCxnSpPr>
          <p:cNvPr id="190" name="Connettore 2 189"/>
          <p:cNvCxnSpPr/>
          <p:nvPr/>
        </p:nvCxnSpPr>
        <p:spPr>
          <a:xfrm>
            <a:off x="2176453" y="5301208"/>
            <a:ext cx="1428459" cy="0"/>
          </a:xfrm>
          <a:prstGeom prst="straightConnector1">
            <a:avLst/>
          </a:prstGeom>
          <a:ln w="19050">
            <a:solidFill>
              <a:srgbClr val="00B05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91" name="Rettangolo 190"/>
          <p:cNvSpPr/>
          <p:nvPr/>
        </p:nvSpPr>
        <p:spPr>
          <a:xfrm>
            <a:off x="2182166" y="5013176"/>
            <a:ext cx="1387553" cy="261610"/>
          </a:xfrm>
          <a:prstGeom prst="rect">
            <a:avLst/>
          </a:prstGeom>
        </p:spPr>
        <p:txBody>
          <a:bodyPr wrap="square">
            <a:spAutoFit/>
          </a:bodyPr>
          <a:lstStyle/>
          <a:p>
            <a:r>
              <a:rPr lang="en-GB" sz="1100" b="1" dirty="0">
                <a:solidFill>
                  <a:prstClr val="black"/>
                </a:solidFill>
                <a:latin typeface="Arial Narrow" panose="020B0606020202030204" pitchFamily="34" charset="0"/>
              </a:rPr>
              <a:t>V / I Monitor</a:t>
            </a:r>
          </a:p>
        </p:txBody>
      </p:sp>
      <p:cxnSp>
        <p:nvCxnSpPr>
          <p:cNvPr id="192" name="Connettore 2 191"/>
          <p:cNvCxnSpPr/>
          <p:nvPr/>
        </p:nvCxnSpPr>
        <p:spPr>
          <a:xfrm>
            <a:off x="2191335" y="5940002"/>
            <a:ext cx="1428459" cy="0"/>
          </a:xfrm>
          <a:prstGeom prst="straightConnector1">
            <a:avLst/>
          </a:prstGeom>
          <a:ln w="19050">
            <a:solidFill>
              <a:srgbClr val="00B05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sp>
        <p:nvSpPr>
          <p:cNvPr id="193" name="Rettangolo 192"/>
          <p:cNvSpPr/>
          <p:nvPr/>
        </p:nvSpPr>
        <p:spPr>
          <a:xfrm>
            <a:off x="2182166" y="5949280"/>
            <a:ext cx="1387553" cy="261610"/>
          </a:xfrm>
          <a:prstGeom prst="rect">
            <a:avLst/>
          </a:prstGeom>
        </p:spPr>
        <p:txBody>
          <a:bodyPr wrap="square">
            <a:spAutoFit/>
          </a:bodyPr>
          <a:lstStyle/>
          <a:p>
            <a:r>
              <a:rPr lang="en-GB" sz="1100" b="1" dirty="0" err="1">
                <a:solidFill>
                  <a:prstClr val="black"/>
                </a:solidFill>
                <a:latin typeface="Arial Narrow" panose="020B0606020202030204" pitchFamily="34" charset="0"/>
              </a:rPr>
              <a:t>Reshasped</a:t>
            </a:r>
            <a:endParaRPr lang="en-GB" sz="1100" b="1" dirty="0">
              <a:solidFill>
                <a:prstClr val="black"/>
              </a:solidFill>
              <a:latin typeface="Arial Narrow" panose="020B0606020202030204" pitchFamily="34" charset="0"/>
            </a:endParaRPr>
          </a:p>
        </p:txBody>
      </p:sp>
      <p:sp>
        <p:nvSpPr>
          <p:cNvPr id="194" name="Rettangolo 193"/>
          <p:cNvSpPr/>
          <p:nvPr/>
        </p:nvSpPr>
        <p:spPr>
          <a:xfrm>
            <a:off x="2777631" y="1871246"/>
            <a:ext cx="1387553" cy="261610"/>
          </a:xfrm>
          <a:prstGeom prst="rect">
            <a:avLst/>
          </a:prstGeom>
        </p:spPr>
        <p:txBody>
          <a:bodyPr wrap="square">
            <a:spAutoFit/>
          </a:bodyPr>
          <a:lstStyle/>
          <a:p>
            <a:pPr algn="ctr"/>
            <a:r>
              <a:rPr lang="en-GB" sz="1100" b="1" dirty="0">
                <a:solidFill>
                  <a:srgbClr val="FF0000"/>
                </a:solidFill>
                <a:latin typeface="Arial Narrow" panose="020B0606020202030204" pitchFamily="34" charset="0"/>
              </a:rPr>
              <a:t>HV module</a:t>
            </a:r>
          </a:p>
        </p:txBody>
      </p:sp>
      <p:sp>
        <p:nvSpPr>
          <p:cNvPr id="4" name="Arco 3"/>
          <p:cNvSpPr/>
          <p:nvPr/>
        </p:nvSpPr>
        <p:spPr>
          <a:xfrm>
            <a:off x="7340987" y="4509242"/>
            <a:ext cx="1700113" cy="1616710"/>
          </a:xfrm>
          <a:prstGeom prst="arc">
            <a:avLst>
              <a:gd name="adj1" fmla="val 3204"/>
              <a:gd name="adj2" fmla="val 1078865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cxnSp>
        <p:nvCxnSpPr>
          <p:cNvPr id="6" name="Connettore 1 5"/>
          <p:cNvCxnSpPr>
            <a:stCxn id="4" idx="2"/>
          </p:cNvCxnSpPr>
          <p:nvPr/>
        </p:nvCxnSpPr>
        <p:spPr>
          <a:xfrm flipH="1">
            <a:off x="7170119" y="5320402"/>
            <a:ext cx="1708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flipH="1">
            <a:off x="9029976" y="5322420"/>
            <a:ext cx="17148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7170119" y="4852216"/>
            <a:ext cx="0" cy="4681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Connettore 1 90"/>
          <p:cNvCxnSpPr/>
          <p:nvPr/>
        </p:nvCxnSpPr>
        <p:spPr>
          <a:xfrm>
            <a:off x="9212588" y="4865427"/>
            <a:ext cx="0" cy="4681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4" name="Connettore 1 93"/>
          <p:cNvCxnSpPr/>
          <p:nvPr/>
        </p:nvCxnSpPr>
        <p:spPr>
          <a:xfrm flipH="1">
            <a:off x="7012674" y="4865426"/>
            <a:ext cx="1708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flipH="1">
            <a:off x="9201464" y="4865426"/>
            <a:ext cx="1708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7012674" y="3451408"/>
            <a:ext cx="0" cy="14140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a:off x="9372336" y="3452901"/>
            <a:ext cx="0" cy="141401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6847654" y="3451408"/>
            <a:ext cx="0" cy="19544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9546382" y="3452901"/>
            <a:ext cx="0" cy="195446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3" name="Arco 102"/>
          <p:cNvSpPr/>
          <p:nvPr/>
        </p:nvSpPr>
        <p:spPr>
          <a:xfrm>
            <a:off x="6847654" y="4160024"/>
            <a:ext cx="2698728" cy="2406360"/>
          </a:xfrm>
          <a:prstGeom prst="arc">
            <a:avLst>
              <a:gd name="adj1" fmla="val 3204"/>
              <a:gd name="adj2" fmla="val 10788656"/>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cxnSp>
        <p:nvCxnSpPr>
          <p:cNvPr id="27" name="Connettore 1 26"/>
          <p:cNvCxnSpPr/>
          <p:nvPr/>
        </p:nvCxnSpPr>
        <p:spPr>
          <a:xfrm flipH="1">
            <a:off x="6419678" y="3451407"/>
            <a:ext cx="42797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flipH="1">
            <a:off x="9546382" y="3452900"/>
            <a:ext cx="42797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flipV="1">
            <a:off x="6419678" y="3212977"/>
            <a:ext cx="0" cy="2384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Connettore 1 105"/>
          <p:cNvCxnSpPr/>
          <p:nvPr/>
        </p:nvCxnSpPr>
        <p:spPr>
          <a:xfrm flipV="1">
            <a:off x="9974358" y="3214470"/>
            <a:ext cx="0" cy="2384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6419679" y="3212977"/>
            <a:ext cx="1643579" cy="1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9" name="Connettore 1 108"/>
          <p:cNvCxnSpPr/>
          <p:nvPr/>
        </p:nvCxnSpPr>
        <p:spPr>
          <a:xfrm>
            <a:off x="8321613" y="3216807"/>
            <a:ext cx="1643579" cy="1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7012675" y="3451408"/>
            <a:ext cx="1050583" cy="1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2" name="Connettore 1 111"/>
          <p:cNvCxnSpPr/>
          <p:nvPr/>
        </p:nvCxnSpPr>
        <p:spPr>
          <a:xfrm flipV="1">
            <a:off x="8321612" y="3451408"/>
            <a:ext cx="1057186" cy="1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8063257" y="3218300"/>
            <a:ext cx="0" cy="2346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Connettore 1 116"/>
          <p:cNvCxnSpPr/>
          <p:nvPr/>
        </p:nvCxnSpPr>
        <p:spPr>
          <a:xfrm>
            <a:off x="8321612" y="3218300"/>
            <a:ext cx="0" cy="23460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Rettangolo 45"/>
          <p:cNvSpPr/>
          <p:nvPr/>
        </p:nvSpPr>
        <p:spPr>
          <a:xfrm>
            <a:off x="8063258" y="2780928"/>
            <a:ext cx="258355"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7" name="Rettangolo 46"/>
          <p:cNvSpPr/>
          <p:nvPr/>
        </p:nvSpPr>
        <p:spPr>
          <a:xfrm>
            <a:off x="8060572" y="3258562"/>
            <a:ext cx="261040" cy="170438"/>
          </a:xfrm>
          <a:prstGeom prst="rect">
            <a:avLst/>
          </a:prstGeom>
          <a:solidFill>
            <a:schemeClr val="bg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2" name="Rettangolo 121"/>
          <p:cNvSpPr/>
          <p:nvPr/>
        </p:nvSpPr>
        <p:spPr>
          <a:xfrm>
            <a:off x="8256240" y="2710082"/>
            <a:ext cx="1457090" cy="430887"/>
          </a:xfrm>
          <a:prstGeom prst="rect">
            <a:avLst/>
          </a:prstGeom>
        </p:spPr>
        <p:txBody>
          <a:bodyPr wrap="square">
            <a:spAutoFit/>
          </a:bodyPr>
          <a:lstStyle/>
          <a:p>
            <a:pPr algn="ctr"/>
            <a:r>
              <a:rPr lang="en-GB" sz="1100" b="1" dirty="0">
                <a:solidFill>
                  <a:prstClr val="black"/>
                </a:solidFill>
                <a:latin typeface="Arial Narrow" panose="020B0606020202030204" pitchFamily="34" charset="0"/>
              </a:rPr>
              <a:t>RF 35</a:t>
            </a:r>
          </a:p>
          <a:p>
            <a:pPr algn="ctr"/>
            <a:r>
              <a:rPr lang="en-GB" sz="1100" b="1" dirty="0" err="1">
                <a:solidFill>
                  <a:prstClr val="black"/>
                </a:solidFill>
                <a:latin typeface="Arial Narrow" panose="020B0606020202030204" pitchFamily="34" charset="0"/>
              </a:rPr>
              <a:t>Caburn</a:t>
            </a:r>
            <a:r>
              <a:rPr lang="en-GB" sz="1100" b="1" dirty="0">
                <a:solidFill>
                  <a:prstClr val="black"/>
                </a:solidFill>
                <a:latin typeface="Arial Narrow" panose="020B0606020202030204" pitchFamily="34" charset="0"/>
              </a:rPr>
              <a:t> Feedthrough </a:t>
            </a:r>
          </a:p>
        </p:txBody>
      </p:sp>
      <p:cxnSp>
        <p:nvCxnSpPr>
          <p:cNvPr id="127" name="Connettore 2 126"/>
          <p:cNvCxnSpPr/>
          <p:nvPr/>
        </p:nvCxnSpPr>
        <p:spPr>
          <a:xfrm flipH="1">
            <a:off x="6615837" y="5678398"/>
            <a:ext cx="1288" cy="762853"/>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Connettore 2 127"/>
          <p:cNvCxnSpPr/>
          <p:nvPr/>
        </p:nvCxnSpPr>
        <p:spPr>
          <a:xfrm>
            <a:off x="6633666" y="5693904"/>
            <a:ext cx="242620" cy="0"/>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Connettore 2 129"/>
          <p:cNvCxnSpPr/>
          <p:nvPr/>
        </p:nvCxnSpPr>
        <p:spPr>
          <a:xfrm flipH="1">
            <a:off x="6477919" y="6457946"/>
            <a:ext cx="269016" cy="0"/>
          </a:xfrm>
          <a:prstGeom prst="straightConnector1">
            <a:avLst/>
          </a:prstGeom>
          <a:ln w="508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Connettore 2 131"/>
          <p:cNvCxnSpPr/>
          <p:nvPr/>
        </p:nvCxnSpPr>
        <p:spPr>
          <a:xfrm flipH="1">
            <a:off x="6415419" y="6456812"/>
            <a:ext cx="62500" cy="212548"/>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Connettore 2 134"/>
          <p:cNvCxnSpPr/>
          <p:nvPr/>
        </p:nvCxnSpPr>
        <p:spPr>
          <a:xfrm flipH="1">
            <a:off x="6549928" y="6457946"/>
            <a:ext cx="64997"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Connettore 2 135"/>
          <p:cNvCxnSpPr/>
          <p:nvPr/>
        </p:nvCxnSpPr>
        <p:spPr>
          <a:xfrm flipH="1">
            <a:off x="6684435" y="6457946"/>
            <a:ext cx="62500" cy="211414"/>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Connettore 2 142"/>
          <p:cNvCxnSpPr/>
          <p:nvPr/>
        </p:nvCxnSpPr>
        <p:spPr>
          <a:xfrm>
            <a:off x="7366139" y="1575946"/>
            <a:ext cx="684556" cy="0"/>
          </a:xfrm>
          <a:prstGeom prst="straightConnector1">
            <a:avLst/>
          </a:prstGeom>
          <a:ln w="19050">
            <a:solidFill>
              <a:srgbClr val="00B050"/>
            </a:solidFill>
            <a:headEnd w="sm" len="sm"/>
            <a:tailEnd type="triangle" w="lg" len="med"/>
          </a:ln>
        </p:spPr>
        <p:style>
          <a:lnRef idx="1">
            <a:schemeClr val="accent1"/>
          </a:lnRef>
          <a:fillRef idx="0">
            <a:schemeClr val="accent1"/>
          </a:fillRef>
          <a:effectRef idx="0">
            <a:schemeClr val="accent1"/>
          </a:effectRef>
          <a:fontRef idx="minor">
            <a:schemeClr val="tx1"/>
          </a:fontRef>
        </p:style>
      </p:cxnSp>
      <p:cxnSp>
        <p:nvCxnSpPr>
          <p:cNvPr id="144" name="Connettore 2 143"/>
          <p:cNvCxnSpPr/>
          <p:nvPr/>
        </p:nvCxnSpPr>
        <p:spPr>
          <a:xfrm flipH="1">
            <a:off x="7366140" y="1570177"/>
            <a:ext cx="3625" cy="1273442"/>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45" name="Connettore 2 144"/>
          <p:cNvCxnSpPr/>
          <p:nvPr/>
        </p:nvCxnSpPr>
        <p:spPr>
          <a:xfrm>
            <a:off x="5095448" y="3887470"/>
            <a:ext cx="672840" cy="0"/>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46" name="Connettore 2 145"/>
          <p:cNvCxnSpPr/>
          <p:nvPr/>
        </p:nvCxnSpPr>
        <p:spPr>
          <a:xfrm>
            <a:off x="5769091" y="2843619"/>
            <a:ext cx="1604299" cy="0"/>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48" name="Connettore 2 147"/>
          <p:cNvCxnSpPr/>
          <p:nvPr/>
        </p:nvCxnSpPr>
        <p:spPr>
          <a:xfrm>
            <a:off x="5768288" y="2843620"/>
            <a:ext cx="0" cy="1043851"/>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56" name="Connettore 1 155"/>
          <p:cNvCxnSpPr/>
          <p:nvPr/>
        </p:nvCxnSpPr>
        <p:spPr>
          <a:xfrm>
            <a:off x="7740004" y="3140968"/>
            <a:ext cx="0" cy="57361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8" name="Connettore 1 157"/>
          <p:cNvCxnSpPr/>
          <p:nvPr/>
        </p:nvCxnSpPr>
        <p:spPr>
          <a:xfrm flipH="1" flipV="1">
            <a:off x="7635061" y="3717032"/>
            <a:ext cx="205396" cy="8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Connettore 2 160"/>
          <p:cNvCxnSpPr/>
          <p:nvPr/>
        </p:nvCxnSpPr>
        <p:spPr>
          <a:xfrm>
            <a:off x="5083654" y="4221088"/>
            <a:ext cx="934337" cy="0"/>
          </a:xfrm>
          <a:prstGeom prst="straightConnector1">
            <a:avLst/>
          </a:prstGeom>
          <a:ln w="19050">
            <a:solidFill>
              <a:srgbClr val="00B050"/>
            </a:solidFill>
            <a:headEnd type="triangle" w="lg"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Connettore 2 161"/>
          <p:cNvCxnSpPr/>
          <p:nvPr/>
        </p:nvCxnSpPr>
        <p:spPr>
          <a:xfrm>
            <a:off x="6016508" y="2996952"/>
            <a:ext cx="0" cy="1224136"/>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63" name="Connettore 2 162"/>
          <p:cNvCxnSpPr/>
          <p:nvPr/>
        </p:nvCxnSpPr>
        <p:spPr>
          <a:xfrm>
            <a:off x="6023986" y="2996952"/>
            <a:ext cx="1722755" cy="0"/>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68" name="Connettore 2 167"/>
          <p:cNvCxnSpPr/>
          <p:nvPr/>
        </p:nvCxnSpPr>
        <p:spPr>
          <a:xfrm>
            <a:off x="7737759" y="2996952"/>
            <a:ext cx="1122" cy="144016"/>
          </a:xfrm>
          <a:prstGeom prst="straightConnector1">
            <a:avLst/>
          </a:prstGeom>
          <a:ln w="19050">
            <a:solidFill>
              <a:srgbClr val="00B050"/>
            </a:solidFill>
            <a:headEnd w="sm" len="sm"/>
            <a:tailEnd type="none" w="med" len="med"/>
          </a:ln>
        </p:spPr>
        <p:style>
          <a:lnRef idx="1">
            <a:schemeClr val="accent1"/>
          </a:lnRef>
          <a:fillRef idx="0">
            <a:schemeClr val="accent1"/>
          </a:fillRef>
          <a:effectRef idx="0">
            <a:schemeClr val="accent1"/>
          </a:effectRef>
          <a:fontRef idx="minor">
            <a:schemeClr val="tx1"/>
          </a:fontRef>
        </p:style>
      </p:cxnSp>
      <p:sp>
        <p:nvSpPr>
          <p:cNvPr id="169" name="CasellaDiTesto 168"/>
          <p:cNvSpPr txBox="1"/>
          <p:nvPr/>
        </p:nvSpPr>
        <p:spPr>
          <a:xfrm>
            <a:off x="4433814" y="893331"/>
            <a:ext cx="663964" cy="230832"/>
          </a:xfrm>
          <a:prstGeom prst="rect">
            <a:avLst/>
          </a:prstGeom>
          <a:solidFill>
            <a:schemeClr val="bg1"/>
          </a:solidFill>
        </p:spPr>
        <p:txBody>
          <a:bodyPr wrap="none" rtlCol="0">
            <a:spAutoFit/>
          </a:bodyPr>
          <a:lstStyle/>
          <a:p>
            <a:r>
              <a:rPr lang="en-GB" sz="900" b="1" dirty="0">
                <a:solidFill>
                  <a:prstClr val="black"/>
                </a:solidFill>
                <a:latin typeface="Calibri"/>
              </a:rPr>
              <a:t>20 meters</a:t>
            </a:r>
          </a:p>
        </p:txBody>
      </p:sp>
    </p:spTree>
    <p:extLst>
      <p:ext uri="{BB962C8B-B14F-4D97-AF65-F5344CB8AC3E}">
        <p14:creationId xmlns:p14="http://schemas.microsoft.com/office/powerpoint/2010/main" val="312103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IRIS</a:t>
            </a:r>
            <a:endParaRPr lang="en-US" dirty="0"/>
          </a:p>
        </p:txBody>
      </p:sp>
      <p:sp>
        <p:nvSpPr>
          <p:cNvPr id="3" name="Content Placeholder 2"/>
          <p:cNvSpPr>
            <a:spLocks noGrp="1"/>
          </p:cNvSpPr>
          <p:nvPr>
            <p:ph idx="1"/>
          </p:nvPr>
        </p:nvSpPr>
        <p:spPr>
          <a:xfrm>
            <a:off x="609600" y="1600201"/>
            <a:ext cx="5042053" cy="4525963"/>
          </a:xfrm>
        </p:spPr>
        <p:txBody>
          <a:bodyPr>
            <a:normAutofit lnSpcReduction="10000"/>
          </a:bodyPr>
          <a:lstStyle/>
          <a:p>
            <a:r>
              <a:rPr lang="en-US" dirty="0" smtClean="0"/>
              <a:t>Six-blade diaphragm to control beam current</a:t>
            </a:r>
          </a:p>
          <a:p>
            <a:r>
              <a:rPr lang="en-US" dirty="0" smtClean="0"/>
              <a:t>Six motors in-vacuum</a:t>
            </a:r>
          </a:p>
          <a:p>
            <a:r>
              <a:rPr lang="en-US" dirty="0" smtClean="0"/>
              <a:t>24 in-vacuum water connections</a:t>
            </a:r>
          </a:p>
          <a:p>
            <a:r>
              <a:rPr lang="en-US" dirty="0" smtClean="0"/>
              <a:t>Issue with blade motion and limit switches. Problem is likely related to the encoders.</a:t>
            </a:r>
          </a:p>
          <a:p>
            <a:r>
              <a:rPr lang="en-US" dirty="0" smtClean="0"/>
              <a:t>Need to remove the IRIS for disassembly and debugging.</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19</a:t>
            </a:fld>
            <a:endParaRPr lang="en-GB" noProof="0"/>
          </a:p>
        </p:txBody>
      </p:sp>
      <p:pic>
        <p:nvPicPr>
          <p:cNvPr id="5" name="Immagin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48251" y="1498293"/>
            <a:ext cx="4738069" cy="4834836"/>
          </a:xfrm>
          <a:prstGeom prst="rect">
            <a:avLst/>
          </a:prstGeom>
        </p:spPr>
      </p:pic>
    </p:spTree>
    <p:extLst>
      <p:ext uri="{BB962C8B-B14F-4D97-AF65-F5344CB8AC3E}">
        <p14:creationId xmlns:p14="http://schemas.microsoft.com/office/powerpoint/2010/main" val="40436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Issues</a:t>
            </a:r>
          </a:p>
          <a:p>
            <a:pPr lvl="1"/>
            <a:r>
              <a:rPr lang="en-US" dirty="0" smtClean="0"/>
              <a:t>Grounding</a:t>
            </a:r>
          </a:p>
          <a:p>
            <a:pPr lvl="1"/>
            <a:r>
              <a:rPr lang="en-US" dirty="0" smtClean="0"/>
              <a:t>LEBT Solenoids</a:t>
            </a:r>
          </a:p>
          <a:p>
            <a:pPr lvl="1"/>
            <a:r>
              <a:rPr lang="en-US" dirty="0" smtClean="0"/>
              <a:t>LEBT Chopper</a:t>
            </a:r>
          </a:p>
          <a:p>
            <a:pPr lvl="1"/>
            <a:r>
              <a:rPr lang="en-US" dirty="0" smtClean="0"/>
              <a:t>IRIS</a:t>
            </a:r>
          </a:p>
          <a:p>
            <a:r>
              <a:rPr lang="en-US" dirty="0" smtClean="0"/>
              <a:t>Status of Commissioning</a:t>
            </a:r>
          </a:p>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a:t>
            </a:fld>
            <a:endParaRPr lang="en-GB" noProof="0"/>
          </a:p>
        </p:txBody>
      </p:sp>
    </p:spTree>
    <p:extLst>
      <p:ext uri="{BB962C8B-B14F-4D97-AF65-F5344CB8AC3E}">
        <p14:creationId xmlns:p14="http://schemas.microsoft.com/office/powerpoint/2010/main" val="2898574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Status </a:t>
            </a:r>
            <a:r>
              <a:rPr lang="sv-SE" dirty="0" err="1" smtClean="0"/>
              <a:t>of</a:t>
            </a:r>
            <a:r>
              <a:rPr lang="sv-SE" dirty="0" smtClean="0"/>
              <a:t> </a:t>
            </a:r>
            <a:r>
              <a:rPr lang="sv-SE" dirty="0" err="1" smtClean="0"/>
              <a:t>Commissioning</a:t>
            </a:r>
            <a:endParaRPr lang="en-US" dirty="0"/>
          </a:p>
        </p:txBody>
      </p:sp>
      <p:sp>
        <p:nvSpPr>
          <p:cNvPr id="3" name="Content Placeholder 2"/>
          <p:cNvSpPr>
            <a:spLocks noGrp="1"/>
          </p:cNvSpPr>
          <p:nvPr>
            <p:ph idx="1"/>
          </p:nvPr>
        </p:nvSpPr>
        <p:spPr>
          <a:xfrm>
            <a:off x="609600" y="1092203"/>
            <a:ext cx="5763491" cy="2862479"/>
          </a:xfrm>
        </p:spPr>
        <p:txBody>
          <a:bodyPr/>
          <a:lstStyle/>
          <a:p>
            <a:pPr marL="0" indent="0">
              <a:buNone/>
            </a:pPr>
            <a:endParaRPr lang="sv-SE" dirty="0" smtClean="0"/>
          </a:p>
          <a:p>
            <a:r>
              <a:rPr lang="sv-SE" dirty="0" err="1" smtClean="0"/>
              <a:t>Faraday</a:t>
            </a:r>
            <a:r>
              <a:rPr lang="sv-SE" dirty="0" smtClean="0"/>
              <a:t> Cup</a:t>
            </a:r>
          </a:p>
          <a:p>
            <a:r>
              <a:rPr lang="sv-SE" dirty="0" smtClean="0"/>
              <a:t>NPM</a:t>
            </a:r>
          </a:p>
          <a:p>
            <a:r>
              <a:rPr lang="sv-SE" dirty="0" err="1" smtClean="0"/>
              <a:t>Beam</a:t>
            </a:r>
            <a:r>
              <a:rPr lang="sv-SE" dirty="0" smtClean="0"/>
              <a:t> transport studies</a:t>
            </a:r>
          </a:p>
          <a:p>
            <a:r>
              <a:rPr lang="sv-SE" dirty="0" smtClean="0"/>
              <a:t>Ion source </a:t>
            </a:r>
            <a:r>
              <a:rPr lang="sv-SE" dirty="0" err="1" smtClean="0"/>
              <a:t>characterization</a:t>
            </a:r>
            <a:r>
              <a:rPr lang="sv-SE" dirty="0" smtClean="0"/>
              <a:t> studies</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20</a:t>
            </a:fld>
            <a:endParaRPr lang="en-GB" noProof="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98" y="3950564"/>
            <a:ext cx="5671127" cy="28355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493" y="4462680"/>
            <a:ext cx="4625686" cy="23128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9018" y="1459080"/>
            <a:ext cx="4858259" cy="3006085"/>
          </a:xfrm>
          <a:prstGeom prst="rect">
            <a:avLst/>
          </a:prstGeom>
        </p:spPr>
      </p:pic>
    </p:spTree>
    <p:extLst>
      <p:ext uri="{BB962C8B-B14F-4D97-AF65-F5344CB8AC3E}">
        <p14:creationId xmlns:p14="http://schemas.microsoft.com/office/powerpoint/2010/main" val="1400479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0ABE-171C-3D4A-9DD6-8B500C8AD86E}"/>
              </a:ext>
            </a:extLst>
          </p:cNvPr>
          <p:cNvSpPr>
            <a:spLocks noGrp="1"/>
          </p:cNvSpPr>
          <p:nvPr>
            <p:ph type="title"/>
          </p:nvPr>
        </p:nvSpPr>
        <p:spPr/>
        <p:txBody>
          <a:bodyPr/>
          <a:lstStyle/>
          <a:p>
            <a:r>
              <a:rPr lang="en-GB" dirty="0"/>
              <a:t>A few studies done so far</a:t>
            </a:r>
          </a:p>
        </p:txBody>
      </p:sp>
      <p:sp>
        <p:nvSpPr>
          <p:cNvPr id="4" name="Slide Number Placeholder 3">
            <a:extLst>
              <a:ext uri="{FF2B5EF4-FFF2-40B4-BE49-F238E27FC236}">
                <a16:creationId xmlns:a16="http://schemas.microsoft.com/office/drawing/2014/main" id="{89816279-A1DD-DC4C-9D00-583D99410861}"/>
              </a:ext>
            </a:extLst>
          </p:cNvPr>
          <p:cNvSpPr>
            <a:spLocks noGrp="1"/>
          </p:cNvSpPr>
          <p:nvPr>
            <p:ph type="sldNum" sz="quarter" idx="12"/>
          </p:nvPr>
        </p:nvSpPr>
        <p:spPr/>
        <p:txBody>
          <a:bodyPr/>
          <a:lstStyle/>
          <a:p>
            <a:fld id="{551115BC-487E-4422-894C-CB7CD3E79223}" type="slidenum">
              <a:rPr lang="en-GB" smtClean="0"/>
              <a:pPr/>
              <a:t>21</a:t>
            </a:fld>
            <a:endParaRPr lang="en-GB"/>
          </a:p>
        </p:txBody>
      </p:sp>
      <p:sp>
        <p:nvSpPr>
          <p:cNvPr id="5" name="Text Placeholder 4">
            <a:extLst>
              <a:ext uri="{FF2B5EF4-FFF2-40B4-BE49-F238E27FC236}">
                <a16:creationId xmlns:a16="http://schemas.microsoft.com/office/drawing/2014/main" id="{9642C22F-5FF0-5447-BBDD-4729DF615835}"/>
              </a:ext>
            </a:extLst>
          </p:cNvPr>
          <p:cNvSpPr>
            <a:spLocks noGrp="1"/>
          </p:cNvSpPr>
          <p:nvPr>
            <p:ph type="body" sz="quarter" idx="13"/>
          </p:nvPr>
        </p:nvSpPr>
        <p:spPr/>
        <p:txBody>
          <a:bodyPr/>
          <a:lstStyle/>
          <a:p>
            <a:r>
              <a:rPr lang="en-GB" dirty="0" smtClean="0"/>
              <a:t>ISRC characterization</a:t>
            </a:r>
            <a:endParaRPr lang="en-GB" dirty="0"/>
          </a:p>
        </p:txBody>
      </p:sp>
      <p:pic>
        <p:nvPicPr>
          <p:cNvPr id="7" name="Picture 6">
            <a:extLst>
              <a:ext uri="{FF2B5EF4-FFF2-40B4-BE49-F238E27FC236}">
                <a16:creationId xmlns:a16="http://schemas.microsoft.com/office/drawing/2014/main" id="{570678A7-16F5-FD4F-9B41-09BDD733B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0" y="1800590"/>
            <a:ext cx="7344816" cy="4624958"/>
          </a:xfrm>
          <a:prstGeom prst="rect">
            <a:avLst/>
          </a:prstGeom>
        </p:spPr>
      </p:pic>
      <p:pic>
        <p:nvPicPr>
          <p:cNvPr id="9" name="Picture 8">
            <a:extLst>
              <a:ext uri="{FF2B5EF4-FFF2-40B4-BE49-F238E27FC236}">
                <a16:creationId xmlns:a16="http://schemas.microsoft.com/office/drawing/2014/main" id="{58FD366A-0B8E-834F-8C6B-267AE8516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202" y="1815448"/>
            <a:ext cx="3416300" cy="4610100"/>
          </a:xfrm>
          <a:prstGeom prst="rect">
            <a:avLst/>
          </a:prstGeom>
        </p:spPr>
      </p:pic>
      <p:sp>
        <p:nvSpPr>
          <p:cNvPr id="10" name="TextBox 9">
            <a:extLst>
              <a:ext uri="{FF2B5EF4-FFF2-40B4-BE49-F238E27FC236}">
                <a16:creationId xmlns:a16="http://schemas.microsoft.com/office/drawing/2014/main" id="{27F55F47-2816-474D-B823-08D5801E42E7}"/>
              </a:ext>
            </a:extLst>
          </p:cNvPr>
          <p:cNvSpPr txBox="1"/>
          <p:nvPr/>
        </p:nvSpPr>
        <p:spPr>
          <a:xfrm>
            <a:off x="9336360" y="1556792"/>
            <a:ext cx="914400" cy="914400"/>
          </a:xfrm>
          <a:prstGeom prst="rect">
            <a:avLst/>
          </a:prstGeom>
        </p:spPr>
        <p:txBody>
          <a:bodyPr vert="horz" wrap="none" lIns="91440" tIns="45720" rIns="91440" bIns="45720" rtlCol="0" anchor="t">
            <a:normAutofit/>
          </a:bodyPr>
          <a:lstStyle/>
          <a:p>
            <a:pPr algn="l"/>
            <a:r>
              <a:rPr lang="en-GB" sz="2000" dirty="0"/>
              <a:t>Example data:</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864" y="2093494"/>
            <a:ext cx="1571218" cy="1304407"/>
          </a:xfrm>
          <a:prstGeom prst="rect">
            <a:avLst/>
          </a:prstGeom>
        </p:spPr>
      </p:pic>
    </p:spTree>
    <p:extLst>
      <p:ext uri="{BB962C8B-B14F-4D97-AF65-F5344CB8AC3E}">
        <p14:creationId xmlns:p14="http://schemas.microsoft.com/office/powerpoint/2010/main" val="2477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D1A1-DA3A-6C4A-AF0F-54F30A37D9A2}"/>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2CEA1F13-F65B-A345-BC8C-65C221F1AA47}"/>
              </a:ext>
            </a:extLst>
          </p:cNvPr>
          <p:cNvSpPr>
            <a:spLocks noGrp="1"/>
          </p:cNvSpPr>
          <p:nvPr>
            <p:ph idx="1"/>
          </p:nvPr>
        </p:nvSpPr>
        <p:spPr/>
        <p:txBody>
          <a:bodyPr/>
          <a:lstStyle/>
          <a:p>
            <a:r>
              <a:rPr lang="en-GB" sz="2400" dirty="0"/>
              <a:t>Commission Emittance Measurement Unit </a:t>
            </a:r>
          </a:p>
          <a:p>
            <a:pPr lvl="1"/>
            <a:r>
              <a:rPr lang="en-GB" sz="2175" dirty="0">
                <a:solidFill>
                  <a:srgbClr val="FF0000"/>
                </a:solidFill>
              </a:rPr>
              <a:t>measure the beam conditions at the RFQ entrance</a:t>
            </a:r>
          </a:p>
          <a:p>
            <a:pPr lvl="1"/>
            <a:r>
              <a:rPr lang="en-GB" sz="2175" dirty="0"/>
              <a:t>solenoid scan </a:t>
            </a:r>
            <a:r>
              <a:rPr lang="en-GB" sz="2175" dirty="0" smtClean="0"/>
              <a:t>study</a:t>
            </a:r>
            <a:endParaRPr lang="en-GB" sz="2400" dirty="0" smtClean="0"/>
          </a:p>
          <a:p>
            <a:r>
              <a:rPr lang="en-GB" sz="2400" dirty="0" smtClean="0"/>
              <a:t>Commission </a:t>
            </a:r>
            <a:r>
              <a:rPr lang="en-GB" sz="2400" dirty="0"/>
              <a:t>second pair of NPMs at the commissioning tank </a:t>
            </a:r>
          </a:p>
          <a:p>
            <a:pPr lvl="1"/>
            <a:r>
              <a:rPr lang="en-GB" sz="2175" dirty="0"/>
              <a:t>full trajectory </a:t>
            </a:r>
            <a:r>
              <a:rPr lang="en-GB" sz="2175" dirty="0" smtClean="0"/>
              <a:t>correction</a:t>
            </a:r>
            <a:endParaRPr lang="en-GB" sz="2175" dirty="0"/>
          </a:p>
          <a:p>
            <a:r>
              <a:rPr lang="en-GB" sz="2400" dirty="0"/>
              <a:t>Commission the doppler </a:t>
            </a:r>
          </a:p>
          <a:p>
            <a:pPr lvl="1"/>
            <a:r>
              <a:rPr lang="en-GB" sz="2175" dirty="0"/>
              <a:t>know the fraction of beam species </a:t>
            </a:r>
          </a:p>
          <a:p>
            <a:pPr lvl="1"/>
            <a:r>
              <a:rPr lang="en-GB" sz="2175" dirty="0"/>
              <a:t>better knowledge of transmission </a:t>
            </a:r>
            <a:r>
              <a:rPr lang="en-GB" sz="2175" dirty="0" smtClean="0"/>
              <a:t>efficiency</a:t>
            </a:r>
            <a:endParaRPr lang="en-GB" sz="2175" dirty="0"/>
          </a:p>
        </p:txBody>
      </p:sp>
      <p:sp>
        <p:nvSpPr>
          <p:cNvPr id="4" name="Slide Number Placeholder 3">
            <a:extLst>
              <a:ext uri="{FF2B5EF4-FFF2-40B4-BE49-F238E27FC236}">
                <a16:creationId xmlns:a16="http://schemas.microsoft.com/office/drawing/2014/main" id="{6898C0C2-0175-C645-A3A7-68420C41F7B9}"/>
              </a:ext>
            </a:extLst>
          </p:cNvPr>
          <p:cNvSpPr>
            <a:spLocks noGrp="1"/>
          </p:cNvSpPr>
          <p:nvPr>
            <p:ph type="sldNum" sz="quarter" idx="12"/>
          </p:nvPr>
        </p:nvSpPr>
        <p:spPr/>
        <p:txBody>
          <a:bodyPr/>
          <a:lstStyle/>
          <a:p>
            <a:fld id="{551115BC-487E-4422-894C-CB7CD3E79223}" type="slidenum">
              <a:rPr lang="en-GB" smtClean="0"/>
              <a:pPr/>
              <a:t>22</a:t>
            </a:fld>
            <a:endParaRPr lang="en-GB"/>
          </a:p>
        </p:txBody>
      </p:sp>
    </p:spTree>
    <p:extLst>
      <p:ext uri="{BB962C8B-B14F-4D97-AF65-F5344CB8AC3E}">
        <p14:creationId xmlns:p14="http://schemas.microsoft.com/office/powerpoint/2010/main" val="201389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Conclusions</a:t>
            </a:r>
            <a:endParaRPr lang="en-US" dirty="0"/>
          </a:p>
        </p:txBody>
      </p:sp>
      <p:sp>
        <p:nvSpPr>
          <p:cNvPr id="3" name="Content Placeholder 2"/>
          <p:cNvSpPr>
            <a:spLocks noGrp="1"/>
          </p:cNvSpPr>
          <p:nvPr>
            <p:ph idx="1"/>
          </p:nvPr>
        </p:nvSpPr>
        <p:spPr/>
        <p:txBody>
          <a:bodyPr>
            <a:normAutofit/>
          </a:bodyPr>
          <a:lstStyle/>
          <a:p>
            <a:r>
              <a:rPr lang="sv-SE" dirty="0" smtClean="0"/>
              <a:t>Extensive </a:t>
            </a:r>
            <a:r>
              <a:rPr lang="sv-SE" dirty="0" err="1" smtClean="0"/>
              <a:t>debugging</a:t>
            </a:r>
            <a:r>
              <a:rPr lang="sv-SE" dirty="0" smtClean="0"/>
              <a:t> and </a:t>
            </a:r>
            <a:r>
              <a:rPr lang="sv-SE" dirty="0" err="1" smtClean="0"/>
              <a:t>troubleshooting</a:t>
            </a:r>
            <a:r>
              <a:rPr lang="sv-SE" dirty="0" smtClean="0"/>
              <a:t> </a:t>
            </a:r>
            <a:r>
              <a:rPr lang="sv-SE" dirty="0" err="1" smtClean="0"/>
              <a:t>of</a:t>
            </a:r>
            <a:r>
              <a:rPr lang="sv-SE" dirty="0" smtClean="0"/>
              <a:t> all systems</a:t>
            </a:r>
            <a:endParaRPr lang="en-US" dirty="0" smtClean="0"/>
          </a:p>
          <a:p>
            <a:r>
              <a:rPr lang="sv-SE" dirty="0" err="1" smtClean="0"/>
              <a:t>This</a:t>
            </a:r>
            <a:r>
              <a:rPr lang="sv-SE" dirty="0" smtClean="0"/>
              <a:t> </a:t>
            </a:r>
            <a:r>
              <a:rPr lang="sv-SE" dirty="0" err="1" smtClean="0"/>
              <a:t>had</a:t>
            </a:r>
            <a:r>
              <a:rPr lang="sv-SE" dirty="0" smtClean="0"/>
              <a:t> a </a:t>
            </a:r>
            <a:r>
              <a:rPr lang="sv-SE" dirty="0" err="1" smtClean="0"/>
              <a:t>significant</a:t>
            </a:r>
            <a:r>
              <a:rPr lang="sv-SE" dirty="0" smtClean="0"/>
              <a:t> </a:t>
            </a:r>
            <a:r>
              <a:rPr lang="sv-SE" dirty="0" err="1" smtClean="0"/>
              <a:t>impact</a:t>
            </a:r>
            <a:r>
              <a:rPr lang="sv-SE" dirty="0" smtClean="0"/>
              <a:t> on the </a:t>
            </a:r>
            <a:r>
              <a:rPr lang="sv-SE" dirty="0" err="1" smtClean="0"/>
              <a:t>time</a:t>
            </a:r>
            <a:r>
              <a:rPr lang="sv-SE" dirty="0" smtClean="0"/>
              <a:t> </a:t>
            </a:r>
            <a:r>
              <a:rPr lang="sv-SE" dirty="0" err="1" smtClean="0"/>
              <a:t>available</a:t>
            </a:r>
            <a:r>
              <a:rPr lang="sv-SE" dirty="0" smtClean="0"/>
              <a:t> for </a:t>
            </a:r>
            <a:r>
              <a:rPr lang="sv-SE" dirty="0" err="1" smtClean="0"/>
              <a:t>testing</a:t>
            </a:r>
            <a:r>
              <a:rPr lang="sv-SE" dirty="0" smtClean="0"/>
              <a:t> and </a:t>
            </a:r>
            <a:r>
              <a:rPr lang="sv-SE" dirty="0" err="1" smtClean="0"/>
              <a:t>commissioning</a:t>
            </a:r>
            <a:r>
              <a:rPr lang="sv-SE" dirty="0" smtClean="0"/>
              <a:t> </a:t>
            </a:r>
            <a:r>
              <a:rPr lang="sv-SE" dirty="0" err="1" smtClean="0"/>
              <a:t>of</a:t>
            </a:r>
            <a:r>
              <a:rPr lang="sv-SE" dirty="0" smtClean="0"/>
              <a:t> the ISRC &amp; LEBT</a:t>
            </a:r>
          </a:p>
          <a:p>
            <a:r>
              <a:rPr lang="en-US" dirty="0"/>
              <a:t>Lack of </a:t>
            </a:r>
            <a:r>
              <a:rPr lang="en-US" dirty="0" smtClean="0"/>
              <a:t>spares</a:t>
            </a:r>
            <a:endParaRPr lang="sv-SE" dirty="0" smtClean="0"/>
          </a:p>
          <a:p>
            <a:r>
              <a:rPr lang="sv-SE" dirty="0" err="1" smtClean="0"/>
              <a:t>Commissioning</a:t>
            </a:r>
            <a:r>
              <a:rPr lang="sv-SE" dirty="0" smtClean="0"/>
              <a:t> is </a:t>
            </a:r>
            <a:r>
              <a:rPr lang="sv-SE" dirty="0" err="1" smtClean="0"/>
              <a:t>ongoing</a:t>
            </a:r>
            <a:r>
              <a:rPr lang="sv-SE" dirty="0" smtClean="0"/>
              <a:t> and </a:t>
            </a:r>
            <a:r>
              <a:rPr lang="sv-SE" dirty="0" err="1" smtClean="0"/>
              <a:t>showing</a:t>
            </a:r>
            <a:r>
              <a:rPr lang="sv-SE" dirty="0" smtClean="0"/>
              <a:t> </a:t>
            </a:r>
            <a:r>
              <a:rPr lang="sv-SE" dirty="0" err="1" smtClean="0"/>
              <a:t>promising</a:t>
            </a:r>
            <a:r>
              <a:rPr lang="sv-SE" dirty="0" smtClean="0"/>
              <a:t> </a:t>
            </a:r>
            <a:r>
              <a:rPr lang="sv-SE" dirty="0" err="1" smtClean="0"/>
              <a:t>results</a:t>
            </a:r>
            <a:endParaRPr lang="sv-SE" dirty="0" smtClean="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23</a:t>
            </a:fld>
            <a:endParaRPr lang="en-GB" noProof="0"/>
          </a:p>
        </p:txBody>
      </p:sp>
    </p:spTree>
    <p:extLst>
      <p:ext uri="{BB962C8B-B14F-4D97-AF65-F5344CB8AC3E}">
        <p14:creationId xmlns:p14="http://schemas.microsoft.com/office/powerpoint/2010/main" val="3242008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C2FDC0-14C7-494F-A8F9-CE1D4B2F9363}"/>
              </a:ext>
            </a:extLst>
          </p:cNvPr>
          <p:cNvSpPr>
            <a:spLocks noGrp="1"/>
          </p:cNvSpPr>
          <p:nvPr>
            <p:ph sz="half" idx="1"/>
          </p:nvPr>
        </p:nvSpPr>
        <p:spPr/>
        <p:txBody>
          <a:bodyPr>
            <a:normAutofit/>
          </a:bodyPr>
          <a:lstStyle/>
          <a:p>
            <a:r>
              <a:rPr lang="en-GB" sz="2400" dirty="0" smtClean="0"/>
              <a:t>Beam commissioning leader:</a:t>
            </a:r>
          </a:p>
          <a:p>
            <a:pPr lvl="1"/>
            <a:r>
              <a:rPr lang="en-GB" sz="2175" dirty="0" smtClean="0"/>
              <a:t>Ryoichi Miyamoto</a:t>
            </a:r>
          </a:p>
          <a:p>
            <a:r>
              <a:rPr lang="en-GB" sz="2400" dirty="0" smtClean="0"/>
              <a:t>Beam </a:t>
            </a:r>
            <a:r>
              <a:rPr lang="en-GB" sz="2400" dirty="0"/>
              <a:t>Physics section:</a:t>
            </a:r>
          </a:p>
          <a:p>
            <a:pPr lvl="1"/>
            <a:r>
              <a:rPr lang="en-GB" sz="2200" dirty="0" err="1"/>
              <a:t>Mamad</a:t>
            </a:r>
            <a:r>
              <a:rPr lang="en-GB" sz="2200" dirty="0"/>
              <a:t> </a:t>
            </a:r>
            <a:r>
              <a:rPr lang="en-GB" sz="2200" dirty="0" err="1"/>
              <a:t>Eshraqi</a:t>
            </a:r>
            <a:endParaRPr lang="en-GB" sz="2200" dirty="0"/>
          </a:p>
          <a:p>
            <a:pPr lvl="1"/>
            <a:r>
              <a:rPr lang="en-GB" sz="2200" dirty="0"/>
              <a:t>Natalia </a:t>
            </a:r>
            <a:r>
              <a:rPr lang="en-GB" sz="2200" dirty="0" err="1"/>
              <a:t>Milas</a:t>
            </a:r>
            <a:endParaRPr lang="en-GB" sz="2200" dirty="0"/>
          </a:p>
          <a:p>
            <a:pPr lvl="1"/>
            <a:r>
              <a:rPr lang="en-GB" sz="2200" dirty="0" err="1"/>
              <a:t>Yngve</a:t>
            </a:r>
            <a:r>
              <a:rPr lang="en-GB" sz="2200" dirty="0"/>
              <a:t> </a:t>
            </a:r>
            <a:r>
              <a:rPr lang="en-GB" sz="2200" dirty="0" err="1"/>
              <a:t>Levinsen</a:t>
            </a:r>
            <a:endParaRPr lang="en-GB" sz="2200" dirty="0"/>
          </a:p>
          <a:p>
            <a:pPr lvl="1"/>
            <a:r>
              <a:rPr lang="en-GB" sz="2200" dirty="0" err="1"/>
              <a:t>Ciprian</a:t>
            </a:r>
            <a:r>
              <a:rPr lang="en-GB" sz="2200" dirty="0"/>
              <a:t> </a:t>
            </a:r>
            <a:r>
              <a:rPr lang="en-GB" sz="2200" dirty="0" err="1"/>
              <a:t>Plostinar</a:t>
            </a:r>
            <a:endParaRPr lang="en-GB" sz="2200" dirty="0"/>
          </a:p>
          <a:p>
            <a:pPr lvl="1"/>
            <a:r>
              <a:rPr lang="en-GB" sz="2200" dirty="0"/>
              <a:t>Emelie Nilsson</a:t>
            </a:r>
          </a:p>
          <a:p>
            <a:pPr lvl="1"/>
            <a:r>
              <a:rPr lang="en-US" sz="2200" dirty="0"/>
              <a:t>Björn </a:t>
            </a:r>
            <a:r>
              <a:rPr lang="en-US" sz="2200" dirty="0" err="1"/>
              <a:t>Gålander</a:t>
            </a:r>
            <a:endParaRPr lang="en-GB" sz="2200" dirty="0"/>
          </a:p>
        </p:txBody>
      </p:sp>
      <p:sp>
        <p:nvSpPr>
          <p:cNvPr id="9" name="Content Placeholder 8">
            <a:extLst>
              <a:ext uri="{FF2B5EF4-FFF2-40B4-BE49-F238E27FC236}">
                <a16:creationId xmlns:a16="http://schemas.microsoft.com/office/drawing/2014/main" id="{A84F8863-CA82-F740-9CE0-077044BF8FC7}"/>
              </a:ext>
            </a:extLst>
          </p:cNvPr>
          <p:cNvSpPr>
            <a:spLocks noGrp="1"/>
          </p:cNvSpPr>
          <p:nvPr>
            <p:ph sz="half" idx="2"/>
          </p:nvPr>
        </p:nvSpPr>
        <p:spPr/>
        <p:txBody>
          <a:bodyPr>
            <a:normAutofit fontScale="92500" lnSpcReduction="20000"/>
          </a:bodyPr>
          <a:lstStyle/>
          <a:p>
            <a:r>
              <a:rPr lang="en-US" sz="2400" dirty="0"/>
              <a:t>Beam Instrumentation Section:</a:t>
            </a:r>
          </a:p>
          <a:p>
            <a:pPr lvl="1"/>
            <a:r>
              <a:rPr lang="en-US" sz="2175" dirty="0" err="1"/>
              <a:t>Cyrille</a:t>
            </a:r>
            <a:r>
              <a:rPr lang="en-US" sz="2175" dirty="0"/>
              <a:t> Thomas</a:t>
            </a:r>
          </a:p>
          <a:p>
            <a:pPr lvl="1"/>
            <a:r>
              <a:rPr lang="en-US" sz="2175" dirty="0"/>
              <a:t>Elena </a:t>
            </a:r>
            <a:r>
              <a:rPr lang="en-US" sz="2175" dirty="0" smtClean="0"/>
              <a:t>Donegani</a:t>
            </a:r>
          </a:p>
          <a:p>
            <a:pPr lvl="1"/>
            <a:r>
              <a:rPr lang="en-US" sz="2175" dirty="0" smtClean="0"/>
              <a:t>Clement Derrez</a:t>
            </a:r>
          </a:p>
          <a:p>
            <a:pPr lvl="1"/>
            <a:r>
              <a:rPr lang="en-US" sz="2175" dirty="0" smtClean="0"/>
              <a:t>Roxana Tarkeshian</a:t>
            </a:r>
            <a:endParaRPr lang="en-US" sz="2175" dirty="0"/>
          </a:p>
          <a:p>
            <a:r>
              <a:rPr lang="en-GB" sz="2400" dirty="0"/>
              <a:t>Operations section:</a:t>
            </a:r>
          </a:p>
          <a:p>
            <a:pPr lvl="1"/>
            <a:r>
              <a:rPr lang="en-GB" sz="2200" dirty="0" err="1"/>
              <a:t>Lali</a:t>
            </a:r>
            <a:r>
              <a:rPr lang="en-GB" sz="2200" dirty="0"/>
              <a:t> </a:t>
            </a:r>
            <a:r>
              <a:rPr lang="en-GB" sz="2200" dirty="0" err="1"/>
              <a:t>Tchelidze</a:t>
            </a:r>
            <a:endParaRPr lang="en-GB" sz="2200" dirty="0"/>
          </a:p>
          <a:p>
            <a:pPr lvl="1"/>
            <a:r>
              <a:rPr lang="en-GB" sz="2200" dirty="0"/>
              <a:t>Marc Mu</a:t>
            </a:r>
            <a:r>
              <a:rPr lang="en-US" sz="2200" dirty="0" err="1"/>
              <a:t>ñoz</a:t>
            </a:r>
            <a:endParaRPr lang="en-US" sz="2400" dirty="0"/>
          </a:p>
          <a:p>
            <a:r>
              <a:rPr lang="en-US" sz="2400" dirty="0"/>
              <a:t>Integrated Control System:</a:t>
            </a:r>
          </a:p>
          <a:p>
            <a:pPr lvl="1"/>
            <a:r>
              <a:rPr lang="en-GB" sz="2200" dirty="0" smtClean="0"/>
              <a:t>Saeed Haghtalab</a:t>
            </a:r>
          </a:p>
          <a:p>
            <a:pPr lvl="1"/>
            <a:r>
              <a:rPr lang="en-GB" sz="2200" dirty="0" smtClean="0"/>
              <a:t>Thomas Fay</a:t>
            </a:r>
          </a:p>
          <a:p>
            <a:pPr lvl="1"/>
            <a:r>
              <a:rPr lang="en-GB" sz="2200" dirty="0" smtClean="0"/>
              <a:t>Emanuele Laface</a:t>
            </a:r>
          </a:p>
          <a:p>
            <a:pPr lvl="1"/>
            <a:r>
              <a:rPr lang="en-GB" sz="2200" dirty="0" smtClean="0"/>
              <a:t>Juan </a:t>
            </a:r>
            <a:r>
              <a:rPr lang="en-GB" sz="2200" dirty="0"/>
              <a:t>F. Esteban </a:t>
            </a:r>
            <a:r>
              <a:rPr lang="en-GB" sz="2200" dirty="0" smtClean="0"/>
              <a:t>Müller</a:t>
            </a:r>
            <a:endParaRPr lang="en-GB" sz="2200" dirty="0"/>
          </a:p>
        </p:txBody>
      </p:sp>
      <p:sp>
        <p:nvSpPr>
          <p:cNvPr id="4" name="Slide Number Placeholder 3">
            <a:extLst>
              <a:ext uri="{FF2B5EF4-FFF2-40B4-BE49-F238E27FC236}">
                <a16:creationId xmlns:a16="http://schemas.microsoft.com/office/drawing/2014/main" id="{33115626-E00A-B843-900B-C50EAA9770FA}"/>
              </a:ext>
            </a:extLst>
          </p:cNvPr>
          <p:cNvSpPr>
            <a:spLocks noGrp="1"/>
          </p:cNvSpPr>
          <p:nvPr>
            <p:ph type="sldNum" sz="quarter" idx="12"/>
          </p:nvPr>
        </p:nvSpPr>
        <p:spPr/>
        <p:txBody>
          <a:bodyPr/>
          <a:lstStyle/>
          <a:p>
            <a:fld id="{551115BC-487E-4422-894C-CB7CD3E79223}" type="slidenum">
              <a:rPr lang="en-GB" smtClean="0"/>
              <a:pPr/>
              <a:t>24</a:t>
            </a:fld>
            <a:endParaRPr lang="en-GB"/>
          </a:p>
        </p:txBody>
      </p:sp>
      <p:sp>
        <p:nvSpPr>
          <p:cNvPr id="2" name="Title 1">
            <a:extLst>
              <a:ext uri="{FF2B5EF4-FFF2-40B4-BE49-F238E27FC236}">
                <a16:creationId xmlns:a16="http://schemas.microsoft.com/office/drawing/2014/main" id="{BD5E3785-273D-A243-A4D4-07D7E2CDCD42}"/>
              </a:ext>
            </a:extLst>
          </p:cNvPr>
          <p:cNvSpPr>
            <a:spLocks noGrp="1"/>
          </p:cNvSpPr>
          <p:nvPr>
            <p:ph type="title"/>
          </p:nvPr>
        </p:nvSpPr>
        <p:spPr/>
        <p:txBody>
          <a:bodyPr/>
          <a:lstStyle/>
          <a:p>
            <a:r>
              <a:rPr lang="en-GB" dirty="0" smtClean="0"/>
              <a:t>Acknowledgements</a:t>
            </a:r>
            <a:endParaRPr lang="en-GB" dirty="0"/>
          </a:p>
        </p:txBody>
      </p:sp>
    </p:spTree>
    <p:extLst>
      <p:ext uri="{BB962C8B-B14F-4D97-AF65-F5344CB8AC3E}">
        <p14:creationId xmlns:p14="http://schemas.microsoft.com/office/powerpoint/2010/main" val="220454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130426"/>
            <a:ext cx="10363200" cy="3039450"/>
          </a:xfrm>
        </p:spPr>
        <p:txBody>
          <a:bodyPr>
            <a:normAutofit/>
          </a:bodyPr>
          <a:lstStyle/>
          <a:p>
            <a:pPr algn="ctr"/>
            <a:r>
              <a:rPr lang="en-US" sz="6000" dirty="0" smtClean="0"/>
              <a:t>Thank you!</a:t>
            </a:r>
            <a:br>
              <a:rPr lang="en-US" sz="6000" dirty="0" smtClean="0"/>
            </a:br>
            <a:r>
              <a:rPr lang="en-US" sz="6000" dirty="0"/>
              <a:t/>
            </a:r>
            <a:br>
              <a:rPr lang="en-US" sz="6000" dirty="0"/>
            </a:br>
            <a:r>
              <a:rPr lang="en-US" sz="6000" dirty="0" smtClean="0"/>
              <a:t>Questions?</a:t>
            </a:r>
            <a:endParaRPr lang="en-US" sz="6000" dirty="0"/>
          </a:p>
        </p:txBody>
      </p:sp>
    </p:spTree>
    <p:extLst>
      <p:ext uri="{BB962C8B-B14F-4D97-AF65-F5344CB8AC3E}">
        <p14:creationId xmlns:p14="http://schemas.microsoft.com/office/powerpoint/2010/main" val="2021747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000" b="1" dirty="0" smtClean="0"/>
              <a:t>BACKUP SLIDES</a:t>
            </a:r>
            <a:endParaRPr lang="en-US" sz="4000" b="1"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26</a:t>
            </a:fld>
            <a:endParaRPr lang="en-GB" noProof="0"/>
          </a:p>
        </p:txBody>
      </p:sp>
    </p:spTree>
    <p:extLst>
      <p:ext uri="{BB962C8B-B14F-4D97-AF65-F5344CB8AC3E}">
        <p14:creationId xmlns:p14="http://schemas.microsoft.com/office/powerpoint/2010/main" val="1586185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65145" y="2072567"/>
            <a:ext cx="7667915" cy="4171817"/>
          </a:xfrm>
          <a:prstGeom prst="rect">
            <a:avLst/>
          </a:prstGeom>
        </p:spPr>
      </p:pic>
      <p:sp>
        <p:nvSpPr>
          <p:cNvPr id="3" name="Title 2"/>
          <p:cNvSpPr>
            <a:spLocks noGrp="1"/>
          </p:cNvSpPr>
          <p:nvPr>
            <p:ph type="title"/>
          </p:nvPr>
        </p:nvSpPr>
        <p:spPr/>
        <p:txBody>
          <a:bodyPr>
            <a:normAutofit/>
          </a:bodyPr>
          <a:lstStyle/>
          <a:p>
            <a:r>
              <a:rPr lang="en-GB" dirty="0" smtClean="0"/>
              <a:t>3D Model</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a:solidFill>
                  <a:prstClr val="black">
                    <a:tint val="75000"/>
                  </a:prstClr>
                </a:solidFill>
                <a:latin typeface="Calibri"/>
              </a:rPr>
              <a:pPr/>
              <a:t>27</a:t>
            </a:fld>
            <a:endParaRPr lang="en-GB">
              <a:solidFill>
                <a:prstClr val="black">
                  <a:tint val="75000"/>
                </a:prstClr>
              </a:solidFill>
              <a:latin typeface="Calibri"/>
            </a:endParaRPr>
          </a:p>
        </p:txBody>
      </p:sp>
    </p:spTree>
    <p:extLst>
      <p:ext uri="{BB962C8B-B14F-4D97-AF65-F5344CB8AC3E}">
        <p14:creationId xmlns:p14="http://schemas.microsoft.com/office/powerpoint/2010/main" val="715811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883104"/>
            <a:ext cx="9144000" cy="4974897"/>
          </a:xfrm>
          <a:prstGeom prst="rect">
            <a:avLst/>
          </a:prstGeom>
        </p:spPr>
      </p:pic>
      <p:sp>
        <p:nvSpPr>
          <p:cNvPr id="2" name="Title 1"/>
          <p:cNvSpPr>
            <a:spLocks noGrp="1"/>
          </p:cNvSpPr>
          <p:nvPr>
            <p:ph type="title"/>
          </p:nvPr>
        </p:nvSpPr>
        <p:spPr/>
        <p:txBody>
          <a:bodyPr>
            <a:normAutofit/>
          </a:bodyPr>
          <a:lstStyle/>
          <a:p>
            <a:r>
              <a:rPr lang="en-US" dirty="0" smtClean="0"/>
              <a:t>3D Model</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a:solidFill>
                  <a:prstClr val="black">
                    <a:tint val="75000"/>
                  </a:prstClr>
                </a:solidFill>
                <a:latin typeface="Calibri"/>
              </a:rPr>
              <a:pPr/>
              <a:t>28</a:t>
            </a:fld>
            <a:endParaRPr lang="en-GB">
              <a:solidFill>
                <a:prstClr val="black">
                  <a:tint val="75000"/>
                </a:prstClr>
              </a:solidFill>
              <a:latin typeface="Calibri"/>
            </a:endParaRPr>
          </a:p>
        </p:txBody>
      </p:sp>
    </p:spTree>
    <p:extLst>
      <p:ext uri="{BB962C8B-B14F-4D97-AF65-F5344CB8AC3E}">
        <p14:creationId xmlns:p14="http://schemas.microsoft.com/office/powerpoint/2010/main" val="57142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g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05200" y="649560"/>
            <a:ext cx="5181600" cy="6858000"/>
          </a:xfrm>
          <a:prstGeom prst="rect">
            <a:avLst/>
          </a:prstGeom>
        </p:spPr>
      </p:pic>
      <p:sp>
        <p:nvSpPr>
          <p:cNvPr id="2" name="Title 1"/>
          <p:cNvSpPr>
            <a:spLocks noGrp="1"/>
          </p:cNvSpPr>
          <p:nvPr>
            <p:ph type="title"/>
          </p:nvPr>
        </p:nvSpPr>
        <p:spPr/>
        <p:txBody>
          <a:bodyPr/>
          <a:lstStyle/>
          <a:p>
            <a:r>
              <a:rPr lang="en-GB" dirty="0" smtClean="0"/>
              <a:t>Top view of ISRC &amp; LEBT</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smtClean="0"/>
              <a:t>29</a:t>
            </a:fld>
            <a:endParaRPr lang="en-GB"/>
          </a:p>
        </p:txBody>
      </p:sp>
      <p:cxnSp>
        <p:nvCxnSpPr>
          <p:cNvPr id="13" name="Straight Arrow Connector 12"/>
          <p:cNvCxnSpPr>
            <a:endCxn id="17" idx="2"/>
          </p:cNvCxnSpPr>
          <p:nvPr/>
        </p:nvCxnSpPr>
        <p:spPr>
          <a:xfrm flipH="1" flipV="1">
            <a:off x="2163837" y="1993516"/>
            <a:ext cx="1267887" cy="427373"/>
          </a:xfrm>
          <a:prstGeom prst="straightConnector1">
            <a:avLst/>
          </a:prstGeom>
          <a:ln>
            <a:solidFill>
              <a:srgbClr val="0094CA"/>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06253" y="1593406"/>
            <a:ext cx="1315168" cy="400110"/>
          </a:xfrm>
          <a:prstGeom prst="rect">
            <a:avLst/>
          </a:prstGeom>
          <a:solidFill>
            <a:srgbClr val="FFFFFF"/>
          </a:solidFill>
        </p:spPr>
        <p:txBody>
          <a:bodyPr wrap="none" rtlCol="0">
            <a:spAutoFit/>
          </a:bodyPr>
          <a:lstStyle/>
          <a:p>
            <a:r>
              <a:rPr lang="en-GB" sz="2000" b="1" dirty="0" smtClean="0">
                <a:solidFill>
                  <a:srgbClr val="0094CA"/>
                </a:solidFill>
              </a:rPr>
              <a:t>PSS0 Entry</a:t>
            </a:r>
            <a:endParaRPr lang="en-GB" sz="2000" b="1" dirty="0">
              <a:solidFill>
                <a:srgbClr val="0094CA"/>
              </a:solidFill>
            </a:endParaRPr>
          </a:p>
        </p:txBody>
      </p:sp>
      <p:cxnSp>
        <p:nvCxnSpPr>
          <p:cNvPr id="9" name="Straight Arrow Connector 8"/>
          <p:cNvCxnSpPr>
            <a:endCxn id="10" idx="1"/>
          </p:cNvCxnSpPr>
          <p:nvPr/>
        </p:nvCxnSpPr>
        <p:spPr>
          <a:xfrm flipV="1">
            <a:off x="6960096" y="1910735"/>
            <a:ext cx="432048" cy="150114"/>
          </a:xfrm>
          <a:prstGeom prst="straightConnector1">
            <a:avLst/>
          </a:prstGeom>
          <a:ln>
            <a:solidFill>
              <a:srgbClr val="0094CA"/>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392144" y="1556792"/>
            <a:ext cx="2878480" cy="707886"/>
          </a:xfrm>
          <a:prstGeom prst="rect">
            <a:avLst/>
          </a:prstGeom>
          <a:solidFill>
            <a:srgbClr val="FFFFFF"/>
          </a:solidFill>
        </p:spPr>
        <p:txBody>
          <a:bodyPr wrap="none" rtlCol="0">
            <a:spAutoFit/>
          </a:bodyPr>
          <a:lstStyle/>
          <a:p>
            <a:r>
              <a:rPr lang="en-GB" sz="2000" b="1" dirty="0">
                <a:solidFill>
                  <a:srgbClr val="0094CA"/>
                </a:solidFill>
              </a:rPr>
              <a:t>Connection to grounding </a:t>
            </a:r>
          </a:p>
          <a:p>
            <a:r>
              <a:rPr lang="en-GB" sz="2000" b="1" dirty="0">
                <a:solidFill>
                  <a:srgbClr val="0094CA"/>
                </a:solidFill>
              </a:rPr>
              <a:t>mesh in the floor</a:t>
            </a:r>
          </a:p>
        </p:txBody>
      </p:sp>
      <p:cxnSp>
        <p:nvCxnSpPr>
          <p:cNvPr id="14" name="Straight Arrow Connector 13"/>
          <p:cNvCxnSpPr>
            <a:endCxn id="15" idx="3"/>
          </p:cNvCxnSpPr>
          <p:nvPr/>
        </p:nvCxnSpPr>
        <p:spPr>
          <a:xfrm flipH="1">
            <a:off x="4421520" y="5157193"/>
            <a:ext cx="666368" cy="857999"/>
          </a:xfrm>
          <a:prstGeom prst="straightConnector1">
            <a:avLst/>
          </a:prstGeom>
          <a:ln>
            <a:solidFill>
              <a:srgbClr val="0094CA"/>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83632" y="5661248"/>
            <a:ext cx="1637888" cy="707886"/>
          </a:xfrm>
          <a:prstGeom prst="rect">
            <a:avLst/>
          </a:prstGeom>
          <a:solidFill>
            <a:srgbClr val="FFFFFF"/>
          </a:solidFill>
        </p:spPr>
        <p:txBody>
          <a:bodyPr wrap="none" rtlCol="0">
            <a:spAutoFit/>
          </a:bodyPr>
          <a:lstStyle/>
          <a:p>
            <a:r>
              <a:rPr lang="en-GB" sz="2000" b="1" dirty="0">
                <a:solidFill>
                  <a:srgbClr val="0094CA"/>
                </a:solidFill>
              </a:rPr>
              <a:t>Ion source </a:t>
            </a:r>
          </a:p>
          <a:p>
            <a:r>
              <a:rPr lang="en-GB" sz="2000" b="1" dirty="0">
                <a:solidFill>
                  <a:srgbClr val="0094CA"/>
                </a:solidFill>
              </a:rPr>
              <a:t>water cooling</a:t>
            </a:r>
          </a:p>
        </p:txBody>
      </p:sp>
      <p:sp>
        <p:nvSpPr>
          <p:cNvPr id="18" name="TextBox 17"/>
          <p:cNvSpPr txBox="1"/>
          <p:nvPr/>
        </p:nvSpPr>
        <p:spPr>
          <a:xfrm>
            <a:off x="8874689" y="4581128"/>
            <a:ext cx="1772140" cy="707886"/>
          </a:xfrm>
          <a:prstGeom prst="rect">
            <a:avLst/>
          </a:prstGeom>
          <a:solidFill>
            <a:srgbClr val="FFFFFF"/>
          </a:solidFill>
        </p:spPr>
        <p:txBody>
          <a:bodyPr wrap="none" rtlCol="0">
            <a:spAutoFit/>
          </a:bodyPr>
          <a:lstStyle/>
          <a:p>
            <a:r>
              <a:rPr lang="en-GB" sz="2000" b="1" dirty="0">
                <a:solidFill>
                  <a:srgbClr val="0094CA"/>
                </a:solidFill>
              </a:rPr>
              <a:t>Connection to </a:t>
            </a:r>
          </a:p>
          <a:p>
            <a:r>
              <a:rPr lang="en-GB" sz="2000" b="1" dirty="0">
                <a:solidFill>
                  <a:srgbClr val="0094CA"/>
                </a:solidFill>
              </a:rPr>
              <a:t>wall grounding</a:t>
            </a:r>
          </a:p>
        </p:txBody>
      </p:sp>
      <p:cxnSp>
        <p:nvCxnSpPr>
          <p:cNvPr id="19" name="Straight Arrow Connector 18"/>
          <p:cNvCxnSpPr>
            <a:endCxn id="18" idx="2"/>
          </p:cNvCxnSpPr>
          <p:nvPr/>
        </p:nvCxnSpPr>
        <p:spPr>
          <a:xfrm flipV="1">
            <a:off x="9264353" y="5289014"/>
            <a:ext cx="496407" cy="1020306"/>
          </a:xfrm>
          <a:prstGeom prst="straightConnector1">
            <a:avLst/>
          </a:prstGeom>
          <a:ln>
            <a:solidFill>
              <a:srgbClr val="0094CA"/>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8" idx="2"/>
          </p:cNvCxnSpPr>
          <p:nvPr/>
        </p:nvCxnSpPr>
        <p:spPr>
          <a:xfrm flipV="1">
            <a:off x="6744073" y="5289014"/>
            <a:ext cx="3016687" cy="1092314"/>
          </a:xfrm>
          <a:prstGeom prst="straightConnector1">
            <a:avLst/>
          </a:prstGeom>
          <a:ln>
            <a:solidFill>
              <a:srgbClr val="0094CA"/>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989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 accelerator is about 600 m long and accelerates protons to 2 </a:t>
            </a:r>
            <a:r>
              <a:rPr lang="en-US" dirty="0" err="1" smtClean="0"/>
              <a:t>GeV</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pic>
        <p:nvPicPr>
          <p:cNvPr id="5" name="Picture 4"/>
          <p:cNvPicPr>
            <a:picLocks noChangeAspect="1"/>
          </p:cNvPicPr>
          <p:nvPr/>
        </p:nvPicPr>
        <p:blipFill rotWithShape="1">
          <a:blip r:embed="rId3"/>
          <a:srcRect t="19903"/>
          <a:stretch/>
        </p:blipFill>
        <p:spPr>
          <a:xfrm>
            <a:off x="1524000" y="1432440"/>
            <a:ext cx="9144000" cy="1215484"/>
          </a:xfrm>
          <a:prstGeom prst="rect">
            <a:avLst/>
          </a:prstGeom>
        </p:spPr>
      </p:pic>
      <p:pic>
        <p:nvPicPr>
          <p:cNvPr id="8" name="image4.jpg" descr="ESS_site.jpg"/>
          <p:cNvPicPr/>
          <p:nvPr/>
        </p:nvPicPr>
        <p:blipFill rotWithShape="1">
          <a:blip r:embed="rId4" cstate="print">
            <a:extLst>
              <a:ext uri="{28A0092B-C50C-407E-A947-70E740481C1C}">
                <a14:useLocalDpi xmlns:a14="http://schemas.microsoft.com/office/drawing/2010/main"/>
              </a:ext>
            </a:extLst>
          </a:blip>
          <a:srcRect b="28644"/>
          <a:stretch/>
        </p:blipFill>
        <p:spPr>
          <a:xfrm>
            <a:off x="1491600" y="2957028"/>
            <a:ext cx="9176400" cy="3877521"/>
          </a:xfrm>
          <a:prstGeom prst="rect">
            <a:avLst/>
          </a:prstGeom>
          <a:ln w="12700">
            <a:miter lim="400000"/>
          </a:ln>
        </p:spPr>
      </p:pic>
      <p:sp>
        <p:nvSpPr>
          <p:cNvPr id="9" name="Shape 48"/>
          <p:cNvSpPr/>
          <p:nvPr/>
        </p:nvSpPr>
        <p:spPr>
          <a:xfrm>
            <a:off x="1964693" y="3244437"/>
            <a:ext cx="1944217" cy="1107996"/>
          </a:xfrm>
          <a:prstGeom prst="rect">
            <a:avLst/>
          </a:prstGeom>
          <a:ln w="12700">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defTabSz="411330"/>
            <a:r>
              <a:rPr lang="en-GB" b="1" dirty="0" smtClean="0">
                <a:solidFill>
                  <a:srgbClr val="FFFFFF"/>
                </a:solidFill>
                <a:uFill>
                  <a:solidFill>
                    <a:srgbClr val="FFFFFF"/>
                  </a:solidFill>
                </a:uFill>
              </a:rPr>
              <a:t>LINAC</a:t>
            </a:r>
            <a:r>
              <a:rPr b="1" dirty="0" smtClean="0">
                <a:solidFill>
                  <a:srgbClr val="FFFFFF"/>
                </a:solidFill>
                <a:uFill>
                  <a:solidFill>
                    <a:srgbClr val="FFFFFF"/>
                  </a:solidFill>
                </a:uFill>
              </a:rPr>
              <a:t>:</a:t>
            </a:r>
            <a:endParaRPr b="1" dirty="0">
              <a:solidFill>
                <a:srgbClr val="FFFFFF"/>
              </a:solidFill>
              <a:uFill>
                <a:solidFill>
                  <a:srgbClr val="FFFFFF"/>
                </a:solidFill>
              </a:uFill>
            </a:endParaRPr>
          </a:p>
          <a:p>
            <a:pPr defTabSz="411330"/>
            <a:r>
              <a:rPr lang="x-none" b="1" dirty="0">
                <a:solidFill>
                  <a:srgbClr val="FFFFFF"/>
                </a:solidFill>
                <a:uFill>
                  <a:solidFill>
                    <a:srgbClr val="FFFFFF"/>
                  </a:solidFill>
                </a:uFill>
              </a:rPr>
              <a:t>– </a:t>
            </a:r>
            <a:r>
              <a:rPr b="1" dirty="0">
                <a:solidFill>
                  <a:srgbClr val="FFFFFF"/>
                </a:solidFill>
                <a:uFill>
                  <a:solidFill>
                    <a:srgbClr val="FFFFFF"/>
                  </a:solidFill>
                </a:uFill>
              </a:rPr>
              <a:t>Energy: 2 GeV</a:t>
            </a:r>
            <a:endParaRPr lang="x-none" b="1" dirty="0">
              <a:solidFill>
                <a:srgbClr val="FFFFFF"/>
              </a:solidFill>
              <a:uFill>
                <a:solidFill>
                  <a:srgbClr val="FFFFFF"/>
                </a:solidFill>
              </a:uFill>
            </a:endParaRPr>
          </a:p>
          <a:p>
            <a:pPr defTabSz="411330"/>
            <a:r>
              <a:rPr lang="x-none" b="1" dirty="0">
                <a:solidFill>
                  <a:srgbClr val="FFFFFF"/>
                </a:solidFill>
                <a:uFill>
                  <a:solidFill>
                    <a:srgbClr val="FFFFFF"/>
                  </a:solidFill>
                </a:uFill>
              </a:rPr>
              <a:t>– </a:t>
            </a:r>
            <a:r>
              <a:rPr b="1" dirty="0">
                <a:solidFill>
                  <a:srgbClr val="FFFFFF"/>
                </a:solidFill>
                <a:uFill>
                  <a:solidFill>
                    <a:srgbClr val="FFFFFF"/>
                  </a:solidFill>
                </a:uFill>
              </a:rPr>
              <a:t>Rep. Rate: 14 Hz</a:t>
            </a:r>
          </a:p>
          <a:p>
            <a:pPr defTabSz="411330"/>
            <a:r>
              <a:rPr lang="x-none" b="1" dirty="0">
                <a:solidFill>
                  <a:srgbClr val="FFFFFF"/>
                </a:solidFill>
                <a:uFill>
                  <a:solidFill>
                    <a:srgbClr val="FFFFFF"/>
                  </a:solidFill>
                </a:uFill>
              </a:rPr>
              <a:t>– </a:t>
            </a:r>
            <a:r>
              <a:rPr b="1" dirty="0">
                <a:solidFill>
                  <a:srgbClr val="FFFFFF"/>
                </a:solidFill>
                <a:uFill>
                  <a:solidFill>
                    <a:srgbClr val="FFFFFF"/>
                  </a:solidFill>
                </a:uFill>
              </a:rPr>
              <a:t>Current: 62.5 mA</a:t>
            </a:r>
          </a:p>
        </p:txBody>
      </p:sp>
      <p:sp>
        <p:nvSpPr>
          <p:cNvPr id="10" name="Shape 51"/>
          <p:cNvSpPr/>
          <p:nvPr/>
        </p:nvSpPr>
        <p:spPr>
          <a:xfrm flipV="1">
            <a:off x="1829864" y="4197848"/>
            <a:ext cx="6112139" cy="2111473"/>
          </a:xfrm>
          <a:prstGeom prst="line">
            <a:avLst/>
          </a:prstGeom>
          <a:ln w="25400">
            <a:solidFill>
              <a:srgbClr val="C0504D"/>
            </a:solidFill>
            <a:tailEnd type="triangle"/>
          </a:ln>
          <a:effectLst>
            <a:outerShdw blurRad="38100" dist="20000" dir="5400000" rotWithShape="0">
              <a:srgbClr val="000000">
                <a:alpha val="38000"/>
              </a:srgbClr>
            </a:outerShdw>
          </a:effectLst>
        </p:spPr>
        <p:txBody>
          <a:bodyPr lIns="45711" tIns="45712" rIns="45711" bIns="45712"/>
          <a:lstStyle/>
          <a:p>
            <a:pPr defTabSz="457119">
              <a:defRPr sz="1200">
                <a:latin typeface="+mj-lt"/>
                <a:ea typeface="+mj-ea"/>
                <a:cs typeface="+mj-cs"/>
                <a:sym typeface="Helvetica"/>
              </a:defRPr>
            </a:pPr>
            <a:endParaRPr sz="1200"/>
          </a:p>
        </p:txBody>
      </p:sp>
      <p:grpSp>
        <p:nvGrpSpPr>
          <p:cNvPr id="15" name="Group 71"/>
          <p:cNvGrpSpPr/>
          <p:nvPr/>
        </p:nvGrpSpPr>
        <p:grpSpPr>
          <a:xfrm>
            <a:off x="7392367" y="3924400"/>
            <a:ext cx="2139293" cy="710830"/>
            <a:chOff x="0" y="0"/>
            <a:chExt cx="2139289" cy="710827"/>
          </a:xfrm>
        </p:grpSpPr>
        <p:sp>
          <p:nvSpPr>
            <p:cNvPr id="16" name="Shape 61"/>
            <p:cNvSpPr/>
            <p:nvPr/>
          </p:nvSpPr>
          <p:spPr>
            <a:xfrm flipH="1" flipV="1">
              <a:off x="-1" y="277538"/>
              <a:ext cx="616836" cy="1"/>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17" name="Shape 62"/>
            <p:cNvSpPr/>
            <p:nvPr/>
          </p:nvSpPr>
          <p:spPr>
            <a:xfrm flipH="1">
              <a:off x="348166" y="248239"/>
              <a:ext cx="271299" cy="271299"/>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18" name="Shape 63"/>
            <p:cNvSpPr/>
            <p:nvPr/>
          </p:nvSpPr>
          <p:spPr>
            <a:xfrm flipH="1">
              <a:off x="515313" y="263465"/>
              <a:ext cx="110833" cy="321881"/>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19" name="Shape 64"/>
            <p:cNvSpPr/>
            <p:nvPr/>
          </p:nvSpPr>
          <p:spPr>
            <a:xfrm flipH="1">
              <a:off x="640224" y="257655"/>
              <a:ext cx="1" cy="329367"/>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20" name="Shape 65"/>
            <p:cNvSpPr/>
            <p:nvPr/>
          </p:nvSpPr>
          <p:spPr>
            <a:xfrm flipH="1" flipV="1">
              <a:off x="112166" y="146565"/>
              <a:ext cx="508671" cy="134794"/>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21" name="Shape 66"/>
            <p:cNvSpPr/>
            <p:nvPr/>
          </p:nvSpPr>
          <p:spPr>
            <a:xfrm flipV="1">
              <a:off x="635484" y="9962"/>
              <a:ext cx="48671" cy="276021"/>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22" name="Shape 67"/>
            <p:cNvSpPr/>
            <p:nvPr/>
          </p:nvSpPr>
          <p:spPr>
            <a:xfrm flipH="1" flipV="1">
              <a:off x="580956" y="-1"/>
              <a:ext cx="34158" cy="278191"/>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23" name="Shape 68"/>
            <p:cNvSpPr/>
            <p:nvPr/>
          </p:nvSpPr>
          <p:spPr>
            <a:xfrm>
              <a:off x="642239" y="293585"/>
              <a:ext cx="1490427" cy="138071"/>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24" name="Shape 69"/>
            <p:cNvSpPr/>
            <p:nvPr/>
          </p:nvSpPr>
          <p:spPr>
            <a:xfrm>
              <a:off x="635939" y="297584"/>
              <a:ext cx="1503351" cy="274914"/>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sp>
          <p:nvSpPr>
            <p:cNvPr id="25" name="Shape 70"/>
            <p:cNvSpPr/>
            <p:nvPr/>
          </p:nvSpPr>
          <p:spPr>
            <a:xfrm>
              <a:off x="644673" y="330327"/>
              <a:ext cx="1429911" cy="380501"/>
            </a:xfrm>
            <a:prstGeom prst="line">
              <a:avLst/>
            </a:prstGeom>
            <a:noFill/>
            <a:ln w="25400" cap="flat">
              <a:solidFill>
                <a:srgbClr val="4BACC6"/>
              </a:solidFill>
              <a:prstDash val="solid"/>
              <a:bevel/>
              <a:tailEnd type="triangle" w="med" len="med"/>
            </a:ln>
            <a:effectLst>
              <a:outerShdw blurRad="38100" dist="20000" dir="5400000" rotWithShape="0">
                <a:srgbClr val="000000">
                  <a:alpha val="38000"/>
                </a:srgbClr>
              </a:outerShdw>
            </a:effectLst>
          </p:spPr>
          <p:txBody>
            <a:bodyPr wrap="square" lIns="45719" tIns="45719" rIns="45719" bIns="45719" numCol="1" anchor="t">
              <a:noAutofit/>
            </a:bodyPr>
            <a:lstStyle/>
            <a:p>
              <a:pPr defTabSz="457119">
                <a:defRPr sz="1200">
                  <a:latin typeface="+mj-lt"/>
                  <a:ea typeface="+mj-ea"/>
                  <a:cs typeface="+mj-cs"/>
                  <a:sym typeface="Helvetica"/>
                </a:defRPr>
              </a:pPr>
              <a:endParaRPr sz="1200"/>
            </a:p>
          </p:txBody>
        </p:sp>
      </p:grpSp>
      <p:grpSp>
        <p:nvGrpSpPr>
          <p:cNvPr id="33" name="Group 80"/>
          <p:cNvGrpSpPr/>
          <p:nvPr/>
        </p:nvGrpSpPr>
        <p:grpSpPr>
          <a:xfrm>
            <a:off x="4696722" y="3001229"/>
            <a:ext cx="3363114" cy="1240742"/>
            <a:chOff x="25573" y="-62990"/>
            <a:chExt cx="2717155" cy="1240740"/>
          </a:xfrm>
        </p:grpSpPr>
        <p:grpSp>
          <p:nvGrpSpPr>
            <p:cNvPr id="34" name="Group 78"/>
            <p:cNvGrpSpPr/>
            <p:nvPr/>
          </p:nvGrpSpPr>
          <p:grpSpPr>
            <a:xfrm>
              <a:off x="25573" y="-62990"/>
              <a:ext cx="2658749" cy="1189905"/>
              <a:chOff x="25574" y="-62990"/>
              <a:chExt cx="2658747" cy="1189904"/>
            </a:xfrm>
          </p:grpSpPr>
          <p:sp>
            <p:nvSpPr>
              <p:cNvPr id="38" name="Shape 74"/>
              <p:cNvSpPr/>
              <p:nvPr/>
            </p:nvSpPr>
            <p:spPr>
              <a:xfrm flipH="1" flipV="1">
                <a:off x="1934062" y="130537"/>
                <a:ext cx="750259" cy="996377"/>
              </a:xfrm>
              <a:prstGeom prst="line">
                <a:avLst/>
              </a:prstGeom>
              <a:noFill/>
              <a:ln w="12700" cap="flat">
                <a:solidFill>
                  <a:srgbClr val="FFFFFF"/>
                </a:solidFill>
                <a:prstDash val="solid"/>
                <a:bevel/>
              </a:ln>
              <a:effectLst/>
            </p:spPr>
            <p:txBody>
              <a:bodyPr wrap="square" lIns="0" tIns="0" rIns="0" bIns="0" numCol="1" anchor="t">
                <a:noAutofit/>
              </a:bodyPr>
              <a:lstStyle/>
              <a:p>
                <a:pPr defTabSz="457119">
                  <a:defRPr sz="1200">
                    <a:latin typeface="+mj-lt"/>
                    <a:ea typeface="+mj-ea"/>
                    <a:cs typeface="+mj-cs"/>
                    <a:sym typeface="Helvetica"/>
                  </a:defRPr>
                </a:pPr>
                <a:endParaRPr sz="1200"/>
              </a:p>
            </p:txBody>
          </p:sp>
          <p:sp>
            <p:nvSpPr>
              <p:cNvPr id="37" name="Shape 77"/>
              <p:cNvSpPr/>
              <p:nvPr/>
            </p:nvSpPr>
            <p:spPr>
              <a:xfrm>
                <a:off x="25574" y="-62990"/>
                <a:ext cx="2152560" cy="1107994"/>
              </a:xfrm>
              <a:prstGeom prst="rect">
                <a:avLst/>
              </a:prstGeom>
              <a:noFill/>
              <a:ln w="12700" cap="flat">
                <a:noFill/>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just" defTabSz="411330"/>
                <a:r>
                  <a:rPr lang="en-US" b="1" dirty="0" smtClean="0">
                    <a:solidFill>
                      <a:srgbClr val="FFFFFF"/>
                    </a:solidFill>
                    <a:uFill>
                      <a:solidFill>
                        <a:srgbClr val="FFFFFF"/>
                      </a:solidFill>
                    </a:uFill>
                  </a:rPr>
                  <a:t>     </a:t>
                </a:r>
                <a:r>
                  <a:rPr b="1" dirty="0" smtClean="0">
                    <a:solidFill>
                      <a:srgbClr val="FFFFFF"/>
                    </a:solidFill>
                    <a:uFill>
                      <a:solidFill>
                        <a:srgbClr val="FFFFFF"/>
                      </a:solidFill>
                    </a:uFill>
                  </a:rPr>
                  <a:t>Target </a:t>
                </a:r>
                <a:r>
                  <a:rPr b="1" dirty="0">
                    <a:solidFill>
                      <a:srgbClr val="FFFFFF"/>
                    </a:solidFill>
                    <a:uFill>
                      <a:solidFill>
                        <a:srgbClr val="FFFFFF"/>
                      </a:solidFill>
                    </a:uFill>
                  </a:rPr>
                  <a:t>Station:</a:t>
                </a:r>
              </a:p>
              <a:p>
                <a:pPr algn="just" defTabSz="411330"/>
                <a:r>
                  <a:rPr lang="x-none" b="1" dirty="0">
                    <a:solidFill>
                      <a:srgbClr val="FFFFFF"/>
                    </a:solidFill>
                    <a:uFill>
                      <a:solidFill>
                        <a:srgbClr val="FFFFFF"/>
                      </a:solidFill>
                    </a:uFill>
                  </a:rPr>
                  <a:t>– </a:t>
                </a:r>
                <a:r>
                  <a:rPr b="1" dirty="0">
                    <a:solidFill>
                      <a:srgbClr val="FFFFFF"/>
                    </a:solidFill>
                    <a:uFill>
                      <a:solidFill>
                        <a:srgbClr val="FFFFFF"/>
                      </a:solidFill>
                    </a:uFill>
                  </a:rPr>
                  <a:t>He-gas cooled rotating</a:t>
                </a:r>
                <a:endParaRPr lang="en-GB" b="1" dirty="0">
                  <a:solidFill>
                    <a:srgbClr val="FFFFFF"/>
                  </a:solidFill>
                  <a:uFill>
                    <a:solidFill>
                      <a:srgbClr val="FFFFFF"/>
                    </a:solidFill>
                  </a:uFill>
                </a:endParaRPr>
              </a:p>
              <a:p>
                <a:pPr algn="just" defTabSz="411330"/>
                <a:r>
                  <a:rPr lang="en-GB" b="1" dirty="0">
                    <a:solidFill>
                      <a:srgbClr val="FFFFFF"/>
                    </a:solidFill>
                    <a:uFill>
                      <a:solidFill>
                        <a:srgbClr val="FFFFFF"/>
                      </a:solidFill>
                    </a:uFill>
                  </a:rPr>
                  <a:t>   </a:t>
                </a:r>
                <a:r>
                  <a:rPr b="1" dirty="0" smtClean="0">
                    <a:solidFill>
                      <a:srgbClr val="FFFFFF"/>
                    </a:solidFill>
                    <a:uFill>
                      <a:solidFill>
                        <a:srgbClr val="FFFFFF"/>
                      </a:solidFill>
                    </a:uFill>
                  </a:rPr>
                  <a:t>W-target</a:t>
                </a:r>
                <a:endParaRPr lang="en-US" b="1" dirty="0">
                  <a:solidFill>
                    <a:srgbClr val="FFFFFF"/>
                  </a:solidFill>
                  <a:uFill>
                    <a:solidFill>
                      <a:srgbClr val="FFFFFF"/>
                    </a:solidFill>
                  </a:uFill>
                </a:endParaRPr>
              </a:p>
              <a:p>
                <a:pPr algn="just" defTabSz="411330"/>
                <a:r>
                  <a:rPr lang="x-none" b="1" dirty="0">
                    <a:solidFill>
                      <a:srgbClr val="FFFFFF"/>
                    </a:solidFill>
                    <a:uFill>
                      <a:solidFill>
                        <a:srgbClr val="FFFFFF"/>
                      </a:solidFill>
                    </a:uFill>
                  </a:rPr>
                  <a:t>– </a:t>
                </a:r>
                <a:r>
                  <a:rPr lang="en-US" b="1" dirty="0">
                    <a:solidFill>
                      <a:srgbClr val="FFFFFF"/>
                    </a:solidFill>
                    <a:uFill>
                      <a:solidFill>
                        <a:srgbClr val="FFFFFF"/>
                      </a:solidFill>
                    </a:uFill>
                  </a:rPr>
                  <a:t>42 beam ports</a:t>
                </a:r>
                <a:endParaRPr b="1" dirty="0">
                  <a:solidFill>
                    <a:srgbClr val="FFFFFF"/>
                  </a:solidFill>
                  <a:uFill>
                    <a:solidFill>
                      <a:srgbClr val="FFFFFF"/>
                    </a:solidFill>
                  </a:uFill>
                </a:endParaRPr>
              </a:p>
            </p:txBody>
          </p:sp>
        </p:grpSp>
        <p:sp>
          <p:nvSpPr>
            <p:cNvPr id="35" name="Shape 79"/>
            <p:cNvSpPr/>
            <p:nvPr/>
          </p:nvSpPr>
          <p:spPr>
            <a:xfrm>
              <a:off x="2630951" y="1065354"/>
              <a:ext cx="111777" cy="1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F953E"/>
                </a:gs>
                <a:gs pos="100000">
                  <a:srgbClr val="FFD1BB"/>
                </a:gs>
              </a:gsLst>
              <a:lin ang="16200000" scaled="0"/>
            </a:gradFill>
            <a:ln w="9525" cap="flat">
              <a:solidFill>
                <a:srgbClr val="4A7EBB"/>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pPr lvl="0">
                <a:defRPr>
                  <a:solidFill>
                    <a:srgbClr val="FFFFFF"/>
                  </a:solidFill>
                </a:defRPr>
              </a:pPr>
              <a:endParaRPr/>
            </a:p>
          </p:txBody>
        </p:sp>
      </p:grpSp>
      <p:grpSp>
        <p:nvGrpSpPr>
          <p:cNvPr id="40" name="Group 83"/>
          <p:cNvGrpSpPr/>
          <p:nvPr/>
        </p:nvGrpSpPr>
        <p:grpSpPr>
          <a:xfrm>
            <a:off x="1651001" y="6246720"/>
            <a:ext cx="1120606" cy="422640"/>
            <a:chOff x="0" y="0"/>
            <a:chExt cx="1120605" cy="422639"/>
          </a:xfrm>
        </p:grpSpPr>
        <p:sp>
          <p:nvSpPr>
            <p:cNvPr id="41" name="Shape 81"/>
            <p:cNvSpPr/>
            <p:nvPr/>
          </p:nvSpPr>
          <p:spPr>
            <a:xfrm>
              <a:off x="0" y="0"/>
              <a:ext cx="176213" cy="1762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504D"/>
            </a:solidFill>
            <a:ln w="25400" cap="flat">
              <a:solidFill>
                <a:srgbClr val="8C3A38"/>
              </a:solidFill>
              <a:prstDash val="solid"/>
              <a:bevel/>
            </a:ln>
            <a:effectLst>
              <a:outerShdw blurRad="38100" dist="23000" dir="5400000" rotWithShape="0">
                <a:srgbClr val="000000">
                  <a:alpha val="35000"/>
                </a:srgbClr>
              </a:outerShdw>
            </a:effectLst>
          </p:spPr>
          <p:txBody>
            <a:bodyPr wrap="square" lIns="45719" tIns="45719" rIns="45719" bIns="45719" numCol="1" anchor="ctr">
              <a:noAutofit/>
            </a:bodyPr>
            <a:lstStyle/>
            <a:p>
              <a:pPr lvl="0">
                <a:defRPr>
                  <a:solidFill>
                    <a:srgbClr val="FFFFFF"/>
                  </a:solidFill>
                </a:defRPr>
              </a:pPr>
              <a:endParaRPr/>
            </a:p>
          </p:txBody>
        </p:sp>
        <p:sp>
          <p:nvSpPr>
            <p:cNvPr id="42" name="Shape 82"/>
            <p:cNvSpPr/>
            <p:nvPr/>
          </p:nvSpPr>
          <p:spPr>
            <a:xfrm>
              <a:off x="25368" y="145641"/>
              <a:ext cx="1095237" cy="276998"/>
            </a:xfrm>
            <a:prstGeom prst="rect">
              <a:avLst/>
            </a:prstGeom>
            <a:noFill/>
            <a:ln w="12700" cap="flat">
              <a:noFill/>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411403">
                <a:defRPr b="1">
                  <a:solidFill>
                    <a:srgbClr val="FFFFFF"/>
                  </a:solidFill>
                  <a:uFill>
                    <a:solidFill>
                      <a:srgbClr val="FFFFFF"/>
                    </a:solidFill>
                  </a:uFill>
                </a:defRPr>
              </a:lvl1pPr>
            </a:lstStyle>
            <a:p>
              <a:pPr lvl="0">
                <a:defRPr b="0">
                  <a:solidFill>
                    <a:srgbClr val="000000"/>
                  </a:solidFill>
                  <a:uFillTx/>
                </a:defRPr>
              </a:pPr>
              <a:r>
                <a:rPr dirty="0" smtClean="0"/>
                <a:t>I</a:t>
              </a:r>
              <a:endParaRPr dirty="0"/>
            </a:p>
          </p:txBody>
        </p:sp>
      </p:grpSp>
      <p:sp>
        <p:nvSpPr>
          <p:cNvPr id="45" name="Shape 43"/>
          <p:cNvSpPr/>
          <p:nvPr/>
        </p:nvSpPr>
        <p:spPr>
          <a:xfrm>
            <a:off x="2970030" y="4437113"/>
            <a:ext cx="677438" cy="12206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117" y="7415"/>
                </a:lnTo>
                <a:lnTo>
                  <a:pt x="21600" y="21600"/>
                </a:lnTo>
              </a:path>
            </a:pathLst>
          </a:custGeom>
          <a:noFill/>
          <a:ln w="12700" cap="flat">
            <a:solidFill>
              <a:srgbClr val="FFFFFF"/>
            </a:solidFill>
            <a:prstDash val="solid"/>
            <a:round/>
          </a:ln>
          <a:effectLst>
            <a:outerShdw blurRad="114300" dist="50800" dir="2700000" rotWithShape="0">
              <a:srgbClr val="000000">
                <a:alpha val="75000"/>
              </a:srgbClr>
            </a:outerShdw>
          </a:effectLst>
        </p:spPr>
        <p:txBody>
          <a:bodyPr wrap="square" lIns="0" tIns="0" rIns="0" bIns="0" numCol="1" anchor="ctr">
            <a:noAutofit/>
          </a:bodyPr>
          <a:lstStyle/>
          <a:p>
            <a:pPr defTabSz="411330"/>
            <a:endParaRPr/>
          </a:p>
        </p:txBody>
      </p:sp>
      <p:sp>
        <p:nvSpPr>
          <p:cNvPr id="28" name="Shape 82"/>
          <p:cNvSpPr/>
          <p:nvPr/>
        </p:nvSpPr>
        <p:spPr>
          <a:xfrm>
            <a:off x="1930596" y="6257433"/>
            <a:ext cx="1095238" cy="276999"/>
          </a:xfrm>
          <a:prstGeom prst="rect">
            <a:avLst/>
          </a:prstGeom>
          <a:noFill/>
          <a:ln w="12700" cap="flat">
            <a:noFill/>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411403">
              <a:defRPr b="1">
                <a:solidFill>
                  <a:srgbClr val="FFFFFF"/>
                </a:solidFill>
                <a:uFill>
                  <a:solidFill>
                    <a:srgbClr val="FFFFFF"/>
                  </a:solidFill>
                </a:uFill>
              </a:defRPr>
            </a:lvl1pPr>
          </a:lstStyle>
          <a:p>
            <a:pPr lvl="0" defTabSz="411330"/>
            <a:r>
              <a:rPr dirty="0">
                <a:solidFill>
                  <a:schemeClr val="bg1"/>
                </a:solidFill>
                <a:latin typeface="Calibri"/>
              </a:rPr>
              <a:t>Ion </a:t>
            </a:r>
            <a:r>
              <a:rPr dirty="0" smtClean="0">
                <a:solidFill>
                  <a:schemeClr val="bg1"/>
                </a:solidFill>
                <a:latin typeface="Calibri"/>
              </a:rPr>
              <a:t>S</a:t>
            </a:r>
            <a:r>
              <a:rPr lang="en-US" dirty="0" smtClean="0"/>
              <a:t>ource</a:t>
            </a:r>
            <a:endParaRPr lang="en-US" dirty="0">
              <a:solidFill>
                <a:schemeClr val="bg1"/>
              </a:solidFill>
              <a:latin typeface="Calibri"/>
            </a:endParaRPr>
          </a:p>
        </p:txBody>
      </p:sp>
    </p:spTree>
    <p:extLst>
      <p:ext uri="{BB962C8B-B14F-4D97-AF65-F5344CB8AC3E}">
        <p14:creationId xmlns:p14="http://schemas.microsoft.com/office/powerpoint/2010/main" val="26596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p:tmAbs val="0"/>
                                  </p:iterate>
                                  <p:childTnLst>
                                    <p:set>
                                      <p:cBhvr>
                                        <p:cTn id="15" fill="hold"/>
                                        <p:tgtEl>
                                          <p:spTgt spid="9"/>
                                        </p:tgtEl>
                                        <p:attrNameLst>
                                          <p:attrName>style.visibility</p:attrName>
                                        </p:attrNameLst>
                                      </p:cBhvr>
                                      <p:to>
                                        <p:strVal val="visible"/>
                                      </p:to>
                                    </p:set>
                                    <p:animEffect transition="in" filter="wipe(left)">
                                      <p:cBhvr>
                                        <p:cTn id="16" dur="1000"/>
                                        <p:tgtEl>
                                          <p:spTgt spid="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iterate>
                                    <p:tmAbs val="0"/>
                                  </p:iterate>
                                  <p:childTnLst>
                                    <p:set>
                                      <p:cBhvr>
                                        <p:cTn id="22" fill="hold"/>
                                        <p:tgtEl>
                                          <p:spTgt spid="33"/>
                                        </p:tgtEl>
                                        <p:attrNameLst>
                                          <p:attrName>style.visibility</p:attrName>
                                        </p:attrNameLst>
                                      </p:cBhvr>
                                      <p:to>
                                        <p:strVal val="visible"/>
                                      </p:to>
                                    </p:set>
                                    <p:animEffect transition="in" filter="fade">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33" grpId="0" animBg="1" advAuto="0"/>
      <p:bldP spid="40" grpId="0" animBg="1" advAuto="0"/>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287F-B5ED-BF4A-BEA8-EC8F92B97B62}"/>
              </a:ext>
            </a:extLst>
          </p:cNvPr>
          <p:cNvSpPr>
            <a:spLocks noGrp="1"/>
          </p:cNvSpPr>
          <p:nvPr>
            <p:ph type="title"/>
          </p:nvPr>
        </p:nvSpPr>
        <p:spPr/>
        <p:txBody>
          <a:bodyPr/>
          <a:lstStyle/>
          <a:p>
            <a:r>
              <a:rPr lang="en-GB" dirty="0"/>
              <a:t>Ion Source + LEBT</a:t>
            </a:r>
          </a:p>
        </p:txBody>
      </p:sp>
      <p:sp>
        <p:nvSpPr>
          <p:cNvPr id="3" name="Content Placeholder 2">
            <a:extLst>
              <a:ext uri="{FF2B5EF4-FFF2-40B4-BE49-F238E27FC236}">
                <a16:creationId xmlns:a16="http://schemas.microsoft.com/office/drawing/2014/main" id="{A1379CB4-382E-EF4F-A1E5-7FA6ED3C5211}"/>
              </a:ext>
            </a:extLst>
          </p:cNvPr>
          <p:cNvSpPr>
            <a:spLocks noGrp="1"/>
          </p:cNvSpPr>
          <p:nvPr>
            <p:ph idx="1"/>
          </p:nvPr>
        </p:nvSpPr>
        <p:spPr>
          <a:xfrm>
            <a:off x="609600" y="1781000"/>
            <a:ext cx="10972800" cy="4345166"/>
          </a:xfrm>
        </p:spPr>
        <p:txBody>
          <a:bodyPr/>
          <a:lstStyle/>
          <a:p>
            <a:r>
              <a:rPr lang="en-GB" sz="2800" dirty="0"/>
              <a:t>December 2017 – LEBT and source shipped from Catania to Lund</a:t>
            </a:r>
          </a:p>
          <a:p>
            <a:r>
              <a:rPr lang="en-GB" sz="2800" dirty="0"/>
              <a:t>January 2018 to May 2018 – Installations in the tunnel</a:t>
            </a:r>
          </a:p>
          <a:p>
            <a:r>
              <a:rPr lang="en-GB" sz="2800" dirty="0"/>
              <a:t>July 2018 – Safety Readiness Review </a:t>
            </a:r>
          </a:p>
          <a:p>
            <a:r>
              <a:rPr lang="en-GB" sz="2800" dirty="0"/>
              <a:t>September 2018 – Start of commissioning </a:t>
            </a:r>
          </a:p>
          <a:p>
            <a:r>
              <a:rPr lang="en-GB" sz="2800" dirty="0">
                <a:solidFill>
                  <a:srgbClr val="FF0000"/>
                </a:solidFill>
              </a:rPr>
              <a:t>November 2018 to January 2019 – Sparks from the High Voltage cause damages to a few power supplies, new work with grounding required</a:t>
            </a:r>
          </a:p>
          <a:p>
            <a:r>
              <a:rPr lang="en-GB" sz="2800" dirty="0"/>
              <a:t>February 2019 – Commissioning restarts</a:t>
            </a:r>
          </a:p>
          <a:p>
            <a:r>
              <a:rPr lang="en-GB" sz="2800" dirty="0">
                <a:solidFill>
                  <a:srgbClr val="0070C0"/>
                </a:solidFill>
              </a:rPr>
              <a:t>April 2019 – End of commissioning and start of RFQ installations</a:t>
            </a:r>
          </a:p>
        </p:txBody>
      </p:sp>
      <p:sp>
        <p:nvSpPr>
          <p:cNvPr id="4" name="Slide Number Placeholder 3">
            <a:extLst>
              <a:ext uri="{FF2B5EF4-FFF2-40B4-BE49-F238E27FC236}">
                <a16:creationId xmlns:a16="http://schemas.microsoft.com/office/drawing/2014/main" id="{0976A62E-A842-0D46-91D3-B2A781A806CA}"/>
              </a:ext>
            </a:extLst>
          </p:cNvPr>
          <p:cNvSpPr>
            <a:spLocks noGrp="1"/>
          </p:cNvSpPr>
          <p:nvPr>
            <p:ph type="sldNum" sz="quarter" idx="12"/>
          </p:nvPr>
        </p:nvSpPr>
        <p:spPr/>
        <p:txBody>
          <a:bodyPr/>
          <a:lstStyle/>
          <a:p>
            <a:fld id="{551115BC-487E-4422-894C-CB7CD3E79223}" type="slidenum">
              <a:rPr lang="en-GB" smtClean="0"/>
              <a:pPr/>
              <a:t>30</a:t>
            </a:fld>
            <a:endParaRPr lang="en-GB"/>
          </a:p>
        </p:txBody>
      </p:sp>
      <p:sp>
        <p:nvSpPr>
          <p:cNvPr id="5" name="Text Placeholder 4">
            <a:extLst>
              <a:ext uri="{FF2B5EF4-FFF2-40B4-BE49-F238E27FC236}">
                <a16:creationId xmlns:a16="http://schemas.microsoft.com/office/drawing/2014/main" id="{81BF6CFE-9A10-D149-93F2-AEB8406D3529}"/>
              </a:ext>
            </a:extLst>
          </p:cNvPr>
          <p:cNvSpPr>
            <a:spLocks noGrp="1"/>
          </p:cNvSpPr>
          <p:nvPr>
            <p:ph type="body" sz="quarter" idx="13"/>
          </p:nvPr>
        </p:nvSpPr>
        <p:spPr/>
        <p:txBody>
          <a:bodyPr/>
          <a:lstStyle/>
          <a:p>
            <a:r>
              <a:rPr lang="en-GB" dirty="0"/>
              <a:t>Installation and Commissioning timeline</a:t>
            </a:r>
          </a:p>
        </p:txBody>
      </p:sp>
    </p:spTree>
    <p:extLst>
      <p:ext uri="{BB962C8B-B14F-4D97-AF65-F5344CB8AC3E}">
        <p14:creationId xmlns:p14="http://schemas.microsoft.com/office/powerpoint/2010/main" val="212281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LEBT-RFQ </a:t>
            </a:r>
            <a:r>
              <a:rPr lang="en-US" sz="2800" dirty="0"/>
              <a:t>lattice interface </a:t>
            </a:r>
            <a:endParaRPr lang="en-GB" sz="2800" dirty="0"/>
          </a:p>
        </p:txBody>
      </p:sp>
      <p:sp>
        <p:nvSpPr>
          <p:cNvPr id="4" name="Slide Number Placeholder 3"/>
          <p:cNvSpPr>
            <a:spLocks noGrp="1"/>
          </p:cNvSpPr>
          <p:nvPr>
            <p:ph type="sldNum" sz="quarter" idx="12"/>
          </p:nvPr>
        </p:nvSpPr>
        <p:spPr/>
        <p:txBody>
          <a:bodyPr/>
          <a:lstStyle/>
          <a:p>
            <a:fld id="{551115BC-487E-4422-894C-CB7CD3E79223}" type="slidenum">
              <a:rPr lang="en-GB" smtClean="0"/>
              <a:t>31</a:t>
            </a:fld>
            <a:endParaRPr lang="en-GB"/>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7694" b="-17694"/>
          <a:stretch/>
        </p:blipFill>
        <p:spPr bwMode="auto">
          <a:xfrm>
            <a:off x="273522" y="742605"/>
            <a:ext cx="11142623" cy="612801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082689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Ion Source</a:t>
            </a:r>
          </a:p>
        </p:txBody>
      </p:sp>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4</a:t>
            </a:fld>
            <a:endParaRPr lang="en-GB" noProof="0"/>
          </a:p>
        </p:txBody>
      </p:sp>
      <p:sp>
        <p:nvSpPr>
          <p:cNvPr id="7" name="Text Placeholder 6">
            <a:extLst>
              <a:ext uri="{FF2B5EF4-FFF2-40B4-BE49-F238E27FC236}">
                <a16:creationId xmlns:a16="http://schemas.microsoft.com/office/drawing/2014/main" id="{2D7A67AF-751F-5242-887E-6FE5D65E05EC}"/>
              </a:ext>
            </a:extLst>
          </p:cNvPr>
          <p:cNvSpPr>
            <a:spLocks noGrp="1"/>
          </p:cNvSpPr>
          <p:nvPr>
            <p:ph type="body" sz="quarter" idx="13"/>
          </p:nvPr>
        </p:nvSpPr>
        <p:spPr/>
        <p:txBody>
          <a:bodyPr/>
          <a:lstStyle/>
          <a:p>
            <a:r>
              <a:rPr lang="is-IS" dirty="0"/>
              <a:t>Microwave Discharge Ion Source (MDIS)</a:t>
            </a:r>
            <a:endParaRPr lang="en-GB" dirty="0"/>
          </a:p>
        </p:txBody>
      </p:sp>
      <p:sp>
        <p:nvSpPr>
          <p:cNvPr id="8" name="Slide Number Placeholder 3">
            <a:extLst>
              <a:ext uri="{FF2B5EF4-FFF2-40B4-BE49-F238E27FC236}">
                <a16:creationId xmlns:a16="http://schemas.microsoft.com/office/drawing/2014/main" id="{548C7085-2747-DD46-953F-A0518AC8FD59}"/>
              </a:ext>
            </a:extLst>
          </p:cNvPr>
          <p:cNvSpPr txBox="1">
            <a:spLocks/>
          </p:cNvSpPr>
          <p:nvPr/>
        </p:nvSpPr>
        <p:spPr>
          <a:xfrm>
            <a:off x="9001509" y="6157903"/>
            <a:ext cx="2844800" cy="365125"/>
          </a:xfrm>
          <a:prstGeom prst="rect">
            <a:avLst/>
          </a:prstGeom>
        </p:spPr>
        <p:txBody>
          <a:bodyPr vert="horz" lIns="91440" tIns="45720" rIns="91440" bIns="45720" rtlCol="0" anchor="b"/>
          <a:lstStyle>
            <a:defPPr>
              <a:defRPr lang="sv-SE"/>
            </a:defPPr>
            <a:lvl1pPr marL="0" algn="r" defTabSz="914400" rtl="0" eaLnBrk="1" latinLnBrk="0" hangingPunct="1">
              <a:defRPr sz="675"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solidFill>
                  <a:prstClr val="black">
                    <a:tint val="75000"/>
                  </a:prstClr>
                </a:solidFill>
                <a:latin typeface="Calibri"/>
              </a:rPr>
              <a:pPr/>
              <a:t>4</a:t>
            </a:fld>
            <a:endParaRPr lang="en-GB">
              <a:solidFill>
                <a:prstClr val="black">
                  <a:tint val="75000"/>
                </a:prstClr>
              </a:solidFill>
              <a:latin typeface="Calibri"/>
            </a:endParaRPr>
          </a:p>
        </p:txBody>
      </p:sp>
      <p:pic>
        <p:nvPicPr>
          <p:cNvPr id="9" name="Picture 8">
            <a:extLst>
              <a:ext uri="{FF2B5EF4-FFF2-40B4-BE49-F238E27FC236}">
                <a16:creationId xmlns:a16="http://schemas.microsoft.com/office/drawing/2014/main" id="{BC3832F5-9879-0D45-B7DD-941C91EBD5D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3389" b="98954" l="1349" r="99550">
                        <a14:foregroundMark x1="80210" y1="48745" x2="80210" y2="48745"/>
                        <a14:foregroundMark x1="86507" y1="54184" x2="86507" y2="54184"/>
                        <a14:foregroundMark x1="76612" y1="51046" x2="76612" y2="51046"/>
                        <a14:foregroundMark x1="86207" y1="77615" x2="86207" y2="77615"/>
                        <a14:foregroundMark x1="86957" y1="75732" x2="86957" y2="75732"/>
                        <a14:foregroundMark x1="86057" y1="83473" x2="86057" y2="83473"/>
                        <a14:foregroundMark x1="85757" y1="91841" x2="85757" y2="91841"/>
                        <a14:foregroundMark x1="47076" y1="17573" x2="47076" y2="17573"/>
                        <a14:foregroundMark x1="25037" y1="63389" x2="25037" y2="63389"/>
                        <a14:foregroundMark x1="30735" y1="66946" x2="30735" y2="66946"/>
                        <a14:foregroundMark x1="29835" y1="38912" x2="29835" y2="38912"/>
                        <a14:foregroundMark x1="88156" y1="57322" x2="88156" y2="57322"/>
                        <a14:foregroundMark x1="89505" y1="38703" x2="89505" y2="38703"/>
                        <a14:foregroundMark x1="76462" y1="33264" x2="76462" y2="33264"/>
                        <a14:foregroundMark x1="80660" y1="33682" x2="80660" y2="33682"/>
                        <a14:foregroundMark x1="75712" y1="56276" x2="75712" y2="56276"/>
                        <a14:foregroundMark x1="74513" y1="63180" x2="74513" y2="63180"/>
                        <a14:foregroundMark x1="76012" y1="63389" x2="76012" y2="63389"/>
                        <a14:foregroundMark x1="83208" y1="71967" x2="83208" y2="71967"/>
                        <a14:foregroundMark x1="84258" y1="74268" x2="84258" y2="74268"/>
                        <a14:foregroundMark x1="93253" y1="75732" x2="93253" y2="75732"/>
                        <a14:foregroundMark x1="96402" y1="68619" x2="96402" y2="68619"/>
                        <a14:foregroundMark x1="96102" y1="58159" x2="96102" y2="58159"/>
                        <a14:foregroundMark x1="95802" y1="48536" x2="95802" y2="48536"/>
                        <a14:foregroundMark x1="96252" y1="43305" x2="96252" y2="43305"/>
                        <a14:foregroundMark x1="97301" y1="36402" x2="97301" y2="36402"/>
                        <a14:foregroundMark x1="96552" y1="34310" x2="96552" y2="34310"/>
                        <a14:foregroundMark x1="94303" y1="33682" x2="94303" y2="33682"/>
                        <a14:foregroundMark x1="91454" y1="30335" x2="91454" y2="30335"/>
                        <a14:foregroundMark x1="81859" y1="42259" x2="81859" y2="42259"/>
                        <a14:foregroundMark x1="76912" y1="43933" x2="76912" y2="43933"/>
                        <a14:foregroundMark x1="76912" y1="49372" x2="76912" y2="49372"/>
                        <a14:foregroundMark x1="83058" y1="41423" x2="83058" y2="41423"/>
                        <a14:foregroundMark x1="85007" y1="39749" x2="85007" y2="39749"/>
                        <a14:foregroundMark x1="86507" y1="45188" x2="86507" y2="45188"/>
                        <a14:foregroundMark x1="30135" y1="42469" x2="30135" y2="42469"/>
                        <a14:foregroundMark x1="30135" y1="49372" x2="30135" y2="49372"/>
                        <a14:foregroundMark x1="26687" y1="54603" x2="26687" y2="54603"/>
                        <a14:foregroundMark x1="23088" y1="54603" x2="23088" y2="54603"/>
                        <a14:foregroundMark x1="20090" y1="54603" x2="20090" y2="54603"/>
                        <a14:foregroundMark x1="17691" y1="54603" x2="17691" y2="54603"/>
                        <a14:foregroundMark x1="16042" y1="54603" x2="16042" y2="54603"/>
                        <a14:foregroundMark x1="14243" y1="54603" x2="14243" y2="54603"/>
                        <a14:foregroundMark x1="13193" y1="53975" x2="13193" y2="53975"/>
                        <a14:foregroundMark x1="11544" y1="55021" x2="11544" y2="55021"/>
                        <a14:foregroundMark x1="11394" y1="53347" x2="11394" y2="53347"/>
                        <a14:foregroundMark x1="9295" y1="54812" x2="9295" y2="54812"/>
                        <a14:foregroundMark x1="69565" y1="32008" x2="69565" y2="32008"/>
                        <a14:foregroundMark x1="52024" y1="40795" x2="52024" y2="40795"/>
                        <a14:foregroundMark x1="69415" y1="73640" x2="69415" y2="73640"/>
                        <a14:foregroundMark x1="68366" y1="69874" x2="68366" y2="69874"/>
                        <a14:foregroundMark x1="73613" y1="71339" x2="73613" y2="71339"/>
                        <a14:foregroundMark x1="71514" y1="67992" x2="71514" y2="67992"/>
                        <a14:foregroundMark x1="73763" y1="66946" x2="73763" y2="66946"/>
                        <a14:foregroundMark x1="74063" y1="59833" x2="74063" y2="59833"/>
                        <a14:foregroundMark x1="74213" y1="41632" x2="74213" y2="41632"/>
                        <a14:foregroundMark x1="75262" y1="41004" x2="75262" y2="41004"/>
                        <a14:foregroundMark x1="79010" y1="37657" x2="79010" y2="37657"/>
                        <a14:foregroundMark x1="79010" y1="34310" x2="79010" y2="34310"/>
                        <a14:foregroundMark x1="85157" y1="37029" x2="85157" y2="37029"/>
                        <a14:foregroundMark x1="86207" y1="29707" x2="86207" y2="29707"/>
                        <a14:foregroundMark x1="83958" y1="22594" x2="83958" y2="22594"/>
                        <a14:foregroundMark x1="85757" y1="23013" x2="85757" y2="23013"/>
                        <a14:foregroundMark x1="88006" y1="19038" x2="88006" y2="19038"/>
                        <a14:foregroundMark x1="83208" y1="60251" x2="83208" y2="60251"/>
                        <a14:foregroundMark x1="82309" y1="68410" x2="82309" y2="68410"/>
                        <a14:foregroundMark x1="80060" y1="71130" x2="80060" y2="71130"/>
                        <a14:foregroundMark x1="77661" y1="75105" x2="77661" y2="75105"/>
                        <a14:foregroundMark x1="75412" y1="75941" x2="75412" y2="75941"/>
                        <a14:foregroundMark x1="78111" y1="78661" x2="78111" y2="78661"/>
                        <a14:foregroundMark x1="79460" y1="77824" x2="79460" y2="77824"/>
                        <a14:foregroundMark x1="79460" y1="79289" x2="79460" y2="79289"/>
                        <a14:foregroundMark x1="78111" y1="80753" x2="78111" y2="80753"/>
                        <a14:foregroundMark x1="76612" y1="78661" x2="76612" y2="78661"/>
                        <a14:foregroundMark x1="76612" y1="80335" x2="76612" y2="80335"/>
                        <a14:foregroundMark x1="55922" y1="81799" x2="55922" y2="81799"/>
                        <a14:foregroundMark x1="54273" y1="26360" x2="54273" y2="26360"/>
                        <a14:foregroundMark x1="65817" y1="26778" x2="65817" y2="26778"/>
                        <a14:foregroundMark x1="71514" y1="20921" x2="71514" y2="20921"/>
                        <a14:foregroundMark x1="40630" y1="94142" x2="40630" y2="94142"/>
                        <a14:foregroundMark x1="41529" y1="89958" x2="41529" y2="89958"/>
                        <a14:foregroundMark x1="48876" y1="93515" x2="48876" y2="93515"/>
                        <a14:foregroundMark x1="48276" y1="96444" x2="48276" y2="96444"/>
                        <a14:foregroundMark x1="50675" y1="94351" x2="50675" y2="94351"/>
                        <a14:foregroundMark x1="3448" y1="59833" x2="3448" y2="59833"/>
                        <a14:foregroundMark x1="8396" y1="57741" x2="8396" y2="57741"/>
                        <a14:foregroundMark x1="11994" y1="60251" x2="11994" y2="60251"/>
                        <a14:foregroundMark x1="30135" y1="69665" x2="30135" y2="69665"/>
                        <a14:foregroundMark x1="30285" y1="46234" x2="30285" y2="46234"/>
                        <a14:foregroundMark x1="2999" y1="48536" x2="2999" y2="48536"/>
                        <a14:foregroundMark x1="87406" y1="69665" x2="87406" y2="69665"/>
                        <a14:foregroundMark x1="88006" y1="71339" x2="88006" y2="71339"/>
                        <a14:foregroundMark x1="94003" y1="66527" x2="94003" y2="66527"/>
                        <a14:foregroundMark x1="92054" y1="70293" x2="92054" y2="70293"/>
                        <a14:foregroundMark x1="91604" y1="64435" x2="91604" y2="64435"/>
                        <a14:foregroundMark x1="93403" y1="61925" x2="93403" y2="61925"/>
                        <a14:foregroundMark x1="94303" y1="59205" x2="94303" y2="59205"/>
                        <a14:foregroundMark x1="91904" y1="55649" x2="91904" y2="55649"/>
                        <a14:foregroundMark x1="93403" y1="51883" x2="93403" y2="51883"/>
                        <a14:foregroundMark x1="84558" y1="77406" x2="84558" y2="77406"/>
                        <a14:foregroundMark x1="86507" y1="82008" x2="86507" y2="82008"/>
                        <a14:foregroundMark x1="83208" y1="92469" x2="83208" y2="92469"/>
                        <a14:foregroundMark x1="86657" y1="94770" x2="86657" y2="94770"/>
                        <a14:foregroundMark x1="89205" y1="92259" x2="89205" y2="92259"/>
                        <a14:foregroundMark x1="84858" y1="93933" x2="84858" y2="93933"/>
                        <a14:foregroundMark x1="88156" y1="95188" x2="88156" y2="95188"/>
                        <a14:foregroundMark x1="42129" y1="15063" x2="42129" y2="15063"/>
                        <a14:foregroundMark x1="33283" y1="90167" x2="33283" y2="90167"/>
                        <a14:foregroundMark x1="39280" y1="14644" x2="39280" y2="14644"/>
                        <a14:foregroundMark x1="51424" y1="14435" x2="51424" y2="14435"/>
                        <a14:foregroundMark x1="46477" y1="90167" x2="46477" y2="90167"/>
                        <a14:foregroundMark x1="47076" y1="93305" x2="47076" y2="93305"/>
                      </a14:backgroundRemoval>
                    </a14:imgEffect>
                  </a14:imgLayer>
                </a14:imgProps>
              </a:ext>
              <a:ext uri="{28A0092B-C50C-407E-A947-70E740481C1C}">
                <a14:useLocalDpi xmlns:a14="http://schemas.microsoft.com/office/drawing/2010/main"/>
              </a:ext>
            </a:extLst>
          </a:blip>
          <a:srcRect/>
          <a:stretch/>
        </p:blipFill>
        <p:spPr bwMode="auto">
          <a:xfrm>
            <a:off x="5147893" y="1926450"/>
            <a:ext cx="5550942" cy="3971280"/>
          </a:xfrm>
          <a:prstGeom prst="rect">
            <a:avLst/>
          </a:prstGeom>
          <a:noFill/>
          <a:ln>
            <a:noFill/>
          </a:ln>
        </p:spPr>
      </p:pic>
      <p:cxnSp>
        <p:nvCxnSpPr>
          <p:cNvPr id="10" name="Straight Arrow Connector 9">
            <a:extLst>
              <a:ext uri="{FF2B5EF4-FFF2-40B4-BE49-F238E27FC236}">
                <a16:creationId xmlns:a16="http://schemas.microsoft.com/office/drawing/2014/main" id="{EC42748C-D590-D44D-B36B-49690FE70538}"/>
              </a:ext>
            </a:extLst>
          </p:cNvPr>
          <p:cNvCxnSpPr>
            <a:stCxn id="11" idx="2"/>
          </p:cNvCxnSpPr>
          <p:nvPr/>
        </p:nvCxnSpPr>
        <p:spPr>
          <a:xfrm>
            <a:off x="5424716" y="3461940"/>
            <a:ext cx="631656" cy="609365"/>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84F5929-82FA-DF4C-8F4D-2216A9A28D3F}"/>
              </a:ext>
            </a:extLst>
          </p:cNvPr>
          <p:cNvSpPr txBox="1"/>
          <p:nvPr/>
        </p:nvSpPr>
        <p:spPr>
          <a:xfrm>
            <a:off x="4793060" y="3092608"/>
            <a:ext cx="1263312" cy="369332"/>
          </a:xfrm>
          <a:prstGeom prst="rect">
            <a:avLst/>
          </a:prstGeom>
          <a:solidFill>
            <a:srgbClr val="FFFFFF"/>
          </a:solidFill>
          <a:ln w="19050" cmpd="sng">
            <a:noFill/>
          </a:ln>
        </p:spPr>
        <p:txBody>
          <a:bodyPr wrap="none" rtlCol="0">
            <a:spAutoFit/>
          </a:bodyPr>
          <a:lstStyle/>
          <a:p>
            <a:r>
              <a:rPr lang="en-US" b="1" dirty="0">
                <a:solidFill>
                  <a:srgbClr val="0094CA"/>
                </a:solidFill>
                <a:latin typeface="Calibri"/>
              </a:rPr>
              <a:t>Waveguide</a:t>
            </a:r>
          </a:p>
        </p:txBody>
      </p:sp>
      <p:cxnSp>
        <p:nvCxnSpPr>
          <p:cNvPr id="12" name="Straight Arrow Connector 11">
            <a:extLst>
              <a:ext uri="{FF2B5EF4-FFF2-40B4-BE49-F238E27FC236}">
                <a16:creationId xmlns:a16="http://schemas.microsoft.com/office/drawing/2014/main" id="{BCBD9077-0263-7A48-9FED-0BBC40A8A26A}"/>
              </a:ext>
            </a:extLst>
          </p:cNvPr>
          <p:cNvCxnSpPr>
            <a:stCxn id="13" idx="3"/>
          </p:cNvCxnSpPr>
          <p:nvPr/>
        </p:nvCxnSpPr>
        <p:spPr>
          <a:xfrm flipV="1">
            <a:off x="6582144" y="5002818"/>
            <a:ext cx="743795" cy="1188782"/>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D896AB-4375-D141-8B3F-8A39E495F38C}"/>
              </a:ext>
            </a:extLst>
          </p:cNvPr>
          <p:cNvSpPr txBox="1"/>
          <p:nvPr/>
        </p:nvSpPr>
        <p:spPr>
          <a:xfrm>
            <a:off x="5305833" y="6006934"/>
            <a:ext cx="1276311" cy="369332"/>
          </a:xfrm>
          <a:prstGeom prst="rect">
            <a:avLst/>
          </a:prstGeom>
          <a:solidFill>
            <a:srgbClr val="FFFFFF"/>
          </a:solidFill>
          <a:ln w="19050" cmpd="sng">
            <a:noFill/>
          </a:ln>
        </p:spPr>
        <p:txBody>
          <a:bodyPr wrap="none" rtlCol="0">
            <a:spAutoFit/>
          </a:bodyPr>
          <a:lstStyle/>
          <a:p>
            <a:r>
              <a:rPr lang="en-US" b="1" dirty="0">
                <a:solidFill>
                  <a:srgbClr val="0094CA"/>
                </a:solidFill>
                <a:latin typeface="Calibri"/>
              </a:rPr>
              <a:t>3 </a:t>
            </a:r>
            <a:r>
              <a:rPr lang="en-US" b="1" dirty="0" smtClean="0">
                <a:solidFill>
                  <a:srgbClr val="0094CA"/>
                </a:solidFill>
                <a:latin typeface="Calibri"/>
              </a:rPr>
              <a:t>Solenoids</a:t>
            </a:r>
            <a:endParaRPr lang="en-US" b="1" dirty="0">
              <a:solidFill>
                <a:srgbClr val="0094CA"/>
              </a:solidFill>
              <a:latin typeface="Calibri"/>
            </a:endParaRPr>
          </a:p>
        </p:txBody>
      </p:sp>
      <p:cxnSp>
        <p:nvCxnSpPr>
          <p:cNvPr id="14" name="Straight Arrow Connector 13">
            <a:extLst>
              <a:ext uri="{FF2B5EF4-FFF2-40B4-BE49-F238E27FC236}">
                <a16:creationId xmlns:a16="http://schemas.microsoft.com/office/drawing/2014/main" id="{2AF14FBA-C3D7-3C49-A5EE-A1E36A60D0F9}"/>
              </a:ext>
            </a:extLst>
          </p:cNvPr>
          <p:cNvCxnSpPr>
            <a:stCxn id="15" idx="2"/>
          </p:cNvCxnSpPr>
          <p:nvPr/>
        </p:nvCxnSpPr>
        <p:spPr>
          <a:xfrm>
            <a:off x="5697281" y="2551124"/>
            <a:ext cx="1540674" cy="1489111"/>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44205C7-54BA-744B-826A-F7B4866FC5FF}"/>
              </a:ext>
            </a:extLst>
          </p:cNvPr>
          <p:cNvSpPr txBox="1"/>
          <p:nvPr/>
        </p:nvSpPr>
        <p:spPr>
          <a:xfrm>
            <a:off x="4813039" y="2181792"/>
            <a:ext cx="1768483" cy="369332"/>
          </a:xfrm>
          <a:prstGeom prst="rect">
            <a:avLst/>
          </a:prstGeom>
          <a:solidFill>
            <a:srgbClr val="FFFFFF"/>
          </a:solidFill>
          <a:ln w="19050" cmpd="sng">
            <a:noFill/>
          </a:ln>
        </p:spPr>
        <p:txBody>
          <a:bodyPr wrap="none" rtlCol="0">
            <a:spAutoFit/>
          </a:bodyPr>
          <a:lstStyle/>
          <a:p>
            <a:r>
              <a:rPr lang="en-US" b="1" dirty="0">
                <a:solidFill>
                  <a:srgbClr val="0094CA"/>
                </a:solidFill>
                <a:latin typeface="Calibri"/>
              </a:rPr>
              <a:t>Plasma chamber</a:t>
            </a:r>
          </a:p>
        </p:txBody>
      </p:sp>
      <p:cxnSp>
        <p:nvCxnSpPr>
          <p:cNvPr id="16" name="Straight Arrow Connector 15">
            <a:extLst>
              <a:ext uri="{FF2B5EF4-FFF2-40B4-BE49-F238E27FC236}">
                <a16:creationId xmlns:a16="http://schemas.microsoft.com/office/drawing/2014/main" id="{9597B232-8D92-C146-A336-7FB75D412BA1}"/>
              </a:ext>
            </a:extLst>
          </p:cNvPr>
          <p:cNvCxnSpPr>
            <a:stCxn id="17" idx="3"/>
          </p:cNvCxnSpPr>
          <p:nvPr/>
        </p:nvCxnSpPr>
        <p:spPr>
          <a:xfrm flipV="1">
            <a:off x="6246117" y="4446418"/>
            <a:ext cx="457921" cy="633394"/>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6E267F3-6216-F546-8428-B0D446F9572B}"/>
              </a:ext>
            </a:extLst>
          </p:cNvPr>
          <p:cNvSpPr txBox="1"/>
          <p:nvPr/>
        </p:nvSpPr>
        <p:spPr>
          <a:xfrm>
            <a:off x="4820727" y="4895146"/>
            <a:ext cx="1425390" cy="369332"/>
          </a:xfrm>
          <a:prstGeom prst="rect">
            <a:avLst/>
          </a:prstGeom>
          <a:solidFill>
            <a:srgbClr val="FFFFFF"/>
          </a:solidFill>
          <a:ln w="19050" cmpd="sng">
            <a:noFill/>
          </a:ln>
        </p:spPr>
        <p:txBody>
          <a:bodyPr wrap="none" rtlCol="0">
            <a:spAutoFit/>
          </a:bodyPr>
          <a:lstStyle/>
          <a:p>
            <a:r>
              <a:rPr lang="en-US" b="1" dirty="0">
                <a:solidFill>
                  <a:srgbClr val="0094CA"/>
                </a:solidFill>
                <a:latin typeface="Calibri"/>
              </a:rPr>
              <a:t>Gas injection</a:t>
            </a:r>
          </a:p>
        </p:txBody>
      </p:sp>
      <p:cxnSp>
        <p:nvCxnSpPr>
          <p:cNvPr id="18" name="Straight Arrow Connector 17">
            <a:extLst>
              <a:ext uri="{FF2B5EF4-FFF2-40B4-BE49-F238E27FC236}">
                <a16:creationId xmlns:a16="http://schemas.microsoft.com/office/drawing/2014/main" id="{3160734C-E1B6-4145-9AE0-F2D02205D1FE}"/>
              </a:ext>
            </a:extLst>
          </p:cNvPr>
          <p:cNvCxnSpPr>
            <a:stCxn id="19" idx="2"/>
          </p:cNvCxnSpPr>
          <p:nvPr/>
        </p:nvCxnSpPr>
        <p:spPr>
          <a:xfrm flipH="1">
            <a:off x="8495081" y="2231732"/>
            <a:ext cx="58235" cy="896051"/>
          </a:xfrm>
          <a:prstGeom prst="straightConnector1">
            <a:avLst/>
          </a:prstGeom>
          <a:ln w="1905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43B4B6B-03B1-E740-9E80-FA65CD46E7AE}"/>
              </a:ext>
            </a:extLst>
          </p:cNvPr>
          <p:cNvSpPr txBox="1"/>
          <p:nvPr/>
        </p:nvSpPr>
        <p:spPr>
          <a:xfrm>
            <a:off x="7409413" y="1862400"/>
            <a:ext cx="2287806" cy="369332"/>
          </a:xfrm>
          <a:prstGeom prst="rect">
            <a:avLst/>
          </a:prstGeom>
          <a:solidFill>
            <a:schemeClr val="bg1"/>
          </a:solidFill>
          <a:ln w="19050" cmpd="sng">
            <a:noFill/>
          </a:ln>
        </p:spPr>
        <p:txBody>
          <a:bodyPr wrap="none" rtlCol="0">
            <a:spAutoFit/>
          </a:bodyPr>
          <a:lstStyle/>
          <a:p>
            <a:r>
              <a:rPr lang="en-US" b="1" dirty="0">
                <a:solidFill>
                  <a:srgbClr val="0094CA"/>
                </a:solidFill>
                <a:latin typeface="Calibri"/>
              </a:rPr>
              <a:t>High voltage insulator</a:t>
            </a:r>
          </a:p>
        </p:txBody>
      </p:sp>
      <p:cxnSp>
        <p:nvCxnSpPr>
          <p:cNvPr id="20" name="Straight Arrow Connector 19">
            <a:extLst>
              <a:ext uri="{FF2B5EF4-FFF2-40B4-BE49-F238E27FC236}">
                <a16:creationId xmlns:a16="http://schemas.microsoft.com/office/drawing/2014/main" id="{5A035885-DD90-E64A-90F2-C43938986A8A}"/>
              </a:ext>
            </a:extLst>
          </p:cNvPr>
          <p:cNvCxnSpPr>
            <a:stCxn id="21" idx="2"/>
          </p:cNvCxnSpPr>
          <p:nvPr/>
        </p:nvCxnSpPr>
        <p:spPr>
          <a:xfrm flipH="1">
            <a:off x="7838648" y="2343476"/>
            <a:ext cx="3079430" cy="1568614"/>
          </a:xfrm>
          <a:prstGeom prst="straightConnector1">
            <a:avLst/>
          </a:prstGeom>
          <a:ln w="1905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959B916-3747-3A4B-B511-F7069F115BE7}"/>
              </a:ext>
            </a:extLst>
          </p:cNvPr>
          <p:cNvSpPr txBox="1"/>
          <p:nvPr/>
        </p:nvSpPr>
        <p:spPr>
          <a:xfrm>
            <a:off x="9810443" y="1974144"/>
            <a:ext cx="2215270" cy="369332"/>
          </a:xfrm>
          <a:prstGeom prst="rect">
            <a:avLst/>
          </a:prstGeom>
          <a:solidFill>
            <a:schemeClr val="bg1"/>
          </a:solidFill>
          <a:ln w="19050" cmpd="sng">
            <a:noFill/>
          </a:ln>
        </p:spPr>
        <p:txBody>
          <a:bodyPr wrap="none" rtlCol="0">
            <a:spAutoFit/>
          </a:bodyPr>
          <a:lstStyle/>
          <a:p>
            <a:r>
              <a:rPr lang="en-US" b="1" dirty="0">
                <a:solidFill>
                  <a:srgbClr val="0094CA"/>
                </a:solidFill>
                <a:latin typeface="Calibri"/>
              </a:rPr>
              <a:t>Extraction electrodes</a:t>
            </a:r>
          </a:p>
        </p:txBody>
      </p:sp>
      <p:cxnSp>
        <p:nvCxnSpPr>
          <p:cNvPr id="22" name="Straight Arrow Connector 21">
            <a:extLst>
              <a:ext uri="{FF2B5EF4-FFF2-40B4-BE49-F238E27FC236}">
                <a16:creationId xmlns:a16="http://schemas.microsoft.com/office/drawing/2014/main" id="{A4F9FAA6-5F9A-5641-A966-9E123836F68A}"/>
              </a:ext>
            </a:extLst>
          </p:cNvPr>
          <p:cNvCxnSpPr>
            <a:stCxn id="23" idx="0"/>
          </p:cNvCxnSpPr>
          <p:nvPr/>
        </p:nvCxnSpPr>
        <p:spPr>
          <a:xfrm flipH="1" flipV="1">
            <a:off x="10080101" y="4530868"/>
            <a:ext cx="1092626" cy="733610"/>
          </a:xfrm>
          <a:prstGeom prst="straightConnector1">
            <a:avLst/>
          </a:prstGeom>
          <a:ln w="1905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2B41E16-1DD2-0946-A965-BF1C1A8250E4}"/>
              </a:ext>
            </a:extLst>
          </p:cNvPr>
          <p:cNvSpPr txBox="1"/>
          <p:nvPr/>
        </p:nvSpPr>
        <p:spPr>
          <a:xfrm>
            <a:off x="10379049" y="5264478"/>
            <a:ext cx="1587356" cy="369332"/>
          </a:xfrm>
          <a:prstGeom prst="rect">
            <a:avLst/>
          </a:prstGeom>
          <a:solidFill>
            <a:srgbClr val="FFFFFF"/>
          </a:solidFill>
          <a:ln w="19050" cmpd="sng">
            <a:noFill/>
          </a:ln>
        </p:spPr>
        <p:txBody>
          <a:bodyPr wrap="none" rtlCol="0">
            <a:spAutoFit/>
          </a:bodyPr>
          <a:lstStyle/>
          <a:p>
            <a:r>
              <a:rPr lang="en-US" b="1" dirty="0">
                <a:solidFill>
                  <a:srgbClr val="0094CA"/>
                </a:solidFill>
                <a:latin typeface="Calibri"/>
              </a:rPr>
              <a:t>Pumping ports</a:t>
            </a:r>
          </a:p>
        </p:txBody>
      </p:sp>
      <p:cxnSp>
        <p:nvCxnSpPr>
          <p:cNvPr id="24" name="Straight Arrow Connector 23">
            <a:extLst>
              <a:ext uri="{FF2B5EF4-FFF2-40B4-BE49-F238E27FC236}">
                <a16:creationId xmlns:a16="http://schemas.microsoft.com/office/drawing/2014/main" id="{3FB7F1D6-B819-F043-AF77-01221FB68116}"/>
              </a:ext>
            </a:extLst>
          </p:cNvPr>
          <p:cNvCxnSpPr/>
          <p:nvPr/>
        </p:nvCxnSpPr>
        <p:spPr>
          <a:xfrm>
            <a:off x="7020101" y="5980854"/>
            <a:ext cx="3060000" cy="0"/>
          </a:xfrm>
          <a:prstGeom prst="straightConnector1">
            <a:avLst/>
          </a:prstGeom>
          <a:ln w="19050" cmpd="sng">
            <a:solidFill>
              <a:schemeClr val="tx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FE252D3-8AE1-5143-B6A5-A986FE3C4164}"/>
              </a:ext>
            </a:extLst>
          </p:cNvPr>
          <p:cNvSpPr txBox="1"/>
          <p:nvPr/>
        </p:nvSpPr>
        <p:spPr>
          <a:xfrm>
            <a:off x="8185190" y="5639230"/>
            <a:ext cx="752843" cy="369332"/>
          </a:xfrm>
          <a:prstGeom prst="rect">
            <a:avLst/>
          </a:prstGeom>
          <a:noFill/>
        </p:spPr>
        <p:txBody>
          <a:bodyPr wrap="none" rtlCol="0">
            <a:spAutoFit/>
          </a:bodyPr>
          <a:lstStyle/>
          <a:p>
            <a:r>
              <a:rPr lang="en-GB" dirty="0">
                <a:solidFill>
                  <a:prstClr val="black"/>
                </a:solidFill>
                <a:latin typeface="Calibri"/>
              </a:rPr>
              <a:t>50 cm</a:t>
            </a:r>
          </a:p>
        </p:txBody>
      </p:sp>
      <p:pic>
        <p:nvPicPr>
          <p:cNvPr id="26" name="Picture 25">
            <a:extLst>
              <a:ext uri="{FF2B5EF4-FFF2-40B4-BE49-F238E27FC236}">
                <a16:creationId xmlns:a16="http://schemas.microsoft.com/office/drawing/2014/main" id="{E00559B3-5C06-7A40-AFD0-FEA40E3607BB}"/>
              </a:ext>
            </a:extLst>
          </p:cNvPr>
          <p:cNvPicPr>
            <a:picLocks noChangeAspect="1"/>
          </p:cNvPicPr>
          <p:nvPr/>
        </p:nvPicPr>
        <p:blipFill>
          <a:blip r:embed="rId5"/>
          <a:stretch>
            <a:fillRect/>
          </a:stretch>
        </p:blipFill>
        <p:spPr>
          <a:xfrm>
            <a:off x="335360" y="2127338"/>
            <a:ext cx="4457700" cy="3448050"/>
          </a:xfrm>
          <a:prstGeom prst="rect">
            <a:avLst/>
          </a:prstGeom>
        </p:spPr>
      </p:pic>
    </p:spTree>
    <p:extLst>
      <p:ext uri="{BB962C8B-B14F-4D97-AF65-F5344CB8AC3E}">
        <p14:creationId xmlns:p14="http://schemas.microsoft.com/office/powerpoint/2010/main" val="223596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2207"/>
            <a:ext cx="7139136" cy="1143000"/>
          </a:xfrm>
        </p:spPr>
        <p:txBody>
          <a:bodyPr>
            <a:noAutofit/>
          </a:bodyPr>
          <a:lstStyle/>
          <a:p>
            <a:r>
              <a:rPr lang="en-GB" dirty="0" smtClean="0"/>
              <a:t>The ion source sits inside </a:t>
            </a:r>
            <a:br>
              <a:rPr lang="en-GB" dirty="0" smtClean="0"/>
            </a:br>
            <a:r>
              <a:rPr lang="en-GB" dirty="0" smtClean="0"/>
              <a:t>a 75 kV high voltage platform</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a:solidFill>
                  <a:prstClr val="black">
                    <a:tint val="75000"/>
                  </a:prstClr>
                </a:solidFill>
                <a:latin typeface="Calibri"/>
              </a:rPr>
              <a:pPr/>
              <a:t>5</a:t>
            </a:fld>
            <a:endParaRPr lang="en-GB">
              <a:solidFill>
                <a:prstClr val="black">
                  <a:tint val="75000"/>
                </a:prstClr>
              </a:solidFill>
              <a:latin typeface="Calibri"/>
            </a:endParaRPr>
          </a:p>
        </p:txBody>
      </p:sp>
      <p:pic>
        <p:nvPicPr>
          <p:cNvPr id="5" name="Immagin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854" y="1430780"/>
            <a:ext cx="7236295" cy="5427221"/>
          </a:xfrm>
          <a:prstGeom prst="rect">
            <a:avLst/>
          </a:prstGeom>
        </p:spPr>
      </p:pic>
      <p:cxnSp>
        <p:nvCxnSpPr>
          <p:cNvPr id="6" name="Straight Arrow Connector 5">
            <a:extLst>
              <a:ext uri="{FF2B5EF4-FFF2-40B4-BE49-F238E27FC236}">
                <a16:creationId xmlns:a16="http://schemas.microsoft.com/office/drawing/2014/main" id="{EC42748C-D590-D44D-B36B-49690FE70538}"/>
              </a:ext>
            </a:extLst>
          </p:cNvPr>
          <p:cNvCxnSpPr>
            <a:stCxn id="7" idx="2"/>
          </p:cNvCxnSpPr>
          <p:nvPr/>
        </p:nvCxnSpPr>
        <p:spPr>
          <a:xfrm>
            <a:off x="1525242" y="3255463"/>
            <a:ext cx="3967057" cy="1464021"/>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84F5929-82FA-DF4C-8F4D-2216A9A28D3F}"/>
              </a:ext>
            </a:extLst>
          </p:cNvPr>
          <p:cNvSpPr txBox="1"/>
          <p:nvPr/>
        </p:nvSpPr>
        <p:spPr>
          <a:xfrm>
            <a:off x="893586" y="2886131"/>
            <a:ext cx="1263312" cy="369332"/>
          </a:xfrm>
          <a:prstGeom prst="rect">
            <a:avLst/>
          </a:prstGeom>
          <a:solidFill>
            <a:srgbClr val="FFFFFF"/>
          </a:solidFill>
          <a:ln w="19050" cmpd="sng">
            <a:noFill/>
          </a:ln>
        </p:spPr>
        <p:txBody>
          <a:bodyPr wrap="square" rtlCol="0">
            <a:spAutoFit/>
          </a:bodyPr>
          <a:lstStyle/>
          <a:p>
            <a:r>
              <a:rPr lang="en-US" b="1" dirty="0">
                <a:solidFill>
                  <a:srgbClr val="FF0000"/>
                </a:solidFill>
                <a:latin typeface="Calibri"/>
              </a:rPr>
              <a:t>Waveguide</a:t>
            </a:r>
          </a:p>
        </p:txBody>
      </p:sp>
      <p:cxnSp>
        <p:nvCxnSpPr>
          <p:cNvPr id="8" name="Straight Arrow Connector 7">
            <a:extLst>
              <a:ext uri="{FF2B5EF4-FFF2-40B4-BE49-F238E27FC236}">
                <a16:creationId xmlns:a16="http://schemas.microsoft.com/office/drawing/2014/main" id="{BCBD9077-0263-7A48-9FED-0BBC40A8A26A}"/>
              </a:ext>
            </a:extLst>
          </p:cNvPr>
          <p:cNvCxnSpPr>
            <a:stCxn id="9" idx="3"/>
          </p:cNvCxnSpPr>
          <p:nvPr/>
        </p:nvCxnSpPr>
        <p:spPr>
          <a:xfrm flipV="1">
            <a:off x="2252528" y="5380212"/>
            <a:ext cx="1228091" cy="551816"/>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BD896AB-4375-D141-8B3F-8A39E495F38C}"/>
              </a:ext>
            </a:extLst>
          </p:cNvPr>
          <p:cNvSpPr txBox="1"/>
          <p:nvPr/>
        </p:nvSpPr>
        <p:spPr>
          <a:xfrm>
            <a:off x="976217" y="5747362"/>
            <a:ext cx="1276311" cy="369332"/>
          </a:xfrm>
          <a:prstGeom prst="rect">
            <a:avLst/>
          </a:prstGeom>
          <a:solidFill>
            <a:srgbClr val="FFFFFF"/>
          </a:solidFill>
          <a:ln w="19050" cmpd="sng">
            <a:noFill/>
          </a:ln>
        </p:spPr>
        <p:txBody>
          <a:bodyPr wrap="square" rtlCol="0">
            <a:spAutoFit/>
          </a:bodyPr>
          <a:lstStyle/>
          <a:p>
            <a:r>
              <a:rPr lang="en-US" b="1" dirty="0">
                <a:solidFill>
                  <a:srgbClr val="FF0000"/>
                </a:solidFill>
                <a:latin typeface="Calibri"/>
              </a:rPr>
              <a:t>3 </a:t>
            </a:r>
            <a:r>
              <a:rPr lang="en-US" b="1" dirty="0" smtClean="0">
                <a:solidFill>
                  <a:srgbClr val="FF0000"/>
                </a:solidFill>
                <a:latin typeface="Calibri"/>
              </a:rPr>
              <a:t>Solenoids</a:t>
            </a:r>
            <a:endParaRPr lang="en-US" b="1" dirty="0">
              <a:solidFill>
                <a:srgbClr val="FF0000"/>
              </a:solidFill>
              <a:latin typeface="Calibri"/>
            </a:endParaRPr>
          </a:p>
        </p:txBody>
      </p:sp>
      <p:cxnSp>
        <p:nvCxnSpPr>
          <p:cNvPr id="12" name="Straight Arrow Connector 11">
            <a:extLst>
              <a:ext uri="{FF2B5EF4-FFF2-40B4-BE49-F238E27FC236}">
                <a16:creationId xmlns:a16="http://schemas.microsoft.com/office/drawing/2014/main" id="{BCBD9077-0263-7A48-9FED-0BBC40A8A26A}"/>
              </a:ext>
            </a:extLst>
          </p:cNvPr>
          <p:cNvCxnSpPr>
            <a:stCxn id="13" idx="3"/>
          </p:cNvCxnSpPr>
          <p:nvPr/>
        </p:nvCxnSpPr>
        <p:spPr>
          <a:xfrm>
            <a:off x="1956580" y="2143645"/>
            <a:ext cx="1429650" cy="393078"/>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BD896AB-4375-D141-8B3F-8A39E495F38C}"/>
              </a:ext>
            </a:extLst>
          </p:cNvPr>
          <p:cNvSpPr txBox="1"/>
          <p:nvPr/>
        </p:nvSpPr>
        <p:spPr>
          <a:xfrm>
            <a:off x="100290" y="1958979"/>
            <a:ext cx="1856290" cy="369332"/>
          </a:xfrm>
          <a:prstGeom prst="rect">
            <a:avLst/>
          </a:prstGeom>
          <a:solidFill>
            <a:srgbClr val="FFFFFF"/>
          </a:solidFill>
          <a:ln w="19050" cmpd="sng">
            <a:noFill/>
          </a:ln>
        </p:spPr>
        <p:txBody>
          <a:bodyPr wrap="square" rtlCol="0">
            <a:spAutoFit/>
          </a:bodyPr>
          <a:lstStyle/>
          <a:p>
            <a:r>
              <a:rPr lang="en-US" b="1" dirty="0" smtClean="0">
                <a:solidFill>
                  <a:srgbClr val="FF0000"/>
                </a:solidFill>
                <a:latin typeface="Calibri"/>
              </a:rPr>
              <a:t>Magnetron head</a:t>
            </a:r>
            <a:endParaRPr lang="en-US" b="1" dirty="0">
              <a:solidFill>
                <a:srgbClr val="FF0000"/>
              </a:solidFill>
              <a:latin typeface="Calibri"/>
            </a:endParaRPr>
          </a:p>
        </p:txBody>
      </p:sp>
      <p:cxnSp>
        <p:nvCxnSpPr>
          <p:cNvPr id="16" name="Straight Arrow Connector 15">
            <a:extLst>
              <a:ext uri="{FF2B5EF4-FFF2-40B4-BE49-F238E27FC236}">
                <a16:creationId xmlns:a16="http://schemas.microsoft.com/office/drawing/2014/main" id="{BCBD9077-0263-7A48-9FED-0BBC40A8A26A}"/>
              </a:ext>
            </a:extLst>
          </p:cNvPr>
          <p:cNvCxnSpPr>
            <a:stCxn id="17" idx="1"/>
          </p:cNvCxnSpPr>
          <p:nvPr/>
        </p:nvCxnSpPr>
        <p:spPr>
          <a:xfrm flipH="1">
            <a:off x="8049605" y="5195546"/>
            <a:ext cx="1936039" cy="63502"/>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BD896AB-4375-D141-8B3F-8A39E495F38C}"/>
              </a:ext>
            </a:extLst>
          </p:cNvPr>
          <p:cNvSpPr txBox="1"/>
          <p:nvPr/>
        </p:nvSpPr>
        <p:spPr>
          <a:xfrm>
            <a:off x="9985644" y="5010880"/>
            <a:ext cx="1913354" cy="369332"/>
          </a:xfrm>
          <a:prstGeom prst="rect">
            <a:avLst/>
          </a:prstGeom>
          <a:solidFill>
            <a:srgbClr val="FFFFFF"/>
          </a:solidFill>
          <a:ln w="19050" cmpd="sng">
            <a:noFill/>
          </a:ln>
        </p:spPr>
        <p:txBody>
          <a:bodyPr wrap="square" rtlCol="0">
            <a:spAutoFit/>
          </a:bodyPr>
          <a:lstStyle/>
          <a:p>
            <a:r>
              <a:rPr lang="en-US" b="1" dirty="0" smtClean="0">
                <a:solidFill>
                  <a:srgbClr val="FF0000"/>
                </a:solidFill>
                <a:latin typeface="Calibri"/>
              </a:rPr>
              <a:t>Electronics rack</a:t>
            </a:r>
            <a:endParaRPr lang="en-US" b="1" dirty="0">
              <a:solidFill>
                <a:srgbClr val="FF0000"/>
              </a:solidFill>
              <a:latin typeface="Calibri"/>
            </a:endParaRPr>
          </a:p>
        </p:txBody>
      </p:sp>
      <p:cxnSp>
        <p:nvCxnSpPr>
          <p:cNvPr id="22" name="Straight Arrow Connector 21">
            <a:extLst>
              <a:ext uri="{FF2B5EF4-FFF2-40B4-BE49-F238E27FC236}">
                <a16:creationId xmlns:a16="http://schemas.microsoft.com/office/drawing/2014/main" id="{BCBD9077-0263-7A48-9FED-0BBC40A8A26A}"/>
              </a:ext>
            </a:extLst>
          </p:cNvPr>
          <p:cNvCxnSpPr>
            <a:stCxn id="23" idx="1"/>
          </p:cNvCxnSpPr>
          <p:nvPr/>
        </p:nvCxnSpPr>
        <p:spPr>
          <a:xfrm flipH="1">
            <a:off x="8200103" y="5719603"/>
            <a:ext cx="1743265" cy="946668"/>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BD896AB-4375-D141-8B3F-8A39E495F38C}"/>
              </a:ext>
            </a:extLst>
          </p:cNvPr>
          <p:cNvSpPr txBox="1"/>
          <p:nvPr/>
        </p:nvSpPr>
        <p:spPr>
          <a:xfrm>
            <a:off x="9943368" y="5534937"/>
            <a:ext cx="2050019" cy="369332"/>
          </a:xfrm>
          <a:prstGeom prst="rect">
            <a:avLst/>
          </a:prstGeom>
          <a:solidFill>
            <a:srgbClr val="FFFFFF"/>
          </a:solidFill>
          <a:ln w="19050" cmpd="sng">
            <a:noFill/>
          </a:ln>
        </p:spPr>
        <p:txBody>
          <a:bodyPr wrap="square" rtlCol="0">
            <a:spAutoFit/>
          </a:bodyPr>
          <a:lstStyle/>
          <a:p>
            <a:r>
              <a:rPr lang="en-US" b="1" dirty="0" smtClean="0">
                <a:solidFill>
                  <a:srgbClr val="FF0000"/>
                </a:solidFill>
                <a:latin typeface="Calibri"/>
              </a:rPr>
              <a:t>Ceramic insulators</a:t>
            </a:r>
            <a:endParaRPr lang="en-US" b="1" dirty="0">
              <a:solidFill>
                <a:srgbClr val="FF0000"/>
              </a:solidFill>
              <a:latin typeface="Calibri"/>
            </a:endParaRPr>
          </a:p>
        </p:txBody>
      </p:sp>
      <p:cxnSp>
        <p:nvCxnSpPr>
          <p:cNvPr id="26" name="Straight Arrow Connector 25">
            <a:extLst>
              <a:ext uri="{FF2B5EF4-FFF2-40B4-BE49-F238E27FC236}">
                <a16:creationId xmlns:a16="http://schemas.microsoft.com/office/drawing/2014/main" id="{BCBD9077-0263-7A48-9FED-0BBC40A8A26A}"/>
              </a:ext>
            </a:extLst>
          </p:cNvPr>
          <p:cNvCxnSpPr>
            <a:stCxn id="27" idx="1"/>
          </p:cNvCxnSpPr>
          <p:nvPr/>
        </p:nvCxnSpPr>
        <p:spPr>
          <a:xfrm flipH="1">
            <a:off x="6465693" y="2929207"/>
            <a:ext cx="3489471" cy="368532"/>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0BD896AB-4375-D141-8B3F-8A39E495F38C}"/>
              </a:ext>
            </a:extLst>
          </p:cNvPr>
          <p:cNvSpPr txBox="1"/>
          <p:nvPr/>
        </p:nvSpPr>
        <p:spPr>
          <a:xfrm>
            <a:off x="9955164" y="2744541"/>
            <a:ext cx="1913354" cy="369332"/>
          </a:xfrm>
          <a:prstGeom prst="rect">
            <a:avLst/>
          </a:prstGeom>
          <a:solidFill>
            <a:srgbClr val="FFFFFF"/>
          </a:solidFill>
          <a:ln w="19050" cmpd="sng">
            <a:noFill/>
          </a:ln>
        </p:spPr>
        <p:txBody>
          <a:bodyPr wrap="square" rtlCol="0">
            <a:spAutoFit/>
          </a:bodyPr>
          <a:lstStyle/>
          <a:p>
            <a:r>
              <a:rPr lang="en-US" b="1" dirty="0" smtClean="0">
                <a:solidFill>
                  <a:srgbClr val="FF0000"/>
                </a:solidFill>
                <a:latin typeface="Calibri"/>
              </a:rPr>
              <a:t>Electrical panel</a:t>
            </a:r>
            <a:endParaRPr lang="en-US" b="1" dirty="0">
              <a:solidFill>
                <a:srgbClr val="FF0000"/>
              </a:solidFill>
              <a:latin typeface="Calibri"/>
            </a:endParaRPr>
          </a:p>
        </p:txBody>
      </p:sp>
    </p:spTree>
    <p:extLst>
      <p:ext uri="{BB962C8B-B14F-4D97-AF65-F5344CB8AC3E}">
        <p14:creationId xmlns:p14="http://schemas.microsoft.com/office/powerpoint/2010/main" val="3980267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The Low Energy </a:t>
            </a:r>
            <a:r>
              <a:rPr lang="is-IS" dirty="0"/>
              <a:t>B</a:t>
            </a:r>
            <a:r>
              <a:rPr lang="is-IS" dirty="0" smtClean="0"/>
              <a:t>eam </a:t>
            </a:r>
            <a:r>
              <a:rPr lang="is-IS" dirty="0"/>
              <a:t>T</a:t>
            </a:r>
            <a:r>
              <a:rPr lang="is-IS" dirty="0" smtClean="0"/>
              <a:t>ransport (LEBT) matches the beam to the RFQ input</a:t>
            </a:r>
            <a:endParaRPr lang="en-GB" dirty="0"/>
          </a:p>
        </p:txBody>
      </p:sp>
      <p:sp>
        <p:nvSpPr>
          <p:cNvPr id="27" name="Slide Number Placeholder 3"/>
          <p:cNvSpPr>
            <a:spLocks noGrp="1"/>
          </p:cNvSpPr>
          <p:nvPr>
            <p:ph type="sldNum" sz="quarter" idx="12"/>
          </p:nvPr>
        </p:nvSpPr>
        <p:spPr>
          <a:xfrm>
            <a:off x="8077200" y="6356351"/>
            <a:ext cx="2133600" cy="365125"/>
          </a:xfrm>
        </p:spPr>
        <p:txBody>
          <a:bodyPr/>
          <a:lstStyle/>
          <a:p>
            <a:fld id="{551115BC-487E-4422-894C-CB7CD3E79223}" type="slidenum">
              <a:rPr lang="sv-SE">
                <a:solidFill>
                  <a:prstClr val="black">
                    <a:tint val="75000"/>
                  </a:prstClr>
                </a:solidFill>
                <a:latin typeface="Calibri"/>
              </a:rPr>
              <a:pPr/>
              <a:t>6</a:t>
            </a:fld>
            <a:endParaRPr lang="sv-SE" dirty="0">
              <a:solidFill>
                <a:prstClr val="black">
                  <a:tint val="75000"/>
                </a:prstClr>
              </a:solidFill>
              <a:latin typeface="Calibri"/>
            </a:endParaRPr>
          </a:p>
        </p:txBody>
      </p:sp>
      <p:pic>
        <p:nvPicPr>
          <p:cNvPr id="28" name="Immagin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524000" y="2132856"/>
            <a:ext cx="9134230" cy="2389770"/>
          </a:xfrm>
          <a:prstGeom prst="rect">
            <a:avLst/>
          </a:prstGeom>
        </p:spPr>
      </p:pic>
      <p:cxnSp>
        <p:nvCxnSpPr>
          <p:cNvPr id="29" name="Straight Arrow Connector 28"/>
          <p:cNvCxnSpPr>
            <a:stCxn id="34" idx="0"/>
          </p:cNvCxnSpPr>
          <p:nvPr/>
        </p:nvCxnSpPr>
        <p:spPr>
          <a:xfrm flipV="1">
            <a:off x="2388539" y="3789041"/>
            <a:ext cx="35053" cy="720080"/>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37" idx="0"/>
          </p:cNvCxnSpPr>
          <p:nvPr/>
        </p:nvCxnSpPr>
        <p:spPr>
          <a:xfrm flipV="1">
            <a:off x="4295706" y="3717032"/>
            <a:ext cx="504150" cy="792088"/>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35" idx="0"/>
          </p:cNvCxnSpPr>
          <p:nvPr/>
        </p:nvCxnSpPr>
        <p:spPr>
          <a:xfrm flipH="1" flipV="1">
            <a:off x="6240020" y="3501008"/>
            <a:ext cx="216565" cy="1008112"/>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36" idx="0"/>
          </p:cNvCxnSpPr>
          <p:nvPr/>
        </p:nvCxnSpPr>
        <p:spPr>
          <a:xfrm flipH="1" flipV="1">
            <a:off x="7320139" y="3429000"/>
            <a:ext cx="1706499" cy="1080120"/>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36" idx="0"/>
          </p:cNvCxnSpPr>
          <p:nvPr/>
        </p:nvCxnSpPr>
        <p:spPr>
          <a:xfrm flipV="1">
            <a:off x="9026638" y="3429002"/>
            <a:ext cx="1029803" cy="1080118"/>
          </a:xfrm>
          <a:prstGeom prst="straightConnector1">
            <a:avLst/>
          </a:prstGeom>
          <a:ln w="1905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559497" y="4509121"/>
            <a:ext cx="1658083" cy="492443"/>
          </a:xfrm>
          <a:prstGeom prst="rect">
            <a:avLst/>
          </a:prstGeom>
          <a:noFill/>
          <a:ln w="19050" cmpd="sng">
            <a:noFill/>
          </a:ln>
        </p:spPr>
        <p:txBody>
          <a:bodyPr wrap="none" lIns="0" tIns="0" rIns="0" bIns="0" rtlCol="0">
            <a:spAutoFit/>
          </a:bodyPr>
          <a:lstStyle/>
          <a:p>
            <a:r>
              <a:rPr lang="en-US" b="1" dirty="0">
                <a:solidFill>
                  <a:srgbClr val="0094CA"/>
                </a:solidFill>
                <a:latin typeface="Calibri"/>
              </a:rPr>
              <a:t>I</a:t>
            </a:r>
            <a:r>
              <a:rPr lang="en-US" b="1" dirty="0" smtClean="0">
                <a:solidFill>
                  <a:srgbClr val="0094CA"/>
                </a:solidFill>
                <a:latin typeface="Calibri"/>
              </a:rPr>
              <a:t>on </a:t>
            </a:r>
            <a:r>
              <a:rPr lang="en-US" b="1" dirty="0">
                <a:solidFill>
                  <a:srgbClr val="0094CA"/>
                </a:solidFill>
                <a:latin typeface="Calibri"/>
              </a:rPr>
              <a:t>S</a:t>
            </a:r>
            <a:r>
              <a:rPr lang="en-US" b="1" dirty="0" smtClean="0">
                <a:solidFill>
                  <a:srgbClr val="0094CA"/>
                </a:solidFill>
                <a:latin typeface="Calibri"/>
              </a:rPr>
              <a:t>ource</a:t>
            </a:r>
            <a:endParaRPr lang="en-US" b="1" dirty="0">
              <a:solidFill>
                <a:srgbClr val="0094CA"/>
              </a:solidFill>
              <a:latin typeface="Calibri"/>
            </a:endParaRPr>
          </a:p>
          <a:p>
            <a:r>
              <a:rPr lang="en-US" sz="1400" b="1" dirty="0">
                <a:solidFill>
                  <a:srgbClr val="0094CA"/>
                </a:solidFill>
                <a:latin typeface="Calibri"/>
              </a:rPr>
              <a:t>– creates </a:t>
            </a:r>
            <a:r>
              <a:rPr lang="en-US" sz="1400" b="1" dirty="0" smtClean="0">
                <a:solidFill>
                  <a:srgbClr val="0094CA"/>
                </a:solidFill>
                <a:latin typeface="Calibri"/>
              </a:rPr>
              <a:t>the H</a:t>
            </a:r>
            <a:r>
              <a:rPr lang="en-US" sz="1400" b="1" baseline="30000" dirty="0" smtClean="0">
                <a:solidFill>
                  <a:srgbClr val="0094CA"/>
                </a:solidFill>
                <a:latin typeface="Calibri"/>
              </a:rPr>
              <a:t>+</a:t>
            </a:r>
            <a:r>
              <a:rPr lang="en-US" sz="1400" b="1" dirty="0" smtClean="0">
                <a:solidFill>
                  <a:srgbClr val="0094CA"/>
                </a:solidFill>
                <a:latin typeface="Calibri"/>
              </a:rPr>
              <a:t> </a:t>
            </a:r>
            <a:r>
              <a:rPr lang="en-US" sz="1400" b="1" dirty="0">
                <a:solidFill>
                  <a:srgbClr val="0094CA"/>
                </a:solidFill>
                <a:latin typeface="Calibri"/>
              </a:rPr>
              <a:t>beam</a:t>
            </a:r>
          </a:p>
        </p:txBody>
      </p:sp>
      <p:sp>
        <p:nvSpPr>
          <p:cNvPr id="35" name="TextBox 34"/>
          <p:cNvSpPr txBox="1"/>
          <p:nvPr/>
        </p:nvSpPr>
        <p:spPr>
          <a:xfrm>
            <a:off x="5648671" y="4509121"/>
            <a:ext cx="1615827" cy="492443"/>
          </a:xfrm>
          <a:prstGeom prst="rect">
            <a:avLst/>
          </a:prstGeom>
          <a:noFill/>
          <a:ln w="19050" cmpd="sng">
            <a:noFill/>
          </a:ln>
        </p:spPr>
        <p:txBody>
          <a:bodyPr wrap="none" lIns="0" tIns="0" rIns="0" bIns="0" rtlCol="0">
            <a:spAutoFit/>
          </a:bodyPr>
          <a:lstStyle/>
          <a:p>
            <a:r>
              <a:rPr lang="en-US" b="1" dirty="0">
                <a:solidFill>
                  <a:srgbClr val="0094CA"/>
                </a:solidFill>
                <a:latin typeface="Calibri"/>
              </a:rPr>
              <a:t>Iris</a:t>
            </a:r>
          </a:p>
          <a:p>
            <a:r>
              <a:rPr lang="en-US" sz="1400" b="1" dirty="0">
                <a:solidFill>
                  <a:srgbClr val="0094CA"/>
                </a:solidFill>
                <a:latin typeface="Calibri"/>
              </a:rPr>
              <a:t>– controls the current</a:t>
            </a:r>
          </a:p>
        </p:txBody>
      </p:sp>
      <p:sp>
        <p:nvSpPr>
          <p:cNvPr id="36" name="TextBox 35"/>
          <p:cNvSpPr txBox="1"/>
          <p:nvPr/>
        </p:nvSpPr>
        <p:spPr>
          <a:xfrm>
            <a:off x="7896201" y="4509121"/>
            <a:ext cx="2260873" cy="492443"/>
          </a:xfrm>
          <a:prstGeom prst="rect">
            <a:avLst/>
          </a:prstGeom>
          <a:noFill/>
          <a:ln w="19050" cmpd="sng">
            <a:noFill/>
          </a:ln>
        </p:spPr>
        <p:txBody>
          <a:bodyPr wrap="none" lIns="0" tIns="0" rIns="0" bIns="0" rtlCol="0">
            <a:spAutoFit/>
          </a:bodyPr>
          <a:lstStyle/>
          <a:p>
            <a:r>
              <a:rPr lang="en-US" b="1" dirty="0">
                <a:solidFill>
                  <a:srgbClr val="0094CA"/>
                </a:solidFill>
                <a:latin typeface="Calibri"/>
              </a:rPr>
              <a:t>Chopper and collimator</a:t>
            </a:r>
          </a:p>
          <a:p>
            <a:r>
              <a:rPr lang="en-US" sz="1400" b="1" dirty="0">
                <a:solidFill>
                  <a:srgbClr val="0094CA"/>
                </a:solidFill>
                <a:latin typeface="Calibri"/>
              </a:rPr>
              <a:t>– controls the pulse length</a:t>
            </a:r>
          </a:p>
        </p:txBody>
      </p:sp>
      <p:sp>
        <p:nvSpPr>
          <p:cNvPr id="37" name="TextBox 36"/>
          <p:cNvSpPr txBox="1"/>
          <p:nvPr/>
        </p:nvSpPr>
        <p:spPr>
          <a:xfrm>
            <a:off x="3575720" y="4509121"/>
            <a:ext cx="1439972" cy="492443"/>
          </a:xfrm>
          <a:prstGeom prst="rect">
            <a:avLst/>
          </a:prstGeom>
          <a:noFill/>
          <a:ln w="19050" cmpd="sng">
            <a:noFill/>
          </a:ln>
        </p:spPr>
        <p:txBody>
          <a:bodyPr wrap="none" lIns="0" tIns="0" rIns="0" bIns="0" rtlCol="0">
            <a:spAutoFit/>
          </a:bodyPr>
          <a:lstStyle/>
          <a:p>
            <a:r>
              <a:rPr lang="en-US" b="1" dirty="0">
                <a:solidFill>
                  <a:srgbClr val="0094CA"/>
                </a:solidFill>
                <a:latin typeface="Calibri"/>
              </a:rPr>
              <a:t>Solenoid</a:t>
            </a:r>
          </a:p>
          <a:p>
            <a:r>
              <a:rPr lang="en-US" sz="1400" b="1" dirty="0">
                <a:solidFill>
                  <a:srgbClr val="0094CA"/>
                </a:solidFill>
                <a:latin typeface="Calibri"/>
              </a:rPr>
              <a:t>– focuses the beam</a:t>
            </a:r>
          </a:p>
        </p:txBody>
      </p:sp>
      <p:pic>
        <p:nvPicPr>
          <p:cNvPr id="39" name="Immagin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31705" y="5013177"/>
            <a:ext cx="2160240" cy="1615623"/>
          </a:xfrm>
          <a:prstGeom prst="rect">
            <a:avLst/>
          </a:prstGeom>
        </p:spPr>
      </p:pic>
      <p:pic>
        <p:nvPicPr>
          <p:cNvPr id="40" name="Immagin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64694" y="5013176"/>
            <a:ext cx="1584176" cy="1616530"/>
          </a:xfrm>
          <a:prstGeom prst="rect">
            <a:avLst/>
          </a:prstGeom>
        </p:spPr>
      </p:pic>
      <p:pic>
        <p:nvPicPr>
          <p:cNvPr id="41" name="Picture 3" descr="C:\Users\Lorenzo\Desktop\chopper_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328248" y="5020514"/>
            <a:ext cx="1224136" cy="16090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954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19891" y="4437112"/>
            <a:ext cx="7838339" cy="2304256"/>
            <a:chOff x="1342800" y="4437112"/>
            <a:chExt cx="7693696" cy="2304256"/>
          </a:xfrm>
        </p:grpSpPr>
        <p:pic>
          <p:nvPicPr>
            <p:cNvPr id="10" name="Picture 9" descr="p.png"/>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1619672" y="4437112"/>
              <a:ext cx="7416824" cy="2304256"/>
            </a:xfrm>
            <a:prstGeom prst="rect">
              <a:avLst/>
            </a:prstGeom>
          </p:spPr>
        </p:pic>
        <p:pic>
          <p:nvPicPr>
            <p:cNvPr id="12" name="Picture 11" descr="p_init.png"/>
            <p:cNvPicPr>
              <a:picLocks/>
            </p:cNvPicPr>
            <p:nvPr/>
          </p:nvPicPr>
          <p:blipFill>
            <a:blip r:embed="rId4" cstate="print">
              <a:extLst>
                <a:ext uri="{28A0092B-C50C-407E-A947-70E740481C1C}">
                  <a14:useLocalDpi xmlns:a14="http://schemas.microsoft.com/office/drawing/2010/main"/>
                </a:ext>
              </a:extLst>
            </a:blip>
            <a:stretch>
              <a:fillRect/>
            </a:stretch>
          </p:blipFill>
          <p:spPr>
            <a:xfrm>
              <a:off x="1342800" y="4449834"/>
              <a:ext cx="295200" cy="2285341"/>
            </a:xfrm>
            <a:prstGeom prst="rect">
              <a:avLst/>
            </a:prstGeom>
          </p:spPr>
        </p:pic>
      </p:grpSp>
      <p:sp>
        <p:nvSpPr>
          <p:cNvPr id="2" name="Title 1"/>
          <p:cNvSpPr>
            <a:spLocks noGrp="1"/>
          </p:cNvSpPr>
          <p:nvPr>
            <p:ph type="title"/>
          </p:nvPr>
        </p:nvSpPr>
        <p:spPr/>
        <p:txBody>
          <a:bodyPr/>
          <a:lstStyle/>
          <a:p>
            <a:r>
              <a:rPr lang="en-US" dirty="0" smtClean="0"/>
              <a:t>Using simulations, we can simulate the beam transport through the LEBT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11" name="Immagin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1524000" y="2132856"/>
            <a:ext cx="9134230" cy="2389770"/>
          </a:xfrm>
          <a:prstGeom prst="rect">
            <a:avLst/>
          </a:prstGeom>
        </p:spPr>
      </p:pic>
      <p:sp>
        <p:nvSpPr>
          <p:cNvPr id="3" name="TextBox 2"/>
          <p:cNvSpPr txBox="1"/>
          <p:nvPr/>
        </p:nvSpPr>
        <p:spPr>
          <a:xfrm>
            <a:off x="3791745" y="4941168"/>
            <a:ext cx="405129" cy="369332"/>
          </a:xfrm>
          <a:prstGeom prst="rect">
            <a:avLst/>
          </a:prstGeom>
          <a:noFill/>
        </p:spPr>
        <p:txBody>
          <a:bodyPr wrap="none" rtlCol="0">
            <a:spAutoFit/>
          </a:bodyPr>
          <a:lstStyle/>
          <a:p>
            <a:r>
              <a:rPr lang="en-GB" b="1" dirty="0">
                <a:solidFill>
                  <a:srgbClr val="000099"/>
                </a:solidFill>
              </a:rPr>
              <a:t>H</a:t>
            </a:r>
            <a:r>
              <a:rPr lang="en-GB" b="1" baseline="30000" dirty="0">
                <a:solidFill>
                  <a:srgbClr val="000099"/>
                </a:solidFill>
              </a:rPr>
              <a:t>+</a:t>
            </a:r>
          </a:p>
        </p:txBody>
      </p:sp>
      <p:sp>
        <p:nvSpPr>
          <p:cNvPr id="36" name="TextBox 35"/>
          <p:cNvSpPr txBox="1"/>
          <p:nvPr/>
        </p:nvSpPr>
        <p:spPr>
          <a:xfrm>
            <a:off x="7630733" y="4680385"/>
            <a:ext cx="486030" cy="369332"/>
          </a:xfrm>
          <a:prstGeom prst="rect">
            <a:avLst/>
          </a:prstGeom>
          <a:noFill/>
        </p:spPr>
        <p:txBody>
          <a:bodyPr wrap="square" rtlCol="0">
            <a:spAutoFit/>
          </a:bodyPr>
          <a:lstStyle/>
          <a:p>
            <a:r>
              <a:rPr lang="en-GB" b="1" dirty="0" smtClean="0">
                <a:solidFill>
                  <a:srgbClr val="000099"/>
                </a:solidFill>
              </a:rPr>
              <a:t>H</a:t>
            </a:r>
            <a:r>
              <a:rPr lang="en-GB" b="1" baseline="-25000" dirty="0">
                <a:solidFill>
                  <a:srgbClr val="000099"/>
                </a:solidFill>
              </a:rPr>
              <a:t>3</a:t>
            </a:r>
            <a:r>
              <a:rPr lang="en-GB" b="1" baseline="30000" dirty="0" smtClean="0">
                <a:solidFill>
                  <a:srgbClr val="000099"/>
                </a:solidFill>
              </a:rPr>
              <a:t>+</a:t>
            </a:r>
            <a:endParaRPr lang="en-GB" b="1" baseline="30000" dirty="0">
              <a:solidFill>
                <a:srgbClr val="000099"/>
              </a:solidFill>
            </a:endParaRPr>
          </a:p>
        </p:txBody>
      </p:sp>
      <p:cxnSp>
        <p:nvCxnSpPr>
          <p:cNvPr id="7" name="Straight Connector 6"/>
          <p:cNvCxnSpPr>
            <a:stCxn id="3" idx="2"/>
          </p:cNvCxnSpPr>
          <p:nvPr/>
        </p:nvCxnSpPr>
        <p:spPr>
          <a:xfrm>
            <a:off x="3994310" y="5310500"/>
            <a:ext cx="373499" cy="566772"/>
          </a:xfrm>
          <a:prstGeom prst="line">
            <a:avLst/>
          </a:prstGeom>
          <a:ln w="12700" cmpd="sng"/>
          <a:effectLst/>
        </p:spPr>
        <p:style>
          <a:lnRef idx="2">
            <a:schemeClr val="dk1"/>
          </a:lnRef>
          <a:fillRef idx="0">
            <a:schemeClr val="dk1"/>
          </a:fillRef>
          <a:effectRef idx="1">
            <a:schemeClr val="dk1"/>
          </a:effectRef>
          <a:fontRef idx="minor">
            <a:schemeClr val="tx1"/>
          </a:fontRef>
        </p:style>
      </p:cxnSp>
      <p:cxnSp>
        <p:nvCxnSpPr>
          <p:cNvPr id="37" name="Straight Connector 36"/>
          <p:cNvCxnSpPr>
            <a:stCxn id="36" idx="2"/>
          </p:cNvCxnSpPr>
          <p:nvPr/>
        </p:nvCxnSpPr>
        <p:spPr>
          <a:xfrm>
            <a:off x="7873748" y="5049717"/>
            <a:ext cx="202469" cy="395388"/>
          </a:xfrm>
          <a:prstGeom prst="line">
            <a:avLst/>
          </a:prstGeom>
          <a:ln w="12700" cmpd="sng"/>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414485" y="4785587"/>
            <a:ext cx="484928" cy="369332"/>
          </a:xfrm>
          <a:prstGeom prst="rect">
            <a:avLst/>
          </a:prstGeom>
          <a:noFill/>
        </p:spPr>
        <p:txBody>
          <a:bodyPr wrap="none" rtlCol="0">
            <a:spAutoFit/>
          </a:bodyPr>
          <a:lstStyle/>
          <a:p>
            <a:r>
              <a:rPr lang="en-GB" b="1" dirty="0">
                <a:solidFill>
                  <a:srgbClr val="000099"/>
                </a:solidFill>
              </a:rPr>
              <a:t>H</a:t>
            </a:r>
            <a:r>
              <a:rPr lang="en-GB" b="1" baseline="-25000" dirty="0">
                <a:solidFill>
                  <a:srgbClr val="000099"/>
                </a:solidFill>
              </a:rPr>
              <a:t>2</a:t>
            </a:r>
            <a:r>
              <a:rPr lang="en-GB" b="1" baseline="30000" dirty="0">
                <a:solidFill>
                  <a:srgbClr val="000099"/>
                </a:solidFill>
              </a:rPr>
              <a:t>+</a:t>
            </a:r>
          </a:p>
        </p:txBody>
      </p:sp>
      <p:cxnSp>
        <p:nvCxnSpPr>
          <p:cNvPr id="14" name="Straight Connector 13"/>
          <p:cNvCxnSpPr>
            <a:stCxn id="13" idx="2"/>
          </p:cNvCxnSpPr>
          <p:nvPr/>
        </p:nvCxnSpPr>
        <p:spPr>
          <a:xfrm flipH="1">
            <a:off x="6630509" y="5154919"/>
            <a:ext cx="26440" cy="494764"/>
          </a:xfrm>
          <a:prstGeom prst="line">
            <a:avLst/>
          </a:prstGeom>
          <a:ln w="12700" cmpd="sng"/>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99189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Issues: Grounding</a:t>
            </a: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en-GB">
                <a:solidFill>
                  <a:prstClr val="black">
                    <a:tint val="75000"/>
                  </a:prstClr>
                </a:solidFill>
                <a:latin typeface="Calibri"/>
              </a:rPr>
              <a:pPr/>
              <a:t>8</a:t>
            </a:fld>
            <a:endParaRPr lang="en-GB">
              <a:solidFill>
                <a:prstClr val="black">
                  <a:tint val="75000"/>
                </a:prstClr>
              </a:solidFill>
              <a:latin typeface="Calibri"/>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556792"/>
            <a:ext cx="9144000" cy="5141596"/>
          </a:xfrm>
          <a:prstGeom prst="rect">
            <a:avLst/>
          </a:prstGeom>
        </p:spPr>
      </p:pic>
      <p:sp>
        <p:nvSpPr>
          <p:cNvPr id="6" name="TextBox 5">
            <a:extLst>
              <a:ext uri="{FF2B5EF4-FFF2-40B4-BE49-F238E27FC236}">
                <a16:creationId xmlns:a16="http://schemas.microsoft.com/office/drawing/2014/main" id="{0BD896AB-4375-D141-8B3F-8A39E495F38C}"/>
              </a:ext>
            </a:extLst>
          </p:cNvPr>
          <p:cNvSpPr txBox="1"/>
          <p:nvPr/>
        </p:nvSpPr>
        <p:spPr>
          <a:xfrm>
            <a:off x="3643836" y="2143790"/>
            <a:ext cx="945861" cy="830997"/>
          </a:xfrm>
          <a:prstGeom prst="rect">
            <a:avLst/>
          </a:prstGeom>
          <a:solidFill>
            <a:srgbClr val="FFFFFF"/>
          </a:solidFill>
          <a:ln w="19050" cmpd="sng">
            <a:solidFill>
              <a:srgbClr val="FF0000"/>
            </a:solidFill>
          </a:ln>
        </p:spPr>
        <p:txBody>
          <a:bodyPr wrap="square" rtlCol="0">
            <a:spAutoFit/>
          </a:bodyPr>
          <a:lstStyle/>
          <a:p>
            <a:r>
              <a:rPr lang="en-US" sz="1600" b="1" dirty="0" smtClean="0">
                <a:solidFill>
                  <a:srgbClr val="FF0000"/>
                </a:solidFill>
                <a:latin typeface="Calibri"/>
              </a:rPr>
              <a:t>Electrical Panel</a:t>
            </a:r>
          </a:p>
          <a:p>
            <a:endParaRPr lang="en-US" sz="1600" b="1" dirty="0">
              <a:solidFill>
                <a:srgbClr val="FF0000"/>
              </a:solidFill>
              <a:latin typeface="Calibri"/>
            </a:endParaRPr>
          </a:p>
        </p:txBody>
      </p:sp>
      <p:cxnSp>
        <p:nvCxnSpPr>
          <p:cNvPr id="7" name="Straight Arrow Connector 6">
            <a:extLst>
              <a:ext uri="{FF2B5EF4-FFF2-40B4-BE49-F238E27FC236}">
                <a16:creationId xmlns:a16="http://schemas.microsoft.com/office/drawing/2014/main" id="{BCBD9077-0263-7A48-9FED-0BBC40A8A26A}"/>
              </a:ext>
            </a:extLst>
          </p:cNvPr>
          <p:cNvCxnSpPr>
            <a:stCxn id="8" idx="2"/>
          </p:cNvCxnSpPr>
          <p:nvPr/>
        </p:nvCxnSpPr>
        <p:spPr>
          <a:xfrm>
            <a:off x="1108096" y="1903036"/>
            <a:ext cx="1534815" cy="492102"/>
          </a:xfrm>
          <a:prstGeom prst="straightConnector1">
            <a:avLst/>
          </a:prstGeom>
          <a:ln w="19050" cmpd="sng">
            <a:solidFill>
              <a:srgbClr val="FF0000"/>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BD896AB-4375-D141-8B3F-8A39E495F38C}"/>
              </a:ext>
            </a:extLst>
          </p:cNvPr>
          <p:cNvSpPr txBox="1"/>
          <p:nvPr/>
        </p:nvSpPr>
        <p:spPr>
          <a:xfrm>
            <a:off x="151419" y="1533704"/>
            <a:ext cx="1913354" cy="369332"/>
          </a:xfrm>
          <a:prstGeom prst="rect">
            <a:avLst/>
          </a:prstGeom>
          <a:solidFill>
            <a:srgbClr val="FFFFFF"/>
          </a:solidFill>
          <a:ln w="19050" cmpd="sng">
            <a:noFill/>
          </a:ln>
        </p:spPr>
        <p:txBody>
          <a:bodyPr wrap="square" rtlCol="0">
            <a:spAutoFit/>
          </a:bodyPr>
          <a:lstStyle/>
          <a:p>
            <a:r>
              <a:rPr lang="en-US" b="1" dirty="0" smtClean="0">
                <a:solidFill>
                  <a:srgbClr val="FF0000"/>
                </a:solidFill>
                <a:latin typeface="Calibri"/>
              </a:rPr>
              <a:t>Electronics rack</a:t>
            </a:r>
            <a:endParaRPr lang="en-US" b="1" dirty="0">
              <a:solidFill>
                <a:srgbClr val="FF0000"/>
              </a:solidFill>
              <a:latin typeface="Calibri"/>
            </a:endParaRPr>
          </a:p>
        </p:txBody>
      </p:sp>
    </p:spTree>
    <p:extLst>
      <p:ext uri="{BB962C8B-B14F-4D97-AF65-F5344CB8AC3E}">
        <p14:creationId xmlns:p14="http://schemas.microsoft.com/office/powerpoint/2010/main" val="930673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2424092"/>
            <a:ext cx="8908769"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57548" y="260649"/>
            <a:ext cx="8758932" cy="492443"/>
          </a:xfrm>
          <a:prstGeom prst="rect">
            <a:avLst/>
          </a:prstGeom>
          <a:noFill/>
        </p:spPr>
        <p:txBody>
          <a:bodyPr wrap="square" rtlCol="0">
            <a:spAutoFit/>
          </a:bodyPr>
          <a:lstStyle/>
          <a:p>
            <a:pPr algn="ctr"/>
            <a:r>
              <a:rPr lang="en-GB" sz="2500" b="1" dirty="0">
                <a:solidFill>
                  <a:prstClr val="black"/>
                </a:solidFill>
                <a:latin typeface="Calibri"/>
              </a:rPr>
              <a:t>Single-phase Model of HV platform Power Distribution </a:t>
            </a:r>
          </a:p>
        </p:txBody>
      </p:sp>
      <p:sp>
        <p:nvSpPr>
          <p:cNvPr id="3" name="Rectangle 2"/>
          <p:cNvSpPr/>
          <p:nvPr/>
        </p:nvSpPr>
        <p:spPr>
          <a:xfrm>
            <a:off x="1703512" y="2276872"/>
            <a:ext cx="504056"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 name="Rectangle 4"/>
          <p:cNvSpPr/>
          <p:nvPr/>
        </p:nvSpPr>
        <p:spPr>
          <a:xfrm>
            <a:off x="2279577" y="2276872"/>
            <a:ext cx="2448272" cy="273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6" name="Rectangle 5"/>
          <p:cNvSpPr/>
          <p:nvPr/>
        </p:nvSpPr>
        <p:spPr>
          <a:xfrm>
            <a:off x="4802656" y="2276872"/>
            <a:ext cx="1355241" cy="273630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7" name="Rectangle 6"/>
          <p:cNvSpPr/>
          <p:nvPr/>
        </p:nvSpPr>
        <p:spPr>
          <a:xfrm>
            <a:off x="6240017" y="2276872"/>
            <a:ext cx="648072" cy="187220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8" name="Rectangle 7"/>
          <p:cNvSpPr/>
          <p:nvPr/>
        </p:nvSpPr>
        <p:spPr>
          <a:xfrm>
            <a:off x="6960098" y="2280077"/>
            <a:ext cx="1152125" cy="186900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1" name="Rectangle 10"/>
          <p:cNvSpPr/>
          <p:nvPr/>
        </p:nvSpPr>
        <p:spPr>
          <a:xfrm>
            <a:off x="7752183" y="4769533"/>
            <a:ext cx="720081" cy="13237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2" name="Rectangle 11"/>
          <p:cNvSpPr/>
          <p:nvPr/>
        </p:nvSpPr>
        <p:spPr>
          <a:xfrm>
            <a:off x="9408369" y="4769534"/>
            <a:ext cx="1203913" cy="1323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 name="TextBox 3"/>
          <p:cNvSpPr txBox="1"/>
          <p:nvPr/>
        </p:nvSpPr>
        <p:spPr>
          <a:xfrm>
            <a:off x="1524000" y="5422839"/>
            <a:ext cx="1368152" cy="646331"/>
          </a:xfrm>
          <a:prstGeom prst="rect">
            <a:avLst/>
          </a:prstGeom>
          <a:noFill/>
        </p:spPr>
        <p:txBody>
          <a:bodyPr wrap="square" rtlCol="0">
            <a:spAutoFit/>
          </a:bodyPr>
          <a:lstStyle/>
          <a:p>
            <a:pPr algn="ctr"/>
            <a:r>
              <a:rPr lang="en-GB" dirty="0">
                <a:solidFill>
                  <a:srgbClr val="1F497D"/>
                </a:solidFill>
                <a:latin typeface="Calibri"/>
              </a:rPr>
              <a:t>Isolation transformer</a:t>
            </a:r>
          </a:p>
        </p:txBody>
      </p:sp>
      <p:sp>
        <p:nvSpPr>
          <p:cNvPr id="14" name="TextBox 13"/>
          <p:cNvSpPr txBox="1"/>
          <p:nvPr/>
        </p:nvSpPr>
        <p:spPr>
          <a:xfrm>
            <a:off x="2716782" y="5318531"/>
            <a:ext cx="2016976" cy="646331"/>
          </a:xfrm>
          <a:prstGeom prst="rect">
            <a:avLst/>
          </a:prstGeom>
          <a:noFill/>
        </p:spPr>
        <p:txBody>
          <a:bodyPr wrap="square" rtlCol="0">
            <a:spAutoFit/>
          </a:bodyPr>
          <a:lstStyle/>
          <a:p>
            <a:pPr algn="ctr"/>
            <a:r>
              <a:rPr lang="en-GB" dirty="0">
                <a:solidFill>
                  <a:srgbClr val="FF0000"/>
                </a:solidFill>
                <a:latin typeface="Calibri"/>
              </a:rPr>
              <a:t>Phase and Neutral HV cables</a:t>
            </a:r>
          </a:p>
        </p:txBody>
      </p:sp>
      <p:sp>
        <p:nvSpPr>
          <p:cNvPr id="15" name="TextBox 14"/>
          <p:cNvSpPr txBox="1"/>
          <p:nvPr/>
        </p:nvSpPr>
        <p:spPr>
          <a:xfrm>
            <a:off x="4661338" y="5308465"/>
            <a:ext cx="1575855" cy="923330"/>
          </a:xfrm>
          <a:prstGeom prst="rect">
            <a:avLst/>
          </a:prstGeom>
          <a:noFill/>
        </p:spPr>
        <p:txBody>
          <a:bodyPr wrap="square" rtlCol="0">
            <a:spAutoFit/>
          </a:bodyPr>
          <a:lstStyle/>
          <a:p>
            <a:pPr algn="ctr"/>
            <a:r>
              <a:rPr lang="en-GB" dirty="0" smtClean="0">
                <a:solidFill>
                  <a:srgbClr val="00B050"/>
                </a:solidFill>
                <a:latin typeface="Calibri"/>
              </a:rPr>
              <a:t>Electrical Panel </a:t>
            </a:r>
            <a:r>
              <a:rPr lang="en-GB" dirty="0">
                <a:solidFill>
                  <a:srgbClr val="00B050"/>
                </a:solidFill>
                <a:latin typeface="Calibri"/>
              </a:rPr>
              <a:t>Surge Suppressor</a:t>
            </a:r>
          </a:p>
        </p:txBody>
      </p:sp>
      <p:sp>
        <p:nvSpPr>
          <p:cNvPr id="16" name="TextBox 15"/>
          <p:cNvSpPr txBox="1"/>
          <p:nvPr/>
        </p:nvSpPr>
        <p:spPr>
          <a:xfrm>
            <a:off x="5519936" y="1052736"/>
            <a:ext cx="2016976" cy="923330"/>
          </a:xfrm>
          <a:prstGeom prst="rect">
            <a:avLst/>
          </a:prstGeom>
          <a:noFill/>
        </p:spPr>
        <p:txBody>
          <a:bodyPr wrap="square" rtlCol="0">
            <a:spAutoFit/>
          </a:bodyPr>
          <a:lstStyle/>
          <a:p>
            <a:pPr algn="ctr"/>
            <a:r>
              <a:rPr lang="en-GB" dirty="0">
                <a:solidFill>
                  <a:srgbClr val="00B0F0"/>
                </a:solidFill>
                <a:latin typeface="Calibri"/>
              </a:rPr>
              <a:t>Phase and Neutral LV cable to </a:t>
            </a:r>
            <a:r>
              <a:rPr lang="en-GB" dirty="0" smtClean="0">
                <a:solidFill>
                  <a:srgbClr val="00B0F0"/>
                </a:solidFill>
                <a:latin typeface="Calibri"/>
              </a:rPr>
              <a:t>Electronics rack</a:t>
            </a:r>
            <a:endParaRPr lang="en-GB" dirty="0">
              <a:solidFill>
                <a:srgbClr val="00B0F0"/>
              </a:solidFill>
              <a:latin typeface="Calibri"/>
            </a:endParaRPr>
          </a:p>
        </p:txBody>
      </p:sp>
      <p:sp>
        <p:nvSpPr>
          <p:cNvPr id="17" name="TextBox 16"/>
          <p:cNvSpPr txBox="1"/>
          <p:nvPr/>
        </p:nvSpPr>
        <p:spPr>
          <a:xfrm>
            <a:off x="6047376" y="5301208"/>
            <a:ext cx="1355241" cy="923330"/>
          </a:xfrm>
          <a:prstGeom prst="rect">
            <a:avLst/>
          </a:prstGeom>
          <a:noFill/>
        </p:spPr>
        <p:txBody>
          <a:bodyPr wrap="square" rtlCol="0">
            <a:spAutoFit/>
          </a:bodyPr>
          <a:lstStyle/>
          <a:p>
            <a:pPr algn="ctr"/>
            <a:r>
              <a:rPr lang="en-GB" dirty="0">
                <a:solidFill>
                  <a:srgbClr val="1F497D"/>
                </a:solidFill>
                <a:latin typeface="Calibri"/>
              </a:rPr>
              <a:t>Grounding wire to platform</a:t>
            </a:r>
          </a:p>
        </p:txBody>
      </p:sp>
      <p:sp>
        <p:nvSpPr>
          <p:cNvPr id="18" name="TextBox 17"/>
          <p:cNvSpPr txBox="1"/>
          <p:nvPr/>
        </p:nvSpPr>
        <p:spPr>
          <a:xfrm>
            <a:off x="7536160" y="1052736"/>
            <a:ext cx="1872208" cy="923330"/>
          </a:xfrm>
          <a:prstGeom prst="rect">
            <a:avLst/>
          </a:prstGeom>
          <a:noFill/>
        </p:spPr>
        <p:txBody>
          <a:bodyPr wrap="square" rtlCol="0">
            <a:spAutoFit/>
          </a:bodyPr>
          <a:lstStyle/>
          <a:p>
            <a:pPr algn="ctr"/>
            <a:r>
              <a:rPr lang="en-GB" dirty="0">
                <a:solidFill>
                  <a:srgbClr val="7030A0"/>
                </a:solidFill>
                <a:latin typeface="Calibri"/>
              </a:rPr>
              <a:t>Power Supply w/ internal  Surge Suppressor</a:t>
            </a:r>
          </a:p>
        </p:txBody>
      </p:sp>
      <p:sp>
        <p:nvSpPr>
          <p:cNvPr id="20" name="TextBox 19"/>
          <p:cNvSpPr txBox="1"/>
          <p:nvPr/>
        </p:nvSpPr>
        <p:spPr>
          <a:xfrm>
            <a:off x="9480375" y="3645024"/>
            <a:ext cx="2175597" cy="646331"/>
          </a:xfrm>
          <a:prstGeom prst="rect">
            <a:avLst/>
          </a:prstGeom>
          <a:noFill/>
        </p:spPr>
        <p:txBody>
          <a:bodyPr wrap="square" rtlCol="0">
            <a:spAutoFit/>
          </a:bodyPr>
          <a:lstStyle/>
          <a:p>
            <a:pPr algn="ctr"/>
            <a:r>
              <a:rPr lang="en-GB" dirty="0">
                <a:solidFill>
                  <a:prstClr val="black"/>
                </a:solidFill>
                <a:latin typeface="Calibri"/>
              </a:rPr>
              <a:t>FUG HV Power </a:t>
            </a:r>
            <a:r>
              <a:rPr lang="en-GB" dirty="0" smtClean="0">
                <a:solidFill>
                  <a:prstClr val="black"/>
                </a:solidFill>
                <a:latin typeface="Calibri"/>
              </a:rPr>
              <a:t>Supply (100 kV DC)</a:t>
            </a:r>
            <a:endParaRPr lang="en-GB" dirty="0">
              <a:solidFill>
                <a:prstClr val="black"/>
              </a:solidFill>
              <a:latin typeface="Calibri"/>
            </a:endParaRPr>
          </a:p>
        </p:txBody>
      </p:sp>
      <p:sp>
        <p:nvSpPr>
          <p:cNvPr id="21" name="TextBox 20"/>
          <p:cNvSpPr txBox="1"/>
          <p:nvPr/>
        </p:nvSpPr>
        <p:spPr>
          <a:xfrm>
            <a:off x="7820809" y="4129926"/>
            <a:ext cx="1853963" cy="369332"/>
          </a:xfrm>
          <a:prstGeom prst="rect">
            <a:avLst/>
          </a:prstGeom>
          <a:noFill/>
        </p:spPr>
        <p:txBody>
          <a:bodyPr wrap="square" rtlCol="0">
            <a:spAutoFit/>
          </a:bodyPr>
          <a:lstStyle/>
          <a:p>
            <a:pPr algn="ctr"/>
            <a:r>
              <a:rPr lang="en-GB" dirty="0" smtClean="0">
                <a:solidFill>
                  <a:srgbClr val="C00000"/>
                </a:solidFill>
                <a:latin typeface="Calibri"/>
              </a:rPr>
              <a:t>Spark generator</a:t>
            </a:r>
            <a:endParaRPr lang="en-GB" dirty="0">
              <a:solidFill>
                <a:srgbClr val="C00000"/>
              </a:solidFill>
              <a:latin typeface="Calibri"/>
            </a:endParaRPr>
          </a:p>
        </p:txBody>
      </p:sp>
      <p:sp>
        <p:nvSpPr>
          <p:cNvPr id="13" name="TextBox 12"/>
          <p:cNvSpPr txBox="1"/>
          <p:nvPr/>
        </p:nvSpPr>
        <p:spPr>
          <a:xfrm>
            <a:off x="6682584" y="6268670"/>
            <a:ext cx="1325427" cy="369332"/>
          </a:xfrm>
          <a:prstGeom prst="rect">
            <a:avLst/>
          </a:prstGeom>
          <a:noFill/>
        </p:spPr>
        <p:txBody>
          <a:bodyPr wrap="none" rtlCol="0">
            <a:spAutoFit/>
          </a:bodyPr>
          <a:lstStyle/>
          <a:p>
            <a:r>
              <a:rPr lang="en-GB" dirty="0">
                <a:solidFill>
                  <a:srgbClr val="1F497D"/>
                </a:solidFill>
                <a:latin typeface="Calibri"/>
              </a:rPr>
              <a:t>HV platform</a:t>
            </a:r>
          </a:p>
        </p:txBody>
      </p:sp>
      <p:sp>
        <p:nvSpPr>
          <p:cNvPr id="22" name="Oval 21"/>
          <p:cNvSpPr/>
          <p:nvPr/>
        </p:nvSpPr>
        <p:spPr>
          <a:xfrm>
            <a:off x="7245673" y="4510174"/>
            <a:ext cx="154488" cy="1725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cxnSp>
        <p:nvCxnSpPr>
          <p:cNvPr id="24" name="Straight Arrow Connector 23"/>
          <p:cNvCxnSpPr>
            <a:stCxn id="13" idx="0"/>
          </p:cNvCxnSpPr>
          <p:nvPr/>
        </p:nvCxnSpPr>
        <p:spPr>
          <a:xfrm flipH="1" flipV="1">
            <a:off x="7322917" y="4869160"/>
            <a:ext cx="22380" cy="13995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955540" y="5002489"/>
            <a:ext cx="22380" cy="42892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575720" y="5021674"/>
            <a:ext cx="104360" cy="286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0"/>
          </p:cNvCxnSpPr>
          <p:nvPr/>
        </p:nvCxnSpPr>
        <p:spPr>
          <a:xfrm flipV="1">
            <a:off x="5449266" y="5021674"/>
            <a:ext cx="8629" cy="28679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586759" y="4641099"/>
            <a:ext cx="95825" cy="66010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2"/>
          </p:cNvCxnSpPr>
          <p:nvPr/>
        </p:nvCxnSpPr>
        <p:spPr>
          <a:xfrm flipH="1">
            <a:off x="6443498" y="1976066"/>
            <a:ext cx="84926" cy="308196"/>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894869" y="1968678"/>
            <a:ext cx="84929" cy="30819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2"/>
          </p:cNvCxnSpPr>
          <p:nvPr/>
        </p:nvCxnSpPr>
        <p:spPr>
          <a:xfrm flipH="1">
            <a:off x="8353804" y="4499258"/>
            <a:ext cx="393987" cy="2702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2"/>
          </p:cNvCxnSpPr>
          <p:nvPr/>
        </p:nvCxnSpPr>
        <p:spPr>
          <a:xfrm flipH="1">
            <a:off x="9917386" y="4291355"/>
            <a:ext cx="650788" cy="4781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5CBA5451-6B6E-4BD9-9226-4014262F3108}" type="slidenum">
              <a:rPr lang="en-GB">
                <a:solidFill>
                  <a:prstClr val="black">
                    <a:tint val="75000"/>
                  </a:prstClr>
                </a:solidFill>
                <a:latin typeface="Calibri"/>
              </a:rPr>
              <a:pPr/>
              <a:t>9</a:t>
            </a:fld>
            <a:endParaRPr lang="en-GB">
              <a:solidFill>
                <a:prstClr val="black">
                  <a:tint val="75000"/>
                </a:prstClr>
              </a:solidFill>
              <a:latin typeface="Calibri"/>
            </a:endParaRPr>
          </a:p>
        </p:txBody>
      </p:sp>
      <p:sp>
        <p:nvSpPr>
          <p:cNvPr id="33" name="Footer Placeholder 1"/>
          <p:cNvSpPr>
            <a:spLocks noGrp="1"/>
          </p:cNvSpPr>
          <p:nvPr>
            <p:ph type="ftr" sz="quarter" idx="11"/>
          </p:nvPr>
        </p:nvSpPr>
        <p:spPr>
          <a:xfrm>
            <a:off x="4165600" y="6503834"/>
            <a:ext cx="3860800" cy="365125"/>
          </a:xfrm>
        </p:spPr>
        <p:txBody>
          <a:bodyPr/>
          <a:lstStyle/>
          <a:p>
            <a:r>
              <a:rPr lang="en-GB" dirty="0" smtClean="0">
                <a:solidFill>
                  <a:prstClr val="black">
                    <a:tint val="75000"/>
                  </a:prstClr>
                </a:solidFill>
                <a:latin typeface="Calibri"/>
              </a:rPr>
              <a:t>Courtesy of Carlos </a:t>
            </a:r>
            <a:r>
              <a:rPr lang="en-GB" dirty="0">
                <a:solidFill>
                  <a:prstClr val="black">
                    <a:tint val="75000"/>
                  </a:prstClr>
                </a:solidFill>
                <a:latin typeface="Calibri"/>
              </a:rPr>
              <a:t>A. Martins</a:t>
            </a:r>
          </a:p>
        </p:txBody>
      </p:sp>
    </p:spTree>
    <p:extLst>
      <p:ext uri="{BB962C8B-B14F-4D97-AF65-F5344CB8AC3E}">
        <p14:creationId xmlns:p14="http://schemas.microsoft.com/office/powerpoint/2010/main" val="1663016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h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1_Ch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3.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6075</TotalTime>
  <Words>2544</Words>
  <Application>Microsoft Office PowerPoint</Application>
  <PresentationFormat>Widescreen</PresentationFormat>
  <Paragraphs>291</Paragraphs>
  <Slides>31</Slides>
  <Notes>23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31</vt:i4>
      </vt:variant>
    </vt:vector>
  </HeadingPairs>
  <TitlesOfParts>
    <vt:vector size="41" baseType="lpstr">
      <vt:lpstr>Arial</vt:lpstr>
      <vt:lpstr>Arial Narrow</vt:lpstr>
      <vt:lpstr>Calibri</vt:lpstr>
      <vt:lpstr>Helvetica</vt:lpstr>
      <vt:lpstr>Optima</vt:lpstr>
      <vt:lpstr>Chess Core Powerpoint</vt:lpstr>
      <vt:lpstr>1_Chess Core Powerpoint</vt:lpstr>
      <vt:lpstr>2_Anpassad formgivning</vt:lpstr>
      <vt:lpstr>Office Theme</vt:lpstr>
      <vt:lpstr>Tema di Office</vt:lpstr>
      <vt:lpstr>Status of Ion Source and LEBT Commissioning</vt:lpstr>
      <vt:lpstr>Outline</vt:lpstr>
      <vt:lpstr>The ESS accelerator is about 600 m long and accelerates protons to 2 GeV</vt:lpstr>
      <vt:lpstr>Ion Source</vt:lpstr>
      <vt:lpstr>The ion source sits inside  a 75 kV high voltage platform</vt:lpstr>
      <vt:lpstr>The Low Energy Beam Transport (LEBT) matches the beam to the RFQ input</vt:lpstr>
      <vt:lpstr>Using simulations, we can simulate the beam transport through the LEBT</vt:lpstr>
      <vt:lpstr>Issues: Grounding</vt:lpstr>
      <vt:lpstr>PowerPoint Presentation</vt:lpstr>
      <vt:lpstr>PowerPoint Presentation</vt:lpstr>
      <vt:lpstr>PowerPoint Presentation</vt:lpstr>
      <vt:lpstr>PowerPoint Presentation</vt:lpstr>
      <vt:lpstr>PowerPoint Presentation</vt:lpstr>
      <vt:lpstr>EMC grounding</vt:lpstr>
      <vt:lpstr>PowerPoint Presentation</vt:lpstr>
      <vt:lpstr>Issues: LEBT Solenoids</vt:lpstr>
      <vt:lpstr>Issues: LEBT Chopper</vt:lpstr>
      <vt:lpstr>PowerPoint Presentation</vt:lpstr>
      <vt:lpstr>Issues: IRIS</vt:lpstr>
      <vt:lpstr>Status of Commissioning</vt:lpstr>
      <vt:lpstr>A few studies done so far</vt:lpstr>
      <vt:lpstr>Next steps</vt:lpstr>
      <vt:lpstr>Conclusions</vt:lpstr>
      <vt:lpstr>Acknowledgements</vt:lpstr>
      <vt:lpstr>Thank you!  Questions?</vt:lpstr>
      <vt:lpstr>PowerPoint Presentation</vt:lpstr>
      <vt:lpstr>3D Model</vt:lpstr>
      <vt:lpstr>3D Model</vt:lpstr>
      <vt:lpstr>Top view of ISRC &amp; LEBT</vt:lpstr>
      <vt:lpstr>Ion Source + LEBT</vt:lpstr>
      <vt:lpstr>LEBT-RFQ lattice interface </vt:lpstr>
    </vt:vector>
  </TitlesOfParts>
  <Company>European Spallation Source ERIC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 Source and LEBT commissioning status and procedure for connection to the RFQ</dc:title>
  <dc:creator>Alejandro Garcia Sosa</dc:creator>
  <cp:lastModifiedBy>Alejandro Garcia Sosa</cp:lastModifiedBy>
  <cp:revision>84</cp:revision>
  <dcterms:created xsi:type="dcterms:W3CDTF">2019-03-14T13:36:29Z</dcterms:created>
  <dcterms:modified xsi:type="dcterms:W3CDTF">2019-04-10T15:13:54Z</dcterms:modified>
</cp:coreProperties>
</file>