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3"/>
  </p:notesMasterIdLst>
  <p:sldIdLst>
    <p:sldId id="349" r:id="rId3"/>
    <p:sldId id="350" r:id="rId4"/>
    <p:sldId id="424" r:id="rId5"/>
    <p:sldId id="382" r:id="rId6"/>
    <p:sldId id="432" r:id="rId7"/>
    <p:sldId id="428" r:id="rId8"/>
    <p:sldId id="434" r:id="rId9"/>
    <p:sldId id="429" r:id="rId10"/>
    <p:sldId id="437" r:id="rId11"/>
    <p:sldId id="435" r:id="rId12"/>
    <p:sldId id="436" r:id="rId13"/>
    <p:sldId id="433" r:id="rId14"/>
    <p:sldId id="439" r:id="rId15"/>
    <p:sldId id="438" r:id="rId16"/>
    <p:sldId id="442" r:id="rId17"/>
    <p:sldId id="443" r:id="rId18"/>
    <p:sldId id="440" r:id="rId19"/>
    <p:sldId id="441" r:id="rId20"/>
    <p:sldId id="257" r:id="rId21"/>
    <p:sldId id="379" r:id="rId22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1E9FDB"/>
    <a:srgbClr val="D9D9D9"/>
    <a:srgbClr val="BFBFBF"/>
    <a:srgbClr val="76D6FF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1" autoAdjust="0"/>
    <p:restoredTop sz="93347" autoAdjust="0"/>
  </p:normalViewPr>
  <p:slideViewPr>
    <p:cSldViewPr>
      <p:cViewPr varScale="1">
        <p:scale>
          <a:sx n="133" d="100"/>
          <a:sy n="133" d="100"/>
        </p:scale>
        <p:origin x="208" y="640"/>
      </p:cViewPr>
      <p:guideLst>
        <p:guide pos="2880"/>
        <p:guide orient="horz" pos="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2019-04-11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CDS 29/04-30/12 2019</a:t>
            </a:r>
          </a:p>
          <a:p>
            <a:r>
              <a:rPr lang="en-US" dirty="0"/>
              <a:t>CDS testing in January 2020</a:t>
            </a:r>
          </a:p>
          <a:p>
            <a:r>
              <a:rPr lang="en-US" dirty="0"/>
              <a:t>CDL in TS2 tested after Easter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973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407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934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370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942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TAC SRF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195489"/>
            <a:ext cx="1656184" cy="664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6914352" y="195488"/>
            <a:ext cx="2229649" cy="9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151337"/>
            <a:ext cx="4040188" cy="47982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6486" indent="0">
              <a:buNone/>
              <a:defRPr sz="1039" b="1"/>
            </a:lvl2pPr>
            <a:lvl3pPr marL="472973" indent="0">
              <a:buNone/>
              <a:defRPr sz="935" b="1"/>
            </a:lvl3pPr>
            <a:lvl4pPr marL="709460" indent="0">
              <a:buNone/>
              <a:defRPr sz="831" b="1"/>
            </a:lvl4pPr>
            <a:lvl5pPr marL="945949" indent="0">
              <a:buNone/>
              <a:defRPr sz="831" b="1"/>
            </a:lvl5pPr>
            <a:lvl6pPr marL="1182441" indent="0">
              <a:buNone/>
              <a:defRPr sz="831" b="1"/>
            </a:lvl6pPr>
            <a:lvl7pPr marL="1418928" indent="0">
              <a:buNone/>
              <a:defRPr sz="831" b="1"/>
            </a:lvl7pPr>
            <a:lvl8pPr marL="1655419" indent="0">
              <a:buNone/>
              <a:defRPr sz="831" b="1"/>
            </a:lvl8pPr>
            <a:lvl9pPr marL="1891907" indent="0">
              <a:buNone/>
              <a:defRPr sz="831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1631159"/>
            <a:ext cx="4040188" cy="2963466"/>
          </a:xfrm>
        </p:spPr>
        <p:txBody>
          <a:bodyPr/>
          <a:lstStyle>
            <a:lvl1pPr>
              <a:defRPr sz="1246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6486" indent="0">
              <a:buNone/>
              <a:defRPr sz="1039" b="1"/>
            </a:lvl2pPr>
            <a:lvl3pPr marL="472973" indent="0">
              <a:buNone/>
              <a:defRPr sz="935" b="1"/>
            </a:lvl3pPr>
            <a:lvl4pPr marL="709460" indent="0">
              <a:buNone/>
              <a:defRPr sz="831" b="1"/>
            </a:lvl4pPr>
            <a:lvl5pPr marL="945949" indent="0">
              <a:buNone/>
              <a:defRPr sz="831" b="1"/>
            </a:lvl5pPr>
            <a:lvl6pPr marL="1182441" indent="0">
              <a:buNone/>
              <a:defRPr sz="831" b="1"/>
            </a:lvl6pPr>
            <a:lvl7pPr marL="1418928" indent="0">
              <a:buNone/>
              <a:defRPr sz="831" b="1"/>
            </a:lvl7pPr>
            <a:lvl8pPr marL="1655419" indent="0">
              <a:buNone/>
              <a:defRPr sz="831" b="1"/>
            </a:lvl8pPr>
            <a:lvl9pPr marL="1891907" indent="0">
              <a:buNone/>
              <a:defRPr sz="831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31" y="1631159"/>
            <a:ext cx="4041775" cy="2963466"/>
          </a:xfrm>
        </p:spPr>
        <p:txBody>
          <a:bodyPr/>
          <a:lstStyle>
            <a:lvl1pPr>
              <a:defRPr sz="1246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8" y="204789"/>
            <a:ext cx="3008313" cy="871538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7" y="205051"/>
            <a:ext cx="5111751" cy="4389835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6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727"/>
            </a:lvl1pPr>
            <a:lvl2pPr marL="236486" indent="0">
              <a:buNone/>
              <a:defRPr sz="623"/>
            </a:lvl2pPr>
            <a:lvl3pPr marL="472973" indent="0">
              <a:buNone/>
              <a:defRPr sz="519"/>
            </a:lvl3pPr>
            <a:lvl4pPr marL="709460" indent="0">
              <a:buNone/>
              <a:defRPr sz="467"/>
            </a:lvl4pPr>
            <a:lvl5pPr marL="945949" indent="0">
              <a:buNone/>
              <a:defRPr sz="467"/>
            </a:lvl5pPr>
            <a:lvl6pPr marL="1182441" indent="0">
              <a:buNone/>
              <a:defRPr sz="467"/>
            </a:lvl6pPr>
            <a:lvl7pPr marL="1418928" indent="0">
              <a:buNone/>
              <a:defRPr sz="467"/>
            </a:lvl7pPr>
            <a:lvl8pPr marL="1655419" indent="0">
              <a:buNone/>
              <a:defRPr sz="467"/>
            </a:lvl8pPr>
            <a:lvl9pPr marL="1891907" indent="0">
              <a:buNone/>
              <a:defRPr sz="46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662"/>
            </a:lvl1pPr>
            <a:lvl2pPr marL="236486" indent="0">
              <a:buNone/>
              <a:defRPr sz="1454"/>
            </a:lvl2pPr>
            <a:lvl3pPr marL="472973" indent="0">
              <a:buNone/>
              <a:defRPr sz="1246"/>
            </a:lvl3pPr>
            <a:lvl4pPr marL="709460" indent="0">
              <a:buNone/>
              <a:defRPr sz="1039"/>
            </a:lvl4pPr>
            <a:lvl5pPr marL="945949" indent="0">
              <a:buNone/>
              <a:defRPr sz="1039"/>
            </a:lvl5pPr>
            <a:lvl6pPr marL="1182441" indent="0">
              <a:buNone/>
              <a:defRPr sz="1039"/>
            </a:lvl6pPr>
            <a:lvl7pPr marL="1418928" indent="0">
              <a:buNone/>
              <a:defRPr sz="1039"/>
            </a:lvl7pPr>
            <a:lvl8pPr marL="1655419" indent="0">
              <a:buNone/>
              <a:defRPr sz="1039"/>
            </a:lvl8pPr>
            <a:lvl9pPr marL="1891907" indent="0">
              <a:buNone/>
              <a:defRPr sz="1039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727"/>
            </a:lvl1pPr>
            <a:lvl2pPr marL="236486" indent="0">
              <a:buNone/>
              <a:defRPr sz="623"/>
            </a:lvl2pPr>
            <a:lvl3pPr marL="472973" indent="0">
              <a:buNone/>
              <a:defRPr sz="519"/>
            </a:lvl3pPr>
            <a:lvl4pPr marL="709460" indent="0">
              <a:buNone/>
              <a:defRPr sz="467"/>
            </a:lvl4pPr>
            <a:lvl5pPr marL="945949" indent="0">
              <a:buNone/>
              <a:defRPr sz="467"/>
            </a:lvl5pPr>
            <a:lvl6pPr marL="1182441" indent="0">
              <a:buNone/>
              <a:defRPr sz="467"/>
            </a:lvl6pPr>
            <a:lvl7pPr marL="1418928" indent="0">
              <a:buNone/>
              <a:defRPr sz="467"/>
            </a:lvl7pPr>
            <a:lvl8pPr marL="1655419" indent="0">
              <a:buNone/>
              <a:defRPr sz="467"/>
            </a:lvl8pPr>
            <a:lvl9pPr marL="1891907" indent="0">
              <a:buNone/>
              <a:defRPr sz="46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06277"/>
            <a:ext cx="2057400" cy="4388644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06277"/>
            <a:ext cx="6019800" cy="4388644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226"/>
            <a:ext cx="5762624" cy="108108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326070" y="10893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35750"/>
            <a:ext cx="8229600" cy="3258875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TAC SRF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5750"/>
            <a:ext cx="4038600" cy="3258875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35750"/>
            <a:ext cx="4038600" cy="3258875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36189"/>
            <a:ext cx="2895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TAC SRF Session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836189"/>
            <a:ext cx="2133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TAC SRF Session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40002"/>
            <a:ext cx="2133600" cy="273844"/>
          </a:xfrm>
        </p:spPr>
        <p:txBody>
          <a:bodyPr anchor="b"/>
          <a:lstStyle/>
          <a:p>
            <a:r>
              <a:rPr lang="en-US" noProof="0"/>
              <a:t>11 April 2019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/>
          <a:p>
            <a:r>
              <a:rPr lang="en-GB"/>
              <a:t>TAC SRF Session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6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8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8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55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9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3305340"/>
            <a:ext cx="7772400" cy="1021557"/>
          </a:xfrm>
        </p:spPr>
        <p:txBody>
          <a:bodyPr anchor="t"/>
          <a:lstStyle>
            <a:lvl1pPr algn="l">
              <a:defRPr sz="2025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180043"/>
            <a:ext cx="7772400" cy="1125140"/>
          </a:xfrm>
        </p:spPr>
        <p:txBody>
          <a:bodyPr anchor="b"/>
          <a:lstStyle>
            <a:lvl1pPr marL="0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1pPr>
            <a:lvl2pPr marL="236486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2pPr>
            <a:lvl3pPr marL="472973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3pPr>
            <a:lvl4pPr marL="709460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4pPr>
            <a:lvl5pPr marL="945949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5pPr>
            <a:lvl6pPr marL="1182441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6pPr>
            <a:lvl7pPr marL="1418928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7pPr>
            <a:lvl8pPr marL="1655419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8pPr>
            <a:lvl9pPr marL="1891907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11 April 2019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TAC SRF Session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/>
  <p:txStyles>
    <p:titleStyle>
      <a:lvl1pPr algn="l" defTabSz="514350" rtl="0" eaLnBrk="1" latinLnBrk="0" hangingPunct="1">
        <a:spcBef>
          <a:spcPct val="0"/>
        </a:spcBef>
        <a:buNone/>
        <a:defRPr sz="18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75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1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4767561"/>
            <a:ext cx="2133600" cy="273844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r>
              <a:rPr lang="en-US">
                <a:solidFill>
                  <a:prstClr val="black">
                    <a:tint val="75000"/>
                  </a:prstClr>
                </a:solidFill>
              </a:rPr>
              <a:t>11 April 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561"/>
            <a:ext cx="2895600" cy="273844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r>
              <a:rPr lang="sv-SE">
                <a:solidFill>
                  <a:prstClr val="black">
                    <a:tint val="75000"/>
                  </a:prstClr>
                </a:solidFill>
              </a:rPr>
              <a:t>TAC SRF Session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561"/>
            <a:ext cx="2133600" cy="273844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236486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/>
  <p:txStyles>
    <p:titleStyle>
      <a:lvl1pPr algn="ctr" defTabSz="236486" rtl="0" eaLnBrk="1" latinLnBrk="0" hangingPunct="1"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363" indent="-177363" algn="l" defTabSz="236486" rtl="0" eaLnBrk="1" latinLnBrk="0" hangingPunct="1">
        <a:spcBef>
          <a:spcPct val="20000"/>
        </a:spcBef>
        <a:buFont typeface="Arial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384293" indent="-147800" algn="l" defTabSz="236486" rtl="0" eaLnBrk="1" latinLnBrk="0" hangingPunct="1">
        <a:spcBef>
          <a:spcPct val="20000"/>
        </a:spcBef>
        <a:buFont typeface="Arial"/>
        <a:buChar char="–"/>
        <a:defRPr sz="1454" kern="1200">
          <a:solidFill>
            <a:schemeClr val="tx1"/>
          </a:solidFill>
          <a:latin typeface="+mn-lt"/>
          <a:ea typeface="+mn-ea"/>
          <a:cs typeface="+mn-cs"/>
        </a:defRPr>
      </a:lvl2pPr>
      <a:lvl3pPr marL="591207" indent="-118241" algn="l" defTabSz="236486" rtl="0" eaLnBrk="1" latinLnBrk="0" hangingPunct="1">
        <a:spcBef>
          <a:spcPct val="20000"/>
        </a:spcBef>
        <a:buFont typeface="Arial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827707" indent="-118241" algn="l" defTabSz="236486" rtl="0" eaLnBrk="1" latinLnBrk="0" hangingPunct="1">
        <a:spcBef>
          <a:spcPct val="20000"/>
        </a:spcBef>
        <a:buFont typeface="Arial"/>
        <a:buChar char="–"/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64197" indent="-118241" algn="l" defTabSz="236486" rtl="0" eaLnBrk="1" latinLnBrk="0" hangingPunct="1">
        <a:spcBef>
          <a:spcPct val="20000"/>
        </a:spcBef>
        <a:buFont typeface="Arial"/>
        <a:buChar char="»"/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00683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37170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773662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010148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6486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2973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09460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5949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2441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18928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55419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1907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defTabSz="236486"/>
            <a:r>
              <a:rPr lang="en-GB" sz="3000" b="1" dirty="0">
                <a:solidFill>
                  <a:srgbClr val="FFFFFF"/>
                </a:solidFill>
              </a:rPr>
              <a:t>SRF at ESS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236486"/>
            <a:endParaRPr lang="en-GB" sz="1800" b="1" dirty="0">
              <a:solidFill>
                <a:prstClr val="white"/>
              </a:solidFill>
            </a:endParaRPr>
          </a:p>
          <a:p>
            <a:pPr defTabSz="236486"/>
            <a:r>
              <a:rPr lang="sv-SE" sz="1350" dirty="0">
                <a:solidFill>
                  <a:srgbClr val="FFFFFF"/>
                </a:solidFill>
              </a:rPr>
              <a:t>Paolo Pierini </a:t>
            </a:r>
          </a:p>
          <a:p>
            <a:pPr defTabSz="236486"/>
            <a:r>
              <a:rPr lang="sv-SE" sz="1350" dirty="0" err="1">
                <a:solidFill>
                  <a:srgbClr val="FFFFFF"/>
                </a:solidFill>
              </a:rPr>
              <a:t>Superconducting</a:t>
            </a:r>
            <a:r>
              <a:rPr lang="sv-SE" sz="1350" dirty="0">
                <a:solidFill>
                  <a:srgbClr val="FFFFFF"/>
                </a:solidFill>
              </a:rPr>
              <a:t> RF </a:t>
            </a:r>
            <a:r>
              <a:rPr lang="sv-SE" sz="1350" dirty="0" err="1">
                <a:solidFill>
                  <a:srgbClr val="FFFFFF"/>
                </a:solidFill>
              </a:rPr>
              <a:t>Section</a:t>
            </a:r>
            <a:endParaRPr lang="en-US" sz="1050" dirty="0">
              <a:solidFill>
                <a:prstClr val="white"/>
              </a:solidFill>
            </a:endParaRPr>
          </a:p>
          <a:p>
            <a:pPr defTabSz="236486"/>
            <a:r>
              <a:rPr lang="en-GB" sz="105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236486"/>
            <a:r>
              <a:rPr lang="en-GB" sz="1050" dirty="0">
                <a:solidFill>
                  <a:srgbClr val="FFFFFF"/>
                </a:solidFill>
              </a:rPr>
              <a:t>April 11</a:t>
            </a:r>
            <a:r>
              <a:rPr lang="en-GB" sz="1050" baseline="30000" dirty="0">
                <a:solidFill>
                  <a:srgbClr val="FFFFFF"/>
                </a:solidFill>
              </a:rPr>
              <a:t>th</a:t>
            </a:r>
            <a:r>
              <a:rPr lang="en-GB" sz="1050" dirty="0">
                <a:solidFill>
                  <a:srgbClr val="FFFFFF"/>
                </a:solidFill>
              </a:rPr>
              <a:t> 2019</a:t>
            </a:r>
            <a:endParaRPr lang="en-GB" sz="9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2A9A-C970-0244-B178-457D25B9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Signals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7A4A9-87B9-7344-9707-6DBD0B12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D9C73-6810-B44B-AF50-53E350A765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Incoming reception of internal instrumentation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2BD18-26F6-2945-A79C-D226654E9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4531" y="1554032"/>
            <a:ext cx="4102250" cy="307668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1FDE52-6D12-A04D-95EC-5D0555560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750"/>
            <a:ext cx="5610112" cy="3258875"/>
          </a:xfrm>
        </p:spPr>
        <p:txBody>
          <a:bodyPr/>
          <a:lstStyle/>
          <a:p>
            <a:r>
              <a:rPr lang="en-US" dirty="0"/>
              <a:t>SRF section provides support for the development and realization of the needed instrumentation in the scope of the </a:t>
            </a:r>
            <a:r>
              <a:rPr lang="en-US" b="1" dirty="0">
                <a:solidFill>
                  <a:srgbClr val="FF0000"/>
                </a:solidFill>
              </a:rPr>
              <a:t>incoming</a:t>
            </a:r>
            <a:r>
              <a:rPr lang="en-US" dirty="0"/>
              <a:t> tests</a:t>
            </a:r>
          </a:p>
          <a:p>
            <a:pPr lvl="1"/>
            <a:r>
              <a:rPr lang="en-US" dirty="0"/>
              <a:t>Laboratory development &amp; testing environment</a:t>
            </a:r>
          </a:p>
          <a:p>
            <a:pPr lvl="1"/>
            <a:r>
              <a:rPr lang="en-US" dirty="0"/>
              <a:t>Procurement, maintenance of instruments, tools and consumables </a:t>
            </a:r>
          </a:p>
          <a:p>
            <a:endParaRPr lang="en-US" dirty="0"/>
          </a:p>
          <a:p>
            <a:r>
              <a:rPr lang="en-US" dirty="0"/>
              <a:t>Activity relying on strong contribution of </a:t>
            </a:r>
            <a:r>
              <a:rPr lang="en-US" dirty="0">
                <a:solidFill>
                  <a:srgbClr val="FF0000"/>
                </a:solidFill>
              </a:rPr>
              <a:t>IFJ-PAN team</a:t>
            </a:r>
          </a:p>
          <a:p>
            <a:pPr lvl="1"/>
            <a:r>
              <a:rPr lang="en-US" dirty="0"/>
              <a:t>Preparation of the hardware for the toolboxes to check the internal sensors of the modules (CERNOX, PT, Heater, Motors, …)</a:t>
            </a:r>
          </a:p>
          <a:p>
            <a:pPr lvl="1"/>
            <a:r>
              <a:rPr lang="en-US" dirty="0"/>
              <a:t>Prepare the incoming reports for the assessment with the outgoing documentation from CEA</a:t>
            </a:r>
          </a:p>
          <a:p>
            <a:pPr lvl="1"/>
            <a:r>
              <a:rPr lang="en-US" dirty="0"/>
              <a:t>Definition of # and contents of inspection reports </a:t>
            </a:r>
            <a:r>
              <a:rPr lang="en-US" dirty="0">
                <a:solidFill>
                  <a:srgbClr val="FF0000"/>
                </a:solidFill>
              </a:rPr>
              <a:t>➜ Michal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08E6C-F0F7-B84C-BBAD-45054ECD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22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B916-4936-DF49-A354-EC44A83B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Mechanical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79D8C-78FF-E645-A0D3-A6E2ACE0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537D1-23F8-3A44-9383-2B93B33A47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 of ESS tools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BA690E-0AF8-6947-9BC7-32DE2C3C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5635539" cy="3258875"/>
          </a:xfrm>
        </p:spPr>
        <p:txBody>
          <a:bodyPr/>
          <a:lstStyle/>
          <a:p>
            <a:r>
              <a:rPr lang="en-US" dirty="0"/>
              <a:t>ESS responsibility for transport tools (IK, internal) and supports</a:t>
            </a:r>
          </a:p>
          <a:p>
            <a:pPr lvl="1"/>
            <a:r>
              <a:rPr lang="en-US" dirty="0"/>
              <a:t>In close contact with ESS Rigging/SAM/MS </a:t>
            </a:r>
            <a:r>
              <a:rPr lang="en-US" dirty="0">
                <a:solidFill>
                  <a:srgbClr val="FF0000"/>
                </a:solidFill>
              </a:rPr>
              <a:t>➜ Felix</a:t>
            </a:r>
            <a:endParaRPr lang="en-US" dirty="0"/>
          </a:p>
          <a:p>
            <a:r>
              <a:rPr lang="en-US" dirty="0"/>
              <a:t>Customization of CEA assembly tools to adapt to the TS2/Tunnel </a:t>
            </a:r>
          </a:p>
          <a:p>
            <a:pPr lvl="1"/>
            <a:r>
              <a:rPr lang="en-US" dirty="0"/>
              <a:t>e.g. Doorknob Installation Tool</a:t>
            </a:r>
          </a:p>
          <a:p>
            <a:pPr lvl="1"/>
            <a:r>
              <a:rPr lang="en-US" dirty="0"/>
              <a:t>Support from EIS, from METS/MS for engineering and manufacturing</a:t>
            </a:r>
          </a:p>
          <a:p>
            <a:r>
              <a:rPr lang="en-US" dirty="0"/>
              <a:t>Design at ESS discussed with IK</a:t>
            </a:r>
          </a:p>
          <a:p>
            <a:pPr lvl="1"/>
            <a:r>
              <a:rPr lang="en-US" dirty="0"/>
              <a:t>Part of know-how transfer process, support from EIS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948DF-9C95-9749-8958-1E37E958958C}"/>
              </a:ext>
            </a:extLst>
          </p:cNvPr>
          <p:cNvSpPr txBox="1"/>
          <p:nvPr/>
        </p:nvSpPr>
        <p:spPr>
          <a:xfrm>
            <a:off x="5334000" y="302584"/>
            <a:ext cx="3200400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50" dirty="0">
                <a:solidFill>
                  <a:schemeClr val="bg1"/>
                </a:solidFill>
              </a:rPr>
              <a:t>EIS Legend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MS: Manufacturing Section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METS: Mechanical Engineering &amp; Technology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SAM: Survey, Alignment and Metrology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C35E25-DA49-7F48-ABDB-95B68A5D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58" y="3105150"/>
            <a:ext cx="2088997" cy="2047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A35B9F-49E5-CF4F-A301-620761468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8544" y="1591306"/>
            <a:ext cx="4059650" cy="30447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26269-3C6B-A54E-954C-1437E607538F}"/>
              </a:ext>
            </a:extLst>
          </p:cNvPr>
          <p:cNvSpPr txBox="1"/>
          <p:nvPr/>
        </p:nvSpPr>
        <p:spPr>
          <a:xfrm>
            <a:off x="6096698" y="4764750"/>
            <a:ext cx="3047301" cy="397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DK installation tool (ESS)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5E10D2-27C3-3740-81D0-B3D67B08BF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10567"/>
          <a:stretch/>
        </p:blipFill>
        <p:spPr>
          <a:xfrm>
            <a:off x="609600" y="3105149"/>
            <a:ext cx="3455441" cy="20574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D3D758-4C48-974C-91E6-18025554FC98}"/>
              </a:ext>
            </a:extLst>
          </p:cNvPr>
          <p:cNvSpPr txBox="1"/>
          <p:nvPr/>
        </p:nvSpPr>
        <p:spPr>
          <a:xfrm>
            <a:off x="1523418" y="4764750"/>
            <a:ext cx="3047301" cy="397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On site transport cart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C0D70-FE68-9E47-906E-2CFA258D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TAC SRF Session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835F3-B6FB-984C-AA17-64B263A71472}"/>
              </a:ext>
            </a:extLst>
          </p:cNvPr>
          <p:cNvSpPr txBox="1"/>
          <p:nvPr/>
        </p:nvSpPr>
        <p:spPr>
          <a:xfrm>
            <a:off x="4217442" y="4825202"/>
            <a:ext cx="1620954" cy="397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Proto in May</a:t>
            </a:r>
          </a:p>
        </p:txBody>
      </p:sp>
    </p:spTree>
    <p:extLst>
      <p:ext uri="{BB962C8B-B14F-4D97-AF65-F5344CB8AC3E}">
        <p14:creationId xmlns:p14="http://schemas.microsoft.com/office/powerpoint/2010/main" val="328249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1507-6FFA-D946-8971-34ADB0A3A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Test workflow at TS2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4BBB4-5F9A-7840-863E-E0AD17A5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AF61A-40AD-8642-BD78-49D722923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Setup of Module reception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88B9BA-63E7-1348-8F88-BB83DC60F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/>
          <a:stretch/>
        </p:blipFill>
        <p:spPr>
          <a:xfrm>
            <a:off x="2590800" y="2647950"/>
            <a:ext cx="3835400" cy="2495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EDE910-55AA-874E-B47D-24E9DE285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3105150"/>
            <a:ext cx="2717800" cy="203835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342B98-4B03-834D-AE57-E23795794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750"/>
            <a:ext cx="5969000" cy="3598200"/>
          </a:xfrm>
        </p:spPr>
        <p:txBody>
          <a:bodyPr/>
          <a:lstStyle/>
          <a:p>
            <a:r>
              <a:rPr lang="en-US" dirty="0"/>
              <a:t>2019: Preparation of areas for</a:t>
            </a:r>
          </a:p>
          <a:p>
            <a:pPr lvl="1"/>
            <a:r>
              <a:rPr lang="en-US" dirty="0"/>
              <a:t>Storage of components/instrumentations/tools (jointly WP19/WP10)</a:t>
            </a:r>
          </a:p>
          <a:p>
            <a:pPr lvl="1"/>
            <a:r>
              <a:rPr lang="en-US" dirty="0"/>
              <a:t>Workstations for mechanical, electrical and RF incoming inspections </a:t>
            </a:r>
          </a:p>
          <a:p>
            <a:pPr lvl="1"/>
            <a:r>
              <a:rPr lang="en-US" dirty="0"/>
              <a:t>Workstations for activities needed for the TS2 test/tunnel</a:t>
            </a:r>
          </a:p>
          <a:p>
            <a:pPr lvl="2"/>
            <a:r>
              <a:rPr lang="en-US" dirty="0"/>
              <a:t>E.g. dismount/remount of transport fixations on thermal shields and string</a:t>
            </a:r>
          </a:p>
          <a:p>
            <a:pPr lvl="1"/>
            <a:r>
              <a:rPr lang="en-US" dirty="0"/>
              <a:t>Local instrumentation</a:t>
            </a:r>
            <a:br>
              <a:rPr lang="en-US" dirty="0"/>
            </a:br>
            <a:r>
              <a:rPr lang="en-US" dirty="0"/>
              <a:t>racks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Training</a:t>
            </a:r>
            <a:r>
              <a:rPr lang="en-US" dirty="0"/>
              <a:t> teams!</a:t>
            </a:r>
          </a:p>
          <a:p>
            <a:pPr lvl="2"/>
            <a:r>
              <a:rPr lang="en-US" dirty="0"/>
              <a:t>Performed main </a:t>
            </a:r>
            <a:br>
              <a:rPr lang="en-US" dirty="0"/>
            </a:br>
            <a:r>
              <a:rPr lang="en-US" dirty="0"/>
              <a:t>mechanical reception</a:t>
            </a:r>
            <a:br>
              <a:rPr lang="en-US" dirty="0"/>
            </a:br>
            <a:r>
              <a:rPr lang="en-US" dirty="0"/>
              <a:t>operations on M-ECCTD</a:t>
            </a:r>
          </a:p>
          <a:p>
            <a:pPr lvl="2"/>
            <a:r>
              <a:rPr lang="en-US" dirty="0"/>
              <a:t>Started </a:t>
            </a:r>
            <a:r>
              <a:rPr lang="en-US" dirty="0" err="1"/>
              <a:t>iso</a:t>
            </a:r>
            <a:r>
              <a:rPr lang="en-US" dirty="0"/>
              <a:t>-vacuum </a:t>
            </a:r>
            <a:br>
              <a:rPr lang="en-US" dirty="0"/>
            </a:br>
            <a:r>
              <a:rPr lang="en-US" dirty="0"/>
              <a:t>procedures</a:t>
            </a:r>
          </a:p>
          <a:p>
            <a:pPr lvl="2"/>
            <a:r>
              <a:rPr lang="en-US" dirty="0"/>
              <a:t>Performed RF incoming</a:t>
            </a:r>
            <a:br>
              <a:rPr lang="en-US" dirty="0"/>
            </a:br>
            <a:r>
              <a:rPr lang="en-US" dirty="0"/>
              <a:t>measurements</a:t>
            </a:r>
          </a:p>
          <a:p>
            <a:pPr lvl="2"/>
            <a:r>
              <a:rPr lang="en-US" dirty="0"/>
              <a:t>Soon electrical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90725D25-E6EA-DE4B-8063-D3B128B09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1070839"/>
            <a:ext cx="2717800" cy="2038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0DEE32-C492-F243-949F-F3C436FEE87B}"/>
              </a:ext>
            </a:extLst>
          </p:cNvPr>
          <p:cNvSpPr txBox="1"/>
          <p:nvPr/>
        </p:nvSpPr>
        <p:spPr>
          <a:xfrm>
            <a:off x="2667129" y="4719850"/>
            <a:ext cx="251447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TS2 Bunker Supports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76771-4AD0-4B4A-8C16-61E1AAACB29E}"/>
              </a:ext>
            </a:extLst>
          </p:cNvPr>
          <p:cNvSpPr txBox="1"/>
          <p:nvPr/>
        </p:nvSpPr>
        <p:spPr>
          <a:xfrm>
            <a:off x="2794064" y="3894027"/>
            <a:ext cx="276853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Doorknobs (to be assembled)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21A2C-0857-0C46-879F-16CD63ABDFEE}"/>
              </a:ext>
            </a:extLst>
          </p:cNvPr>
          <p:cNvSpPr txBox="1"/>
          <p:nvPr/>
        </p:nvSpPr>
        <p:spPr>
          <a:xfrm>
            <a:off x="3810000" y="3639654"/>
            <a:ext cx="112452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DK Fixation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01F893-0B8C-CE43-AFF0-BC40D0FA6A56}"/>
              </a:ext>
            </a:extLst>
          </p:cNvPr>
          <p:cNvSpPr/>
          <p:nvPr/>
        </p:nvSpPr>
        <p:spPr>
          <a:xfrm>
            <a:off x="3590590" y="642012"/>
            <a:ext cx="8723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➜ Michal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BD2B4-1159-0143-B211-2D634EAB6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4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896D4-9228-1B4C-86C4-C65E7B922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335750"/>
            <a:ext cx="4668177" cy="3258875"/>
          </a:xfrm>
        </p:spPr>
        <p:txBody>
          <a:bodyPr/>
          <a:lstStyle/>
          <a:p>
            <a:r>
              <a:rPr lang="en-US" dirty="0"/>
              <a:t>Measurement at IK are transferred into Measurement DB, to allow reception and  evaluation at TS2 </a:t>
            </a:r>
            <a:r>
              <a:rPr lang="en-US" dirty="0">
                <a:solidFill>
                  <a:srgbClr val="FF0000"/>
                </a:solidFill>
              </a:rPr>
              <a:t>➜ Cecilia</a:t>
            </a:r>
            <a:endParaRPr lang="en-US" dirty="0"/>
          </a:p>
          <a:p>
            <a:pPr lvl="1"/>
            <a:r>
              <a:rPr lang="en-US" dirty="0"/>
              <a:t>Part of handover process IK-CEA-ESS</a:t>
            </a:r>
          </a:p>
          <a:p>
            <a:r>
              <a:rPr lang="en-US" dirty="0"/>
              <a:t> Data at ESS then adds on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DC375-C995-4B4D-A14A-7B1F17CA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56D94-7A87-1D4C-BCBE-DC4A6EEB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We need to know </a:t>
            </a:r>
            <a:r>
              <a:rPr lang="en-US" dirty="0">
                <a:solidFill>
                  <a:srgbClr val="FFFF00"/>
                </a:solidFill>
              </a:rPr>
              <a:t>our</a:t>
            </a:r>
            <a:r>
              <a:rPr lang="en-US" dirty="0"/>
              <a:t> cavities!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2CF1A-6DA9-7D42-9E78-B567AD91E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Setup of a Measurement DB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0DC86-C090-6B4D-B2AE-1878942F8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15" y="3257550"/>
            <a:ext cx="1862662" cy="1396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B7D26-EFE6-E44C-BCB8-3B06213DF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r="4771" b="10306"/>
          <a:stretch/>
        </p:blipFill>
        <p:spPr>
          <a:xfrm>
            <a:off x="642" y="2600433"/>
            <a:ext cx="3276600" cy="25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EBEDA8-A309-9C4F-8FDB-6E7B3EA0D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11" y="1047750"/>
            <a:ext cx="3983990" cy="38714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22FEBD-BEC8-EF45-A75F-E538968CF8B4}"/>
              </a:ext>
            </a:extLst>
          </p:cNvPr>
          <p:cNvSpPr txBox="1"/>
          <p:nvPr/>
        </p:nvSpPr>
        <p:spPr>
          <a:xfrm>
            <a:off x="605073" y="3119050"/>
            <a:ext cx="199343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M-ECCTD f history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1B7CC-8C5F-B249-B4D2-86D3188D6418}"/>
              </a:ext>
            </a:extLst>
          </p:cNvPr>
          <p:cNvSpPr txBox="1"/>
          <p:nvPr/>
        </p:nvSpPr>
        <p:spPr>
          <a:xfrm rot="16200000">
            <a:off x="-24068" y="3817548"/>
            <a:ext cx="102742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Fabrication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BE092F-CBC9-BC47-96A9-0AB453DF3C30}"/>
              </a:ext>
            </a:extLst>
          </p:cNvPr>
          <p:cNvSpPr txBox="1"/>
          <p:nvPr/>
        </p:nvSpPr>
        <p:spPr>
          <a:xfrm rot="16200000">
            <a:off x="852097" y="3540428"/>
            <a:ext cx="102742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String ASSY@CEA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1B1EFF-4FFB-3344-BE5C-B448D374BA65}"/>
              </a:ext>
            </a:extLst>
          </p:cNvPr>
          <p:cNvSpPr txBox="1"/>
          <p:nvPr/>
        </p:nvSpPr>
        <p:spPr>
          <a:xfrm rot="16200000">
            <a:off x="1551273" y="3798773"/>
            <a:ext cx="151184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0094CA"/>
                </a:solidFill>
              </a:rPr>
              <a:t>Cooldown @ CEA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57622-CFE7-794F-B2AD-C139B6E4B626}"/>
              </a:ext>
            </a:extLst>
          </p:cNvPr>
          <p:cNvSpPr txBox="1"/>
          <p:nvPr/>
        </p:nvSpPr>
        <p:spPr>
          <a:xfrm rot="16200000">
            <a:off x="2096005" y="3384253"/>
            <a:ext cx="118848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0094CA"/>
                </a:solidFill>
              </a:rPr>
              <a:t>ESS Reception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7D4E1-E071-0C4F-A586-EF592A31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561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A1709-33DE-124E-87A5-C87A897C79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the handover we also receive from the IK the summary data of the vertical tests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Performance</a:t>
            </a:r>
            <a:r>
              <a:rPr lang="en-US" dirty="0"/>
              <a:t> data (</a:t>
            </a:r>
            <a:r>
              <a:rPr lang="en-US" dirty="0" err="1"/>
              <a:t>Eacc</a:t>
            </a:r>
            <a:r>
              <a:rPr lang="en-US" dirty="0"/>
              <a:t>, radiation levels)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Calibration</a:t>
            </a:r>
            <a:r>
              <a:rPr lang="en-US" dirty="0"/>
              <a:t> data for TS2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71412-A463-EA45-B4D1-CC61347F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BC9B6-7289-0447-B13D-3AD716A7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Cavity </a:t>
            </a:r>
            <a:r>
              <a:rPr lang="en-US" dirty="0">
                <a:solidFill>
                  <a:srgbClr val="FFFF00"/>
                </a:solidFill>
              </a:rPr>
              <a:t>performance</a:t>
            </a:r>
            <a:r>
              <a:rPr lang="en-US" dirty="0"/>
              <a:t>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36F9F-A690-E74E-BF26-6FC723B5D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First four cavities of M1 string, real time transfer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0B26CE-A86C-2D47-A27D-BC5D737E5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350"/>
            <a:ext cx="3508104" cy="27241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20C96B3-E437-AF42-888D-87F37630A2E7}"/>
              </a:ext>
            </a:extLst>
          </p:cNvPr>
          <p:cNvSpPr/>
          <p:nvPr/>
        </p:nvSpPr>
        <p:spPr>
          <a:xfrm>
            <a:off x="2743200" y="4031730"/>
            <a:ext cx="1013145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4C4F6-890F-904E-A32A-808712764FA4}"/>
              </a:ext>
            </a:extLst>
          </p:cNvPr>
          <p:cNvSpPr txBox="1"/>
          <p:nvPr/>
        </p:nvSpPr>
        <p:spPr>
          <a:xfrm>
            <a:off x="3519396" y="3312373"/>
            <a:ext cx="987696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e.g. PU calibration data from DESY VT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F34FA-792B-654F-90B6-9C25D384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C12925-B4AE-094F-AB10-1825FC4D5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45" y="1072125"/>
            <a:ext cx="4625655" cy="40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6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367CB3E-1D3F-DB4E-92E0-1CB64E02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CM Testing Timeline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563B7-24BA-F048-9C74-2470B892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B7F05-0933-A849-936E-09DE4831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5932CE-8A14-2C4F-B4A9-2C92185C2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 setup of TS2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1846BFB-94B9-1941-B014-04C74E1F5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stand preparation (ongoing)</a:t>
            </a:r>
          </a:p>
          <a:p>
            <a:pPr lvl="1"/>
            <a:r>
              <a:rPr lang="en-US" dirty="0"/>
              <a:t>Cooldown of </a:t>
            </a:r>
            <a:r>
              <a:rPr lang="en-US" dirty="0" err="1"/>
              <a:t>cryoline</a:t>
            </a:r>
            <a:r>
              <a:rPr lang="en-US" dirty="0"/>
              <a:t> foreseen in  May, with preliminary CDL controls</a:t>
            </a:r>
            <a:r>
              <a:rPr lang="en-US" dirty="0">
                <a:solidFill>
                  <a:srgbClr val="FF0000"/>
                </a:solidFill>
              </a:rPr>
              <a:t> ➜ Emilio</a:t>
            </a:r>
          </a:p>
          <a:p>
            <a:r>
              <a:rPr lang="en-US" dirty="0"/>
              <a:t>Safety Readiness Review end of May</a:t>
            </a:r>
          </a:p>
          <a:p>
            <a:pPr lvl="1"/>
            <a:r>
              <a:rPr lang="en-US" dirty="0"/>
              <a:t> Prerequisite is the finalization of the PSS system </a:t>
            </a:r>
            <a:r>
              <a:rPr lang="en-US" dirty="0">
                <a:solidFill>
                  <a:srgbClr val="FF0000"/>
                </a:solidFill>
              </a:rPr>
              <a:t>➜ Wolfgang</a:t>
            </a:r>
          </a:p>
          <a:p>
            <a:r>
              <a:rPr lang="en-US" dirty="0">
                <a:solidFill>
                  <a:srgbClr val="0070C0"/>
                </a:solidFill>
              </a:rPr>
              <a:t>Commissioning of TS2 with M0 </a:t>
            </a:r>
            <a:r>
              <a:rPr lang="en-US" dirty="0"/>
              <a:t>(M-ECCTD)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Start ASAP after SRR (and receiving the SSM TS2b </a:t>
            </a:r>
            <a:r>
              <a:rPr lang="en-US" dirty="0" err="1">
                <a:solidFill>
                  <a:srgbClr val="FF0000"/>
                </a:solidFill>
              </a:rPr>
              <a:t>licence</a:t>
            </a:r>
            <a:r>
              <a:rPr lang="en-US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Verify CM control system,  HL “zeroing”</a:t>
            </a:r>
          </a:p>
          <a:p>
            <a:pPr lvl="1"/>
            <a:r>
              <a:rPr lang="en-US" dirty="0"/>
              <a:t>Perform nominal SRF test plan and finalize test program/tools</a:t>
            </a:r>
          </a:p>
          <a:p>
            <a:pPr lvl="1"/>
            <a:r>
              <a:rPr lang="en-US" dirty="0"/>
              <a:t>2 months minimum, M1 available from CEA in August, H0 (H-ECCTD) in January 2020</a:t>
            </a:r>
          </a:p>
          <a:p>
            <a:r>
              <a:rPr lang="en-US" dirty="0">
                <a:solidFill>
                  <a:srgbClr val="0070C0"/>
                </a:solidFill>
              </a:rPr>
              <a:t>Series Testing</a:t>
            </a:r>
          </a:p>
          <a:p>
            <a:pPr lvl="1"/>
            <a:r>
              <a:rPr lang="en-US" dirty="0"/>
              <a:t>M2 at ESS mid March 2020</a:t>
            </a:r>
          </a:p>
          <a:p>
            <a:pPr lvl="1"/>
            <a:r>
              <a:rPr lang="en-US" dirty="0" err="1"/>
              <a:t>Approx</a:t>
            </a:r>
            <a:r>
              <a:rPr lang="en-US" dirty="0"/>
              <a:t> one module per month going to TS2 until mid November</a:t>
            </a:r>
          </a:p>
        </p:txBody>
      </p:sp>
    </p:spTree>
    <p:extLst>
      <p:ext uri="{BB962C8B-B14F-4D97-AF65-F5344CB8AC3E}">
        <p14:creationId xmlns:p14="http://schemas.microsoft.com/office/powerpoint/2010/main" val="67220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13B9-18EF-1D49-BAA2-A0BE65DB6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4591E-A67D-1F41-8103-7C2995CD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9691E-1B56-5346-AA0B-252C6D41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81D6A-2E6D-014D-84AF-39CDB371F2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AC24E-9EC0-8E45-AF2F-25D069BA1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5364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894791-9B39-504F-BE3E-F3998F7B5D0E}"/>
              </a:ext>
            </a:extLst>
          </p:cNvPr>
          <p:cNvSpPr txBox="1"/>
          <p:nvPr/>
        </p:nvSpPr>
        <p:spPr>
          <a:xfrm>
            <a:off x="2971800" y="218027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6DAD5-63DC-AF4B-86E0-21FB032E13DF}"/>
              </a:ext>
            </a:extLst>
          </p:cNvPr>
          <p:cNvSpPr txBox="1"/>
          <p:nvPr/>
        </p:nvSpPr>
        <p:spPr>
          <a:xfrm>
            <a:off x="4105872" y="1122242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H0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203B96-06E5-6A40-9734-5297D3B0C24B}"/>
              </a:ext>
            </a:extLst>
          </p:cNvPr>
          <p:cNvSpPr txBox="1"/>
          <p:nvPr/>
        </p:nvSpPr>
        <p:spPr>
          <a:xfrm>
            <a:off x="2133600" y="1733550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EBD84-903B-C048-82EF-D2E2A1EC113E}"/>
              </a:ext>
            </a:extLst>
          </p:cNvPr>
          <p:cNvSpPr txBox="1"/>
          <p:nvPr/>
        </p:nvSpPr>
        <p:spPr>
          <a:xfrm>
            <a:off x="3371458" y="2165418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353D4-7D42-3447-9DD0-7E4E1F81DEDD}"/>
              </a:ext>
            </a:extLst>
          </p:cNvPr>
          <p:cNvSpPr txBox="1"/>
          <p:nvPr/>
        </p:nvSpPr>
        <p:spPr>
          <a:xfrm>
            <a:off x="3576553" y="2581109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F2A0C5-29E8-B440-A413-24B20C88D049}"/>
              </a:ext>
            </a:extLst>
          </p:cNvPr>
          <p:cNvSpPr txBox="1"/>
          <p:nvPr/>
        </p:nvSpPr>
        <p:spPr>
          <a:xfrm>
            <a:off x="4020551" y="2981122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1B8A2E-23B2-464B-9298-602335293B6A}"/>
              </a:ext>
            </a:extLst>
          </p:cNvPr>
          <p:cNvSpPr txBox="1"/>
          <p:nvPr/>
        </p:nvSpPr>
        <p:spPr>
          <a:xfrm>
            <a:off x="4105872" y="3339115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166A9-B185-BB47-A9B1-C5E9AE86A42E}"/>
              </a:ext>
            </a:extLst>
          </p:cNvPr>
          <p:cNvSpPr txBox="1"/>
          <p:nvPr/>
        </p:nvSpPr>
        <p:spPr>
          <a:xfrm>
            <a:off x="4292116" y="3641180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18A541-A2C1-5C47-B476-56179D643520}"/>
              </a:ext>
            </a:extLst>
          </p:cNvPr>
          <p:cNvSpPr txBox="1"/>
          <p:nvPr/>
        </p:nvSpPr>
        <p:spPr>
          <a:xfrm>
            <a:off x="4540718" y="3953626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1A4E45-C4BC-DE4C-A356-DD6DAC85A966}"/>
              </a:ext>
            </a:extLst>
          </p:cNvPr>
          <p:cNvSpPr txBox="1"/>
          <p:nvPr/>
        </p:nvSpPr>
        <p:spPr>
          <a:xfrm>
            <a:off x="4789320" y="4266072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2D664D-03EE-B147-BA30-E8F7FBD6911B}"/>
              </a:ext>
            </a:extLst>
          </p:cNvPr>
          <p:cNvSpPr txBox="1"/>
          <p:nvPr/>
        </p:nvSpPr>
        <p:spPr>
          <a:xfrm>
            <a:off x="5020272" y="4552950"/>
            <a:ext cx="4661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M9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7EDCD1A6-A7AA-EA48-B559-A10604C87282}"/>
              </a:ext>
            </a:extLst>
          </p:cNvPr>
          <p:cNvSpPr/>
          <p:nvPr/>
        </p:nvSpPr>
        <p:spPr>
          <a:xfrm>
            <a:off x="4648200" y="259984"/>
            <a:ext cx="374184" cy="190543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0783A8-7597-AB42-822F-2F3A533E898A}"/>
              </a:ext>
            </a:extLst>
          </p:cNvPr>
          <p:cNvSpPr txBox="1"/>
          <p:nvPr/>
        </p:nvSpPr>
        <p:spPr>
          <a:xfrm>
            <a:off x="5044544" y="1079435"/>
            <a:ext cx="257303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TS2 ”Learning curve” with M0/M1/H0</a:t>
            </a:r>
          </a:p>
          <a:p>
            <a:pPr algn="l"/>
            <a:r>
              <a:rPr lang="en-US" sz="1200" dirty="0">
                <a:solidFill>
                  <a:srgbClr val="FF0000"/>
                </a:solidFill>
              </a:rPr>
              <a:t>e.g. 10 weeks test time each </a:t>
            </a:r>
          </a:p>
          <a:p>
            <a:pPr algn="l"/>
            <a:r>
              <a:rPr lang="en-US" sz="1200" dirty="0">
                <a:solidFill>
                  <a:srgbClr val="FF0000"/>
                </a:solidFill>
              </a:rPr>
              <a:t>until March 2020 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322B0CD9-8EDA-4545-BE2D-96E6726F9619}"/>
              </a:ext>
            </a:extLst>
          </p:cNvPr>
          <p:cNvSpPr/>
          <p:nvPr/>
        </p:nvSpPr>
        <p:spPr>
          <a:xfrm>
            <a:off x="6331416" y="2286962"/>
            <a:ext cx="374184" cy="272318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808AC-5D60-F944-81CF-9896FE7B472B}"/>
              </a:ext>
            </a:extLst>
          </p:cNvPr>
          <p:cNvSpPr txBox="1"/>
          <p:nvPr/>
        </p:nvSpPr>
        <p:spPr>
          <a:xfrm>
            <a:off x="6814388" y="3410347"/>
            <a:ext cx="2177212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TS2 nominal test cycle, </a:t>
            </a:r>
          </a:p>
          <a:p>
            <a:pPr algn="l"/>
            <a:r>
              <a:rPr lang="en-US" sz="1200" dirty="0">
                <a:solidFill>
                  <a:srgbClr val="FF0000"/>
                </a:solidFill>
              </a:rPr>
              <a:t>4 weeks each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5E593E-C3E7-854E-AB3B-CC7580270543}"/>
              </a:ext>
            </a:extLst>
          </p:cNvPr>
          <p:cNvSpPr txBox="1"/>
          <p:nvPr/>
        </p:nvSpPr>
        <p:spPr>
          <a:xfrm>
            <a:off x="6759994" y="4609263"/>
            <a:ext cx="2177212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</a:rPr>
              <a:t>P.S. M1-M3 tested first at CEA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BBE48F-456D-7E4C-884C-A57AAA568773}"/>
              </a:ext>
            </a:extLst>
          </p:cNvPr>
          <p:cNvSpPr txBox="1"/>
          <p:nvPr/>
        </p:nvSpPr>
        <p:spPr>
          <a:xfrm rot="3746405">
            <a:off x="4364926" y="3412085"/>
            <a:ext cx="240749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</a:rPr>
              <a:t>March 2019 ITC installation dates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DE6A5D-1059-3F46-BBC2-CC276317F1BA}"/>
              </a:ext>
            </a:extLst>
          </p:cNvPr>
          <p:cNvSpPr txBox="1"/>
          <p:nvPr/>
        </p:nvSpPr>
        <p:spPr>
          <a:xfrm rot="3746405">
            <a:off x="2754793" y="3428087"/>
            <a:ext cx="240749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</a:rPr>
              <a:t>End of module assembly dates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E36166-0CB1-6347-B1F1-3F156EC049A4}"/>
              </a:ext>
            </a:extLst>
          </p:cNvPr>
          <p:cNvCxnSpPr/>
          <p:nvPr/>
        </p:nvCxnSpPr>
        <p:spPr>
          <a:xfrm flipV="1">
            <a:off x="3547918" y="2303917"/>
            <a:ext cx="261699" cy="277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F9A518D-19C6-F14D-B90C-4264F57FF0AC}"/>
              </a:ext>
            </a:extLst>
          </p:cNvPr>
          <p:cNvCxnSpPr>
            <a:cxnSpLocks/>
          </p:cNvCxnSpPr>
          <p:nvPr/>
        </p:nvCxnSpPr>
        <p:spPr>
          <a:xfrm flipH="1">
            <a:off x="4666903" y="2581109"/>
            <a:ext cx="269107" cy="30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80DC98-C60C-2649-B605-DA768BD019BE}"/>
              </a:ext>
            </a:extLst>
          </p:cNvPr>
          <p:cNvCxnSpPr>
            <a:cxnSpLocks/>
          </p:cNvCxnSpPr>
          <p:nvPr/>
        </p:nvCxnSpPr>
        <p:spPr>
          <a:xfrm>
            <a:off x="4292116" y="4320189"/>
            <a:ext cx="963332" cy="493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32099CB-5DF1-C541-9803-C369119DE94D}"/>
              </a:ext>
            </a:extLst>
          </p:cNvPr>
          <p:cNvCxnSpPr>
            <a:cxnSpLocks/>
          </p:cNvCxnSpPr>
          <p:nvPr/>
        </p:nvCxnSpPr>
        <p:spPr>
          <a:xfrm flipH="1">
            <a:off x="6012909" y="4446354"/>
            <a:ext cx="6891" cy="552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97EFA3DF-E6E7-A14A-9354-BD05117F93D1}"/>
              </a:ext>
            </a:extLst>
          </p:cNvPr>
          <p:cNvSpPr/>
          <p:nvPr/>
        </p:nvSpPr>
        <p:spPr>
          <a:xfrm>
            <a:off x="7696200" y="95825"/>
            <a:ext cx="374184" cy="276228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DA4598-213B-134C-BCEA-DB80ACCD68AB}"/>
              </a:ext>
            </a:extLst>
          </p:cNvPr>
          <p:cNvSpPr txBox="1"/>
          <p:nvPr/>
        </p:nvSpPr>
        <p:spPr>
          <a:xfrm>
            <a:off x="8090259" y="1260741"/>
            <a:ext cx="970725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CEA/TS2</a:t>
            </a:r>
          </a:p>
          <a:p>
            <a:pPr algn="l"/>
            <a:r>
              <a:rPr lang="en-US" sz="1200" dirty="0">
                <a:solidFill>
                  <a:srgbClr val="FF0000"/>
                </a:solidFill>
              </a:rPr>
              <a:t>Benchmark</a:t>
            </a:r>
          </a:p>
        </p:txBody>
      </p:sp>
    </p:spTree>
    <p:extLst>
      <p:ext uri="{BB962C8B-B14F-4D97-AF65-F5344CB8AC3E}">
        <p14:creationId xmlns:p14="http://schemas.microsoft.com/office/powerpoint/2010/main" val="1948411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61A9-DF06-B84A-8826-CA75B50B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AEC563-1E57-8042-ACEC-A7995CA7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flow to current installation plan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27A330-F45E-504C-9D46-AE1108DF6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083DEA-D5C9-D54A-A1EE-B785BA7EE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>
          <a:xfrm>
            <a:off x="29361" y="875432"/>
            <a:ext cx="9144000" cy="4287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00061-CC14-714F-AE05-1CEF783B51B2}"/>
              </a:ext>
            </a:extLst>
          </p:cNvPr>
          <p:cNvSpPr txBox="1"/>
          <p:nvPr/>
        </p:nvSpPr>
        <p:spPr>
          <a:xfrm>
            <a:off x="914400" y="1504950"/>
            <a:ext cx="8229600" cy="369332"/>
          </a:xfrm>
          <a:prstGeom prst="rect">
            <a:avLst/>
          </a:prstGeom>
          <a:gradFill flip="none" rotWithShape="1">
            <a:gsLst>
              <a:gs pos="79000">
                <a:schemeClr val="accent1">
                  <a:lumMod val="5000"/>
                  <a:lumOff val="95000"/>
                  <a:alpha val="44000"/>
                </a:schemeClr>
              </a:gs>
              <a:gs pos="100000">
                <a:srgbClr val="FF0000"/>
              </a:gs>
              <a:gs pos="100000">
                <a:srgbClr val="FF0000"/>
              </a:gs>
              <a:gs pos="100000">
                <a:srgbClr val="FF0000"/>
              </a:gs>
            </a:gsLst>
            <a:lin ang="16200000" scaled="1"/>
            <a:tileRect/>
          </a:gra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    Start TS2 operation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0E79F3-6343-F643-B016-DD2BA85E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11 April 2019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E4277-C80B-7C47-A4F3-90FF8EB4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78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70F26-14C7-054C-8666-09F6C4D1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57101E-0F41-2443-8F65-0C42A987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2020, concurrent SPK/MB ELL Component installation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5AE7F-5944-3541-9625-0B6057F3D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7F2A7-C406-254A-ADB6-60B29EBAB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34"/>
            <a:ext cx="9144000" cy="4583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23FB0-85A4-B44F-9E57-A415D26BA7E8}"/>
              </a:ext>
            </a:extLst>
          </p:cNvPr>
          <p:cNvSpPr txBox="1"/>
          <p:nvPr/>
        </p:nvSpPr>
        <p:spPr>
          <a:xfrm>
            <a:off x="1981200" y="723840"/>
            <a:ext cx="1227965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13 Spokes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458EF-D75E-F64F-93F7-8B9D8104FEA7}"/>
              </a:ext>
            </a:extLst>
          </p:cNvPr>
          <p:cNvSpPr txBox="1"/>
          <p:nvPr/>
        </p:nvSpPr>
        <p:spPr>
          <a:xfrm>
            <a:off x="3677550" y="723840"/>
            <a:ext cx="1227965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9 </a:t>
            </a:r>
            <a:r>
              <a:rPr lang="en-US" sz="2000" dirty="0" err="1"/>
              <a:t>MBEll</a:t>
            </a:r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4C8F-4CFE-5F48-961A-5BC8BCB1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11 April 2019</a:t>
            </a:r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855DE05-CA52-2244-9E72-BDACB98A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22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ESS </a:t>
            </a:r>
            <a:r>
              <a:rPr lang="en-GB" dirty="0" err="1"/>
              <a:t>linac</a:t>
            </a:r>
            <a:r>
              <a:rPr lang="en-GB" dirty="0"/>
              <a:t> mainly consists of SRF components provided by European Institutions through In Kind</a:t>
            </a:r>
          </a:p>
          <a:p>
            <a:pPr lvl="1"/>
            <a:r>
              <a:rPr lang="en-GB" dirty="0"/>
              <a:t>State of the art </a:t>
            </a:r>
            <a:r>
              <a:rPr lang="en-GB" b="1" dirty="0"/>
              <a:t>infrastructures</a:t>
            </a:r>
            <a:r>
              <a:rPr lang="en-GB" dirty="0"/>
              <a:t> for development, testing and assembly are in partner laboratories</a:t>
            </a:r>
          </a:p>
          <a:p>
            <a:r>
              <a:rPr lang="en-GB" dirty="0"/>
              <a:t>The ESS long term implies provisions for maintenance, repair and possible upgrades</a:t>
            </a:r>
          </a:p>
          <a:p>
            <a:pPr lvl="1"/>
            <a:r>
              <a:rPr lang="en-GB" dirty="0"/>
              <a:t>Outside the realistic timeframe of collaboration agreements with the partners providing the components</a:t>
            </a:r>
          </a:p>
          <a:p>
            <a:pPr lvl="1"/>
            <a:r>
              <a:rPr lang="en-GB" dirty="0"/>
              <a:t>SRF technology may loose focus at partner laboratories</a:t>
            </a:r>
          </a:p>
          <a:p>
            <a:r>
              <a:rPr lang="en-GB" dirty="0">
                <a:solidFill>
                  <a:srgbClr val="00B050"/>
                </a:solidFill>
              </a:rPr>
              <a:t>Plan for long term </a:t>
            </a:r>
            <a:r>
              <a:rPr lang="en-GB" b="1" dirty="0">
                <a:solidFill>
                  <a:srgbClr val="00B050"/>
                </a:solidFill>
              </a:rPr>
              <a:t>SRF maintenance </a:t>
            </a:r>
            <a:r>
              <a:rPr lang="en-GB" dirty="0">
                <a:solidFill>
                  <a:srgbClr val="00B050"/>
                </a:solidFill>
              </a:rPr>
              <a:t>to be developed</a:t>
            </a:r>
          </a:p>
          <a:p>
            <a:pPr lvl="1"/>
            <a:r>
              <a:rPr lang="en-GB" dirty="0"/>
              <a:t>A </a:t>
            </a:r>
            <a:r>
              <a:rPr lang="en-GB" b="1" dirty="0"/>
              <a:t>local SRF facility </a:t>
            </a:r>
            <a:r>
              <a:rPr lang="en-GB" dirty="0"/>
              <a:t>as a place to ensure maintainability and to perform activities that would enable retaining motivated and competent staff to perform it</a:t>
            </a:r>
          </a:p>
          <a:p>
            <a:r>
              <a:rPr lang="en-GB" b="1" dirty="0"/>
              <a:t>Not</a:t>
            </a:r>
            <a:r>
              <a:rPr lang="en-GB" dirty="0"/>
              <a:t> in the current scope of construction phase</a:t>
            </a:r>
          </a:p>
          <a:p>
            <a:r>
              <a:rPr lang="en-GB" dirty="0"/>
              <a:t>Goal for availability ~2025, ~4 years, est. cost ~10 ME</a:t>
            </a:r>
          </a:p>
          <a:p>
            <a:r>
              <a:rPr lang="en-GB" dirty="0"/>
              <a:t>Benchmarked needs against EU facilities (lead by HD), update of 2016 assessment of WH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92CE24-8CDB-1843-AD2F-7CDAC574DD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sz="1400" dirty="0"/>
              <a:t>Wish list for new building on site ~ 1000 m</a:t>
            </a:r>
            <a:r>
              <a:rPr lang="en-GB" sz="1400" baseline="30000" dirty="0"/>
              <a:t>2</a:t>
            </a:r>
          </a:p>
          <a:p>
            <a:pPr lvl="1"/>
            <a:r>
              <a:rPr lang="en-GB" sz="1100" dirty="0"/>
              <a:t>Module assembly/disassembly hall, ~200 m</a:t>
            </a:r>
            <a:r>
              <a:rPr lang="en-GB" sz="1100" baseline="30000" dirty="0"/>
              <a:t>2</a:t>
            </a:r>
            <a:r>
              <a:rPr lang="en-GB" sz="1100" dirty="0"/>
              <a:t> </a:t>
            </a:r>
          </a:p>
          <a:p>
            <a:pPr lvl="2"/>
            <a:r>
              <a:rPr lang="en-GB" sz="1000" dirty="0"/>
              <a:t>Space with mechanical workshop, module assembly/disassembly area, lifting devices, tooling for sliding the string on its rail system</a:t>
            </a:r>
          </a:p>
          <a:p>
            <a:pPr lvl="1"/>
            <a:r>
              <a:rPr lang="en-GB" sz="1100" dirty="0"/>
              <a:t>Large clean room for cavity and string handling, ~300 m</a:t>
            </a:r>
            <a:r>
              <a:rPr lang="en-GB" sz="1100" baseline="30000" dirty="0"/>
              <a:t>2</a:t>
            </a:r>
            <a:endParaRPr lang="en-GB" sz="1100" dirty="0"/>
          </a:p>
          <a:p>
            <a:pPr lvl="2"/>
            <a:r>
              <a:rPr lang="en-GB" sz="1000" dirty="0"/>
              <a:t>Adjacent to assembly hall, ISO 7-4 (EN ISO 14644-1) areas to receive the cavity string for disassembly and reassembly, </a:t>
            </a:r>
          </a:p>
          <a:p>
            <a:pPr lvl="2"/>
            <a:r>
              <a:rPr lang="en-GB" sz="1000" dirty="0"/>
              <a:t>Cavity chemical treatment facility in ISO 7</a:t>
            </a:r>
          </a:p>
          <a:p>
            <a:pPr lvl="3"/>
            <a:r>
              <a:rPr lang="en-GB" sz="900" dirty="0"/>
              <a:t>Buffered Chemistry facility for cavity etching</a:t>
            </a:r>
          </a:p>
          <a:p>
            <a:pPr lvl="3"/>
            <a:r>
              <a:rPr lang="en-GB" sz="900" dirty="0"/>
              <a:t>Cleaning and rinsing cabinets with UPW</a:t>
            </a:r>
          </a:p>
          <a:p>
            <a:pPr lvl="2"/>
            <a:r>
              <a:rPr lang="en-GB" sz="1000" dirty="0"/>
              <a:t>Clean preparation area in ISO 4</a:t>
            </a:r>
          </a:p>
          <a:p>
            <a:pPr lvl="3"/>
            <a:r>
              <a:rPr lang="en-GB" sz="900" dirty="0"/>
              <a:t>High pressure rinsing station</a:t>
            </a:r>
          </a:p>
          <a:p>
            <a:pPr lvl="3"/>
            <a:r>
              <a:rPr lang="en-GB" sz="900" dirty="0"/>
              <a:t>String assembly and disassembly area</a:t>
            </a:r>
          </a:p>
          <a:p>
            <a:pPr lvl="1"/>
            <a:r>
              <a:rPr lang="en-GB" sz="1100" dirty="0"/>
              <a:t>Cavity Test Stand, ~50 m</a:t>
            </a:r>
            <a:r>
              <a:rPr lang="en-GB" sz="1100" baseline="30000" dirty="0"/>
              <a:t>2</a:t>
            </a:r>
            <a:endParaRPr lang="en-GB" sz="1100" dirty="0"/>
          </a:p>
          <a:p>
            <a:pPr lvl="2"/>
            <a:r>
              <a:rPr lang="en-GB" sz="1000" dirty="0"/>
              <a:t>Vertical cryostat for individual cavity performance assessments</a:t>
            </a:r>
          </a:p>
          <a:p>
            <a:pPr lvl="1"/>
            <a:r>
              <a:rPr lang="en-GB" sz="1100" dirty="0"/>
              <a:t>Module Test Stand, ~450 m</a:t>
            </a:r>
            <a:r>
              <a:rPr lang="en-GB" sz="1100" baseline="30000" dirty="0"/>
              <a:t>2</a:t>
            </a:r>
            <a:endParaRPr lang="en-GB" sz="1100" dirty="0"/>
          </a:p>
          <a:p>
            <a:pPr lvl="2"/>
            <a:r>
              <a:rPr lang="en-GB" sz="1000" dirty="0"/>
              <a:t>Radiation shielded bunker for High power testing of complete cryomodules</a:t>
            </a:r>
          </a:p>
          <a:p>
            <a:pPr lvl="2"/>
            <a:r>
              <a:rPr lang="en-GB" sz="1000" dirty="0"/>
              <a:t>Currently TS2 is in contingency space of </a:t>
            </a:r>
            <a:r>
              <a:rPr lang="en-GB" sz="1000" dirty="0" err="1"/>
              <a:t>Linac</a:t>
            </a:r>
            <a:r>
              <a:rPr lang="en-GB" sz="1000" dirty="0"/>
              <a:t> gallery, to be relocated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term maintenance of the facility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0777D6-AFF2-3944-B615-FD9426D70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Spares, SRF Module repair facility at ESS?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6DF1F4-1E69-034C-AC0C-61714B12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55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Session on SRF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Contents of the agenda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45FB8-A617-7C45-AFBC-ACD10801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TAC SRF Session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64C33-D40B-B74C-B935-A4D8AF01A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7742"/>
          <a:stretch/>
        </p:blipFill>
        <p:spPr>
          <a:xfrm>
            <a:off x="4970664" y="1074420"/>
            <a:ext cx="4159504" cy="4069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16AD9C-7FBA-694C-BE56-8FFC33E9E3CD}"/>
              </a:ext>
            </a:extLst>
          </p:cNvPr>
          <p:cNvSpPr txBox="1"/>
          <p:nvPr/>
        </p:nvSpPr>
        <p:spPr>
          <a:xfrm>
            <a:off x="6519704" y="4634885"/>
            <a:ext cx="2158668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February 15</a:t>
            </a:r>
            <a:r>
              <a:rPr lang="en-US" sz="2000" baseline="30000" dirty="0"/>
              <a:t>th</a:t>
            </a:r>
            <a:r>
              <a:rPr lang="en-US" sz="2000" dirty="0"/>
              <a:t>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94CA"/>
                </a:solidFill>
              </a:rPr>
              <a:t>Intro						</a:t>
            </a:r>
          </a:p>
          <a:p>
            <a:r>
              <a:rPr lang="en-GB" dirty="0">
                <a:solidFill>
                  <a:srgbClr val="0094CA"/>
                </a:solidFill>
              </a:rPr>
              <a:t>Component Readiness</a:t>
            </a:r>
          </a:p>
          <a:p>
            <a:pPr lvl="1"/>
            <a:r>
              <a:rPr lang="en-GB" dirty="0"/>
              <a:t>Status of IK work and deliveries		</a:t>
            </a:r>
            <a:r>
              <a:rPr lang="en-GB" dirty="0">
                <a:solidFill>
                  <a:srgbClr val="1E9FDB"/>
                </a:solidFill>
              </a:rPr>
              <a:t>Christine</a:t>
            </a:r>
          </a:p>
          <a:p>
            <a:pPr lvl="1"/>
            <a:r>
              <a:rPr lang="en-GB" dirty="0"/>
              <a:t>Status of Freia Test Stand			</a:t>
            </a:r>
            <a:r>
              <a:rPr lang="en-GB" dirty="0">
                <a:solidFill>
                  <a:srgbClr val="1E9FDB"/>
                </a:solidFill>
              </a:rPr>
              <a:t>Roger</a:t>
            </a:r>
          </a:p>
          <a:p>
            <a:pPr lvl="1"/>
            <a:r>
              <a:rPr lang="en-GB" dirty="0"/>
              <a:t>Status of TS2 Preparation			</a:t>
            </a:r>
            <a:r>
              <a:rPr lang="en-GB" dirty="0">
                <a:solidFill>
                  <a:srgbClr val="1E9FDB"/>
                </a:solidFill>
              </a:rPr>
              <a:t>Wolfgang</a:t>
            </a:r>
          </a:p>
          <a:p>
            <a:pPr lvl="1"/>
            <a:r>
              <a:rPr lang="en-GB" dirty="0"/>
              <a:t>CM transports to ESS				</a:t>
            </a:r>
            <a:r>
              <a:rPr lang="en-GB" dirty="0">
                <a:solidFill>
                  <a:srgbClr val="1E9FDB"/>
                </a:solidFill>
              </a:rPr>
              <a:t>Felix</a:t>
            </a:r>
          </a:p>
          <a:p>
            <a:r>
              <a:rPr lang="en-GB" dirty="0">
                <a:solidFill>
                  <a:srgbClr val="0094CA"/>
                </a:solidFill>
              </a:rPr>
              <a:t>Testing</a:t>
            </a:r>
          </a:p>
          <a:p>
            <a:pPr lvl="1"/>
            <a:r>
              <a:rPr lang="en-GB" dirty="0"/>
              <a:t>Elliptical module reception/preparation	</a:t>
            </a:r>
            <a:r>
              <a:rPr lang="en-GB" dirty="0">
                <a:solidFill>
                  <a:srgbClr val="1E9FDB"/>
                </a:solidFill>
              </a:rPr>
              <a:t>Michal</a:t>
            </a:r>
          </a:p>
          <a:p>
            <a:pPr lvl="1"/>
            <a:r>
              <a:rPr lang="en-GB" dirty="0"/>
              <a:t>SRF Test Plan					</a:t>
            </a:r>
            <a:r>
              <a:rPr lang="en-GB" dirty="0">
                <a:solidFill>
                  <a:srgbClr val="1E9FDB"/>
                </a:solidFill>
              </a:rPr>
              <a:t>Cecilia</a:t>
            </a:r>
          </a:p>
          <a:p>
            <a:pPr lvl="1"/>
            <a:r>
              <a:rPr lang="en-GB" dirty="0"/>
              <a:t>TS2 CM Controls				</a:t>
            </a:r>
            <a:r>
              <a:rPr lang="en-GB" dirty="0">
                <a:solidFill>
                  <a:srgbClr val="1E9FDB"/>
                </a:solidFill>
              </a:rPr>
              <a:t>Emilio</a:t>
            </a:r>
          </a:p>
          <a:p>
            <a:r>
              <a:rPr lang="en-GB" dirty="0">
                <a:solidFill>
                  <a:srgbClr val="0094CA"/>
                </a:solidFill>
              </a:rPr>
              <a:t>Discussion/Q&amp;A</a:t>
            </a:r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C216E-7F1D-3142-AB58-F154030D0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b="13239"/>
          <a:stretch/>
        </p:blipFill>
        <p:spPr>
          <a:xfrm rot="10800000">
            <a:off x="0" y="1041248"/>
            <a:ext cx="9144000" cy="41022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7AF3E7F-DC97-1140-9A1C-FDE1CB38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busy 2019 awaits us all!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63A949-81E6-8048-A02A-8AB21BBBC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517"/>
            <a:ext cx="8229600" cy="533400"/>
          </a:xfrm>
        </p:spPr>
        <p:txBody>
          <a:bodyPr anchor="b"/>
          <a:lstStyle/>
          <a:p>
            <a:pPr marL="0" indent="0" algn="r">
              <a:buNone/>
            </a:pPr>
            <a:r>
              <a:rPr lang="en-US" sz="2800" dirty="0">
                <a:solidFill>
                  <a:schemeClr val="bg1"/>
                </a:solidFill>
              </a:rPr>
              <a:t>Thanks for the attention!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F5920-90E8-BF4E-B5C7-C0EEE4B9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7EFBF-D8EE-3740-90A0-D3ACE054F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Quick ramping up of “hands-on” SRF activities at ESS,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F54F6-683C-AF4E-BF79-26B9962B37C0}"/>
              </a:ext>
            </a:extLst>
          </p:cNvPr>
          <p:cNvSpPr txBox="1"/>
          <p:nvPr/>
        </p:nvSpPr>
        <p:spPr>
          <a:xfrm>
            <a:off x="7391400" y="3686711"/>
            <a:ext cx="1676400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>
                <a:solidFill>
                  <a:schemeClr val="bg1"/>
                </a:solidFill>
              </a:rPr>
              <a:t>DISCLAIMERS:</a:t>
            </a:r>
          </a:p>
          <a:p>
            <a:pPr algn="l"/>
            <a:endParaRPr lang="en-US" sz="800" dirty="0">
              <a:solidFill>
                <a:schemeClr val="bg1"/>
              </a:solidFill>
            </a:endParaRPr>
          </a:p>
          <a:p>
            <a:pPr algn="l"/>
            <a:r>
              <a:rPr lang="en-US" sz="800" dirty="0">
                <a:solidFill>
                  <a:schemeClr val="bg1"/>
                </a:solidFill>
              </a:rPr>
              <a:t>No IK partners were harmed in the making of this presentation, as no picture displayed has been taken at our IK partner premises</a:t>
            </a:r>
          </a:p>
          <a:p>
            <a:pPr algn="l"/>
            <a:endParaRPr lang="en-US" sz="800" dirty="0">
              <a:solidFill>
                <a:schemeClr val="bg1"/>
              </a:solidFill>
            </a:endParaRPr>
          </a:p>
          <a:p>
            <a:pPr algn="l"/>
            <a:r>
              <a:rPr lang="en-US" sz="800" b="1" dirty="0">
                <a:solidFill>
                  <a:schemeClr val="bg1"/>
                </a:solidFill>
              </a:rPr>
              <a:t>Nothing, </a:t>
            </a:r>
            <a:r>
              <a:rPr lang="en-US" sz="800" dirty="0">
                <a:solidFill>
                  <a:schemeClr val="bg1"/>
                </a:solidFill>
              </a:rPr>
              <a:t>however, could have been shown here without our great IK partner work!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912F1-855B-0942-9F46-AF73B2E6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23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The ESS Accelerator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E900F7-A604-9148-84F3-DA1064E60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Scope, Parameters, Technical Performances</a:t>
            </a: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457200" y="1264097"/>
            <a:ext cx="2989752" cy="1727715"/>
          </a:xfrm>
          <a:prstGeom prst="rect">
            <a:avLst/>
          </a:prstGeom>
          <a:solidFill>
            <a:schemeClr val="bg1"/>
          </a:solidFill>
          <a:ln>
            <a:solidFill>
              <a:srgbClr val="0084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7826" tIns="38914" rIns="77826" bIns="38914" anchor="ctr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b="1" dirty="0">
                <a:solidFill>
                  <a:srgbClr val="1E9FDB"/>
                </a:solidFill>
                <a:latin typeface="Arial"/>
                <a:cs typeface="Arial"/>
              </a:rPr>
              <a:t>Design Drivers: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High Average Beam Power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	5 MW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High Peak Beam Power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	125 MW</a:t>
            </a:r>
            <a:endParaRPr lang="sv-SE" sz="1200" dirty="0">
              <a:latin typeface="Arial"/>
              <a:cs typeface="Arial"/>
            </a:endParaRP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High Availability (User Facility)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	95%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229100" y="1160071"/>
            <a:ext cx="4743450" cy="1935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548" tIns="27272" rIns="54548" bIns="27272" anchor="ctr"/>
          <a:lstStyle/>
          <a:p>
            <a:pPr marL="88106" defTabSz="775924" eaLnBrk="0" hangingPunct="0"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rgbClr val="1E9FDB"/>
                </a:solidFill>
                <a:latin typeface="Arial"/>
                <a:cs typeface="Arial"/>
                <a:sym typeface="Futura Condensed" charset="0"/>
              </a:rPr>
              <a:t>Key parameters &amp; Design criteria: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Pulse length: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 2.86 </a:t>
            </a:r>
            <a:r>
              <a:rPr lang="en-US" sz="12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Max Energy: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 2 GeV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Pulse peak current: 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62.5 mA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Pulse Repetition rate: 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14 Hz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Particles: 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Protons (H+)	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Futura Condensed" charset="0"/>
              </a:rPr>
              <a:t>Low losses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rgbClr val="00B050"/>
                </a:solidFill>
                <a:latin typeface="Arial"/>
                <a:cs typeface="Arial"/>
                <a:sym typeface="Futura Condensed" charset="0"/>
              </a:rPr>
              <a:t>Minimize energy use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Futura Condensed" charset="0"/>
              </a:rPr>
              <a:t>Flexible design for risk mitigation and future upgrades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3539728" y="1839823"/>
            <a:ext cx="632222" cy="576263"/>
          </a:xfrm>
          <a:prstGeom prst="rightArrow">
            <a:avLst/>
          </a:prstGeom>
          <a:solidFill>
            <a:srgbClr val="13A0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952" tIns="36477" rIns="72952" bIns="36477" anchor="ctr"/>
          <a:lstStyle/>
          <a:p>
            <a:pPr>
              <a:defRPr/>
            </a:pPr>
            <a:endParaRPr lang="en-US" sz="1013">
              <a:solidFill>
                <a:srgbClr val="1E9FD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889" y="4430151"/>
            <a:ext cx="3612375" cy="40408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197769" algn="l"/>
              </a:tabLst>
            </a:pPr>
            <a:r>
              <a:rPr lang="en-US" sz="1013" b="1" dirty="0">
                <a:solidFill>
                  <a:srgbClr val="1E9FDB"/>
                </a:solidFill>
              </a:rPr>
              <a:t>Collaborative:</a:t>
            </a:r>
            <a:r>
              <a:rPr lang="en-US" sz="1013" dirty="0"/>
              <a:t>	18 IK partners in 8 countries, </a:t>
            </a:r>
          </a:p>
          <a:p>
            <a:pPr>
              <a:tabLst>
                <a:tab pos="1197769" algn="l"/>
              </a:tabLst>
            </a:pPr>
            <a:r>
              <a:rPr lang="en-US" sz="1013" dirty="0"/>
              <a:t>	5 collaboration partners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AB24BF-9E9C-0E4B-B7B4-93C767E21909}"/>
              </a:ext>
            </a:extLst>
          </p:cNvPr>
          <p:cNvSpPr txBox="1"/>
          <p:nvPr/>
        </p:nvSpPr>
        <p:spPr>
          <a:xfrm>
            <a:off x="4400551" y="4430152"/>
            <a:ext cx="4400550" cy="40408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677466" algn="l"/>
              </a:tabLst>
            </a:pPr>
            <a:r>
              <a:rPr lang="en-US" sz="1013" b="1" dirty="0">
                <a:solidFill>
                  <a:srgbClr val="1E9FDB"/>
                </a:solidFill>
              </a:rPr>
              <a:t>Staged:	</a:t>
            </a:r>
            <a:r>
              <a:rPr lang="en-US" sz="1013" dirty="0"/>
              <a:t>1.3 GeV capacity with 2 MW on target for 2025 </a:t>
            </a:r>
          </a:p>
          <a:p>
            <a:pPr>
              <a:tabLst>
                <a:tab pos="677466" algn="l"/>
              </a:tabLst>
            </a:pPr>
            <a:r>
              <a:rPr lang="en-US" sz="1013" dirty="0"/>
              <a:t>	remaining RF sources (40) installed after 2026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B6DAE9F-F946-9C44-A8BD-C85C0BCB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9" y="3250824"/>
            <a:ext cx="8708899" cy="10287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85E28-F20C-5549-97A3-8708BB10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11 April 2019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88EC38-EC7E-B143-81A6-29809954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764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702-126F-ED46-885F-8AC320BF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ESS, </a:t>
            </a:r>
            <a:r>
              <a:rPr lang="en-US" dirty="0">
                <a:solidFill>
                  <a:srgbClr val="FFFF00"/>
                </a:solidFill>
              </a:rPr>
              <a:t>large</a:t>
            </a:r>
            <a:r>
              <a:rPr lang="en-US" dirty="0"/>
              <a:t> in kind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04FE-5CA7-7245-8B55-CEAAD83ED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750"/>
            <a:ext cx="8229600" cy="3504252"/>
          </a:xfrm>
        </p:spPr>
        <p:txBody>
          <a:bodyPr/>
          <a:lstStyle/>
          <a:p>
            <a:r>
              <a:rPr lang="en-US" b="1" dirty="0"/>
              <a:t>Almost all components of the </a:t>
            </a:r>
            <a:r>
              <a:rPr lang="en-US" b="1" dirty="0" err="1"/>
              <a:t>linac</a:t>
            </a:r>
            <a:r>
              <a:rPr lang="en-US" b="1" dirty="0"/>
              <a:t> are designed and provided as in kind contributions</a:t>
            </a:r>
          </a:p>
          <a:p>
            <a:r>
              <a:rPr lang="en-US" b="1" dirty="0"/>
              <a:t>After handover scope transferred to ESS</a:t>
            </a:r>
          </a:p>
          <a:p>
            <a:r>
              <a:rPr lang="en-US" dirty="0"/>
              <a:t>For the SRF </a:t>
            </a:r>
            <a:r>
              <a:rPr lang="en-US" dirty="0" err="1"/>
              <a:t>linac</a:t>
            </a:r>
            <a:r>
              <a:rPr lang="en-US" dirty="0"/>
              <a:t>, the partners are organized in the </a:t>
            </a:r>
            <a:r>
              <a:rPr lang="en-US" b="1" dirty="0">
                <a:solidFill>
                  <a:srgbClr val="0094CA"/>
                </a:solidFill>
              </a:rPr>
              <a:t>ESS SRF Collaboration </a:t>
            </a:r>
            <a:r>
              <a:rPr lang="en-US" dirty="0"/>
              <a:t>with the workshare:</a:t>
            </a:r>
          </a:p>
          <a:p>
            <a:pPr lvl="1"/>
            <a:r>
              <a:rPr lang="en-US" dirty="0"/>
              <a:t>Spoke cavities and cryomodules (including prototype) by IPNO, F</a:t>
            </a:r>
          </a:p>
          <a:p>
            <a:pPr lvl="1"/>
            <a:r>
              <a:rPr lang="en-US" dirty="0"/>
              <a:t>Testing of spokes modules by FREIA laboratory of Uppsala University, S</a:t>
            </a:r>
          </a:p>
          <a:p>
            <a:pPr lvl="1"/>
            <a:r>
              <a:rPr lang="en-US" dirty="0"/>
              <a:t>Medium beta cavity production, by INFN, I</a:t>
            </a:r>
          </a:p>
          <a:p>
            <a:pPr lvl="1"/>
            <a:r>
              <a:rPr lang="en-US" dirty="0"/>
              <a:t>High beta cavity production, by STFC, UK</a:t>
            </a:r>
          </a:p>
          <a:p>
            <a:pPr lvl="1"/>
            <a:r>
              <a:rPr lang="en-US" dirty="0"/>
              <a:t>Cryomodule assembly and prototyping, CEA, F</a:t>
            </a:r>
          </a:p>
          <a:p>
            <a:pPr lvl="1"/>
            <a:r>
              <a:rPr lang="en-US" dirty="0"/>
              <a:t>Testing of elliptical module at TS2@ESS</a:t>
            </a:r>
          </a:p>
          <a:p>
            <a:r>
              <a:rPr lang="en-US" u="sng" dirty="0"/>
              <a:t>Construction project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External WP4 (IPNO) WP5 (CEA) for preparation and delivery of components</a:t>
            </a:r>
          </a:p>
          <a:p>
            <a:pPr lvl="1"/>
            <a:r>
              <a:rPr lang="en-US" dirty="0"/>
              <a:t>Internal WP19 for testing, installation, commissioning and initial operation</a:t>
            </a:r>
          </a:p>
          <a:p>
            <a:r>
              <a:rPr lang="en-US" u="sng" dirty="0"/>
              <a:t>ESS Organization</a:t>
            </a:r>
            <a:r>
              <a:rPr lang="en-US" dirty="0"/>
              <a:t>: Accelerator Division/</a:t>
            </a:r>
            <a:r>
              <a:rPr lang="en-US" dirty="0" err="1"/>
              <a:t>Linac</a:t>
            </a:r>
            <a:r>
              <a:rPr lang="en-US" dirty="0"/>
              <a:t> Group/SRF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07213-A050-5547-A98A-661FF34F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C8C27-2E7D-4948-BDC3-A88536BA0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SRF work so far at IK, shift to ESS for test/install/commissioning</a:t>
            </a:r>
          </a:p>
        </p:txBody>
      </p:sp>
      <p:pic>
        <p:nvPicPr>
          <p:cNvPr id="6" name="Picture 5" descr="logocip.tif">
            <a:extLst>
              <a:ext uri="{FF2B5EF4-FFF2-40B4-BE49-F238E27FC236}">
                <a16:creationId xmlns:a16="http://schemas.microsoft.com/office/drawing/2014/main" id="{0FB60A71-E75E-7A46-B4F6-8B37E37E4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037" y="2766369"/>
            <a:ext cx="432163" cy="240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5C265-8199-584C-A684-6760AA101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9" y="2270112"/>
            <a:ext cx="480060" cy="274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B9D71-33D9-3641-9ADD-E41BDFEE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958" y="2481543"/>
            <a:ext cx="374029" cy="389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81322-7BC6-724D-A6F8-841527FE6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38" y="3333270"/>
            <a:ext cx="355649" cy="457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3D666-37AB-9E44-B4C7-B11D97270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361" y="3033534"/>
            <a:ext cx="1004572" cy="265010"/>
          </a:xfrm>
          <a:prstGeom prst="rect">
            <a:avLst/>
          </a:prstGeom>
        </p:spPr>
      </p:pic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B0B0605A-7909-154F-ACAC-7BC613835963}"/>
              </a:ext>
            </a:extLst>
          </p:cNvPr>
          <p:cNvSpPr/>
          <p:nvPr/>
        </p:nvSpPr>
        <p:spPr>
          <a:xfrm>
            <a:off x="304799" y="4248150"/>
            <a:ext cx="6324601" cy="651276"/>
          </a:xfrm>
          <a:prstGeom prst="flowChartAlternateProcess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83F61-CA29-DD45-862E-1898C2649B26}"/>
              </a:ext>
            </a:extLst>
          </p:cNvPr>
          <p:cNvSpPr txBox="1"/>
          <p:nvPr/>
        </p:nvSpPr>
        <p:spPr>
          <a:xfrm>
            <a:off x="7838279" y="226758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4F36D-260A-5F4C-8CAD-55C044BAC32D}"/>
              </a:ext>
            </a:extLst>
          </p:cNvPr>
          <p:cNvSpPr txBox="1"/>
          <p:nvPr/>
        </p:nvSpPr>
        <p:spPr>
          <a:xfrm>
            <a:off x="7137692" y="2876070"/>
            <a:ext cx="1759000" cy="66617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➜ Christine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365FB2C-7161-9F48-BCEB-DC73B4A4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06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65EE30-D04A-5240-A2BE-D1DA97A4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Construction to installation and 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AA7532-4133-734D-BE4B-0D800CE0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 Construction Phase </a:t>
            </a:r>
            <a:r>
              <a:rPr lang="en-US" dirty="0"/>
              <a:t>(</a:t>
            </a:r>
            <a:r>
              <a:rPr lang="en-US" b="1" dirty="0"/>
              <a:t>Past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Most of the SRF activities during the Construction Phase so far has been performed by the </a:t>
            </a: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In-Kind partners </a:t>
            </a:r>
            <a:r>
              <a:rPr lang="en-US" dirty="0"/>
              <a:t>at the home institutions (CEA, IPNO, INFN and STFC) </a:t>
            </a:r>
            <a:r>
              <a:rPr lang="en-US" dirty="0">
                <a:solidFill>
                  <a:srgbClr val="FF0000"/>
                </a:solidFill>
              </a:rPr>
              <a:t>➜ Christine</a:t>
            </a:r>
            <a:endParaRPr lang="en-US" dirty="0"/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Design, construction and prototyping of cavities and modules</a:t>
            </a:r>
          </a:p>
          <a:p>
            <a:pPr lvl="1"/>
            <a:r>
              <a:rPr lang="en-US" dirty="0"/>
              <a:t>ESS in charge of the </a:t>
            </a:r>
            <a:r>
              <a:rPr lang="en-US" b="1" dirty="0">
                <a:solidFill>
                  <a:srgbClr val="13A0DE"/>
                </a:solidFill>
              </a:rPr>
              <a:t>CM “interface” </a:t>
            </a:r>
            <a:r>
              <a:rPr lang="en-US" dirty="0"/>
              <a:t>agreements towards neighboring WPs</a:t>
            </a:r>
          </a:p>
          <a:p>
            <a:r>
              <a:rPr lang="en-US" b="1" dirty="0"/>
              <a:t>Testing &amp; Installation is getting very close </a:t>
            </a:r>
            <a:r>
              <a:rPr lang="en-US" dirty="0"/>
              <a:t>(</a:t>
            </a:r>
            <a:r>
              <a:rPr lang="en-US" b="1" dirty="0"/>
              <a:t>Now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Delivery of prototypes at test stand happened and first series components in </a:t>
            </a:r>
            <a:r>
              <a:rPr lang="en-US" b="1" dirty="0"/>
              <a:t>Mid 2019</a:t>
            </a:r>
          </a:p>
          <a:p>
            <a:pPr lvl="1"/>
            <a:r>
              <a:rPr lang="en-US" dirty="0"/>
              <a:t>Start of the </a:t>
            </a:r>
            <a:r>
              <a:rPr lang="en-US" b="1" dirty="0"/>
              <a:t>Test Stand 2 operation </a:t>
            </a:r>
            <a:r>
              <a:rPr lang="en-US" dirty="0"/>
              <a:t>for the Elliptical CM testing </a:t>
            </a:r>
            <a:r>
              <a:rPr lang="en-US" dirty="0">
                <a:solidFill>
                  <a:srgbClr val="FF0000"/>
                </a:solidFill>
              </a:rPr>
              <a:t>➜ Wolfgang</a:t>
            </a:r>
          </a:p>
          <a:p>
            <a:pPr lvl="1"/>
            <a:r>
              <a:rPr lang="en-US" dirty="0"/>
              <a:t>Start of the FREIA Test Stand operation at UU for Spoke CM testing </a:t>
            </a:r>
            <a:r>
              <a:rPr lang="en-US" dirty="0">
                <a:solidFill>
                  <a:srgbClr val="FF0000"/>
                </a:solidFill>
              </a:rPr>
              <a:t>➜ Roger</a:t>
            </a:r>
          </a:p>
          <a:p>
            <a:r>
              <a:rPr lang="en-US" b="1" dirty="0"/>
              <a:t>Getting ready for testing and commissioning </a:t>
            </a:r>
            <a:r>
              <a:rPr lang="en-US" dirty="0"/>
              <a:t>(</a:t>
            </a:r>
            <a:r>
              <a:rPr lang="en-US" b="1" dirty="0"/>
              <a:t>Now &amp; Future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13A0DE"/>
                </a:solidFill>
              </a:rPr>
              <a:t>Transfer know-how </a:t>
            </a:r>
            <a:r>
              <a:rPr lang="en-US" dirty="0">
                <a:solidFill>
                  <a:srgbClr val="13A0DE"/>
                </a:solidFill>
              </a:rPr>
              <a:t>from IK, capture design intent, get ownership of SRF components</a:t>
            </a:r>
          </a:p>
          <a:p>
            <a:pPr lvl="1"/>
            <a:r>
              <a:rPr lang="en-US" dirty="0">
                <a:solidFill>
                  <a:srgbClr val="13A0DE"/>
                </a:solidFill>
              </a:rPr>
              <a:t>Ramp up of </a:t>
            </a:r>
            <a:r>
              <a:rPr lang="en-US" b="1" dirty="0">
                <a:solidFill>
                  <a:srgbClr val="13A0DE"/>
                </a:solidFill>
              </a:rPr>
              <a:t>local “hands-on” SRF </a:t>
            </a:r>
            <a:r>
              <a:rPr lang="en-US" dirty="0">
                <a:solidFill>
                  <a:srgbClr val="13A0DE"/>
                </a:solidFill>
              </a:rPr>
              <a:t>activities at ESS </a:t>
            </a:r>
            <a:r>
              <a:rPr lang="en-US" dirty="0">
                <a:solidFill>
                  <a:srgbClr val="FF0000"/>
                </a:solidFill>
              </a:rPr>
              <a:t>➜ Cecilia</a:t>
            </a:r>
            <a:endParaRPr lang="en-US" dirty="0">
              <a:solidFill>
                <a:srgbClr val="13A0DE"/>
              </a:solidFill>
            </a:endParaRPr>
          </a:p>
          <a:p>
            <a:pPr lvl="1"/>
            <a:r>
              <a:rPr lang="en-US" i="1" dirty="0">
                <a:solidFill>
                  <a:srgbClr val="13A0DE"/>
                </a:solidFill>
              </a:rPr>
              <a:t>Current ESS staff cannot fully cope the installation and testing needs!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DC823-AC37-C644-9DC2-DE786EC8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163B9F-4E10-0244-A3F8-8A24F7A00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(from IK to ESS)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595E1BE-1D05-7448-AC6A-98F48A1B7758}"/>
              </a:ext>
            </a:extLst>
          </p:cNvPr>
          <p:cNvSpPr/>
          <p:nvPr/>
        </p:nvSpPr>
        <p:spPr>
          <a:xfrm rot="16200000">
            <a:off x="6439258" y="2735980"/>
            <a:ext cx="3248936" cy="468353"/>
          </a:xfrm>
          <a:prstGeom prst="leftArrow">
            <a:avLst/>
          </a:prstGeom>
          <a:gradFill flip="none" rotWithShape="1">
            <a:gsLst>
              <a:gs pos="0">
                <a:srgbClr val="365C89"/>
              </a:gs>
              <a:gs pos="100000">
                <a:srgbClr val="13A0DE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Construction to Test and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F3F7C-2D2D-F140-AAA7-45B76C3F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4E578-E926-CC43-AAF8-23BE4B53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0572C47-27C3-DC48-A89E-C8E1A71E1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95% of the ESS energy gain by an SRF </a:t>
            </a:r>
            <a:r>
              <a:rPr lang="en-US" dirty="0" err="1"/>
              <a:t>linac</a:t>
            </a:r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908F60-A137-0942-9EEF-20B8E8A40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Where are SRF-related activities at ESS?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BB263-C773-DF40-B09B-32890BE57B2F}"/>
              </a:ext>
            </a:extLst>
          </p:cNvPr>
          <p:cNvSpPr txBox="1"/>
          <p:nvPr/>
        </p:nvSpPr>
        <p:spPr>
          <a:xfrm>
            <a:off x="3917079" y="1997203"/>
            <a:ext cx="1544525" cy="715581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2100" dirty="0"/>
              <a:t>Construction</a:t>
            </a:r>
          </a:p>
          <a:p>
            <a:pPr algn="l"/>
            <a:r>
              <a:rPr lang="en-US" sz="2100" dirty="0"/>
              <a:t>Project WPs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811AA9-6F56-C743-B0B5-00ED54F418FE}"/>
              </a:ext>
            </a:extLst>
          </p:cNvPr>
          <p:cNvSpPr/>
          <p:nvPr/>
        </p:nvSpPr>
        <p:spPr>
          <a:xfrm>
            <a:off x="422413" y="1364320"/>
            <a:ext cx="3400246" cy="767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4: Spoke Cryomodules (IPNO)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Prototype activities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Design, realization, shipment of spoke CM to 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231254-D23E-CA40-A705-BA3F9C4BD237}"/>
              </a:ext>
            </a:extLst>
          </p:cNvPr>
          <p:cNvSpPr txBox="1"/>
          <p:nvPr/>
        </p:nvSpPr>
        <p:spPr>
          <a:xfrm>
            <a:off x="5554667" y="1371601"/>
            <a:ext cx="3589333" cy="103304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US" sz="2100" dirty="0"/>
              <a:t>Organization</a:t>
            </a:r>
          </a:p>
          <a:p>
            <a:pPr algn="ctr"/>
            <a:r>
              <a:rPr lang="en-US" sz="1013" dirty="0"/>
              <a:t>Currently 138</a:t>
            </a:r>
          </a:p>
          <a:p>
            <a:pPr algn="ctr"/>
            <a:r>
              <a:rPr lang="en-US" sz="1050" dirty="0"/>
              <a:t>92 ESS staff</a:t>
            </a:r>
          </a:p>
          <a:p>
            <a:pPr algn="ctr"/>
            <a:r>
              <a:rPr lang="en-US" sz="1050" dirty="0"/>
              <a:t>EIS, Consultants, Students, Planners</a:t>
            </a:r>
          </a:p>
          <a:p>
            <a:pPr algn="ctr"/>
            <a:r>
              <a:rPr lang="en-US" sz="1050" dirty="0"/>
              <a:t>12 </a:t>
            </a:r>
            <a:r>
              <a:rPr lang="en-US" sz="1050" dirty="0" err="1"/>
              <a:t>InKind</a:t>
            </a:r>
            <a:r>
              <a:rPr lang="en-US" sz="1050" dirty="0"/>
              <a:t> (10 from PL institutes)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7D62D37-C7C0-C14A-931C-947E7D047279}"/>
              </a:ext>
            </a:extLst>
          </p:cNvPr>
          <p:cNvSpPr/>
          <p:nvPr/>
        </p:nvSpPr>
        <p:spPr>
          <a:xfrm>
            <a:off x="400050" y="2188006"/>
            <a:ext cx="3400246" cy="118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5: Elliptical Cryomodules (CEA)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Prototype activities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Design, realization, shipment of elliptical CM to ESS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Cavities: </a:t>
            </a:r>
            <a:r>
              <a:rPr lang="en-US" sz="1050" dirty="0" err="1"/>
              <a:t>inkind</a:t>
            </a:r>
            <a:r>
              <a:rPr lang="en-US" sz="1050" dirty="0"/>
              <a:t> contribution of</a:t>
            </a:r>
          </a:p>
          <a:p>
            <a:pPr marL="689372" lvl="4" indent="-170260">
              <a:buFont typeface="Arial" panose="020B0604020202020204" pitchFamily="34" charset="0"/>
              <a:buChar char="•"/>
            </a:pPr>
            <a:r>
              <a:rPr lang="en-US" sz="1050" dirty="0"/>
              <a:t>INFN (Medium Beta)</a:t>
            </a:r>
          </a:p>
          <a:p>
            <a:pPr marL="689372" lvl="4" indent="-170260">
              <a:buFont typeface="Arial" panose="020B0604020202020204" pitchFamily="34" charset="0"/>
              <a:buChar char="•"/>
            </a:pPr>
            <a:r>
              <a:rPr lang="en-US" sz="1050" dirty="0"/>
              <a:t>STFC (High Beta)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6592D24-9BDB-D04C-8FCD-7E9DC1F0561C}"/>
              </a:ext>
            </a:extLst>
          </p:cNvPr>
          <p:cNvSpPr/>
          <p:nvPr/>
        </p:nvSpPr>
        <p:spPr>
          <a:xfrm>
            <a:off x="3870510" y="3678678"/>
            <a:ext cx="1558740" cy="1298246"/>
          </a:xfrm>
          <a:prstGeom prst="roundRect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+ “Support” WPs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…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WP08: RF Systems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WP11: </a:t>
            </a:r>
            <a:r>
              <a:rPr lang="en-US" sz="1050" dirty="0" err="1"/>
              <a:t>Cryo</a:t>
            </a:r>
            <a:endParaRPr lang="en-US" sz="1050" dirty="0"/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WP17: Pow Conv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F434A-19D7-8544-9286-FDFB0FE03B02}"/>
              </a:ext>
            </a:extLst>
          </p:cNvPr>
          <p:cNvSpPr txBox="1"/>
          <p:nvPr/>
        </p:nvSpPr>
        <p:spPr>
          <a:xfrm rot="16200000">
            <a:off x="-812441" y="2230040"/>
            <a:ext cx="2017202" cy="278019"/>
          </a:xfrm>
          <a:prstGeom prst="rect">
            <a:avLst/>
          </a:prstGeom>
          <a:solidFill>
            <a:srgbClr val="4F81BD"/>
          </a:solidFill>
          <a:ln w="38100">
            <a:solidFill>
              <a:srgbClr val="365C89"/>
            </a:solidFill>
          </a:ln>
        </p:spPr>
        <p:txBody>
          <a:bodyPr vert="horz" wrap="none" lIns="68580" tIns="34290" rIns="68580" bIns="34290" rtlCol="0" anchor="t">
            <a:normAutofit lnSpcReduction="10000"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External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3CBA4B-53FA-5241-AF55-D8E29FB4DAA3}"/>
              </a:ext>
            </a:extLst>
          </p:cNvPr>
          <p:cNvCxnSpPr/>
          <p:nvPr/>
        </p:nvCxnSpPr>
        <p:spPr>
          <a:xfrm>
            <a:off x="5543550" y="1257300"/>
            <a:ext cx="0" cy="3582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682D3E-AFB1-E646-89E8-454826AA14B3}"/>
              </a:ext>
            </a:extLst>
          </p:cNvPr>
          <p:cNvGrpSpPr/>
          <p:nvPr/>
        </p:nvGrpSpPr>
        <p:grpSpPr>
          <a:xfrm>
            <a:off x="5715000" y="2609459"/>
            <a:ext cx="3281830" cy="1791090"/>
            <a:chOff x="7620000" y="3479279"/>
            <a:chExt cx="4375773" cy="238812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D16B9D-8E3E-D04C-B064-ACD5F9D1A3B5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9220200" y="4572000"/>
              <a:ext cx="8075" cy="588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A1C1089-9CD3-B347-9D03-B4CF2D49FEDB}"/>
                </a:ext>
              </a:extLst>
            </p:cNvPr>
            <p:cNvCxnSpPr>
              <a:cxnSpLocks/>
            </p:cNvCxnSpPr>
            <p:nvPr/>
          </p:nvCxnSpPr>
          <p:spPr>
            <a:xfrm>
              <a:off x="10293699" y="4556568"/>
              <a:ext cx="8075" cy="588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C9ED15-8E0B-014C-806E-9977C2BDFC80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76522" y="4538814"/>
              <a:ext cx="1" cy="9284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3DD522-9825-A048-8163-9D77B8EDD361}"/>
                </a:ext>
              </a:extLst>
            </p:cNvPr>
            <p:cNvSpPr txBox="1"/>
            <p:nvPr/>
          </p:nvSpPr>
          <p:spPr>
            <a:xfrm>
              <a:off x="8697676" y="3479279"/>
              <a:ext cx="2391672" cy="24622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ACCELERATOR DIVISION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A700BD-7E2C-4748-8EE5-1F39AF206714}"/>
                </a:ext>
              </a:extLst>
            </p:cNvPr>
            <p:cNvSpPr txBox="1"/>
            <p:nvPr/>
          </p:nvSpPr>
          <p:spPr>
            <a:xfrm>
              <a:off x="8715101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LINAC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511160-7A73-4F48-AE47-C12F1A7FDF02}"/>
                </a:ext>
              </a:extLst>
            </p:cNvPr>
            <p:cNvSpPr txBox="1"/>
            <p:nvPr/>
          </p:nvSpPr>
          <p:spPr>
            <a:xfrm>
              <a:off x="9829801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RF 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EC3A88-1552-E346-B1DC-66F21B7B63AC}"/>
                </a:ext>
              </a:extLst>
            </p:cNvPr>
            <p:cNvSpPr txBox="1"/>
            <p:nvPr/>
          </p:nvSpPr>
          <p:spPr>
            <a:xfrm>
              <a:off x="7620000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BEAM PHYSICS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CD6A95-4A33-DD4C-AC40-6FB5E714BB31}"/>
                </a:ext>
              </a:extLst>
            </p:cNvPr>
            <p:cNvSpPr txBox="1"/>
            <p:nvPr/>
          </p:nvSpPr>
          <p:spPr>
            <a:xfrm>
              <a:off x="10957274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Tech Services 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67E10B-DBB8-7745-8472-BD7344B73E1F}"/>
                </a:ext>
              </a:extLst>
            </p:cNvPr>
            <p:cNvSpPr txBox="1"/>
            <p:nvPr/>
          </p:nvSpPr>
          <p:spPr>
            <a:xfrm>
              <a:off x="8709027" y="4853636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Front End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4D7678-A562-CC45-88F3-AEBE321FB36C}"/>
                </a:ext>
              </a:extLst>
            </p:cNvPr>
            <p:cNvSpPr txBox="1"/>
            <p:nvPr/>
          </p:nvSpPr>
          <p:spPr>
            <a:xfrm>
              <a:off x="8709025" y="5160463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SRF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244403-07AA-6443-BC8C-B299CAF6B94C}"/>
                </a:ext>
              </a:extLst>
            </p:cNvPr>
            <p:cNvSpPr txBox="1"/>
            <p:nvPr/>
          </p:nvSpPr>
          <p:spPr>
            <a:xfrm>
              <a:off x="9829800" y="4853636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Power </a:t>
              </a:r>
              <a:r>
                <a:rPr lang="sv-SE" sz="750" b="1" dirty="0" err="1">
                  <a:solidFill>
                    <a:schemeClr val="bg1"/>
                  </a:solidFill>
                </a:rPr>
                <a:t>Convert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E3164F-8EF4-1B44-A7D0-A3B238C39188}"/>
                </a:ext>
              </a:extLst>
            </p:cNvPr>
            <p:cNvSpPr txBox="1"/>
            <p:nvPr/>
          </p:nvSpPr>
          <p:spPr>
            <a:xfrm>
              <a:off x="9829800" y="5160463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RF </a:t>
              </a:r>
              <a:r>
                <a:rPr lang="sv-SE" sz="750" b="1" dirty="0" err="1">
                  <a:solidFill>
                    <a:schemeClr val="bg1"/>
                  </a:solidFill>
                </a:rPr>
                <a:t>Sources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0092F0-ED88-F640-8CEC-E057DD560EBA}"/>
                </a:ext>
              </a:extLst>
            </p:cNvPr>
            <p:cNvSpPr txBox="1"/>
            <p:nvPr/>
          </p:nvSpPr>
          <p:spPr>
            <a:xfrm>
              <a:off x="10957274" y="4853636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 err="1">
                  <a:solidFill>
                    <a:schemeClr val="bg1"/>
                  </a:solidFill>
                </a:rPr>
                <a:t>Cryo</a:t>
              </a:r>
              <a:endParaRPr lang="sv-SE" sz="75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941136-E70B-034F-9B1A-A58172EEAEE0}"/>
                </a:ext>
              </a:extLst>
            </p:cNvPr>
            <p:cNvSpPr txBox="1"/>
            <p:nvPr/>
          </p:nvSpPr>
          <p:spPr>
            <a:xfrm>
              <a:off x="10957274" y="5160463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Vacuum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887DBA-F11C-6540-9AD4-5C3DA32F76F7}"/>
                </a:ext>
              </a:extLst>
            </p:cNvPr>
            <p:cNvSpPr txBox="1"/>
            <p:nvPr/>
          </p:nvSpPr>
          <p:spPr>
            <a:xfrm>
              <a:off x="10957274" y="5467290"/>
              <a:ext cx="1038499" cy="40010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Test </a:t>
              </a:r>
              <a:r>
                <a:rPr lang="sv-SE" sz="750" b="1" dirty="0" err="1">
                  <a:solidFill>
                    <a:schemeClr val="bg1"/>
                  </a:solidFill>
                </a:rPr>
                <a:t>Stand</a:t>
              </a:r>
              <a:r>
                <a:rPr lang="sv-SE" sz="750" b="1" dirty="0">
                  <a:solidFill>
                    <a:schemeClr val="bg1"/>
                  </a:solidFill>
                </a:rPr>
                <a:t> &amp; </a:t>
              </a:r>
              <a:r>
                <a:rPr lang="sv-SE" sz="750" b="1" dirty="0" err="1">
                  <a:solidFill>
                    <a:schemeClr val="bg1"/>
                  </a:solidFill>
                </a:rPr>
                <a:t>Utilities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B03AE69-5A16-7440-8E14-71C03C0A9B8F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9893512" y="3725500"/>
              <a:ext cx="0" cy="236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CAA0996-417B-6646-BE6B-644154F6795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00" y="3962400"/>
              <a:ext cx="3276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E101F43-4388-514E-A7FD-1FD1B65F2DF2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00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311B8F0-8268-1142-AE3D-76E97FBAFDF0}"/>
                </a:ext>
              </a:extLst>
            </p:cNvPr>
            <p:cNvCxnSpPr>
              <a:cxnSpLocks/>
            </p:cNvCxnSpPr>
            <p:nvPr/>
          </p:nvCxnSpPr>
          <p:spPr>
            <a:xfrm>
              <a:off x="9220200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7CCA6E-CD8A-8848-891E-CDE15FBFB057}"/>
                </a:ext>
              </a:extLst>
            </p:cNvPr>
            <p:cNvCxnSpPr>
              <a:cxnSpLocks/>
            </p:cNvCxnSpPr>
            <p:nvPr/>
          </p:nvCxnSpPr>
          <p:spPr>
            <a:xfrm>
              <a:off x="10287000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7E4B9A-5338-1E4E-8281-5A3F9784D2AD}"/>
                </a:ext>
              </a:extLst>
            </p:cNvPr>
            <p:cNvCxnSpPr>
              <a:cxnSpLocks/>
            </p:cNvCxnSpPr>
            <p:nvPr/>
          </p:nvCxnSpPr>
          <p:spPr>
            <a:xfrm>
              <a:off x="11439939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-Right Arrow 51">
            <a:extLst>
              <a:ext uri="{FF2B5EF4-FFF2-40B4-BE49-F238E27FC236}">
                <a16:creationId xmlns:a16="http://schemas.microsoft.com/office/drawing/2014/main" id="{F57526CD-31D5-854E-85A7-875E75F0B54B}"/>
              </a:ext>
            </a:extLst>
          </p:cNvPr>
          <p:cNvSpPr/>
          <p:nvPr/>
        </p:nvSpPr>
        <p:spPr>
          <a:xfrm>
            <a:off x="4914900" y="1360447"/>
            <a:ext cx="1200150" cy="468353"/>
          </a:xfrm>
          <a:prstGeom prst="leftRightArrow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B1D25F8-AAE2-A146-BC21-5593E8A2C184}"/>
              </a:ext>
            </a:extLst>
          </p:cNvPr>
          <p:cNvSpPr/>
          <p:nvPr/>
        </p:nvSpPr>
        <p:spPr>
          <a:xfrm>
            <a:off x="400050" y="3653081"/>
            <a:ext cx="3382006" cy="663495"/>
          </a:xfrm>
          <a:prstGeom prst="roundRect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19: SRF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SRF testing of spoke/elliptical CM (UU &amp; TS2)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Installation, commissioning and operation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46915DE-C54B-EF4D-AE69-17A276EE4BF3}"/>
              </a:ext>
            </a:extLst>
          </p:cNvPr>
          <p:cNvSpPr/>
          <p:nvPr/>
        </p:nvSpPr>
        <p:spPr>
          <a:xfrm>
            <a:off x="400050" y="4392519"/>
            <a:ext cx="3374711" cy="584405"/>
          </a:xfrm>
          <a:prstGeom prst="roundRect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10: Test Stands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Setup/operation of the test facilities at UU/Lund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DEDC31-9CCF-554D-AAFB-CEB81ACD3A55}"/>
              </a:ext>
            </a:extLst>
          </p:cNvPr>
          <p:cNvSpPr txBox="1"/>
          <p:nvPr/>
        </p:nvSpPr>
        <p:spPr>
          <a:xfrm rot="16200000">
            <a:off x="-444638" y="4180112"/>
            <a:ext cx="1315608" cy="278019"/>
          </a:xfrm>
          <a:prstGeom prst="rect">
            <a:avLst/>
          </a:prstGeom>
          <a:solidFill>
            <a:srgbClr val="13A0DE"/>
          </a:solidFill>
          <a:ln w="38100">
            <a:solidFill>
              <a:srgbClr val="365C89"/>
            </a:solidFill>
          </a:ln>
        </p:spPr>
        <p:txBody>
          <a:bodyPr vert="horz" wrap="none" lIns="68580" tIns="34290" rIns="68580" bIns="34290" rtlCol="0" anchor="t">
            <a:normAutofit lnSpcReduction="10000"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Internal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8C65D-FD7B-2D4A-BC63-38EA9435E062}"/>
              </a:ext>
            </a:extLst>
          </p:cNvPr>
          <p:cNvSpPr txBox="1"/>
          <p:nvPr/>
        </p:nvSpPr>
        <p:spPr>
          <a:xfrm>
            <a:off x="1610659" y="3638099"/>
            <a:ext cx="973215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i="1" dirty="0">
                <a:solidFill>
                  <a:srgbClr val="FFFF00"/>
                </a:solidFill>
              </a:rPr>
              <a:t>Est. 12/2017</a:t>
            </a:r>
          </a:p>
        </p:txBody>
      </p:sp>
      <p:sp>
        <p:nvSpPr>
          <p:cNvPr id="53" name="Left Arrow 52">
            <a:extLst>
              <a:ext uri="{FF2B5EF4-FFF2-40B4-BE49-F238E27FC236}">
                <a16:creationId xmlns:a16="http://schemas.microsoft.com/office/drawing/2014/main" id="{F0D3A35D-2382-8743-A212-15307CC72E9E}"/>
              </a:ext>
            </a:extLst>
          </p:cNvPr>
          <p:cNvSpPr/>
          <p:nvPr/>
        </p:nvSpPr>
        <p:spPr>
          <a:xfrm rot="16200000">
            <a:off x="2995589" y="3269803"/>
            <a:ext cx="993041" cy="468353"/>
          </a:xfrm>
          <a:prstGeom prst="leftArrow">
            <a:avLst/>
          </a:prstGeom>
          <a:gradFill flip="none" rotWithShape="1">
            <a:gsLst>
              <a:gs pos="0">
                <a:srgbClr val="365C89"/>
              </a:gs>
              <a:gs pos="100000">
                <a:srgbClr val="13A0DE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time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D15D-15B8-9A49-9B42-81EF326F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11 April 2019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8AA6B-26D8-404F-8E8E-91B24C6F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1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3" grpId="0" animBg="1"/>
      <p:bldP spid="52" grpId="0" animBg="1"/>
      <p:bldP spid="31" grpId="0" animBg="1"/>
      <p:bldP spid="32" grpId="0" animBg="1"/>
      <p:bldP spid="34" grpId="0" animBg="1"/>
      <p:bldP spid="3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C73B8B-B0AD-A441-BDCE-CBE48710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SRF Staffing at 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FD1DCF-B6C4-7A4A-B2B9-FA6D83201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SRF Section, currently 4+2+(1 soon) FTEs (“steady state” staff 8 FTEs)</a:t>
            </a:r>
          </a:p>
          <a:p>
            <a:pPr lvl="1"/>
            <a:r>
              <a:rPr lang="en-US" dirty="0"/>
              <a:t>3 permanent staff members (Engineer)</a:t>
            </a:r>
          </a:p>
          <a:p>
            <a:pPr lvl="1"/>
            <a:r>
              <a:rPr lang="en-US" dirty="0"/>
              <a:t>1 PhD student (09/2019)</a:t>
            </a:r>
          </a:p>
          <a:p>
            <a:pPr lvl="1"/>
            <a:r>
              <a:rPr lang="en-US" dirty="0"/>
              <a:t>2 Engineering staff from other units in ORG chart (1 EIS + 1 LINAC)</a:t>
            </a:r>
          </a:p>
          <a:p>
            <a:pPr lvl="1"/>
            <a:r>
              <a:rPr lang="en-US" dirty="0"/>
              <a:t>1 permanent Technician starting May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  <a:p>
            <a:r>
              <a:rPr lang="en-US" dirty="0"/>
              <a:t>Existing IK agreement with IFJ-PAN for (non-SRF) TS2 operation </a:t>
            </a:r>
            <a:r>
              <a:rPr lang="en-US" dirty="0">
                <a:solidFill>
                  <a:srgbClr val="FF0000"/>
                </a:solidFill>
              </a:rPr>
              <a:t>➜ Wolfgang</a:t>
            </a:r>
            <a:endParaRPr lang="en-US" dirty="0"/>
          </a:p>
          <a:p>
            <a:pPr lvl="1"/>
            <a:r>
              <a:rPr lang="en-US" dirty="0"/>
              <a:t>Total of 55 FTE for Mechanical, Vacuum, </a:t>
            </a:r>
            <a:r>
              <a:rPr lang="en-US" dirty="0" err="1"/>
              <a:t>Cryo</a:t>
            </a:r>
            <a:r>
              <a:rPr lang="en-US" dirty="0">
                <a:solidFill>
                  <a:srgbClr val="FF0000"/>
                </a:solidFill>
              </a:rPr>
              <a:t> ➜ Michal</a:t>
            </a:r>
          </a:p>
          <a:p>
            <a:r>
              <a:rPr lang="en-US" dirty="0">
                <a:solidFill>
                  <a:srgbClr val="0094CA"/>
                </a:solidFill>
              </a:rPr>
              <a:t>Collaboration agreement in final stage with IFJ-PAN for SRF testing scope at TS2</a:t>
            </a:r>
          </a:p>
          <a:p>
            <a:pPr lvl="1"/>
            <a:r>
              <a:rPr lang="en-US" dirty="0">
                <a:solidFill>
                  <a:srgbClr val="0094CA"/>
                </a:solidFill>
              </a:rPr>
              <a:t>Total of 11 FTE of SRF engineers (~3 FTEs/year)</a:t>
            </a:r>
            <a:r>
              <a:rPr lang="en-US" dirty="0">
                <a:solidFill>
                  <a:srgbClr val="FF0000"/>
                </a:solidFill>
              </a:rPr>
              <a:t> ➜ Cecilia</a:t>
            </a:r>
            <a:endParaRPr lang="en-US" dirty="0">
              <a:solidFill>
                <a:srgbClr val="0094CA"/>
              </a:solidFill>
            </a:endParaRPr>
          </a:p>
          <a:p>
            <a:r>
              <a:rPr lang="en-US" dirty="0"/>
              <a:t>Contribution by collaborating institutions (IMP-CAS, IHEP), through medium/long-term visits</a:t>
            </a:r>
          </a:p>
          <a:p>
            <a:r>
              <a:rPr lang="en-US" b="1" dirty="0"/>
              <a:t>Support from other AD units</a:t>
            </a:r>
            <a:r>
              <a:rPr lang="en-US" dirty="0"/>
              <a:t> (TS2+Install+…)</a:t>
            </a:r>
          </a:p>
          <a:p>
            <a:r>
              <a:rPr lang="en-US" b="1" dirty="0"/>
              <a:t>Coordination with operation group </a:t>
            </a:r>
            <a:r>
              <a:rPr lang="en-US" dirty="0"/>
              <a:t>for testing (e.g. shift organization and LCR responsibility)</a:t>
            </a:r>
          </a:p>
          <a:p>
            <a:pPr lvl="1"/>
            <a:endParaRPr lang="en-US" dirty="0">
              <a:solidFill>
                <a:srgbClr val="0094CA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28C7E9-1F30-CD46-9C42-D4821EB2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8ED87A-6D73-6F46-AD70-F1C7B67DEA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SRF Section and “at large” for TS2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57B689-2DE7-0B46-B0E3-B102CBBD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76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2ABB6-DC4C-B146-9857-40C1456C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SRF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642A-E6BC-EF4D-857A-0C531551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9C1BF-C914-734C-8CE1-7052FA127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Incoming RF activities: Setup of an </a:t>
            </a:r>
            <a:r>
              <a:rPr lang="en-US" b="1" dirty="0">
                <a:solidFill>
                  <a:srgbClr val="FF0000"/>
                </a:solidFill>
              </a:rPr>
              <a:t>SRF laboratory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FD082-495C-B347-A985-B87827A4C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96208"/>
            <a:ext cx="4343400" cy="32575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B07FC1-A613-0443-90CF-FE4F48366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5475"/>
            <a:ext cx="8229600" cy="840991"/>
          </a:xfrm>
        </p:spPr>
        <p:txBody>
          <a:bodyPr/>
          <a:lstStyle/>
          <a:p>
            <a:r>
              <a:rPr lang="en-US" dirty="0"/>
              <a:t>From September 2017 to now:</a:t>
            </a:r>
          </a:p>
          <a:p>
            <a:pPr lvl="1"/>
            <a:r>
              <a:rPr lang="en-US" dirty="0"/>
              <a:t>Setup of SRF Laboratory for the preparation of all incoming reception measurement at warm</a:t>
            </a:r>
          </a:p>
          <a:p>
            <a:pPr lvl="1"/>
            <a:r>
              <a:rPr lang="en-US" dirty="0"/>
              <a:t>Lab will be moved to B02 lab building when available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D882A8-E9FC-E244-AD4D-01B97599D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6466"/>
            <a:ext cx="4329723" cy="3247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0EFB88-6EEF-574C-8EFB-E27B86A1C238}"/>
              </a:ext>
            </a:extLst>
          </p:cNvPr>
          <p:cNvSpPr txBox="1"/>
          <p:nvPr/>
        </p:nvSpPr>
        <p:spPr>
          <a:xfrm>
            <a:off x="1600200" y="20543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82AE8-43A4-3646-A845-E892B44D2BBA}"/>
              </a:ext>
            </a:extLst>
          </p:cNvPr>
          <p:cNvSpPr txBox="1"/>
          <p:nvPr/>
        </p:nvSpPr>
        <p:spPr>
          <a:xfrm>
            <a:off x="1557495" y="2158457"/>
            <a:ext cx="1529862" cy="81031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</a:rPr>
              <a:t>INFN 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1600" b="1" dirty="0">
                <a:solidFill>
                  <a:srgbClr val="FF0000"/>
                </a:solidFill>
              </a:rPr>
              <a:t>=0.5 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5-cell 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elliptical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CF8594-B36F-7F42-B50F-DC5C6D69C35A}"/>
              </a:ext>
            </a:extLst>
          </p:cNvPr>
          <p:cNvCxnSpPr>
            <a:cxnSpLocks/>
          </p:cNvCxnSpPr>
          <p:nvPr/>
        </p:nvCxnSpPr>
        <p:spPr>
          <a:xfrm>
            <a:off x="2057400" y="2908049"/>
            <a:ext cx="76200" cy="654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2C2395-5BFB-824F-9951-038F33AF5428}"/>
              </a:ext>
            </a:extLst>
          </p:cNvPr>
          <p:cNvSpPr txBox="1"/>
          <p:nvPr/>
        </p:nvSpPr>
        <p:spPr>
          <a:xfrm>
            <a:off x="1670538" y="4595433"/>
            <a:ext cx="1529862" cy="5480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b="1" dirty="0"/>
              <a:t>IPNO ESS</a:t>
            </a:r>
            <a:br>
              <a:rPr lang="en-US" sz="1600" b="1" dirty="0"/>
            </a:br>
            <a:r>
              <a:rPr lang="en-US" sz="1600" b="1" dirty="0"/>
              <a:t>Double Spoke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98D281-4DE9-BE47-923C-DE073F74A427}"/>
              </a:ext>
            </a:extLst>
          </p:cNvPr>
          <p:cNvCxnSpPr>
            <a:cxnSpLocks/>
          </p:cNvCxnSpPr>
          <p:nvPr/>
        </p:nvCxnSpPr>
        <p:spPr>
          <a:xfrm flipH="1" flipV="1">
            <a:off x="990600" y="4001857"/>
            <a:ext cx="679938" cy="8676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CC0C82-0FB0-0A4B-A88B-8236D22C90B1}"/>
              </a:ext>
            </a:extLst>
          </p:cNvPr>
          <p:cNvSpPr txBox="1"/>
          <p:nvPr/>
        </p:nvSpPr>
        <p:spPr>
          <a:xfrm>
            <a:off x="5219700" y="2010967"/>
            <a:ext cx="914400" cy="17941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600" b="1" dirty="0" err="1">
                <a:solidFill>
                  <a:schemeClr val="bg1"/>
                </a:solidFill>
              </a:rPr>
              <a:t>SigGen</a:t>
            </a:r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Racks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IPC (IOC)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Meters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RF Amp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2B20BD-815E-4147-A08C-FBF1EF27B41F}"/>
              </a:ext>
            </a:extLst>
          </p:cNvPr>
          <p:cNvSpPr txBox="1"/>
          <p:nvPr/>
        </p:nvSpPr>
        <p:spPr>
          <a:xfrm>
            <a:off x="7315200" y="4070686"/>
            <a:ext cx="914400" cy="3649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20W SSA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62A431-A455-0242-8FAC-4687E7A8EB94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772400" y="3562350"/>
            <a:ext cx="228600" cy="5083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64C45-838D-D241-B6F5-5ECCAFBE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52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6B04-17A8-2443-AE5A-2E807309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“hands-on” SRF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30D757-FA8F-E248-864C-4D2FE141E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3" t="26666" r="5021" b="36291"/>
          <a:stretch/>
        </p:blipFill>
        <p:spPr>
          <a:xfrm rot="10800000">
            <a:off x="4924716" y="1051783"/>
            <a:ext cx="2512732" cy="12319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55962-02CB-F742-A81F-720CA1B0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D08C0-C19D-FF41-90A6-5716892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Start of regular SRF “Lab life” and local development capabilities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3D2B13-AEA0-8846-95AF-073719838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/>
          <a:stretch/>
        </p:blipFill>
        <p:spPr>
          <a:xfrm>
            <a:off x="1729264" y="1069968"/>
            <a:ext cx="2309336" cy="1960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085AEF-DEBF-2242-B663-512265ECA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4587" y="2823799"/>
            <a:ext cx="2982951" cy="1678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2AB416-FF58-A843-8B27-8639D0D3F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5" r="21466"/>
          <a:stretch/>
        </p:blipFill>
        <p:spPr>
          <a:xfrm rot="10800000">
            <a:off x="3962400" y="1054154"/>
            <a:ext cx="962316" cy="243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E71C53-7C69-B642-BEC6-931B3B965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7"/>
          <a:stretch/>
        </p:blipFill>
        <p:spPr>
          <a:xfrm rot="5400000">
            <a:off x="6370416" y="2406640"/>
            <a:ext cx="1411007" cy="9708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C3AC3-CE9D-414C-BC9A-3AFD9303B3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r="15244"/>
          <a:stretch/>
        </p:blipFill>
        <p:spPr>
          <a:xfrm rot="5400000">
            <a:off x="7654488" y="2072838"/>
            <a:ext cx="1378823" cy="160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F77D59-70BF-1F4E-B1BD-6C8F8E8D3E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r="6566"/>
          <a:stretch/>
        </p:blipFill>
        <p:spPr>
          <a:xfrm>
            <a:off x="1753036" y="3030242"/>
            <a:ext cx="3173571" cy="2132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7E635-87EE-0547-BF0D-40B8FFCDF9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7"/>
          <a:stretch/>
        </p:blipFill>
        <p:spPr>
          <a:xfrm rot="5400000">
            <a:off x="-1159304" y="2229273"/>
            <a:ext cx="4073530" cy="1754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4DE912-5FE3-864D-B0D4-A81F3256E4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0"/>
          <a:stretch/>
        </p:blipFill>
        <p:spPr>
          <a:xfrm>
            <a:off x="6592396" y="3562866"/>
            <a:ext cx="2552549" cy="15996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302447-28F1-9D49-A531-6239B81BD4BF}"/>
              </a:ext>
            </a:extLst>
          </p:cNvPr>
          <p:cNvSpPr txBox="1"/>
          <p:nvPr/>
        </p:nvSpPr>
        <p:spPr>
          <a:xfrm>
            <a:off x="58859" y="4271825"/>
            <a:ext cx="1694178" cy="8716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Acknowledging help/support/</a:t>
            </a:r>
            <a:r>
              <a:rPr lang="en-US" sz="1400" dirty="0" err="1">
                <a:solidFill>
                  <a:schemeClr val="bg1"/>
                </a:solidFill>
              </a:rPr>
              <a:t>collab</a:t>
            </a:r>
            <a:r>
              <a:rPr lang="en-US" sz="1400" dirty="0">
                <a:solidFill>
                  <a:schemeClr val="bg1"/>
                </a:solidFill>
              </a:rPr>
              <a:t>  from IK and more importantly all over ESS (RF, STS, EIS, ICS…)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BB930C-17CE-3B45-A1B4-E025A4EE90C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37050" r="12043" b="17407"/>
          <a:stretch/>
        </p:blipFill>
        <p:spPr>
          <a:xfrm rot="10800000">
            <a:off x="6711868" y="1048186"/>
            <a:ext cx="2432130" cy="113007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5D9B4-D98F-BC48-A7AC-D0852B90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SRF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26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7704</TotalTime>
  <Words>1814</Words>
  <Application>Microsoft Macintosh PowerPoint</Application>
  <PresentationFormat>On-screen Show (16:9)</PresentationFormat>
  <Paragraphs>334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Futura Condensed</vt:lpstr>
      <vt:lpstr>Symbol</vt:lpstr>
      <vt:lpstr>Office-tema</vt:lpstr>
      <vt:lpstr>2_Anpassad formgivning</vt:lpstr>
      <vt:lpstr>SRF at ESS</vt:lpstr>
      <vt:lpstr>Session on SRF</vt:lpstr>
      <vt:lpstr>The ESS Accelerator</vt:lpstr>
      <vt:lpstr>ESS, large in kind scope</vt:lpstr>
      <vt:lpstr>From Construction to installation and operation</vt:lpstr>
      <vt:lpstr>95% of the ESS energy gain by an SRF linac </vt:lpstr>
      <vt:lpstr>Resources: SRF Staffing at ESS</vt:lpstr>
      <vt:lpstr>Preparation activities: SRF</vt:lpstr>
      <vt:lpstr>Preparation activities: “hands-on” SRF</vt:lpstr>
      <vt:lpstr>Preparation activities: Signals</vt:lpstr>
      <vt:lpstr>Preparation activities: Mechanical</vt:lpstr>
      <vt:lpstr>Preparation activities: Test workflow at TS2</vt:lpstr>
      <vt:lpstr>Preparation activities: We need to know our cavities!</vt:lpstr>
      <vt:lpstr>Preparation activities: Cavity performance data</vt:lpstr>
      <vt:lpstr>Elliptical CM Testing Timeline</vt:lpstr>
      <vt:lpstr>Plan</vt:lpstr>
      <vt:lpstr>Component flow to current installation plan</vt:lpstr>
      <vt:lpstr>2020, concurrent SPK/MB ELL Component installation</vt:lpstr>
      <vt:lpstr>Long term maintenance of the facility</vt:lpstr>
      <vt:lpstr>A busy 2019 awaits us all!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 Linac progress overview</dc:title>
  <dc:creator>Microsoft Office User</dc:creator>
  <cp:lastModifiedBy>Microsoft Office User</cp:lastModifiedBy>
  <cp:revision>129</cp:revision>
  <dcterms:created xsi:type="dcterms:W3CDTF">2019-01-12T06:46:56Z</dcterms:created>
  <dcterms:modified xsi:type="dcterms:W3CDTF">2019-04-11T05:03:06Z</dcterms:modified>
</cp:coreProperties>
</file>