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5" r:id="rId2"/>
  </p:sldMasterIdLst>
  <p:notesMasterIdLst>
    <p:notesMasterId r:id="rId18"/>
  </p:notesMasterIdLst>
  <p:sldIdLst>
    <p:sldId id="890" r:id="rId3"/>
    <p:sldId id="894" r:id="rId4"/>
    <p:sldId id="450" r:id="rId5"/>
    <p:sldId id="468" r:id="rId6"/>
    <p:sldId id="470" r:id="rId7"/>
    <p:sldId id="471" r:id="rId8"/>
    <p:sldId id="472" r:id="rId9"/>
    <p:sldId id="891" r:id="rId10"/>
    <p:sldId id="477" r:id="rId11"/>
    <p:sldId id="892" r:id="rId12"/>
    <p:sldId id="478" r:id="rId13"/>
    <p:sldId id="887" r:id="rId14"/>
    <p:sldId id="893" r:id="rId15"/>
    <p:sldId id="476" r:id="rId16"/>
    <p:sldId id="268" r:id="rId17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504D"/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437" autoAdjust="0"/>
    <p:restoredTop sz="94410" autoAdjust="0"/>
  </p:normalViewPr>
  <p:slideViewPr>
    <p:cSldViewPr>
      <p:cViewPr varScale="1">
        <p:scale>
          <a:sx n="81" d="100"/>
          <a:sy n="81" d="100"/>
        </p:scale>
        <p:origin x="84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2019-04-07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KRISTINA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81372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2019-04-07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2019-04-07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594009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56049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2019-04-07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2019-04-07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2019-04-07</a:t>
            </a:fld>
            <a:endParaRPr lang="sv-S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rgbClr val="13A0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>
            <a:normAutofit/>
          </a:bodyPr>
          <a:lstStyle>
            <a:lvl1pPr algn="ctr">
              <a:defRPr sz="24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257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9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Presenter name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53338"/>
            <a:ext cx="2133600" cy="36512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D7AC81-318B-4D49-A602-9E30227C87EC}" type="datetime1">
              <a:rPr lang="en-GB" smtClean="0"/>
              <a:pPr/>
              <a:t>07/04/2019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53338"/>
            <a:ext cx="2895600" cy="36512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53338"/>
            <a:ext cx="2133600" cy="36512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6" y="260653"/>
            <a:ext cx="1656184" cy="8860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77A986-290F-D34E-872B-A89DF3BE59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6134100" y="260653"/>
            <a:ext cx="2971800" cy="131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272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76DC40F-55C4-384F-A14E-20FF4C53AB90}"/>
              </a:ext>
            </a:extLst>
          </p:cNvPr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D684BB-AC49-4844-95DA-6540E04D6D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7596337" y="256036"/>
            <a:ext cx="1514475" cy="668807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46646"/>
            <a:ext cx="7139136" cy="562074"/>
          </a:xfrm>
        </p:spPr>
        <p:txBody>
          <a:bodyPr lIns="90000" anchor="b">
            <a:noAutofit/>
          </a:bodyPr>
          <a:lstStyle>
            <a:lvl1pPr algn="l">
              <a:defRPr sz="24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781000"/>
            <a:ext cx="8229600" cy="4345166"/>
          </a:xfrm>
        </p:spPr>
        <p:txBody>
          <a:bodyPr lIns="90000">
            <a:noAutofit/>
          </a:bodyPr>
          <a:lstStyle>
            <a:lvl1pPr marL="257180" indent="-25718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noProof="0" dirty="0"/>
              <a:t>Avoid text less than 16 points.  Always use Calibri font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53338"/>
            <a:ext cx="28956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53338"/>
            <a:ext cx="21336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8011E48-F5AC-104B-BB7F-6322AAB1F2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97780"/>
            <a:ext cx="7139136" cy="590550"/>
          </a:xfrm>
        </p:spPr>
        <p:txBody>
          <a:bodyPr lIns="90000">
            <a:noAutofit/>
          </a:bodyPr>
          <a:lstStyle>
            <a:lvl1pPr marL="0" indent="0">
              <a:buNone/>
              <a:defRPr lang="sv-SE" sz="18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1602399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E636088-FAD8-024C-A1D7-D74763A458C9}"/>
              </a:ext>
            </a:extLst>
          </p:cNvPr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781000"/>
            <a:ext cx="4038600" cy="4345166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noProof="0" dirty="0"/>
              <a:t>Avoid text less than 16 points.  Always use Calibri font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781000"/>
            <a:ext cx="4038600" cy="4345166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noProof="0" dirty="0"/>
              <a:t>Avoid text less than 16 points.  Always use Calibri font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48253"/>
            <a:ext cx="28956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48253"/>
            <a:ext cx="21336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E7D9470-03DC-FB43-B831-D8BEB33949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7596337" y="256036"/>
            <a:ext cx="1514475" cy="668807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1282D3D-8FD4-E041-9B14-07B58C6C3A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46646"/>
            <a:ext cx="7139136" cy="562074"/>
          </a:xfrm>
        </p:spPr>
        <p:txBody>
          <a:bodyPr lIns="90000" anchor="b">
            <a:noAutofit/>
          </a:bodyPr>
          <a:lstStyle>
            <a:lvl1pPr algn="l">
              <a:defRPr sz="24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2852DFA2-0FC7-BC44-83D5-11A0ECDA59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97780"/>
            <a:ext cx="7139136" cy="590550"/>
          </a:xfrm>
        </p:spPr>
        <p:txBody>
          <a:bodyPr lIns="90000">
            <a:noAutofit/>
          </a:bodyPr>
          <a:lstStyle>
            <a:lvl1pPr marL="0" indent="0">
              <a:buNone/>
              <a:defRPr lang="sv-SE" sz="18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2587082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669E2A3-BE71-6440-9127-D0B8B7CC9739}"/>
              </a:ext>
            </a:extLst>
          </p:cNvPr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80" indent="0">
              <a:buNone/>
              <a:defRPr sz="1125" b="1"/>
            </a:lvl2pPr>
            <a:lvl3pPr marL="514360" indent="0">
              <a:buNone/>
              <a:defRPr sz="1013" b="1"/>
            </a:lvl3pPr>
            <a:lvl4pPr marL="771540" indent="0">
              <a:buNone/>
              <a:defRPr sz="900" b="1"/>
            </a:lvl4pPr>
            <a:lvl5pPr marL="1028721" indent="0">
              <a:buNone/>
              <a:defRPr sz="900" b="1"/>
            </a:lvl5pPr>
            <a:lvl6pPr marL="1285901" indent="0">
              <a:buNone/>
              <a:defRPr sz="900" b="1"/>
            </a:lvl6pPr>
            <a:lvl7pPr marL="1543081" indent="0">
              <a:buNone/>
              <a:defRPr sz="900" b="1"/>
            </a:lvl7pPr>
            <a:lvl8pPr marL="1800261" indent="0">
              <a:buNone/>
              <a:defRPr sz="900" b="1"/>
            </a:lvl8pPr>
            <a:lvl9pPr marL="2057441" indent="0">
              <a:buNone/>
              <a:defRPr sz="9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noProof="0" dirty="0"/>
              <a:t>Avoid text less than 16 points.</a:t>
            </a:r>
          </a:p>
          <a:p>
            <a:pPr lvl="0"/>
            <a:r>
              <a:rPr lang="en-US" noProof="0" dirty="0"/>
              <a:t>Always use Calibri font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80" indent="0">
              <a:buNone/>
              <a:defRPr sz="1125" b="1"/>
            </a:lvl2pPr>
            <a:lvl3pPr marL="514360" indent="0">
              <a:buNone/>
              <a:defRPr sz="1013" b="1"/>
            </a:lvl3pPr>
            <a:lvl4pPr marL="771540" indent="0">
              <a:buNone/>
              <a:defRPr sz="900" b="1"/>
            </a:lvl4pPr>
            <a:lvl5pPr marL="1028721" indent="0">
              <a:buNone/>
              <a:defRPr sz="900" b="1"/>
            </a:lvl5pPr>
            <a:lvl6pPr marL="1285901" indent="0">
              <a:buNone/>
              <a:defRPr sz="900" b="1"/>
            </a:lvl6pPr>
            <a:lvl7pPr marL="1543081" indent="0">
              <a:buNone/>
              <a:defRPr sz="900" b="1"/>
            </a:lvl7pPr>
            <a:lvl8pPr marL="1800261" indent="0">
              <a:buNone/>
              <a:defRPr sz="900" b="1"/>
            </a:lvl8pPr>
            <a:lvl9pPr marL="2057441" indent="0">
              <a:buNone/>
              <a:defRPr sz="9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453338"/>
            <a:ext cx="28956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453338"/>
            <a:ext cx="21336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3169E67-0A12-B74D-AF26-4E88E2ACDB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46646"/>
            <a:ext cx="7139136" cy="562074"/>
          </a:xfrm>
        </p:spPr>
        <p:txBody>
          <a:bodyPr anchor="b">
            <a:noAutofit/>
          </a:bodyPr>
          <a:lstStyle>
            <a:lvl1pPr algn="l">
              <a:defRPr sz="24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EC61DED-7621-EB4E-8EAC-F939BC061D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7596337" y="329419"/>
            <a:ext cx="1514475" cy="668807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616A99C-711C-4B40-89A4-39C8721F15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97780"/>
            <a:ext cx="7139136" cy="590550"/>
          </a:xfrm>
        </p:spPr>
        <p:txBody>
          <a:bodyPr>
            <a:normAutofit/>
          </a:bodyPr>
          <a:lstStyle>
            <a:lvl1pPr marL="0" indent="0">
              <a:buNone/>
              <a:defRPr lang="sv-SE" sz="18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357458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669E2A3-BE71-6440-9127-D0B8B7CC9739}"/>
              </a:ext>
            </a:extLst>
          </p:cNvPr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453338"/>
            <a:ext cx="2133600" cy="365125"/>
          </a:xfrm>
        </p:spPr>
        <p:txBody>
          <a:bodyPr anchor="b"/>
          <a:lstStyle/>
          <a:p>
            <a:fld id="{3C7D23FA-05C4-4CC1-B281-2F815585BC1C}" type="datetime1">
              <a:rPr lang="en-GB" noProof="0" smtClean="0"/>
              <a:t>07/04/2019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453338"/>
            <a:ext cx="2895600" cy="365125"/>
          </a:xfrm>
        </p:spPr>
        <p:txBody>
          <a:bodyPr anchor="b"/>
          <a:lstStyle/>
          <a:p>
            <a:r>
              <a:rPr lang="en-GB" dirty="0"/>
              <a:t>© European Spallation Source ERIC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453338"/>
            <a:ext cx="2133600" cy="365125"/>
          </a:xfrm>
        </p:spPr>
        <p:txBody>
          <a:bodyPr anchor="b"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3169E67-0A12-B74D-AF26-4E88E2ACDB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46646"/>
            <a:ext cx="7139136" cy="562074"/>
          </a:xfrm>
        </p:spPr>
        <p:txBody>
          <a:bodyPr anchor="b">
            <a:noAutofit/>
          </a:bodyPr>
          <a:lstStyle>
            <a:lvl1pPr algn="l">
              <a:defRPr sz="24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EC61DED-7621-EB4E-8EAC-F939BC061D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7596337" y="256036"/>
            <a:ext cx="1514475" cy="668807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616A99C-711C-4B40-89A4-39C8721F15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797780"/>
            <a:ext cx="7139136" cy="590550"/>
          </a:xfrm>
        </p:spPr>
        <p:txBody>
          <a:bodyPr>
            <a:normAutofit/>
          </a:bodyPr>
          <a:lstStyle>
            <a:lvl1pPr marL="0" indent="0">
              <a:buNone/>
              <a:defRPr lang="sv-SE" sz="18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823959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2019-04-07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noProof="0"/>
              <a:t>Klicka här för att ändra format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07/04/2019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6901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</p:sldLayoutIdLst>
  <p:hf hdr="0" ftr="0" dt="0"/>
  <p:txStyles>
    <p:titleStyle>
      <a:lvl1pPr algn="l" defTabSz="514360" rtl="0" eaLnBrk="1" latinLnBrk="0" hangingPunct="1">
        <a:spcBef>
          <a:spcPct val="0"/>
        </a:spcBef>
        <a:buNone/>
        <a:defRPr sz="18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92885" indent="-192885" algn="l" defTabSz="514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75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17918" indent="-160738" algn="l" defTabSz="51436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42951" indent="-128590" algn="l" defTabSz="514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00131" indent="-128590" algn="l" defTabSz="514360" rtl="0" eaLnBrk="1" latinLnBrk="0" hangingPunct="1">
        <a:spcBef>
          <a:spcPct val="20000"/>
        </a:spcBef>
        <a:buFont typeface="Arial" panose="020B0604020202020204" pitchFamily="34" charset="0"/>
        <a:buChar char="–"/>
        <a:defRPr sz="1013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157311" indent="-128590" algn="l" defTabSz="514360" rtl="0" eaLnBrk="1" latinLnBrk="0" hangingPunct="1">
        <a:spcBef>
          <a:spcPct val="20000"/>
        </a:spcBef>
        <a:buFont typeface="Arial" panose="020B0604020202020204" pitchFamily="34" charset="0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91" indent="-128590" algn="l" defTabSz="514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71" indent="-128590" algn="l" defTabSz="514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51" indent="-128590" algn="l" defTabSz="514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6032" indent="-128590" algn="l" defTabSz="51436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51436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80" algn="l" defTabSz="51436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60" algn="l" defTabSz="51436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40" algn="l" defTabSz="51436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21" algn="l" defTabSz="51436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901" algn="l" defTabSz="51436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81" algn="l" defTabSz="51436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61" algn="l" defTabSz="51436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41" algn="l" defTabSz="51436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tags" Target="../tags/tag117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63" Type="http://schemas.openxmlformats.org/officeDocument/2006/relationships/tags" Target="../tags/tag63.xml"/><Relationship Id="rId84" Type="http://schemas.openxmlformats.org/officeDocument/2006/relationships/tags" Target="../tags/tag84.xml"/><Relationship Id="rId138" Type="http://schemas.openxmlformats.org/officeDocument/2006/relationships/tags" Target="../tags/tag138.xml"/><Relationship Id="rId159" Type="http://schemas.openxmlformats.org/officeDocument/2006/relationships/slideLayout" Target="../slideLayouts/slideLayout2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53" Type="http://schemas.openxmlformats.org/officeDocument/2006/relationships/tags" Target="../tags/tag53.xml"/><Relationship Id="rId74" Type="http://schemas.openxmlformats.org/officeDocument/2006/relationships/tags" Target="../tags/tag74.xml"/><Relationship Id="rId128" Type="http://schemas.openxmlformats.org/officeDocument/2006/relationships/tags" Target="../tags/tag128.xml"/><Relationship Id="rId149" Type="http://schemas.openxmlformats.org/officeDocument/2006/relationships/tags" Target="../tags/tag149.xml"/><Relationship Id="rId5" Type="http://schemas.openxmlformats.org/officeDocument/2006/relationships/tags" Target="../tags/tag5.xml"/><Relationship Id="rId95" Type="http://schemas.openxmlformats.org/officeDocument/2006/relationships/tags" Target="../tags/tag95.xml"/><Relationship Id="rId22" Type="http://schemas.openxmlformats.org/officeDocument/2006/relationships/tags" Target="../tags/tag22.xml"/><Relationship Id="rId43" Type="http://schemas.openxmlformats.org/officeDocument/2006/relationships/tags" Target="../tags/tag43.xml"/><Relationship Id="rId64" Type="http://schemas.openxmlformats.org/officeDocument/2006/relationships/tags" Target="../tags/tag64.xml"/><Relationship Id="rId118" Type="http://schemas.openxmlformats.org/officeDocument/2006/relationships/tags" Target="../tags/tag118.xml"/><Relationship Id="rId139" Type="http://schemas.openxmlformats.org/officeDocument/2006/relationships/tags" Target="../tags/tag139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150" Type="http://schemas.openxmlformats.org/officeDocument/2006/relationships/tags" Target="../tags/tag150.xml"/><Relationship Id="rId155" Type="http://schemas.openxmlformats.org/officeDocument/2006/relationships/tags" Target="../tags/tag155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08" Type="http://schemas.openxmlformats.org/officeDocument/2006/relationships/tags" Target="../tags/tag108.xml"/><Relationship Id="rId124" Type="http://schemas.openxmlformats.org/officeDocument/2006/relationships/tags" Target="../tags/tag124.xml"/><Relationship Id="rId129" Type="http://schemas.openxmlformats.org/officeDocument/2006/relationships/tags" Target="../tags/tag129.xml"/><Relationship Id="rId54" Type="http://schemas.openxmlformats.org/officeDocument/2006/relationships/tags" Target="../tags/tag54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40" Type="http://schemas.openxmlformats.org/officeDocument/2006/relationships/tags" Target="../tags/tag140.xml"/><Relationship Id="rId145" Type="http://schemas.openxmlformats.org/officeDocument/2006/relationships/tags" Target="../tags/tag145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49" Type="http://schemas.openxmlformats.org/officeDocument/2006/relationships/tags" Target="../tags/tag49.xml"/><Relationship Id="rId114" Type="http://schemas.openxmlformats.org/officeDocument/2006/relationships/tags" Target="../tags/tag114.xml"/><Relationship Id="rId119" Type="http://schemas.openxmlformats.org/officeDocument/2006/relationships/tags" Target="../tags/tag119.xml"/><Relationship Id="rId44" Type="http://schemas.openxmlformats.org/officeDocument/2006/relationships/tags" Target="../tags/tag44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130" Type="http://schemas.openxmlformats.org/officeDocument/2006/relationships/tags" Target="../tags/tag130.xml"/><Relationship Id="rId135" Type="http://schemas.openxmlformats.org/officeDocument/2006/relationships/tags" Target="../tags/tag135.xml"/><Relationship Id="rId151" Type="http://schemas.openxmlformats.org/officeDocument/2006/relationships/tags" Target="../tags/tag151.xml"/><Relationship Id="rId156" Type="http://schemas.openxmlformats.org/officeDocument/2006/relationships/tags" Target="../tags/tag156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tags" Target="../tags/tag10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120" Type="http://schemas.openxmlformats.org/officeDocument/2006/relationships/tags" Target="../tags/tag120.xml"/><Relationship Id="rId125" Type="http://schemas.openxmlformats.org/officeDocument/2006/relationships/tags" Target="../tags/tag125.xml"/><Relationship Id="rId141" Type="http://schemas.openxmlformats.org/officeDocument/2006/relationships/tags" Target="../tags/tag141.xml"/><Relationship Id="rId146" Type="http://schemas.openxmlformats.org/officeDocument/2006/relationships/tags" Target="../tags/tag146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15" Type="http://schemas.openxmlformats.org/officeDocument/2006/relationships/tags" Target="../tags/tag115.xml"/><Relationship Id="rId131" Type="http://schemas.openxmlformats.org/officeDocument/2006/relationships/tags" Target="../tags/tag131.xml"/><Relationship Id="rId136" Type="http://schemas.openxmlformats.org/officeDocument/2006/relationships/tags" Target="../tags/tag136.xml"/><Relationship Id="rId157" Type="http://schemas.openxmlformats.org/officeDocument/2006/relationships/tags" Target="../tags/tag157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52" Type="http://schemas.openxmlformats.org/officeDocument/2006/relationships/tags" Target="../tags/tag152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147" Type="http://schemas.openxmlformats.org/officeDocument/2006/relationships/tags" Target="../tags/tag147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42" Type="http://schemas.openxmlformats.org/officeDocument/2006/relationships/tags" Target="../tags/tag142.xml"/><Relationship Id="rId3" Type="http://schemas.openxmlformats.org/officeDocument/2006/relationships/tags" Target="../tags/tag3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116" Type="http://schemas.openxmlformats.org/officeDocument/2006/relationships/tags" Target="../tags/tag116.xml"/><Relationship Id="rId137" Type="http://schemas.openxmlformats.org/officeDocument/2006/relationships/tags" Target="../tags/tag137.xml"/><Relationship Id="rId158" Type="http://schemas.openxmlformats.org/officeDocument/2006/relationships/tags" Target="../tags/tag158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32" Type="http://schemas.openxmlformats.org/officeDocument/2006/relationships/tags" Target="../tags/tag132.xml"/><Relationship Id="rId153" Type="http://schemas.openxmlformats.org/officeDocument/2006/relationships/tags" Target="../tags/tag153.xml"/><Relationship Id="rId15" Type="http://schemas.openxmlformats.org/officeDocument/2006/relationships/tags" Target="../tags/tag15.xml"/><Relationship Id="rId36" Type="http://schemas.openxmlformats.org/officeDocument/2006/relationships/tags" Target="../tags/tag36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27" Type="http://schemas.openxmlformats.org/officeDocument/2006/relationships/tags" Target="../tags/tag12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52" Type="http://schemas.openxmlformats.org/officeDocument/2006/relationships/tags" Target="../tags/tag52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143" Type="http://schemas.openxmlformats.org/officeDocument/2006/relationships/tags" Target="../tags/tag143.xml"/><Relationship Id="rId148" Type="http://schemas.openxmlformats.org/officeDocument/2006/relationships/tags" Target="../tags/tag148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26" Type="http://schemas.openxmlformats.org/officeDocument/2006/relationships/tags" Target="../tags/tag26.xml"/><Relationship Id="rId47" Type="http://schemas.openxmlformats.org/officeDocument/2006/relationships/tags" Target="../tags/tag47.xml"/><Relationship Id="rId68" Type="http://schemas.openxmlformats.org/officeDocument/2006/relationships/tags" Target="../tags/tag68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tags" Target="../tags/tag133.xml"/><Relationship Id="rId154" Type="http://schemas.openxmlformats.org/officeDocument/2006/relationships/tags" Target="../tags/tag154.xml"/><Relationship Id="rId16" Type="http://schemas.openxmlformats.org/officeDocument/2006/relationships/tags" Target="../tags/tag16.xml"/><Relationship Id="rId37" Type="http://schemas.openxmlformats.org/officeDocument/2006/relationships/tags" Target="../tags/tag37.xml"/><Relationship Id="rId58" Type="http://schemas.openxmlformats.org/officeDocument/2006/relationships/tags" Target="../tags/tag58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44" Type="http://schemas.openxmlformats.org/officeDocument/2006/relationships/tags" Target="../tags/tag144.xml"/><Relationship Id="rId90" Type="http://schemas.openxmlformats.org/officeDocument/2006/relationships/tags" Target="../tags/tag90.xml"/><Relationship Id="rId27" Type="http://schemas.openxmlformats.org/officeDocument/2006/relationships/tags" Target="../tags/tag27.xml"/><Relationship Id="rId48" Type="http://schemas.openxmlformats.org/officeDocument/2006/relationships/tags" Target="../tags/tag48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34" Type="http://schemas.openxmlformats.org/officeDocument/2006/relationships/tags" Target="../tags/tag13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4000" dirty="0"/>
              <a:t>TAC 19</a:t>
            </a:r>
            <a:br>
              <a:rPr lang="sv-SE" sz="4000" dirty="0"/>
            </a:br>
            <a:r>
              <a:rPr lang="sv-SE" sz="4000" dirty="0"/>
              <a:t>Installation and </a:t>
            </a:r>
            <a:r>
              <a:rPr lang="sv-SE" sz="4000" dirty="0" err="1"/>
              <a:t>commissioning</a:t>
            </a:r>
            <a:r>
              <a:rPr lang="sv-SE" sz="4000" dirty="0"/>
              <a:t> 2019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sv-SE" sz="2000" dirty="0">
                <a:solidFill>
                  <a:schemeClr val="bg1"/>
                </a:solidFill>
              </a:rPr>
              <a:t>Karl Vestin</a:t>
            </a:r>
          </a:p>
          <a:p>
            <a:r>
              <a:rPr lang="sv-SE" sz="2000" dirty="0">
                <a:solidFill>
                  <a:schemeClr val="bg1"/>
                </a:solidFill>
              </a:rPr>
              <a:t>Philippe Rabis</a:t>
            </a:r>
          </a:p>
          <a:p>
            <a:endParaRPr lang="sv-SE" sz="2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>
                <a:solidFill>
                  <a:srgbClr val="FFFFFF"/>
                </a:solidFill>
              </a:rPr>
              <a:t>www.europeanspallationsource.se</a:t>
            </a:r>
          </a:p>
          <a:p>
            <a:pPr algn="ctr"/>
            <a:r>
              <a:rPr lang="en-GB" sz="1400" dirty="0">
                <a:solidFill>
                  <a:srgbClr val="FFFFFF"/>
                </a:solidFill>
              </a:rPr>
              <a:t>2019-04-11</a:t>
            </a:r>
          </a:p>
        </p:txBody>
      </p:sp>
    </p:spTree>
    <p:extLst>
      <p:ext uri="{BB962C8B-B14F-4D97-AF65-F5344CB8AC3E}">
        <p14:creationId xmlns:p14="http://schemas.microsoft.com/office/powerpoint/2010/main" val="27132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M</a:t>
            </a:r>
            <a:r>
              <a:rPr lang="en-US" dirty="0"/>
              <a:t>e</a:t>
            </a:r>
            <a:r>
              <a:rPr lang="en-SE" dirty="0"/>
              <a:t>t</a:t>
            </a:r>
            <a:r>
              <a:rPr lang="en-US" dirty="0"/>
              <a:t>h</a:t>
            </a:r>
            <a:r>
              <a:rPr lang="en-SE" dirty="0"/>
              <a:t>o</a:t>
            </a:r>
            <a:r>
              <a:rPr lang="en-US" dirty="0"/>
              <a:t>d</a:t>
            </a:r>
            <a:r>
              <a:rPr lang="en-SE" dirty="0"/>
              <a:t>o</a:t>
            </a:r>
            <a:r>
              <a:rPr lang="en-US" dirty="0"/>
              <a:t>l</a:t>
            </a:r>
            <a:r>
              <a:rPr lang="en-SE" dirty="0"/>
              <a:t>o</a:t>
            </a:r>
            <a:r>
              <a:rPr lang="en-US" dirty="0"/>
              <a:t>g</a:t>
            </a:r>
            <a:r>
              <a:rPr lang="en-SE" dirty="0"/>
              <a:t>y </a:t>
            </a:r>
            <a:r>
              <a:rPr lang="en-US" dirty="0"/>
              <a:t>f</a:t>
            </a:r>
            <a:r>
              <a:rPr lang="en-SE" dirty="0"/>
              <a:t>o</a:t>
            </a:r>
            <a:r>
              <a:rPr lang="en-US" dirty="0"/>
              <a:t>r</a:t>
            </a:r>
            <a:r>
              <a:rPr lang="en-SE" dirty="0"/>
              <a:t> 2019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6512" y="1600200"/>
            <a:ext cx="9217024" cy="4925144"/>
          </a:xfrm>
        </p:spPr>
        <p:txBody>
          <a:bodyPr>
            <a:normAutofit fontScale="85000" lnSpcReduction="20000"/>
          </a:bodyPr>
          <a:lstStyle/>
          <a:p>
            <a:pPr marL="457200" lvl="1" indent="0">
              <a:buNone/>
            </a:pPr>
            <a:endParaRPr lang="en-SE" sz="1800" dirty="0"/>
          </a:p>
          <a:p>
            <a:r>
              <a:rPr lang="en-US" dirty="0"/>
              <a:t>M</a:t>
            </a:r>
            <a:r>
              <a:rPr lang="en-SE" dirty="0"/>
              <a:t>e</a:t>
            </a:r>
            <a:r>
              <a:rPr lang="en-US" dirty="0"/>
              <a:t>t</a:t>
            </a:r>
            <a:r>
              <a:rPr lang="en-SE" dirty="0"/>
              <a:t>h</a:t>
            </a:r>
            <a:r>
              <a:rPr lang="en-US" dirty="0"/>
              <a:t>o</a:t>
            </a:r>
            <a:r>
              <a:rPr lang="en-SE" dirty="0"/>
              <a:t>d</a:t>
            </a:r>
            <a:r>
              <a:rPr lang="en-US" dirty="0"/>
              <a:t>o</a:t>
            </a:r>
            <a:r>
              <a:rPr lang="en-SE" dirty="0"/>
              <a:t>l</a:t>
            </a:r>
            <a:r>
              <a:rPr lang="en-US" dirty="0"/>
              <a:t>o</a:t>
            </a:r>
            <a:r>
              <a:rPr lang="en-SE" dirty="0"/>
              <a:t>g</a:t>
            </a:r>
            <a:r>
              <a:rPr lang="en-US" dirty="0"/>
              <a:t>y</a:t>
            </a:r>
            <a:r>
              <a:rPr lang="en-SE" dirty="0"/>
              <a:t> </a:t>
            </a:r>
            <a:r>
              <a:rPr lang="en-US" dirty="0"/>
              <a:t>a</a:t>
            </a:r>
            <a:r>
              <a:rPr lang="en-SE" dirty="0"/>
              <a:t>n</a:t>
            </a:r>
            <a:r>
              <a:rPr lang="en-US" dirty="0"/>
              <a:t>d</a:t>
            </a:r>
            <a:r>
              <a:rPr lang="en-SE" dirty="0"/>
              <a:t> </a:t>
            </a:r>
            <a:r>
              <a:rPr lang="en-US" dirty="0"/>
              <a:t>s</a:t>
            </a:r>
            <a:r>
              <a:rPr lang="en-SE" dirty="0"/>
              <a:t>t</a:t>
            </a:r>
            <a:r>
              <a:rPr lang="en-US" dirty="0"/>
              <a:t>r</a:t>
            </a:r>
            <a:r>
              <a:rPr lang="en-SE" dirty="0"/>
              <a:t>a</a:t>
            </a:r>
            <a:r>
              <a:rPr lang="en-US" dirty="0"/>
              <a:t>t</a:t>
            </a:r>
            <a:r>
              <a:rPr lang="en-SE" dirty="0"/>
              <a:t>e</a:t>
            </a:r>
            <a:r>
              <a:rPr lang="en-US" dirty="0"/>
              <a:t>g</a:t>
            </a:r>
            <a:r>
              <a:rPr lang="en-SE" dirty="0"/>
              <a:t>y </a:t>
            </a:r>
            <a:r>
              <a:rPr lang="en-US" dirty="0"/>
              <a:t>f</a:t>
            </a:r>
            <a:r>
              <a:rPr lang="en-SE" dirty="0"/>
              <a:t>o</a:t>
            </a:r>
            <a:r>
              <a:rPr lang="en-US" dirty="0"/>
              <a:t>r</a:t>
            </a:r>
            <a:r>
              <a:rPr lang="en-SE" dirty="0"/>
              <a:t> 2019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E</a:t>
            </a:r>
            <a:r>
              <a:rPr lang="en-SE" dirty="0"/>
              <a:t>s</a:t>
            </a:r>
            <a:r>
              <a:rPr lang="en-US" dirty="0"/>
              <a:t>t</a:t>
            </a:r>
            <a:r>
              <a:rPr lang="en-SE" dirty="0"/>
              <a:t>a</a:t>
            </a:r>
            <a:r>
              <a:rPr lang="en-US" dirty="0"/>
              <a:t>b</a:t>
            </a:r>
            <a:r>
              <a:rPr lang="en-SE" dirty="0"/>
              <a:t>l</a:t>
            </a:r>
            <a:r>
              <a:rPr lang="en-US" dirty="0" err="1"/>
              <a:t>i</a:t>
            </a:r>
            <a:r>
              <a:rPr lang="en-SE" dirty="0"/>
              <a:t>s</a:t>
            </a:r>
            <a:r>
              <a:rPr lang="en-US" dirty="0"/>
              <a:t>h</a:t>
            </a:r>
            <a:r>
              <a:rPr lang="en-SE" dirty="0"/>
              <a:t> </a:t>
            </a:r>
            <a:r>
              <a:rPr lang="en-US" dirty="0"/>
              <a:t>a</a:t>
            </a:r>
            <a:r>
              <a:rPr lang="en-SE" dirty="0"/>
              <a:t>g</a:t>
            </a:r>
            <a:r>
              <a:rPr lang="en-US" dirty="0"/>
              <a:t>r</a:t>
            </a:r>
            <a:r>
              <a:rPr lang="en-SE" dirty="0"/>
              <a:t>e</a:t>
            </a:r>
            <a:r>
              <a:rPr lang="en-US" dirty="0"/>
              <a:t>e</a:t>
            </a:r>
            <a:r>
              <a:rPr lang="en-SE" dirty="0"/>
              <a:t>d </a:t>
            </a:r>
            <a:r>
              <a:rPr lang="en-US" dirty="0"/>
              <a:t>s</a:t>
            </a:r>
            <a:r>
              <a:rPr lang="en-SE" dirty="0"/>
              <a:t>c</a:t>
            </a:r>
            <a:r>
              <a:rPr lang="en-US" dirty="0"/>
              <a:t>o</a:t>
            </a:r>
            <a:r>
              <a:rPr lang="en-SE" dirty="0"/>
              <a:t>p</a:t>
            </a:r>
            <a:r>
              <a:rPr lang="en-US" dirty="0"/>
              <a:t>e</a:t>
            </a:r>
            <a:r>
              <a:rPr lang="en-SE" dirty="0"/>
              <a:t> </a:t>
            </a:r>
            <a:r>
              <a:rPr lang="sv-SE" dirty="0"/>
              <a:t>and </a:t>
            </a:r>
            <a:r>
              <a:rPr lang="en-US" dirty="0"/>
              <a:t>p</a:t>
            </a:r>
            <a:r>
              <a:rPr lang="en-SE" dirty="0"/>
              <a:t>r</a:t>
            </a:r>
            <a:r>
              <a:rPr lang="en-US" dirty="0" err="1"/>
              <a:t>i</a:t>
            </a:r>
            <a:r>
              <a:rPr lang="en-SE" dirty="0"/>
              <a:t>o</a:t>
            </a:r>
            <a:r>
              <a:rPr lang="en-US" dirty="0"/>
              <a:t>r</a:t>
            </a:r>
            <a:r>
              <a:rPr lang="en-SE" dirty="0" err="1"/>
              <a:t>i</a:t>
            </a:r>
            <a:r>
              <a:rPr lang="en-US" dirty="0"/>
              <a:t>t</a:t>
            </a:r>
            <a:r>
              <a:rPr lang="en-SE" dirty="0" err="1"/>
              <a:t>i</a:t>
            </a:r>
            <a:r>
              <a:rPr lang="en-US" dirty="0"/>
              <a:t>e</a:t>
            </a:r>
            <a:r>
              <a:rPr lang="en-SE" dirty="0"/>
              <a:t>s </a:t>
            </a:r>
            <a:r>
              <a:rPr lang="en-US" dirty="0"/>
              <a:t>w</a:t>
            </a:r>
            <a:r>
              <a:rPr lang="en-SE" dirty="0" err="1"/>
              <a:t>i</a:t>
            </a:r>
            <a:r>
              <a:rPr lang="en-US" dirty="0"/>
              <a:t>t</a:t>
            </a:r>
            <a:r>
              <a:rPr lang="en-SE" dirty="0"/>
              <a:t>h </a:t>
            </a:r>
            <a:r>
              <a:rPr lang="sv-SE" dirty="0"/>
              <a:t>all </a:t>
            </a:r>
            <a:r>
              <a:rPr lang="en-US" dirty="0"/>
              <a:t>s</a:t>
            </a:r>
            <a:r>
              <a:rPr lang="en-SE" dirty="0"/>
              <a:t>t</a:t>
            </a:r>
            <a:r>
              <a:rPr lang="en-US" dirty="0"/>
              <a:t>a</a:t>
            </a:r>
            <a:r>
              <a:rPr lang="en-SE" dirty="0"/>
              <a:t>k</a:t>
            </a:r>
            <a:r>
              <a:rPr lang="en-US" dirty="0"/>
              <a:t>e</a:t>
            </a:r>
            <a:r>
              <a:rPr lang="en-SE" dirty="0"/>
              <a:t>h</a:t>
            </a:r>
            <a:r>
              <a:rPr lang="en-US" dirty="0"/>
              <a:t>o</a:t>
            </a:r>
            <a:r>
              <a:rPr lang="en-SE" dirty="0"/>
              <a:t>l</a:t>
            </a:r>
            <a:r>
              <a:rPr lang="en-US" dirty="0"/>
              <a:t>d</a:t>
            </a:r>
            <a:r>
              <a:rPr lang="en-SE" dirty="0"/>
              <a:t>e</a:t>
            </a:r>
            <a:r>
              <a:rPr lang="en-US" dirty="0"/>
              <a:t>r</a:t>
            </a:r>
            <a:r>
              <a:rPr lang="en-SE" dirty="0"/>
              <a:t>s</a:t>
            </a:r>
            <a:endParaRPr lang="sv-SE" dirty="0"/>
          </a:p>
          <a:p>
            <a:pPr lvl="1"/>
            <a:endParaRPr lang="sv-SE" dirty="0"/>
          </a:p>
          <a:p>
            <a:pPr lvl="1"/>
            <a:r>
              <a:rPr lang="en-SE" dirty="0"/>
              <a:t>Regular </a:t>
            </a:r>
            <a:r>
              <a:rPr lang="en-US" dirty="0"/>
              <a:t>s</a:t>
            </a:r>
            <a:r>
              <a:rPr lang="en-SE" dirty="0"/>
              <a:t>ession</a:t>
            </a:r>
            <a:r>
              <a:rPr lang="sv-SE" dirty="0"/>
              <a:t>s</a:t>
            </a:r>
            <a:r>
              <a:rPr lang="en-SE" dirty="0"/>
              <a:t> with </a:t>
            </a:r>
            <a:r>
              <a:rPr lang="en-US" dirty="0"/>
              <a:t>s</a:t>
            </a:r>
            <a:r>
              <a:rPr lang="en-SE" dirty="0"/>
              <a:t>t</a:t>
            </a:r>
            <a:r>
              <a:rPr lang="en-US" dirty="0"/>
              <a:t>a</a:t>
            </a:r>
            <a:r>
              <a:rPr lang="en-SE" dirty="0"/>
              <a:t>k</a:t>
            </a:r>
            <a:r>
              <a:rPr lang="en-US" dirty="0"/>
              <a:t>e</a:t>
            </a:r>
            <a:r>
              <a:rPr lang="en-SE" dirty="0"/>
              <a:t>h</a:t>
            </a:r>
            <a:r>
              <a:rPr lang="en-US" dirty="0"/>
              <a:t>o</a:t>
            </a:r>
            <a:r>
              <a:rPr lang="en-SE" dirty="0"/>
              <a:t>l</a:t>
            </a:r>
            <a:r>
              <a:rPr lang="en-US" dirty="0"/>
              <a:t>d</a:t>
            </a:r>
            <a:r>
              <a:rPr lang="en-SE" dirty="0"/>
              <a:t>e</a:t>
            </a:r>
            <a:r>
              <a:rPr lang="en-US" dirty="0"/>
              <a:t>r</a:t>
            </a:r>
            <a:r>
              <a:rPr lang="en-SE" dirty="0"/>
              <a:t>s </a:t>
            </a:r>
            <a:r>
              <a:rPr lang="en-US" dirty="0"/>
              <a:t>t</a:t>
            </a:r>
            <a:r>
              <a:rPr lang="en-SE" dirty="0"/>
              <a:t>o </a:t>
            </a:r>
            <a:r>
              <a:rPr lang="en-US" dirty="0"/>
              <a:t>r</a:t>
            </a:r>
            <a:r>
              <a:rPr lang="en-SE" dirty="0"/>
              <a:t>e</a:t>
            </a:r>
            <a:r>
              <a:rPr lang="en-US" dirty="0"/>
              <a:t>v</a:t>
            </a:r>
            <a:r>
              <a:rPr lang="en-SE" dirty="0" err="1"/>
              <a:t>i</a:t>
            </a:r>
            <a:r>
              <a:rPr lang="en-US" dirty="0"/>
              <a:t>e</a:t>
            </a:r>
            <a:r>
              <a:rPr lang="en-SE" dirty="0"/>
              <a:t>w </a:t>
            </a:r>
            <a:r>
              <a:rPr lang="en-US" dirty="0"/>
              <a:t>a</a:t>
            </a:r>
            <a:r>
              <a:rPr lang="en-SE" dirty="0"/>
              <a:t>c</a:t>
            </a:r>
            <a:r>
              <a:rPr lang="en-US" dirty="0"/>
              <a:t>t</a:t>
            </a:r>
            <a:r>
              <a:rPr lang="en-SE" dirty="0" err="1"/>
              <a:t>i</a:t>
            </a:r>
            <a:r>
              <a:rPr lang="en-US" dirty="0"/>
              <a:t>v</a:t>
            </a:r>
            <a:r>
              <a:rPr lang="en-SE" dirty="0" err="1"/>
              <a:t>i</a:t>
            </a:r>
            <a:r>
              <a:rPr lang="en-US" dirty="0"/>
              <a:t>t</a:t>
            </a:r>
            <a:r>
              <a:rPr lang="en-SE" dirty="0" err="1"/>
              <a:t>i</a:t>
            </a:r>
            <a:r>
              <a:rPr lang="en-US" dirty="0"/>
              <a:t>e</a:t>
            </a:r>
            <a:r>
              <a:rPr lang="en-SE" dirty="0"/>
              <a:t>s, </a:t>
            </a:r>
            <a:r>
              <a:rPr lang="en-US" dirty="0"/>
              <a:t>d</a:t>
            </a:r>
            <a:r>
              <a:rPr lang="en-SE" dirty="0"/>
              <a:t>e</a:t>
            </a:r>
            <a:r>
              <a:rPr lang="en-US" dirty="0"/>
              <a:t>l</a:t>
            </a:r>
            <a:r>
              <a:rPr lang="en-SE" dirty="0" err="1"/>
              <a:t>i</a:t>
            </a:r>
            <a:r>
              <a:rPr lang="en-US" dirty="0"/>
              <a:t>v</a:t>
            </a:r>
            <a:r>
              <a:rPr lang="en-SE" dirty="0"/>
              <a:t>e</a:t>
            </a:r>
            <a:r>
              <a:rPr lang="en-US" dirty="0"/>
              <a:t>r</a:t>
            </a:r>
            <a:r>
              <a:rPr lang="en-SE" dirty="0" err="1"/>
              <a:t>ables</a:t>
            </a:r>
            <a:r>
              <a:rPr lang="en-SE" dirty="0"/>
              <a:t> and plan, </a:t>
            </a:r>
            <a:r>
              <a:rPr lang="en-US" dirty="0"/>
              <a:t>c</a:t>
            </a:r>
            <a:r>
              <a:rPr lang="en-SE" dirty="0"/>
              <a:t>r</a:t>
            </a:r>
            <a:r>
              <a:rPr lang="en-US" dirty="0"/>
              <a:t>o</a:t>
            </a:r>
            <a:r>
              <a:rPr lang="en-SE" dirty="0"/>
              <a:t>s</a:t>
            </a:r>
            <a:r>
              <a:rPr lang="en-US" dirty="0"/>
              <a:t>s</a:t>
            </a:r>
            <a:r>
              <a:rPr lang="en-SE" dirty="0"/>
              <a:t> </a:t>
            </a:r>
            <a:r>
              <a:rPr lang="en-US" dirty="0"/>
              <a:t>f</a:t>
            </a:r>
            <a:r>
              <a:rPr lang="en-SE" dirty="0"/>
              <a:t>u</a:t>
            </a:r>
            <a:r>
              <a:rPr lang="en-US" dirty="0"/>
              <a:t>n</a:t>
            </a:r>
            <a:r>
              <a:rPr lang="en-SE" dirty="0"/>
              <a:t>c</a:t>
            </a:r>
            <a:r>
              <a:rPr lang="en-US" dirty="0"/>
              <a:t>t</a:t>
            </a:r>
            <a:r>
              <a:rPr lang="en-SE" dirty="0" err="1"/>
              <a:t>i</a:t>
            </a:r>
            <a:r>
              <a:rPr lang="en-US" dirty="0"/>
              <a:t>o</a:t>
            </a:r>
            <a:r>
              <a:rPr lang="en-SE" dirty="0"/>
              <a:t>n</a:t>
            </a:r>
            <a:r>
              <a:rPr lang="en-US" dirty="0"/>
              <a:t>a</a:t>
            </a:r>
            <a:r>
              <a:rPr lang="en-SE" dirty="0"/>
              <a:t>l:</a:t>
            </a:r>
          </a:p>
          <a:p>
            <a:pPr lvl="2"/>
            <a:r>
              <a:rPr lang="en-SE" dirty="0"/>
              <a:t>AD Project support meeting</a:t>
            </a:r>
          </a:p>
          <a:p>
            <a:pPr lvl="2"/>
            <a:r>
              <a:rPr lang="en-US" dirty="0"/>
              <a:t>A</a:t>
            </a:r>
            <a:r>
              <a:rPr lang="en-SE" dirty="0"/>
              <a:t>c</a:t>
            </a:r>
            <a:r>
              <a:rPr lang="en-US" dirty="0"/>
              <a:t>c</a:t>
            </a:r>
            <a:r>
              <a:rPr lang="en-SE" dirty="0"/>
              <a:t>e</a:t>
            </a:r>
            <a:r>
              <a:rPr lang="en-US" dirty="0"/>
              <a:t>l</a:t>
            </a:r>
            <a:r>
              <a:rPr lang="en-SE" dirty="0"/>
              <a:t>e</a:t>
            </a:r>
            <a:r>
              <a:rPr lang="en-US" dirty="0"/>
              <a:t>r</a:t>
            </a:r>
            <a:r>
              <a:rPr lang="en-SE" dirty="0"/>
              <a:t>a</a:t>
            </a:r>
            <a:r>
              <a:rPr lang="en-US" dirty="0"/>
              <a:t>t</a:t>
            </a:r>
            <a:r>
              <a:rPr lang="en-SE" dirty="0"/>
              <a:t>o</a:t>
            </a:r>
            <a:r>
              <a:rPr lang="en-US" dirty="0"/>
              <a:t>r</a:t>
            </a:r>
            <a:r>
              <a:rPr lang="en-SE" dirty="0"/>
              <a:t> </a:t>
            </a:r>
            <a:r>
              <a:rPr lang="en-US" dirty="0"/>
              <a:t>s</a:t>
            </a:r>
            <a:r>
              <a:rPr lang="en-SE" dirty="0"/>
              <a:t>e</a:t>
            </a:r>
            <a:r>
              <a:rPr lang="en-US" dirty="0"/>
              <a:t>c</a:t>
            </a:r>
            <a:r>
              <a:rPr lang="en-SE" dirty="0"/>
              <a:t>t</a:t>
            </a:r>
            <a:r>
              <a:rPr lang="en-US" dirty="0" err="1"/>
              <a:t>i</a:t>
            </a:r>
            <a:r>
              <a:rPr lang="en-SE" dirty="0"/>
              <a:t>o</a:t>
            </a:r>
            <a:r>
              <a:rPr lang="en-US" dirty="0"/>
              <a:t>n</a:t>
            </a:r>
            <a:r>
              <a:rPr lang="en-SE" dirty="0"/>
              <a:t>s (</a:t>
            </a:r>
            <a:r>
              <a:rPr lang="en-US" dirty="0"/>
              <a:t>w</a:t>
            </a:r>
            <a:r>
              <a:rPr lang="en-SE" dirty="0"/>
              <a:t>a</a:t>
            </a:r>
            <a:r>
              <a:rPr lang="en-US" dirty="0"/>
              <a:t>r</a:t>
            </a:r>
            <a:r>
              <a:rPr lang="en-SE" dirty="0"/>
              <a:t>m </a:t>
            </a:r>
            <a:r>
              <a:rPr lang="en-US" dirty="0"/>
              <a:t>l</a:t>
            </a:r>
            <a:r>
              <a:rPr lang="en-SE" dirty="0" err="1"/>
              <a:t>i</a:t>
            </a:r>
            <a:r>
              <a:rPr lang="en-US" dirty="0"/>
              <a:t>n</a:t>
            </a:r>
            <a:r>
              <a:rPr lang="en-SE" dirty="0"/>
              <a:t>a</a:t>
            </a:r>
            <a:r>
              <a:rPr lang="en-US" dirty="0"/>
              <a:t>c</a:t>
            </a:r>
            <a:r>
              <a:rPr lang="en-SE" dirty="0"/>
              <a:t>) </a:t>
            </a:r>
            <a:r>
              <a:rPr lang="en-US" dirty="0" err="1"/>
              <a:t>i</a:t>
            </a:r>
            <a:r>
              <a:rPr lang="en-SE" dirty="0" err="1"/>
              <a:t>nstallation</a:t>
            </a:r>
            <a:r>
              <a:rPr lang="en-SE" dirty="0"/>
              <a:t> </a:t>
            </a:r>
            <a:r>
              <a:rPr lang="en-US" dirty="0"/>
              <a:t>m</a:t>
            </a:r>
            <a:r>
              <a:rPr lang="en-SE" dirty="0"/>
              <a:t>e</a:t>
            </a:r>
            <a:r>
              <a:rPr lang="en-US" dirty="0"/>
              <a:t>e</a:t>
            </a:r>
            <a:r>
              <a:rPr lang="en-SE" dirty="0"/>
              <a:t>t</a:t>
            </a:r>
            <a:r>
              <a:rPr lang="en-US" dirty="0" err="1"/>
              <a:t>i</a:t>
            </a:r>
            <a:r>
              <a:rPr lang="en-SE" dirty="0"/>
              <a:t>n</a:t>
            </a:r>
            <a:r>
              <a:rPr lang="en-US" dirty="0"/>
              <a:t>g</a:t>
            </a:r>
            <a:endParaRPr lang="en-SE" dirty="0"/>
          </a:p>
          <a:p>
            <a:pPr lvl="2"/>
            <a:r>
              <a:rPr lang="en-SE" dirty="0"/>
              <a:t>Overall installation plan and milestones (</a:t>
            </a:r>
            <a:r>
              <a:rPr lang="en-US" dirty="0"/>
              <a:t>h</a:t>
            </a:r>
            <a:r>
              <a:rPr lang="en-SE" dirty="0" err="1"/>
              <a:t>i</a:t>
            </a:r>
            <a:r>
              <a:rPr lang="en-US" dirty="0"/>
              <a:t>g</a:t>
            </a:r>
            <a:r>
              <a:rPr lang="en-SE" dirty="0"/>
              <a:t>h </a:t>
            </a:r>
            <a:r>
              <a:rPr lang="en-US" dirty="0"/>
              <a:t>l</a:t>
            </a:r>
            <a:r>
              <a:rPr lang="en-SE" dirty="0"/>
              <a:t>e</a:t>
            </a:r>
            <a:r>
              <a:rPr lang="en-US" dirty="0"/>
              <a:t>v</a:t>
            </a:r>
            <a:r>
              <a:rPr lang="en-SE" dirty="0"/>
              <a:t>e</a:t>
            </a:r>
            <a:r>
              <a:rPr lang="en-US" dirty="0"/>
              <a:t>l</a:t>
            </a:r>
            <a:r>
              <a:rPr lang="en-SE" dirty="0"/>
              <a:t>)</a:t>
            </a:r>
          </a:p>
          <a:p>
            <a:pPr lvl="2"/>
            <a:r>
              <a:rPr lang="en-SE" dirty="0"/>
              <a:t>Specific </a:t>
            </a:r>
            <a:r>
              <a:rPr lang="en-US" dirty="0"/>
              <a:t>d</a:t>
            </a:r>
            <a:r>
              <a:rPr lang="en-SE" dirty="0" err="1"/>
              <a:t>i</a:t>
            </a:r>
            <a:r>
              <a:rPr lang="en-US" dirty="0"/>
              <a:t>s</a:t>
            </a:r>
            <a:r>
              <a:rPr lang="en-SE" dirty="0"/>
              <a:t>c</a:t>
            </a:r>
            <a:r>
              <a:rPr lang="en-US" dirty="0" err="1"/>
              <a:t>i</a:t>
            </a:r>
            <a:r>
              <a:rPr lang="en-SE" dirty="0"/>
              <a:t>p</a:t>
            </a:r>
            <a:r>
              <a:rPr lang="en-US" dirty="0"/>
              <a:t>l</a:t>
            </a:r>
            <a:r>
              <a:rPr lang="en-SE" dirty="0" err="1"/>
              <a:t>i</a:t>
            </a:r>
            <a:r>
              <a:rPr lang="en-US" dirty="0"/>
              <a:t>n</a:t>
            </a:r>
            <a:r>
              <a:rPr lang="en-SE" dirty="0"/>
              <a:t>e </a:t>
            </a:r>
            <a:r>
              <a:rPr lang="en-US" dirty="0"/>
              <a:t>r</a:t>
            </a:r>
            <a:r>
              <a:rPr lang="en-SE" dirty="0"/>
              <a:t>e</a:t>
            </a:r>
            <a:r>
              <a:rPr lang="en-US" dirty="0"/>
              <a:t>v</a:t>
            </a:r>
            <a:r>
              <a:rPr lang="en-SE" dirty="0" err="1"/>
              <a:t>i</a:t>
            </a:r>
            <a:r>
              <a:rPr lang="en-US" dirty="0"/>
              <a:t>e</a:t>
            </a:r>
            <a:r>
              <a:rPr lang="en-SE" dirty="0"/>
              <a:t>w</a:t>
            </a:r>
            <a:r>
              <a:rPr lang="en-US" dirty="0"/>
              <a:t>s</a:t>
            </a:r>
            <a:r>
              <a:rPr lang="en-SE" dirty="0"/>
              <a:t>:</a:t>
            </a:r>
          </a:p>
          <a:p>
            <a:pPr lvl="3"/>
            <a:r>
              <a:rPr lang="en-US" dirty="0"/>
              <a:t>B</a:t>
            </a:r>
            <a:r>
              <a:rPr lang="en-SE" dirty="0" err="1"/>
              <a:t>eam</a:t>
            </a:r>
            <a:r>
              <a:rPr lang="en-SE" dirty="0"/>
              <a:t> instruments</a:t>
            </a:r>
          </a:p>
          <a:p>
            <a:pPr lvl="3"/>
            <a:r>
              <a:rPr lang="en-US" dirty="0"/>
              <a:t>R</a:t>
            </a:r>
            <a:r>
              <a:rPr lang="en-SE" dirty="0"/>
              <a:t>F </a:t>
            </a:r>
            <a:r>
              <a:rPr lang="en-US" dirty="0"/>
              <a:t>g</a:t>
            </a:r>
            <a:r>
              <a:rPr lang="en-SE" dirty="0"/>
              <a:t>r</a:t>
            </a:r>
            <a:r>
              <a:rPr lang="en-US" dirty="0"/>
              <a:t>o</a:t>
            </a:r>
            <a:r>
              <a:rPr lang="en-SE" dirty="0"/>
              <a:t>u</a:t>
            </a:r>
            <a:r>
              <a:rPr lang="en-US" dirty="0"/>
              <a:t>p</a:t>
            </a:r>
          </a:p>
          <a:p>
            <a:pPr lvl="3"/>
            <a:endParaRPr lang="en-SE" dirty="0"/>
          </a:p>
          <a:p>
            <a:pPr lvl="1"/>
            <a:r>
              <a:rPr lang="en-US" dirty="0"/>
              <a:t>A</a:t>
            </a:r>
            <a:r>
              <a:rPr lang="en-SE" dirty="0"/>
              <a:t>s</a:t>
            </a:r>
            <a:r>
              <a:rPr lang="en-US" dirty="0"/>
              <a:t>s</a:t>
            </a:r>
            <a:r>
              <a:rPr lang="en-SE" dirty="0" err="1"/>
              <a:t>i</a:t>
            </a:r>
            <a:r>
              <a:rPr lang="en-US" dirty="0"/>
              <a:t>g</a:t>
            </a:r>
            <a:r>
              <a:rPr lang="en-SE" dirty="0"/>
              <a:t>n </a:t>
            </a:r>
            <a:r>
              <a:rPr lang="en-US" dirty="0"/>
              <a:t>s</a:t>
            </a:r>
            <a:r>
              <a:rPr lang="en-SE" dirty="0"/>
              <a:t>y</a:t>
            </a:r>
            <a:r>
              <a:rPr lang="en-US" dirty="0"/>
              <a:t>s</a:t>
            </a:r>
            <a:r>
              <a:rPr lang="en-SE" dirty="0"/>
              <a:t>t</a:t>
            </a:r>
            <a:r>
              <a:rPr lang="en-US" dirty="0"/>
              <a:t>e</a:t>
            </a:r>
            <a:r>
              <a:rPr lang="en-SE" dirty="0"/>
              <a:t>m owners </a:t>
            </a:r>
            <a:r>
              <a:rPr lang="en-US" dirty="0"/>
              <a:t>a</a:t>
            </a:r>
            <a:r>
              <a:rPr lang="en-SE" dirty="0"/>
              <a:t>n</a:t>
            </a:r>
            <a:r>
              <a:rPr lang="en-US" dirty="0"/>
              <a:t>d</a:t>
            </a:r>
            <a:r>
              <a:rPr lang="en-SE" dirty="0"/>
              <a:t> </a:t>
            </a:r>
            <a:r>
              <a:rPr lang="en-US" dirty="0"/>
              <a:t>f</a:t>
            </a:r>
            <a:r>
              <a:rPr lang="en-SE" dirty="0"/>
              <a:t>o</a:t>
            </a:r>
            <a:r>
              <a:rPr lang="en-US" dirty="0"/>
              <a:t>c</a:t>
            </a:r>
            <a:r>
              <a:rPr lang="en-SE" dirty="0"/>
              <a:t>a</a:t>
            </a:r>
            <a:r>
              <a:rPr lang="en-US" dirty="0"/>
              <a:t>l</a:t>
            </a:r>
            <a:r>
              <a:rPr lang="en-SE" dirty="0"/>
              <a:t> </a:t>
            </a:r>
            <a:r>
              <a:rPr lang="en-US" dirty="0"/>
              <a:t>p</a:t>
            </a:r>
            <a:r>
              <a:rPr lang="en-SE" dirty="0"/>
              <a:t>o</a:t>
            </a:r>
            <a:r>
              <a:rPr lang="en-US" dirty="0" err="1"/>
              <a:t>i</a:t>
            </a:r>
            <a:r>
              <a:rPr lang="en-SE" dirty="0"/>
              <a:t>n</a:t>
            </a:r>
            <a:r>
              <a:rPr lang="en-US" dirty="0"/>
              <a:t>t</a:t>
            </a:r>
            <a:r>
              <a:rPr lang="en-SE" dirty="0"/>
              <a:t>s: </a:t>
            </a:r>
            <a:r>
              <a:rPr lang="en-US" dirty="0"/>
              <a:t>work package 10</a:t>
            </a:r>
            <a:r>
              <a:rPr lang="en-SE" dirty="0"/>
              <a:t> </a:t>
            </a:r>
            <a:r>
              <a:rPr lang="en-US" dirty="0"/>
              <a:t>a</a:t>
            </a:r>
            <a:r>
              <a:rPr lang="en-SE" dirty="0"/>
              <a:t>n</a:t>
            </a:r>
            <a:r>
              <a:rPr lang="en-US" dirty="0"/>
              <a:t>d</a:t>
            </a:r>
            <a:r>
              <a:rPr lang="en-SE" dirty="0"/>
              <a:t> </a:t>
            </a:r>
            <a:r>
              <a:rPr lang="en-US" dirty="0"/>
              <a:t>s</a:t>
            </a:r>
            <a:r>
              <a:rPr lang="en-SE" dirty="0"/>
              <a:t>t</a:t>
            </a:r>
            <a:r>
              <a:rPr lang="en-US" dirty="0"/>
              <a:t>a</a:t>
            </a:r>
            <a:r>
              <a:rPr lang="en-SE" dirty="0"/>
              <a:t>k</a:t>
            </a:r>
            <a:r>
              <a:rPr lang="en-US" dirty="0"/>
              <a:t>e</a:t>
            </a:r>
            <a:r>
              <a:rPr lang="en-SE" dirty="0"/>
              <a:t>h</a:t>
            </a:r>
            <a:r>
              <a:rPr lang="en-US" dirty="0"/>
              <a:t>o</a:t>
            </a:r>
            <a:r>
              <a:rPr lang="en-SE" dirty="0"/>
              <a:t>l</a:t>
            </a:r>
            <a:r>
              <a:rPr lang="en-US" dirty="0"/>
              <a:t>d</a:t>
            </a:r>
            <a:r>
              <a:rPr lang="en-SE" dirty="0"/>
              <a:t>e</a:t>
            </a:r>
            <a:r>
              <a:rPr lang="en-US" dirty="0"/>
              <a:t>r</a:t>
            </a:r>
            <a:r>
              <a:rPr lang="en-SE" dirty="0"/>
              <a:t> </a:t>
            </a:r>
            <a:r>
              <a:rPr lang="en-US" dirty="0"/>
              <a:t>s</a:t>
            </a:r>
            <a:r>
              <a:rPr lang="en-SE" dirty="0" err="1"/>
              <a:t>i</a:t>
            </a:r>
            <a:r>
              <a:rPr lang="en-US" dirty="0"/>
              <a:t>d</a:t>
            </a:r>
            <a:r>
              <a:rPr lang="en-SE" dirty="0"/>
              <a:t>e</a:t>
            </a:r>
            <a:r>
              <a:rPr lang="en-US" dirty="0"/>
              <a:t>s</a:t>
            </a:r>
          </a:p>
          <a:p>
            <a:pPr lvl="1"/>
            <a:endParaRPr lang="en-SE" dirty="0"/>
          </a:p>
          <a:p>
            <a:pPr lvl="1"/>
            <a:r>
              <a:rPr lang="en-US" dirty="0"/>
              <a:t>Hardware and integration monthly</a:t>
            </a:r>
            <a:r>
              <a:rPr lang="en-SE" dirty="0"/>
              <a:t> </a:t>
            </a:r>
            <a:r>
              <a:rPr lang="en-US" dirty="0"/>
              <a:t>r</a:t>
            </a:r>
            <a:r>
              <a:rPr lang="en-SE" dirty="0"/>
              <a:t>e</a:t>
            </a:r>
            <a:r>
              <a:rPr lang="en-US" dirty="0"/>
              <a:t>s</a:t>
            </a:r>
            <a:r>
              <a:rPr lang="en-SE" dirty="0"/>
              <a:t>o</a:t>
            </a:r>
            <a:r>
              <a:rPr lang="en-US" dirty="0"/>
              <a:t>u</a:t>
            </a:r>
            <a:r>
              <a:rPr lang="en-SE" dirty="0"/>
              <a:t>rces allocation</a:t>
            </a:r>
            <a:r>
              <a:rPr lang="sv-SE" dirty="0"/>
              <a:t> boards to </a:t>
            </a:r>
            <a:r>
              <a:rPr lang="sv-SE" dirty="0" err="1"/>
              <a:t>ensure</a:t>
            </a:r>
            <a:r>
              <a:rPr lang="sv-SE" dirty="0"/>
              <a:t> </a:t>
            </a:r>
            <a:r>
              <a:rPr lang="sv-SE" dirty="0" err="1"/>
              <a:t>adequate</a:t>
            </a:r>
            <a:r>
              <a:rPr lang="sv-SE" dirty="0"/>
              <a:t> </a:t>
            </a:r>
            <a:r>
              <a:rPr lang="sv-SE" dirty="0" err="1"/>
              <a:t>resource</a:t>
            </a:r>
            <a:r>
              <a:rPr lang="sv-SE" dirty="0"/>
              <a:t> </a:t>
            </a:r>
            <a:r>
              <a:rPr lang="sv-SE" dirty="0" err="1"/>
              <a:t>allocation</a:t>
            </a:r>
            <a:r>
              <a:rPr lang="en-SE" dirty="0"/>
              <a:t> </a:t>
            </a:r>
          </a:p>
          <a:p>
            <a:endParaRPr lang="en-GB" sz="1800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800" dirty="0"/>
          </a:p>
          <a:p>
            <a:pPr marL="457200" lvl="1" indent="0">
              <a:buNone/>
            </a:pPr>
            <a:endParaRPr lang="en-SE" sz="1800" dirty="0"/>
          </a:p>
          <a:p>
            <a:pPr marL="457200" lvl="1" indent="0">
              <a:buNone/>
            </a:pPr>
            <a:endParaRPr lang="en-SE" sz="1800" dirty="0"/>
          </a:p>
          <a:p>
            <a:pPr marL="457200" lvl="1" indent="0">
              <a:buNone/>
            </a:pPr>
            <a:endParaRPr lang="en-US" sz="1800" dirty="0"/>
          </a:p>
          <a:p>
            <a:pPr lvl="1"/>
            <a:endParaRPr lang="en-SE" sz="1800" dirty="0"/>
          </a:p>
          <a:p>
            <a:pPr lvl="1"/>
            <a:endParaRPr lang="en-SE" sz="1800" dirty="0"/>
          </a:p>
          <a:p>
            <a:pPr lvl="1"/>
            <a:endParaRPr lang="en-SE" sz="1800" dirty="0"/>
          </a:p>
          <a:p>
            <a:pPr marL="457200" lvl="1" indent="0">
              <a:buNone/>
            </a:pP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5230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endParaRPr lang="en-SE" sz="1800" dirty="0"/>
          </a:p>
          <a:p>
            <a:r>
              <a:rPr lang="en-SE" sz="2600" dirty="0"/>
              <a:t>Dedicated super conducting </a:t>
            </a:r>
            <a:r>
              <a:rPr lang="en-SE" sz="2600" dirty="0" err="1"/>
              <a:t>linac</a:t>
            </a:r>
            <a:r>
              <a:rPr lang="en-SE" sz="2600" dirty="0"/>
              <a:t> </a:t>
            </a:r>
            <a:r>
              <a:rPr lang="en-US" sz="2600" dirty="0"/>
              <a:t>p</a:t>
            </a:r>
            <a:r>
              <a:rPr lang="en-SE" sz="2600" dirty="0"/>
              <a:t>r</a:t>
            </a:r>
            <a:r>
              <a:rPr lang="en-US" sz="2600" dirty="0"/>
              <a:t>o</a:t>
            </a:r>
            <a:r>
              <a:rPr lang="en-SE" sz="2600" dirty="0"/>
              <a:t>j</a:t>
            </a:r>
            <a:r>
              <a:rPr lang="en-US" sz="2600" dirty="0"/>
              <a:t>e</a:t>
            </a:r>
            <a:r>
              <a:rPr lang="en-SE" sz="2600" dirty="0"/>
              <a:t>c</a:t>
            </a:r>
            <a:r>
              <a:rPr lang="en-US" sz="2600" dirty="0"/>
              <a:t>t</a:t>
            </a:r>
            <a:r>
              <a:rPr lang="en-SE" sz="2600" dirty="0"/>
              <a:t> </a:t>
            </a:r>
            <a:r>
              <a:rPr lang="en-US" sz="2600" dirty="0"/>
              <a:t>f</a:t>
            </a:r>
            <a:r>
              <a:rPr lang="en-SE" sz="2600" dirty="0"/>
              <a:t>o</a:t>
            </a:r>
            <a:r>
              <a:rPr lang="en-US" sz="2600" dirty="0"/>
              <a:t>c</a:t>
            </a:r>
            <a:r>
              <a:rPr lang="en-SE" sz="2600" dirty="0"/>
              <a:t>u</a:t>
            </a:r>
            <a:r>
              <a:rPr lang="en-US" sz="2600" dirty="0"/>
              <a:t>s</a:t>
            </a:r>
            <a:r>
              <a:rPr lang="en-SE" sz="2600" dirty="0"/>
              <a:t>e</a:t>
            </a:r>
            <a:r>
              <a:rPr lang="en-US" sz="2600" dirty="0"/>
              <a:t>d</a:t>
            </a:r>
            <a:r>
              <a:rPr lang="en-SE" sz="2600" dirty="0"/>
              <a:t> meeting </a:t>
            </a:r>
            <a:endParaRPr lang="sv-SE" sz="2600" dirty="0"/>
          </a:p>
          <a:p>
            <a:endParaRPr lang="en-SE" sz="2600" dirty="0"/>
          </a:p>
          <a:p>
            <a:r>
              <a:rPr lang="en-SE" sz="2600" dirty="0"/>
              <a:t>Align </a:t>
            </a:r>
            <a:r>
              <a:rPr lang="sv-SE" sz="2600" dirty="0"/>
              <a:t>and </a:t>
            </a:r>
            <a:r>
              <a:rPr lang="sv-SE" sz="2600" dirty="0" err="1"/>
              <a:t>continously</a:t>
            </a:r>
            <a:r>
              <a:rPr lang="sv-SE" sz="2600" dirty="0"/>
              <a:t> re-</a:t>
            </a:r>
            <a:r>
              <a:rPr lang="sv-SE" sz="2600" dirty="0" err="1"/>
              <a:t>align</a:t>
            </a:r>
            <a:r>
              <a:rPr lang="sv-SE" sz="2600" dirty="0"/>
              <a:t> </a:t>
            </a:r>
            <a:r>
              <a:rPr lang="en-GB" sz="2600" dirty="0"/>
              <a:t>work package 10</a:t>
            </a:r>
            <a:r>
              <a:rPr lang="en-SE" sz="2600" dirty="0"/>
              <a:t> </a:t>
            </a:r>
            <a:r>
              <a:rPr lang="en-US" sz="2600" dirty="0"/>
              <a:t>a</a:t>
            </a:r>
            <a:r>
              <a:rPr lang="en-SE" sz="2600" dirty="0"/>
              <a:t>c</a:t>
            </a:r>
            <a:r>
              <a:rPr lang="en-US" sz="2600" dirty="0"/>
              <a:t>t</a:t>
            </a:r>
            <a:r>
              <a:rPr lang="en-SE" sz="2600" dirty="0" err="1"/>
              <a:t>i</a:t>
            </a:r>
            <a:r>
              <a:rPr lang="en-US" sz="2600" dirty="0"/>
              <a:t>v</a:t>
            </a:r>
            <a:r>
              <a:rPr lang="en-SE" sz="2600" dirty="0" err="1"/>
              <a:t>i</a:t>
            </a:r>
            <a:r>
              <a:rPr lang="en-US" sz="2600" dirty="0"/>
              <a:t>t</a:t>
            </a:r>
            <a:r>
              <a:rPr lang="en-SE" sz="2600" dirty="0" err="1"/>
              <a:t>i</a:t>
            </a:r>
            <a:r>
              <a:rPr lang="en-US" sz="2600" dirty="0"/>
              <a:t>e</a:t>
            </a:r>
            <a:r>
              <a:rPr lang="en-SE" sz="2600" dirty="0"/>
              <a:t>s </a:t>
            </a:r>
            <a:r>
              <a:rPr lang="en-US" sz="2600" dirty="0"/>
              <a:t>p</a:t>
            </a:r>
            <a:r>
              <a:rPr lang="en-SE" sz="2600" dirty="0"/>
              <a:t>l</a:t>
            </a:r>
            <a:r>
              <a:rPr lang="en-US" sz="2600" dirty="0"/>
              <a:t>a</a:t>
            </a:r>
            <a:r>
              <a:rPr lang="en-SE" sz="2600" dirty="0"/>
              <a:t>n </a:t>
            </a:r>
            <a:r>
              <a:rPr lang="en-US" sz="2600" dirty="0"/>
              <a:t>w</a:t>
            </a:r>
            <a:r>
              <a:rPr lang="en-SE" sz="2600" dirty="0" err="1"/>
              <a:t>i</a:t>
            </a:r>
            <a:r>
              <a:rPr lang="en-US" sz="2600" dirty="0"/>
              <a:t>t</a:t>
            </a:r>
            <a:r>
              <a:rPr lang="en-SE" sz="2600" dirty="0"/>
              <a:t>h </a:t>
            </a:r>
            <a:r>
              <a:rPr lang="en-US" sz="2600" dirty="0"/>
              <a:t>A</a:t>
            </a:r>
            <a:r>
              <a:rPr lang="en-SE" sz="2600" dirty="0"/>
              <a:t>D </a:t>
            </a:r>
            <a:r>
              <a:rPr lang="en-US" sz="2600" dirty="0" err="1"/>
              <a:t>i</a:t>
            </a:r>
            <a:r>
              <a:rPr lang="en-SE" sz="2600" dirty="0"/>
              <a:t>n</a:t>
            </a:r>
            <a:r>
              <a:rPr lang="en-US" sz="2600" dirty="0"/>
              <a:t>s</a:t>
            </a:r>
            <a:r>
              <a:rPr lang="en-SE" sz="2600" dirty="0"/>
              <a:t>t</a:t>
            </a:r>
            <a:r>
              <a:rPr lang="en-US" sz="2600" dirty="0"/>
              <a:t>a</a:t>
            </a:r>
            <a:r>
              <a:rPr lang="en-SE" sz="2600" dirty="0"/>
              <a:t>l</a:t>
            </a:r>
            <a:r>
              <a:rPr lang="en-US" sz="2600" dirty="0"/>
              <a:t>l</a:t>
            </a:r>
            <a:r>
              <a:rPr lang="en-SE" sz="2600" dirty="0"/>
              <a:t>a</a:t>
            </a:r>
            <a:r>
              <a:rPr lang="en-US" sz="2600" dirty="0"/>
              <a:t>t</a:t>
            </a:r>
            <a:r>
              <a:rPr lang="en-SE" sz="2600" dirty="0" err="1"/>
              <a:t>i</a:t>
            </a:r>
            <a:r>
              <a:rPr lang="en-US" sz="2600" dirty="0"/>
              <a:t>o</a:t>
            </a:r>
            <a:r>
              <a:rPr lang="en-SE" sz="2600" dirty="0"/>
              <a:t>n and development (beam instruments) plan</a:t>
            </a:r>
            <a:endParaRPr lang="sv-SE" sz="2600" dirty="0"/>
          </a:p>
          <a:p>
            <a:endParaRPr lang="en-SE" sz="2600" dirty="0"/>
          </a:p>
          <a:p>
            <a:r>
              <a:rPr lang="en-US" sz="2600" dirty="0"/>
              <a:t>U</a:t>
            </a:r>
            <a:r>
              <a:rPr lang="en-SE" sz="2600" dirty="0"/>
              <a:t>se of the s</a:t>
            </a:r>
            <a:r>
              <a:rPr lang="en-US" sz="2600" dirty="0"/>
              <a:t>a</a:t>
            </a:r>
            <a:r>
              <a:rPr lang="en-SE" sz="2600" dirty="0"/>
              <a:t>m</a:t>
            </a:r>
            <a:r>
              <a:rPr lang="en-US" sz="2600" dirty="0"/>
              <a:t>e</a:t>
            </a:r>
            <a:r>
              <a:rPr lang="en-SE" sz="2600" dirty="0"/>
              <a:t> </a:t>
            </a:r>
            <a:r>
              <a:rPr lang="en-US" sz="2600" dirty="0"/>
              <a:t>s</a:t>
            </a:r>
            <a:r>
              <a:rPr lang="en-SE" sz="2600" dirty="0"/>
              <a:t>u</a:t>
            </a:r>
            <a:r>
              <a:rPr lang="en-US" sz="2600" dirty="0"/>
              <a:t>p</a:t>
            </a:r>
            <a:r>
              <a:rPr lang="en-SE" sz="2600" dirty="0"/>
              <a:t>p</a:t>
            </a:r>
            <a:r>
              <a:rPr lang="en-US" sz="2600" dirty="0"/>
              <a:t>o</a:t>
            </a:r>
            <a:r>
              <a:rPr lang="en-SE" sz="2600" dirty="0"/>
              <a:t>r</a:t>
            </a:r>
            <a:r>
              <a:rPr lang="en-US" sz="2600" dirty="0"/>
              <a:t>t</a:t>
            </a:r>
            <a:r>
              <a:rPr lang="en-SE" sz="2600" dirty="0" err="1"/>
              <a:t>i</a:t>
            </a:r>
            <a:r>
              <a:rPr lang="en-US" sz="2600" dirty="0"/>
              <a:t>n</a:t>
            </a:r>
            <a:r>
              <a:rPr lang="en-SE" sz="2600" dirty="0"/>
              <a:t>g </a:t>
            </a:r>
            <a:r>
              <a:rPr lang="en-US" sz="2600" dirty="0"/>
              <a:t>w</a:t>
            </a:r>
            <a:r>
              <a:rPr lang="en-SE" sz="2600" dirty="0"/>
              <a:t>o</a:t>
            </a:r>
            <a:r>
              <a:rPr lang="en-US" sz="2600" dirty="0"/>
              <a:t>r</a:t>
            </a:r>
            <a:r>
              <a:rPr lang="en-SE" sz="2600" dirty="0"/>
              <a:t>k </a:t>
            </a:r>
            <a:r>
              <a:rPr lang="en-US" sz="2600" dirty="0"/>
              <a:t>t</a:t>
            </a:r>
            <a:r>
              <a:rPr lang="en-SE" sz="2600" dirty="0"/>
              <a:t>o</a:t>
            </a:r>
            <a:r>
              <a:rPr lang="en-US" sz="2600" dirty="0"/>
              <a:t>o</a:t>
            </a:r>
            <a:r>
              <a:rPr lang="en-SE" sz="2600" dirty="0"/>
              <a:t>l</a:t>
            </a:r>
            <a:r>
              <a:rPr lang="en-US" sz="2600" dirty="0"/>
              <a:t>s</a:t>
            </a:r>
            <a:r>
              <a:rPr lang="en-SE" sz="2600" dirty="0"/>
              <a:t>, </a:t>
            </a:r>
            <a:r>
              <a:rPr lang="en-US" sz="2600" dirty="0" err="1"/>
              <a:t>i</a:t>
            </a:r>
            <a:r>
              <a:rPr lang="en-US" sz="2600" dirty="0"/>
              <a:t>.</a:t>
            </a:r>
            <a:r>
              <a:rPr lang="en-SE" sz="2600" dirty="0"/>
              <a:t>e</a:t>
            </a:r>
            <a:r>
              <a:rPr lang="sv-SE" sz="2600" dirty="0"/>
              <a:t>.</a:t>
            </a:r>
          </a:p>
          <a:p>
            <a:pPr lvl="1"/>
            <a:r>
              <a:rPr lang="sv-SE" sz="2200" dirty="0" err="1"/>
              <a:t>Jointly</a:t>
            </a:r>
            <a:r>
              <a:rPr lang="sv-SE" sz="2200" dirty="0"/>
              <a:t> </a:t>
            </a:r>
            <a:r>
              <a:rPr lang="sv-SE" sz="2200" dirty="0" err="1"/>
              <a:t>accessible</a:t>
            </a:r>
            <a:r>
              <a:rPr lang="sv-SE" sz="2200" dirty="0"/>
              <a:t> and </a:t>
            </a:r>
            <a:r>
              <a:rPr lang="sv-SE" sz="2200" dirty="0" err="1"/>
              <a:t>updated</a:t>
            </a:r>
            <a:r>
              <a:rPr lang="sv-SE" sz="2200" dirty="0"/>
              <a:t> </a:t>
            </a:r>
            <a:r>
              <a:rPr lang="sv-SE" sz="2200" dirty="0" err="1"/>
              <a:t>Primaver</a:t>
            </a:r>
            <a:r>
              <a:rPr lang="sv-SE" sz="2200" dirty="0"/>
              <a:t> P6 </a:t>
            </a:r>
            <a:r>
              <a:rPr lang="sv-SE" sz="2200" dirty="0" err="1"/>
              <a:t>acivity</a:t>
            </a:r>
            <a:r>
              <a:rPr lang="sv-SE" sz="2200" dirty="0"/>
              <a:t> plans</a:t>
            </a:r>
          </a:p>
          <a:p>
            <a:pPr lvl="1"/>
            <a:r>
              <a:rPr lang="en-US" sz="2200" dirty="0"/>
              <a:t>C</a:t>
            </a:r>
            <a:r>
              <a:rPr lang="en-SE" sz="2200" dirty="0"/>
              <a:t>o</a:t>
            </a:r>
            <a:r>
              <a:rPr lang="en-US" sz="2200" dirty="0"/>
              <a:t>m</a:t>
            </a:r>
            <a:r>
              <a:rPr lang="en-SE" sz="2200" dirty="0"/>
              <a:t>m</a:t>
            </a:r>
            <a:r>
              <a:rPr lang="en-US" sz="2200" dirty="0"/>
              <a:t>o</a:t>
            </a:r>
            <a:r>
              <a:rPr lang="en-SE" sz="2200" dirty="0"/>
              <a:t>n </a:t>
            </a:r>
            <a:r>
              <a:rPr lang="en-US" sz="2200" dirty="0"/>
              <a:t>a</a:t>
            </a:r>
            <a:r>
              <a:rPr lang="en-SE" sz="2200" dirty="0"/>
              <a:t>c</a:t>
            </a:r>
            <a:r>
              <a:rPr lang="en-US" sz="2200" dirty="0"/>
              <a:t>t</a:t>
            </a:r>
            <a:r>
              <a:rPr lang="en-SE" sz="2200" dirty="0" err="1"/>
              <a:t>i</a:t>
            </a:r>
            <a:r>
              <a:rPr lang="en-US" sz="2200" dirty="0"/>
              <a:t>v</a:t>
            </a:r>
            <a:r>
              <a:rPr lang="en-SE" sz="2200" dirty="0" err="1"/>
              <a:t>i</a:t>
            </a:r>
            <a:r>
              <a:rPr lang="en-US" sz="2200" dirty="0"/>
              <a:t>t</a:t>
            </a:r>
            <a:r>
              <a:rPr lang="en-SE" sz="2200" dirty="0"/>
              <a:t>y </a:t>
            </a:r>
            <a:r>
              <a:rPr lang="en-US" sz="2200" dirty="0"/>
              <a:t>t</a:t>
            </a:r>
            <a:r>
              <a:rPr lang="en-SE" sz="2200" dirty="0"/>
              <a:t>a</a:t>
            </a:r>
            <a:r>
              <a:rPr lang="en-US" sz="2200" dirty="0"/>
              <a:t>b</a:t>
            </a:r>
            <a:r>
              <a:rPr lang="en-SE" sz="2200" dirty="0"/>
              <a:t>l</a:t>
            </a:r>
            <a:r>
              <a:rPr lang="en-US" sz="2200" dirty="0"/>
              <a:t>e</a:t>
            </a:r>
            <a:r>
              <a:rPr lang="en-SE" sz="2200" dirty="0"/>
              <a:t> </a:t>
            </a:r>
            <a:r>
              <a:rPr lang="en-US" sz="2200" dirty="0" err="1"/>
              <a:t>i</a:t>
            </a:r>
            <a:r>
              <a:rPr lang="en-SE" sz="2200" dirty="0"/>
              <a:t>n </a:t>
            </a:r>
            <a:r>
              <a:rPr lang="en-US" sz="2200" dirty="0"/>
              <a:t>J</a:t>
            </a:r>
            <a:r>
              <a:rPr lang="en-SE" sz="2200" dirty="0"/>
              <a:t>i</a:t>
            </a:r>
            <a:r>
              <a:rPr lang="en-US" sz="2200" dirty="0" err="1"/>
              <a:t>ra</a:t>
            </a:r>
            <a:endParaRPr lang="en-US" sz="2200" dirty="0"/>
          </a:p>
          <a:p>
            <a:pPr lvl="1"/>
            <a:endParaRPr lang="en-US" sz="2200" dirty="0"/>
          </a:p>
          <a:p>
            <a:r>
              <a:rPr lang="en-US" sz="2600" dirty="0"/>
              <a:t>Regular stakeholder coordination meetings (see following slides for proposal under preparation/discussion)</a:t>
            </a:r>
            <a:endParaRPr lang="en-SE" sz="2600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800" dirty="0"/>
          </a:p>
          <a:p>
            <a:pPr marL="457200" lvl="1" indent="0">
              <a:buNone/>
            </a:pPr>
            <a:endParaRPr lang="en-SE" sz="1800" dirty="0"/>
          </a:p>
          <a:p>
            <a:pPr marL="457200" lvl="1" indent="0">
              <a:buNone/>
            </a:pPr>
            <a:endParaRPr lang="en-SE" sz="1800" dirty="0"/>
          </a:p>
          <a:p>
            <a:pPr marL="457200" lvl="1" indent="0">
              <a:buNone/>
            </a:pPr>
            <a:endParaRPr lang="en-US" sz="1800" dirty="0"/>
          </a:p>
          <a:p>
            <a:pPr lvl="1"/>
            <a:endParaRPr lang="en-SE" sz="1800" dirty="0"/>
          </a:p>
          <a:p>
            <a:pPr lvl="1"/>
            <a:endParaRPr lang="en-SE" sz="1800" dirty="0"/>
          </a:p>
          <a:p>
            <a:pPr lvl="1"/>
            <a:endParaRPr lang="en-SE" sz="1800" dirty="0"/>
          </a:p>
          <a:p>
            <a:pPr marL="457200" lvl="1" indent="0">
              <a:buNone/>
            </a:pP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11</a:t>
            </a:fld>
            <a:endParaRPr lang="sv-S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085CAB1-AAEF-4EC3-B671-64D8C81F1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138988" cy="1143000"/>
          </a:xfrm>
        </p:spPr>
        <p:txBody>
          <a:bodyPr/>
          <a:lstStyle/>
          <a:p>
            <a:r>
              <a:rPr lang="en-SE" dirty="0"/>
              <a:t>M</a:t>
            </a:r>
            <a:r>
              <a:rPr lang="en-US" dirty="0"/>
              <a:t>e</a:t>
            </a:r>
            <a:r>
              <a:rPr lang="en-SE" dirty="0"/>
              <a:t>t</a:t>
            </a:r>
            <a:r>
              <a:rPr lang="en-US" dirty="0"/>
              <a:t>h</a:t>
            </a:r>
            <a:r>
              <a:rPr lang="en-SE" dirty="0"/>
              <a:t>o</a:t>
            </a:r>
            <a:r>
              <a:rPr lang="en-US" dirty="0"/>
              <a:t>d</a:t>
            </a:r>
            <a:r>
              <a:rPr lang="en-SE" dirty="0"/>
              <a:t>o</a:t>
            </a:r>
            <a:r>
              <a:rPr lang="en-US" dirty="0"/>
              <a:t>l</a:t>
            </a:r>
            <a:r>
              <a:rPr lang="en-SE" dirty="0"/>
              <a:t>o</a:t>
            </a:r>
            <a:r>
              <a:rPr lang="en-US" dirty="0"/>
              <a:t>g</a:t>
            </a:r>
            <a:r>
              <a:rPr lang="en-SE" dirty="0"/>
              <a:t>y </a:t>
            </a:r>
            <a:r>
              <a:rPr lang="en-US" dirty="0"/>
              <a:t>f</a:t>
            </a:r>
            <a:r>
              <a:rPr lang="en-SE" dirty="0"/>
              <a:t>o</a:t>
            </a:r>
            <a:r>
              <a:rPr lang="en-US" dirty="0"/>
              <a:t>r</a:t>
            </a:r>
            <a:r>
              <a:rPr lang="en-SE" dirty="0"/>
              <a:t>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4818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C036D-2DC5-8444-9892-733C441BE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2656"/>
            <a:ext cx="8507288" cy="576064"/>
          </a:xfrm>
        </p:spPr>
        <p:txBody>
          <a:bodyPr/>
          <a:lstStyle/>
          <a:p>
            <a:r>
              <a:rPr lang="en-GB" sz="2800" b="0" dirty="0"/>
              <a:t>Normal conducting </a:t>
            </a:r>
            <a:r>
              <a:rPr lang="en-GB" sz="2800" b="0" dirty="0" err="1"/>
              <a:t>linac</a:t>
            </a:r>
            <a:r>
              <a:rPr lang="en-GB" sz="2800" b="0" dirty="0"/>
              <a:t> stakeholder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B7875-25C5-A647-9EAE-886E4274E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b="1" dirty="0"/>
              <a:t>Coordination of common activities towards the beam commissioning steps </a:t>
            </a:r>
          </a:p>
          <a:p>
            <a:pPr marL="0" indent="0" algn="ctr">
              <a:buNone/>
            </a:pPr>
            <a:r>
              <a:rPr lang="en-GB" b="1" dirty="0"/>
              <a:t>from the RFQ up to DTL5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Machine directorate based approach to get things installed, tested and ready for beam</a:t>
            </a:r>
          </a:p>
          <a:p>
            <a:endParaRPr lang="en-GB" dirty="0"/>
          </a:p>
          <a:p>
            <a:r>
              <a:rPr lang="en-GB" dirty="0"/>
              <a:t>Strong involvement of in-kind partners for direct exchange</a:t>
            </a:r>
          </a:p>
          <a:p>
            <a:r>
              <a:rPr lang="en-GB" dirty="0"/>
              <a:t>Definition of dependencies and feedback into and from the P6 planning</a:t>
            </a:r>
          </a:p>
          <a:p>
            <a:r>
              <a:rPr lang="en-GB" dirty="0"/>
              <a:t>Align strategies and priorities for one machine section</a:t>
            </a:r>
          </a:p>
          <a:p>
            <a:r>
              <a:rPr lang="en-GB" dirty="0"/>
              <a:t>Communication of progress, issues and blockers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416691-A198-8C4E-91D0-9382DE544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1115BC-487E-4422-894C-CB7CD3E79223}" type="slidenum">
              <a:rPr kumimoji="0" lang="en-GB" sz="67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5216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308304" y="-6754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164288" y="19215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4" name="Right Arrow 3"/>
          <p:cNvSpPr/>
          <p:nvPr/>
        </p:nvSpPr>
        <p:spPr>
          <a:xfrm>
            <a:off x="539552" y="1921531"/>
            <a:ext cx="504056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11560" y="2929644"/>
            <a:ext cx="1499898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Procurements</a:t>
            </a:r>
          </a:p>
          <a:p>
            <a:r>
              <a:rPr lang="en-US" dirty="0"/>
              <a:t>--------------</a:t>
            </a:r>
          </a:p>
          <a:p>
            <a:r>
              <a:rPr lang="en-US" dirty="0"/>
              <a:t>--------------</a:t>
            </a:r>
          </a:p>
          <a:p>
            <a:r>
              <a:rPr lang="en-US" dirty="0"/>
              <a:t>--------------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11760" y="2929643"/>
            <a:ext cx="1584176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Tasks</a:t>
            </a:r>
          </a:p>
          <a:p>
            <a:r>
              <a:rPr lang="en-US" dirty="0"/>
              <a:t>--------------</a:t>
            </a:r>
          </a:p>
          <a:p>
            <a:r>
              <a:rPr lang="en-US" dirty="0"/>
              <a:t>--------------</a:t>
            </a:r>
          </a:p>
          <a:p>
            <a:r>
              <a:rPr lang="en-US" dirty="0"/>
              <a:t>--------------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39952" y="2929643"/>
            <a:ext cx="1440160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Issues</a:t>
            </a:r>
          </a:p>
          <a:p>
            <a:r>
              <a:rPr lang="en-US" dirty="0"/>
              <a:t>--------------</a:t>
            </a:r>
          </a:p>
          <a:p>
            <a:r>
              <a:rPr lang="en-US" dirty="0"/>
              <a:t>--------------</a:t>
            </a:r>
          </a:p>
          <a:p>
            <a:r>
              <a:rPr lang="en-US" dirty="0"/>
              <a:t>--------------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5796136" y="1921531"/>
            <a:ext cx="324036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0" y="1936256"/>
            <a:ext cx="32352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Brace 12"/>
          <p:cNvSpPr/>
          <p:nvPr/>
        </p:nvSpPr>
        <p:spPr>
          <a:xfrm rot="5400000">
            <a:off x="2917924" y="158015"/>
            <a:ext cx="327306" cy="499706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23528" y="2820203"/>
            <a:ext cx="5688632" cy="829521"/>
          </a:xfrm>
          <a:prstGeom prst="rect">
            <a:avLst/>
          </a:prstGeom>
          <a:noFill/>
          <a:ln w="5715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084169" y="2744977"/>
            <a:ext cx="28083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The stakeholder forum creates a set of tasks, procurements and issues that taken as a whole generates a meaningful result.</a:t>
            </a:r>
          </a:p>
          <a:p>
            <a:endParaRPr lang="en-US" sz="1400" dirty="0"/>
          </a:p>
          <a:p>
            <a:r>
              <a:rPr lang="en-US" sz="1400" dirty="0"/>
              <a:t>The forum occurs at the beginning of each program increment and contains representatives for all members (see below).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22660" y="5610246"/>
            <a:ext cx="154349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Vacuum group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10692" y="5125766"/>
            <a:ext cx="181556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Beam diagnostics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26716" y="6084004"/>
            <a:ext cx="171572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Radio frequency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859275" y="5599524"/>
            <a:ext cx="129432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Test stand 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342442" y="5115044"/>
            <a:ext cx="121655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/>
              <a:t>Cryo</a:t>
            </a:r>
            <a:r>
              <a:rPr lang="en-US" dirty="0"/>
              <a:t> group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06439" y="6084004"/>
            <a:ext cx="115877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NCL group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75650" y="5595292"/>
            <a:ext cx="111549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SCL group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695792" y="5109616"/>
            <a:ext cx="246849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Protection system group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810386" y="6084004"/>
            <a:ext cx="319683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Hardware and integration group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57200" y="1715688"/>
            <a:ext cx="36302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Program increment. Time boxed 2-3 months.</a:t>
            </a:r>
          </a:p>
        </p:txBody>
      </p:sp>
      <p:sp>
        <p:nvSpPr>
          <p:cNvPr id="27" name="Left Brace 26"/>
          <p:cNvSpPr/>
          <p:nvPr/>
        </p:nvSpPr>
        <p:spPr>
          <a:xfrm rot="5400000">
            <a:off x="4383508" y="1389461"/>
            <a:ext cx="327306" cy="692012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BB1C036D-2DC5-8444-9892-733C441BE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2656"/>
            <a:ext cx="7139136" cy="922114"/>
          </a:xfrm>
        </p:spPr>
        <p:txBody>
          <a:bodyPr>
            <a:normAutofit fontScale="90000"/>
          </a:bodyPr>
          <a:lstStyle/>
          <a:p>
            <a:r>
              <a:rPr lang="en-GB" sz="3200" b="0" dirty="0"/>
              <a:t>Normal conducting </a:t>
            </a:r>
            <a:r>
              <a:rPr lang="en-GB" sz="3200" b="0" dirty="0" err="1"/>
              <a:t>linac</a:t>
            </a:r>
            <a:r>
              <a:rPr lang="en-GB" sz="3200" b="0" dirty="0"/>
              <a:t> stakeholder meeting</a:t>
            </a:r>
            <a:br>
              <a:rPr lang="en-GB" sz="3200" b="0" dirty="0"/>
            </a:br>
            <a:r>
              <a:rPr lang="en-GB" sz="3200" dirty="0"/>
              <a:t>(ICS proposal)</a:t>
            </a:r>
            <a:endParaRPr lang="en-GB" sz="3200" b="0" dirty="0"/>
          </a:p>
        </p:txBody>
      </p:sp>
    </p:spTree>
    <p:extLst>
      <p:ext uri="{BB962C8B-B14F-4D97-AF65-F5344CB8AC3E}">
        <p14:creationId xmlns:p14="http://schemas.microsoft.com/office/powerpoint/2010/main" val="413642338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Resource situation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endParaRPr lang="en-SE" sz="1800" dirty="0"/>
          </a:p>
          <a:p>
            <a:r>
              <a:rPr lang="sv-SE" sz="2400" dirty="0"/>
              <a:t>The hardware and integration </a:t>
            </a:r>
            <a:r>
              <a:rPr lang="sv-SE" sz="2400" dirty="0" err="1"/>
              <a:t>group</a:t>
            </a:r>
            <a:r>
              <a:rPr lang="sv-SE" sz="2400" dirty="0"/>
              <a:t> </a:t>
            </a:r>
            <a:r>
              <a:rPr lang="sv-SE" sz="2400" dirty="0" err="1"/>
              <a:t>had</a:t>
            </a:r>
            <a:r>
              <a:rPr lang="sv-SE" sz="2400" dirty="0"/>
              <a:t> an </a:t>
            </a:r>
            <a:r>
              <a:rPr lang="sv-SE" sz="2400" dirty="0" err="1"/>
              <a:t>unfortunately</a:t>
            </a:r>
            <a:r>
              <a:rPr lang="sv-SE" sz="2400" dirty="0"/>
              <a:t> </a:t>
            </a:r>
            <a:r>
              <a:rPr lang="sv-SE" sz="2400" dirty="0" err="1"/>
              <a:t>high</a:t>
            </a:r>
            <a:r>
              <a:rPr lang="sv-SE" sz="2400" dirty="0"/>
              <a:t> </a:t>
            </a:r>
            <a:r>
              <a:rPr lang="sv-SE" sz="2400" dirty="0" err="1"/>
              <a:t>attrition</a:t>
            </a:r>
            <a:r>
              <a:rPr lang="sv-SE" sz="2400" dirty="0"/>
              <a:t> rate in 2018</a:t>
            </a:r>
          </a:p>
          <a:p>
            <a:r>
              <a:rPr lang="sv-SE" sz="2400" dirty="0"/>
              <a:t>The situation </a:t>
            </a:r>
            <a:r>
              <a:rPr lang="sv-SE" sz="2400" dirty="0" err="1"/>
              <a:t>seems</a:t>
            </a:r>
            <a:r>
              <a:rPr lang="sv-SE" sz="2400" dirty="0"/>
              <a:t> to </a:t>
            </a:r>
            <a:r>
              <a:rPr lang="sv-SE" sz="2400" dirty="0" err="1"/>
              <a:t>have</a:t>
            </a:r>
            <a:r>
              <a:rPr lang="sv-SE" sz="2400" dirty="0"/>
              <a:t> </a:t>
            </a:r>
            <a:r>
              <a:rPr lang="sv-SE" sz="2400" dirty="0" err="1"/>
              <a:t>stabilized</a:t>
            </a:r>
            <a:endParaRPr lang="sv-SE" sz="2400" dirty="0"/>
          </a:p>
          <a:p>
            <a:r>
              <a:rPr lang="sv-SE" sz="2400" dirty="0" err="1"/>
              <a:t>Recruitment</a:t>
            </a:r>
            <a:r>
              <a:rPr lang="sv-SE" sz="2400" dirty="0"/>
              <a:t> and </a:t>
            </a:r>
            <a:r>
              <a:rPr lang="sv-SE" sz="2400" dirty="0" err="1"/>
              <a:t>procurement</a:t>
            </a:r>
            <a:r>
              <a:rPr lang="sv-SE" sz="2400" dirty="0"/>
              <a:t> </a:t>
            </a:r>
            <a:r>
              <a:rPr lang="sv-SE" sz="2400" dirty="0" err="1"/>
              <a:t>of</a:t>
            </a:r>
            <a:r>
              <a:rPr lang="sv-SE" sz="2400" dirty="0"/>
              <a:t> </a:t>
            </a:r>
            <a:r>
              <a:rPr lang="sv-SE" sz="2400" dirty="0" err="1"/>
              <a:t>consultancy</a:t>
            </a:r>
            <a:r>
              <a:rPr lang="sv-SE" sz="2400" dirty="0"/>
              <a:t> services has </a:t>
            </a:r>
            <a:r>
              <a:rPr lang="sv-SE" sz="2400" dirty="0" err="1"/>
              <a:t>now</a:t>
            </a:r>
            <a:r>
              <a:rPr lang="sv-SE" sz="2400" dirty="0"/>
              <a:t> </a:t>
            </a:r>
            <a:r>
              <a:rPr lang="sv-SE" sz="2400" dirty="0" err="1"/>
              <a:t>brought</a:t>
            </a:r>
            <a:r>
              <a:rPr lang="sv-SE" sz="2400" dirty="0"/>
              <a:t> the </a:t>
            </a:r>
            <a:r>
              <a:rPr lang="sv-SE" sz="2400" dirty="0" err="1"/>
              <a:t>number</a:t>
            </a:r>
            <a:r>
              <a:rPr lang="sv-SE" sz="2400" dirty="0"/>
              <a:t> </a:t>
            </a:r>
            <a:r>
              <a:rPr lang="sv-SE" sz="2400" dirty="0" err="1"/>
              <a:t>of</a:t>
            </a:r>
            <a:r>
              <a:rPr lang="sv-SE" sz="2400" dirty="0"/>
              <a:t> </a:t>
            </a:r>
            <a:r>
              <a:rPr lang="sv-SE" sz="2400" dirty="0" err="1"/>
              <a:t>integrators</a:t>
            </a:r>
            <a:r>
              <a:rPr lang="sv-SE" sz="2400" dirty="0"/>
              <a:t> back in </a:t>
            </a:r>
            <a:r>
              <a:rPr lang="sv-SE" sz="2400" dirty="0" err="1"/>
              <a:t>line</a:t>
            </a:r>
            <a:r>
              <a:rPr lang="sv-SE" sz="2400" dirty="0"/>
              <a:t> </a:t>
            </a:r>
            <a:r>
              <a:rPr lang="sv-SE" sz="2400" dirty="0" err="1"/>
              <a:t>with</a:t>
            </a:r>
            <a:r>
              <a:rPr lang="sv-SE" sz="2400" dirty="0"/>
              <a:t> </a:t>
            </a:r>
            <a:r>
              <a:rPr lang="sv-SE" sz="2400" dirty="0" err="1"/>
              <a:t>staffing</a:t>
            </a:r>
            <a:r>
              <a:rPr lang="sv-SE" sz="2400" dirty="0"/>
              <a:t> plan</a:t>
            </a:r>
          </a:p>
          <a:p>
            <a:r>
              <a:rPr lang="sv-SE" sz="2400" dirty="0" err="1"/>
              <a:t>Ongoing</a:t>
            </a:r>
            <a:r>
              <a:rPr lang="sv-SE" sz="2400" dirty="0"/>
              <a:t> </a:t>
            </a:r>
            <a:r>
              <a:rPr lang="sv-SE" sz="2400" dirty="0" err="1"/>
              <a:t>recruitments</a:t>
            </a:r>
            <a:r>
              <a:rPr lang="sv-SE" sz="2400" dirty="0"/>
              <a:t> and </a:t>
            </a:r>
            <a:r>
              <a:rPr lang="sv-SE" sz="2400" dirty="0" err="1"/>
              <a:t>procurements</a:t>
            </a:r>
            <a:r>
              <a:rPr lang="sv-SE" sz="2400" dirty="0"/>
              <a:t> </a:t>
            </a:r>
            <a:r>
              <a:rPr lang="sv-SE" sz="2400" dirty="0" err="1"/>
              <a:t>will</a:t>
            </a:r>
            <a:r>
              <a:rPr lang="sv-SE" sz="2400" dirty="0"/>
              <a:t> </a:t>
            </a:r>
            <a:r>
              <a:rPr lang="sv-SE" sz="2400" dirty="0" err="1"/>
              <a:t>add</a:t>
            </a:r>
            <a:r>
              <a:rPr lang="sv-SE" sz="2400" dirty="0"/>
              <a:t>:</a:t>
            </a:r>
          </a:p>
          <a:p>
            <a:pPr lvl="1"/>
            <a:r>
              <a:rPr lang="sv-SE" sz="2000" dirty="0" err="1"/>
              <a:t>Additional</a:t>
            </a:r>
            <a:r>
              <a:rPr lang="sv-SE" sz="2000" dirty="0"/>
              <a:t> 2 FTE </a:t>
            </a:r>
            <a:r>
              <a:rPr lang="sv-SE" sz="2000" dirty="0" err="1"/>
              <a:t>employees</a:t>
            </a:r>
            <a:endParaRPr lang="sv-SE" sz="2000" dirty="0"/>
          </a:p>
          <a:p>
            <a:pPr lvl="1"/>
            <a:r>
              <a:rPr lang="sv-SE" sz="2000" dirty="0" err="1"/>
              <a:t>Additional</a:t>
            </a:r>
            <a:r>
              <a:rPr lang="sv-SE" sz="2000" dirty="0"/>
              <a:t> 2-4 FTE </a:t>
            </a:r>
            <a:r>
              <a:rPr lang="sv-SE" sz="2000" dirty="0" err="1"/>
              <a:t>consultants</a:t>
            </a:r>
            <a:r>
              <a:rPr lang="sv-SE" sz="2000" dirty="0"/>
              <a:t> to </a:t>
            </a:r>
            <a:r>
              <a:rPr lang="sv-SE" sz="2000" dirty="0" err="1"/>
              <a:t>meet</a:t>
            </a:r>
            <a:r>
              <a:rPr lang="sv-SE" sz="2000" dirty="0"/>
              <a:t> the </a:t>
            </a:r>
            <a:r>
              <a:rPr lang="sv-SE" sz="2000" dirty="0" err="1"/>
              <a:t>resource</a:t>
            </a:r>
            <a:r>
              <a:rPr lang="sv-SE" sz="2000" dirty="0"/>
              <a:t> </a:t>
            </a:r>
            <a:r>
              <a:rPr lang="sv-SE" sz="2000" dirty="0" err="1"/>
              <a:t>peek</a:t>
            </a:r>
            <a:r>
              <a:rPr lang="sv-SE" sz="2000" dirty="0"/>
              <a:t> </a:t>
            </a:r>
            <a:r>
              <a:rPr lang="sv-SE" sz="2000" dirty="0" err="1"/>
              <a:t>expecetd</a:t>
            </a:r>
            <a:r>
              <a:rPr lang="sv-SE" sz="2000" dirty="0"/>
              <a:t> in 2019 - 2020</a:t>
            </a:r>
          </a:p>
          <a:p>
            <a:pPr lvl="1"/>
            <a:r>
              <a:rPr lang="sv-SE" sz="2000" dirty="0"/>
              <a:t>A </a:t>
            </a:r>
            <a:r>
              <a:rPr lang="sv-SE" sz="2000" dirty="0" err="1"/>
              <a:t>complete</a:t>
            </a:r>
            <a:r>
              <a:rPr lang="sv-SE" sz="2000" dirty="0"/>
              <a:t> </a:t>
            </a:r>
            <a:r>
              <a:rPr lang="sv-SE" sz="2000" dirty="0" err="1"/>
              <a:t>offsite</a:t>
            </a:r>
            <a:r>
              <a:rPr lang="sv-SE" sz="2000" dirty="0"/>
              <a:t> team </a:t>
            </a:r>
            <a:r>
              <a:rPr lang="sv-SE" sz="2000" dirty="0" err="1"/>
              <a:t>of</a:t>
            </a:r>
            <a:r>
              <a:rPr lang="sv-SE" sz="2000" dirty="0"/>
              <a:t> 5 FTE to support the </a:t>
            </a:r>
            <a:r>
              <a:rPr lang="sv-SE" sz="2000" dirty="0" err="1"/>
              <a:t>control</a:t>
            </a:r>
            <a:r>
              <a:rPr lang="sv-SE" sz="2000" dirty="0"/>
              <a:t> system </a:t>
            </a:r>
            <a:r>
              <a:rPr lang="sv-SE" sz="2000" dirty="0" err="1"/>
              <a:t>development</a:t>
            </a:r>
            <a:r>
              <a:rPr lang="sv-SE" sz="2000" dirty="0"/>
              <a:t> for the </a:t>
            </a:r>
            <a:r>
              <a:rPr lang="sv-SE" sz="2000" dirty="0" err="1"/>
              <a:t>cryomodules</a:t>
            </a:r>
            <a:r>
              <a:rPr lang="sv-SE" sz="2000" dirty="0"/>
              <a:t> and </a:t>
            </a:r>
            <a:r>
              <a:rPr lang="sv-SE" sz="2000" dirty="0" err="1"/>
              <a:t>cryo</a:t>
            </a:r>
            <a:r>
              <a:rPr lang="sv-SE" sz="2000" dirty="0"/>
              <a:t> distributions system for the SCL</a:t>
            </a:r>
            <a:endParaRPr lang="en-SE" sz="2000" dirty="0"/>
          </a:p>
          <a:p>
            <a:endParaRPr lang="en-GB" sz="1800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800" dirty="0"/>
          </a:p>
          <a:p>
            <a:pPr marL="457200" lvl="1" indent="0">
              <a:buNone/>
            </a:pPr>
            <a:endParaRPr lang="en-SE" sz="1800" dirty="0"/>
          </a:p>
          <a:p>
            <a:pPr marL="457200" lvl="1" indent="0">
              <a:buNone/>
            </a:pPr>
            <a:endParaRPr lang="en-SE" sz="1800" dirty="0"/>
          </a:p>
          <a:p>
            <a:pPr marL="457200" lvl="1" indent="0">
              <a:buNone/>
            </a:pPr>
            <a:endParaRPr lang="en-US" sz="1800" dirty="0"/>
          </a:p>
          <a:p>
            <a:pPr lvl="1"/>
            <a:endParaRPr lang="en-SE" sz="1800" dirty="0"/>
          </a:p>
          <a:p>
            <a:pPr lvl="1"/>
            <a:endParaRPr lang="en-SE" sz="1800" dirty="0"/>
          </a:p>
          <a:p>
            <a:pPr lvl="1"/>
            <a:endParaRPr lang="en-SE" sz="1800" dirty="0"/>
          </a:p>
          <a:p>
            <a:pPr marL="457200" lvl="1" indent="0">
              <a:buNone/>
            </a:pP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35209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Thank you!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15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27784" y="2785963"/>
            <a:ext cx="6096000" cy="125273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Thank you for your attention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412331"/>
            <a:ext cx="3121472" cy="3473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476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Glossary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GB" dirty="0"/>
              <a:t>BCM	- Beam Current Monitor</a:t>
            </a:r>
          </a:p>
          <a:p>
            <a:pPr marL="0" indent="0">
              <a:buNone/>
            </a:pPr>
            <a:r>
              <a:rPr lang="en-GB" dirty="0"/>
              <a:t>BI	- ESS Beam Instrumentation group</a:t>
            </a:r>
          </a:p>
          <a:p>
            <a:pPr marL="0" indent="0">
              <a:buNone/>
            </a:pPr>
            <a:r>
              <a:rPr lang="en-GB" dirty="0"/>
              <a:t>BLM	- Beam Loss Monitor</a:t>
            </a:r>
          </a:p>
          <a:p>
            <a:pPr marL="0" indent="0">
              <a:buNone/>
            </a:pPr>
            <a:r>
              <a:rPr lang="en-GB" dirty="0"/>
              <a:t>BPM	- Beam Position Monitor</a:t>
            </a:r>
          </a:p>
          <a:p>
            <a:pPr marL="0" indent="0">
              <a:buNone/>
            </a:pPr>
            <a:r>
              <a:rPr lang="en-GB" dirty="0"/>
              <a:t>CCDB	- Controls Configuration </a:t>
            </a:r>
            <a:r>
              <a:rPr lang="en-GB" dirty="0" err="1"/>
              <a:t>DataBase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CDR	- Critical Design Review</a:t>
            </a:r>
          </a:p>
          <a:p>
            <a:pPr marL="0" indent="0">
              <a:buNone/>
            </a:pPr>
            <a:r>
              <a:rPr lang="en-GB" dirty="0"/>
              <a:t>CEA	- </a:t>
            </a:r>
            <a:r>
              <a:rPr lang="fr-FR" dirty="0"/>
              <a:t>Commissariat à l’Énergie Atomique et aux Énergies Alternatives - in-</a:t>
            </a:r>
            <a:r>
              <a:rPr lang="fr-FR" dirty="0" err="1"/>
              <a:t>kind</a:t>
            </a:r>
            <a:r>
              <a:rPr lang="fr-FR" dirty="0"/>
              <a:t> </a:t>
            </a:r>
            <a:r>
              <a:rPr lang="fr-FR" dirty="0" err="1"/>
              <a:t>partner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DTL	- Drift Tube </a:t>
            </a:r>
            <a:r>
              <a:rPr lang="en-GB" dirty="0" err="1"/>
              <a:t>Linac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FAT	- Factory Acceptance Test</a:t>
            </a:r>
          </a:p>
          <a:p>
            <a:pPr marL="0" indent="0">
              <a:buNone/>
            </a:pPr>
            <a:r>
              <a:rPr lang="en-GB" dirty="0"/>
              <a:t>FC	- Faraday Cup</a:t>
            </a:r>
          </a:p>
          <a:p>
            <a:pPr marL="0" indent="0">
              <a:buNone/>
            </a:pPr>
            <a:r>
              <a:rPr lang="en-GB" dirty="0"/>
              <a:t>FEB	- Front End Building</a:t>
            </a:r>
          </a:p>
          <a:p>
            <a:pPr marL="0" indent="0">
              <a:buNone/>
            </a:pPr>
            <a:r>
              <a:rPr lang="en-GB" dirty="0"/>
              <a:t>FIT	- Final Integration Test</a:t>
            </a:r>
          </a:p>
          <a:p>
            <a:pPr marL="0" indent="0">
              <a:buNone/>
            </a:pPr>
            <a:r>
              <a:rPr lang="en-GB" dirty="0"/>
              <a:t>INFN	- </a:t>
            </a:r>
            <a:r>
              <a:rPr lang="en-GB" dirty="0" err="1"/>
              <a:t>Istituto</a:t>
            </a:r>
            <a:r>
              <a:rPr lang="en-GB" dirty="0"/>
              <a:t> </a:t>
            </a:r>
            <a:r>
              <a:rPr lang="en-GB" dirty="0" err="1"/>
              <a:t>Nazionale</a:t>
            </a:r>
            <a:r>
              <a:rPr lang="en-GB" dirty="0"/>
              <a:t> di </a:t>
            </a:r>
            <a:r>
              <a:rPr lang="en-GB" dirty="0" err="1"/>
              <a:t>Fisica</a:t>
            </a:r>
            <a:r>
              <a:rPr lang="en-GB" dirty="0"/>
              <a:t> </a:t>
            </a:r>
            <a:r>
              <a:rPr lang="en-GB" dirty="0" err="1"/>
              <a:t>Nucleare</a:t>
            </a:r>
            <a:r>
              <a:rPr lang="en-GB" dirty="0"/>
              <a:t> - in-kind partner</a:t>
            </a:r>
          </a:p>
          <a:p>
            <a:pPr marL="0" indent="0">
              <a:buNone/>
            </a:pPr>
            <a:r>
              <a:rPr lang="en-GB" dirty="0"/>
              <a:t>LLRF	- Low Level RF</a:t>
            </a:r>
          </a:p>
          <a:p>
            <a:pPr marL="0" indent="0">
              <a:buNone/>
            </a:pPr>
            <a:r>
              <a:rPr lang="en-GB" dirty="0"/>
              <a:t>LPS	- Local Protection System</a:t>
            </a:r>
          </a:p>
          <a:p>
            <a:pPr marL="0" indent="0">
              <a:buNone/>
            </a:pPr>
            <a:r>
              <a:rPr lang="en-GB" dirty="0"/>
              <a:t>MEBT	- Medium Energy Beam Transport </a:t>
            </a:r>
          </a:p>
          <a:p>
            <a:pPr marL="0" indent="0">
              <a:buNone/>
            </a:pPr>
            <a:r>
              <a:rPr lang="en-GB" dirty="0"/>
              <a:t>NCL	- Normal Conducting LINAC</a:t>
            </a:r>
          </a:p>
          <a:p>
            <a:pPr marL="0" indent="0">
              <a:buNone/>
            </a:pPr>
            <a:r>
              <a:rPr lang="en-GB" dirty="0"/>
              <a:t>NPM	- Non-invasive Profile Monitor</a:t>
            </a:r>
          </a:p>
          <a:p>
            <a:pPr marL="0" indent="0">
              <a:buNone/>
            </a:pPr>
            <a:r>
              <a:rPr lang="en-GB" dirty="0"/>
              <a:t>PDR	- Preliminary Design Review</a:t>
            </a:r>
          </a:p>
          <a:p>
            <a:pPr marL="0" indent="0">
              <a:buNone/>
            </a:pPr>
            <a:r>
              <a:rPr lang="en-GB" dirty="0"/>
              <a:t>RFQ	- </a:t>
            </a:r>
            <a:r>
              <a:rPr lang="en-GB" dirty="0" err="1"/>
              <a:t>RadioFrequency</a:t>
            </a:r>
            <a:r>
              <a:rPr lang="en-GB" dirty="0"/>
              <a:t> </a:t>
            </a:r>
            <a:r>
              <a:rPr lang="en-GB" dirty="0" err="1"/>
              <a:t>Quadropole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SAR	- Systems Acceptance Test</a:t>
            </a:r>
          </a:p>
          <a:p>
            <a:pPr marL="0" indent="0">
              <a:buNone/>
            </a:pPr>
            <a:r>
              <a:rPr lang="en-GB" dirty="0"/>
              <a:t>SAT	- Site Acceptance Test</a:t>
            </a:r>
          </a:p>
          <a:p>
            <a:pPr marL="0" indent="0">
              <a:buNone/>
            </a:pPr>
            <a:r>
              <a:rPr lang="en-GB" dirty="0"/>
              <a:t>SIT	- Site Integration Test</a:t>
            </a:r>
            <a:br>
              <a:rPr lang="en-GB" dirty="0"/>
            </a:br>
            <a:r>
              <a:rPr lang="en-GB" dirty="0"/>
              <a:t>TS2	- Test Stand 2 at ESS - Klystrons and </a:t>
            </a:r>
            <a:r>
              <a:rPr lang="en-GB" dirty="0" err="1"/>
              <a:t>cryomodules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69883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ICS work package 10: Accelerator Integration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712968" cy="4525963"/>
          </a:xfrm>
        </p:spPr>
        <p:txBody>
          <a:bodyPr>
            <a:normAutofit/>
          </a:bodyPr>
          <a:lstStyle/>
          <a:p>
            <a:r>
              <a:rPr lang="en-GB" sz="2200" b="1" dirty="0">
                <a:solidFill>
                  <a:schemeClr val="accent1">
                    <a:lumMod val="75000"/>
                  </a:schemeClr>
                </a:solidFill>
              </a:rPr>
              <a:t>Main role for work package 10 is to deliver control systems for the accelerator of the ESS facility</a:t>
            </a:r>
          </a:p>
          <a:p>
            <a:pPr lvl="1"/>
            <a:r>
              <a:rPr lang="en-GB" sz="1800" dirty="0"/>
              <a:t>Daily work with multiple stakeholders of the accelerator division through:</a:t>
            </a:r>
          </a:p>
          <a:p>
            <a:pPr lvl="2"/>
            <a:r>
              <a:rPr lang="en-SE" sz="1400" dirty="0"/>
              <a:t>c</a:t>
            </a:r>
            <a:r>
              <a:rPr lang="en-US" sz="1400" dirty="0"/>
              <a:t>o</a:t>
            </a:r>
            <a:r>
              <a:rPr lang="en-SE" sz="1400" dirty="0"/>
              <a:t>n</a:t>
            </a:r>
            <a:r>
              <a:rPr lang="en-US" sz="1400" dirty="0"/>
              <a:t>t</a:t>
            </a:r>
            <a:r>
              <a:rPr lang="en-SE" sz="1400" dirty="0"/>
              <a:t>r</a:t>
            </a:r>
            <a:r>
              <a:rPr lang="en-US" sz="1400" dirty="0"/>
              <a:t>o</a:t>
            </a:r>
            <a:r>
              <a:rPr lang="en-SE" sz="1400" dirty="0"/>
              <a:t>l </a:t>
            </a:r>
            <a:r>
              <a:rPr lang="en-US" sz="1400" dirty="0"/>
              <a:t>s</a:t>
            </a:r>
            <a:r>
              <a:rPr lang="en-SE" sz="1400" dirty="0"/>
              <a:t>y</a:t>
            </a:r>
            <a:r>
              <a:rPr lang="en-US" sz="1400" dirty="0"/>
              <a:t>s</a:t>
            </a:r>
            <a:r>
              <a:rPr lang="en-SE" sz="1400" dirty="0"/>
              <a:t>t</a:t>
            </a:r>
            <a:r>
              <a:rPr lang="en-US" sz="1400" dirty="0"/>
              <a:t>e</a:t>
            </a:r>
            <a:r>
              <a:rPr lang="en-SE" sz="1400" dirty="0"/>
              <a:t>m</a:t>
            </a:r>
            <a:r>
              <a:rPr lang="en-US" sz="1400" dirty="0"/>
              <a:t>s</a:t>
            </a:r>
            <a:r>
              <a:rPr lang="en-SE" sz="1400" dirty="0"/>
              <a:t> for a </a:t>
            </a:r>
            <a:r>
              <a:rPr lang="en-GB" sz="1400" dirty="0"/>
              <a:t>large diversity of technologies and discipline</a:t>
            </a:r>
            <a:r>
              <a:rPr lang="en-SE" sz="1400" dirty="0"/>
              <a:t>s</a:t>
            </a:r>
            <a:r>
              <a:rPr lang="en-GB" sz="1400" dirty="0"/>
              <a:t>: </a:t>
            </a:r>
            <a:r>
              <a:rPr lang="en-GB" sz="1200" dirty="0"/>
              <a:t>RF, Beam Instruments, Cryogenics</a:t>
            </a:r>
            <a:r>
              <a:rPr lang="en-SE" sz="1200" dirty="0"/>
              <a:t> </a:t>
            </a:r>
            <a:r>
              <a:rPr lang="en-US" sz="1200" dirty="0"/>
              <a:t>p</a:t>
            </a:r>
            <a:r>
              <a:rPr lang="en-SE" sz="1200" dirty="0"/>
              <a:t>l</a:t>
            </a:r>
            <a:r>
              <a:rPr lang="en-US" sz="1200" dirty="0"/>
              <a:t>a</a:t>
            </a:r>
            <a:r>
              <a:rPr lang="en-SE" sz="1200" dirty="0"/>
              <a:t>n</a:t>
            </a:r>
            <a:r>
              <a:rPr lang="en-US" sz="1200" dirty="0"/>
              <a:t>t</a:t>
            </a:r>
            <a:r>
              <a:rPr lang="en-SE" sz="1200" dirty="0"/>
              <a:t>s, </a:t>
            </a:r>
            <a:r>
              <a:rPr lang="en-US" sz="1200" dirty="0"/>
              <a:t>C</a:t>
            </a:r>
            <a:r>
              <a:rPr lang="en-SE" sz="1200" dirty="0"/>
              <a:t>r</a:t>
            </a:r>
            <a:r>
              <a:rPr lang="en-US" sz="1200" dirty="0"/>
              <a:t>y</a:t>
            </a:r>
            <a:r>
              <a:rPr lang="en-SE" sz="1200" dirty="0"/>
              <a:t>o</a:t>
            </a:r>
            <a:r>
              <a:rPr lang="en-US" sz="1200" dirty="0"/>
              <a:t>g</a:t>
            </a:r>
            <a:r>
              <a:rPr lang="en-SE" sz="1200" dirty="0"/>
              <a:t>e</a:t>
            </a:r>
            <a:r>
              <a:rPr lang="en-US" sz="1200" dirty="0"/>
              <a:t>n</a:t>
            </a:r>
            <a:r>
              <a:rPr lang="en-SE" sz="1200" dirty="0" err="1"/>
              <a:t>i</a:t>
            </a:r>
            <a:r>
              <a:rPr lang="en-US" sz="1200" dirty="0"/>
              <a:t>c</a:t>
            </a:r>
            <a:r>
              <a:rPr lang="en-SE" sz="1200" dirty="0"/>
              <a:t>s </a:t>
            </a:r>
            <a:r>
              <a:rPr lang="en-US" sz="1200" dirty="0"/>
              <a:t>o</a:t>
            </a:r>
            <a:r>
              <a:rPr lang="en-SE" sz="1200" dirty="0"/>
              <a:t>f </a:t>
            </a:r>
            <a:r>
              <a:rPr lang="en-US" sz="1200" dirty="0"/>
              <a:t>c</a:t>
            </a:r>
            <a:r>
              <a:rPr lang="en-SE" sz="1200" dirty="0"/>
              <a:t>o</a:t>
            </a:r>
            <a:r>
              <a:rPr lang="en-US" sz="1200" dirty="0"/>
              <a:t>l</a:t>
            </a:r>
            <a:r>
              <a:rPr lang="en-SE" sz="1200" dirty="0"/>
              <a:t>d </a:t>
            </a:r>
            <a:r>
              <a:rPr lang="en-US" sz="1200" dirty="0"/>
              <a:t>l</a:t>
            </a:r>
            <a:r>
              <a:rPr lang="en-SE" sz="1200" dirty="0" err="1"/>
              <a:t>i</a:t>
            </a:r>
            <a:r>
              <a:rPr lang="en-US" sz="1200" dirty="0"/>
              <a:t>n</a:t>
            </a:r>
            <a:r>
              <a:rPr lang="en-SE" sz="1200" dirty="0"/>
              <a:t>a</a:t>
            </a:r>
            <a:r>
              <a:rPr lang="en-US" sz="1200" dirty="0"/>
              <a:t>c</a:t>
            </a:r>
            <a:r>
              <a:rPr lang="en-SE" sz="1200" dirty="0"/>
              <a:t>, </a:t>
            </a:r>
            <a:r>
              <a:rPr lang="en-US" sz="1200" dirty="0"/>
              <a:t>W</a:t>
            </a:r>
            <a:r>
              <a:rPr lang="en-SE" sz="1200" dirty="0"/>
              <a:t>a</a:t>
            </a:r>
            <a:r>
              <a:rPr lang="en-US" sz="1200" dirty="0"/>
              <a:t>t</a:t>
            </a:r>
            <a:r>
              <a:rPr lang="en-SE" sz="1200" dirty="0"/>
              <a:t>e</a:t>
            </a:r>
            <a:r>
              <a:rPr lang="en-US" sz="1200" dirty="0"/>
              <a:t>r</a:t>
            </a:r>
            <a:r>
              <a:rPr lang="en-SE" sz="1200" dirty="0"/>
              <a:t> </a:t>
            </a:r>
            <a:r>
              <a:rPr lang="en-US" sz="1200" dirty="0"/>
              <a:t>c</a:t>
            </a:r>
            <a:r>
              <a:rPr lang="en-SE" sz="1200" dirty="0"/>
              <a:t>o</a:t>
            </a:r>
            <a:r>
              <a:rPr lang="en-US" sz="1200" dirty="0"/>
              <a:t>o</a:t>
            </a:r>
            <a:r>
              <a:rPr lang="en-SE" sz="1200" dirty="0"/>
              <a:t>l</a:t>
            </a:r>
            <a:r>
              <a:rPr lang="en-US" sz="1200" dirty="0" err="1"/>
              <a:t>i</a:t>
            </a:r>
            <a:r>
              <a:rPr lang="en-SE" sz="1200" dirty="0"/>
              <a:t>n</a:t>
            </a:r>
            <a:r>
              <a:rPr lang="en-US" sz="1200" dirty="0"/>
              <a:t>g</a:t>
            </a:r>
            <a:r>
              <a:rPr lang="en-SE" sz="1200" dirty="0"/>
              <a:t> </a:t>
            </a:r>
            <a:r>
              <a:rPr lang="en-US" sz="1200" dirty="0"/>
              <a:t>s</a:t>
            </a:r>
            <a:r>
              <a:rPr lang="en-SE" sz="1200" dirty="0"/>
              <a:t>y</a:t>
            </a:r>
            <a:r>
              <a:rPr lang="en-US" sz="1200" dirty="0"/>
              <a:t>s</a:t>
            </a:r>
            <a:r>
              <a:rPr lang="en-SE" sz="1200" dirty="0"/>
              <a:t>t</a:t>
            </a:r>
            <a:r>
              <a:rPr lang="en-US" sz="1200" dirty="0"/>
              <a:t>e</a:t>
            </a:r>
            <a:r>
              <a:rPr lang="en-SE" sz="1200" dirty="0"/>
              <a:t>m</a:t>
            </a:r>
            <a:r>
              <a:rPr lang="en-US" sz="1200" dirty="0"/>
              <a:t>s</a:t>
            </a:r>
            <a:r>
              <a:rPr lang="en-GB" sz="1200" dirty="0"/>
              <a:t>, Vacuum, Magnets</a:t>
            </a:r>
            <a:r>
              <a:rPr lang="en-SE" sz="1200" dirty="0"/>
              <a:t> </a:t>
            </a:r>
            <a:r>
              <a:rPr lang="en-US" sz="1200" dirty="0"/>
              <a:t>a</a:t>
            </a:r>
            <a:r>
              <a:rPr lang="en-SE" sz="1200" dirty="0"/>
              <a:t>n</a:t>
            </a:r>
            <a:r>
              <a:rPr lang="en-US" sz="1200" dirty="0"/>
              <a:t>d</a:t>
            </a:r>
            <a:r>
              <a:rPr lang="en-SE" sz="1200" dirty="0"/>
              <a:t> </a:t>
            </a:r>
            <a:r>
              <a:rPr lang="en-US" sz="1200" dirty="0"/>
              <a:t>p</a:t>
            </a:r>
            <a:r>
              <a:rPr lang="en-SE" sz="1200" dirty="0"/>
              <a:t>o</a:t>
            </a:r>
            <a:r>
              <a:rPr lang="en-US" sz="1200" dirty="0"/>
              <a:t>w</a:t>
            </a:r>
            <a:r>
              <a:rPr lang="en-SE" sz="1200" dirty="0"/>
              <a:t>e</a:t>
            </a:r>
            <a:r>
              <a:rPr lang="en-US" sz="1200" dirty="0"/>
              <a:t>r</a:t>
            </a:r>
            <a:r>
              <a:rPr lang="en-SE" sz="1200" dirty="0"/>
              <a:t> </a:t>
            </a:r>
            <a:r>
              <a:rPr lang="en-US" sz="1200" dirty="0"/>
              <a:t>s</a:t>
            </a:r>
            <a:r>
              <a:rPr lang="en-SE" sz="1200" dirty="0"/>
              <a:t>u</a:t>
            </a:r>
            <a:r>
              <a:rPr lang="en-US" sz="1200" dirty="0"/>
              <a:t>p</a:t>
            </a:r>
            <a:r>
              <a:rPr lang="en-SE" sz="1200" dirty="0"/>
              <a:t>p</a:t>
            </a:r>
            <a:r>
              <a:rPr lang="en-US" sz="1200" dirty="0"/>
              <a:t>l</a:t>
            </a:r>
            <a:r>
              <a:rPr lang="en-SE" sz="1200" dirty="0" err="1"/>
              <a:t>i</a:t>
            </a:r>
            <a:r>
              <a:rPr lang="en-US" sz="1200" dirty="0"/>
              <a:t>e</a:t>
            </a:r>
            <a:r>
              <a:rPr lang="en-SE" sz="1200" dirty="0"/>
              <a:t>s</a:t>
            </a:r>
          </a:p>
          <a:p>
            <a:pPr lvl="2"/>
            <a:r>
              <a:rPr lang="en-US" sz="1400" dirty="0"/>
              <a:t>Lo</a:t>
            </a:r>
            <a:r>
              <a:rPr lang="en-SE" sz="1400" dirty="0"/>
              <a:t>c</a:t>
            </a:r>
            <a:r>
              <a:rPr lang="en-US" sz="1400" dirty="0"/>
              <a:t>a</a:t>
            </a:r>
            <a:r>
              <a:rPr lang="en-SE" sz="1400" dirty="0"/>
              <a:t>t</a:t>
            </a:r>
            <a:r>
              <a:rPr lang="en-US" sz="1400" dirty="0"/>
              <a:t>e</a:t>
            </a:r>
            <a:r>
              <a:rPr lang="en-SE" sz="1400" dirty="0"/>
              <a:t>d </a:t>
            </a:r>
            <a:r>
              <a:rPr lang="en-US" sz="1400" dirty="0" err="1"/>
              <a:t>i</a:t>
            </a:r>
            <a:r>
              <a:rPr lang="en-SE" sz="1400" dirty="0"/>
              <a:t>n </a:t>
            </a:r>
            <a:r>
              <a:rPr lang="en-GB" sz="1400" dirty="0"/>
              <a:t>different sections of the accelerator: MEBT, RFQ, DTL, Super Conducting </a:t>
            </a:r>
            <a:r>
              <a:rPr lang="en-GB" sz="1400" dirty="0" err="1"/>
              <a:t>Linac</a:t>
            </a:r>
            <a:r>
              <a:rPr lang="en-SE" sz="1400" dirty="0"/>
              <a:t> and Beam delivery systems</a:t>
            </a:r>
            <a:endParaRPr lang="en-GB" sz="22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SE" sz="1800" dirty="0"/>
              <a:t>W</a:t>
            </a:r>
            <a:r>
              <a:rPr lang="en-US" sz="1800" dirty="0"/>
              <a:t>h</a:t>
            </a:r>
            <a:r>
              <a:rPr lang="en-SE" sz="1800" dirty="0"/>
              <a:t>e</a:t>
            </a:r>
            <a:r>
              <a:rPr lang="en-US" sz="1800" dirty="0"/>
              <a:t>r</a:t>
            </a:r>
            <a:r>
              <a:rPr lang="en-SE" sz="1800" dirty="0"/>
              <a:t>e </a:t>
            </a:r>
            <a:r>
              <a:rPr lang="en-US" sz="1800" dirty="0"/>
              <a:t>a</a:t>
            </a:r>
            <a:r>
              <a:rPr lang="en-SE" sz="1800" dirty="0"/>
              <a:t> </a:t>
            </a:r>
            <a:r>
              <a:rPr lang="en-US" sz="1800" dirty="0"/>
              <a:t>k</a:t>
            </a:r>
            <a:r>
              <a:rPr lang="en-SE" sz="1800" dirty="0"/>
              <a:t>e</a:t>
            </a:r>
            <a:r>
              <a:rPr lang="en-US" sz="1800" dirty="0"/>
              <a:t>y</a:t>
            </a:r>
            <a:r>
              <a:rPr lang="en-SE" sz="1800" dirty="0"/>
              <a:t> </a:t>
            </a:r>
            <a:r>
              <a:rPr lang="en-US" sz="1800" dirty="0"/>
              <a:t>w</a:t>
            </a:r>
            <a:r>
              <a:rPr lang="en-SE" sz="1800" dirty="0"/>
              <a:t>o</a:t>
            </a:r>
            <a:r>
              <a:rPr lang="en-US" sz="1800" dirty="0"/>
              <a:t>r</a:t>
            </a:r>
            <a:r>
              <a:rPr lang="en-SE" sz="1800" dirty="0"/>
              <a:t>d </a:t>
            </a:r>
            <a:r>
              <a:rPr lang="en-US" sz="1800" dirty="0" err="1"/>
              <a:t>i</a:t>
            </a:r>
            <a:r>
              <a:rPr lang="en-SE" sz="1800" dirty="0"/>
              <a:t>s:</a:t>
            </a:r>
            <a:r>
              <a:rPr lang="en-GB" sz="1800" dirty="0"/>
              <a:t> integration, integration..</a:t>
            </a:r>
            <a:endParaRPr lang="en-SE" sz="1800" dirty="0"/>
          </a:p>
          <a:p>
            <a:pPr lvl="1"/>
            <a:r>
              <a:rPr lang="en-SE" sz="1800" dirty="0"/>
              <a:t>Numerous </a:t>
            </a:r>
            <a:r>
              <a:rPr lang="en-SE" sz="1800" dirty="0" err="1"/>
              <a:t>interf</a:t>
            </a:r>
            <a:r>
              <a:rPr lang="en-US" sz="1800" dirty="0"/>
              <a:t>a</a:t>
            </a:r>
            <a:r>
              <a:rPr lang="en-SE" sz="1800" dirty="0"/>
              <a:t>c</a:t>
            </a:r>
            <a:r>
              <a:rPr lang="en-US" sz="1800" dirty="0"/>
              <a:t>e</a:t>
            </a:r>
            <a:r>
              <a:rPr lang="en-SE" sz="1800" dirty="0"/>
              <a:t>s </a:t>
            </a:r>
            <a:r>
              <a:rPr lang="en-US" sz="1800" dirty="0"/>
              <a:t>a</a:t>
            </a:r>
            <a:r>
              <a:rPr lang="en-SE" sz="1800" dirty="0"/>
              <a:t>n</a:t>
            </a:r>
            <a:r>
              <a:rPr lang="en-US" sz="1800" dirty="0"/>
              <a:t>d</a:t>
            </a:r>
            <a:r>
              <a:rPr lang="en-SE" sz="1800" dirty="0"/>
              <a:t> </a:t>
            </a:r>
            <a:r>
              <a:rPr lang="en-US" sz="1800" dirty="0"/>
              <a:t>s</a:t>
            </a:r>
            <a:r>
              <a:rPr lang="en-SE" sz="1800" dirty="0"/>
              <a:t>t</a:t>
            </a:r>
            <a:r>
              <a:rPr lang="en-US" sz="1800" dirty="0"/>
              <a:t>a</a:t>
            </a:r>
            <a:r>
              <a:rPr lang="en-SE" sz="1800" dirty="0"/>
              <a:t>k</a:t>
            </a:r>
            <a:r>
              <a:rPr lang="en-US" sz="1800" dirty="0"/>
              <a:t>e</a:t>
            </a:r>
            <a:r>
              <a:rPr lang="en-SE" sz="1800" dirty="0"/>
              <a:t>h</a:t>
            </a:r>
            <a:r>
              <a:rPr lang="en-US" sz="1800" dirty="0"/>
              <a:t>o</a:t>
            </a:r>
            <a:r>
              <a:rPr lang="en-SE" sz="1800" dirty="0"/>
              <a:t>l</a:t>
            </a:r>
            <a:r>
              <a:rPr lang="en-US" sz="1800" dirty="0"/>
              <a:t>d</a:t>
            </a:r>
            <a:r>
              <a:rPr lang="en-SE" sz="1800" dirty="0"/>
              <a:t>e</a:t>
            </a:r>
            <a:r>
              <a:rPr lang="en-US" sz="1800" dirty="0"/>
              <a:t>r</a:t>
            </a:r>
            <a:r>
              <a:rPr lang="en-SE" sz="1800" dirty="0"/>
              <a:t>s: </a:t>
            </a:r>
            <a:r>
              <a:rPr lang="en-US" sz="1800" dirty="0" err="1"/>
              <a:t>i</a:t>
            </a:r>
            <a:r>
              <a:rPr lang="en-SE" sz="1800" dirty="0"/>
              <a:t>n</a:t>
            </a:r>
            <a:r>
              <a:rPr lang="en-US" sz="1800" dirty="0"/>
              <a:t>t</a:t>
            </a:r>
            <a:r>
              <a:rPr lang="en-SE" sz="1800" dirty="0"/>
              <a:t>e</a:t>
            </a:r>
            <a:r>
              <a:rPr lang="en-US" sz="1800" dirty="0"/>
              <a:t>r</a:t>
            </a:r>
            <a:r>
              <a:rPr lang="en-SE" sz="1800" dirty="0"/>
              <a:t>n</a:t>
            </a:r>
            <a:r>
              <a:rPr lang="en-US" sz="1800" dirty="0"/>
              <a:t>a</a:t>
            </a:r>
            <a:r>
              <a:rPr lang="en-SE" sz="1800" dirty="0"/>
              <a:t>l </a:t>
            </a:r>
            <a:r>
              <a:rPr lang="en-US" sz="1800" dirty="0"/>
              <a:t>a</a:t>
            </a:r>
            <a:r>
              <a:rPr lang="en-SE" sz="1800" dirty="0"/>
              <a:t>n</a:t>
            </a:r>
            <a:r>
              <a:rPr lang="en-US" sz="1800" dirty="0"/>
              <a:t>d</a:t>
            </a:r>
            <a:r>
              <a:rPr lang="en-SE" sz="1800" dirty="0"/>
              <a:t> </a:t>
            </a:r>
            <a:r>
              <a:rPr lang="en-US" sz="1800" dirty="0"/>
              <a:t>e</a:t>
            </a:r>
            <a:r>
              <a:rPr lang="en-SE" sz="1800" dirty="0"/>
              <a:t>x</a:t>
            </a:r>
            <a:r>
              <a:rPr lang="en-US" sz="1800" dirty="0"/>
              <a:t>t</a:t>
            </a:r>
            <a:r>
              <a:rPr lang="en-SE" sz="1800" dirty="0"/>
              <a:t>e</a:t>
            </a:r>
            <a:r>
              <a:rPr lang="en-US" sz="1800" dirty="0"/>
              <a:t>r</a:t>
            </a:r>
            <a:r>
              <a:rPr lang="en-SE" sz="1800" dirty="0"/>
              <a:t>n</a:t>
            </a:r>
            <a:r>
              <a:rPr lang="en-US" sz="1800" dirty="0"/>
              <a:t>a</a:t>
            </a:r>
            <a:r>
              <a:rPr lang="en-SE" sz="1800" dirty="0"/>
              <a:t>l</a:t>
            </a:r>
            <a:endParaRPr lang="en-GB" sz="1800" dirty="0"/>
          </a:p>
          <a:p>
            <a:pPr lvl="2"/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3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EF4D62-AC60-48E3-ABA6-1779712F9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972" y="4581128"/>
            <a:ext cx="8148055" cy="1795147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33206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Achievements (MEBT)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84784"/>
            <a:ext cx="8784976" cy="452596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SE" sz="2000" dirty="0"/>
              <a:t>Supporting ESS Bilbao </a:t>
            </a:r>
            <a:r>
              <a:rPr lang="en-US" sz="2000" dirty="0"/>
              <a:t>a</a:t>
            </a:r>
            <a:r>
              <a:rPr lang="en-SE" sz="2000" dirty="0"/>
              <a:t>n</a:t>
            </a:r>
            <a:r>
              <a:rPr lang="en-US" sz="2000" dirty="0"/>
              <a:t>d</a:t>
            </a:r>
            <a:r>
              <a:rPr lang="en-SE" sz="2000" dirty="0"/>
              <a:t> </a:t>
            </a:r>
            <a:r>
              <a:rPr lang="en-US" sz="2000" dirty="0"/>
              <a:t>e</a:t>
            </a:r>
            <a:r>
              <a:rPr lang="en-SE" sz="2000" dirty="0"/>
              <a:t>s</a:t>
            </a:r>
            <a:r>
              <a:rPr lang="en-US" sz="2000" dirty="0"/>
              <a:t>t</a:t>
            </a:r>
            <a:r>
              <a:rPr lang="en-SE" sz="2000" dirty="0"/>
              <a:t>a</a:t>
            </a:r>
            <a:r>
              <a:rPr lang="en-US" sz="2000" dirty="0"/>
              <a:t>b</a:t>
            </a:r>
            <a:r>
              <a:rPr lang="en-SE" sz="2000" dirty="0"/>
              <a:t>l</a:t>
            </a:r>
            <a:r>
              <a:rPr lang="en-US" sz="2000" dirty="0" err="1"/>
              <a:t>i</a:t>
            </a:r>
            <a:r>
              <a:rPr lang="en-SE" sz="2000" dirty="0"/>
              <a:t>s</a:t>
            </a:r>
            <a:r>
              <a:rPr lang="en-US" sz="2000" dirty="0"/>
              <a:t>h</a:t>
            </a:r>
            <a:r>
              <a:rPr lang="en-SE" sz="2000" dirty="0" err="1"/>
              <a:t>i</a:t>
            </a:r>
            <a:r>
              <a:rPr lang="en-US" sz="2000" dirty="0"/>
              <a:t>n</a:t>
            </a:r>
            <a:r>
              <a:rPr lang="en-SE" sz="2000" dirty="0"/>
              <a:t>g </a:t>
            </a:r>
            <a:r>
              <a:rPr lang="en-US" sz="2000" dirty="0"/>
              <a:t>a</a:t>
            </a:r>
            <a:r>
              <a:rPr lang="en-SE" sz="2000" dirty="0"/>
              <a:t> sound </a:t>
            </a:r>
            <a:r>
              <a:rPr lang="en-US" sz="2000" dirty="0"/>
              <a:t>a</a:t>
            </a:r>
            <a:r>
              <a:rPr lang="en-SE" sz="2000" dirty="0"/>
              <a:t>n</a:t>
            </a:r>
            <a:r>
              <a:rPr lang="en-US" sz="2000" dirty="0"/>
              <a:t>d</a:t>
            </a:r>
            <a:r>
              <a:rPr lang="en-SE" sz="2000" dirty="0"/>
              <a:t> reliable relationship with </a:t>
            </a:r>
            <a:r>
              <a:rPr lang="sv-SE" sz="2000" dirty="0"/>
              <a:t>in-kind partner</a:t>
            </a:r>
            <a:endParaRPr lang="en-SE" sz="20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W</a:t>
            </a:r>
            <a:r>
              <a:rPr lang="en-SE" sz="2000" dirty="0" err="1"/>
              <a:t>ork</a:t>
            </a:r>
            <a:r>
              <a:rPr lang="en-SE" sz="2000" dirty="0"/>
              <a:t> </a:t>
            </a:r>
            <a:r>
              <a:rPr lang="en-US" sz="2000" dirty="0"/>
              <a:t>b</a:t>
            </a:r>
            <a:r>
              <a:rPr lang="en-SE" sz="2000" dirty="0"/>
              <a:t>e</a:t>
            </a:r>
            <a:r>
              <a:rPr lang="en-US" sz="2000" dirty="0"/>
              <a:t>y</a:t>
            </a:r>
            <a:r>
              <a:rPr lang="en-SE" sz="2000" dirty="0"/>
              <a:t>o</a:t>
            </a:r>
            <a:r>
              <a:rPr lang="en-US" sz="2000" dirty="0"/>
              <a:t>n</a:t>
            </a:r>
            <a:r>
              <a:rPr lang="en-SE" sz="2000" dirty="0"/>
              <a:t>d origin</a:t>
            </a:r>
            <a:r>
              <a:rPr lang="en-US" sz="2000" dirty="0"/>
              <a:t>a</a:t>
            </a:r>
            <a:r>
              <a:rPr lang="en-SE" sz="2000" dirty="0"/>
              <a:t>l </a:t>
            </a:r>
            <a:r>
              <a:rPr lang="en-US" sz="2000" dirty="0"/>
              <a:t>s</a:t>
            </a:r>
            <a:r>
              <a:rPr lang="en-SE" sz="2000" dirty="0"/>
              <a:t>c</a:t>
            </a:r>
            <a:r>
              <a:rPr lang="en-US" sz="2000" dirty="0"/>
              <a:t>o</a:t>
            </a:r>
            <a:r>
              <a:rPr lang="en-SE" sz="2000" dirty="0"/>
              <a:t>p</a:t>
            </a:r>
            <a:r>
              <a:rPr lang="en-US" sz="2000" dirty="0"/>
              <a:t>e</a:t>
            </a:r>
            <a:r>
              <a:rPr lang="en-SE" sz="2000" dirty="0"/>
              <a:t> </a:t>
            </a:r>
            <a:r>
              <a:rPr lang="en-US" sz="2000" dirty="0"/>
              <a:t>t</a:t>
            </a:r>
            <a:r>
              <a:rPr lang="en-SE" sz="2000" dirty="0"/>
              <a:t>o </a:t>
            </a:r>
            <a:r>
              <a:rPr lang="en-US" sz="2000" dirty="0"/>
              <a:t>e</a:t>
            </a:r>
            <a:r>
              <a:rPr lang="en-SE" sz="2000" dirty="0"/>
              <a:t>n</a:t>
            </a:r>
            <a:r>
              <a:rPr lang="en-US" sz="2000" dirty="0"/>
              <a:t>s</a:t>
            </a:r>
            <a:r>
              <a:rPr lang="en-SE" sz="2000" dirty="0"/>
              <a:t>u</a:t>
            </a:r>
            <a:r>
              <a:rPr lang="en-US" sz="2000" dirty="0"/>
              <a:t>r</a:t>
            </a:r>
            <a:r>
              <a:rPr lang="en-SE" sz="2000" dirty="0"/>
              <a:t>e </a:t>
            </a:r>
            <a:r>
              <a:rPr lang="en-US" sz="2000" dirty="0"/>
              <a:t>t</a:t>
            </a:r>
            <a:r>
              <a:rPr lang="en-SE" sz="2000" dirty="0"/>
              <a:t>h</a:t>
            </a:r>
            <a:r>
              <a:rPr lang="en-US" sz="2000" dirty="0"/>
              <a:t>a</a:t>
            </a:r>
            <a:r>
              <a:rPr lang="en-SE" sz="2000" dirty="0"/>
              <a:t>t </a:t>
            </a:r>
            <a:r>
              <a:rPr lang="en-US" sz="2000" dirty="0"/>
              <a:t>M</a:t>
            </a:r>
            <a:r>
              <a:rPr lang="en-SE" sz="2000" dirty="0"/>
              <a:t>E</a:t>
            </a:r>
            <a:r>
              <a:rPr lang="en-US" sz="2000" dirty="0"/>
              <a:t>B</a:t>
            </a:r>
            <a:r>
              <a:rPr lang="en-SE" sz="2000" dirty="0"/>
              <a:t>T is </a:t>
            </a:r>
            <a:r>
              <a:rPr lang="en-US" sz="2000" dirty="0"/>
              <a:t>r</a:t>
            </a:r>
            <a:r>
              <a:rPr lang="en-SE" sz="2000" dirty="0"/>
              <a:t>e</a:t>
            </a:r>
            <a:r>
              <a:rPr lang="en-US" sz="2000" dirty="0"/>
              <a:t>a</a:t>
            </a:r>
            <a:r>
              <a:rPr lang="en-SE" sz="2000" dirty="0"/>
              <a:t>d</a:t>
            </a:r>
            <a:r>
              <a:rPr lang="en-US" sz="2000" dirty="0"/>
              <a:t>y</a:t>
            </a:r>
            <a:r>
              <a:rPr lang="en-SE" sz="2000" dirty="0"/>
              <a:t> </a:t>
            </a:r>
            <a:r>
              <a:rPr lang="en-US" sz="2000" dirty="0"/>
              <a:t>f</a:t>
            </a:r>
            <a:r>
              <a:rPr lang="en-SE" sz="2000" dirty="0"/>
              <a:t>o</a:t>
            </a:r>
            <a:r>
              <a:rPr lang="en-US" sz="2000" dirty="0"/>
              <a:t>r</a:t>
            </a:r>
            <a:r>
              <a:rPr lang="en-SE" sz="2000" dirty="0"/>
              <a:t> </a:t>
            </a:r>
            <a:r>
              <a:rPr lang="en-US" sz="2000" dirty="0" err="1"/>
              <a:t>i</a:t>
            </a:r>
            <a:r>
              <a:rPr lang="en-SE" sz="2000" dirty="0"/>
              <a:t>n</a:t>
            </a:r>
            <a:r>
              <a:rPr lang="en-US" sz="2000" dirty="0"/>
              <a:t>s</a:t>
            </a:r>
            <a:r>
              <a:rPr lang="en-SE" sz="2000" dirty="0"/>
              <a:t>t</a:t>
            </a:r>
            <a:r>
              <a:rPr lang="en-US" sz="2000" dirty="0"/>
              <a:t>a</a:t>
            </a:r>
            <a:r>
              <a:rPr lang="en-SE" sz="2000" dirty="0"/>
              <a:t>l</a:t>
            </a:r>
            <a:r>
              <a:rPr lang="en-US" sz="2000" dirty="0"/>
              <a:t>l</a:t>
            </a:r>
            <a:r>
              <a:rPr lang="en-SE" sz="2000" dirty="0"/>
              <a:t>a</a:t>
            </a:r>
            <a:r>
              <a:rPr lang="en-US" sz="2000" dirty="0"/>
              <a:t>t</a:t>
            </a:r>
            <a:r>
              <a:rPr lang="en-SE" sz="2000" dirty="0" err="1"/>
              <a:t>i</a:t>
            </a:r>
            <a:r>
              <a:rPr lang="en-US" sz="2000" dirty="0"/>
              <a:t>o</a:t>
            </a:r>
            <a:r>
              <a:rPr lang="en-SE" sz="2000" dirty="0"/>
              <a:t>n </a:t>
            </a:r>
            <a:r>
              <a:rPr lang="en-US" sz="2000" dirty="0"/>
              <a:t>w</a:t>
            </a:r>
            <a:r>
              <a:rPr lang="en-SE" sz="2000" dirty="0" err="1"/>
              <a:t>i</a:t>
            </a:r>
            <a:r>
              <a:rPr lang="en-US" sz="2000" dirty="0"/>
              <a:t>t</a:t>
            </a:r>
            <a:r>
              <a:rPr lang="en-SE" sz="2000" dirty="0"/>
              <a:t>h </a:t>
            </a:r>
            <a:r>
              <a:rPr lang="en-US" sz="2000" dirty="0"/>
              <a:t>t</a:t>
            </a:r>
            <a:r>
              <a:rPr lang="en-SE" sz="2000" dirty="0"/>
              <a:t>h</a:t>
            </a:r>
            <a:r>
              <a:rPr lang="en-US" sz="2000" dirty="0"/>
              <a:t>e</a:t>
            </a:r>
            <a:r>
              <a:rPr lang="en-SE" sz="2000" dirty="0"/>
              <a:t> </a:t>
            </a:r>
            <a:r>
              <a:rPr lang="en-US" sz="2000" dirty="0"/>
              <a:t>r</a:t>
            </a:r>
            <a:r>
              <a:rPr lang="en-SE" sz="2000" dirty="0"/>
              <a:t>e</a:t>
            </a:r>
            <a:r>
              <a:rPr lang="en-US" sz="2000" dirty="0"/>
              <a:t>q</a:t>
            </a:r>
            <a:r>
              <a:rPr lang="en-SE" sz="2000" dirty="0"/>
              <a:t>u</a:t>
            </a:r>
            <a:r>
              <a:rPr lang="en-US" sz="2000" dirty="0" err="1"/>
              <a:t>i</a:t>
            </a:r>
            <a:r>
              <a:rPr lang="en-SE" sz="2000" dirty="0"/>
              <a:t>r</a:t>
            </a:r>
            <a:r>
              <a:rPr lang="en-US" sz="2000" dirty="0"/>
              <a:t>e</a:t>
            </a:r>
            <a:r>
              <a:rPr lang="en-SE" sz="2000" dirty="0"/>
              <a:t>d </a:t>
            </a:r>
            <a:r>
              <a:rPr lang="en-US" sz="2000" dirty="0"/>
              <a:t>c</a:t>
            </a:r>
            <a:r>
              <a:rPr lang="en-SE" sz="2000" dirty="0"/>
              <a:t>o</a:t>
            </a:r>
            <a:r>
              <a:rPr lang="en-US" sz="2000" dirty="0"/>
              <a:t>n</a:t>
            </a:r>
            <a:r>
              <a:rPr lang="en-SE" sz="2000" dirty="0"/>
              <a:t>t</a:t>
            </a:r>
            <a:r>
              <a:rPr lang="en-US" sz="2000" dirty="0"/>
              <a:t>r</a:t>
            </a:r>
            <a:r>
              <a:rPr lang="en-SE" sz="2000" dirty="0"/>
              <a:t>o</a:t>
            </a:r>
            <a:r>
              <a:rPr lang="en-US" sz="2000" dirty="0"/>
              <a:t>l</a:t>
            </a:r>
            <a:r>
              <a:rPr lang="en-SE" sz="2000" dirty="0"/>
              <a:t> </a:t>
            </a:r>
            <a:r>
              <a:rPr lang="en-US" sz="2000" dirty="0"/>
              <a:t>s</a:t>
            </a:r>
            <a:r>
              <a:rPr lang="en-SE" sz="2000" dirty="0"/>
              <a:t>y</a:t>
            </a:r>
            <a:r>
              <a:rPr lang="en-US" sz="2000" dirty="0"/>
              <a:t>s</a:t>
            </a:r>
            <a:r>
              <a:rPr lang="en-SE" sz="2000" dirty="0"/>
              <a:t>t</a:t>
            </a:r>
            <a:r>
              <a:rPr lang="en-US" sz="2000" dirty="0"/>
              <a:t>e</a:t>
            </a:r>
            <a:r>
              <a:rPr lang="en-SE" sz="2000" dirty="0"/>
              <a:t>m</a:t>
            </a:r>
            <a:r>
              <a:rPr lang="en-US" sz="2000" dirty="0"/>
              <a:t>s</a:t>
            </a:r>
            <a:r>
              <a:rPr lang="en-SE" sz="2000" dirty="0"/>
              <a:t> </a:t>
            </a:r>
            <a:r>
              <a:rPr lang="en-US" sz="2000" dirty="0"/>
              <a:t>a</a:t>
            </a:r>
            <a:r>
              <a:rPr lang="en-SE" sz="2000" dirty="0"/>
              <a:t>r</a:t>
            </a:r>
            <a:r>
              <a:rPr lang="en-US" sz="2000" dirty="0"/>
              <a:t>c</a:t>
            </a:r>
            <a:r>
              <a:rPr lang="en-SE" sz="2000" dirty="0"/>
              <a:t>h</a:t>
            </a:r>
            <a:r>
              <a:rPr lang="en-US" sz="2000" dirty="0" err="1"/>
              <a:t>i</a:t>
            </a:r>
            <a:r>
              <a:rPr lang="en-SE" sz="2000" dirty="0"/>
              <a:t>t</a:t>
            </a:r>
            <a:r>
              <a:rPr lang="en-US" sz="2000" dirty="0"/>
              <a:t>e</a:t>
            </a:r>
            <a:r>
              <a:rPr lang="en-SE" sz="2000" dirty="0"/>
              <a:t>c</a:t>
            </a:r>
            <a:r>
              <a:rPr lang="en-US" sz="2000" dirty="0"/>
              <a:t>t</a:t>
            </a:r>
            <a:r>
              <a:rPr lang="en-SE" sz="2000" dirty="0"/>
              <a:t>u</a:t>
            </a:r>
            <a:r>
              <a:rPr lang="en-US" sz="2000" dirty="0"/>
              <a:t>r</a:t>
            </a:r>
            <a:r>
              <a:rPr lang="en-SE" sz="2000" dirty="0"/>
              <a:t>e; </a:t>
            </a:r>
            <a:r>
              <a:rPr lang="en-US" sz="2000" dirty="0"/>
              <a:t>s</a:t>
            </a:r>
            <a:r>
              <a:rPr lang="en-SE" sz="2000" dirty="0"/>
              <a:t>p</a:t>
            </a:r>
            <a:r>
              <a:rPr lang="en-US" sz="2000" dirty="0"/>
              <a:t>e</a:t>
            </a:r>
            <a:r>
              <a:rPr lang="en-SE" sz="2000" dirty="0"/>
              <a:t>c</a:t>
            </a:r>
            <a:r>
              <a:rPr lang="en-US" sz="2000" dirty="0" err="1"/>
              <a:t>i</a:t>
            </a:r>
            <a:r>
              <a:rPr lang="en-SE" sz="2000" dirty="0"/>
              <a:t>a</a:t>
            </a:r>
            <a:r>
              <a:rPr lang="en-US" sz="2000" dirty="0"/>
              <a:t>l</a:t>
            </a:r>
            <a:r>
              <a:rPr lang="en-SE" sz="2000" dirty="0"/>
              <a:t> </a:t>
            </a:r>
            <a:r>
              <a:rPr lang="en-US" sz="2000" dirty="0"/>
              <a:t>f</a:t>
            </a:r>
            <a:r>
              <a:rPr lang="en-SE" sz="2000" dirty="0"/>
              <a:t>o</a:t>
            </a:r>
            <a:r>
              <a:rPr lang="en-US" sz="2000" dirty="0"/>
              <a:t>c</a:t>
            </a:r>
            <a:r>
              <a:rPr lang="en-SE" sz="2000" dirty="0"/>
              <a:t>u</a:t>
            </a:r>
            <a:r>
              <a:rPr lang="en-US" sz="2000" dirty="0"/>
              <a:t>s</a:t>
            </a:r>
            <a:r>
              <a:rPr lang="en-SE" sz="2000" dirty="0"/>
              <a:t> </a:t>
            </a:r>
            <a:r>
              <a:rPr lang="en-US" sz="2000" dirty="0"/>
              <a:t>o</a:t>
            </a:r>
            <a:r>
              <a:rPr lang="en-SE" sz="2000" dirty="0"/>
              <a:t>n </a:t>
            </a:r>
            <a:r>
              <a:rPr lang="en-US" sz="2000" dirty="0" err="1"/>
              <a:t>i</a:t>
            </a:r>
            <a:r>
              <a:rPr lang="en-SE" sz="2000" dirty="0"/>
              <a:t>n</a:t>
            </a:r>
            <a:r>
              <a:rPr lang="en-US" sz="2000" dirty="0"/>
              <a:t>s</a:t>
            </a:r>
            <a:r>
              <a:rPr lang="en-SE" sz="2000" dirty="0"/>
              <a:t>t</a:t>
            </a:r>
            <a:r>
              <a:rPr lang="en-US" sz="2000" dirty="0"/>
              <a:t>r</a:t>
            </a:r>
            <a:r>
              <a:rPr lang="en-SE" sz="2000" dirty="0"/>
              <a:t>u</a:t>
            </a:r>
            <a:r>
              <a:rPr lang="en-US" sz="2000" dirty="0"/>
              <a:t>m</a:t>
            </a:r>
            <a:r>
              <a:rPr lang="en-SE" sz="2000" dirty="0"/>
              <a:t>e</a:t>
            </a:r>
            <a:r>
              <a:rPr lang="en-US" sz="2000" dirty="0"/>
              <a:t>n</a:t>
            </a:r>
            <a:r>
              <a:rPr lang="en-SE" sz="2000" dirty="0"/>
              <a:t>t</a:t>
            </a:r>
            <a:r>
              <a:rPr lang="en-US" sz="2000" dirty="0"/>
              <a:t>s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Wire Scanners</a:t>
            </a:r>
            <a:endParaRPr lang="sv-SE" sz="1600" dirty="0"/>
          </a:p>
          <a:p>
            <a:pPr lvl="1">
              <a:spcBef>
                <a:spcPts val="0"/>
              </a:spcBef>
            </a:pPr>
            <a:r>
              <a:rPr lang="en-US" sz="1600" dirty="0"/>
              <a:t>Emittance Measurement Units</a:t>
            </a:r>
            <a:endParaRPr lang="sv-SE" sz="1600" dirty="0"/>
          </a:p>
          <a:p>
            <a:pPr lvl="1">
              <a:spcBef>
                <a:spcPts val="0"/>
              </a:spcBef>
            </a:pPr>
            <a:r>
              <a:rPr lang="en-US" sz="1600" dirty="0"/>
              <a:t>Longitudinal Bunch Monitor</a:t>
            </a:r>
            <a:endParaRPr lang="sv-SE" sz="1600" dirty="0"/>
          </a:p>
          <a:p>
            <a:pPr lvl="1">
              <a:spcBef>
                <a:spcPts val="0"/>
              </a:spcBef>
            </a:pPr>
            <a:r>
              <a:rPr lang="en-US" sz="1600" dirty="0"/>
              <a:t>Neutron Beam Loss Monitors</a:t>
            </a:r>
            <a:endParaRPr lang="sv-SE" sz="1600" dirty="0"/>
          </a:p>
          <a:p>
            <a:pPr lvl="1">
              <a:spcBef>
                <a:spcPts val="0"/>
              </a:spcBef>
            </a:pPr>
            <a:r>
              <a:rPr lang="en-US" sz="1600" dirty="0"/>
              <a:t>Non Invasive Profile Monitors</a:t>
            </a:r>
            <a:endParaRPr lang="sv-SE" sz="1600" dirty="0"/>
          </a:p>
          <a:p>
            <a:pPr lvl="1">
              <a:spcBef>
                <a:spcPts val="0"/>
              </a:spcBef>
            </a:pPr>
            <a:r>
              <a:rPr lang="en-US" sz="1600" dirty="0"/>
              <a:t>Beam Current Monitors</a:t>
            </a:r>
            <a:endParaRPr lang="sv-SE" sz="1600" dirty="0"/>
          </a:p>
          <a:p>
            <a:pPr lvl="1">
              <a:spcBef>
                <a:spcPts val="0"/>
              </a:spcBef>
            </a:pPr>
            <a:r>
              <a:rPr lang="en-US" sz="1600" dirty="0"/>
              <a:t>Beam Position Monitors 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Scrapers</a:t>
            </a:r>
            <a:endParaRPr lang="sv-SE" sz="1600" dirty="0"/>
          </a:p>
          <a:p>
            <a:pPr lvl="1">
              <a:spcBef>
                <a:spcPts val="0"/>
              </a:spcBef>
            </a:pPr>
            <a:r>
              <a:rPr lang="en-US" sz="1600" dirty="0"/>
              <a:t>Faraday Cup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GB" sz="20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4</a:t>
            </a:fld>
            <a:endParaRPr lang="sv-S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938854-41B1-4301-BB0F-A2293BF9D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3747765"/>
            <a:ext cx="5256584" cy="215799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62421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Achievements (MEBT)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556792"/>
            <a:ext cx="4176464" cy="3456385"/>
          </a:xfrm>
        </p:spPr>
        <p:txBody>
          <a:bodyPr>
            <a:normAutofit/>
          </a:bodyPr>
          <a:lstStyle/>
          <a:p>
            <a:r>
              <a:rPr lang="en-US" sz="2200" dirty="0"/>
              <a:t>Complete system </a:t>
            </a:r>
            <a:r>
              <a:rPr lang="en-SE" sz="2200" dirty="0"/>
              <a:t>v</a:t>
            </a:r>
            <a:r>
              <a:rPr lang="en-US" sz="2200" dirty="0"/>
              <a:t>e</a:t>
            </a:r>
            <a:r>
              <a:rPr lang="en-SE" sz="2200" dirty="0"/>
              <a:t>r</a:t>
            </a:r>
            <a:r>
              <a:rPr lang="en-US" sz="2200" dirty="0"/>
              <a:t>t</a:t>
            </a:r>
            <a:r>
              <a:rPr lang="en-SE" sz="2200" dirty="0" err="1"/>
              <a:t>i</a:t>
            </a:r>
            <a:r>
              <a:rPr lang="en-US" sz="2200" dirty="0"/>
              <a:t>c</a:t>
            </a:r>
            <a:r>
              <a:rPr lang="en-SE" sz="2200" dirty="0"/>
              <a:t>a</a:t>
            </a:r>
            <a:r>
              <a:rPr lang="en-US" sz="2200" dirty="0"/>
              <a:t>l</a:t>
            </a:r>
            <a:r>
              <a:rPr lang="en-SE" sz="2200" dirty="0"/>
              <a:t> </a:t>
            </a:r>
            <a:r>
              <a:rPr lang="en-US" sz="2200" dirty="0"/>
              <a:t>integration tests </a:t>
            </a:r>
            <a:r>
              <a:rPr lang="en-SE" sz="2200" dirty="0"/>
              <a:t>a</a:t>
            </a:r>
            <a:r>
              <a:rPr lang="en-US" sz="2200" dirty="0"/>
              <a:t>t</a:t>
            </a:r>
            <a:r>
              <a:rPr lang="en-SE" sz="2200" dirty="0"/>
              <a:t> </a:t>
            </a:r>
            <a:r>
              <a:rPr lang="en-US" sz="2200" dirty="0"/>
              <a:t>E</a:t>
            </a:r>
            <a:r>
              <a:rPr lang="en-SE" sz="2200" dirty="0"/>
              <a:t>S</a:t>
            </a:r>
            <a:r>
              <a:rPr lang="en-US" sz="2200" dirty="0"/>
              <a:t>S Bilbao in collaboration with ESS control and Diagnostics team</a:t>
            </a:r>
          </a:p>
          <a:p>
            <a:endParaRPr lang="en-SE" sz="2200" dirty="0"/>
          </a:p>
          <a:p>
            <a:r>
              <a:rPr lang="en-SE" sz="2200" dirty="0"/>
              <a:t>MEBT SAR in 2019</a:t>
            </a:r>
            <a:r>
              <a:rPr lang="sv-SE" sz="2200" dirty="0"/>
              <a:t>-03</a:t>
            </a:r>
            <a:r>
              <a:rPr lang="en-SE" sz="2200" dirty="0"/>
              <a:t> </a:t>
            </a:r>
            <a:r>
              <a:rPr lang="sv-SE" sz="2200" dirty="0" err="1"/>
              <a:t>passed</a:t>
            </a:r>
            <a:r>
              <a:rPr lang="sv-SE" sz="2200" dirty="0"/>
              <a:t> </a:t>
            </a:r>
            <a:r>
              <a:rPr lang="en-SE" sz="2200" dirty="0"/>
              <a:t>with </a:t>
            </a:r>
            <a:r>
              <a:rPr lang="sv-SE" sz="2200" dirty="0"/>
              <a:t>re</a:t>
            </a:r>
            <a:r>
              <a:rPr lang="en-SE" sz="2200" dirty="0"/>
              <a:t>commendations, </a:t>
            </a:r>
            <a:r>
              <a:rPr lang="en-US" sz="2200" dirty="0"/>
              <a:t>n</a:t>
            </a:r>
            <a:r>
              <a:rPr lang="en-SE" sz="2200" dirty="0"/>
              <a:t>o </a:t>
            </a:r>
            <a:r>
              <a:rPr lang="en-US" sz="2200" dirty="0"/>
              <a:t>s</a:t>
            </a:r>
            <a:r>
              <a:rPr lang="en-SE" sz="2200" dirty="0"/>
              <a:t>h</a:t>
            </a:r>
            <a:r>
              <a:rPr lang="en-US" sz="2200" dirty="0"/>
              <a:t>o</a:t>
            </a:r>
            <a:r>
              <a:rPr lang="en-SE" sz="2200" dirty="0"/>
              <a:t>w </a:t>
            </a:r>
            <a:r>
              <a:rPr lang="en-US" sz="2200" dirty="0"/>
              <a:t>s</a:t>
            </a:r>
            <a:r>
              <a:rPr lang="en-SE" sz="2200" dirty="0"/>
              <a:t>t</a:t>
            </a:r>
            <a:r>
              <a:rPr lang="en-US" sz="2200" dirty="0"/>
              <a:t>o</a:t>
            </a:r>
            <a:r>
              <a:rPr lang="en-SE" sz="2200" dirty="0"/>
              <a:t>p</a:t>
            </a:r>
            <a:r>
              <a:rPr lang="en-US" sz="2200" dirty="0"/>
              <a:t>p</a:t>
            </a:r>
            <a:r>
              <a:rPr lang="en-SE" sz="2200" dirty="0"/>
              <a:t>e</a:t>
            </a:r>
            <a:r>
              <a:rPr lang="en-US" sz="2200" dirty="0"/>
              <a:t>r</a:t>
            </a:r>
          </a:p>
          <a:p>
            <a:pPr lvl="1"/>
            <a:endParaRPr lang="en-GB" sz="1800" dirty="0"/>
          </a:p>
          <a:p>
            <a:pPr lvl="1"/>
            <a:endParaRPr lang="en-GB" sz="1800" dirty="0"/>
          </a:p>
          <a:p>
            <a:pPr lvl="1"/>
            <a:endParaRPr lang="en-GB" sz="1800" dirty="0"/>
          </a:p>
          <a:p>
            <a:pPr lvl="1"/>
            <a:endParaRPr lang="en-GB" sz="1800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5</a:t>
            </a:fld>
            <a:endParaRPr lang="sv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6E94DF-4227-446E-B9E1-E4513EDD8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01208"/>
            <a:ext cx="9144000" cy="1390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A3138A-8331-4A43-9632-E557C1BF3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0714" y="1774868"/>
            <a:ext cx="4237971" cy="316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855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Achievements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fontScale="85000" lnSpcReduction="10000"/>
          </a:bodyPr>
          <a:lstStyle/>
          <a:p>
            <a:r>
              <a:rPr lang="en-SE" dirty="0"/>
              <a:t>RFQ:</a:t>
            </a:r>
          </a:p>
          <a:p>
            <a:pPr lvl="1"/>
            <a:r>
              <a:rPr lang="en-US" sz="1800" dirty="0"/>
              <a:t>S</a:t>
            </a:r>
            <a:r>
              <a:rPr lang="en-SE" sz="1800" dirty="0"/>
              <a:t>u</a:t>
            </a:r>
            <a:r>
              <a:rPr lang="en-US" sz="1800" dirty="0"/>
              <a:t>p</a:t>
            </a:r>
            <a:r>
              <a:rPr lang="en-SE" sz="1800" dirty="0"/>
              <a:t>p</a:t>
            </a:r>
            <a:r>
              <a:rPr lang="en-US" sz="1800" dirty="0"/>
              <a:t>o</a:t>
            </a:r>
            <a:r>
              <a:rPr lang="en-SE" sz="1800" dirty="0"/>
              <a:t>r</a:t>
            </a:r>
            <a:r>
              <a:rPr lang="en-US" sz="1800" dirty="0"/>
              <a:t>t</a:t>
            </a:r>
            <a:r>
              <a:rPr lang="en-SE" sz="1800" dirty="0"/>
              <a:t> </a:t>
            </a:r>
            <a:r>
              <a:rPr lang="en-US" sz="1800" dirty="0"/>
              <a:t>t</a:t>
            </a:r>
            <a:r>
              <a:rPr lang="en-SE" sz="1800" dirty="0"/>
              <a:t>o </a:t>
            </a:r>
            <a:r>
              <a:rPr lang="en-US" sz="1800" dirty="0"/>
              <a:t>C</a:t>
            </a:r>
            <a:r>
              <a:rPr lang="en-SE" sz="1800" dirty="0"/>
              <a:t>E</a:t>
            </a:r>
            <a:r>
              <a:rPr lang="en-US" sz="1800" dirty="0"/>
              <a:t>A</a:t>
            </a:r>
            <a:r>
              <a:rPr lang="en-SE" sz="1800" dirty="0"/>
              <a:t> </a:t>
            </a:r>
            <a:r>
              <a:rPr lang="en-US" sz="1800" dirty="0"/>
              <a:t>f</a:t>
            </a:r>
            <a:r>
              <a:rPr lang="en-SE" sz="1800" dirty="0"/>
              <a:t>o</a:t>
            </a:r>
            <a:r>
              <a:rPr lang="en-US" sz="1800" dirty="0"/>
              <a:t>r</a:t>
            </a:r>
            <a:r>
              <a:rPr lang="en-SE" sz="1800" dirty="0"/>
              <a:t> </a:t>
            </a:r>
            <a:r>
              <a:rPr lang="en-US" sz="1800" dirty="0"/>
              <a:t>t</a:t>
            </a:r>
            <a:r>
              <a:rPr lang="en-SE" sz="1800" dirty="0"/>
              <a:t>h</a:t>
            </a:r>
            <a:r>
              <a:rPr lang="en-US" sz="1800" dirty="0"/>
              <a:t>e</a:t>
            </a:r>
            <a:r>
              <a:rPr lang="en-SE" sz="1800" dirty="0"/>
              <a:t> </a:t>
            </a:r>
            <a:r>
              <a:rPr lang="en-US" sz="1800" dirty="0"/>
              <a:t>s</a:t>
            </a:r>
            <a:r>
              <a:rPr lang="en-SE" sz="1800" dirty="0"/>
              <a:t>u</a:t>
            </a:r>
            <a:r>
              <a:rPr lang="en-US" sz="1800" dirty="0"/>
              <a:t>p</a:t>
            </a:r>
            <a:r>
              <a:rPr lang="en-SE" sz="1800" dirty="0"/>
              <a:t>p</a:t>
            </a:r>
            <a:r>
              <a:rPr lang="en-US" sz="1800" dirty="0"/>
              <a:t>l</a:t>
            </a:r>
            <a:r>
              <a:rPr lang="en-SE" sz="1800" dirty="0"/>
              <a:t>y </a:t>
            </a:r>
            <a:r>
              <a:rPr lang="en-US" sz="1800" dirty="0"/>
              <a:t>o</a:t>
            </a:r>
            <a:r>
              <a:rPr lang="en-SE" sz="1800" dirty="0"/>
              <a:t>f </a:t>
            </a:r>
            <a:r>
              <a:rPr lang="en-US" sz="1800" dirty="0"/>
              <a:t>t</a:t>
            </a:r>
            <a:r>
              <a:rPr lang="en-SE" sz="1800" dirty="0"/>
              <a:t>h</a:t>
            </a:r>
            <a:r>
              <a:rPr lang="en-US" sz="1800" dirty="0"/>
              <a:t>e</a:t>
            </a:r>
            <a:r>
              <a:rPr lang="en-SE" sz="1800" dirty="0"/>
              <a:t> </a:t>
            </a:r>
            <a:r>
              <a:rPr lang="en-US" sz="1800" dirty="0"/>
              <a:t>c</a:t>
            </a:r>
            <a:r>
              <a:rPr lang="en-SE" sz="1800" dirty="0"/>
              <a:t>o</a:t>
            </a:r>
            <a:r>
              <a:rPr lang="en-US" sz="1800" dirty="0"/>
              <a:t>n</a:t>
            </a:r>
            <a:r>
              <a:rPr lang="en-SE" sz="1800" dirty="0"/>
              <a:t>t</a:t>
            </a:r>
            <a:r>
              <a:rPr lang="en-US" sz="1800" dirty="0"/>
              <a:t>r</a:t>
            </a:r>
            <a:r>
              <a:rPr lang="en-SE" sz="1800" dirty="0"/>
              <a:t>o</a:t>
            </a:r>
            <a:r>
              <a:rPr lang="en-US" sz="1800" dirty="0"/>
              <a:t>l</a:t>
            </a:r>
            <a:r>
              <a:rPr lang="en-SE" sz="1800" dirty="0"/>
              <a:t> </a:t>
            </a:r>
            <a:r>
              <a:rPr lang="en-US" sz="1800" dirty="0"/>
              <a:t>s</a:t>
            </a:r>
            <a:r>
              <a:rPr lang="en-SE" sz="1800" dirty="0"/>
              <a:t>y</a:t>
            </a:r>
            <a:r>
              <a:rPr lang="en-US" sz="1800" dirty="0"/>
              <a:t>s</a:t>
            </a:r>
            <a:r>
              <a:rPr lang="en-SE" sz="1800" dirty="0"/>
              <a:t>t</a:t>
            </a:r>
            <a:r>
              <a:rPr lang="en-US" sz="1800" dirty="0"/>
              <a:t>e</a:t>
            </a:r>
            <a:r>
              <a:rPr lang="en-SE" sz="1800" dirty="0"/>
              <a:t>m</a:t>
            </a:r>
            <a:r>
              <a:rPr lang="en-US" sz="1800" dirty="0"/>
              <a:t>s</a:t>
            </a:r>
            <a:r>
              <a:rPr lang="en-SE" sz="1800" dirty="0"/>
              <a:t> (</a:t>
            </a:r>
            <a:r>
              <a:rPr lang="sv-SE" sz="1800" dirty="0"/>
              <a:t>i</a:t>
            </a:r>
            <a:r>
              <a:rPr lang="en-SE" sz="1800" dirty="0"/>
              <a:t>n</a:t>
            </a:r>
            <a:r>
              <a:rPr lang="en-US" sz="1800" dirty="0"/>
              <a:t>c</a:t>
            </a:r>
            <a:r>
              <a:rPr lang="en-SE" sz="1800" dirty="0"/>
              <a:t>l</a:t>
            </a:r>
            <a:r>
              <a:rPr lang="en-US" sz="1800" dirty="0"/>
              <a:t>u</a:t>
            </a:r>
            <a:r>
              <a:rPr lang="en-SE" sz="1800" dirty="0"/>
              <a:t>d</a:t>
            </a:r>
            <a:r>
              <a:rPr lang="en-US" sz="1800" dirty="0" err="1"/>
              <a:t>i</a:t>
            </a:r>
            <a:r>
              <a:rPr lang="en-SE" sz="1800" dirty="0"/>
              <a:t>n</a:t>
            </a:r>
            <a:r>
              <a:rPr lang="en-US" sz="1800" dirty="0"/>
              <a:t>g</a:t>
            </a:r>
            <a:r>
              <a:rPr lang="en-SE" sz="1800" dirty="0"/>
              <a:t> </a:t>
            </a:r>
            <a:r>
              <a:rPr lang="en-US" sz="1800" dirty="0"/>
              <a:t>f</a:t>
            </a:r>
            <a:r>
              <a:rPr lang="en-SE" sz="1800" dirty="0"/>
              <a:t>a</a:t>
            </a:r>
            <a:r>
              <a:rPr lang="en-US" sz="1800" dirty="0"/>
              <a:t>m</a:t>
            </a:r>
            <a:r>
              <a:rPr lang="en-SE" sz="1800" dirty="0" err="1"/>
              <a:t>i</a:t>
            </a:r>
            <a:r>
              <a:rPr lang="en-US" sz="1800" dirty="0"/>
              <a:t>l</a:t>
            </a:r>
            <a:r>
              <a:rPr lang="en-SE" sz="1800" dirty="0" err="1"/>
              <a:t>i</a:t>
            </a:r>
            <a:r>
              <a:rPr lang="en-US" sz="1800" dirty="0"/>
              <a:t>a</a:t>
            </a:r>
            <a:r>
              <a:rPr lang="en-SE" sz="1800" dirty="0"/>
              <a:t>r</a:t>
            </a:r>
            <a:r>
              <a:rPr lang="en-US" sz="1800" dirty="0" err="1"/>
              <a:t>i</a:t>
            </a:r>
            <a:r>
              <a:rPr lang="en-SE" sz="1800" dirty="0"/>
              <a:t>s</a:t>
            </a:r>
            <a:r>
              <a:rPr lang="en-US" sz="1800" dirty="0"/>
              <a:t>a</a:t>
            </a:r>
            <a:r>
              <a:rPr lang="en-SE" sz="1800" dirty="0"/>
              <a:t>t</a:t>
            </a:r>
            <a:r>
              <a:rPr lang="en-US" sz="1800" dirty="0" err="1"/>
              <a:t>i</a:t>
            </a:r>
            <a:r>
              <a:rPr lang="en-SE" sz="1800" dirty="0"/>
              <a:t>o</a:t>
            </a:r>
            <a:r>
              <a:rPr lang="en-US" sz="1800" dirty="0"/>
              <a:t>n</a:t>
            </a:r>
            <a:r>
              <a:rPr lang="en-SE" sz="1800" dirty="0"/>
              <a:t> </a:t>
            </a:r>
            <a:r>
              <a:rPr lang="en-US" sz="1800" dirty="0"/>
              <a:t>w</a:t>
            </a:r>
            <a:r>
              <a:rPr lang="en-SE" sz="1800" dirty="0" err="1"/>
              <a:t>i</a:t>
            </a:r>
            <a:r>
              <a:rPr lang="en-US" sz="1800" dirty="0"/>
              <a:t>t</a:t>
            </a:r>
            <a:r>
              <a:rPr lang="en-SE" sz="1800" dirty="0"/>
              <a:t>h </a:t>
            </a:r>
            <a:r>
              <a:rPr lang="en-US" sz="1800" dirty="0"/>
              <a:t>P</a:t>
            </a:r>
            <a:r>
              <a:rPr lang="en-SE" sz="1800" dirty="0"/>
              <a:t>L</a:t>
            </a:r>
            <a:r>
              <a:rPr lang="en-US" sz="1800" dirty="0"/>
              <a:t>C</a:t>
            </a:r>
            <a:r>
              <a:rPr lang="en-SE" sz="1800" dirty="0"/>
              <a:t> </a:t>
            </a:r>
            <a:r>
              <a:rPr lang="en-US" sz="1800" dirty="0"/>
              <a:t>f</a:t>
            </a:r>
            <a:r>
              <a:rPr lang="en-SE" sz="1800" dirty="0"/>
              <a:t>a</a:t>
            </a:r>
            <a:r>
              <a:rPr lang="en-US" sz="1800" dirty="0"/>
              <a:t>c</a:t>
            </a:r>
            <a:r>
              <a:rPr lang="en-SE" sz="1800" dirty="0"/>
              <a:t>t</a:t>
            </a:r>
            <a:r>
              <a:rPr lang="en-US" sz="1800" dirty="0"/>
              <a:t>o</a:t>
            </a:r>
            <a:r>
              <a:rPr lang="en-SE" sz="1800" dirty="0"/>
              <a:t>r</a:t>
            </a:r>
            <a:r>
              <a:rPr lang="en-US" sz="1800" dirty="0"/>
              <a:t>y</a:t>
            </a:r>
            <a:r>
              <a:rPr lang="en-SE" sz="1800" dirty="0"/>
              <a:t>, </a:t>
            </a:r>
            <a:r>
              <a:rPr lang="en-US" sz="1800" dirty="0" err="1"/>
              <a:t>i</a:t>
            </a:r>
            <a:r>
              <a:rPr lang="en-SE" sz="1800" dirty="0"/>
              <a:t>n</a:t>
            </a:r>
            <a:r>
              <a:rPr lang="en-US" sz="1800" dirty="0"/>
              <a:t>t</a:t>
            </a:r>
            <a:r>
              <a:rPr lang="en-SE" sz="1800" dirty="0"/>
              <a:t>e</a:t>
            </a:r>
            <a:r>
              <a:rPr lang="en-US" sz="1800" dirty="0"/>
              <a:t>r</a:t>
            </a:r>
            <a:r>
              <a:rPr lang="en-SE" sz="1800" dirty="0"/>
              <a:t>f</a:t>
            </a:r>
            <a:r>
              <a:rPr lang="en-US" sz="1800" dirty="0"/>
              <a:t>a</a:t>
            </a:r>
            <a:r>
              <a:rPr lang="en-SE" sz="1800" dirty="0"/>
              <a:t>c</a:t>
            </a:r>
            <a:r>
              <a:rPr lang="en-US" sz="1800" dirty="0"/>
              <a:t>e</a:t>
            </a:r>
            <a:r>
              <a:rPr lang="en-SE" sz="1800" dirty="0"/>
              <a:t>s, </a:t>
            </a:r>
            <a:r>
              <a:rPr lang="en-US" sz="1800" dirty="0"/>
              <a:t>t</a:t>
            </a:r>
            <a:r>
              <a:rPr lang="en-SE" sz="1800" dirty="0"/>
              <a:t>e</a:t>
            </a:r>
            <a:r>
              <a:rPr lang="en-US" sz="1800" dirty="0"/>
              <a:t>s</a:t>
            </a:r>
            <a:r>
              <a:rPr lang="en-SE" sz="1800" dirty="0"/>
              <a:t>t</a:t>
            </a:r>
            <a:r>
              <a:rPr lang="en-US" sz="1800" dirty="0"/>
              <a:t>s</a:t>
            </a:r>
            <a:r>
              <a:rPr lang="en-SE" sz="1800" dirty="0"/>
              <a:t>, </a:t>
            </a:r>
            <a:r>
              <a:rPr lang="en-US" sz="1800" dirty="0"/>
              <a:t>C</a:t>
            </a:r>
            <a:r>
              <a:rPr lang="en-SE" sz="1800" dirty="0"/>
              <a:t>C</a:t>
            </a:r>
            <a:r>
              <a:rPr lang="en-US" sz="1800" dirty="0"/>
              <a:t>D</a:t>
            </a:r>
            <a:r>
              <a:rPr lang="en-SE" sz="1800" dirty="0"/>
              <a:t>B)</a:t>
            </a:r>
          </a:p>
          <a:p>
            <a:pPr lvl="1"/>
            <a:r>
              <a:rPr lang="en-US" sz="1800" dirty="0"/>
              <a:t>W</a:t>
            </a:r>
            <a:r>
              <a:rPr lang="en-SE" sz="1800" dirty="0"/>
              <a:t>a</a:t>
            </a:r>
            <a:r>
              <a:rPr lang="en-US" sz="1800" dirty="0"/>
              <a:t>t</a:t>
            </a:r>
            <a:r>
              <a:rPr lang="en-SE" sz="1800" dirty="0"/>
              <a:t>e</a:t>
            </a:r>
            <a:r>
              <a:rPr lang="en-US" sz="1800" dirty="0"/>
              <a:t>r</a:t>
            </a:r>
            <a:r>
              <a:rPr lang="en-SE" sz="1800" dirty="0"/>
              <a:t> </a:t>
            </a:r>
            <a:r>
              <a:rPr lang="en-US" sz="1800" dirty="0"/>
              <a:t>c</a:t>
            </a:r>
            <a:r>
              <a:rPr lang="en-SE" sz="1800" dirty="0"/>
              <a:t>o</a:t>
            </a:r>
            <a:r>
              <a:rPr lang="en-US" sz="1800" dirty="0"/>
              <a:t>o</a:t>
            </a:r>
            <a:r>
              <a:rPr lang="en-SE" sz="1800" dirty="0"/>
              <a:t>l</a:t>
            </a:r>
            <a:r>
              <a:rPr lang="en-US" sz="1800" dirty="0" err="1"/>
              <a:t>i</a:t>
            </a:r>
            <a:r>
              <a:rPr lang="en-SE" sz="1800" dirty="0"/>
              <a:t>n</a:t>
            </a:r>
            <a:r>
              <a:rPr lang="en-US" sz="1800" dirty="0"/>
              <a:t>g</a:t>
            </a:r>
            <a:r>
              <a:rPr lang="en-SE" sz="1800" dirty="0"/>
              <a:t> </a:t>
            </a:r>
            <a:r>
              <a:rPr lang="en-US" sz="1800" dirty="0"/>
              <a:t>s</a:t>
            </a:r>
            <a:r>
              <a:rPr lang="en-SE" sz="1800" dirty="0"/>
              <a:t>k</a:t>
            </a:r>
            <a:r>
              <a:rPr lang="en-US" sz="1800" dirty="0" err="1"/>
              <a:t>i</a:t>
            </a:r>
            <a:r>
              <a:rPr lang="en-SE" sz="1800" dirty="0"/>
              <a:t>d </a:t>
            </a:r>
            <a:r>
              <a:rPr lang="en-US" sz="1800" dirty="0" err="1"/>
              <a:t>i</a:t>
            </a:r>
            <a:r>
              <a:rPr lang="en-SE" sz="1800" dirty="0"/>
              <a:t>n</a:t>
            </a:r>
            <a:r>
              <a:rPr lang="en-US" sz="1800" dirty="0"/>
              <a:t>s</a:t>
            </a:r>
            <a:r>
              <a:rPr lang="en-SE" sz="1800" dirty="0"/>
              <a:t>t</a:t>
            </a:r>
            <a:r>
              <a:rPr lang="en-US" sz="1800" dirty="0"/>
              <a:t>a</a:t>
            </a:r>
            <a:r>
              <a:rPr lang="en-SE" sz="1800" dirty="0"/>
              <a:t>l</a:t>
            </a:r>
            <a:r>
              <a:rPr lang="en-US" sz="1800" dirty="0"/>
              <a:t>l</a:t>
            </a:r>
            <a:r>
              <a:rPr lang="en-SE" sz="1800" dirty="0"/>
              <a:t>e</a:t>
            </a:r>
            <a:r>
              <a:rPr lang="en-US" sz="1800" dirty="0"/>
              <a:t>d</a:t>
            </a:r>
            <a:r>
              <a:rPr lang="en-SE" sz="1800" dirty="0"/>
              <a:t> (2018)</a:t>
            </a:r>
          </a:p>
          <a:p>
            <a:pPr lvl="1"/>
            <a:endParaRPr lang="en-SE" sz="1800" dirty="0"/>
          </a:p>
          <a:p>
            <a:r>
              <a:rPr lang="en-US" dirty="0"/>
              <a:t>D</a:t>
            </a:r>
            <a:r>
              <a:rPr lang="en-SE" dirty="0"/>
              <a:t>T</a:t>
            </a:r>
            <a:r>
              <a:rPr lang="en-US" dirty="0"/>
              <a:t>L</a:t>
            </a:r>
            <a:r>
              <a:rPr lang="en-GB" dirty="0"/>
              <a:t>:</a:t>
            </a:r>
          </a:p>
          <a:p>
            <a:pPr lvl="1"/>
            <a:r>
              <a:rPr lang="en-US" sz="1800" dirty="0"/>
              <a:t>C</a:t>
            </a:r>
            <a:r>
              <a:rPr lang="en-SE" sz="1800" dirty="0"/>
              <a:t>DR D</a:t>
            </a:r>
            <a:r>
              <a:rPr lang="en-US" sz="1800" dirty="0"/>
              <a:t>T</a:t>
            </a:r>
            <a:r>
              <a:rPr lang="en-SE" sz="1800" dirty="0"/>
              <a:t>L </a:t>
            </a:r>
            <a:r>
              <a:rPr lang="en-US" sz="1800" dirty="0"/>
              <a:t>c</a:t>
            </a:r>
            <a:r>
              <a:rPr lang="en-SE" sz="1800" dirty="0"/>
              <a:t>o</a:t>
            </a:r>
            <a:r>
              <a:rPr lang="en-US" sz="1800" dirty="0"/>
              <a:t>n</a:t>
            </a:r>
            <a:r>
              <a:rPr lang="en-SE" sz="1800" dirty="0"/>
              <a:t>t</a:t>
            </a:r>
            <a:r>
              <a:rPr lang="en-US" sz="1800" dirty="0"/>
              <a:t>r</a:t>
            </a:r>
            <a:r>
              <a:rPr lang="en-SE" sz="1800" dirty="0"/>
              <a:t>o</a:t>
            </a:r>
            <a:r>
              <a:rPr lang="en-US" sz="1800" dirty="0"/>
              <a:t>l</a:t>
            </a:r>
            <a:r>
              <a:rPr lang="en-SE" sz="1800" dirty="0"/>
              <a:t> </a:t>
            </a:r>
            <a:r>
              <a:rPr lang="en-US" sz="1800" dirty="0"/>
              <a:t>s</a:t>
            </a:r>
            <a:r>
              <a:rPr lang="en-SE" sz="1800" dirty="0"/>
              <a:t>y</a:t>
            </a:r>
            <a:r>
              <a:rPr lang="en-US" sz="1800" dirty="0"/>
              <a:t>s</a:t>
            </a:r>
            <a:r>
              <a:rPr lang="en-SE" sz="1800" dirty="0"/>
              <a:t>t</a:t>
            </a:r>
            <a:r>
              <a:rPr lang="en-US" sz="1800" dirty="0"/>
              <a:t>e</a:t>
            </a:r>
            <a:r>
              <a:rPr lang="en-SE" sz="1800" dirty="0"/>
              <a:t>m</a:t>
            </a:r>
            <a:r>
              <a:rPr lang="en-US" sz="1800" dirty="0"/>
              <a:t>s</a:t>
            </a:r>
            <a:r>
              <a:rPr lang="en-SE" sz="1800" dirty="0"/>
              <a:t> </a:t>
            </a:r>
            <a:r>
              <a:rPr lang="en-US" sz="1800" dirty="0"/>
              <a:t>a</a:t>
            </a:r>
            <a:r>
              <a:rPr lang="en-SE" sz="1800" dirty="0"/>
              <a:t>t </a:t>
            </a:r>
            <a:r>
              <a:rPr lang="en-US" sz="1800" dirty="0"/>
              <a:t>I</a:t>
            </a:r>
            <a:r>
              <a:rPr lang="en-SE" sz="1800" dirty="0"/>
              <a:t>N</a:t>
            </a:r>
            <a:r>
              <a:rPr lang="en-US" sz="1800" dirty="0"/>
              <a:t>F</a:t>
            </a:r>
            <a:r>
              <a:rPr lang="en-SE" sz="1800" dirty="0"/>
              <a:t>N</a:t>
            </a:r>
            <a:r>
              <a:rPr lang="sv-SE" sz="1800" dirty="0"/>
              <a:t> </a:t>
            </a:r>
            <a:r>
              <a:rPr lang="sv-SE" sz="1800" dirty="0" err="1"/>
              <a:t>Legnaro</a:t>
            </a:r>
            <a:r>
              <a:rPr lang="en-SE" sz="1800" dirty="0"/>
              <a:t> </a:t>
            </a:r>
            <a:r>
              <a:rPr lang="en-US" sz="1800" dirty="0"/>
              <a:t>p</a:t>
            </a:r>
            <a:r>
              <a:rPr lang="en-SE" sz="1800" dirty="0"/>
              <a:t>a</a:t>
            </a:r>
            <a:r>
              <a:rPr lang="en-US" sz="1800" dirty="0"/>
              <a:t>s</a:t>
            </a:r>
            <a:r>
              <a:rPr lang="en-SE" sz="1800" dirty="0"/>
              <a:t>s</a:t>
            </a:r>
            <a:r>
              <a:rPr lang="en-US" sz="1800" dirty="0"/>
              <a:t>e</a:t>
            </a:r>
            <a:r>
              <a:rPr lang="en-SE" sz="1800" dirty="0"/>
              <a:t>d </a:t>
            </a:r>
            <a:r>
              <a:rPr lang="en-US" sz="1800" dirty="0"/>
              <a:t>s</a:t>
            </a:r>
            <a:r>
              <a:rPr lang="en-SE" sz="1800" dirty="0"/>
              <a:t>u</a:t>
            </a:r>
            <a:r>
              <a:rPr lang="en-US" sz="1800" dirty="0"/>
              <a:t>c</a:t>
            </a:r>
            <a:r>
              <a:rPr lang="en-SE" sz="1800" dirty="0"/>
              <a:t>c</a:t>
            </a:r>
            <a:r>
              <a:rPr lang="en-US" sz="1800" dirty="0"/>
              <a:t>e</a:t>
            </a:r>
            <a:r>
              <a:rPr lang="en-SE" sz="1800" dirty="0"/>
              <a:t>s</a:t>
            </a:r>
            <a:r>
              <a:rPr lang="en-US" sz="1800" dirty="0"/>
              <a:t>s</a:t>
            </a:r>
            <a:r>
              <a:rPr lang="en-SE" sz="1800" dirty="0"/>
              <a:t>f</a:t>
            </a:r>
            <a:r>
              <a:rPr lang="en-US" sz="1800" dirty="0"/>
              <a:t>u</a:t>
            </a:r>
            <a:r>
              <a:rPr lang="en-SE" sz="1800" dirty="0"/>
              <a:t>l</a:t>
            </a:r>
            <a:r>
              <a:rPr lang="en-US" sz="1800" dirty="0"/>
              <a:t>l</a:t>
            </a:r>
            <a:r>
              <a:rPr lang="en-SE" sz="1800" dirty="0"/>
              <a:t>y </a:t>
            </a:r>
            <a:r>
              <a:rPr lang="en-US" sz="1800" dirty="0"/>
              <a:t>w</a:t>
            </a:r>
            <a:r>
              <a:rPr lang="en-SE" sz="1800" dirty="0" err="1"/>
              <a:t>i</a:t>
            </a:r>
            <a:r>
              <a:rPr lang="en-US" sz="1800" dirty="0"/>
              <a:t>t</a:t>
            </a:r>
            <a:r>
              <a:rPr lang="en-SE" sz="1800" dirty="0"/>
              <a:t>h </a:t>
            </a:r>
            <a:r>
              <a:rPr lang="en-US" sz="1800" dirty="0"/>
              <a:t>n</a:t>
            </a:r>
            <a:r>
              <a:rPr lang="en-SE" sz="1800" dirty="0"/>
              <a:t>o </a:t>
            </a:r>
            <a:r>
              <a:rPr lang="en-US" sz="1800" dirty="0"/>
              <a:t>m</a:t>
            </a:r>
            <a:r>
              <a:rPr lang="en-SE" sz="1800" dirty="0"/>
              <a:t>a</a:t>
            </a:r>
            <a:r>
              <a:rPr lang="en-US" sz="1800" dirty="0"/>
              <a:t>j</a:t>
            </a:r>
            <a:r>
              <a:rPr lang="en-SE" sz="1800" dirty="0"/>
              <a:t>o</a:t>
            </a:r>
            <a:r>
              <a:rPr lang="en-US" sz="1800" dirty="0"/>
              <a:t>r</a:t>
            </a:r>
            <a:r>
              <a:rPr lang="en-SE" sz="1800" dirty="0"/>
              <a:t> </a:t>
            </a:r>
            <a:r>
              <a:rPr lang="en-US" sz="1800" dirty="0" err="1"/>
              <a:t>i</a:t>
            </a:r>
            <a:r>
              <a:rPr lang="en-SE" sz="1800" dirty="0"/>
              <a:t>s</a:t>
            </a:r>
            <a:r>
              <a:rPr lang="en-US" sz="1800" dirty="0"/>
              <a:t>s</a:t>
            </a:r>
            <a:r>
              <a:rPr lang="en-SE" sz="1800" dirty="0"/>
              <a:t>u</a:t>
            </a:r>
            <a:r>
              <a:rPr lang="en-US" sz="1800" dirty="0"/>
              <a:t>e</a:t>
            </a:r>
            <a:r>
              <a:rPr lang="en-SE" sz="1800" dirty="0"/>
              <a:t> (</a:t>
            </a:r>
            <a:r>
              <a:rPr lang="en-US" sz="1800" dirty="0"/>
              <a:t>e</a:t>
            </a:r>
            <a:r>
              <a:rPr lang="en-SE" sz="1800" dirty="0"/>
              <a:t>n</a:t>
            </a:r>
            <a:r>
              <a:rPr lang="en-US" sz="1800" dirty="0"/>
              <a:t>d</a:t>
            </a:r>
            <a:r>
              <a:rPr lang="en-SE" sz="1800" dirty="0"/>
              <a:t> 2018</a:t>
            </a:r>
            <a:r>
              <a:rPr lang="sv-SE" sz="1800" dirty="0"/>
              <a:t>-10</a:t>
            </a:r>
            <a:r>
              <a:rPr lang="en-SE" sz="1800" dirty="0"/>
              <a:t>)</a:t>
            </a:r>
          </a:p>
          <a:p>
            <a:pPr lvl="1"/>
            <a:r>
              <a:rPr lang="en-US" sz="1800" dirty="0"/>
              <a:t>H</a:t>
            </a:r>
            <a:r>
              <a:rPr lang="en-SE" sz="1800" dirty="0"/>
              <a:t>W </a:t>
            </a:r>
            <a:r>
              <a:rPr lang="en-US" sz="1800" dirty="0"/>
              <a:t>eq</a:t>
            </a:r>
            <a:r>
              <a:rPr lang="en-SE" sz="1800" dirty="0"/>
              <a:t>u</a:t>
            </a:r>
            <a:r>
              <a:rPr lang="en-US" sz="1800" dirty="0" err="1"/>
              <a:t>i</a:t>
            </a:r>
            <a:r>
              <a:rPr lang="en-SE" sz="1800" dirty="0"/>
              <a:t>p</a:t>
            </a:r>
            <a:r>
              <a:rPr lang="en-US" sz="1800" dirty="0"/>
              <a:t>m</a:t>
            </a:r>
            <a:r>
              <a:rPr lang="en-SE" sz="1800" dirty="0"/>
              <a:t>e</a:t>
            </a:r>
            <a:r>
              <a:rPr lang="en-US" sz="1800" dirty="0"/>
              <a:t>n</a:t>
            </a:r>
            <a:r>
              <a:rPr lang="en-SE" sz="1800" dirty="0"/>
              <a:t>t </a:t>
            </a:r>
            <a:r>
              <a:rPr lang="en-US" sz="1800" dirty="0"/>
              <a:t>n</a:t>
            </a:r>
            <a:r>
              <a:rPr lang="en-SE" sz="1800" dirty="0"/>
              <a:t>o</a:t>
            </a:r>
            <a:r>
              <a:rPr lang="en-US" sz="1800" dirty="0"/>
              <a:t>w</a:t>
            </a:r>
            <a:r>
              <a:rPr lang="en-SE" sz="1800" dirty="0"/>
              <a:t> </a:t>
            </a:r>
            <a:r>
              <a:rPr lang="en-US" sz="1800" dirty="0"/>
              <a:t>d</a:t>
            </a:r>
            <a:r>
              <a:rPr lang="en-SE" sz="1800" dirty="0"/>
              <a:t>e</a:t>
            </a:r>
            <a:r>
              <a:rPr lang="en-US" sz="1800" dirty="0"/>
              <a:t>l</a:t>
            </a:r>
            <a:r>
              <a:rPr lang="en-SE" sz="1800" dirty="0" err="1"/>
              <a:t>i</a:t>
            </a:r>
            <a:r>
              <a:rPr lang="en-US" sz="1800" dirty="0"/>
              <a:t>v</a:t>
            </a:r>
            <a:r>
              <a:rPr lang="en-SE" sz="1800" dirty="0"/>
              <a:t>e</a:t>
            </a:r>
            <a:r>
              <a:rPr lang="en-US" sz="1800" dirty="0"/>
              <a:t>r</a:t>
            </a:r>
            <a:r>
              <a:rPr lang="en-SE" sz="1800" dirty="0"/>
              <a:t>e</a:t>
            </a:r>
            <a:r>
              <a:rPr lang="en-US" sz="1800" dirty="0"/>
              <a:t>d</a:t>
            </a:r>
            <a:r>
              <a:rPr lang="en-SE" sz="1800" dirty="0"/>
              <a:t> </a:t>
            </a:r>
            <a:r>
              <a:rPr lang="en-US" sz="1800" dirty="0"/>
              <a:t>t</a:t>
            </a:r>
            <a:r>
              <a:rPr lang="en-SE" sz="1800" dirty="0"/>
              <a:t>o </a:t>
            </a:r>
            <a:r>
              <a:rPr lang="sv-SE" sz="1800" dirty="0"/>
              <a:t>in-kind partner</a:t>
            </a:r>
            <a:r>
              <a:rPr lang="en-SE" sz="1800" dirty="0"/>
              <a:t> (</a:t>
            </a:r>
            <a:r>
              <a:rPr lang="en-US" sz="1800" dirty="0"/>
              <a:t>I</a:t>
            </a:r>
            <a:r>
              <a:rPr lang="en-SE" sz="1800" dirty="0"/>
              <a:t>N</a:t>
            </a:r>
            <a:r>
              <a:rPr lang="en-US" sz="1800" dirty="0"/>
              <a:t>F</a:t>
            </a:r>
            <a:r>
              <a:rPr lang="en-SE" sz="1800" dirty="0"/>
              <a:t>N) </a:t>
            </a:r>
            <a:r>
              <a:rPr lang="en-US" sz="1800" dirty="0"/>
              <a:t>a</a:t>
            </a:r>
            <a:r>
              <a:rPr lang="en-SE" sz="1800" dirty="0"/>
              <a:t>s </a:t>
            </a:r>
            <a:r>
              <a:rPr lang="en-US" sz="1800" dirty="0"/>
              <a:t>p</a:t>
            </a:r>
            <a:r>
              <a:rPr lang="en-SE" sz="1800" dirty="0"/>
              <a:t>e</a:t>
            </a:r>
            <a:r>
              <a:rPr lang="en-US" sz="1800" dirty="0"/>
              <a:t>r</a:t>
            </a:r>
            <a:r>
              <a:rPr lang="en-SE" sz="1800" dirty="0"/>
              <a:t> </a:t>
            </a:r>
            <a:r>
              <a:rPr lang="en-US" sz="1800" dirty="0"/>
              <a:t>c</a:t>
            </a:r>
            <a:r>
              <a:rPr lang="en-SE" sz="1800" dirty="0"/>
              <a:t>o</a:t>
            </a:r>
            <a:r>
              <a:rPr lang="en-US" sz="1800" dirty="0"/>
              <a:t>n</a:t>
            </a:r>
            <a:r>
              <a:rPr lang="en-SE" sz="1800" dirty="0"/>
              <a:t>t</a:t>
            </a:r>
            <a:r>
              <a:rPr lang="en-US" sz="1800" dirty="0"/>
              <a:t>r</a:t>
            </a:r>
            <a:r>
              <a:rPr lang="en-SE" sz="1800" dirty="0"/>
              <a:t>a</a:t>
            </a:r>
            <a:r>
              <a:rPr lang="en-US" sz="1800" dirty="0"/>
              <a:t>c</a:t>
            </a:r>
            <a:r>
              <a:rPr lang="en-SE" sz="1800" dirty="0"/>
              <a:t>t </a:t>
            </a:r>
            <a:r>
              <a:rPr lang="en-US" sz="1800" dirty="0"/>
              <a:t>w</a:t>
            </a:r>
            <a:r>
              <a:rPr lang="en-SE" sz="1800" dirty="0" err="1"/>
              <a:t>i</a:t>
            </a:r>
            <a:r>
              <a:rPr lang="en-US" sz="1800" dirty="0"/>
              <a:t>t</a:t>
            </a:r>
            <a:r>
              <a:rPr lang="en-SE" sz="1800" dirty="0"/>
              <a:t>h </a:t>
            </a:r>
            <a:r>
              <a:rPr lang="en-US" sz="1800" dirty="0"/>
              <a:t>s</a:t>
            </a:r>
            <a:r>
              <a:rPr lang="en-SE" sz="1800" dirty="0"/>
              <a:t>o</a:t>
            </a:r>
            <a:r>
              <a:rPr lang="en-US" sz="1800" dirty="0"/>
              <a:t>m</a:t>
            </a:r>
            <a:r>
              <a:rPr lang="en-SE" sz="1800" dirty="0"/>
              <a:t>e </a:t>
            </a:r>
            <a:r>
              <a:rPr lang="en-US" sz="1800" dirty="0"/>
              <a:t>d</a:t>
            </a:r>
            <a:r>
              <a:rPr lang="en-SE" sz="1800" dirty="0"/>
              <a:t>e</a:t>
            </a:r>
            <a:r>
              <a:rPr lang="en-US" sz="1800" dirty="0"/>
              <a:t>l</a:t>
            </a:r>
            <a:r>
              <a:rPr lang="en-SE" sz="1800" dirty="0" err="1"/>
              <a:t>ays</a:t>
            </a:r>
            <a:endParaRPr lang="en-SE" sz="1800" dirty="0"/>
          </a:p>
          <a:p>
            <a:pPr lvl="1"/>
            <a:endParaRPr lang="en-SE" sz="1800" dirty="0"/>
          </a:p>
          <a:p>
            <a:r>
              <a:rPr lang="en-US" dirty="0"/>
              <a:t>B</a:t>
            </a:r>
            <a:r>
              <a:rPr lang="en-SE" dirty="0"/>
              <a:t>e</a:t>
            </a:r>
            <a:r>
              <a:rPr lang="en-US" dirty="0"/>
              <a:t>a</a:t>
            </a:r>
            <a:r>
              <a:rPr lang="en-SE" dirty="0"/>
              <a:t>m </a:t>
            </a:r>
            <a:r>
              <a:rPr lang="en-US" dirty="0" err="1"/>
              <a:t>i</a:t>
            </a:r>
            <a:r>
              <a:rPr lang="en-SE" dirty="0"/>
              <a:t>n</a:t>
            </a:r>
            <a:r>
              <a:rPr lang="en-US" dirty="0"/>
              <a:t>s</a:t>
            </a:r>
            <a:r>
              <a:rPr lang="en-SE" dirty="0"/>
              <a:t>t</a:t>
            </a:r>
            <a:r>
              <a:rPr lang="en-US" dirty="0"/>
              <a:t>r</a:t>
            </a:r>
            <a:r>
              <a:rPr lang="en-SE" dirty="0"/>
              <a:t>u</a:t>
            </a:r>
            <a:r>
              <a:rPr lang="en-US" dirty="0"/>
              <a:t>m</a:t>
            </a:r>
            <a:r>
              <a:rPr lang="en-SE" dirty="0"/>
              <a:t>e</a:t>
            </a:r>
            <a:r>
              <a:rPr lang="en-US" dirty="0"/>
              <a:t>n</a:t>
            </a:r>
            <a:r>
              <a:rPr lang="en-SE" dirty="0"/>
              <a:t>t</a:t>
            </a:r>
            <a:r>
              <a:rPr lang="en-US" dirty="0"/>
              <a:t>s</a:t>
            </a:r>
            <a:r>
              <a:rPr lang="en-SE" dirty="0"/>
              <a:t> </a:t>
            </a:r>
            <a:r>
              <a:rPr lang="en-GB" dirty="0"/>
              <a:t>:</a:t>
            </a:r>
            <a:endParaRPr lang="en-SE" dirty="0"/>
          </a:p>
          <a:p>
            <a:pPr lvl="1"/>
            <a:r>
              <a:rPr lang="en-SE" sz="1800" dirty="0"/>
              <a:t>C</a:t>
            </a:r>
            <a:r>
              <a:rPr lang="en-US" sz="1800" dirty="0"/>
              <a:t>o</a:t>
            </a:r>
            <a:r>
              <a:rPr lang="en-SE" sz="1800" dirty="0"/>
              <a:t>n</a:t>
            </a:r>
            <a:r>
              <a:rPr lang="en-US" sz="1800" dirty="0"/>
              <a:t>s</a:t>
            </a:r>
            <a:r>
              <a:rPr lang="en-SE" sz="1800" dirty="0"/>
              <a:t>t</a:t>
            </a:r>
            <a:r>
              <a:rPr lang="en-US" sz="1800" dirty="0"/>
              <a:t>a</a:t>
            </a:r>
            <a:r>
              <a:rPr lang="en-SE" sz="1800" dirty="0"/>
              <a:t>n</a:t>
            </a:r>
            <a:r>
              <a:rPr lang="en-US" sz="1800" dirty="0"/>
              <a:t>t</a:t>
            </a:r>
            <a:r>
              <a:rPr lang="en-SE" sz="1800" dirty="0"/>
              <a:t> development of several instruments supported by IFC cards </a:t>
            </a:r>
            <a:r>
              <a:rPr lang="en-US" sz="1800" dirty="0"/>
              <a:t>d</a:t>
            </a:r>
            <a:r>
              <a:rPr lang="en-SE" sz="1800" dirty="0"/>
              <a:t>u</a:t>
            </a:r>
            <a:r>
              <a:rPr lang="en-US" sz="1800" dirty="0"/>
              <a:t>r</a:t>
            </a:r>
            <a:r>
              <a:rPr lang="en-SE" sz="1800" dirty="0" err="1"/>
              <a:t>i</a:t>
            </a:r>
            <a:r>
              <a:rPr lang="en-US" sz="1800" dirty="0"/>
              <a:t>n</a:t>
            </a:r>
            <a:r>
              <a:rPr lang="en-SE" sz="1800" dirty="0"/>
              <a:t>g 2018</a:t>
            </a:r>
          </a:p>
          <a:p>
            <a:pPr lvl="1"/>
            <a:r>
              <a:rPr lang="en-SE" sz="1800" dirty="0"/>
              <a:t>CDR for </a:t>
            </a:r>
            <a:r>
              <a:rPr lang="en-US" sz="1800" dirty="0"/>
              <a:t>D</a:t>
            </a:r>
            <a:r>
              <a:rPr lang="en-SE" sz="1800" dirty="0"/>
              <a:t>T</a:t>
            </a:r>
            <a:r>
              <a:rPr lang="en-US" sz="1800" dirty="0"/>
              <a:t>L</a:t>
            </a:r>
            <a:r>
              <a:rPr lang="en-SE" sz="1800" dirty="0"/>
              <a:t> </a:t>
            </a:r>
            <a:r>
              <a:rPr lang="en-US" sz="1800" dirty="0"/>
              <a:t>F</a:t>
            </a:r>
            <a:r>
              <a:rPr lang="en-SE" sz="1800" dirty="0"/>
              <a:t>C (2018) </a:t>
            </a:r>
          </a:p>
          <a:p>
            <a:pPr lvl="1"/>
            <a:r>
              <a:rPr lang="en-US" sz="1800" dirty="0"/>
              <a:t>C</a:t>
            </a:r>
            <a:r>
              <a:rPr lang="en-SE" sz="1800" dirty="0"/>
              <a:t>D</a:t>
            </a:r>
            <a:r>
              <a:rPr lang="en-US" sz="1800" dirty="0"/>
              <a:t>R</a:t>
            </a:r>
            <a:r>
              <a:rPr lang="en-SE" sz="1800" dirty="0"/>
              <a:t> NPM and BLM </a:t>
            </a:r>
            <a:r>
              <a:rPr lang="en-US" sz="1800" dirty="0"/>
              <a:t>s</a:t>
            </a:r>
            <a:r>
              <a:rPr lang="en-SE" sz="1800" dirty="0"/>
              <a:t>u</a:t>
            </a:r>
            <a:r>
              <a:rPr lang="en-US" sz="1800" dirty="0"/>
              <a:t>c</a:t>
            </a:r>
            <a:r>
              <a:rPr lang="en-SE" sz="1800" dirty="0"/>
              <a:t>c</a:t>
            </a:r>
            <a:r>
              <a:rPr lang="en-US" sz="1800" dirty="0"/>
              <a:t>e</a:t>
            </a:r>
            <a:r>
              <a:rPr lang="en-SE" sz="1800" dirty="0"/>
              <a:t>s</a:t>
            </a:r>
            <a:r>
              <a:rPr lang="en-US" sz="1800" dirty="0"/>
              <a:t>s</a:t>
            </a:r>
            <a:r>
              <a:rPr lang="en-SE" sz="1800" dirty="0"/>
              <a:t>f</a:t>
            </a:r>
            <a:r>
              <a:rPr lang="en-US" sz="1800" dirty="0"/>
              <a:t>u</a:t>
            </a:r>
            <a:r>
              <a:rPr lang="en-SE" sz="1800" dirty="0"/>
              <a:t>l</a:t>
            </a:r>
            <a:r>
              <a:rPr lang="en-US" sz="1800" dirty="0"/>
              <a:t>l</a:t>
            </a:r>
            <a:r>
              <a:rPr lang="en-SE" sz="1800" dirty="0"/>
              <a:t>y </a:t>
            </a:r>
            <a:r>
              <a:rPr lang="en-US" sz="1800" dirty="0"/>
              <a:t>p</a:t>
            </a:r>
            <a:r>
              <a:rPr lang="en-SE" sz="1800" dirty="0"/>
              <a:t>a</a:t>
            </a:r>
            <a:r>
              <a:rPr lang="en-US" sz="1800" dirty="0"/>
              <a:t>s</a:t>
            </a:r>
            <a:r>
              <a:rPr lang="en-SE" sz="1800" dirty="0"/>
              <a:t>s</a:t>
            </a:r>
            <a:r>
              <a:rPr lang="en-US" sz="1800" dirty="0"/>
              <a:t>e</a:t>
            </a:r>
            <a:r>
              <a:rPr lang="en-SE" sz="1800" dirty="0"/>
              <a:t>d (</a:t>
            </a:r>
            <a:r>
              <a:rPr lang="en-US" sz="1800" dirty="0"/>
              <a:t>c</a:t>
            </a:r>
            <a:r>
              <a:rPr lang="en-SE" sz="1800" dirty="0"/>
              <a:t>o</a:t>
            </a:r>
            <a:r>
              <a:rPr lang="en-US" sz="1800" dirty="0"/>
              <a:t>l</a:t>
            </a:r>
            <a:r>
              <a:rPr lang="en-SE" sz="1800" dirty="0"/>
              <a:t>l</a:t>
            </a:r>
            <a:r>
              <a:rPr lang="en-US" sz="1800" dirty="0"/>
              <a:t>a</a:t>
            </a:r>
            <a:r>
              <a:rPr lang="en-SE" sz="1800" dirty="0"/>
              <a:t>b</a:t>
            </a:r>
            <a:r>
              <a:rPr lang="en-US" sz="1800" dirty="0"/>
              <a:t>o</a:t>
            </a:r>
            <a:r>
              <a:rPr lang="en-SE" sz="1800" dirty="0"/>
              <a:t>r</a:t>
            </a:r>
            <a:r>
              <a:rPr lang="en-US" sz="1800" dirty="0"/>
              <a:t>a</a:t>
            </a:r>
            <a:r>
              <a:rPr lang="en-SE" sz="1800" dirty="0"/>
              <a:t>t</a:t>
            </a:r>
            <a:r>
              <a:rPr lang="en-US" sz="1800" dirty="0" err="1"/>
              <a:t>i</a:t>
            </a:r>
            <a:r>
              <a:rPr lang="en-SE" sz="1800" dirty="0"/>
              <a:t>o</a:t>
            </a:r>
            <a:r>
              <a:rPr lang="en-US" sz="1800" dirty="0"/>
              <a:t>n</a:t>
            </a:r>
            <a:r>
              <a:rPr lang="en-SE" sz="1800" dirty="0"/>
              <a:t> </a:t>
            </a:r>
            <a:r>
              <a:rPr lang="en-US" sz="1800" dirty="0"/>
              <a:t>w</a:t>
            </a:r>
            <a:r>
              <a:rPr lang="en-SE" sz="1800" dirty="0" err="1"/>
              <a:t>i</a:t>
            </a:r>
            <a:r>
              <a:rPr lang="en-US" sz="1800" dirty="0"/>
              <a:t>t</a:t>
            </a:r>
            <a:r>
              <a:rPr lang="en-SE" sz="1800" dirty="0"/>
              <a:t>h </a:t>
            </a:r>
            <a:r>
              <a:rPr lang="en-US" sz="1800" dirty="0"/>
              <a:t>B</a:t>
            </a:r>
            <a:r>
              <a:rPr lang="en-SE" sz="1800" dirty="0"/>
              <a:t>I </a:t>
            </a:r>
            <a:r>
              <a:rPr lang="en-US" sz="1800" dirty="0"/>
              <a:t>d</a:t>
            </a:r>
            <a:r>
              <a:rPr lang="en-SE" sz="1800" dirty="0"/>
              <a:t>e</a:t>
            </a:r>
            <a:r>
              <a:rPr lang="en-US" sz="1800" dirty="0"/>
              <a:t>p</a:t>
            </a:r>
            <a:r>
              <a:rPr lang="en-SE" sz="1800" dirty="0"/>
              <a:t>a</a:t>
            </a:r>
            <a:r>
              <a:rPr lang="en-US" sz="1800" dirty="0"/>
              <a:t>r</a:t>
            </a:r>
            <a:r>
              <a:rPr lang="en-SE" sz="1800" dirty="0"/>
              <a:t>t</a:t>
            </a:r>
            <a:r>
              <a:rPr lang="en-US" sz="1800" dirty="0"/>
              <a:t>m</a:t>
            </a:r>
            <a:r>
              <a:rPr lang="en-SE" sz="1800" dirty="0"/>
              <a:t>e</a:t>
            </a:r>
            <a:r>
              <a:rPr lang="en-US" sz="1800" dirty="0"/>
              <a:t>n</a:t>
            </a:r>
            <a:r>
              <a:rPr lang="en-SE" sz="1800" dirty="0"/>
              <a:t>t </a:t>
            </a:r>
            <a:r>
              <a:rPr lang="en-US" sz="1800" dirty="0"/>
              <a:t>a</a:t>
            </a:r>
            <a:r>
              <a:rPr lang="en-SE" sz="1800" dirty="0"/>
              <a:t>n</a:t>
            </a:r>
            <a:r>
              <a:rPr lang="en-US" sz="1800" dirty="0"/>
              <a:t>d</a:t>
            </a:r>
            <a:r>
              <a:rPr lang="en-SE" sz="1800" dirty="0"/>
              <a:t> </a:t>
            </a:r>
            <a:r>
              <a:rPr lang="en-US" sz="1800" dirty="0"/>
              <a:t>C</a:t>
            </a:r>
            <a:r>
              <a:rPr lang="en-SE" sz="1800" dirty="0"/>
              <a:t>E</a:t>
            </a:r>
            <a:r>
              <a:rPr lang="en-US" sz="1800" dirty="0"/>
              <a:t>A</a:t>
            </a:r>
            <a:r>
              <a:rPr lang="en-SE" sz="1800" dirty="0"/>
              <a:t>) </a:t>
            </a:r>
            <a:r>
              <a:rPr lang="en-US" sz="1800" dirty="0"/>
              <a:t>e</a:t>
            </a:r>
            <a:r>
              <a:rPr lang="en-SE" sz="1800" dirty="0"/>
              <a:t>a</a:t>
            </a:r>
            <a:r>
              <a:rPr lang="en-US" sz="1800" dirty="0"/>
              <a:t>r</a:t>
            </a:r>
            <a:r>
              <a:rPr lang="en-SE" sz="1800" dirty="0"/>
              <a:t>l</a:t>
            </a:r>
            <a:r>
              <a:rPr lang="en-US" sz="1800" dirty="0"/>
              <a:t>y</a:t>
            </a:r>
            <a:r>
              <a:rPr lang="en-SE" sz="1800" dirty="0"/>
              <a:t> 2019</a:t>
            </a:r>
          </a:p>
          <a:p>
            <a:pPr lvl="1"/>
            <a:r>
              <a:rPr lang="en-US" sz="1800" dirty="0"/>
              <a:t>Successful collaboration with BI for preparation of instrument tests at J-</a:t>
            </a:r>
            <a:r>
              <a:rPr lang="en-US" sz="1800" dirty="0" err="1"/>
              <a:t>Parc</a:t>
            </a:r>
            <a:r>
              <a:rPr lang="en-US" sz="1800" dirty="0"/>
              <a:t> </a:t>
            </a:r>
          </a:p>
          <a:p>
            <a:pPr marL="457200" lvl="1" indent="0">
              <a:buNone/>
            </a:pPr>
            <a:endParaRPr lang="en-SE" sz="1800" dirty="0"/>
          </a:p>
          <a:p>
            <a:pPr marL="457200" lvl="1" indent="0">
              <a:buNone/>
            </a:pPr>
            <a:endParaRPr lang="en-SE" sz="1800" dirty="0"/>
          </a:p>
          <a:p>
            <a:pPr marL="457200" lvl="1" indent="0">
              <a:buNone/>
            </a:pPr>
            <a:endParaRPr lang="en-US" sz="1800" dirty="0"/>
          </a:p>
          <a:p>
            <a:pPr lvl="1"/>
            <a:endParaRPr lang="en-SE" sz="1800" dirty="0"/>
          </a:p>
          <a:p>
            <a:pPr lvl="1"/>
            <a:endParaRPr lang="en-SE" sz="1800" dirty="0"/>
          </a:p>
          <a:p>
            <a:pPr lvl="1"/>
            <a:endParaRPr lang="en-SE" sz="1800" dirty="0"/>
          </a:p>
          <a:p>
            <a:pPr marL="457200" lvl="1" indent="0">
              <a:buNone/>
            </a:pP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79427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Achievements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</a:t>
            </a:r>
            <a:r>
              <a:rPr lang="en-SE" dirty="0"/>
              <a:t>r</a:t>
            </a:r>
            <a:r>
              <a:rPr lang="en-US" dirty="0"/>
              <a:t>y</a:t>
            </a:r>
            <a:r>
              <a:rPr lang="en-SE" dirty="0"/>
              <a:t>o</a:t>
            </a:r>
            <a:r>
              <a:rPr lang="en-US" dirty="0"/>
              <a:t>g</a:t>
            </a:r>
            <a:r>
              <a:rPr lang="en-SE" dirty="0"/>
              <a:t>e</a:t>
            </a:r>
            <a:r>
              <a:rPr lang="en-US" dirty="0"/>
              <a:t>n</a:t>
            </a:r>
            <a:r>
              <a:rPr lang="en-SE" dirty="0" err="1"/>
              <a:t>i</a:t>
            </a:r>
            <a:r>
              <a:rPr lang="en-US" dirty="0"/>
              <a:t>c</a:t>
            </a:r>
            <a:r>
              <a:rPr lang="en-SE" dirty="0"/>
              <a:t>s:</a:t>
            </a:r>
          </a:p>
          <a:p>
            <a:pPr lvl="1"/>
            <a:r>
              <a:rPr lang="en-US" sz="1800" dirty="0"/>
              <a:t>S</a:t>
            </a:r>
            <a:r>
              <a:rPr lang="en-SE" sz="1800" dirty="0"/>
              <a:t>u</a:t>
            </a:r>
            <a:r>
              <a:rPr lang="en-US" sz="1800" dirty="0"/>
              <a:t>p</a:t>
            </a:r>
            <a:r>
              <a:rPr lang="en-SE" sz="1800" dirty="0"/>
              <a:t>p</a:t>
            </a:r>
            <a:r>
              <a:rPr lang="en-US" sz="1800" dirty="0"/>
              <a:t>o</a:t>
            </a:r>
            <a:r>
              <a:rPr lang="en-SE" sz="1800" dirty="0"/>
              <a:t>r</a:t>
            </a:r>
            <a:r>
              <a:rPr lang="en-US" sz="1800" dirty="0"/>
              <a:t>t</a:t>
            </a:r>
            <a:r>
              <a:rPr lang="en-SE" sz="1800" dirty="0"/>
              <a:t> </a:t>
            </a:r>
            <a:r>
              <a:rPr lang="en-US" sz="1800" dirty="0"/>
              <a:t>f</a:t>
            </a:r>
            <a:r>
              <a:rPr lang="en-SE" sz="1800" dirty="0"/>
              <a:t>o</a:t>
            </a:r>
            <a:r>
              <a:rPr lang="en-US" sz="1800" dirty="0"/>
              <a:t>r</a:t>
            </a:r>
            <a:r>
              <a:rPr lang="en-SE" sz="1800" dirty="0"/>
              <a:t> </a:t>
            </a:r>
            <a:r>
              <a:rPr lang="en-US" sz="1800" dirty="0"/>
              <a:t>P</a:t>
            </a:r>
            <a:r>
              <a:rPr lang="en-SE" sz="1800" dirty="0"/>
              <a:t>L</a:t>
            </a:r>
            <a:r>
              <a:rPr lang="en-US" sz="1800" dirty="0"/>
              <a:t>C</a:t>
            </a:r>
            <a:r>
              <a:rPr lang="en-SE" sz="1800" dirty="0"/>
              <a:t> </a:t>
            </a:r>
            <a:r>
              <a:rPr lang="en-US" sz="1800" dirty="0"/>
              <a:t>b</a:t>
            </a:r>
            <a:r>
              <a:rPr lang="en-SE" sz="1800" dirty="0"/>
              <a:t>a</a:t>
            </a:r>
            <a:r>
              <a:rPr lang="en-US" sz="1800" dirty="0"/>
              <a:t>s</a:t>
            </a:r>
            <a:r>
              <a:rPr lang="en-SE" sz="1800" dirty="0"/>
              <a:t>e</a:t>
            </a:r>
            <a:r>
              <a:rPr lang="en-US" sz="1800" dirty="0"/>
              <a:t>d</a:t>
            </a:r>
            <a:r>
              <a:rPr lang="en-SE" sz="1800" dirty="0"/>
              <a:t> </a:t>
            </a:r>
            <a:r>
              <a:rPr lang="en-US" sz="1800" dirty="0"/>
              <a:t>c</a:t>
            </a:r>
            <a:r>
              <a:rPr lang="en-SE" sz="1800" dirty="0"/>
              <a:t>o</a:t>
            </a:r>
            <a:r>
              <a:rPr lang="en-US" sz="1800" dirty="0"/>
              <a:t>n</a:t>
            </a:r>
            <a:r>
              <a:rPr lang="en-SE" sz="1800" dirty="0"/>
              <a:t>tr</a:t>
            </a:r>
            <a:r>
              <a:rPr lang="en-US" sz="1800" dirty="0"/>
              <a:t>o</a:t>
            </a:r>
            <a:r>
              <a:rPr lang="en-SE" sz="1800" dirty="0"/>
              <a:t>l </a:t>
            </a:r>
            <a:r>
              <a:rPr lang="en-US" sz="1800" dirty="0"/>
              <a:t>s</a:t>
            </a:r>
            <a:r>
              <a:rPr lang="en-SE" sz="1800" dirty="0"/>
              <a:t>y</a:t>
            </a:r>
            <a:r>
              <a:rPr lang="en-US" sz="1800" dirty="0"/>
              <a:t>s</a:t>
            </a:r>
            <a:r>
              <a:rPr lang="en-SE" sz="1800" dirty="0"/>
              <a:t>t</a:t>
            </a:r>
            <a:r>
              <a:rPr lang="en-US" sz="1800" dirty="0"/>
              <a:t>e</a:t>
            </a:r>
            <a:r>
              <a:rPr lang="en-SE" sz="1800" dirty="0"/>
              <a:t>m</a:t>
            </a:r>
            <a:r>
              <a:rPr lang="en-US" sz="1800" dirty="0"/>
              <a:t>s</a:t>
            </a:r>
            <a:r>
              <a:rPr lang="en-SE" sz="1800" dirty="0"/>
              <a:t> in order to </a:t>
            </a:r>
            <a:r>
              <a:rPr lang="en-US" sz="1800" dirty="0"/>
              <a:t>d</a:t>
            </a:r>
            <a:r>
              <a:rPr lang="en-SE" sz="1800" dirty="0"/>
              <a:t>e</a:t>
            </a:r>
            <a:r>
              <a:rPr lang="en-US" sz="1800" dirty="0"/>
              <a:t>l</a:t>
            </a:r>
            <a:r>
              <a:rPr lang="en-SE" sz="1800" dirty="0" err="1"/>
              <a:t>i</a:t>
            </a:r>
            <a:r>
              <a:rPr lang="en-US" sz="1800" dirty="0"/>
              <a:t>v</a:t>
            </a:r>
            <a:r>
              <a:rPr lang="en-SE" sz="1800" dirty="0" err="1"/>
              <a:t>er</a:t>
            </a:r>
            <a:r>
              <a:rPr lang="en-SE" sz="1800" dirty="0"/>
              <a:t> </a:t>
            </a:r>
            <a:r>
              <a:rPr lang="en-US" sz="1800" dirty="0"/>
              <a:t>a</a:t>
            </a:r>
            <a:r>
              <a:rPr lang="en-SE" sz="1800" dirty="0"/>
              <a:t>s </a:t>
            </a:r>
            <a:r>
              <a:rPr lang="en-US" sz="1800" dirty="0"/>
              <a:t>p</a:t>
            </a:r>
            <a:r>
              <a:rPr lang="en-SE" sz="1800" dirty="0"/>
              <a:t>e</a:t>
            </a:r>
            <a:r>
              <a:rPr lang="en-US" sz="1800" dirty="0"/>
              <a:t>r</a:t>
            </a:r>
            <a:r>
              <a:rPr lang="en-SE" sz="1800" dirty="0"/>
              <a:t> </a:t>
            </a:r>
            <a:r>
              <a:rPr lang="en-US" sz="1800" dirty="0"/>
              <a:t>s</a:t>
            </a:r>
            <a:r>
              <a:rPr lang="en-SE" sz="1800" dirty="0"/>
              <a:t>c</a:t>
            </a:r>
            <a:r>
              <a:rPr lang="en-US" sz="1800" dirty="0"/>
              <a:t>h</a:t>
            </a:r>
            <a:r>
              <a:rPr lang="en-SE" sz="1800" dirty="0"/>
              <a:t>e</a:t>
            </a:r>
            <a:r>
              <a:rPr lang="en-US" sz="1800" dirty="0"/>
              <a:t>d</a:t>
            </a:r>
            <a:r>
              <a:rPr lang="en-SE" sz="1800" dirty="0"/>
              <a:t>u</a:t>
            </a:r>
            <a:r>
              <a:rPr lang="en-US" sz="1800" dirty="0"/>
              <a:t>l</a:t>
            </a:r>
            <a:r>
              <a:rPr lang="en-SE" sz="1800" dirty="0"/>
              <a:t>e Accelerator </a:t>
            </a:r>
            <a:r>
              <a:rPr lang="en-SE" sz="1800" dirty="0" err="1"/>
              <a:t>Cryog</a:t>
            </a:r>
            <a:r>
              <a:rPr lang="en-US" sz="1800" dirty="0"/>
              <a:t>e</a:t>
            </a:r>
            <a:r>
              <a:rPr lang="en-SE" sz="1800" dirty="0"/>
              <a:t>n</a:t>
            </a:r>
            <a:r>
              <a:rPr lang="en-US" sz="1800" dirty="0" err="1"/>
              <a:t>i</a:t>
            </a:r>
            <a:r>
              <a:rPr lang="en-SE" sz="1800" dirty="0"/>
              <a:t>c</a:t>
            </a:r>
            <a:r>
              <a:rPr lang="en-US" sz="1800" dirty="0"/>
              <a:t>s</a:t>
            </a:r>
            <a:r>
              <a:rPr lang="en-SE" sz="1800" dirty="0"/>
              <a:t> Pl</a:t>
            </a:r>
            <a:r>
              <a:rPr lang="en-US" sz="1800" dirty="0"/>
              <a:t>a</a:t>
            </a:r>
            <a:r>
              <a:rPr lang="en-SE" sz="1800" dirty="0"/>
              <a:t>n</a:t>
            </a:r>
            <a:r>
              <a:rPr lang="en-US" sz="1800" dirty="0"/>
              <a:t>t</a:t>
            </a:r>
            <a:r>
              <a:rPr lang="en-SE" sz="1800" dirty="0"/>
              <a:t> </a:t>
            </a:r>
            <a:r>
              <a:rPr lang="en-US" sz="1800" dirty="0"/>
              <a:t>a</a:t>
            </a:r>
            <a:r>
              <a:rPr lang="en-SE" sz="1800" dirty="0"/>
              <a:t>n</a:t>
            </a:r>
            <a:r>
              <a:rPr lang="en-US" sz="1800" dirty="0"/>
              <a:t>d</a:t>
            </a:r>
            <a:r>
              <a:rPr lang="en-SE" sz="1800" dirty="0"/>
              <a:t> </a:t>
            </a:r>
            <a:r>
              <a:rPr lang="en-US" sz="1800" dirty="0"/>
              <a:t>T</a:t>
            </a:r>
            <a:r>
              <a:rPr lang="en-SE" sz="1800" dirty="0"/>
              <a:t>e</a:t>
            </a:r>
            <a:r>
              <a:rPr lang="en-US" sz="1800" dirty="0"/>
              <a:t>s</a:t>
            </a:r>
            <a:r>
              <a:rPr lang="en-SE" sz="1800" dirty="0"/>
              <a:t>t &amp; </a:t>
            </a:r>
            <a:r>
              <a:rPr lang="en-US" sz="1800" dirty="0"/>
              <a:t>I</a:t>
            </a:r>
            <a:r>
              <a:rPr lang="en-SE" sz="1800" dirty="0"/>
              <a:t>n</a:t>
            </a:r>
            <a:r>
              <a:rPr lang="en-US" sz="1800" dirty="0"/>
              <a:t>s</a:t>
            </a:r>
            <a:r>
              <a:rPr lang="en-SE" sz="1800" dirty="0"/>
              <a:t>t</a:t>
            </a:r>
            <a:r>
              <a:rPr lang="en-US" sz="1800" dirty="0"/>
              <a:t>r</a:t>
            </a:r>
            <a:r>
              <a:rPr lang="en-SE" sz="1800" dirty="0"/>
              <a:t>u</a:t>
            </a:r>
            <a:r>
              <a:rPr lang="en-US" sz="1800" dirty="0"/>
              <a:t>m</a:t>
            </a:r>
            <a:r>
              <a:rPr lang="en-SE" sz="1800" dirty="0"/>
              <a:t>e</a:t>
            </a:r>
            <a:r>
              <a:rPr lang="en-US" sz="1800" dirty="0"/>
              <a:t>n</a:t>
            </a:r>
            <a:r>
              <a:rPr lang="en-SE" sz="1800" dirty="0"/>
              <a:t>t </a:t>
            </a:r>
            <a:r>
              <a:rPr lang="en-US" sz="1800" dirty="0"/>
              <a:t>C</a:t>
            </a:r>
            <a:r>
              <a:rPr lang="en-SE" sz="1800" dirty="0"/>
              <a:t>r</a:t>
            </a:r>
            <a:r>
              <a:rPr lang="en-US" sz="1800" dirty="0"/>
              <a:t>y</a:t>
            </a:r>
            <a:r>
              <a:rPr lang="en-SE" sz="1800" dirty="0"/>
              <a:t>o</a:t>
            </a:r>
            <a:r>
              <a:rPr lang="en-US" sz="1800" dirty="0"/>
              <a:t>p</a:t>
            </a:r>
            <a:r>
              <a:rPr lang="en-SE" sz="1800" dirty="0"/>
              <a:t>l</a:t>
            </a:r>
            <a:r>
              <a:rPr lang="en-US" sz="1800" dirty="0"/>
              <a:t>a</a:t>
            </a:r>
            <a:r>
              <a:rPr lang="en-SE" sz="1800" dirty="0"/>
              <a:t>n</a:t>
            </a:r>
            <a:r>
              <a:rPr lang="en-US" sz="1800" dirty="0"/>
              <a:t>t</a:t>
            </a:r>
            <a:r>
              <a:rPr lang="en-SE" sz="1800" dirty="0"/>
              <a:t>. </a:t>
            </a:r>
            <a:endParaRPr lang="sv-SE" sz="1800" dirty="0"/>
          </a:p>
          <a:p>
            <a:pPr lvl="1"/>
            <a:r>
              <a:rPr lang="en-US" sz="1800" dirty="0"/>
              <a:t>S</a:t>
            </a:r>
            <a:r>
              <a:rPr lang="en-SE" sz="1800" dirty="0"/>
              <a:t>u</a:t>
            </a:r>
            <a:r>
              <a:rPr lang="en-US" sz="1800" dirty="0"/>
              <a:t>c</a:t>
            </a:r>
            <a:r>
              <a:rPr lang="en-SE" sz="1800" dirty="0"/>
              <a:t>c</a:t>
            </a:r>
            <a:r>
              <a:rPr lang="en-US" sz="1800" dirty="0"/>
              <a:t>e</a:t>
            </a:r>
            <a:r>
              <a:rPr lang="en-SE" sz="1800" dirty="0"/>
              <a:t>s</a:t>
            </a:r>
            <a:r>
              <a:rPr lang="en-US" sz="1800" dirty="0"/>
              <a:t>s</a:t>
            </a:r>
            <a:r>
              <a:rPr lang="en-SE" sz="1800" dirty="0"/>
              <a:t>f</a:t>
            </a:r>
            <a:r>
              <a:rPr lang="en-US" sz="1800" dirty="0"/>
              <a:t>u</a:t>
            </a:r>
            <a:r>
              <a:rPr lang="en-SE" sz="1800" dirty="0"/>
              <a:t>l </a:t>
            </a:r>
            <a:r>
              <a:rPr lang="en-US" sz="1800" dirty="0"/>
              <a:t>c</a:t>
            </a:r>
            <a:r>
              <a:rPr lang="en-SE" sz="1800" dirty="0"/>
              <a:t>o</a:t>
            </a:r>
            <a:r>
              <a:rPr lang="en-US" sz="1800" dirty="0"/>
              <a:t>l</a:t>
            </a:r>
            <a:r>
              <a:rPr lang="en-SE" sz="1800" dirty="0"/>
              <a:t>l</a:t>
            </a:r>
            <a:r>
              <a:rPr lang="en-US" sz="1800" dirty="0"/>
              <a:t>a</a:t>
            </a:r>
            <a:r>
              <a:rPr lang="en-SE" sz="1800" dirty="0"/>
              <a:t>b</a:t>
            </a:r>
            <a:r>
              <a:rPr lang="en-US" sz="1800" dirty="0"/>
              <a:t>o</a:t>
            </a:r>
            <a:r>
              <a:rPr lang="en-SE" sz="1800" dirty="0"/>
              <a:t>r</a:t>
            </a:r>
            <a:r>
              <a:rPr lang="en-US" sz="1800" dirty="0"/>
              <a:t>a</a:t>
            </a:r>
            <a:r>
              <a:rPr lang="en-SE" sz="1800" dirty="0"/>
              <a:t>t</a:t>
            </a:r>
            <a:r>
              <a:rPr lang="en-US" sz="1800" dirty="0" err="1"/>
              <a:t>i</a:t>
            </a:r>
            <a:r>
              <a:rPr lang="en-SE" sz="1800" dirty="0"/>
              <a:t>o</a:t>
            </a:r>
            <a:r>
              <a:rPr lang="en-US" sz="1800" dirty="0"/>
              <a:t>n</a:t>
            </a:r>
            <a:r>
              <a:rPr lang="en-SE" sz="1800" dirty="0"/>
              <a:t> </a:t>
            </a:r>
            <a:r>
              <a:rPr lang="en-US" sz="1800" dirty="0"/>
              <a:t>w</a:t>
            </a:r>
            <a:r>
              <a:rPr lang="en-SE" sz="1800" dirty="0" err="1"/>
              <a:t>i</a:t>
            </a:r>
            <a:r>
              <a:rPr lang="en-US" sz="1800" dirty="0"/>
              <a:t>t</a:t>
            </a:r>
            <a:r>
              <a:rPr lang="en-SE" sz="1800" dirty="0"/>
              <a:t>h </a:t>
            </a:r>
            <a:r>
              <a:rPr lang="en-US" sz="1800" dirty="0"/>
              <a:t>C</a:t>
            </a:r>
            <a:r>
              <a:rPr lang="en-SE" sz="1800" dirty="0"/>
              <a:t>r</a:t>
            </a:r>
            <a:r>
              <a:rPr lang="en-US" sz="1800" dirty="0"/>
              <a:t>y</a:t>
            </a:r>
            <a:r>
              <a:rPr lang="en-SE" sz="1800" dirty="0"/>
              <a:t>ogenics team and equipment provider (Linde, Air Liquide) (</a:t>
            </a:r>
            <a:r>
              <a:rPr lang="en-US" sz="1800" dirty="0"/>
              <a:t>E</a:t>
            </a:r>
            <a:r>
              <a:rPr lang="sv-SE" sz="1800" dirty="0"/>
              <a:t>PICS</a:t>
            </a:r>
            <a:r>
              <a:rPr lang="en-SE" sz="1800" dirty="0"/>
              <a:t> </a:t>
            </a:r>
            <a:r>
              <a:rPr lang="en-US" sz="1800" dirty="0" err="1"/>
              <a:t>i</a:t>
            </a:r>
            <a:r>
              <a:rPr lang="en-SE" sz="1800" dirty="0"/>
              <a:t>n</a:t>
            </a:r>
            <a:r>
              <a:rPr lang="en-US" sz="1800" dirty="0"/>
              <a:t>t</a:t>
            </a:r>
            <a:r>
              <a:rPr lang="en-SE" sz="1800" dirty="0"/>
              <a:t>e</a:t>
            </a:r>
            <a:r>
              <a:rPr lang="en-US" sz="1800" dirty="0"/>
              <a:t>g</a:t>
            </a:r>
            <a:r>
              <a:rPr lang="en-SE" sz="1800" dirty="0"/>
              <a:t>r</a:t>
            </a:r>
            <a:r>
              <a:rPr lang="en-US" sz="1800" dirty="0"/>
              <a:t>a</a:t>
            </a:r>
            <a:r>
              <a:rPr lang="en-SE" sz="1800" dirty="0"/>
              <a:t>t</a:t>
            </a:r>
            <a:r>
              <a:rPr lang="en-US" sz="1800" dirty="0" err="1"/>
              <a:t>i</a:t>
            </a:r>
            <a:r>
              <a:rPr lang="en-SE" sz="1800" dirty="0"/>
              <a:t>o</a:t>
            </a:r>
            <a:r>
              <a:rPr lang="en-US" sz="1800" dirty="0"/>
              <a:t>n</a:t>
            </a:r>
            <a:r>
              <a:rPr lang="en-SE" sz="1800" dirty="0"/>
              <a:t>)</a:t>
            </a:r>
          </a:p>
          <a:p>
            <a:pPr marL="457200" lvl="1" indent="0">
              <a:buNone/>
            </a:pPr>
            <a:endParaRPr lang="en-SE" sz="1800" dirty="0"/>
          </a:p>
          <a:p>
            <a:r>
              <a:rPr lang="en-US" dirty="0"/>
              <a:t>T</a:t>
            </a:r>
            <a:r>
              <a:rPr lang="en-SE" dirty="0"/>
              <a:t>S2</a:t>
            </a:r>
            <a:r>
              <a:rPr lang="en-GB" dirty="0"/>
              <a:t>:</a:t>
            </a:r>
            <a:endParaRPr lang="en-SE" dirty="0"/>
          </a:p>
          <a:p>
            <a:pPr lvl="1"/>
            <a:r>
              <a:rPr lang="en-US" sz="1800" dirty="0"/>
              <a:t>S</a:t>
            </a:r>
            <a:r>
              <a:rPr lang="en-SE" sz="1800" dirty="0"/>
              <a:t>u</a:t>
            </a:r>
            <a:r>
              <a:rPr lang="en-US" sz="1800" dirty="0"/>
              <a:t>p</a:t>
            </a:r>
            <a:r>
              <a:rPr lang="en-SE" sz="1800" dirty="0"/>
              <a:t>p</a:t>
            </a:r>
            <a:r>
              <a:rPr lang="en-US" sz="1800" dirty="0"/>
              <a:t>o</a:t>
            </a:r>
            <a:r>
              <a:rPr lang="en-SE" sz="1800" dirty="0"/>
              <a:t>r</a:t>
            </a:r>
            <a:r>
              <a:rPr lang="en-US" sz="1800" dirty="0"/>
              <a:t>t</a:t>
            </a:r>
            <a:r>
              <a:rPr lang="en-SE" sz="1800" dirty="0"/>
              <a:t> </a:t>
            </a:r>
            <a:r>
              <a:rPr lang="en-US" sz="1800" dirty="0"/>
              <a:t>t</a:t>
            </a:r>
            <a:r>
              <a:rPr lang="en-SE" sz="1800" dirty="0"/>
              <a:t>o </a:t>
            </a:r>
            <a:r>
              <a:rPr lang="en-US" sz="1800" dirty="0"/>
              <a:t>T</a:t>
            </a:r>
            <a:r>
              <a:rPr lang="en-SE" sz="1800" dirty="0"/>
              <a:t>S2 </a:t>
            </a:r>
            <a:r>
              <a:rPr lang="en-US" sz="1800" dirty="0"/>
              <a:t>f</a:t>
            </a:r>
            <a:r>
              <a:rPr lang="en-SE" sz="1800" dirty="0"/>
              <a:t>o</a:t>
            </a:r>
            <a:r>
              <a:rPr lang="en-US" sz="1800" dirty="0"/>
              <a:t>r</a:t>
            </a:r>
            <a:r>
              <a:rPr lang="en-SE" sz="1800" dirty="0"/>
              <a:t> </a:t>
            </a:r>
            <a:r>
              <a:rPr lang="en-US" sz="1800" dirty="0"/>
              <a:t>P</a:t>
            </a:r>
            <a:r>
              <a:rPr lang="en-SE" sz="1800" dirty="0"/>
              <a:t>L</a:t>
            </a:r>
            <a:r>
              <a:rPr lang="en-US" sz="1800" dirty="0"/>
              <a:t>C</a:t>
            </a:r>
            <a:r>
              <a:rPr lang="en-SE" sz="1800" dirty="0"/>
              <a:t> </a:t>
            </a:r>
            <a:r>
              <a:rPr lang="en-US" sz="1800" dirty="0"/>
              <a:t>c</a:t>
            </a:r>
            <a:r>
              <a:rPr lang="en-SE" sz="1800" dirty="0"/>
              <a:t>o</a:t>
            </a:r>
            <a:r>
              <a:rPr lang="en-US" sz="1800" dirty="0"/>
              <a:t>n</a:t>
            </a:r>
            <a:r>
              <a:rPr lang="en-SE" sz="1800" dirty="0"/>
              <a:t>t</a:t>
            </a:r>
            <a:r>
              <a:rPr lang="en-US" sz="1800" dirty="0"/>
              <a:t>r</a:t>
            </a:r>
            <a:r>
              <a:rPr lang="en-SE" sz="1800" dirty="0"/>
              <a:t>o</a:t>
            </a:r>
            <a:r>
              <a:rPr lang="en-US" sz="1800" dirty="0"/>
              <a:t>l</a:t>
            </a:r>
            <a:r>
              <a:rPr lang="en-SE" sz="1800" dirty="0"/>
              <a:t> </a:t>
            </a:r>
            <a:r>
              <a:rPr lang="en-US" sz="1800" dirty="0"/>
              <a:t>s</a:t>
            </a:r>
            <a:r>
              <a:rPr lang="en-SE" sz="1800" dirty="0"/>
              <a:t>y</a:t>
            </a:r>
            <a:r>
              <a:rPr lang="en-US" sz="1800" dirty="0"/>
              <a:t>t</a:t>
            </a:r>
            <a:r>
              <a:rPr lang="en-SE" sz="1800" dirty="0"/>
              <a:t>e</a:t>
            </a:r>
            <a:r>
              <a:rPr lang="en-US" sz="1800" dirty="0"/>
              <a:t>m</a:t>
            </a:r>
            <a:r>
              <a:rPr lang="en-SE" sz="1800" dirty="0"/>
              <a:t>s </a:t>
            </a:r>
            <a:r>
              <a:rPr lang="en-US" sz="1800" dirty="0"/>
              <a:t>a</a:t>
            </a:r>
            <a:r>
              <a:rPr lang="en-SE" sz="1800" dirty="0"/>
              <a:t>s </a:t>
            </a:r>
            <a:r>
              <a:rPr lang="en-US" sz="1800" dirty="0"/>
              <a:t>p</a:t>
            </a:r>
            <a:r>
              <a:rPr lang="en-SE" sz="1800" dirty="0"/>
              <a:t>e</a:t>
            </a:r>
            <a:r>
              <a:rPr lang="en-US" sz="1800" dirty="0"/>
              <a:t>r</a:t>
            </a:r>
            <a:r>
              <a:rPr lang="en-SE" sz="1800" dirty="0"/>
              <a:t> </a:t>
            </a:r>
            <a:r>
              <a:rPr lang="en-US" sz="1800" dirty="0"/>
              <a:t>s</a:t>
            </a:r>
            <a:r>
              <a:rPr lang="en-SE" sz="1800" dirty="0"/>
              <a:t>c</a:t>
            </a:r>
            <a:r>
              <a:rPr lang="en-US" sz="1800" dirty="0"/>
              <a:t>h</a:t>
            </a:r>
            <a:r>
              <a:rPr lang="en-SE" sz="1800" dirty="0"/>
              <a:t>e</a:t>
            </a:r>
            <a:r>
              <a:rPr lang="en-US" sz="1800" dirty="0"/>
              <a:t>d</a:t>
            </a:r>
            <a:r>
              <a:rPr lang="en-SE" sz="1800" dirty="0"/>
              <a:t>u</a:t>
            </a:r>
            <a:r>
              <a:rPr lang="en-US" sz="1800" dirty="0"/>
              <a:t>l</a:t>
            </a:r>
            <a:r>
              <a:rPr lang="en-SE" sz="1800" dirty="0"/>
              <a:t>e</a:t>
            </a:r>
          </a:p>
          <a:p>
            <a:pPr lvl="1"/>
            <a:endParaRPr lang="en-SE" sz="1800" dirty="0"/>
          </a:p>
          <a:p>
            <a:r>
              <a:rPr lang="en-SE" dirty="0"/>
              <a:t>RF group:</a:t>
            </a:r>
          </a:p>
          <a:p>
            <a:pPr lvl="1"/>
            <a:r>
              <a:rPr lang="en-US" sz="1800" dirty="0"/>
              <a:t>CDR LLRF ESS Bilbao (support to RF team)</a:t>
            </a:r>
            <a:r>
              <a:rPr lang="en-SE" sz="1800" dirty="0"/>
              <a:t> </a:t>
            </a:r>
            <a:r>
              <a:rPr lang="en-US" sz="1800" dirty="0"/>
              <a:t>e</a:t>
            </a:r>
            <a:r>
              <a:rPr lang="en-SE" sz="1800" dirty="0"/>
              <a:t>a</a:t>
            </a:r>
            <a:r>
              <a:rPr lang="en-US" sz="1800" dirty="0"/>
              <a:t>r</a:t>
            </a:r>
            <a:r>
              <a:rPr lang="en-SE" sz="1800" dirty="0"/>
              <a:t>l</a:t>
            </a:r>
            <a:r>
              <a:rPr lang="en-US" sz="1800" dirty="0"/>
              <a:t>y</a:t>
            </a:r>
            <a:r>
              <a:rPr lang="en-SE" sz="1800" dirty="0"/>
              <a:t> 2019</a:t>
            </a:r>
          </a:p>
          <a:p>
            <a:pPr lvl="1"/>
            <a:r>
              <a:rPr lang="en-SE" sz="1800" dirty="0"/>
              <a:t>O</a:t>
            </a:r>
            <a:r>
              <a:rPr lang="en-US" sz="1800" dirty="0"/>
              <a:t>n</a:t>
            </a:r>
            <a:r>
              <a:rPr lang="en-SE" sz="1800" dirty="0"/>
              <a:t>g</a:t>
            </a:r>
            <a:r>
              <a:rPr lang="en-US" sz="1800" dirty="0"/>
              <a:t>o</a:t>
            </a:r>
            <a:r>
              <a:rPr lang="en-SE" sz="1800" dirty="0" err="1"/>
              <a:t>i</a:t>
            </a:r>
            <a:r>
              <a:rPr lang="en-US" sz="1800" dirty="0"/>
              <a:t>n</a:t>
            </a:r>
            <a:r>
              <a:rPr lang="en-SE" sz="1800" dirty="0"/>
              <a:t>g development of LLRF system</a:t>
            </a:r>
            <a:r>
              <a:rPr lang="en-US" sz="1800" dirty="0"/>
              <a:t>s</a:t>
            </a:r>
            <a:r>
              <a:rPr lang="en-SE" sz="1800" dirty="0"/>
              <a:t> </a:t>
            </a:r>
            <a:r>
              <a:rPr lang="en-US" sz="1800" dirty="0"/>
              <a:t>a</a:t>
            </a:r>
            <a:r>
              <a:rPr lang="en-SE" sz="1800" dirty="0"/>
              <a:t>n</a:t>
            </a:r>
            <a:r>
              <a:rPr lang="en-US" sz="1800" dirty="0"/>
              <a:t>d</a:t>
            </a:r>
            <a:r>
              <a:rPr lang="en-SE" sz="1800" dirty="0"/>
              <a:t> </a:t>
            </a:r>
            <a:r>
              <a:rPr lang="en-US" sz="1800" dirty="0"/>
              <a:t>R</a:t>
            </a:r>
            <a:r>
              <a:rPr lang="en-SE" sz="1800" dirty="0"/>
              <a:t>F </a:t>
            </a:r>
            <a:r>
              <a:rPr lang="en-US" sz="1800" dirty="0"/>
              <a:t>L</a:t>
            </a:r>
            <a:r>
              <a:rPr lang="en-SE" sz="1800" dirty="0"/>
              <a:t>P</a:t>
            </a:r>
            <a:r>
              <a:rPr lang="en-US" sz="1800" dirty="0"/>
              <a:t>S</a:t>
            </a:r>
            <a:r>
              <a:rPr lang="en-SE" sz="1800" dirty="0"/>
              <a:t> (</a:t>
            </a:r>
            <a:r>
              <a:rPr lang="en-US" sz="1800" dirty="0"/>
              <a:t>S</a:t>
            </a:r>
            <a:r>
              <a:rPr lang="en-SE" sz="1800" dirty="0"/>
              <a:t>I</a:t>
            </a:r>
            <a:r>
              <a:rPr lang="en-US" sz="1800" dirty="0"/>
              <a:t>M</a:t>
            </a:r>
            <a:r>
              <a:rPr lang="en-SE" sz="1800" dirty="0"/>
              <a:t> </a:t>
            </a:r>
            <a:r>
              <a:rPr lang="en-US" sz="1800" dirty="0"/>
              <a:t>a</a:t>
            </a:r>
            <a:r>
              <a:rPr lang="en-SE" sz="1800" dirty="0"/>
              <a:t>n</a:t>
            </a:r>
            <a:r>
              <a:rPr lang="en-US" sz="1800" dirty="0"/>
              <a:t>d</a:t>
            </a:r>
            <a:r>
              <a:rPr lang="en-SE" sz="1800" dirty="0"/>
              <a:t> </a:t>
            </a:r>
            <a:r>
              <a:rPr lang="en-US" sz="1800" dirty="0"/>
              <a:t>F</a:t>
            </a:r>
            <a:r>
              <a:rPr lang="en-SE" sz="1800" dirty="0"/>
              <a:t>I</a:t>
            </a:r>
            <a:r>
              <a:rPr lang="en-US" sz="1800" dirty="0"/>
              <a:t>M</a:t>
            </a:r>
            <a:r>
              <a:rPr lang="en-SE" sz="1800" dirty="0"/>
              <a:t>)  </a:t>
            </a:r>
            <a:r>
              <a:rPr lang="en-US" sz="1800" dirty="0" err="1"/>
              <a:t>i</a:t>
            </a:r>
            <a:r>
              <a:rPr lang="en-SE" sz="1800" dirty="0"/>
              <a:t>n</a:t>
            </a:r>
            <a:r>
              <a:rPr lang="en-US" sz="1800" dirty="0"/>
              <a:t>c</a:t>
            </a:r>
            <a:r>
              <a:rPr lang="en-SE" sz="1800" dirty="0"/>
              <a:t>l</a:t>
            </a:r>
            <a:r>
              <a:rPr lang="en-US" sz="1800" dirty="0"/>
              <a:t>u</a:t>
            </a:r>
            <a:r>
              <a:rPr lang="en-SE" sz="1800" dirty="0"/>
              <a:t>d</a:t>
            </a:r>
            <a:r>
              <a:rPr lang="en-US" sz="1800" dirty="0" err="1"/>
              <a:t>i</a:t>
            </a:r>
            <a:r>
              <a:rPr lang="en-SE" sz="1800" dirty="0"/>
              <a:t>n</a:t>
            </a:r>
            <a:r>
              <a:rPr lang="en-US" sz="1800" dirty="0"/>
              <a:t>g</a:t>
            </a:r>
            <a:r>
              <a:rPr lang="en-SE" sz="1800" dirty="0"/>
              <a:t> </a:t>
            </a:r>
            <a:r>
              <a:rPr lang="en-US" sz="1800" dirty="0"/>
              <a:t>d</a:t>
            </a:r>
            <a:r>
              <a:rPr lang="en-SE" sz="1800" dirty="0"/>
              <a:t>e</a:t>
            </a:r>
            <a:r>
              <a:rPr lang="en-US" sz="1800" dirty="0"/>
              <a:t>v</a:t>
            </a:r>
            <a:r>
              <a:rPr lang="en-SE" sz="1800" dirty="0"/>
              <a:t>e</a:t>
            </a:r>
            <a:r>
              <a:rPr lang="en-US" sz="1800" dirty="0"/>
              <a:t>l</a:t>
            </a:r>
            <a:r>
              <a:rPr lang="en-SE" sz="1800" dirty="0"/>
              <a:t>o</a:t>
            </a:r>
            <a:r>
              <a:rPr lang="en-US" sz="1800" dirty="0"/>
              <a:t>p</a:t>
            </a:r>
            <a:r>
              <a:rPr lang="en-SE" sz="1800" dirty="0"/>
              <a:t>m</a:t>
            </a:r>
            <a:r>
              <a:rPr lang="en-US" sz="1800" dirty="0"/>
              <a:t>e</a:t>
            </a:r>
            <a:r>
              <a:rPr lang="en-SE" sz="1800" dirty="0"/>
              <a:t>n</a:t>
            </a:r>
            <a:r>
              <a:rPr lang="en-US" sz="1800" dirty="0"/>
              <a:t>t</a:t>
            </a:r>
            <a:r>
              <a:rPr lang="en-SE" sz="1800" dirty="0"/>
              <a:t> </a:t>
            </a:r>
            <a:r>
              <a:rPr lang="en-US" sz="1800" dirty="0"/>
              <a:t>o</a:t>
            </a:r>
            <a:r>
              <a:rPr lang="en-SE" sz="1800" dirty="0"/>
              <a:t>f </a:t>
            </a:r>
            <a:r>
              <a:rPr lang="en-US" sz="1800" dirty="0"/>
              <a:t>F</a:t>
            </a:r>
            <a:r>
              <a:rPr lang="en-SE" sz="1800" dirty="0"/>
              <a:t>P</a:t>
            </a:r>
            <a:r>
              <a:rPr lang="en-US" sz="1800" dirty="0"/>
              <a:t>G</a:t>
            </a:r>
            <a:r>
              <a:rPr lang="en-SE" sz="1800" dirty="0"/>
              <a:t>A </a:t>
            </a:r>
            <a:r>
              <a:rPr lang="en-US" sz="1800" dirty="0"/>
              <a:t>f</a:t>
            </a:r>
            <a:r>
              <a:rPr lang="en-SE" sz="1800" dirty="0" err="1"/>
              <a:t>i</a:t>
            </a:r>
            <a:r>
              <a:rPr lang="en-US" sz="1800" dirty="0"/>
              <a:t>r</a:t>
            </a:r>
            <a:r>
              <a:rPr lang="en-SE" sz="1800" dirty="0"/>
              <a:t>m</a:t>
            </a:r>
            <a:r>
              <a:rPr lang="en-US" sz="1800" dirty="0"/>
              <a:t>w</a:t>
            </a:r>
            <a:r>
              <a:rPr lang="en-SE" sz="1800" dirty="0"/>
              <a:t>a</a:t>
            </a:r>
            <a:r>
              <a:rPr lang="en-US" sz="1800" dirty="0"/>
              <a:t>r</a:t>
            </a:r>
            <a:r>
              <a:rPr lang="en-SE" sz="1800" dirty="0"/>
              <a:t>e (</a:t>
            </a:r>
            <a:r>
              <a:rPr lang="en-US" sz="1800" dirty="0"/>
              <a:t>c</a:t>
            </a:r>
            <a:r>
              <a:rPr lang="en-SE" sz="1800" dirty="0"/>
              <a:t>o</a:t>
            </a:r>
            <a:r>
              <a:rPr lang="en-US" sz="1800" dirty="0"/>
              <a:t>m</a:t>
            </a:r>
            <a:r>
              <a:rPr lang="en-SE" sz="1800" dirty="0"/>
              <a:t>p</a:t>
            </a:r>
            <a:r>
              <a:rPr lang="en-US" sz="1800" dirty="0"/>
              <a:t>l</a:t>
            </a:r>
            <a:r>
              <a:rPr lang="en-SE" sz="1800" dirty="0"/>
              <a:t>e</a:t>
            </a:r>
            <a:r>
              <a:rPr lang="en-US" sz="1800" dirty="0"/>
              <a:t>t</a:t>
            </a:r>
            <a:r>
              <a:rPr lang="en-SE" sz="1800" dirty="0"/>
              <a:t>e</a:t>
            </a:r>
            <a:r>
              <a:rPr lang="en-US" sz="1800" dirty="0"/>
              <a:t>d</a:t>
            </a:r>
            <a:r>
              <a:rPr lang="en-SE" sz="1800" dirty="0"/>
              <a:t>)</a:t>
            </a:r>
            <a:endParaRPr lang="en-US" sz="1800" dirty="0"/>
          </a:p>
          <a:p>
            <a:pPr lvl="1"/>
            <a:endParaRPr lang="en-SE" sz="1800" dirty="0"/>
          </a:p>
          <a:p>
            <a:endParaRPr lang="en-GB" sz="1800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800" dirty="0"/>
          </a:p>
          <a:p>
            <a:pPr marL="457200" lvl="1" indent="0">
              <a:buNone/>
            </a:pPr>
            <a:endParaRPr lang="en-SE" sz="1800" dirty="0"/>
          </a:p>
          <a:p>
            <a:pPr marL="457200" lvl="1" indent="0">
              <a:buNone/>
            </a:pPr>
            <a:endParaRPr lang="en-SE" sz="1800" dirty="0"/>
          </a:p>
          <a:p>
            <a:pPr marL="457200" lvl="1" indent="0">
              <a:buNone/>
            </a:pPr>
            <a:endParaRPr lang="en-US" sz="1800" dirty="0"/>
          </a:p>
          <a:p>
            <a:pPr lvl="1"/>
            <a:endParaRPr lang="en-SE" sz="1800" dirty="0"/>
          </a:p>
          <a:p>
            <a:pPr lvl="1"/>
            <a:endParaRPr lang="en-SE" sz="1800" dirty="0"/>
          </a:p>
          <a:p>
            <a:pPr lvl="1"/>
            <a:endParaRPr lang="en-SE" sz="1800" dirty="0"/>
          </a:p>
          <a:p>
            <a:pPr marL="457200" lvl="1" indent="0">
              <a:buNone/>
            </a:pP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1767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8</a:t>
            </a:fld>
            <a:endParaRPr lang="sv-S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085CAB1-AAEF-4EC3-B671-64D8C81F1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138988" cy="1143000"/>
          </a:xfrm>
        </p:spPr>
        <p:txBody>
          <a:bodyPr/>
          <a:lstStyle/>
          <a:p>
            <a:r>
              <a:rPr lang="sv-SE" dirty="0"/>
              <a:t>Installation plan </a:t>
            </a:r>
            <a:r>
              <a:rPr lang="en-US" dirty="0"/>
              <a:t>f</a:t>
            </a:r>
            <a:r>
              <a:rPr lang="en-SE" dirty="0"/>
              <a:t>o</a:t>
            </a:r>
            <a:r>
              <a:rPr lang="en-US" dirty="0"/>
              <a:t>r</a:t>
            </a:r>
            <a:r>
              <a:rPr lang="en-SE" dirty="0"/>
              <a:t> 2019</a:t>
            </a:r>
            <a:r>
              <a:rPr lang="sv-SE" dirty="0"/>
              <a:t> - 2020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28244" y="1542108"/>
            <a:ext cx="8719941" cy="4996804"/>
            <a:chOff x="190724" y="952824"/>
            <a:chExt cx="8719941" cy="4996804"/>
          </a:xfrm>
        </p:grpSpPr>
        <p:cxnSp>
          <p:nvCxnSpPr>
            <p:cNvPr id="8" name="OTLSHAPE_M_b25291f86c2340baaa86449920765c5c_Connector1"/>
            <p:cNvCxnSpPr/>
            <p:nvPr>
              <p:custDataLst>
                <p:tags r:id="rId1"/>
              </p:custDataLst>
            </p:nvPr>
          </p:nvCxnSpPr>
          <p:spPr>
            <a:xfrm>
              <a:off x="4414978" y="1909763"/>
              <a:ext cx="0" cy="596487"/>
            </a:xfrm>
            <a:prstGeom prst="line">
              <a:avLst/>
            </a:prstGeom>
            <a:ln w="9525" cap="flat" cmpd="sng" algn="ctr">
              <a:solidFill>
                <a:srgbClr val="1F497E">
                  <a:alpha val="49804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OTLSHAPE_M_8d0b037ccdea41de80c5e712ad58eae5_Connector1"/>
            <p:cNvCxnSpPr/>
            <p:nvPr>
              <p:custDataLst>
                <p:tags r:id="rId2"/>
              </p:custDataLst>
            </p:nvPr>
          </p:nvCxnSpPr>
          <p:spPr>
            <a:xfrm>
              <a:off x="3460423" y="1928813"/>
              <a:ext cx="0" cy="378652"/>
            </a:xfrm>
            <a:prstGeom prst="line">
              <a:avLst/>
            </a:prstGeom>
            <a:ln w="9525" cap="flat" cmpd="sng" algn="ctr">
              <a:solidFill>
                <a:srgbClr val="1F497E">
                  <a:alpha val="49804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OTLSHAPE_M_b0e3dee62f924603a11a2cad04e63a52_Connector2"/>
            <p:cNvCxnSpPr/>
            <p:nvPr>
              <p:custDataLst>
                <p:tags r:id="rId3"/>
              </p:custDataLst>
            </p:nvPr>
          </p:nvCxnSpPr>
          <p:spPr>
            <a:xfrm>
              <a:off x="2948996" y="2212214"/>
              <a:ext cx="0" cy="95250"/>
            </a:xfrm>
            <a:prstGeom prst="line">
              <a:avLst/>
            </a:prstGeom>
            <a:ln w="9525" cap="flat" cmpd="sng" algn="ctr">
              <a:solidFill>
                <a:srgbClr val="1F497E">
                  <a:alpha val="49804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OTLSHAPE_M_b0e3dee62f924603a11a2cad04e63a52_Connector1"/>
            <p:cNvCxnSpPr/>
            <p:nvPr>
              <p:custDataLst>
                <p:tags r:id="rId4"/>
              </p:custDataLst>
            </p:nvPr>
          </p:nvCxnSpPr>
          <p:spPr>
            <a:xfrm>
              <a:off x="2948996" y="1928812"/>
              <a:ext cx="0" cy="66677"/>
            </a:xfrm>
            <a:prstGeom prst="line">
              <a:avLst/>
            </a:prstGeom>
            <a:ln w="9525" cap="flat" cmpd="sng" algn="ctr">
              <a:solidFill>
                <a:srgbClr val="1F497E">
                  <a:alpha val="49804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OTLSHAPE_M_70667cacda314871a6605f8e04cbd540_Connector1"/>
            <p:cNvCxnSpPr/>
            <p:nvPr>
              <p:custDataLst>
                <p:tags r:id="rId5"/>
              </p:custDataLst>
            </p:nvPr>
          </p:nvCxnSpPr>
          <p:spPr>
            <a:xfrm>
              <a:off x="7410477" y="1258539"/>
              <a:ext cx="0" cy="365474"/>
            </a:xfrm>
            <a:prstGeom prst="line">
              <a:avLst/>
            </a:prstGeom>
            <a:ln w="9525" cap="flat" cmpd="sng" algn="ctr">
              <a:solidFill>
                <a:srgbClr val="1F497E">
                  <a:alpha val="49804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OTLSHAPE_M_f3b1f88a61ee4ae7859f116140e5d082_Connector1"/>
            <p:cNvCxnSpPr/>
            <p:nvPr>
              <p:custDataLst>
                <p:tags r:id="rId6"/>
              </p:custDataLst>
            </p:nvPr>
          </p:nvCxnSpPr>
          <p:spPr>
            <a:xfrm>
              <a:off x="5072527" y="1310862"/>
              <a:ext cx="0" cy="313151"/>
            </a:xfrm>
            <a:prstGeom prst="line">
              <a:avLst/>
            </a:prstGeom>
            <a:ln w="9525" cap="flat" cmpd="sng" algn="ctr">
              <a:solidFill>
                <a:srgbClr val="1F497E">
                  <a:alpha val="49804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OTLSHAPE_M_95ba49c0fa2c47fc8efacfbff3c324e8_Connector1"/>
            <p:cNvCxnSpPr/>
            <p:nvPr>
              <p:custDataLst>
                <p:tags r:id="rId7"/>
              </p:custDataLst>
            </p:nvPr>
          </p:nvCxnSpPr>
          <p:spPr>
            <a:xfrm>
              <a:off x="4049672" y="998887"/>
              <a:ext cx="0" cy="625126"/>
            </a:xfrm>
            <a:prstGeom prst="line">
              <a:avLst/>
            </a:prstGeom>
            <a:ln w="9525" cap="flat" cmpd="sng" algn="ctr">
              <a:solidFill>
                <a:srgbClr val="1F497E">
                  <a:alpha val="49804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OTLSHAPE_M_f396362276654ff6afd690a2f0e8bd6a_Connector2"/>
            <p:cNvCxnSpPr/>
            <p:nvPr>
              <p:custDataLst>
                <p:tags r:id="rId8"/>
              </p:custDataLst>
            </p:nvPr>
          </p:nvCxnSpPr>
          <p:spPr>
            <a:xfrm>
              <a:off x="3059043" y="1369060"/>
              <a:ext cx="0" cy="254953"/>
            </a:xfrm>
            <a:prstGeom prst="line">
              <a:avLst/>
            </a:prstGeom>
            <a:ln w="9525" cap="flat" cmpd="sng" algn="ctr">
              <a:solidFill>
                <a:srgbClr val="1F497E">
                  <a:alpha val="49804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OTLSHAPE_M_f396362276654ff6afd690a2f0e8bd6a_Connector1"/>
            <p:cNvCxnSpPr/>
            <p:nvPr>
              <p:custDataLst>
                <p:tags r:id="rId9"/>
              </p:custDataLst>
            </p:nvPr>
          </p:nvCxnSpPr>
          <p:spPr>
            <a:xfrm>
              <a:off x="3059043" y="998887"/>
              <a:ext cx="0" cy="265526"/>
            </a:xfrm>
            <a:prstGeom prst="line">
              <a:avLst/>
            </a:prstGeom>
            <a:ln w="9525" cap="flat" cmpd="sng" algn="ctr">
              <a:solidFill>
                <a:srgbClr val="1F497E">
                  <a:alpha val="49804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OTLSHAPE_M_7239b71bec224ec09dadfbdeedfb3ec2_Connector1"/>
            <p:cNvCxnSpPr/>
            <p:nvPr>
              <p:custDataLst>
                <p:tags r:id="rId10"/>
              </p:custDataLst>
            </p:nvPr>
          </p:nvCxnSpPr>
          <p:spPr>
            <a:xfrm>
              <a:off x="3716592" y="1310862"/>
              <a:ext cx="0" cy="313151"/>
            </a:xfrm>
            <a:prstGeom prst="line">
              <a:avLst/>
            </a:prstGeom>
            <a:ln w="9525" cap="flat" cmpd="sng" algn="ctr">
              <a:solidFill>
                <a:srgbClr val="1F497E">
                  <a:alpha val="49804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TLSHAPE_T_dde16a05973a4018b15874d5a0b585b9_Shape"/>
            <p:cNvSpPr/>
            <p:nvPr>
              <p:custDataLst>
                <p:tags r:id="rId11"/>
              </p:custDataLst>
            </p:nvPr>
          </p:nvSpPr>
          <p:spPr>
            <a:xfrm>
              <a:off x="3669176" y="4118165"/>
              <a:ext cx="857250" cy="95250"/>
            </a:xfrm>
            <a:prstGeom prst="chevron">
              <a:avLst/>
            </a:prstGeom>
            <a:solidFill>
              <a:srgbClr val="737373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OTLSHAPE_T_0c450732a248482ca678c51aabb8c63e_Shape"/>
            <p:cNvSpPr/>
            <p:nvPr>
              <p:custDataLst>
                <p:tags r:id="rId12"/>
              </p:custDataLst>
            </p:nvPr>
          </p:nvSpPr>
          <p:spPr>
            <a:xfrm>
              <a:off x="3084688" y="3452051"/>
              <a:ext cx="1447800" cy="95250"/>
            </a:xfrm>
            <a:prstGeom prst="chevron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OTLSHAPE_T_9b5f6a55dbf3444f9e4cbf58e077be55_Shape"/>
            <p:cNvSpPr/>
            <p:nvPr>
              <p:custDataLst>
                <p:tags r:id="rId13"/>
              </p:custDataLst>
            </p:nvPr>
          </p:nvSpPr>
          <p:spPr>
            <a:xfrm>
              <a:off x="2207956" y="2785936"/>
              <a:ext cx="1228725" cy="95250"/>
            </a:xfrm>
            <a:prstGeom prst="chevron">
              <a:avLst/>
            </a:prstGeom>
            <a:solidFill>
              <a:schemeClr val="dk2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GB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OTLSHAPE_TB_00000000000000000000000000000000_LeftEndCaps"/>
            <p:cNvSpPr txBox="1"/>
            <p:nvPr>
              <p:custDataLst>
                <p:tags r:id="rId14"/>
              </p:custDataLst>
            </p:nvPr>
          </p:nvSpPr>
          <p:spPr>
            <a:xfrm>
              <a:off x="190724" y="1663014"/>
              <a:ext cx="338298" cy="207749"/>
            </a:xfrm>
            <a:prstGeom prst="rect">
              <a:avLst/>
            </a:prstGeom>
          </p:spPr>
          <p:txBody>
            <a:bodyPr vert="horz" wrap="none" lIns="0" tIns="0" rIns="0" bIns="0" rtlCol="0" anchor="ctr" anchorCtr="0">
              <a:spAutoFit/>
            </a:bodyPr>
            <a:lstStyle/>
            <a:p>
              <a:pPr algn="ctr" defTabSz="685800">
                <a:defRPr/>
              </a:pPr>
              <a:r>
                <a:rPr lang="en-GB" sz="1350" b="1" spc="-28">
                  <a:solidFill>
                    <a:srgbClr val="ED7D31"/>
                  </a:solidFill>
                  <a:latin typeface="Calibri" panose="020F0502020204030204" pitchFamily="34" charset="0"/>
                </a:rPr>
                <a:t>2019</a:t>
              </a:r>
              <a:endParaRPr lang="en-GB" sz="1350" b="1" spc="-28" dirty="0">
                <a:solidFill>
                  <a:srgbClr val="ED7D3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" name="OTLSHAPE_TB_00000000000000000000000000000000_ScaleContainer"/>
            <p:cNvSpPr/>
            <p:nvPr>
              <p:custDataLst>
                <p:tags r:id="rId15"/>
              </p:custDataLst>
            </p:nvPr>
          </p:nvSpPr>
          <p:spPr>
            <a:xfrm>
              <a:off x="633349" y="1624013"/>
              <a:ext cx="7886700" cy="285750"/>
            </a:xfrm>
            <a:prstGeom prst="roundRect">
              <a:avLst>
                <a:gd name="adj" fmla="val 100000"/>
              </a:avLst>
            </a:prstGeom>
            <a:gradFill flip="none" rotWithShape="1">
              <a:gsLst>
                <a:gs pos="0">
                  <a:srgbClr val="44546A"/>
                </a:gs>
                <a:gs pos="0">
                  <a:srgbClr val="44546A"/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>
              <a:reflection blurRad="6350" stA="50000" endA="300" endPos="55500" dist="50800" dir="5400000" sy="-100000" algn="bl" rotWithShape="0"/>
            </a:effectLst>
            <a:scene3d>
              <a:camera prst="orthographicFront"/>
              <a:lightRig rig="threePt" dir="t">
                <a:rot lat="0" lon="0" rev="8700000"/>
              </a:lightRig>
            </a:scene3d>
            <a:sp3d>
              <a:bevelT w="165100" h="19050"/>
            </a:sp3d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GB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" name="OTLSHAPE_TB_00000000000000000000000000000000_ElapsedTime"/>
            <p:cNvSpPr/>
            <p:nvPr>
              <p:custDataLst>
                <p:tags r:id="rId16"/>
              </p:custDataLst>
            </p:nvPr>
          </p:nvSpPr>
          <p:spPr>
            <a:xfrm>
              <a:off x="633349" y="1624013"/>
              <a:ext cx="790575" cy="285750"/>
            </a:xfrm>
            <a:prstGeom prst="roundRect">
              <a:avLst>
                <a:gd name="adj" fmla="val 10000000"/>
              </a:avLst>
            </a:prstGeom>
            <a:solidFill>
              <a:srgbClr val="FF0000">
                <a:alpha val="30196"/>
              </a:srgbClr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>
                <a:rot lat="0" lon="0" rev="0"/>
              </a:lightRig>
            </a:scene3d>
            <a:sp3d>
              <a:bevelT w="12700" h="139700"/>
            </a:sp3d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GB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" name="OTLSHAPE_TB_00000000000000000000000000000000_TodayMarkerShape"/>
            <p:cNvSpPr/>
            <p:nvPr>
              <p:custDataLst>
                <p:tags r:id="rId17"/>
              </p:custDataLst>
            </p:nvPr>
          </p:nvSpPr>
          <p:spPr>
            <a:xfrm flipV="1">
              <a:off x="1381163" y="1528763"/>
              <a:ext cx="85725" cy="95250"/>
            </a:xfrm>
            <a:prstGeom prst="triangle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>
              <a:outerShdw>
                <a:scrgbClr r="0" g="0" b="0">
                  <a:alpha val="50000"/>
                </a:scrgbClr>
              </a:outerShdw>
            </a:effectLst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GB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" name="OTLSHAPE_TB_00000000000000000000000000000000_TodayMarkerText"/>
            <p:cNvSpPr txBox="1"/>
            <p:nvPr>
              <p:custDataLst>
                <p:tags r:id="rId18"/>
              </p:custDataLst>
            </p:nvPr>
          </p:nvSpPr>
          <p:spPr>
            <a:xfrm>
              <a:off x="1285219" y="1389743"/>
              <a:ext cx="279564" cy="138499"/>
            </a:xfrm>
            <a:prstGeom prst="rect">
              <a:avLst/>
            </a:prstGeom>
          </p:spPr>
          <p:txBody>
            <a:bodyPr vert="horz" wrap="none" lIns="0" tIns="0" rIns="0" bIns="0" rtlCol="0" anchor="ctr" anchorCtr="0">
              <a:spAutoFit/>
            </a:bodyPr>
            <a:lstStyle/>
            <a:p>
              <a:pPr algn="ctr" defTabSz="685800">
                <a:defRPr/>
              </a:pPr>
              <a:r>
                <a:rPr lang="en-GB" sz="900" spc="-9">
                  <a:solidFill>
                    <a:prstClr val="black"/>
                  </a:solidFill>
                  <a:latin typeface="Calibri" panose="020F0502020204030204" pitchFamily="34" charset="0"/>
                </a:rPr>
                <a:t>Today</a:t>
              </a:r>
              <a:endParaRPr lang="en-GB" sz="900" spc="-9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" name="OTLSHAPE_TB_00000000000000000000000000000000_TimescaleInterval1"/>
            <p:cNvSpPr txBox="1"/>
            <p:nvPr>
              <p:custDataLst>
                <p:tags r:id="rId19"/>
              </p:custDataLst>
            </p:nvPr>
          </p:nvSpPr>
          <p:spPr>
            <a:xfrm>
              <a:off x="804799" y="1714564"/>
              <a:ext cx="104775" cy="104648"/>
            </a:xfrm>
            <a:prstGeom prst="rect">
              <a:avLst/>
            </a:prstGeom>
          </p:spPr>
          <p:txBody>
            <a:bodyPr vert="horz" wrap="none" lIns="0" tIns="0" rIns="0" bIns="0" rtlCol="0" anchor="ctr" anchorCtr="0">
              <a:noAutofit/>
            </a:bodyPr>
            <a:lstStyle/>
            <a:p>
              <a:pPr defTabSz="685800">
                <a:defRPr/>
              </a:pPr>
              <a:r>
                <a:rPr lang="en-GB" sz="675">
                  <a:solidFill>
                    <a:prstClr val="white"/>
                  </a:solidFill>
                  <a:latin typeface="Calibri" panose="020F0502020204030204" pitchFamily="34" charset="0"/>
                </a:rPr>
                <a:t>Q1</a:t>
              </a:r>
              <a:endParaRPr lang="en-GB" sz="675" dirty="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27" name="OTLSHAPE_TB_00000000000000000000000000000000_Separator1"/>
            <p:cNvCxnSpPr/>
            <p:nvPr>
              <p:custDataLst>
                <p:tags r:id="rId20"/>
              </p:custDataLst>
            </p:nvPr>
          </p:nvCxnSpPr>
          <p:spPr>
            <a:xfrm>
              <a:off x="1696529" y="1652588"/>
              <a:ext cx="0" cy="228600"/>
            </a:xfrm>
            <a:prstGeom prst="line">
              <a:avLst/>
            </a:prstGeom>
            <a:ln w="9525" cap="flat" cmpd="sng" algn="ctr">
              <a:solidFill>
                <a:schemeClr val="lt1">
                  <a:alpha val="2980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TLSHAPE_TB_00000000000000000000000000000000_TimescaleInterval2"/>
            <p:cNvSpPr txBox="1"/>
            <p:nvPr>
              <p:custDataLst>
                <p:tags r:id="rId21"/>
              </p:custDataLst>
            </p:nvPr>
          </p:nvSpPr>
          <p:spPr>
            <a:xfrm>
              <a:off x="1744154" y="1714564"/>
              <a:ext cx="104775" cy="104648"/>
            </a:xfrm>
            <a:prstGeom prst="rect">
              <a:avLst/>
            </a:prstGeom>
          </p:spPr>
          <p:txBody>
            <a:bodyPr vert="horz" wrap="none" lIns="0" tIns="0" rIns="0" bIns="0" rtlCol="0" anchor="ctr" anchorCtr="0">
              <a:noAutofit/>
            </a:bodyPr>
            <a:lstStyle/>
            <a:p>
              <a:pPr defTabSz="685800">
                <a:defRPr/>
              </a:pPr>
              <a:r>
                <a:rPr lang="en-GB" sz="675">
                  <a:solidFill>
                    <a:prstClr val="white"/>
                  </a:solidFill>
                  <a:latin typeface="Calibri" panose="020F0502020204030204" pitchFamily="34" charset="0"/>
                </a:rPr>
                <a:t>Q2</a:t>
              </a:r>
              <a:endParaRPr lang="en-GB" sz="675" dirty="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29" name="OTLSHAPE_TB_00000000000000000000000000000000_Separator2"/>
            <p:cNvCxnSpPr/>
            <p:nvPr>
              <p:custDataLst>
                <p:tags r:id="rId22"/>
              </p:custDataLst>
            </p:nvPr>
          </p:nvCxnSpPr>
          <p:spPr>
            <a:xfrm>
              <a:off x="2646322" y="1652588"/>
              <a:ext cx="0" cy="228600"/>
            </a:xfrm>
            <a:prstGeom prst="line">
              <a:avLst/>
            </a:prstGeom>
            <a:ln w="9525" cap="flat" cmpd="sng" algn="ctr">
              <a:solidFill>
                <a:schemeClr val="lt1">
                  <a:alpha val="2980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TLSHAPE_TB_00000000000000000000000000000000_TimescaleInterval3"/>
            <p:cNvSpPr txBox="1"/>
            <p:nvPr>
              <p:custDataLst>
                <p:tags r:id="rId23"/>
              </p:custDataLst>
            </p:nvPr>
          </p:nvSpPr>
          <p:spPr>
            <a:xfrm>
              <a:off x="2693947" y="1714564"/>
              <a:ext cx="104775" cy="104648"/>
            </a:xfrm>
            <a:prstGeom prst="rect">
              <a:avLst/>
            </a:prstGeom>
          </p:spPr>
          <p:txBody>
            <a:bodyPr vert="horz" wrap="none" lIns="0" tIns="0" rIns="0" bIns="0" rtlCol="0" anchor="ctr" anchorCtr="0">
              <a:noAutofit/>
            </a:bodyPr>
            <a:lstStyle/>
            <a:p>
              <a:pPr defTabSz="685800">
                <a:defRPr/>
              </a:pPr>
              <a:r>
                <a:rPr lang="en-GB" sz="675">
                  <a:solidFill>
                    <a:prstClr val="white"/>
                  </a:solidFill>
                  <a:latin typeface="Calibri" panose="020F0502020204030204" pitchFamily="34" charset="0"/>
                </a:rPr>
                <a:t>Q3</a:t>
              </a:r>
              <a:endParaRPr lang="en-GB" sz="675" dirty="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31" name="OTLSHAPE_TB_00000000000000000000000000000000_Separator3"/>
            <p:cNvCxnSpPr/>
            <p:nvPr>
              <p:custDataLst>
                <p:tags r:id="rId24"/>
              </p:custDataLst>
            </p:nvPr>
          </p:nvCxnSpPr>
          <p:spPr>
            <a:xfrm>
              <a:off x="3606551" y="1652588"/>
              <a:ext cx="0" cy="228600"/>
            </a:xfrm>
            <a:prstGeom prst="line">
              <a:avLst/>
            </a:prstGeom>
            <a:ln w="9525" cap="flat" cmpd="sng" algn="ctr">
              <a:solidFill>
                <a:schemeClr val="lt1">
                  <a:alpha val="2980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TLSHAPE_TB_00000000000000000000000000000000_TimescaleInterval4"/>
            <p:cNvSpPr txBox="1"/>
            <p:nvPr>
              <p:custDataLst>
                <p:tags r:id="rId25"/>
              </p:custDataLst>
            </p:nvPr>
          </p:nvSpPr>
          <p:spPr>
            <a:xfrm>
              <a:off x="3654177" y="1714564"/>
              <a:ext cx="104775" cy="104648"/>
            </a:xfrm>
            <a:prstGeom prst="rect">
              <a:avLst/>
            </a:prstGeom>
          </p:spPr>
          <p:txBody>
            <a:bodyPr vert="horz" wrap="none" lIns="0" tIns="0" rIns="0" bIns="0" rtlCol="0" anchor="ctr" anchorCtr="0">
              <a:noAutofit/>
            </a:bodyPr>
            <a:lstStyle/>
            <a:p>
              <a:pPr defTabSz="685800">
                <a:defRPr/>
              </a:pPr>
              <a:r>
                <a:rPr lang="en-GB" sz="675">
                  <a:solidFill>
                    <a:prstClr val="white"/>
                  </a:solidFill>
                  <a:latin typeface="Calibri" panose="020F0502020204030204" pitchFamily="34" charset="0"/>
                </a:rPr>
                <a:t>Q4</a:t>
              </a:r>
              <a:endParaRPr lang="en-GB" sz="675" dirty="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33" name="OTLSHAPE_TB_00000000000000000000000000000000_Separator4"/>
            <p:cNvCxnSpPr/>
            <p:nvPr>
              <p:custDataLst>
                <p:tags r:id="rId26"/>
              </p:custDataLst>
            </p:nvPr>
          </p:nvCxnSpPr>
          <p:spPr>
            <a:xfrm>
              <a:off x="4566782" y="1652588"/>
              <a:ext cx="0" cy="228600"/>
            </a:xfrm>
            <a:prstGeom prst="line">
              <a:avLst/>
            </a:prstGeom>
            <a:ln w="9525" cap="flat" cmpd="sng" algn="ctr">
              <a:solidFill>
                <a:schemeClr val="lt1">
                  <a:alpha val="2980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TLSHAPE_TB_00000000000000000000000000000000_TimescaleInterval5"/>
            <p:cNvSpPr txBox="1"/>
            <p:nvPr>
              <p:custDataLst>
                <p:tags r:id="rId27"/>
              </p:custDataLst>
            </p:nvPr>
          </p:nvSpPr>
          <p:spPr>
            <a:xfrm>
              <a:off x="4614407" y="1662240"/>
              <a:ext cx="173124" cy="209296"/>
            </a:xfrm>
            <a:prstGeom prst="rect">
              <a:avLst/>
            </a:prstGeom>
          </p:spPr>
          <p:txBody>
            <a:bodyPr vert="horz" wrap="none" lIns="0" tIns="0" rIns="0" bIns="0" rtlCol="0" anchor="ctr" anchorCtr="0">
              <a:noAutofit/>
            </a:bodyPr>
            <a:lstStyle/>
            <a:p>
              <a:pPr defTabSz="685800">
                <a:defRPr/>
              </a:pPr>
              <a:r>
                <a:rPr lang="en-GB" sz="675">
                  <a:solidFill>
                    <a:prstClr val="white"/>
                  </a:solidFill>
                  <a:latin typeface="Calibri" panose="020F0502020204030204" pitchFamily="34" charset="0"/>
                </a:rPr>
                <a:t>Q1
2020</a:t>
              </a:r>
              <a:endParaRPr lang="en-GB" sz="675" dirty="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35" name="OTLSHAPE_TB_00000000000000000000000000000000_Separator5"/>
            <p:cNvCxnSpPr/>
            <p:nvPr>
              <p:custDataLst>
                <p:tags r:id="rId28"/>
              </p:custDataLst>
            </p:nvPr>
          </p:nvCxnSpPr>
          <p:spPr>
            <a:xfrm>
              <a:off x="5516574" y="1652588"/>
              <a:ext cx="0" cy="228600"/>
            </a:xfrm>
            <a:prstGeom prst="line">
              <a:avLst/>
            </a:prstGeom>
            <a:ln w="9525" cap="flat" cmpd="sng" algn="ctr">
              <a:solidFill>
                <a:schemeClr val="lt1">
                  <a:alpha val="2980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TLSHAPE_TB_00000000000000000000000000000000_TimescaleInterval6"/>
            <p:cNvSpPr txBox="1"/>
            <p:nvPr>
              <p:custDataLst>
                <p:tags r:id="rId29"/>
              </p:custDataLst>
            </p:nvPr>
          </p:nvSpPr>
          <p:spPr>
            <a:xfrm>
              <a:off x="5564199" y="1714564"/>
              <a:ext cx="104775" cy="104648"/>
            </a:xfrm>
            <a:prstGeom prst="rect">
              <a:avLst/>
            </a:prstGeom>
          </p:spPr>
          <p:txBody>
            <a:bodyPr vert="horz" wrap="none" lIns="0" tIns="0" rIns="0" bIns="0" rtlCol="0" anchor="ctr" anchorCtr="0">
              <a:noAutofit/>
            </a:bodyPr>
            <a:lstStyle/>
            <a:p>
              <a:pPr defTabSz="685800">
                <a:defRPr/>
              </a:pPr>
              <a:r>
                <a:rPr lang="en-GB" sz="675">
                  <a:solidFill>
                    <a:prstClr val="white"/>
                  </a:solidFill>
                  <a:latin typeface="Calibri" panose="020F0502020204030204" pitchFamily="34" charset="0"/>
                </a:rPr>
                <a:t>Q2</a:t>
              </a:r>
              <a:endParaRPr lang="en-GB" sz="675" dirty="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37" name="OTLSHAPE_TB_00000000000000000000000000000000_Separator6"/>
            <p:cNvCxnSpPr/>
            <p:nvPr>
              <p:custDataLst>
                <p:tags r:id="rId30"/>
              </p:custDataLst>
            </p:nvPr>
          </p:nvCxnSpPr>
          <p:spPr>
            <a:xfrm>
              <a:off x="6466367" y="1652588"/>
              <a:ext cx="0" cy="228600"/>
            </a:xfrm>
            <a:prstGeom prst="line">
              <a:avLst/>
            </a:prstGeom>
            <a:ln w="9525" cap="flat" cmpd="sng" algn="ctr">
              <a:solidFill>
                <a:schemeClr val="lt1">
                  <a:alpha val="2980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TLSHAPE_TB_00000000000000000000000000000000_TimescaleInterval7"/>
            <p:cNvSpPr txBox="1"/>
            <p:nvPr>
              <p:custDataLst>
                <p:tags r:id="rId31"/>
              </p:custDataLst>
            </p:nvPr>
          </p:nvSpPr>
          <p:spPr>
            <a:xfrm>
              <a:off x="6513992" y="1714564"/>
              <a:ext cx="104775" cy="104648"/>
            </a:xfrm>
            <a:prstGeom prst="rect">
              <a:avLst/>
            </a:prstGeom>
          </p:spPr>
          <p:txBody>
            <a:bodyPr vert="horz" wrap="none" lIns="0" tIns="0" rIns="0" bIns="0" rtlCol="0" anchor="ctr" anchorCtr="0">
              <a:noAutofit/>
            </a:bodyPr>
            <a:lstStyle/>
            <a:p>
              <a:pPr defTabSz="685800">
                <a:defRPr/>
              </a:pPr>
              <a:r>
                <a:rPr lang="en-GB" sz="675">
                  <a:solidFill>
                    <a:prstClr val="white"/>
                  </a:solidFill>
                  <a:latin typeface="Calibri" panose="020F0502020204030204" pitchFamily="34" charset="0"/>
                </a:rPr>
                <a:t>Q3</a:t>
              </a:r>
              <a:endParaRPr lang="en-GB" sz="675" dirty="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39" name="OTLSHAPE_TB_00000000000000000000000000000000_Separator7"/>
            <p:cNvCxnSpPr/>
            <p:nvPr>
              <p:custDataLst>
                <p:tags r:id="rId32"/>
              </p:custDataLst>
            </p:nvPr>
          </p:nvCxnSpPr>
          <p:spPr>
            <a:xfrm>
              <a:off x="7426596" y="1652588"/>
              <a:ext cx="0" cy="228600"/>
            </a:xfrm>
            <a:prstGeom prst="line">
              <a:avLst/>
            </a:prstGeom>
            <a:ln w="9525" cap="flat" cmpd="sng" algn="ctr">
              <a:solidFill>
                <a:schemeClr val="lt1">
                  <a:alpha val="29804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TLSHAPE_TB_00000000000000000000000000000000_TimescaleInterval8"/>
            <p:cNvSpPr txBox="1"/>
            <p:nvPr>
              <p:custDataLst>
                <p:tags r:id="rId33"/>
              </p:custDataLst>
            </p:nvPr>
          </p:nvSpPr>
          <p:spPr>
            <a:xfrm>
              <a:off x="7474221" y="1714564"/>
              <a:ext cx="104775" cy="104648"/>
            </a:xfrm>
            <a:prstGeom prst="rect">
              <a:avLst/>
            </a:prstGeom>
          </p:spPr>
          <p:txBody>
            <a:bodyPr vert="horz" wrap="none" lIns="0" tIns="0" rIns="0" bIns="0" rtlCol="0" anchor="ctr" anchorCtr="0">
              <a:noAutofit/>
            </a:bodyPr>
            <a:lstStyle/>
            <a:p>
              <a:pPr defTabSz="685800">
                <a:defRPr/>
              </a:pPr>
              <a:r>
                <a:rPr lang="en-GB" sz="675">
                  <a:solidFill>
                    <a:prstClr val="white"/>
                  </a:solidFill>
                  <a:latin typeface="Calibri" panose="020F0502020204030204" pitchFamily="34" charset="0"/>
                </a:rPr>
                <a:t>Q4</a:t>
              </a:r>
              <a:endParaRPr lang="en-GB" sz="675" dirty="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1" name="OTLSHAPE_M_7239b71bec224ec09dadfbdeedfb3ec2_Title"/>
            <p:cNvSpPr txBox="1"/>
            <p:nvPr>
              <p:custDataLst>
                <p:tags r:id="rId34"/>
              </p:custDataLst>
            </p:nvPr>
          </p:nvSpPr>
          <p:spPr>
            <a:xfrm>
              <a:off x="2547398" y="1264800"/>
              <a:ext cx="1000125" cy="103875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r" defTabSz="685800">
                <a:defRPr/>
              </a:pPr>
              <a:r>
                <a:rPr lang="en-GB" sz="675" b="1" spc="-5">
                  <a:solidFill>
                    <a:prstClr val="black"/>
                  </a:solidFill>
                  <a:latin typeface="Calibri" panose="020F0502020204030204" pitchFamily="34" charset="0"/>
                </a:rPr>
                <a:t>DTL1 RF System Operational</a:t>
              </a:r>
              <a:endParaRPr lang="en-GB" sz="675" b="1" spc="-5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2" name="OTLSHAPE_M_7239b71bec224ec09dadfbdeedfb3ec2_Date"/>
            <p:cNvSpPr txBox="1"/>
            <p:nvPr>
              <p:custDataLst>
                <p:tags r:id="rId35"/>
              </p:custDataLst>
            </p:nvPr>
          </p:nvSpPr>
          <p:spPr>
            <a:xfrm>
              <a:off x="3151791" y="1388458"/>
              <a:ext cx="400050" cy="92333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r" defTabSz="685800">
                <a:defRPr/>
              </a:pPr>
              <a:r>
                <a:rPr lang="en-GB" sz="600">
                  <a:solidFill>
                    <a:srgbClr val="44546A"/>
                  </a:solidFill>
                  <a:latin typeface="Calibri" panose="020F0502020204030204" pitchFamily="34" charset="0"/>
                </a:rPr>
                <a:t>11 Oct, 2019</a:t>
              </a:r>
              <a:endParaRPr lang="en-GB" sz="600" dirty="0">
                <a:solidFill>
                  <a:srgbClr val="44546A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3" name="OTLSHAPE_M_7239b71bec224ec09dadfbdeedfb3ec2_Shape"/>
            <p:cNvSpPr/>
            <p:nvPr>
              <p:custDataLst>
                <p:tags r:id="rId36"/>
              </p:custDataLst>
            </p:nvPr>
          </p:nvSpPr>
          <p:spPr>
            <a:xfrm rot="5400000">
              <a:off x="3573717" y="1310862"/>
              <a:ext cx="123825" cy="123825"/>
            </a:xfrm>
            <a:prstGeom prst="flowChartMerge">
              <a:avLst/>
            </a:prstGeom>
            <a:solidFill>
              <a:schemeClr val="accent6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GB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" name="OTLSHAPE_M_f396362276654ff6afd690a2f0e8bd6a_Title"/>
            <p:cNvSpPr txBox="1"/>
            <p:nvPr>
              <p:custDataLst>
                <p:tags r:id="rId37"/>
              </p:custDataLst>
            </p:nvPr>
          </p:nvSpPr>
          <p:spPr>
            <a:xfrm>
              <a:off x="1919060" y="952824"/>
              <a:ext cx="971550" cy="103875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r" defTabSz="685800">
                <a:defRPr/>
              </a:pPr>
              <a:r>
                <a:rPr lang="en-GB" sz="675" b="1" spc="-5">
                  <a:solidFill>
                    <a:prstClr val="black"/>
                  </a:solidFill>
                  <a:latin typeface="Calibri" panose="020F0502020204030204" pitchFamily="34" charset="0"/>
                </a:rPr>
                <a:t>RFQ RF System Operational</a:t>
              </a:r>
              <a:endParaRPr lang="en-GB" sz="675" b="1" spc="-5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5" name="OTLSHAPE_M_f396362276654ff6afd690a2f0e8bd6a_Date"/>
            <p:cNvSpPr txBox="1"/>
            <p:nvPr>
              <p:custDataLst>
                <p:tags r:id="rId38"/>
              </p:custDataLst>
            </p:nvPr>
          </p:nvSpPr>
          <p:spPr>
            <a:xfrm>
              <a:off x="2520182" y="1076483"/>
              <a:ext cx="371475" cy="92333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r" defTabSz="685800">
                <a:defRPr/>
              </a:pPr>
              <a:r>
                <a:rPr lang="en-GB" sz="600">
                  <a:solidFill>
                    <a:srgbClr val="44546A"/>
                  </a:solidFill>
                  <a:latin typeface="Calibri" panose="020F0502020204030204" pitchFamily="34" charset="0"/>
                </a:rPr>
                <a:t>9 Aug, 2019</a:t>
              </a:r>
              <a:endParaRPr lang="en-GB" sz="600" dirty="0">
                <a:solidFill>
                  <a:srgbClr val="44546A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6" name="OTLSHAPE_M_f396362276654ff6afd690a2f0e8bd6a_Shape"/>
            <p:cNvSpPr/>
            <p:nvPr>
              <p:custDataLst>
                <p:tags r:id="rId39"/>
              </p:custDataLst>
            </p:nvPr>
          </p:nvSpPr>
          <p:spPr>
            <a:xfrm rot="5400000">
              <a:off x="2916168" y="998887"/>
              <a:ext cx="123825" cy="123825"/>
            </a:xfrm>
            <a:prstGeom prst="flowChartMerge">
              <a:avLst/>
            </a:prstGeom>
            <a:solidFill>
              <a:schemeClr val="accent6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GB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7" name="OTLSHAPE_M_95ba49c0fa2c47fc8efacfbff3c324e8_Title"/>
            <p:cNvSpPr txBox="1"/>
            <p:nvPr>
              <p:custDataLst>
                <p:tags r:id="rId40"/>
              </p:custDataLst>
            </p:nvPr>
          </p:nvSpPr>
          <p:spPr>
            <a:xfrm>
              <a:off x="4216360" y="952824"/>
              <a:ext cx="1028700" cy="103875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 defTabSz="685800">
                <a:defRPr/>
              </a:pPr>
              <a:r>
                <a:rPr lang="en-GB" sz="675" b="1" spc="-5">
                  <a:solidFill>
                    <a:prstClr val="black"/>
                  </a:solidFill>
                  <a:latin typeface="Calibri" panose="020F0502020204030204" pitchFamily="34" charset="0"/>
                </a:rPr>
                <a:t>MEBT RF System Operational</a:t>
              </a:r>
              <a:endParaRPr lang="en-GB" sz="675" b="1" spc="-5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8" name="OTLSHAPE_M_95ba49c0fa2c47fc8efacfbff3c324e8_Date"/>
            <p:cNvSpPr txBox="1"/>
            <p:nvPr>
              <p:custDataLst>
                <p:tags r:id="rId41"/>
              </p:custDataLst>
            </p:nvPr>
          </p:nvSpPr>
          <p:spPr>
            <a:xfrm>
              <a:off x="4216360" y="1076483"/>
              <a:ext cx="409575" cy="92333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defTabSz="685800">
                <a:defRPr/>
              </a:pPr>
              <a:r>
                <a:rPr lang="en-GB" sz="600">
                  <a:solidFill>
                    <a:srgbClr val="44546A"/>
                  </a:solidFill>
                  <a:latin typeface="Calibri" panose="020F0502020204030204" pitchFamily="34" charset="0"/>
                </a:rPr>
                <a:t>11 Nov, 2019</a:t>
              </a:r>
              <a:endParaRPr lang="en-GB" sz="600" dirty="0">
                <a:solidFill>
                  <a:srgbClr val="44546A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9" name="OTLSHAPE_M_95ba49c0fa2c47fc8efacfbff3c324e8_Shape"/>
            <p:cNvSpPr/>
            <p:nvPr>
              <p:custDataLst>
                <p:tags r:id="rId42"/>
              </p:custDataLst>
            </p:nvPr>
          </p:nvSpPr>
          <p:spPr>
            <a:xfrm rot="16200000">
              <a:off x="4068722" y="998887"/>
              <a:ext cx="123825" cy="123825"/>
            </a:xfrm>
            <a:prstGeom prst="flowChartMerge">
              <a:avLst/>
            </a:prstGeom>
            <a:solidFill>
              <a:schemeClr val="accent6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GB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0" name="OTLSHAPE_M_f3b1f88a61ee4ae7859f116140e5d082_Title"/>
            <p:cNvSpPr txBox="1"/>
            <p:nvPr>
              <p:custDataLst>
                <p:tags r:id="rId43"/>
              </p:custDataLst>
            </p:nvPr>
          </p:nvSpPr>
          <p:spPr>
            <a:xfrm>
              <a:off x="5239214" y="1264800"/>
              <a:ext cx="1533525" cy="103875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 defTabSz="685800">
                <a:defRPr/>
              </a:pPr>
              <a:r>
                <a:rPr lang="en-GB" sz="675" b="1" spc="-2">
                  <a:solidFill>
                    <a:prstClr val="black"/>
                  </a:solidFill>
                  <a:latin typeface="Calibri" panose="020F0502020204030204" pitchFamily="34" charset="0"/>
                </a:rPr>
                <a:t>Start of Beam Commissioning (Isrc to DTL1)</a:t>
              </a:r>
              <a:endParaRPr lang="en-GB" sz="675" b="1" spc="-2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1" name="OTLSHAPE_M_f3b1f88a61ee4ae7859f116140e5d082_Date"/>
            <p:cNvSpPr txBox="1"/>
            <p:nvPr>
              <p:custDataLst>
                <p:tags r:id="rId44"/>
              </p:custDataLst>
            </p:nvPr>
          </p:nvSpPr>
          <p:spPr>
            <a:xfrm>
              <a:off x="5239214" y="1388458"/>
              <a:ext cx="400050" cy="92333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defTabSz="685800">
                <a:defRPr/>
              </a:pPr>
              <a:r>
                <a:rPr lang="en-GB" sz="600">
                  <a:solidFill>
                    <a:srgbClr val="44546A"/>
                  </a:solidFill>
                  <a:latin typeface="Calibri" panose="020F0502020204030204" pitchFamily="34" charset="0"/>
                </a:rPr>
                <a:t>17 Feb, 2020</a:t>
              </a:r>
              <a:endParaRPr lang="en-GB" sz="600" dirty="0">
                <a:solidFill>
                  <a:srgbClr val="44546A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2" name="OTLSHAPE_M_f3b1f88a61ee4ae7859f116140e5d082_Shape"/>
            <p:cNvSpPr/>
            <p:nvPr>
              <p:custDataLst>
                <p:tags r:id="rId45"/>
              </p:custDataLst>
            </p:nvPr>
          </p:nvSpPr>
          <p:spPr>
            <a:xfrm rot="16200000">
              <a:off x="5091577" y="1310862"/>
              <a:ext cx="123825" cy="123825"/>
            </a:xfrm>
            <a:prstGeom prst="flowChartMerge">
              <a:avLst/>
            </a:prstGeom>
            <a:solidFill>
              <a:schemeClr val="accent6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GB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3" name="OTLSHAPE_M_70667cacda314871a6605f8e04cbd540_Title"/>
            <p:cNvSpPr txBox="1"/>
            <p:nvPr>
              <p:custDataLst>
                <p:tags r:id="rId46"/>
              </p:custDataLst>
            </p:nvPr>
          </p:nvSpPr>
          <p:spPr>
            <a:xfrm>
              <a:off x="7577165" y="1160538"/>
              <a:ext cx="1333500" cy="207749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 defTabSz="685800">
                <a:defRPr/>
              </a:pPr>
              <a:r>
                <a:rPr lang="en-GB" sz="675" b="1">
                  <a:solidFill>
                    <a:prstClr val="black"/>
                  </a:solidFill>
                  <a:latin typeface="Calibri" panose="020F0502020204030204" pitchFamily="34" charset="0"/>
                </a:rPr>
                <a:t>Start of Beam Commissioning (Isrc to DTL4)</a:t>
              </a:r>
              <a:endParaRPr lang="en-GB" sz="675" b="1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4" name="OTLSHAPE_M_70667cacda314871a6605f8e04cbd540_Date"/>
            <p:cNvSpPr txBox="1"/>
            <p:nvPr>
              <p:custDataLst>
                <p:tags r:id="rId47"/>
              </p:custDataLst>
            </p:nvPr>
          </p:nvSpPr>
          <p:spPr>
            <a:xfrm>
              <a:off x="7577165" y="1388458"/>
              <a:ext cx="400050" cy="92333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defTabSz="685800">
                <a:defRPr/>
              </a:pPr>
              <a:r>
                <a:rPr lang="en-GB" sz="600">
                  <a:solidFill>
                    <a:srgbClr val="44546A"/>
                  </a:solidFill>
                  <a:latin typeface="Calibri" panose="020F0502020204030204" pitchFamily="34" charset="0"/>
                </a:rPr>
                <a:t>28 Sep, 2020</a:t>
              </a:r>
              <a:endParaRPr lang="en-GB" sz="600" dirty="0">
                <a:solidFill>
                  <a:srgbClr val="44546A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5" name="OTLSHAPE_M_70667cacda314871a6605f8e04cbd540_Shape"/>
            <p:cNvSpPr/>
            <p:nvPr>
              <p:custDataLst>
                <p:tags r:id="rId48"/>
              </p:custDataLst>
            </p:nvPr>
          </p:nvSpPr>
          <p:spPr>
            <a:xfrm rot="16200000">
              <a:off x="7429527" y="1258538"/>
              <a:ext cx="123825" cy="123825"/>
            </a:xfrm>
            <a:prstGeom prst="flowChartMerge">
              <a:avLst/>
            </a:prstGeom>
            <a:solidFill>
              <a:schemeClr val="accent6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GB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6" name="OTLSHAPE_M_158846a1c7c94b5089da5149a93c33e7_Title"/>
            <p:cNvSpPr txBox="1"/>
            <p:nvPr>
              <p:custDataLst>
                <p:tags r:id="rId49"/>
              </p:custDataLst>
            </p:nvPr>
          </p:nvSpPr>
          <p:spPr>
            <a:xfrm>
              <a:off x="1445131" y="2107954"/>
              <a:ext cx="285750" cy="103875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 defTabSz="685800">
                <a:defRPr/>
              </a:pPr>
              <a:r>
                <a:rPr lang="en-GB" sz="675" b="1" spc="-2">
                  <a:solidFill>
                    <a:prstClr val="black"/>
                  </a:solidFill>
                  <a:latin typeface="Calibri" panose="020F0502020204030204" pitchFamily="34" charset="0"/>
                </a:rPr>
                <a:t>RFQ IRR</a:t>
              </a:r>
              <a:endParaRPr lang="en-GB" sz="675" b="1" spc="-2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7" name="OTLSHAPE_M_158846a1c7c94b5089da5149a93c33e7_Date"/>
            <p:cNvSpPr txBox="1"/>
            <p:nvPr>
              <p:custDataLst>
                <p:tags r:id="rId50"/>
              </p:custDataLst>
            </p:nvPr>
          </p:nvSpPr>
          <p:spPr>
            <a:xfrm>
              <a:off x="1383980" y="1995837"/>
              <a:ext cx="409575" cy="92333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 defTabSz="685800">
                <a:defRPr/>
              </a:pPr>
              <a:r>
                <a:rPr lang="en-GB" sz="600" spc="-2">
                  <a:solidFill>
                    <a:srgbClr val="44546A"/>
                  </a:solidFill>
                  <a:latin typeface="Calibri" panose="020F0502020204030204" pitchFamily="34" charset="0"/>
                </a:rPr>
                <a:t>21 Mar, 2019</a:t>
              </a:r>
              <a:endParaRPr lang="en-GB" sz="600" spc="-2" dirty="0">
                <a:solidFill>
                  <a:srgbClr val="44546A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8" name="OTLSHAPE_M_158846a1c7c94b5089da5149a93c33e7_Shape"/>
            <p:cNvSpPr/>
            <p:nvPr>
              <p:custDataLst>
                <p:tags r:id="rId51"/>
              </p:custDataLst>
            </p:nvPr>
          </p:nvSpPr>
          <p:spPr>
            <a:xfrm>
              <a:off x="1535000" y="1862138"/>
              <a:ext cx="114300" cy="133350"/>
            </a:xfrm>
            <a:prstGeom prst="triangle">
              <a:avLst/>
            </a:prstGeom>
            <a:solidFill>
              <a:schemeClr val="dk2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GB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9" name="OTLSHAPE_M_b0e3dee62f924603a11a2cad04e63a52_Title"/>
            <p:cNvSpPr txBox="1"/>
            <p:nvPr>
              <p:custDataLst>
                <p:tags r:id="rId52"/>
              </p:custDataLst>
            </p:nvPr>
          </p:nvSpPr>
          <p:spPr>
            <a:xfrm>
              <a:off x="2792183" y="2419930"/>
              <a:ext cx="304800" cy="103875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 defTabSz="685800">
                <a:defRPr/>
              </a:pPr>
              <a:r>
                <a:rPr lang="en-GB" sz="675" b="1" spc="-3">
                  <a:solidFill>
                    <a:prstClr val="black"/>
                  </a:solidFill>
                  <a:latin typeface="Calibri" panose="020F0502020204030204" pitchFamily="34" charset="0"/>
                </a:rPr>
                <a:t>RFQ TRR</a:t>
              </a:r>
              <a:endParaRPr lang="en-GB" sz="675" b="1" spc="-3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0" name="OTLSHAPE_M_b0e3dee62f924603a11a2cad04e63a52_Date"/>
            <p:cNvSpPr txBox="1"/>
            <p:nvPr>
              <p:custDataLst>
                <p:tags r:id="rId53"/>
              </p:custDataLst>
            </p:nvPr>
          </p:nvSpPr>
          <p:spPr>
            <a:xfrm>
              <a:off x="2760750" y="2307813"/>
              <a:ext cx="371475" cy="92333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 defTabSz="685800">
                <a:defRPr/>
              </a:pPr>
              <a:r>
                <a:rPr lang="en-GB" sz="600">
                  <a:solidFill>
                    <a:srgbClr val="44546A"/>
                  </a:solidFill>
                  <a:latin typeface="Calibri" panose="020F0502020204030204" pitchFamily="34" charset="0"/>
                </a:rPr>
                <a:t>29 Jul, 2019</a:t>
              </a:r>
              <a:endParaRPr lang="en-GB" sz="600" dirty="0">
                <a:solidFill>
                  <a:srgbClr val="44546A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1" name="OTLSHAPE_M_b0e3dee62f924603a11a2cad04e63a52_Shape"/>
            <p:cNvSpPr/>
            <p:nvPr>
              <p:custDataLst>
                <p:tags r:id="rId54"/>
              </p:custDataLst>
            </p:nvPr>
          </p:nvSpPr>
          <p:spPr>
            <a:xfrm>
              <a:off x="2891846" y="1862138"/>
              <a:ext cx="114300" cy="133350"/>
            </a:xfrm>
            <a:prstGeom prst="triangle">
              <a:avLst/>
            </a:prstGeom>
            <a:solidFill>
              <a:schemeClr val="dk2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GB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2" name="OTLSHAPE_M_17055f1a524f47e3b00c46100350967f_Title"/>
            <p:cNvSpPr txBox="1"/>
            <p:nvPr>
              <p:custDataLst>
                <p:tags r:id="rId55"/>
              </p:custDataLst>
            </p:nvPr>
          </p:nvSpPr>
          <p:spPr>
            <a:xfrm>
              <a:off x="2626058" y="2107954"/>
              <a:ext cx="352425" cy="103875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 defTabSz="685800">
                <a:defRPr/>
              </a:pPr>
              <a:r>
                <a:rPr lang="en-GB" sz="675" b="1" spc="-3">
                  <a:solidFill>
                    <a:prstClr val="black"/>
                  </a:solidFill>
                  <a:latin typeface="Calibri" panose="020F0502020204030204" pitchFamily="34" charset="0"/>
                </a:rPr>
                <a:t>MEBT IRR</a:t>
              </a:r>
              <a:endParaRPr lang="en-GB" sz="675" b="1" spc="-3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3" name="OTLSHAPE_M_17055f1a524f47e3b00c46100350967f_Date"/>
            <p:cNvSpPr txBox="1"/>
            <p:nvPr>
              <p:custDataLst>
                <p:tags r:id="rId56"/>
              </p:custDataLst>
            </p:nvPr>
          </p:nvSpPr>
          <p:spPr>
            <a:xfrm>
              <a:off x="2614628" y="1995837"/>
              <a:ext cx="371475" cy="92333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 defTabSz="685800">
                <a:defRPr/>
              </a:pPr>
              <a:r>
                <a:rPr lang="en-GB" sz="600">
                  <a:solidFill>
                    <a:srgbClr val="44546A"/>
                  </a:solidFill>
                  <a:latin typeface="Calibri" panose="020F0502020204030204" pitchFamily="34" charset="0"/>
                </a:rPr>
                <a:t>15 Jul, 2019</a:t>
              </a:r>
              <a:endParaRPr lang="en-GB" sz="600" dirty="0">
                <a:solidFill>
                  <a:srgbClr val="44546A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4" name="OTLSHAPE_M_17055f1a524f47e3b00c46100350967f_Shape"/>
            <p:cNvSpPr/>
            <p:nvPr>
              <p:custDataLst>
                <p:tags r:id="rId57"/>
              </p:custDataLst>
            </p:nvPr>
          </p:nvSpPr>
          <p:spPr>
            <a:xfrm>
              <a:off x="2745724" y="1862138"/>
              <a:ext cx="114300" cy="133350"/>
            </a:xfrm>
            <a:prstGeom prst="triangl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GB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5" name="OTLSHAPE_M_e198adab4a23488191afcee5fc000375_Title"/>
            <p:cNvSpPr txBox="1"/>
            <p:nvPr>
              <p:custDataLst>
                <p:tags r:id="rId58"/>
              </p:custDataLst>
            </p:nvPr>
          </p:nvSpPr>
          <p:spPr>
            <a:xfrm>
              <a:off x="3566056" y="2107954"/>
              <a:ext cx="371475" cy="103875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 defTabSz="685800">
                <a:defRPr/>
              </a:pPr>
              <a:r>
                <a:rPr lang="en-GB" sz="675" b="1" spc="-3">
                  <a:solidFill>
                    <a:prstClr val="black"/>
                  </a:solidFill>
                  <a:latin typeface="Calibri" panose="020F0502020204030204" pitchFamily="34" charset="0"/>
                </a:rPr>
                <a:t>MEBT TRR</a:t>
              </a:r>
              <a:endParaRPr lang="en-GB" sz="675" b="1" spc="-3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6" name="OTLSHAPE_M_e198adab4a23488191afcee5fc000375_Date"/>
            <p:cNvSpPr txBox="1"/>
            <p:nvPr>
              <p:custDataLst>
                <p:tags r:id="rId59"/>
              </p:custDataLst>
            </p:nvPr>
          </p:nvSpPr>
          <p:spPr>
            <a:xfrm>
              <a:off x="3551228" y="1995837"/>
              <a:ext cx="400050" cy="92333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 defTabSz="685800">
                <a:defRPr/>
              </a:pPr>
              <a:r>
                <a:rPr lang="en-GB" sz="600">
                  <a:solidFill>
                    <a:srgbClr val="44546A"/>
                  </a:solidFill>
                  <a:latin typeface="Calibri" panose="020F0502020204030204" pitchFamily="34" charset="0"/>
                </a:rPr>
                <a:t>14 Oct, 2019</a:t>
              </a:r>
              <a:endParaRPr lang="en-GB" sz="600" dirty="0">
                <a:solidFill>
                  <a:srgbClr val="44546A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7" name="OTLSHAPE_M_e198adab4a23488191afcee5fc000375_Shape"/>
            <p:cNvSpPr/>
            <p:nvPr>
              <p:custDataLst>
                <p:tags r:id="rId60"/>
              </p:custDataLst>
            </p:nvPr>
          </p:nvSpPr>
          <p:spPr>
            <a:xfrm>
              <a:off x="3695516" y="1862138"/>
              <a:ext cx="114300" cy="133350"/>
            </a:xfrm>
            <a:prstGeom prst="triangl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GB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8" name="OTLSHAPE_M_8d0b037ccdea41de80c5e712ad58eae5_Title"/>
            <p:cNvSpPr txBox="1"/>
            <p:nvPr>
              <p:custDataLst>
                <p:tags r:id="rId61"/>
              </p:custDataLst>
            </p:nvPr>
          </p:nvSpPr>
          <p:spPr>
            <a:xfrm>
              <a:off x="3298799" y="2419930"/>
              <a:ext cx="314325" cy="103875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 defTabSz="685800">
                <a:defRPr/>
              </a:pPr>
              <a:r>
                <a:rPr lang="en-GB" sz="675" b="1" spc="-2">
                  <a:solidFill>
                    <a:prstClr val="black"/>
                  </a:solidFill>
                  <a:latin typeface="Calibri" panose="020F0502020204030204" pitchFamily="34" charset="0"/>
                </a:rPr>
                <a:t>DTL1 IRR</a:t>
              </a:r>
              <a:endParaRPr lang="en-GB" sz="675" b="1" spc="-2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9" name="OTLSHAPE_M_8d0b037ccdea41de80c5e712ad58eae5_Date"/>
            <p:cNvSpPr txBox="1"/>
            <p:nvPr>
              <p:custDataLst>
                <p:tags r:id="rId62"/>
              </p:custDataLst>
            </p:nvPr>
          </p:nvSpPr>
          <p:spPr>
            <a:xfrm>
              <a:off x="3256604" y="2307813"/>
              <a:ext cx="400050" cy="92333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 defTabSz="685800">
                <a:defRPr/>
              </a:pPr>
              <a:r>
                <a:rPr lang="en-GB" sz="600">
                  <a:solidFill>
                    <a:srgbClr val="44546A"/>
                  </a:solidFill>
                  <a:latin typeface="Calibri" panose="020F0502020204030204" pitchFamily="34" charset="0"/>
                </a:rPr>
                <a:t>16 Sep, 2019</a:t>
              </a:r>
              <a:endParaRPr lang="en-GB" sz="600" dirty="0">
                <a:solidFill>
                  <a:srgbClr val="44546A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0" name="OTLSHAPE_M_8d0b037ccdea41de80c5e712ad58eae5_Shape"/>
            <p:cNvSpPr/>
            <p:nvPr>
              <p:custDataLst>
                <p:tags r:id="rId63"/>
              </p:custDataLst>
            </p:nvPr>
          </p:nvSpPr>
          <p:spPr>
            <a:xfrm>
              <a:off x="3403273" y="1862138"/>
              <a:ext cx="114300" cy="133350"/>
            </a:xfrm>
            <a:prstGeom prst="triangle">
              <a:avLst/>
            </a:prstGeom>
            <a:solidFill>
              <a:srgbClr val="737373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GB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1" name="OTLSHAPE_M_4563f634359844998440aff02313b7c6_Title"/>
            <p:cNvSpPr txBox="1"/>
            <p:nvPr>
              <p:custDataLst>
                <p:tags r:id="rId64"/>
              </p:custDataLst>
            </p:nvPr>
          </p:nvSpPr>
          <p:spPr>
            <a:xfrm>
              <a:off x="4019614" y="2107953"/>
              <a:ext cx="333375" cy="103875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 defTabSz="685800">
                <a:defRPr/>
              </a:pPr>
              <a:r>
                <a:rPr lang="en-GB" sz="675" b="1" spc="-2">
                  <a:solidFill>
                    <a:prstClr val="black"/>
                  </a:solidFill>
                  <a:latin typeface="Calibri" panose="020F0502020204030204" pitchFamily="34" charset="0"/>
                </a:rPr>
                <a:t>DTL1 TRR</a:t>
              </a:r>
              <a:endParaRPr lang="en-GB" sz="675" b="1" spc="-2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2" name="OTLSHAPE_M_4563f634359844998440aff02313b7c6_Date"/>
            <p:cNvSpPr txBox="1"/>
            <p:nvPr>
              <p:custDataLst>
                <p:tags r:id="rId65"/>
              </p:custDataLst>
            </p:nvPr>
          </p:nvSpPr>
          <p:spPr>
            <a:xfrm>
              <a:off x="3984927" y="1995836"/>
              <a:ext cx="409575" cy="92333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 defTabSz="685800">
                <a:defRPr/>
              </a:pPr>
              <a:r>
                <a:rPr lang="en-GB" sz="600">
                  <a:solidFill>
                    <a:srgbClr val="44546A"/>
                  </a:solidFill>
                  <a:latin typeface="Calibri" panose="020F0502020204030204" pitchFamily="34" charset="0"/>
                </a:rPr>
                <a:t>25 Nov, 2019</a:t>
              </a:r>
              <a:endParaRPr lang="en-GB" sz="600" dirty="0">
                <a:solidFill>
                  <a:srgbClr val="44546A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3" name="OTLSHAPE_M_4563f634359844998440aff02313b7c6_Shape"/>
            <p:cNvSpPr/>
            <p:nvPr>
              <p:custDataLst>
                <p:tags r:id="rId66"/>
              </p:custDataLst>
            </p:nvPr>
          </p:nvSpPr>
          <p:spPr>
            <a:xfrm>
              <a:off x="4133882" y="1862138"/>
              <a:ext cx="114300" cy="133350"/>
            </a:xfrm>
            <a:prstGeom prst="triangl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GB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4" name="OTLSHAPE_M_a20789d926364e1fb850af0def598594_Title"/>
            <p:cNvSpPr txBox="1"/>
            <p:nvPr>
              <p:custDataLst>
                <p:tags r:id="rId67"/>
              </p:custDataLst>
            </p:nvPr>
          </p:nvSpPr>
          <p:spPr>
            <a:xfrm>
              <a:off x="5013643" y="2107953"/>
              <a:ext cx="542925" cy="103875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 defTabSz="685800">
                <a:defRPr/>
              </a:pPr>
              <a:r>
                <a:rPr lang="en-GB" sz="675" b="1">
                  <a:solidFill>
                    <a:prstClr val="black"/>
                  </a:solidFill>
                  <a:latin typeface="Calibri" panose="020F0502020204030204" pitchFamily="34" charset="0"/>
                </a:rPr>
                <a:t>DTLs 2, 3, 4 IRR</a:t>
              </a:r>
              <a:endParaRPr lang="en-GB" sz="675" b="1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5" name="OTLSHAPE_M_a20789d926364e1fb850af0def598594_Date"/>
            <p:cNvSpPr txBox="1"/>
            <p:nvPr>
              <p:custDataLst>
                <p:tags r:id="rId68"/>
              </p:custDataLst>
            </p:nvPr>
          </p:nvSpPr>
          <p:spPr>
            <a:xfrm>
              <a:off x="5098082" y="1995836"/>
              <a:ext cx="371475" cy="92333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 defTabSz="685800">
                <a:defRPr/>
              </a:pPr>
              <a:r>
                <a:rPr lang="en-GB" sz="600" spc="-2">
                  <a:solidFill>
                    <a:srgbClr val="44546A"/>
                  </a:solidFill>
                  <a:latin typeface="Calibri" panose="020F0502020204030204" pitchFamily="34" charset="0"/>
                </a:rPr>
                <a:t>9 Mar, 2020</a:t>
              </a:r>
              <a:endParaRPr lang="en-GB" sz="600" spc="-2" dirty="0">
                <a:solidFill>
                  <a:srgbClr val="44546A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6" name="OTLSHAPE_M_a20789d926364e1fb850af0def598594_Shape"/>
            <p:cNvSpPr/>
            <p:nvPr>
              <p:custDataLst>
                <p:tags r:id="rId69"/>
              </p:custDataLst>
            </p:nvPr>
          </p:nvSpPr>
          <p:spPr>
            <a:xfrm>
              <a:off x="5229797" y="1862138"/>
              <a:ext cx="114300" cy="133350"/>
            </a:xfrm>
            <a:prstGeom prst="triangle">
              <a:avLst/>
            </a:prstGeom>
            <a:solidFill>
              <a:srgbClr val="737373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GB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7" name="OTLSHAPE_M_b25291f86c2340baaa86449920765c5c_Title"/>
            <p:cNvSpPr txBox="1"/>
            <p:nvPr>
              <p:custDataLst>
                <p:tags r:id="rId70"/>
              </p:custDataLst>
            </p:nvPr>
          </p:nvSpPr>
          <p:spPr>
            <a:xfrm>
              <a:off x="4534040" y="2419541"/>
              <a:ext cx="733425" cy="209296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defTabSz="685800">
                <a:defRPr/>
              </a:pPr>
              <a:r>
                <a:rPr lang="en-GB" sz="675" b="1">
                  <a:solidFill>
                    <a:prstClr val="black"/>
                  </a:solidFill>
                  <a:latin typeface="Calibri" panose="020F0502020204030204" pitchFamily="34" charset="0"/>
                </a:rPr>
                <a:t>RFQ/MEBT/DTL1 RF Conditioning TRR</a:t>
              </a:r>
              <a:endParaRPr lang="en-GB" sz="675" b="1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8" name="OTLSHAPE_M_b25291f86c2340baaa86449920765c5c_Date"/>
            <p:cNvSpPr txBox="1"/>
            <p:nvPr>
              <p:custDataLst>
                <p:tags r:id="rId71"/>
              </p:custDataLst>
            </p:nvPr>
          </p:nvSpPr>
          <p:spPr>
            <a:xfrm>
              <a:off x="4534040" y="2307811"/>
              <a:ext cx="409575" cy="92333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defTabSz="685800">
                <a:defRPr/>
              </a:pPr>
              <a:r>
                <a:rPr lang="en-GB" sz="600">
                  <a:solidFill>
                    <a:srgbClr val="44546A"/>
                  </a:solidFill>
                  <a:latin typeface="Calibri" panose="020F0502020204030204" pitchFamily="34" charset="0"/>
                </a:rPr>
                <a:t>16 Dec, 2019</a:t>
              </a:r>
              <a:endParaRPr lang="en-GB" sz="600" dirty="0">
                <a:solidFill>
                  <a:srgbClr val="44546A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9" name="OTLSHAPE_M_b25291f86c2340baaa86449920765c5c_Shape"/>
            <p:cNvSpPr/>
            <p:nvPr>
              <p:custDataLst>
                <p:tags r:id="rId72"/>
              </p:custDataLst>
            </p:nvPr>
          </p:nvSpPr>
          <p:spPr>
            <a:xfrm rot="16200000">
              <a:off x="4434028" y="2430050"/>
              <a:ext cx="76200" cy="76200"/>
            </a:xfrm>
            <a:prstGeom prst="flowChartMerge">
              <a:avLst/>
            </a:prstGeom>
            <a:solidFill>
              <a:schemeClr val="accent6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GB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0" name="OTLSHAPE_M_d5fbd66839bd41e09d1d0e685939ff9c_Title"/>
            <p:cNvSpPr txBox="1"/>
            <p:nvPr>
              <p:custDataLst>
                <p:tags r:id="rId73"/>
              </p:custDataLst>
            </p:nvPr>
          </p:nvSpPr>
          <p:spPr>
            <a:xfrm>
              <a:off x="5663207" y="2107953"/>
              <a:ext cx="1143000" cy="103875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 defTabSz="685800">
                <a:defRPr/>
              </a:pPr>
              <a:r>
                <a:rPr lang="en-GB" sz="675" b="1" spc="-2">
                  <a:solidFill>
                    <a:prstClr val="black"/>
                  </a:solidFill>
                  <a:latin typeface="Calibri" panose="020F0502020204030204" pitchFamily="34" charset="0"/>
                </a:rPr>
                <a:t>DTLs 2, 3, 4 RF Conditioning TRR</a:t>
              </a:r>
              <a:endParaRPr lang="en-GB" sz="675" b="1" spc="-2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1" name="OTLSHAPE_M_d5fbd66839bd41e09d1d0e685939ff9c_Date"/>
            <p:cNvSpPr txBox="1"/>
            <p:nvPr>
              <p:custDataLst>
                <p:tags r:id="rId74"/>
              </p:custDataLst>
            </p:nvPr>
          </p:nvSpPr>
          <p:spPr>
            <a:xfrm>
              <a:off x="6056526" y="1995836"/>
              <a:ext cx="352425" cy="92333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 defTabSz="685800">
                <a:defRPr/>
              </a:pPr>
              <a:r>
                <a:rPr lang="en-GB" sz="600">
                  <a:solidFill>
                    <a:srgbClr val="44546A"/>
                  </a:solidFill>
                  <a:latin typeface="Calibri" panose="020F0502020204030204" pitchFamily="34" charset="0"/>
                </a:rPr>
                <a:t>8 Jun, 2020</a:t>
              </a:r>
              <a:endParaRPr lang="en-GB" sz="600" dirty="0">
                <a:solidFill>
                  <a:srgbClr val="44546A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2" name="OTLSHAPE_M_d5fbd66839bd41e09d1d0e685939ff9c_Shape"/>
            <p:cNvSpPr/>
            <p:nvPr>
              <p:custDataLst>
                <p:tags r:id="rId75"/>
              </p:custDataLst>
            </p:nvPr>
          </p:nvSpPr>
          <p:spPr>
            <a:xfrm>
              <a:off x="6179589" y="1862138"/>
              <a:ext cx="114300" cy="133350"/>
            </a:xfrm>
            <a:prstGeom prst="triangle">
              <a:avLst/>
            </a:prstGeom>
            <a:solidFill>
              <a:schemeClr val="accent6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h="12700"/>
            </a:sp3d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GB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3" name="OTLSHAPE_T_9b5f6a55dbf3444f9e4cbf58e077be55_Title"/>
            <p:cNvSpPr txBox="1"/>
            <p:nvPr>
              <p:custDataLst>
                <p:tags r:id="rId76"/>
              </p:custDataLst>
            </p:nvPr>
          </p:nvSpPr>
          <p:spPr>
            <a:xfrm>
              <a:off x="2024092" y="2781624"/>
              <a:ext cx="152400" cy="103875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r" defTabSz="685800">
                <a:defRPr/>
              </a:pPr>
              <a:r>
                <a:rPr lang="en-GB" sz="675" b="1" spc="-2">
                  <a:solidFill>
                    <a:prstClr val="black"/>
                  </a:solidFill>
                  <a:latin typeface="Calibri" panose="020F0502020204030204" pitchFamily="34" charset="0"/>
                </a:rPr>
                <a:t>RFQ</a:t>
              </a:r>
              <a:endParaRPr lang="en-GB" sz="675" b="1" spc="-2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4" name="OTLSHAPE_T_9b5f6a55dbf3444f9e4cbf58e077be55_JoinedDate"/>
            <p:cNvSpPr txBox="1"/>
            <p:nvPr>
              <p:custDataLst>
                <p:tags r:id="rId77"/>
              </p:custDataLst>
            </p:nvPr>
          </p:nvSpPr>
          <p:spPr>
            <a:xfrm>
              <a:off x="3467210" y="2787395"/>
              <a:ext cx="495300" cy="92333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defTabSz="685800">
                <a:defRPr/>
              </a:pPr>
              <a:r>
                <a:rPr lang="en-GB" sz="600">
                  <a:solidFill>
                    <a:srgbClr val="737373"/>
                  </a:solidFill>
                  <a:latin typeface="Calibri" panose="020F0502020204030204" pitchFamily="34" charset="0"/>
                </a:rPr>
                <a:t>May 20 - Sep 13</a:t>
              </a:r>
              <a:endParaRPr lang="en-GB" sz="600" dirty="0">
                <a:solidFill>
                  <a:srgbClr val="737373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5" name="OTLSHAPE_T_9b5f6a55dbf3444f9e4cbf58e077be55_Duration"/>
            <p:cNvSpPr txBox="1"/>
            <p:nvPr>
              <p:custDataLst>
                <p:tags r:id="rId78"/>
              </p:custDataLst>
            </p:nvPr>
          </p:nvSpPr>
          <p:spPr>
            <a:xfrm>
              <a:off x="2712187" y="2787395"/>
              <a:ext cx="219075" cy="92333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 defTabSz="685800">
                <a:defRPr/>
              </a:pPr>
              <a:r>
                <a:rPr lang="en-GB" sz="600">
                  <a:solidFill>
                    <a:srgbClr val="F79646"/>
                  </a:solidFill>
                  <a:latin typeface="Calibri" panose="020F0502020204030204" pitchFamily="34" charset="0"/>
                </a:rPr>
                <a:t>17 wks</a:t>
              </a:r>
              <a:endParaRPr lang="en-GB" sz="600" dirty="0">
                <a:solidFill>
                  <a:srgbClr val="F79646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6" name="OTLSHAPE_T_139d3ced17374a9fa2886385632ca3b7_Shape"/>
            <p:cNvSpPr/>
            <p:nvPr>
              <p:custDataLst>
                <p:tags r:id="rId79"/>
              </p:custDataLst>
            </p:nvPr>
          </p:nvSpPr>
          <p:spPr>
            <a:xfrm>
              <a:off x="2207956" y="2919158"/>
              <a:ext cx="419100" cy="95250"/>
            </a:xfrm>
            <a:prstGeom prst="roundRect">
              <a:avLst>
                <a:gd name="adj" fmla="val 100000"/>
              </a:avLst>
            </a:prstGeom>
            <a:solidFill>
              <a:schemeClr val="dk2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GB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7" name="OTLSHAPE_T_139d3ced17374a9fa2886385632ca3b7_Title"/>
            <p:cNvSpPr txBox="1"/>
            <p:nvPr>
              <p:custDataLst>
                <p:tags r:id="rId80"/>
              </p:custDataLst>
            </p:nvPr>
          </p:nvSpPr>
          <p:spPr>
            <a:xfrm>
              <a:off x="1663856" y="2914847"/>
              <a:ext cx="514350" cy="103875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r" defTabSz="685800">
                <a:defRPr/>
              </a:pPr>
              <a:r>
                <a:rPr lang="en-GB" sz="675" b="1" spc="-2">
                  <a:solidFill>
                    <a:prstClr val="black"/>
                  </a:solidFill>
                  <a:latin typeface="Calibri" panose="020F0502020204030204" pitchFamily="34" charset="0"/>
                </a:rPr>
                <a:t>RFQ Assembly</a:t>
              </a:r>
              <a:endParaRPr lang="en-GB" sz="675" b="1" spc="-2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8" name="OTLSHAPE_T_139d3ced17374a9fa2886385632ca3b7_JoinedDate"/>
            <p:cNvSpPr txBox="1"/>
            <p:nvPr>
              <p:custDataLst>
                <p:tags r:id="rId81"/>
              </p:custDataLst>
            </p:nvPr>
          </p:nvSpPr>
          <p:spPr>
            <a:xfrm>
              <a:off x="2663540" y="2920618"/>
              <a:ext cx="495300" cy="92333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defTabSz="685800">
                <a:defRPr/>
              </a:pPr>
              <a:r>
                <a:rPr lang="en-GB" sz="600">
                  <a:solidFill>
                    <a:srgbClr val="737373"/>
                  </a:solidFill>
                  <a:latin typeface="Calibri" panose="020F0502020204030204" pitchFamily="34" charset="0"/>
                </a:rPr>
                <a:t>May 20 - Jun 28</a:t>
              </a:r>
              <a:endParaRPr lang="en-GB" sz="600" dirty="0">
                <a:solidFill>
                  <a:srgbClr val="737373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9" name="OTLSHAPE_T_139d3ced17374a9fa2886385632ca3b7_Duration"/>
            <p:cNvSpPr txBox="1"/>
            <p:nvPr>
              <p:custDataLst>
                <p:tags r:id="rId82"/>
              </p:custDataLst>
            </p:nvPr>
          </p:nvSpPr>
          <p:spPr>
            <a:xfrm>
              <a:off x="2329655" y="2920618"/>
              <a:ext cx="180975" cy="92333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 defTabSz="685800">
                <a:defRPr/>
              </a:pPr>
              <a:r>
                <a:rPr lang="en-GB" sz="600">
                  <a:solidFill>
                    <a:srgbClr val="F79646"/>
                  </a:solidFill>
                  <a:latin typeface="Calibri" panose="020F0502020204030204" pitchFamily="34" charset="0"/>
                </a:rPr>
                <a:t>6 wks</a:t>
              </a:r>
              <a:endParaRPr lang="en-GB" sz="600" dirty="0">
                <a:solidFill>
                  <a:srgbClr val="F79646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0" name="OTLSHAPE_T_2d776492c02c40cc8c60c7f245987306_Shape"/>
            <p:cNvSpPr/>
            <p:nvPr>
              <p:custDataLst>
                <p:tags r:id="rId83"/>
              </p:custDataLst>
            </p:nvPr>
          </p:nvSpPr>
          <p:spPr>
            <a:xfrm>
              <a:off x="2646322" y="3052382"/>
              <a:ext cx="276225" cy="95250"/>
            </a:xfrm>
            <a:prstGeom prst="roundRect">
              <a:avLst>
                <a:gd name="adj" fmla="val 100000"/>
              </a:avLst>
            </a:prstGeom>
            <a:solidFill>
              <a:schemeClr val="dk2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GB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1" name="OTLSHAPE_T_2d776492c02c40cc8c60c7f245987306_Title"/>
            <p:cNvSpPr txBox="1"/>
            <p:nvPr>
              <p:custDataLst>
                <p:tags r:id="rId84"/>
              </p:custDataLst>
            </p:nvPr>
          </p:nvSpPr>
          <p:spPr>
            <a:xfrm>
              <a:off x="1698172" y="3048070"/>
              <a:ext cx="914400" cy="103875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r" defTabSz="685800">
                <a:defRPr/>
              </a:pPr>
              <a:r>
                <a:rPr lang="en-GB" sz="675" b="1" spc="-6">
                  <a:solidFill>
                    <a:prstClr val="black"/>
                  </a:solidFill>
                  <a:latin typeface="Calibri" panose="020F0502020204030204" pitchFamily="34" charset="0"/>
                </a:rPr>
                <a:t>RFQ Local Hardware Tests</a:t>
              </a:r>
              <a:endParaRPr lang="en-GB" sz="675" b="1" spc="-6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2" name="OTLSHAPE_T_2d776492c02c40cc8c60c7f245987306_JoinedDate"/>
            <p:cNvSpPr txBox="1"/>
            <p:nvPr>
              <p:custDataLst>
                <p:tags r:id="rId85"/>
              </p:custDataLst>
            </p:nvPr>
          </p:nvSpPr>
          <p:spPr>
            <a:xfrm>
              <a:off x="2955784" y="3053841"/>
              <a:ext cx="381000" cy="92333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defTabSz="685800">
                <a:defRPr/>
              </a:pPr>
              <a:r>
                <a:rPr lang="en-GB" sz="600">
                  <a:solidFill>
                    <a:srgbClr val="737373"/>
                  </a:solidFill>
                  <a:latin typeface="Calibri" panose="020F0502020204030204" pitchFamily="34" charset="0"/>
                </a:rPr>
                <a:t>Jul 1 - Jul 26</a:t>
              </a:r>
              <a:endParaRPr lang="en-GB" sz="600" dirty="0">
                <a:solidFill>
                  <a:srgbClr val="737373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3" name="OTLSHAPE_T_2d776492c02c40cc8c60c7f245987306_Duration"/>
            <p:cNvSpPr txBox="1"/>
            <p:nvPr>
              <p:custDataLst>
                <p:tags r:id="rId86"/>
              </p:custDataLst>
            </p:nvPr>
          </p:nvSpPr>
          <p:spPr>
            <a:xfrm>
              <a:off x="2694960" y="3053841"/>
              <a:ext cx="180975" cy="92333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 defTabSz="685800">
                <a:defRPr/>
              </a:pPr>
              <a:r>
                <a:rPr lang="en-GB" sz="600">
                  <a:solidFill>
                    <a:srgbClr val="F79646"/>
                  </a:solidFill>
                  <a:latin typeface="Calibri" panose="020F0502020204030204" pitchFamily="34" charset="0"/>
                </a:rPr>
                <a:t>4 wks</a:t>
              </a:r>
              <a:endParaRPr lang="en-GB" sz="600" dirty="0">
                <a:solidFill>
                  <a:srgbClr val="F79646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4" name="OTLSHAPE_T_b16e46bbd41240409d6aae17fb1656fe_Shape"/>
            <p:cNvSpPr/>
            <p:nvPr>
              <p:custDataLst>
                <p:tags r:id="rId87"/>
              </p:custDataLst>
            </p:nvPr>
          </p:nvSpPr>
          <p:spPr>
            <a:xfrm>
              <a:off x="2938566" y="3185605"/>
              <a:ext cx="133350" cy="95250"/>
            </a:xfrm>
            <a:prstGeom prst="roundRect">
              <a:avLst>
                <a:gd name="adj" fmla="val 100000"/>
              </a:avLst>
            </a:prstGeom>
            <a:solidFill>
              <a:schemeClr val="dk2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GB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5" name="OTLSHAPE_T_b16e46bbd41240409d6aae17fb1656fe_Title"/>
            <p:cNvSpPr txBox="1"/>
            <p:nvPr>
              <p:custDataLst>
                <p:tags r:id="rId88"/>
              </p:custDataLst>
            </p:nvPr>
          </p:nvSpPr>
          <p:spPr>
            <a:xfrm>
              <a:off x="1601319" y="3181293"/>
              <a:ext cx="1304925" cy="103875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r" defTabSz="685800">
                <a:defRPr/>
              </a:pPr>
              <a:r>
                <a:rPr lang="en-GB" sz="675" b="1" spc="-5">
                  <a:solidFill>
                    <a:prstClr val="black"/>
                  </a:solidFill>
                  <a:latin typeface="Calibri" panose="020F0502020204030204" pitchFamily="34" charset="0"/>
                </a:rPr>
                <a:t>RFQ Infrastructure Work Completion</a:t>
              </a:r>
              <a:endParaRPr lang="en-GB" sz="675" b="1" spc="-5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6" name="OTLSHAPE_T_b16e46bbd41240409d6aae17fb1656fe_JoinedDate"/>
            <p:cNvSpPr txBox="1"/>
            <p:nvPr>
              <p:custDataLst>
                <p:tags r:id="rId89"/>
              </p:custDataLst>
            </p:nvPr>
          </p:nvSpPr>
          <p:spPr>
            <a:xfrm>
              <a:off x="3101906" y="3187064"/>
              <a:ext cx="419100" cy="92333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defTabSz="685800">
                <a:defRPr/>
              </a:pPr>
              <a:r>
                <a:rPr lang="en-GB" sz="600">
                  <a:solidFill>
                    <a:srgbClr val="737373"/>
                  </a:solidFill>
                  <a:latin typeface="Calibri" panose="020F0502020204030204" pitchFamily="34" charset="0"/>
                </a:rPr>
                <a:t>Jul 29 - Aug 9</a:t>
              </a:r>
              <a:endParaRPr lang="en-GB" sz="600" dirty="0">
                <a:solidFill>
                  <a:srgbClr val="737373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7" name="OTLSHAPE_T_9c909db2e8b64e31bf792b6d2ba5352f_Shape"/>
            <p:cNvSpPr/>
            <p:nvPr>
              <p:custDataLst>
                <p:tags r:id="rId90"/>
              </p:custDataLst>
            </p:nvPr>
          </p:nvSpPr>
          <p:spPr>
            <a:xfrm>
              <a:off x="3084688" y="3318827"/>
              <a:ext cx="352425" cy="95250"/>
            </a:xfrm>
            <a:prstGeom prst="roundRect">
              <a:avLst>
                <a:gd name="adj" fmla="val 100000"/>
              </a:avLst>
            </a:prstGeom>
            <a:solidFill>
              <a:schemeClr val="dk2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GB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8" name="OTLSHAPE_T_9c909db2e8b64e31bf792b6d2ba5352f_Title"/>
            <p:cNvSpPr txBox="1"/>
            <p:nvPr>
              <p:custDataLst>
                <p:tags r:id="rId91"/>
              </p:custDataLst>
            </p:nvPr>
          </p:nvSpPr>
          <p:spPr>
            <a:xfrm>
              <a:off x="1949180" y="3314516"/>
              <a:ext cx="1104900" cy="103875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r" defTabSz="685800">
                <a:defRPr/>
              </a:pPr>
              <a:r>
                <a:rPr lang="en-GB" sz="675" b="1" spc="-6">
                  <a:solidFill>
                    <a:prstClr val="black"/>
                  </a:solidFill>
                  <a:latin typeface="Calibri" panose="020F0502020204030204" pitchFamily="34" charset="0"/>
                </a:rPr>
                <a:t>RFQ Integrated Hardware Tests</a:t>
              </a:r>
              <a:endParaRPr lang="en-GB" sz="675" b="1" spc="-6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9" name="OTLSHAPE_T_9c909db2e8b64e31bf792b6d2ba5352f_JoinedDate"/>
            <p:cNvSpPr txBox="1"/>
            <p:nvPr>
              <p:custDataLst>
                <p:tags r:id="rId92"/>
              </p:custDataLst>
            </p:nvPr>
          </p:nvSpPr>
          <p:spPr>
            <a:xfrm>
              <a:off x="3467210" y="3320287"/>
              <a:ext cx="485775" cy="92333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defTabSz="685800">
                <a:defRPr/>
              </a:pPr>
              <a:r>
                <a:rPr lang="en-GB" sz="600">
                  <a:solidFill>
                    <a:srgbClr val="737373"/>
                  </a:solidFill>
                  <a:latin typeface="Calibri" panose="020F0502020204030204" pitchFamily="34" charset="0"/>
                </a:rPr>
                <a:t>Aug 12 - Sep 13</a:t>
              </a:r>
              <a:endParaRPr lang="en-GB" sz="600" dirty="0">
                <a:solidFill>
                  <a:srgbClr val="737373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0" name="OTLSHAPE_T_9c909db2e8b64e31bf792b6d2ba5352f_Duration"/>
            <p:cNvSpPr txBox="1"/>
            <p:nvPr>
              <p:custDataLst>
                <p:tags r:id="rId93"/>
              </p:custDataLst>
            </p:nvPr>
          </p:nvSpPr>
          <p:spPr>
            <a:xfrm>
              <a:off x="3169856" y="3320287"/>
              <a:ext cx="180975" cy="92333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 defTabSz="685800">
                <a:defRPr/>
              </a:pPr>
              <a:r>
                <a:rPr lang="en-GB" sz="600">
                  <a:solidFill>
                    <a:srgbClr val="F79646"/>
                  </a:solidFill>
                  <a:latin typeface="Calibri" panose="020F0502020204030204" pitchFamily="34" charset="0"/>
                </a:rPr>
                <a:t>5 wks</a:t>
              </a:r>
              <a:endParaRPr lang="en-GB" sz="600" dirty="0">
                <a:solidFill>
                  <a:srgbClr val="F79646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1" name="OTLSHAPE_T_0c450732a248482ca678c51aabb8c63e_Title"/>
            <p:cNvSpPr txBox="1"/>
            <p:nvPr>
              <p:custDataLst>
                <p:tags r:id="rId94"/>
              </p:custDataLst>
            </p:nvPr>
          </p:nvSpPr>
          <p:spPr>
            <a:xfrm>
              <a:off x="2841229" y="3447739"/>
              <a:ext cx="209550" cy="103875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r" defTabSz="685800">
                <a:defRPr/>
              </a:pPr>
              <a:r>
                <a:rPr lang="en-GB" sz="675" b="1" spc="-3">
                  <a:solidFill>
                    <a:prstClr val="black"/>
                  </a:solidFill>
                  <a:latin typeface="Calibri" panose="020F0502020204030204" pitchFamily="34" charset="0"/>
                </a:rPr>
                <a:t>MEBT</a:t>
              </a:r>
              <a:endParaRPr lang="en-GB" sz="675" b="1" spc="-3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2" name="OTLSHAPE_T_0c450732a248482ca678c51aabb8c63e_JoinedDate"/>
            <p:cNvSpPr txBox="1"/>
            <p:nvPr>
              <p:custDataLst>
                <p:tags r:id="rId95"/>
              </p:custDataLst>
            </p:nvPr>
          </p:nvSpPr>
          <p:spPr>
            <a:xfrm>
              <a:off x="4563125" y="3453510"/>
              <a:ext cx="485775" cy="92333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defTabSz="685800">
                <a:defRPr/>
              </a:pPr>
              <a:r>
                <a:rPr lang="en-GB" sz="600">
                  <a:solidFill>
                    <a:srgbClr val="737373"/>
                  </a:solidFill>
                  <a:latin typeface="Calibri" panose="020F0502020204030204" pitchFamily="34" charset="0"/>
                </a:rPr>
                <a:t>Aug 12 - Dec 27</a:t>
              </a:r>
              <a:endParaRPr lang="en-GB" sz="600" dirty="0">
                <a:solidFill>
                  <a:srgbClr val="737373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3" name="OTLSHAPE_T_0c450732a248482ca678c51aabb8c63e_Duration"/>
            <p:cNvSpPr txBox="1"/>
            <p:nvPr>
              <p:custDataLst>
                <p:tags r:id="rId96"/>
              </p:custDataLst>
            </p:nvPr>
          </p:nvSpPr>
          <p:spPr>
            <a:xfrm>
              <a:off x="3698510" y="3453510"/>
              <a:ext cx="219075" cy="92333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 defTabSz="685800">
                <a:defRPr/>
              </a:pPr>
              <a:r>
                <a:rPr lang="en-GB" sz="600">
                  <a:solidFill>
                    <a:srgbClr val="F79646"/>
                  </a:solidFill>
                  <a:latin typeface="Calibri" panose="020F0502020204030204" pitchFamily="34" charset="0"/>
                </a:rPr>
                <a:t>20 wks</a:t>
              </a:r>
              <a:endParaRPr lang="en-GB" sz="600" dirty="0">
                <a:solidFill>
                  <a:srgbClr val="F79646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4" name="OTLSHAPE_T_0d27dc19e7044a338f2fda051f39610f_Shape"/>
            <p:cNvSpPr/>
            <p:nvPr>
              <p:custDataLst>
                <p:tags r:id="rId97"/>
              </p:custDataLst>
            </p:nvPr>
          </p:nvSpPr>
          <p:spPr>
            <a:xfrm>
              <a:off x="3084688" y="3585274"/>
              <a:ext cx="419100" cy="95250"/>
            </a:xfrm>
            <a:prstGeom prst="roundRect">
              <a:avLst>
                <a:gd name="adj" fmla="val 100000"/>
              </a:avLst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GB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5" name="OTLSHAPE_T_0d27dc19e7044a338f2fda051f39610f_Title"/>
            <p:cNvSpPr txBox="1"/>
            <p:nvPr>
              <p:custDataLst>
                <p:tags r:id="rId98"/>
              </p:custDataLst>
            </p:nvPr>
          </p:nvSpPr>
          <p:spPr>
            <a:xfrm>
              <a:off x="2480993" y="3580962"/>
              <a:ext cx="571500" cy="103875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r" defTabSz="685800">
                <a:defRPr/>
              </a:pPr>
              <a:r>
                <a:rPr lang="en-GB" sz="675" b="1" spc="-3">
                  <a:solidFill>
                    <a:prstClr val="black"/>
                  </a:solidFill>
                  <a:latin typeface="Calibri" panose="020F0502020204030204" pitchFamily="34" charset="0"/>
                </a:rPr>
                <a:t>MEBT Assembly</a:t>
              </a:r>
              <a:endParaRPr lang="en-GB" sz="675" b="1" spc="-3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6" name="OTLSHAPE_T_0d27dc19e7044a338f2fda051f39610f_JoinedDate"/>
            <p:cNvSpPr txBox="1"/>
            <p:nvPr>
              <p:custDataLst>
                <p:tags r:id="rId99"/>
              </p:custDataLst>
            </p:nvPr>
          </p:nvSpPr>
          <p:spPr>
            <a:xfrm>
              <a:off x="3540272" y="3586733"/>
              <a:ext cx="485775" cy="92333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defTabSz="685800">
                <a:defRPr/>
              </a:pPr>
              <a:r>
                <a:rPr lang="en-GB" sz="600">
                  <a:solidFill>
                    <a:srgbClr val="737373"/>
                  </a:solidFill>
                  <a:latin typeface="Calibri" panose="020F0502020204030204" pitchFamily="34" charset="0"/>
                </a:rPr>
                <a:t>Aug 12 - Sep 20</a:t>
              </a:r>
              <a:endParaRPr lang="en-GB" sz="600" dirty="0">
                <a:solidFill>
                  <a:srgbClr val="737373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7" name="OTLSHAPE_T_0d27dc19e7044a338f2fda051f39610f_Duration"/>
            <p:cNvSpPr txBox="1"/>
            <p:nvPr>
              <p:custDataLst>
                <p:tags r:id="rId100"/>
              </p:custDataLst>
            </p:nvPr>
          </p:nvSpPr>
          <p:spPr>
            <a:xfrm>
              <a:off x="3206387" y="3586733"/>
              <a:ext cx="180975" cy="92333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 defTabSz="685800">
                <a:defRPr/>
              </a:pPr>
              <a:r>
                <a:rPr lang="en-GB" sz="600">
                  <a:solidFill>
                    <a:srgbClr val="F79646"/>
                  </a:solidFill>
                  <a:latin typeface="Calibri" panose="020F0502020204030204" pitchFamily="34" charset="0"/>
                </a:rPr>
                <a:t>6 wks</a:t>
              </a:r>
              <a:endParaRPr lang="en-GB" sz="600" dirty="0">
                <a:solidFill>
                  <a:srgbClr val="F79646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8" name="OTLSHAPE_T_0a7a1664c6f548ac9b343b808a7333d0_Shape"/>
            <p:cNvSpPr/>
            <p:nvPr>
              <p:custDataLst>
                <p:tags r:id="rId101"/>
              </p:custDataLst>
            </p:nvPr>
          </p:nvSpPr>
          <p:spPr>
            <a:xfrm>
              <a:off x="3523053" y="3718496"/>
              <a:ext cx="133350" cy="95250"/>
            </a:xfrm>
            <a:prstGeom prst="roundRect">
              <a:avLst>
                <a:gd name="adj" fmla="val 100000"/>
              </a:avLst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GB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9" name="OTLSHAPE_T_0a7a1664c6f548ac9b343b808a7333d0_Title"/>
            <p:cNvSpPr txBox="1"/>
            <p:nvPr>
              <p:custDataLst>
                <p:tags r:id="rId102"/>
              </p:custDataLst>
            </p:nvPr>
          </p:nvSpPr>
          <p:spPr>
            <a:xfrm>
              <a:off x="2126212" y="3714185"/>
              <a:ext cx="1362075" cy="103875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r" defTabSz="685800">
                <a:defRPr/>
              </a:pPr>
              <a:r>
                <a:rPr lang="en-GB" sz="675" b="1" spc="-5">
                  <a:solidFill>
                    <a:prstClr val="black"/>
                  </a:solidFill>
                  <a:latin typeface="Calibri" panose="020F0502020204030204" pitchFamily="34" charset="0"/>
                </a:rPr>
                <a:t>MEBT Infrastructure Work Completion</a:t>
              </a:r>
              <a:endParaRPr lang="en-GB" sz="675" b="1" spc="-5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0" name="OTLSHAPE_T_0a7a1664c6f548ac9b343b808a7333d0_JoinedDate"/>
            <p:cNvSpPr txBox="1"/>
            <p:nvPr>
              <p:custDataLst>
                <p:tags r:id="rId103"/>
              </p:custDataLst>
            </p:nvPr>
          </p:nvSpPr>
          <p:spPr>
            <a:xfrm>
              <a:off x="3686393" y="3719956"/>
              <a:ext cx="438150" cy="92333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defTabSz="685800">
                <a:defRPr/>
              </a:pPr>
              <a:r>
                <a:rPr lang="en-GB" sz="600">
                  <a:solidFill>
                    <a:srgbClr val="737373"/>
                  </a:solidFill>
                  <a:latin typeface="Calibri" panose="020F0502020204030204" pitchFamily="34" charset="0"/>
                </a:rPr>
                <a:t>Sep 23 - Oct 4</a:t>
              </a:r>
              <a:endParaRPr lang="en-GB" sz="600" dirty="0">
                <a:solidFill>
                  <a:srgbClr val="737373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1" name="OTLSHAPE_T_f844bafef5524eb9b5160f373fb37999_Shape"/>
            <p:cNvSpPr/>
            <p:nvPr>
              <p:custDataLst>
                <p:tags r:id="rId104"/>
              </p:custDataLst>
            </p:nvPr>
          </p:nvSpPr>
          <p:spPr>
            <a:xfrm>
              <a:off x="3669176" y="3851720"/>
              <a:ext cx="200025" cy="95250"/>
            </a:xfrm>
            <a:prstGeom prst="roundRect">
              <a:avLst>
                <a:gd name="adj" fmla="val 100000"/>
              </a:avLst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GB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2" name="OTLSHAPE_T_f844bafef5524eb9b5160f373fb37999_Title"/>
            <p:cNvSpPr txBox="1"/>
            <p:nvPr>
              <p:custDataLst>
                <p:tags r:id="rId105"/>
              </p:custDataLst>
            </p:nvPr>
          </p:nvSpPr>
          <p:spPr>
            <a:xfrm>
              <a:off x="2661431" y="3847408"/>
              <a:ext cx="971550" cy="103875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r" defTabSz="685800">
                <a:defRPr/>
              </a:pPr>
              <a:r>
                <a:rPr lang="en-GB" sz="675" b="1" spc="-6">
                  <a:solidFill>
                    <a:prstClr val="black"/>
                  </a:solidFill>
                  <a:latin typeface="Calibri" panose="020F0502020204030204" pitchFamily="34" charset="0"/>
                </a:rPr>
                <a:t>MEBT Local Hardware Tests</a:t>
              </a:r>
              <a:endParaRPr lang="en-GB" sz="675" b="1" spc="-6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3" name="OTLSHAPE_T_f844bafef5524eb9b5160f373fb37999_JoinedDate"/>
            <p:cNvSpPr txBox="1"/>
            <p:nvPr>
              <p:custDataLst>
                <p:tags r:id="rId106"/>
              </p:custDataLst>
            </p:nvPr>
          </p:nvSpPr>
          <p:spPr>
            <a:xfrm>
              <a:off x="3905576" y="3853179"/>
              <a:ext cx="428625" cy="92333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defTabSz="685800">
                <a:defRPr/>
              </a:pPr>
              <a:r>
                <a:rPr lang="en-GB" sz="600">
                  <a:solidFill>
                    <a:srgbClr val="737373"/>
                  </a:solidFill>
                  <a:latin typeface="Calibri" panose="020F0502020204030204" pitchFamily="34" charset="0"/>
                </a:rPr>
                <a:t>Oct 7 - Oct 25</a:t>
              </a:r>
              <a:endParaRPr lang="en-GB" sz="600" dirty="0">
                <a:solidFill>
                  <a:srgbClr val="737373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4" name="OTLSHAPE_T_f844bafef5524eb9b5160f373fb37999_Duration"/>
            <p:cNvSpPr txBox="1"/>
            <p:nvPr>
              <p:custDataLst>
                <p:tags r:id="rId107"/>
              </p:custDataLst>
            </p:nvPr>
          </p:nvSpPr>
          <p:spPr>
            <a:xfrm>
              <a:off x="3681284" y="3853179"/>
              <a:ext cx="180975" cy="92333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 defTabSz="685800">
                <a:defRPr/>
              </a:pPr>
              <a:r>
                <a:rPr lang="en-GB" sz="600">
                  <a:solidFill>
                    <a:srgbClr val="F79646"/>
                  </a:solidFill>
                  <a:latin typeface="Calibri" panose="020F0502020204030204" pitchFamily="34" charset="0"/>
                </a:rPr>
                <a:t>3 wks</a:t>
              </a:r>
              <a:endParaRPr lang="en-GB" sz="600" dirty="0">
                <a:solidFill>
                  <a:srgbClr val="F79646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5" name="OTLSHAPE_T_837667e6a45f415a86dde088fb136de2_Shape"/>
            <p:cNvSpPr/>
            <p:nvPr>
              <p:custDataLst>
                <p:tags r:id="rId108"/>
              </p:custDataLst>
            </p:nvPr>
          </p:nvSpPr>
          <p:spPr>
            <a:xfrm>
              <a:off x="3888359" y="3984943"/>
              <a:ext cx="638175" cy="95250"/>
            </a:xfrm>
            <a:prstGeom prst="roundRect">
              <a:avLst>
                <a:gd name="adj" fmla="val 100000"/>
              </a:avLst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GB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6" name="OTLSHAPE_T_837667e6a45f415a86dde088fb136de2_Title"/>
            <p:cNvSpPr txBox="1"/>
            <p:nvPr>
              <p:custDataLst>
                <p:tags r:id="rId109"/>
              </p:custDataLst>
            </p:nvPr>
          </p:nvSpPr>
          <p:spPr>
            <a:xfrm>
              <a:off x="2693257" y="3980631"/>
              <a:ext cx="1162050" cy="103875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r" defTabSz="685800">
                <a:defRPr/>
              </a:pPr>
              <a:r>
                <a:rPr lang="en-GB" sz="675" b="1" spc="-6">
                  <a:solidFill>
                    <a:prstClr val="black"/>
                  </a:solidFill>
                  <a:latin typeface="Calibri" panose="020F0502020204030204" pitchFamily="34" charset="0"/>
                </a:rPr>
                <a:t>MEBT Integrated Hardware Tests</a:t>
              </a:r>
              <a:endParaRPr lang="en-GB" sz="675" b="1" spc="-6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7" name="OTLSHAPE_T_837667e6a45f415a86dde088fb136de2_JoinedDate"/>
            <p:cNvSpPr txBox="1"/>
            <p:nvPr>
              <p:custDataLst>
                <p:tags r:id="rId110"/>
              </p:custDataLst>
            </p:nvPr>
          </p:nvSpPr>
          <p:spPr>
            <a:xfrm>
              <a:off x="4563125" y="3986402"/>
              <a:ext cx="476250" cy="92333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defTabSz="685800">
                <a:defRPr/>
              </a:pPr>
              <a:r>
                <a:rPr lang="en-GB" sz="600">
                  <a:solidFill>
                    <a:srgbClr val="737373"/>
                  </a:solidFill>
                  <a:latin typeface="Calibri" panose="020F0502020204030204" pitchFamily="34" charset="0"/>
                </a:rPr>
                <a:t>Oct 28 - Dec 27</a:t>
              </a:r>
              <a:endParaRPr lang="en-GB" sz="600" dirty="0">
                <a:solidFill>
                  <a:srgbClr val="737373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8" name="OTLSHAPE_T_837667e6a45f415a86dde088fb136de2_Duration"/>
            <p:cNvSpPr txBox="1"/>
            <p:nvPr>
              <p:custDataLst>
                <p:tags r:id="rId111"/>
              </p:custDataLst>
            </p:nvPr>
          </p:nvSpPr>
          <p:spPr>
            <a:xfrm>
              <a:off x="4119649" y="3986402"/>
              <a:ext cx="180975" cy="92333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 defTabSz="685800">
                <a:defRPr/>
              </a:pPr>
              <a:r>
                <a:rPr lang="en-GB" sz="600">
                  <a:solidFill>
                    <a:srgbClr val="F79646"/>
                  </a:solidFill>
                  <a:latin typeface="Calibri" panose="020F0502020204030204" pitchFamily="34" charset="0"/>
                </a:rPr>
                <a:t>9 wks</a:t>
              </a:r>
              <a:endParaRPr lang="en-GB" sz="600" dirty="0">
                <a:solidFill>
                  <a:srgbClr val="F79646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9" name="OTLSHAPE_T_dde16a05973a4018b15874d5a0b585b9_Title"/>
            <p:cNvSpPr txBox="1"/>
            <p:nvPr>
              <p:custDataLst>
                <p:tags r:id="rId112"/>
              </p:custDataLst>
            </p:nvPr>
          </p:nvSpPr>
          <p:spPr>
            <a:xfrm>
              <a:off x="3456101" y="4113854"/>
              <a:ext cx="180975" cy="103875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r" defTabSz="685800">
                <a:defRPr/>
              </a:pPr>
              <a:r>
                <a:rPr lang="en-GB" sz="675" b="1" spc="-2">
                  <a:solidFill>
                    <a:prstClr val="black"/>
                  </a:solidFill>
                  <a:latin typeface="Calibri" panose="020F0502020204030204" pitchFamily="34" charset="0"/>
                </a:rPr>
                <a:t>DTL1</a:t>
              </a:r>
              <a:endParaRPr lang="en-GB" sz="675" b="1" spc="-2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0" name="OTLSHAPE_T_dde16a05973a4018b15874d5a0b585b9_JoinedDate"/>
            <p:cNvSpPr txBox="1"/>
            <p:nvPr>
              <p:custDataLst>
                <p:tags r:id="rId113"/>
              </p:custDataLst>
            </p:nvPr>
          </p:nvSpPr>
          <p:spPr>
            <a:xfrm>
              <a:off x="4563125" y="4119625"/>
              <a:ext cx="438150" cy="92333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defTabSz="685800">
                <a:defRPr/>
              </a:pPr>
              <a:r>
                <a:rPr lang="en-GB" sz="600">
                  <a:solidFill>
                    <a:srgbClr val="737373"/>
                  </a:solidFill>
                  <a:latin typeface="Calibri" panose="020F0502020204030204" pitchFamily="34" charset="0"/>
                </a:rPr>
                <a:t>Oct 7 - Dec 27</a:t>
              </a:r>
              <a:endParaRPr lang="en-GB" sz="600" dirty="0">
                <a:solidFill>
                  <a:srgbClr val="737373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1" name="OTLSHAPE_T_dde16a05973a4018b15874d5a0b585b9_Duration"/>
            <p:cNvSpPr txBox="1"/>
            <p:nvPr>
              <p:custDataLst>
                <p:tags r:id="rId114"/>
              </p:custDataLst>
            </p:nvPr>
          </p:nvSpPr>
          <p:spPr>
            <a:xfrm>
              <a:off x="3990754" y="4119625"/>
              <a:ext cx="219075" cy="92333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 defTabSz="685800">
                <a:defRPr/>
              </a:pPr>
              <a:r>
                <a:rPr lang="en-GB" sz="600">
                  <a:solidFill>
                    <a:srgbClr val="F79646"/>
                  </a:solidFill>
                  <a:latin typeface="Calibri" panose="020F0502020204030204" pitchFamily="34" charset="0"/>
                </a:rPr>
                <a:t>12 wks</a:t>
              </a:r>
              <a:endParaRPr lang="en-GB" sz="600" dirty="0">
                <a:solidFill>
                  <a:srgbClr val="F79646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2" name="OTLSHAPE_T_20e8e5ee1ebd486a883979754d825e96_Shape"/>
            <p:cNvSpPr/>
            <p:nvPr>
              <p:custDataLst>
                <p:tags r:id="rId115"/>
              </p:custDataLst>
            </p:nvPr>
          </p:nvSpPr>
          <p:spPr>
            <a:xfrm>
              <a:off x="3669176" y="4251389"/>
              <a:ext cx="276225" cy="95250"/>
            </a:xfrm>
            <a:prstGeom prst="roundRect">
              <a:avLst>
                <a:gd name="adj" fmla="val 100000"/>
              </a:avLst>
            </a:prstGeom>
            <a:solidFill>
              <a:srgbClr val="737373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GB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3" name="OTLSHAPE_T_20e8e5ee1ebd486a883979754d825e96_Title"/>
            <p:cNvSpPr txBox="1"/>
            <p:nvPr>
              <p:custDataLst>
                <p:tags r:id="rId116"/>
              </p:custDataLst>
            </p:nvPr>
          </p:nvSpPr>
          <p:spPr>
            <a:xfrm>
              <a:off x="3037478" y="4247077"/>
              <a:ext cx="600075" cy="103875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r" defTabSz="685800">
                <a:defRPr/>
              </a:pPr>
              <a:r>
                <a:rPr lang="en-GB" sz="675" b="1" spc="-3">
                  <a:solidFill>
                    <a:prstClr val="black"/>
                  </a:solidFill>
                  <a:latin typeface="Calibri" panose="020F0502020204030204" pitchFamily="34" charset="0"/>
                </a:rPr>
                <a:t>DTL1 Installation</a:t>
              </a:r>
              <a:endParaRPr lang="en-GB" sz="675" b="1" spc="-3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4" name="OTLSHAPE_T_20e8e5ee1ebd486a883979754d825e96_JoinedDate"/>
            <p:cNvSpPr txBox="1"/>
            <p:nvPr>
              <p:custDataLst>
                <p:tags r:id="rId117"/>
              </p:custDataLst>
            </p:nvPr>
          </p:nvSpPr>
          <p:spPr>
            <a:xfrm>
              <a:off x="3978638" y="4252848"/>
              <a:ext cx="409575" cy="92333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defTabSz="685800">
                <a:defRPr/>
              </a:pPr>
              <a:r>
                <a:rPr lang="en-GB" sz="600">
                  <a:solidFill>
                    <a:srgbClr val="737373"/>
                  </a:solidFill>
                  <a:latin typeface="Calibri" panose="020F0502020204030204" pitchFamily="34" charset="0"/>
                </a:rPr>
                <a:t>Oct 7 - Nov 1</a:t>
              </a:r>
              <a:endParaRPr lang="en-GB" sz="600" dirty="0">
                <a:solidFill>
                  <a:srgbClr val="737373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5" name="OTLSHAPE_T_20e8e5ee1ebd486a883979754d825e96_Duration"/>
            <p:cNvSpPr txBox="1"/>
            <p:nvPr>
              <p:custDataLst>
                <p:tags r:id="rId118"/>
              </p:custDataLst>
            </p:nvPr>
          </p:nvSpPr>
          <p:spPr>
            <a:xfrm>
              <a:off x="3717814" y="4252848"/>
              <a:ext cx="180975" cy="92333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 defTabSz="685800">
                <a:defRPr/>
              </a:pPr>
              <a:r>
                <a:rPr lang="en-GB" sz="600">
                  <a:solidFill>
                    <a:srgbClr val="F79646"/>
                  </a:solidFill>
                  <a:latin typeface="Calibri" panose="020F0502020204030204" pitchFamily="34" charset="0"/>
                </a:rPr>
                <a:t>4 wks</a:t>
              </a:r>
              <a:endParaRPr lang="en-GB" sz="600" dirty="0">
                <a:solidFill>
                  <a:srgbClr val="F79646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6" name="OTLSHAPE_T_838c23c4a0a74e3485b20f8259e8b87e_Shape"/>
            <p:cNvSpPr/>
            <p:nvPr>
              <p:custDataLst>
                <p:tags r:id="rId119"/>
              </p:custDataLst>
            </p:nvPr>
          </p:nvSpPr>
          <p:spPr>
            <a:xfrm>
              <a:off x="3961419" y="4384612"/>
              <a:ext cx="133350" cy="95250"/>
            </a:xfrm>
            <a:prstGeom prst="roundRect">
              <a:avLst>
                <a:gd name="adj" fmla="val 100000"/>
              </a:avLst>
            </a:prstGeom>
            <a:solidFill>
              <a:srgbClr val="737373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GB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7" name="OTLSHAPE_T_838c23c4a0a74e3485b20f8259e8b87e_Title"/>
            <p:cNvSpPr txBox="1"/>
            <p:nvPr>
              <p:custDataLst>
                <p:tags r:id="rId120"/>
              </p:custDataLst>
            </p:nvPr>
          </p:nvSpPr>
          <p:spPr>
            <a:xfrm>
              <a:off x="2594963" y="4380300"/>
              <a:ext cx="1333500" cy="103875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r" defTabSz="685800">
                <a:defRPr/>
              </a:pPr>
              <a:r>
                <a:rPr lang="en-GB" sz="675" b="1" spc="-5">
                  <a:solidFill>
                    <a:prstClr val="black"/>
                  </a:solidFill>
                  <a:latin typeface="Calibri" panose="020F0502020204030204" pitchFamily="34" charset="0"/>
                </a:rPr>
                <a:t>DTL1 Infrastructure Work Completion</a:t>
              </a:r>
              <a:endParaRPr lang="en-GB" sz="675" b="1" spc="-5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8" name="OTLSHAPE_T_838c23c4a0a74e3485b20f8259e8b87e_JoinedDate"/>
            <p:cNvSpPr txBox="1"/>
            <p:nvPr>
              <p:custDataLst>
                <p:tags r:id="rId121"/>
              </p:custDataLst>
            </p:nvPr>
          </p:nvSpPr>
          <p:spPr>
            <a:xfrm>
              <a:off x="4124759" y="4386071"/>
              <a:ext cx="457200" cy="92333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defTabSz="685800">
                <a:defRPr/>
              </a:pPr>
              <a:r>
                <a:rPr lang="en-GB" sz="600">
                  <a:solidFill>
                    <a:srgbClr val="737373"/>
                  </a:solidFill>
                  <a:latin typeface="Calibri" panose="020F0502020204030204" pitchFamily="34" charset="0"/>
                </a:rPr>
                <a:t>Nov 4 - Nov 15</a:t>
              </a:r>
              <a:endParaRPr lang="en-GB" sz="600" dirty="0">
                <a:solidFill>
                  <a:srgbClr val="737373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9" name="OTLSHAPE_T_3517321772184dba83fce6fa6eef91d5_Shape"/>
            <p:cNvSpPr/>
            <p:nvPr>
              <p:custDataLst>
                <p:tags r:id="rId122"/>
              </p:custDataLst>
            </p:nvPr>
          </p:nvSpPr>
          <p:spPr>
            <a:xfrm>
              <a:off x="4107542" y="4517834"/>
              <a:ext cx="133350" cy="95250"/>
            </a:xfrm>
            <a:prstGeom prst="roundRect">
              <a:avLst>
                <a:gd name="adj" fmla="val 100000"/>
              </a:avLst>
            </a:prstGeom>
            <a:solidFill>
              <a:srgbClr val="737373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GB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0" name="OTLSHAPE_T_3517321772184dba83fce6fa6eef91d5_Title"/>
            <p:cNvSpPr txBox="1"/>
            <p:nvPr>
              <p:custDataLst>
                <p:tags r:id="rId123"/>
              </p:custDataLst>
            </p:nvPr>
          </p:nvSpPr>
          <p:spPr>
            <a:xfrm>
              <a:off x="3130181" y="4513523"/>
              <a:ext cx="942975" cy="103875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r" defTabSz="685800">
                <a:defRPr/>
              </a:pPr>
              <a:r>
                <a:rPr lang="en-GB" sz="675" b="1" spc="-5">
                  <a:solidFill>
                    <a:prstClr val="black"/>
                  </a:solidFill>
                  <a:latin typeface="Calibri" panose="020F0502020204030204" pitchFamily="34" charset="0"/>
                </a:rPr>
                <a:t>DTL1 Local Hardware Tests</a:t>
              </a:r>
              <a:endParaRPr lang="en-GB" sz="675" b="1" spc="-5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1" name="OTLSHAPE_T_3517321772184dba83fce6fa6eef91d5_JoinedDate"/>
            <p:cNvSpPr txBox="1"/>
            <p:nvPr>
              <p:custDataLst>
                <p:tags r:id="rId124"/>
              </p:custDataLst>
            </p:nvPr>
          </p:nvSpPr>
          <p:spPr>
            <a:xfrm>
              <a:off x="4270881" y="4519294"/>
              <a:ext cx="495300" cy="92333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defTabSz="685800">
                <a:defRPr/>
              </a:pPr>
              <a:r>
                <a:rPr lang="en-GB" sz="600">
                  <a:solidFill>
                    <a:srgbClr val="737373"/>
                  </a:solidFill>
                  <a:latin typeface="Calibri" panose="020F0502020204030204" pitchFamily="34" charset="0"/>
                </a:rPr>
                <a:t>Nov 18 - Nov 29</a:t>
              </a:r>
              <a:endParaRPr lang="en-GB" sz="600" dirty="0">
                <a:solidFill>
                  <a:srgbClr val="737373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2" name="OTLSHAPE_T_f3287cd749a04e5d957c8f0e18964168_Shape"/>
            <p:cNvSpPr/>
            <p:nvPr>
              <p:custDataLst>
                <p:tags r:id="rId125"/>
              </p:custDataLst>
            </p:nvPr>
          </p:nvSpPr>
          <p:spPr>
            <a:xfrm>
              <a:off x="4253663" y="4651058"/>
              <a:ext cx="276225" cy="95250"/>
            </a:xfrm>
            <a:prstGeom prst="roundRect">
              <a:avLst>
                <a:gd name="adj" fmla="val 100000"/>
              </a:avLst>
            </a:prstGeom>
            <a:solidFill>
              <a:srgbClr val="737373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GB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3" name="OTLSHAPE_T_f3287cd749a04e5d957c8f0e18964168_Title"/>
            <p:cNvSpPr txBox="1"/>
            <p:nvPr>
              <p:custDataLst>
                <p:tags r:id="rId126"/>
              </p:custDataLst>
            </p:nvPr>
          </p:nvSpPr>
          <p:spPr>
            <a:xfrm>
              <a:off x="3088946" y="4646746"/>
              <a:ext cx="1133475" cy="103875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r" defTabSz="685800">
                <a:defRPr/>
              </a:pPr>
              <a:r>
                <a:rPr lang="en-GB" sz="675" b="1" spc="-6">
                  <a:solidFill>
                    <a:prstClr val="black"/>
                  </a:solidFill>
                  <a:latin typeface="Calibri" panose="020F0502020204030204" pitchFamily="34" charset="0"/>
                </a:rPr>
                <a:t>DTL1 Integrated Hardware Tests</a:t>
              </a:r>
              <a:endParaRPr lang="en-GB" sz="675" b="1" spc="-6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4" name="OTLSHAPE_T_f3287cd749a04e5d957c8f0e18964168_JoinedDate"/>
            <p:cNvSpPr txBox="1"/>
            <p:nvPr>
              <p:custDataLst>
                <p:tags r:id="rId127"/>
              </p:custDataLst>
            </p:nvPr>
          </p:nvSpPr>
          <p:spPr>
            <a:xfrm>
              <a:off x="4563125" y="4652517"/>
              <a:ext cx="447675" cy="92333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defTabSz="685800">
                <a:defRPr/>
              </a:pPr>
              <a:r>
                <a:rPr lang="en-GB" sz="600">
                  <a:solidFill>
                    <a:srgbClr val="737373"/>
                  </a:solidFill>
                  <a:latin typeface="Calibri" panose="020F0502020204030204" pitchFamily="34" charset="0"/>
                </a:rPr>
                <a:t>Dec 2 - Dec 27</a:t>
              </a:r>
              <a:endParaRPr lang="en-GB" sz="600" dirty="0">
                <a:solidFill>
                  <a:srgbClr val="737373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5" name="OTLSHAPE_T_f3287cd749a04e5d957c8f0e18964168_Duration"/>
            <p:cNvSpPr txBox="1"/>
            <p:nvPr>
              <p:custDataLst>
                <p:tags r:id="rId128"/>
              </p:custDataLst>
            </p:nvPr>
          </p:nvSpPr>
          <p:spPr>
            <a:xfrm>
              <a:off x="4302302" y="4652517"/>
              <a:ext cx="180975" cy="92333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 defTabSz="685800">
                <a:defRPr/>
              </a:pPr>
              <a:r>
                <a:rPr lang="en-GB" sz="600">
                  <a:solidFill>
                    <a:srgbClr val="F79646"/>
                  </a:solidFill>
                  <a:latin typeface="Calibri" panose="020F0502020204030204" pitchFamily="34" charset="0"/>
                </a:rPr>
                <a:t>4 wks</a:t>
              </a:r>
              <a:endParaRPr lang="en-GB" sz="600" dirty="0">
                <a:solidFill>
                  <a:srgbClr val="F79646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6" name="OTLSHAPE_T_c0a7cfdc9064490d82aeab950e1dd0a2_Shape"/>
            <p:cNvSpPr/>
            <p:nvPr>
              <p:custDataLst>
                <p:tags r:id="rId129"/>
              </p:custDataLst>
            </p:nvPr>
          </p:nvSpPr>
          <p:spPr>
            <a:xfrm>
              <a:off x="3596114" y="4784280"/>
              <a:ext cx="276225" cy="95250"/>
            </a:xfrm>
            <a:prstGeom prst="roundRect">
              <a:avLst>
                <a:gd name="adj" fmla="val 100000"/>
              </a:avLst>
            </a:prstGeom>
            <a:solidFill>
              <a:srgbClr val="62B57B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GB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7" name="OTLSHAPE_T_c0a7cfdc9064490d82aeab950e1dd0a2_Title"/>
            <p:cNvSpPr txBox="1"/>
            <p:nvPr>
              <p:custDataLst>
                <p:tags r:id="rId130"/>
              </p:custDataLst>
            </p:nvPr>
          </p:nvSpPr>
          <p:spPr>
            <a:xfrm>
              <a:off x="2870246" y="4779969"/>
              <a:ext cx="695325" cy="103875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r" defTabSz="685800">
                <a:defRPr/>
              </a:pPr>
              <a:r>
                <a:rPr lang="en-GB" sz="675" b="1" spc="-3">
                  <a:solidFill>
                    <a:prstClr val="black"/>
                  </a:solidFill>
                  <a:latin typeface="Calibri" panose="020F0502020204030204" pitchFamily="34" charset="0"/>
                </a:rPr>
                <a:t>PSS Validation (ICS)</a:t>
              </a:r>
              <a:endParaRPr lang="en-GB" sz="675" b="1" spc="-3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8" name="OTLSHAPE_T_c0a7cfdc9064490d82aeab950e1dd0a2_JoinedDate"/>
            <p:cNvSpPr txBox="1"/>
            <p:nvPr>
              <p:custDataLst>
                <p:tags r:id="rId131"/>
              </p:custDataLst>
            </p:nvPr>
          </p:nvSpPr>
          <p:spPr>
            <a:xfrm>
              <a:off x="3905576" y="4785740"/>
              <a:ext cx="476250" cy="92333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defTabSz="685800">
                <a:defRPr/>
              </a:pPr>
              <a:r>
                <a:rPr lang="en-GB" sz="600">
                  <a:solidFill>
                    <a:srgbClr val="737373"/>
                  </a:solidFill>
                  <a:latin typeface="Calibri" panose="020F0502020204030204" pitchFamily="34" charset="0"/>
                </a:rPr>
                <a:t>Sep 30 - Oct 25</a:t>
              </a:r>
              <a:endParaRPr lang="en-GB" sz="600" dirty="0">
                <a:solidFill>
                  <a:srgbClr val="737373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9" name="OTLSHAPE_T_c0a7cfdc9064490d82aeab950e1dd0a2_Duration"/>
            <p:cNvSpPr txBox="1"/>
            <p:nvPr>
              <p:custDataLst>
                <p:tags r:id="rId132"/>
              </p:custDataLst>
            </p:nvPr>
          </p:nvSpPr>
          <p:spPr>
            <a:xfrm>
              <a:off x="3644753" y="4785740"/>
              <a:ext cx="180975" cy="92333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 defTabSz="685800">
                <a:defRPr/>
              </a:pPr>
              <a:r>
                <a:rPr lang="en-GB" sz="600">
                  <a:solidFill>
                    <a:srgbClr val="1F497D"/>
                  </a:solidFill>
                  <a:latin typeface="Calibri" panose="020F0502020204030204" pitchFamily="34" charset="0"/>
                </a:rPr>
                <a:t>4 wks</a:t>
              </a:r>
              <a:endParaRPr lang="en-GB" sz="600" dirty="0">
                <a:solidFill>
                  <a:srgbClr val="1F497D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0" name="OTLSHAPE_T_d2f0f9a3dc924e6c985115b5de40d6f1_Shape"/>
            <p:cNvSpPr/>
            <p:nvPr>
              <p:custDataLst>
                <p:tags r:id="rId133"/>
              </p:custDataLst>
            </p:nvPr>
          </p:nvSpPr>
          <p:spPr>
            <a:xfrm>
              <a:off x="4545907" y="4917503"/>
              <a:ext cx="276225" cy="95250"/>
            </a:xfrm>
            <a:prstGeom prst="roundRect">
              <a:avLst>
                <a:gd name="adj" fmla="val 100000"/>
              </a:avLst>
            </a:prstGeom>
            <a:solidFill>
              <a:srgbClr val="62B57B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GB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1" name="OTLSHAPE_T_d2f0f9a3dc924e6c985115b5de40d6f1_Title"/>
            <p:cNvSpPr txBox="1"/>
            <p:nvPr>
              <p:custDataLst>
                <p:tags r:id="rId134"/>
              </p:custDataLst>
            </p:nvPr>
          </p:nvSpPr>
          <p:spPr>
            <a:xfrm>
              <a:off x="3369093" y="4913192"/>
              <a:ext cx="1143000" cy="103875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r" defTabSz="685800">
                <a:defRPr/>
              </a:pPr>
              <a:r>
                <a:rPr lang="en-GB" sz="675" b="1" spc="-5">
                  <a:solidFill>
                    <a:prstClr val="black"/>
                  </a:solidFill>
                  <a:latin typeface="Calibri" panose="020F0502020204030204" pitchFamily="34" charset="0"/>
                </a:rPr>
                <a:t>MPS Final Integration Tests (ICS)</a:t>
              </a:r>
              <a:endParaRPr lang="en-GB" sz="675" b="1" spc="-5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2" name="OTLSHAPE_T_d2f0f9a3dc924e6c985115b5de40d6f1_JoinedDate"/>
            <p:cNvSpPr txBox="1"/>
            <p:nvPr>
              <p:custDataLst>
                <p:tags r:id="rId135"/>
              </p:custDataLst>
            </p:nvPr>
          </p:nvSpPr>
          <p:spPr>
            <a:xfrm>
              <a:off x="4855369" y="4918963"/>
              <a:ext cx="466725" cy="92333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defTabSz="685800">
                <a:defRPr/>
              </a:pPr>
              <a:r>
                <a:rPr lang="en-GB" sz="600">
                  <a:solidFill>
                    <a:srgbClr val="737373"/>
                  </a:solidFill>
                  <a:latin typeface="Calibri" panose="020F0502020204030204" pitchFamily="34" charset="0"/>
                </a:rPr>
                <a:t>Dec 30 - Jan 24</a:t>
              </a:r>
              <a:endParaRPr lang="en-GB" sz="600" dirty="0">
                <a:solidFill>
                  <a:srgbClr val="737373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3" name="OTLSHAPE_T_d2f0f9a3dc924e6c985115b5de40d6f1_Duration"/>
            <p:cNvSpPr txBox="1"/>
            <p:nvPr>
              <p:custDataLst>
                <p:tags r:id="rId136"/>
              </p:custDataLst>
            </p:nvPr>
          </p:nvSpPr>
          <p:spPr>
            <a:xfrm>
              <a:off x="4594545" y="4918963"/>
              <a:ext cx="180975" cy="92333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 defTabSz="685800">
                <a:defRPr/>
              </a:pPr>
              <a:r>
                <a:rPr lang="en-GB" sz="600">
                  <a:solidFill>
                    <a:srgbClr val="1F497D"/>
                  </a:solidFill>
                  <a:latin typeface="Calibri" panose="020F0502020204030204" pitchFamily="34" charset="0"/>
                </a:rPr>
                <a:t>4 wks</a:t>
              </a:r>
              <a:endParaRPr lang="en-GB" sz="600" dirty="0">
                <a:solidFill>
                  <a:srgbClr val="1F497D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4" name="OTLSHAPE_T_90e7387ad9624a17a61bc271ea78aff1_Shape"/>
            <p:cNvSpPr/>
            <p:nvPr>
              <p:custDataLst>
                <p:tags r:id="rId137"/>
              </p:custDataLst>
            </p:nvPr>
          </p:nvSpPr>
          <p:spPr>
            <a:xfrm>
              <a:off x="4545907" y="5050727"/>
              <a:ext cx="495300" cy="95250"/>
            </a:xfrm>
            <a:prstGeom prst="roundRect">
              <a:avLst>
                <a:gd name="adj" fmla="val 100000"/>
              </a:avLst>
            </a:prstGeom>
            <a:solidFill>
              <a:schemeClr val="accent6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GB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5" name="OTLSHAPE_T_90e7387ad9624a17a61bc271ea78aff1_Title"/>
            <p:cNvSpPr txBox="1"/>
            <p:nvPr>
              <p:custDataLst>
                <p:tags r:id="rId138"/>
              </p:custDataLst>
            </p:nvPr>
          </p:nvSpPr>
          <p:spPr>
            <a:xfrm>
              <a:off x="3007683" y="5046415"/>
              <a:ext cx="1504950" cy="103875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r" defTabSz="685800">
                <a:defRPr/>
              </a:pPr>
              <a:r>
                <a:rPr lang="en-GB" sz="675" b="1" spc="-3">
                  <a:solidFill>
                    <a:prstClr val="black"/>
                  </a:solidFill>
                  <a:latin typeface="Calibri" panose="020F0502020204030204" pitchFamily="34" charset="0"/>
                </a:rPr>
                <a:t>RFQ/MEBT/DTL1 RF Conditioning Window</a:t>
              </a:r>
              <a:endParaRPr lang="en-GB" sz="675" b="1" spc="-3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6" name="OTLSHAPE_T_90e7387ad9624a17a61bc271ea78aff1_JoinedDate"/>
            <p:cNvSpPr txBox="1"/>
            <p:nvPr>
              <p:custDataLst>
                <p:tags r:id="rId139"/>
              </p:custDataLst>
            </p:nvPr>
          </p:nvSpPr>
          <p:spPr>
            <a:xfrm>
              <a:off x="5074552" y="5052186"/>
              <a:ext cx="476250" cy="92333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defTabSz="685800">
                <a:defRPr/>
              </a:pPr>
              <a:r>
                <a:rPr lang="en-GB" sz="600">
                  <a:solidFill>
                    <a:srgbClr val="737373"/>
                  </a:solidFill>
                  <a:latin typeface="Calibri" panose="020F0502020204030204" pitchFamily="34" charset="0"/>
                </a:rPr>
                <a:t>Dec 30 - Feb 14</a:t>
              </a:r>
              <a:endParaRPr lang="en-GB" sz="600" dirty="0">
                <a:solidFill>
                  <a:srgbClr val="737373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7" name="OTLSHAPE_T_90e7387ad9624a17a61bc271ea78aff1_Duration"/>
            <p:cNvSpPr txBox="1"/>
            <p:nvPr>
              <p:custDataLst>
                <p:tags r:id="rId140"/>
              </p:custDataLst>
            </p:nvPr>
          </p:nvSpPr>
          <p:spPr>
            <a:xfrm>
              <a:off x="4704137" y="5052186"/>
              <a:ext cx="180975" cy="92333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 defTabSz="685800">
                <a:defRPr/>
              </a:pPr>
              <a:r>
                <a:rPr lang="en-GB" sz="600">
                  <a:solidFill>
                    <a:srgbClr val="1F497D"/>
                  </a:solidFill>
                  <a:latin typeface="Calibri" panose="020F0502020204030204" pitchFamily="34" charset="0"/>
                </a:rPr>
                <a:t>7 wks</a:t>
              </a:r>
              <a:endParaRPr lang="en-GB" sz="600" dirty="0">
                <a:solidFill>
                  <a:srgbClr val="1F497D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8" name="OTLSHAPE_T_ed61cdd06ae445469d679a328bbe3bfb_Shape"/>
            <p:cNvSpPr/>
            <p:nvPr>
              <p:custDataLst>
                <p:tags r:id="rId141"/>
              </p:custDataLst>
            </p:nvPr>
          </p:nvSpPr>
          <p:spPr>
            <a:xfrm>
              <a:off x="4911212" y="5183950"/>
              <a:ext cx="133350" cy="95250"/>
            </a:xfrm>
            <a:prstGeom prst="roundRect">
              <a:avLst>
                <a:gd name="adj" fmla="val 100000"/>
              </a:avLst>
            </a:prstGeom>
            <a:solidFill>
              <a:schemeClr val="accent6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GB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9" name="OTLSHAPE_T_ed61cdd06ae445469d679a328bbe3bfb_Title"/>
            <p:cNvSpPr txBox="1"/>
            <p:nvPr>
              <p:custDataLst>
                <p:tags r:id="rId142"/>
              </p:custDataLst>
            </p:nvPr>
          </p:nvSpPr>
          <p:spPr>
            <a:xfrm>
              <a:off x="4673277" y="5179638"/>
              <a:ext cx="200025" cy="103875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r" defTabSz="685800">
                <a:defRPr/>
              </a:pPr>
              <a:r>
                <a:rPr lang="en-GB" sz="675" b="1" spc="-2">
                  <a:solidFill>
                    <a:prstClr val="black"/>
                  </a:solidFill>
                  <a:latin typeface="Calibri" panose="020F0502020204030204" pitchFamily="34" charset="0"/>
                </a:rPr>
                <a:t>SRR2 </a:t>
              </a:r>
              <a:endParaRPr lang="en-GB" sz="675" b="1" spc="-2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0" name="OTLSHAPE_T_ed61cdd06ae445469d679a328bbe3bfb_JoinedDate"/>
            <p:cNvSpPr txBox="1"/>
            <p:nvPr>
              <p:custDataLst>
                <p:tags r:id="rId143"/>
              </p:custDataLst>
            </p:nvPr>
          </p:nvSpPr>
          <p:spPr>
            <a:xfrm>
              <a:off x="5074552" y="5185409"/>
              <a:ext cx="438150" cy="92333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defTabSz="685800">
                <a:defRPr/>
              </a:pPr>
              <a:r>
                <a:rPr lang="en-GB" sz="600">
                  <a:solidFill>
                    <a:srgbClr val="737373"/>
                  </a:solidFill>
                  <a:latin typeface="Calibri" panose="020F0502020204030204" pitchFamily="34" charset="0"/>
                </a:rPr>
                <a:t>Feb 3 - Feb 14</a:t>
              </a:r>
              <a:endParaRPr lang="en-GB" sz="600" dirty="0">
                <a:solidFill>
                  <a:srgbClr val="737373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1" name="OTLSHAPE_T_2e5dd05de80a4580841eb4a5fc99f767_Shape"/>
            <p:cNvSpPr/>
            <p:nvPr>
              <p:custDataLst>
                <p:tags r:id="rId144"/>
              </p:custDataLst>
            </p:nvPr>
          </p:nvSpPr>
          <p:spPr>
            <a:xfrm>
              <a:off x="5057334" y="5317172"/>
              <a:ext cx="933450" cy="95250"/>
            </a:xfrm>
            <a:prstGeom prst="roundRect">
              <a:avLst>
                <a:gd name="adj" fmla="val 100000"/>
              </a:avLst>
            </a:prstGeom>
            <a:solidFill>
              <a:schemeClr val="accent6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GB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2" name="OTLSHAPE_T_2e5dd05de80a4580841eb4a5fc99f767_Title"/>
            <p:cNvSpPr txBox="1"/>
            <p:nvPr>
              <p:custDataLst>
                <p:tags r:id="rId145"/>
              </p:custDataLst>
            </p:nvPr>
          </p:nvSpPr>
          <p:spPr>
            <a:xfrm>
              <a:off x="3765426" y="5312861"/>
              <a:ext cx="1257300" cy="103875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r" defTabSz="685800">
                <a:defRPr/>
              </a:pPr>
              <a:r>
                <a:rPr lang="en-GB" sz="675" b="1" spc="-2">
                  <a:solidFill>
                    <a:prstClr val="black"/>
                  </a:solidFill>
                  <a:latin typeface="Calibri" panose="020F0502020204030204" pitchFamily="34" charset="0"/>
                </a:rPr>
                <a:t>Beam Commissioning (ISrc to DTL1)</a:t>
              </a:r>
              <a:endParaRPr lang="en-GB" sz="675" b="1" spc="-2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3" name="OTLSHAPE_T_2e5dd05de80a4580841eb4a5fc99f767_JoinedDate"/>
            <p:cNvSpPr txBox="1"/>
            <p:nvPr>
              <p:custDataLst>
                <p:tags r:id="rId146"/>
              </p:custDataLst>
            </p:nvPr>
          </p:nvSpPr>
          <p:spPr>
            <a:xfrm>
              <a:off x="6024344" y="5318632"/>
              <a:ext cx="495300" cy="92333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defTabSz="685800">
                <a:defRPr/>
              </a:pPr>
              <a:r>
                <a:rPr lang="en-GB" sz="600">
                  <a:solidFill>
                    <a:srgbClr val="737373"/>
                  </a:solidFill>
                  <a:latin typeface="Calibri" panose="020F0502020204030204" pitchFamily="34" charset="0"/>
                </a:rPr>
                <a:t>Feb 17 - May 15</a:t>
              </a:r>
              <a:endParaRPr lang="en-GB" sz="600" dirty="0">
                <a:solidFill>
                  <a:srgbClr val="737373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4" name="OTLSHAPE_T_764cbb90bb604dbea1c0035380eb80f4_Shape"/>
            <p:cNvSpPr/>
            <p:nvPr>
              <p:custDataLst>
                <p:tags r:id="rId147"/>
              </p:custDataLst>
            </p:nvPr>
          </p:nvSpPr>
          <p:spPr>
            <a:xfrm>
              <a:off x="6007127" y="5450396"/>
              <a:ext cx="790575" cy="95250"/>
            </a:xfrm>
            <a:prstGeom prst="roundRect">
              <a:avLst>
                <a:gd name="adj" fmla="val 100000"/>
              </a:avLst>
            </a:prstGeom>
            <a:solidFill>
              <a:srgbClr val="737373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GB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5" name="OTLSHAPE_T_764cbb90bb604dbea1c0035380eb80f4_Title"/>
            <p:cNvSpPr txBox="1"/>
            <p:nvPr>
              <p:custDataLst>
                <p:tags r:id="rId148"/>
              </p:custDataLst>
            </p:nvPr>
          </p:nvSpPr>
          <p:spPr>
            <a:xfrm>
              <a:off x="4832154" y="5446084"/>
              <a:ext cx="1143000" cy="103875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r" defTabSz="685800">
                <a:defRPr/>
              </a:pPr>
              <a:r>
                <a:rPr lang="en-GB" sz="675" b="1" spc="-3">
                  <a:solidFill>
                    <a:prstClr val="black"/>
                  </a:solidFill>
                  <a:latin typeface="Calibri" panose="020F0502020204030204" pitchFamily="34" charset="0"/>
                </a:rPr>
                <a:t>DTLs 2, 3, 4 Installation Window</a:t>
              </a:r>
              <a:endParaRPr lang="en-GB" sz="675" b="1" spc="-3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6" name="OTLSHAPE_T_764cbb90bb604dbea1c0035380eb80f4_JoinedDate"/>
            <p:cNvSpPr txBox="1"/>
            <p:nvPr>
              <p:custDataLst>
                <p:tags r:id="rId149"/>
              </p:custDataLst>
            </p:nvPr>
          </p:nvSpPr>
          <p:spPr>
            <a:xfrm>
              <a:off x="6828015" y="5451855"/>
              <a:ext cx="466725" cy="92333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defTabSz="685800">
                <a:defRPr/>
              </a:pPr>
              <a:r>
                <a:rPr lang="en-GB" sz="600">
                  <a:solidFill>
                    <a:srgbClr val="737373"/>
                  </a:solidFill>
                  <a:latin typeface="Calibri" panose="020F0502020204030204" pitchFamily="34" charset="0"/>
                </a:rPr>
                <a:t>May 18 - Jul 31</a:t>
              </a:r>
              <a:endParaRPr lang="en-GB" sz="600" dirty="0">
                <a:solidFill>
                  <a:srgbClr val="737373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7" name="OTLSHAPE_T_661cd33f9c2944dd8843b7dfa0f74ca6_Shape"/>
            <p:cNvSpPr/>
            <p:nvPr>
              <p:custDataLst>
                <p:tags r:id="rId150"/>
              </p:custDataLst>
            </p:nvPr>
          </p:nvSpPr>
          <p:spPr>
            <a:xfrm>
              <a:off x="6810797" y="5583619"/>
              <a:ext cx="571500" cy="95250"/>
            </a:xfrm>
            <a:prstGeom prst="roundRect">
              <a:avLst>
                <a:gd name="adj" fmla="val 100000"/>
              </a:avLst>
            </a:prstGeom>
            <a:solidFill>
              <a:schemeClr val="accent6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GB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8" name="OTLSHAPE_T_661cd33f9c2944dd8843b7dfa0f74ca6_Title"/>
            <p:cNvSpPr txBox="1"/>
            <p:nvPr>
              <p:custDataLst>
                <p:tags r:id="rId151"/>
              </p:custDataLst>
            </p:nvPr>
          </p:nvSpPr>
          <p:spPr>
            <a:xfrm>
              <a:off x="5473583" y="5579308"/>
              <a:ext cx="1304925" cy="103875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r" defTabSz="685800">
                <a:defRPr/>
              </a:pPr>
              <a:r>
                <a:rPr lang="en-GB" sz="675" b="1" spc="-2">
                  <a:solidFill>
                    <a:prstClr val="black"/>
                  </a:solidFill>
                  <a:latin typeface="Calibri" panose="020F0502020204030204" pitchFamily="34" charset="0"/>
                </a:rPr>
                <a:t>DTLs 2, 3, 4 RF Conditioning Window</a:t>
              </a:r>
              <a:endParaRPr lang="en-GB" sz="675" b="1" spc="-2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9" name="OTLSHAPE_T_661cd33f9c2944dd8843b7dfa0f74ca6_JoinedDate"/>
            <p:cNvSpPr txBox="1"/>
            <p:nvPr>
              <p:custDataLst>
                <p:tags r:id="rId152"/>
              </p:custDataLst>
            </p:nvPr>
          </p:nvSpPr>
          <p:spPr>
            <a:xfrm>
              <a:off x="7411466" y="5585078"/>
              <a:ext cx="447675" cy="92333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defTabSz="685800">
                <a:defRPr/>
              </a:pPr>
              <a:r>
                <a:rPr lang="en-GB" sz="600">
                  <a:solidFill>
                    <a:srgbClr val="737373"/>
                  </a:solidFill>
                  <a:latin typeface="Calibri" panose="020F0502020204030204" pitchFamily="34" charset="0"/>
                </a:rPr>
                <a:t>Aug 3 - Sep 25</a:t>
              </a:r>
              <a:endParaRPr lang="en-GB" sz="600" dirty="0">
                <a:solidFill>
                  <a:srgbClr val="737373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0" name="OTLSHAPE_T_f7abe21deb02446aa359d3603e07ee64_Shape"/>
            <p:cNvSpPr/>
            <p:nvPr>
              <p:custDataLst>
                <p:tags r:id="rId153"/>
              </p:custDataLst>
            </p:nvPr>
          </p:nvSpPr>
          <p:spPr>
            <a:xfrm>
              <a:off x="7249163" y="5716841"/>
              <a:ext cx="133350" cy="95250"/>
            </a:xfrm>
            <a:prstGeom prst="roundRect">
              <a:avLst>
                <a:gd name="adj" fmla="val 100000"/>
              </a:avLst>
            </a:prstGeom>
            <a:solidFill>
              <a:schemeClr val="accent6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GB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1" name="OTLSHAPE_T_f7abe21deb02446aa359d3603e07ee64_Title"/>
            <p:cNvSpPr txBox="1"/>
            <p:nvPr>
              <p:custDataLst>
                <p:tags r:id="rId154"/>
              </p:custDataLst>
            </p:nvPr>
          </p:nvSpPr>
          <p:spPr>
            <a:xfrm>
              <a:off x="7030595" y="5712530"/>
              <a:ext cx="180975" cy="103875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r" defTabSz="685800">
                <a:defRPr/>
              </a:pPr>
              <a:r>
                <a:rPr lang="en-GB" sz="675" b="1" spc="-2">
                  <a:solidFill>
                    <a:prstClr val="black"/>
                  </a:solidFill>
                  <a:latin typeface="Calibri" panose="020F0502020204030204" pitchFamily="34" charset="0"/>
                </a:rPr>
                <a:t>SRR3</a:t>
              </a:r>
              <a:endParaRPr lang="en-GB" sz="675" b="1" spc="-2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2" name="OTLSHAPE_T_f7abe21deb02446aa359d3603e07ee64_JoinedDate"/>
            <p:cNvSpPr txBox="1"/>
            <p:nvPr>
              <p:custDataLst>
                <p:tags r:id="rId155"/>
              </p:custDataLst>
            </p:nvPr>
          </p:nvSpPr>
          <p:spPr>
            <a:xfrm>
              <a:off x="7412503" y="5718301"/>
              <a:ext cx="476250" cy="92333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defTabSz="685800">
                <a:defRPr/>
              </a:pPr>
              <a:r>
                <a:rPr lang="en-GB" sz="600">
                  <a:solidFill>
                    <a:srgbClr val="737373"/>
                  </a:solidFill>
                  <a:latin typeface="Calibri" panose="020F0502020204030204" pitchFamily="34" charset="0"/>
                </a:rPr>
                <a:t>Sep 14 - Sep 25</a:t>
              </a:r>
              <a:endParaRPr lang="en-GB" sz="600" dirty="0">
                <a:solidFill>
                  <a:srgbClr val="737373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3" name="OTLSHAPE_T_e8acf6af1dbe4320b458e0c967b26aa8_Shape"/>
            <p:cNvSpPr/>
            <p:nvPr>
              <p:custDataLst>
                <p:tags r:id="rId156"/>
              </p:custDataLst>
            </p:nvPr>
          </p:nvSpPr>
          <p:spPr>
            <a:xfrm>
              <a:off x="7395285" y="5850065"/>
              <a:ext cx="933450" cy="95250"/>
            </a:xfrm>
            <a:prstGeom prst="roundRect">
              <a:avLst>
                <a:gd name="adj" fmla="val 100000"/>
              </a:avLst>
            </a:prstGeom>
            <a:solidFill>
              <a:schemeClr val="accent6"/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65100" h="12700"/>
            </a:sp3d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>
                      <a:scrgbClr r="0" g="0" b="0">
                        <a:alpha val="50000"/>
                      </a:scrgbClr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GB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4" name="OTLSHAPE_T_e8acf6af1dbe4320b458e0c967b26aa8_Title"/>
            <p:cNvSpPr txBox="1"/>
            <p:nvPr>
              <p:custDataLst>
                <p:tags r:id="rId157"/>
              </p:custDataLst>
            </p:nvPr>
          </p:nvSpPr>
          <p:spPr>
            <a:xfrm>
              <a:off x="6103377" y="5845753"/>
              <a:ext cx="1257300" cy="103875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r" defTabSz="685800">
                <a:defRPr/>
              </a:pPr>
              <a:r>
                <a:rPr lang="en-GB" sz="675" b="1" spc="-2">
                  <a:solidFill>
                    <a:prstClr val="black"/>
                  </a:solidFill>
                  <a:latin typeface="Calibri" panose="020F0502020204030204" pitchFamily="34" charset="0"/>
                </a:rPr>
                <a:t>Beam Commissioning (ISrc to DTL4)</a:t>
              </a:r>
              <a:endParaRPr lang="en-GB" sz="675" b="1" spc="-2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5" name="OTLSHAPE_T_e8acf6af1dbe4320b458e0c967b26aa8_JoinedDate"/>
            <p:cNvSpPr txBox="1"/>
            <p:nvPr>
              <p:custDataLst>
                <p:tags r:id="rId158"/>
              </p:custDataLst>
            </p:nvPr>
          </p:nvSpPr>
          <p:spPr>
            <a:xfrm>
              <a:off x="8362295" y="5851524"/>
              <a:ext cx="485775" cy="92333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defTabSz="685800">
                <a:defRPr/>
              </a:pPr>
              <a:r>
                <a:rPr lang="en-GB" sz="600">
                  <a:solidFill>
                    <a:srgbClr val="737373"/>
                  </a:solidFill>
                  <a:latin typeface="Calibri" panose="020F0502020204030204" pitchFamily="34" charset="0"/>
                </a:rPr>
                <a:t>Sep 28 - Dec 25</a:t>
              </a:r>
              <a:endParaRPr lang="en-GB" sz="600" dirty="0">
                <a:solidFill>
                  <a:srgbClr val="737373"/>
                </a:solidFill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5894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Key</a:t>
            </a:r>
            <a:r>
              <a:rPr lang="sv-SE" dirty="0"/>
              <a:t> </a:t>
            </a:r>
            <a:r>
              <a:rPr lang="sv-SE" dirty="0" err="1"/>
              <a:t>challenges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High number of parallel activities</a:t>
            </a:r>
          </a:p>
          <a:p>
            <a:pPr lvl="1"/>
            <a:r>
              <a:rPr lang="en-US" sz="1800" dirty="0"/>
              <a:t>Resource constraints</a:t>
            </a:r>
          </a:p>
          <a:p>
            <a:pPr lvl="1"/>
            <a:r>
              <a:rPr lang="en-US" sz="1800" dirty="0"/>
              <a:t>High technical risk</a:t>
            </a:r>
          </a:p>
          <a:p>
            <a:pPr lvl="1"/>
            <a:endParaRPr lang="en-US" sz="1800" dirty="0"/>
          </a:p>
          <a:p>
            <a:r>
              <a:rPr lang="en-US" dirty="0"/>
              <a:t>Many different stakeholders</a:t>
            </a:r>
          </a:p>
          <a:p>
            <a:pPr lvl="1"/>
            <a:r>
              <a:rPr lang="en-US" sz="1800" dirty="0"/>
              <a:t>Difficult to get unambiguous prioritization</a:t>
            </a:r>
          </a:p>
          <a:p>
            <a:pPr lvl="1"/>
            <a:endParaRPr lang="en-GB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800" dirty="0"/>
          </a:p>
          <a:p>
            <a:pPr marL="457200" lvl="1" indent="0">
              <a:buNone/>
            </a:pPr>
            <a:endParaRPr lang="en-SE" sz="1800" dirty="0"/>
          </a:p>
          <a:p>
            <a:pPr marL="457200" lvl="1" indent="0">
              <a:buNone/>
            </a:pPr>
            <a:endParaRPr lang="en-SE" sz="1800" dirty="0"/>
          </a:p>
          <a:p>
            <a:pPr marL="457200" lvl="1" indent="0">
              <a:buNone/>
            </a:pPr>
            <a:endParaRPr lang="en-US" sz="1800" dirty="0"/>
          </a:p>
          <a:p>
            <a:pPr lvl="1"/>
            <a:endParaRPr lang="en-SE" sz="1800" dirty="0"/>
          </a:p>
          <a:p>
            <a:pPr lvl="1"/>
            <a:endParaRPr lang="en-SE" sz="1800" dirty="0"/>
          </a:p>
          <a:p>
            <a:pPr lvl="1"/>
            <a:endParaRPr lang="en-SE" sz="1800" dirty="0"/>
          </a:p>
          <a:p>
            <a:pPr marL="457200" lvl="1" indent="0">
              <a:buNone/>
            </a:pP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34460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t">
        <a:norm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837FB91F-CDC5-4BC6-A162-22F8370E1EC4}" vid="{C4EAEFBE-156F-4FEE-9F2B-BE5A854A00D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Core Powerpoint.pptx</Template>
  <TotalTime>34539</TotalTime>
  <Words>2299</Words>
  <Application>Microsoft Macintosh PowerPoint</Application>
  <PresentationFormat>On-screen Show (4:3)</PresentationFormat>
  <Paragraphs>319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ESS Core Powerpoint</vt:lpstr>
      <vt:lpstr>Office-tema</vt:lpstr>
      <vt:lpstr>TAC 19 Installation and commissioning 2019</vt:lpstr>
      <vt:lpstr>Glossary</vt:lpstr>
      <vt:lpstr>ICS work package 10: Accelerator Integration</vt:lpstr>
      <vt:lpstr>Achievements (MEBT)</vt:lpstr>
      <vt:lpstr>Achievements (MEBT)</vt:lpstr>
      <vt:lpstr>Achievements</vt:lpstr>
      <vt:lpstr>Achievements</vt:lpstr>
      <vt:lpstr>Installation plan for 2019 - 2020</vt:lpstr>
      <vt:lpstr>Key challenges</vt:lpstr>
      <vt:lpstr>Methodology for 2019</vt:lpstr>
      <vt:lpstr>Methodology for 2019</vt:lpstr>
      <vt:lpstr>Normal conducting linac stakeholder meeting</vt:lpstr>
      <vt:lpstr>Normal conducting linac stakeholder meeting (ICS proposal)</vt:lpstr>
      <vt:lpstr>Resource situation</vt:lpstr>
      <vt:lpstr>Thank you!</vt:lpstr>
    </vt:vector>
  </TitlesOfParts>
  <Company>ESS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Microsoft Office User</cp:lastModifiedBy>
  <cp:revision>380</cp:revision>
  <dcterms:created xsi:type="dcterms:W3CDTF">2013-10-29T16:05:10Z</dcterms:created>
  <dcterms:modified xsi:type="dcterms:W3CDTF">2019-04-07T10:13:12Z</dcterms:modified>
</cp:coreProperties>
</file>