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425" r:id="rId3"/>
    <p:sldId id="435" r:id="rId4"/>
    <p:sldId id="431" r:id="rId5"/>
    <p:sldId id="432" r:id="rId6"/>
    <p:sldId id="433" r:id="rId7"/>
    <p:sldId id="434" r:id="rId8"/>
    <p:sldId id="426" r:id="rId9"/>
    <p:sldId id="427" r:id="rId10"/>
    <p:sldId id="428" r:id="rId11"/>
    <p:sldId id="429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8" autoAdjust="0"/>
    <p:restoredTop sz="94676" autoAdjust="0"/>
  </p:normalViewPr>
  <p:slideViewPr>
    <p:cSldViewPr>
      <p:cViewPr varScale="1">
        <p:scale>
          <a:sx n="122" d="100"/>
          <a:sy n="122" d="100"/>
        </p:scale>
        <p:origin x="1661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2019-04-05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KRISTINA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635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KRISTINA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2784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KRISTINA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620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KRISTINA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501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KRISTINA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61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KRISTINA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931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KRISTINA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3881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KRISTINA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7272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KRISTINA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1777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KRISTINA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111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2019-04-05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2019-04-05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2019-04-05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2019-04-05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2019-04-05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sz="4000" dirty="0" smtClean="0"/>
              <a:t>TAC 19</a:t>
            </a:r>
            <a:br>
              <a:rPr lang="sv-SE" sz="4000" dirty="0" smtClean="0"/>
            </a:br>
            <a:r>
              <a:rPr lang="sv-SE" sz="4000" dirty="0" smtClean="0"/>
              <a:t>Ion Source And LEBT </a:t>
            </a:r>
            <a:r>
              <a:rPr lang="sv-SE" sz="4000" dirty="0" err="1" smtClean="0"/>
              <a:t>commissioning</a:t>
            </a:r>
            <a:r>
              <a:rPr lang="sv-SE" sz="4000" dirty="0" smtClean="0"/>
              <a:t> </a:t>
            </a:r>
            <a:br>
              <a:rPr lang="sv-SE" sz="4000" dirty="0" smtClean="0"/>
            </a:br>
            <a:r>
              <a:rPr lang="sv-SE" sz="4000" dirty="0" err="1" smtClean="0"/>
              <a:t>Lessons</a:t>
            </a:r>
            <a:r>
              <a:rPr lang="sv-SE" sz="4000" dirty="0" smtClean="0"/>
              <a:t> </a:t>
            </a:r>
            <a:r>
              <a:rPr lang="sv-SE" sz="4000" dirty="0" err="1" smtClean="0"/>
              <a:t>Learned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Saeed Haghtalab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Karl Vestin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smtClean="0">
                <a:solidFill>
                  <a:srgbClr val="FFFFFF"/>
                </a:solidFill>
              </a:rPr>
              <a:t>2019-04-12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Installation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19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308304" y="-675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43607" y="1772816"/>
            <a:ext cx="7866103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u="sng" dirty="0" smtClean="0">
                <a:solidFill>
                  <a:schemeClr val="tx1"/>
                </a:solidFill>
              </a:rPr>
              <a:t>Reinforce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Onsite presence of in-kind personnel during installation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Visibility and active participation to AD weekly </a:t>
            </a:r>
            <a:r>
              <a:rPr lang="en-US" sz="2000" dirty="0" smtClean="0">
                <a:solidFill>
                  <a:schemeClr val="tx1"/>
                </a:solidFill>
              </a:rPr>
              <a:t>meetings, </a:t>
            </a:r>
            <a:r>
              <a:rPr lang="en-US" sz="2000" dirty="0">
                <a:solidFill>
                  <a:schemeClr val="tx1"/>
                </a:solidFill>
              </a:rPr>
              <a:t>specific NCL, S</a:t>
            </a:r>
            <a:r>
              <a:rPr lang="en-US" sz="2000" dirty="0" smtClean="0">
                <a:solidFill>
                  <a:schemeClr val="tx1"/>
                </a:solidFill>
              </a:rPr>
              <a:t>CL</a:t>
            </a:r>
            <a:r>
              <a:rPr lang="en-US" sz="2000" dirty="0">
                <a:solidFill>
                  <a:schemeClr val="tx1"/>
                </a:solidFill>
              </a:rPr>
              <a:t>, AD project support meeting, commissioning coordination: we are often the last contributor </a:t>
            </a:r>
            <a:r>
              <a:rPr lang="en-US" sz="2000" dirty="0" smtClean="0">
                <a:solidFill>
                  <a:schemeClr val="tx1"/>
                </a:solidFill>
              </a:rPr>
              <a:t>to </a:t>
            </a:r>
            <a:r>
              <a:rPr lang="en-US" sz="2000" dirty="0">
                <a:solidFill>
                  <a:schemeClr val="tx1"/>
                </a:solidFill>
              </a:rPr>
              <a:t>the final installation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u="sng" dirty="0" smtClean="0">
                <a:solidFill>
                  <a:schemeClr val="tx1"/>
                </a:solidFill>
              </a:rPr>
              <a:t>Improve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Avoid overlap of installation and commissioning activities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If critical installation activities (water/power) are significantly delayed the commissioning project needs to be re-planned, not just nudged a few days</a:t>
            </a:r>
          </a:p>
        </p:txBody>
      </p:sp>
      <p:sp>
        <p:nvSpPr>
          <p:cNvPr id="4" name="Down Arrow 3"/>
          <p:cNvSpPr/>
          <p:nvPr/>
        </p:nvSpPr>
        <p:spPr>
          <a:xfrm>
            <a:off x="457200" y="3717032"/>
            <a:ext cx="484632" cy="97840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0800000">
            <a:off x="457200" y="1916832"/>
            <a:ext cx="484632" cy="97840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3945" y="5692693"/>
            <a:ext cx="845251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Follow installation progress and adjust commissioning plans to ensure realistic and relevant planning when the hectic commissioning period starts.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3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Commissioning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19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308304" y="-675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41832" y="1700808"/>
            <a:ext cx="8022656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u="sng" dirty="0" smtClean="0">
                <a:solidFill>
                  <a:schemeClr val="tx1"/>
                </a:solidFill>
              </a:rPr>
              <a:t>Reinforce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We did get beam in the end. This was an accomplishment of ESS working as a team, all differences and arguments set aside. This should be commended and reinforced.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u="sng" dirty="0" smtClean="0">
                <a:solidFill>
                  <a:schemeClr val="tx1"/>
                </a:solidFill>
              </a:rPr>
              <a:t>Improve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Verification of control systems before commissioning. We had too many unexpected problems.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Establish a prioritized list for control systems early in order to allow for correct planning of work.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Avoid underestimating time and effort required for commissioning</a:t>
            </a:r>
          </a:p>
        </p:txBody>
      </p:sp>
      <p:sp>
        <p:nvSpPr>
          <p:cNvPr id="4" name="Down Arrow 3"/>
          <p:cNvSpPr/>
          <p:nvPr/>
        </p:nvSpPr>
        <p:spPr>
          <a:xfrm>
            <a:off x="457200" y="3717032"/>
            <a:ext cx="484632" cy="97840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0800000">
            <a:off x="457200" y="1916832"/>
            <a:ext cx="484632" cy="97840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5530006"/>
            <a:ext cx="845251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Work with in-kind contributors the reinforce verification and documentation of deliverables. Work with “core team” to have a clear prioritization of tasks. Do verification in controlled environments before commissioning.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3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5343275" y="5611472"/>
            <a:ext cx="100832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221008" y="5503664"/>
            <a:ext cx="100832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121576" y="5414931"/>
            <a:ext cx="100832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036292" y="5312899"/>
            <a:ext cx="100832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885735" y="5229146"/>
            <a:ext cx="100832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Ion source and LEBT control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" y="1639341"/>
            <a:ext cx="8219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308304" y="-675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948264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0" name="Bildobjekt 7">
            <a:extLst>
              <a:ext uri="{FF2B5EF4-FFF2-40B4-BE49-F238E27FC236}">
                <a16:creationId xmlns:a16="http://schemas.microsoft.com/office/drawing/2014/main" id="{09335328-1E4E-4605-8483-F5611D6F1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1556792"/>
            <a:ext cx="9217024" cy="331026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93196" y="6174975"/>
            <a:ext cx="100832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6984" y="5155340"/>
            <a:ext cx="914034" cy="432048"/>
            <a:chOff x="1482202" y="6309320"/>
            <a:chExt cx="914034" cy="432048"/>
          </a:xfrm>
        </p:grpSpPr>
        <p:sp>
          <p:nvSpPr>
            <p:cNvPr id="12" name="Rounded Rectangle 11"/>
            <p:cNvSpPr/>
            <p:nvPr/>
          </p:nvSpPr>
          <p:spPr>
            <a:xfrm>
              <a:off x="1482202" y="6309320"/>
              <a:ext cx="914034" cy="4320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Source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PLC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952" y="6481775"/>
              <a:ext cx="368534" cy="8713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779912" y="5155339"/>
            <a:ext cx="914034" cy="432048"/>
            <a:chOff x="1482202" y="6309320"/>
            <a:chExt cx="914034" cy="432048"/>
          </a:xfrm>
        </p:grpSpPr>
        <p:sp>
          <p:nvSpPr>
            <p:cNvPr id="15" name="Rounded Rectangle 14"/>
            <p:cNvSpPr/>
            <p:nvPr/>
          </p:nvSpPr>
          <p:spPr>
            <a:xfrm>
              <a:off x="1482202" y="6309320"/>
              <a:ext cx="914034" cy="4320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Vacuum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PLC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952" y="6481775"/>
              <a:ext cx="368534" cy="87137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3707904" y="4305216"/>
            <a:ext cx="1008328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Vacuum system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62185" y="5155338"/>
            <a:ext cx="100832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MTCA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noProof="0" dirty="0" smtClean="0">
                <a:solidFill>
                  <a:prstClr val="black"/>
                </a:solidFill>
                <a:latin typeface="Calibri"/>
              </a:rPr>
              <a:t>Crate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81051" y="2204864"/>
            <a:ext cx="662034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NPM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67952" y="2204864"/>
            <a:ext cx="540060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IRIS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105087" y="2204864"/>
            <a:ext cx="905276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Chopper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12160" y="2204864"/>
            <a:ext cx="648072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EMU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12160" y="1731542"/>
            <a:ext cx="648072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660232" y="2204864"/>
            <a:ext cx="662034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BCM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41080" y="5155338"/>
            <a:ext cx="100832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VME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noProof="0" dirty="0" smtClean="0">
                <a:solidFill>
                  <a:prstClr val="black"/>
                </a:solidFill>
                <a:latin typeface="Calibri"/>
              </a:rPr>
              <a:t>Crate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stCxn id="26" idx="2"/>
          </p:cNvCxnSpPr>
          <p:nvPr/>
        </p:nvCxnSpPr>
        <p:spPr>
          <a:xfrm>
            <a:off x="7845244" y="5587386"/>
            <a:ext cx="0" cy="24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506048" y="5767976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Timing</a:t>
            </a:r>
            <a:endParaRPr lang="en-US" sz="1400" dirty="0"/>
          </a:p>
        </p:txBody>
      </p:sp>
      <p:cxnSp>
        <p:nvCxnSpPr>
          <p:cNvPr id="31" name="Straight Arrow Connector 30"/>
          <p:cNvCxnSpPr>
            <a:stCxn id="18" idx="0"/>
          </p:cNvCxnSpPr>
          <p:nvPr/>
        </p:nvCxnSpPr>
        <p:spPr>
          <a:xfrm flipH="1" flipV="1">
            <a:off x="6636360" y="2729113"/>
            <a:ext cx="29989" cy="242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891229" y="4305216"/>
            <a:ext cx="1008328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 supplies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195412" y="4298593"/>
            <a:ext cx="1296468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flow sensors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560517" y="3942225"/>
            <a:ext cx="905276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Doppler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560517" y="3489540"/>
            <a:ext cx="905275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NPM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972840" y="5157192"/>
            <a:ext cx="100832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Motion crate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472860" y="5157192"/>
            <a:ext cx="914034" cy="432048"/>
            <a:chOff x="1482202" y="6309320"/>
            <a:chExt cx="914034" cy="432048"/>
          </a:xfrm>
        </p:grpSpPr>
        <p:sp>
          <p:nvSpPr>
            <p:cNvPr id="43" name="Rounded Rectangle 42"/>
            <p:cNvSpPr/>
            <p:nvPr/>
          </p:nvSpPr>
          <p:spPr>
            <a:xfrm>
              <a:off x="1482202" y="6309320"/>
              <a:ext cx="914034" cy="4320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Cooling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Skid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952" y="6481775"/>
              <a:ext cx="368534" cy="87137"/>
            </a:xfrm>
            <a:prstGeom prst="rect">
              <a:avLst/>
            </a:prstGeom>
          </p:spPr>
        </p:pic>
      </p:grpSp>
      <p:sp>
        <p:nvSpPr>
          <p:cNvPr id="41" name="Rounded Rectangle 40"/>
          <p:cNvSpPr/>
          <p:nvPr/>
        </p:nvSpPr>
        <p:spPr>
          <a:xfrm>
            <a:off x="3829654" y="6174975"/>
            <a:ext cx="100832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Virtual machine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25494" y="5038949"/>
            <a:ext cx="8736904" cy="1716066"/>
          </a:xfrm>
          <a:custGeom>
            <a:avLst/>
            <a:gdLst>
              <a:gd name="connsiteX0" fmla="*/ 6263 w 8736904"/>
              <a:gd name="connsiteY0" fmla="*/ 933189 h 1716066"/>
              <a:gd name="connsiteX1" fmla="*/ 18789 w 8736904"/>
              <a:gd name="connsiteY1" fmla="*/ 1672225 h 1716066"/>
              <a:gd name="connsiteX2" fmla="*/ 8718115 w 8736904"/>
              <a:gd name="connsiteY2" fmla="*/ 1716066 h 1716066"/>
              <a:gd name="connsiteX3" fmla="*/ 8736904 w 8736904"/>
              <a:gd name="connsiteY3" fmla="*/ 1083501 h 1716066"/>
              <a:gd name="connsiteX4" fmla="*/ 7052153 w 8736904"/>
              <a:gd name="connsiteY4" fmla="*/ 1064712 h 1716066"/>
              <a:gd name="connsiteX5" fmla="*/ 6976997 w 8736904"/>
              <a:gd name="connsiteY5" fmla="*/ 1064712 h 1716066"/>
              <a:gd name="connsiteX6" fmla="*/ 6958208 w 8736904"/>
              <a:gd name="connsiteY6" fmla="*/ 0 h 1716066"/>
              <a:gd name="connsiteX7" fmla="*/ 5818339 w 8736904"/>
              <a:gd name="connsiteY7" fmla="*/ 12526 h 1716066"/>
              <a:gd name="connsiteX8" fmla="*/ 5818339 w 8736904"/>
              <a:gd name="connsiteY8" fmla="*/ 1108553 h 1716066"/>
              <a:gd name="connsiteX9" fmla="*/ 0 w 8736904"/>
              <a:gd name="connsiteY9" fmla="*/ 1064712 h 171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36904" h="1716066">
                <a:moveTo>
                  <a:pt x="6263" y="933189"/>
                </a:moveTo>
                <a:lnTo>
                  <a:pt x="18789" y="1672225"/>
                </a:lnTo>
                <a:lnTo>
                  <a:pt x="8718115" y="1716066"/>
                </a:lnTo>
                <a:lnTo>
                  <a:pt x="8736904" y="1083501"/>
                </a:lnTo>
                <a:lnTo>
                  <a:pt x="7052153" y="1064712"/>
                </a:lnTo>
                <a:lnTo>
                  <a:pt x="6976997" y="1064712"/>
                </a:lnTo>
                <a:lnTo>
                  <a:pt x="6958208" y="0"/>
                </a:lnTo>
                <a:lnTo>
                  <a:pt x="5818339" y="12526"/>
                </a:lnTo>
                <a:lnTo>
                  <a:pt x="5818339" y="1108553"/>
                </a:lnTo>
                <a:lnTo>
                  <a:pt x="0" y="106471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ildresultat fÃ¶r EPIC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4" y="5772476"/>
            <a:ext cx="615985" cy="3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1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Source/Interlock PLC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308304" y="-675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9517" y="2301323"/>
            <a:ext cx="4804120" cy="360309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1772816"/>
            <a:ext cx="4608512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Interfaces many different systems, including: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PSS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Vacuum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EMU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…</a:t>
            </a:r>
          </a:p>
          <a:p>
            <a:pPr lvl="1"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In case of errors or exceeded trip limits generates interlock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In case of interlock it shuts off magnetron, high-voltage power supplies </a:t>
            </a:r>
            <a:r>
              <a:rPr lang="en-US" sz="2000" dirty="0" err="1" smtClean="0">
                <a:solidFill>
                  <a:schemeClr val="tx1"/>
                </a:solidFill>
              </a:rPr>
              <a:t>etc</a:t>
            </a:r>
            <a:r>
              <a:rPr lang="en-US" sz="2000" dirty="0" smtClean="0">
                <a:solidFill>
                  <a:schemeClr val="tx1"/>
                </a:solidFill>
              </a:rPr>
              <a:t> thereby stopping beam</a:t>
            </a:r>
          </a:p>
        </p:txBody>
      </p:sp>
    </p:spTree>
    <p:extLst>
      <p:ext uri="{BB962C8B-B14F-4D97-AF65-F5344CB8AC3E}">
        <p14:creationId xmlns:p14="http://schemas.microsoft.com/office/powerpoint/2010/main" val="8456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MicroTCA</a:t>
            </a:r>
            <a:r>
              <a:rPr lang="en-GB" dirty="0" smtClean="0"/>
              <a:t> Crate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19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308304" y="-675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0408" y="2336456"/>
            <a:ext cx="4509120" cy="33818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1772816"/>
            <a:ext cx="4824536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Data acquisition and timing receiver for instrumentation: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BCM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FC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EMU</a:t>
            </a:r>
          </a:p>
          <a:p>
            <a:pPr lvl="1"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Hosts IOCs for BCM, FC and EMU on a </a:t>
            </a:r>
            <a:r>
              <a:rPr lang="en-US" sz="2000" dirty="0" err="1" smtClean="0">
                <a:solidFill>
                  <a:schemeClr val="tx1"/>
                </a:solidFill>
              </a:rPr>
              <a:t>MicroTCA</a:t>
            </a:r>
            <a:r>
              <a:rPr lang="en-US" sz="2000" dirty="0" smtClean="0">
                <a:solidFill>
                  <a:schemeClr val="tx1"/>
                </a:solidFill>
              </a:rPr>
              <a:t>/Concurrent CPU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MRF Timing/event receivers (EVR)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DAQ AMC cards are Struck 8300</a:t>
            </a:r>
          </a:p>
        </p:txBody>
      </p:sp>
    </p:spTree>
    <p:extLst>
      <p:ext uri="{BB962C8B-B14F-4D97-AF65-F5344CB8AC3E}">
        <p14:creationId xmlns:p14="http://schemas.microsoft.com/office/powerpoint/2010/main" val="23201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VME crate and IPC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19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308304" y="-675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1772816"/>
            <a:ext cx="4608512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VME crate contains the MRF timing event generator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VME crate also hosts the </a:t>
            </a:r>
            <a:r>
              <a:rPr lang="en-US" sz="2000" dirty="0" smtClean="0">
                <a:solidFill>
                  <a:schemeClr val="tx1"/>
                </a:solidFill>
              </a:rPr>
              <a:t>EVG and </a:t>
            </a:r>
            <a:r>
              <a:rPr lang="en-US" sz="2000" dirty="0" smtClean="0">
                <a:solidFill>
                  <a:schemeClr val="tx1"/>
                </a:solidFill>
              </a:rPr>
              <a:t>EVR for magnetron and chopper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IPC hosts IOCs for: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Ion source control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LEBT control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Interlock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6519" y="2217046"/>
            <a:ext cx="4732356" cy="354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0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 PLCs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19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308304" y="-675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1772816"/>
            <a:ext cx="4212976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Two separate PLCs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For vacuum process control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For vacuum interlocks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Two IOC’s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One running on dedicated IPC for data acquisition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One running in virtualized environment for status readout and manual control</a:t>
            </a:r>
          </a:p>
          <a:p>
            <a:pPr lvl="1"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56" y="1772816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EPICS and OPI’s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19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308304" y="-675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496" y="1639341"/>
            <a:ext cx="5770523" cy="4109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In total ~15 IOCs to monitor and control the ion source, LEBT and all associated systems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Each system has a dedicated OPI for operators and an engineering OPI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All systems are connected to archiver appliance. Selection of PVs for archiving made in collaboration with system owners.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Alarms are configured and generated by the IOC’s.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Alarm server (BEAST) configuration and workflow to be defined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15329" y="1639341"/>
            <a:ext cx="3370680" cy="252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Delivery from in-kind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19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308304" y="-675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772816"/>
            <a:ext cx="7776864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u="sng" dirty="0" smtClean="0">
                <a:solidFill>
                  <a:schemeClr val="tx1"/>
                </a:solidFill>
              </a:rPr>
              <a:t>Reinforce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Ion source, LEBT and associated control systems delivered as a consistent and tested unit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Constant work to clarify tasks with </a:t>
            </a:r>
            <a:r>
              <a:rPr lang="en-US" sz="2000" dirty="0" smtClean="0">
                <a:solidFill>
                  <a:schemeClr val="tx1"/>
                </a:solidFill>
              </a:rPr>
              <a:t>in-kind partner </a:t>
            </a:r>
            <a:r>
              <a:rPr lang="en-US" sz="2000" dirty="0">
                <a:solidFill>
                  <a:schemeClr val="tx1"/>
                </a:solidFill>
              </a:rPr>
              <a:t>in a constructive and friendly </a:t>
            </a:r>
            <a:r>
              <a:rPr lang="en-US" sz="2000" dirty="0" smtClean="0">
                <a:solidFill>
                  <a:schemeClr val="tx1"/>
                </a:solidFill>
              </a:rPr>
              <a:t>manner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u="sng" dirty="0" smtClean="0">
                <a:solidFill>
                  <a:schemeClr val="tx1"/>
                </a:solidFill>
              </a:rPr>
              <a:t>Improve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The configuration used for testing during the Factory Acceptance Test (FAT) was not fully documented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Site Acceptance Test (SAT) should be conducted using a configuration matching the FAT configuration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The testing conducted during the FAT could have been more comprehensive.</a:t>
            </a:r>
          </a:p>
        </p:txBody>
      </p:sp>
      <p:sp>
        <p:nvSpPr>
          <p:cNvPr id="4" name="Down Arrow 3"/>
          <p:cNvSpPr/>
          <p:nvPr/>
        </p:nvSpPr>
        <p:spPr>
          <a:xfrm>
            <a:off x="457200" y="3717032"/>
            <a:ext cx="484632" cy="97840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0800000">
            <a:off x="457200" y="1916832"/>
            <a:ext cx="484632" cy="97840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3945" y="5879013"/>
            <a:ext cx="866853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Ensure close interaction with in-kind partner prior to delivery to ensure fully documented configuration and comprehensive well-documented factory acceptance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0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Organization and planning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19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308304" y="-675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15617" y="1772816"/>
            <a:ext cx="7794094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u="sng" dirty="0" smtClean="0">
                <a:solidFill>
                  <a:schemeClr val="tx1"/>
                </a:solidFill>
              </a:rPr>
              <a:t>Reinforce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Regular follow-up meetings in the cross-division commissioning team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Clear leadership for the commissioning planning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Agile and flexible approach to enable rapidly changing priorities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u="sng" dirty="0" smtClean="0">
                <a:solidFill>
                  <a:schemeClr val="tx1"/>
                </a:solidFill>
              </a:rPr>
              <a:t>Improve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Clarity in role and responsibility distribution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Planning of commissioning activities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Clarify role and responsibility for the “Declaration of Conformity” sub-project</a:t>
            </a:r>
          </a:p>
        </p:txBody>
      </p:sp>
      <p:sp>
        <p:nvSpPr>
          <p:cNvPr id="4" name="Down Arrow 3"/>
          <p:cNvSpPr/>
          <p:nvPr/>
        </p:nvSpPr>
        <p:spPr>
          <a:xfrm>
            <a:off x="457200" y="3717032"/>
            <a:ext cx="484632" cy="97840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0800000">
            <a:off x="457200" y="1916832"/>
            <a:ext cx="484632" cy="97840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3945" y="5661248"/>
            <a:ext cx="845251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Address commissioning as one cross-division “core team” with clearly defined roles and responsibilities. Engage proactively with the rest of the commissioning team to ensure better coordination of activities.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4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9713</TotalTime>
  <Words>669</Words>
  <Application>Microsoft Office PowerPoint</Application>
  <PresentationFormat>On-screen Show (4:3)</PresentationFormat>
  <Paragraphs>147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TAC 19 Ion Source And LEBT commissioning  Lessons Learned</vt:lpstr>
      <vt:lpstr>Ion source and LEBT control system</vt:lpstr>
      <vt:lpstr>Source/Interlock PLC</vt:lpstr>
      <vt:lpstr>MicroTCA Crate</vt:lpstr>
      <vt:lpstr>VME crate and IPC</vt:lpstr>
      <vt:lpstr>Vacuum PLCs</vt:lpstr>
      <vt:lpstr>EPICS and OPI’s</vt:lpstr>
      <vt:lpstr>Delivery from in-kind</vt:lpstr>
      <vt:lpstr>Organization and planning</vt:lpstr>
      <vt:lpstr>Installation</vt:lpstr>
      <vt:lpstr>Commissioning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Karl Vestin</cp:lastModifiedBy>
  <cp:revision>381</cp:revision>
  <dcterms:created xsi:type="dcterms:W3CDTF">2013-10-29T16:05:10Z</dcterms:created>
  <dcterms:modified xsi:type="dcterms:W3CDTF">2019-04-05T07:16:53Z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Access Type">
    <vt:lpwstr>Inherited</vt:lpwstr>
  </property>
  <property fmtid="{D5CDD505-2E9C-101B-9397-08002B2CF9AE}" pid="3" name="MXActiveVersion">
    <vt:lpwstr>1</vt:lpwstr>
  </property>
  <property fmtid="{D5CDD505-2E9C-101B-9397-08002B2CF9AE}" pid="4" name="MXActual_state_Obsolete">
    <vt:lpwstr>N/A</vt:lpwstr>
  </property>
  <property fmtid="{D5CDD505-2E9C-101B-9397-08002B2CF9AE}" pid="5" name="MXActual_state_Preliminary">
    <vt:lpwstr>Jun 3, 2016</vt:lpwstr>
  </property>
  <property fmtid="{D5CDD505-2E9C-101B-9397-08002B2CF9AE}" pid="6" name="MXActual_state_Release">
    <vt:lpwstr>N/A</vt:lpwstr>
  </property>
  <property fmtid="{D5CDD505-2E9C-101B-9397-08002B2CF9AE}" pid="7" name="MXApprover">
    <vt:lpwstr/>
  </property>
  <property fmtid="{D5CDD505-2E9C-101B-9397-08002B2CF9AE}" pid="8" name="MXAuthor">
    <vt:lpwstr>Karl Vestin</vt:lpwstr>
  </property>
  <property fmtid="{D5CDD505-2E9C-101B-9397-08002B2CF9AE}" pid="9" name="MXCheckin Reason">
    <vt:lpwstr/>
  </property>
  <property fmtid="{D5CDD505-2E9C-101B-9397-08002B2CF9AE}" pid="10" name="MXclau">
    <vt:lpwstr>False</vt:lpwstr>
  </property>
  <property fmtid="{D5CDD505-2E9C-101B-9397-08002B2CF9AE}" pid="11" name="MXConfidentiality">
    <vt:lpwstr>Internal</vt:lpwstr>
  </property>
  <property fmtid="{D5CDD505-2E9C-101B-9397-08002B2CF9AE}" pid="12" name="MXCurrent">
    <vt:lpwstr>Preliminary</vt:lpwstr>
  </property>
  <property fmtid="{D5CDD505-2E9C-101B-9397-08002B2CF9AE}" pid="13" name="MXCurrent.Localized">
    <vt:lpwstr>Preliminary</vt:lpwstr>
  </property>
  <property fmtid="{D5CDD505-2E9C-101B-9397-08002B2CF9AE}" pid="14" name="MXDescription">
    <vt:lpwstr>TAC 19 - Lessons Learned ISLEBT</vt:lpwstr>
  </property>
  <property fmtid="{D5CDD505-2E9C-101B-9397-08002B2CF9AE}" pid="15" name="MXDesignated User">
    <vt:lpwstr>Unassigned</vt:lpwstr>
  </property>
  <property fmtid="{D5CDD505-2E9C-101B-9397-08002B2CF9AE}" pid="16" name="MXdmg_GeneratedFrom">
    <vt:lpwstr/>
  </property>
  <property fmtid="{D5CDD505-2E9C-101B-9397-08002B2CF9AE}" pid="17" name="MXdmg_Language">
    <vt:lpwstr>en</vt:lpwstr>
  </property>
  <property fmtid="{D5CDD505-2E9C-101B-9397-08002B2CF9AE}" pid="18" name="MXdmg_LastSourceFileCheckin">
    <vt:lpwstr>Apr 4, 2019</vt:lpwstr>
  </property>
  <property fmtid="{D5CDD505-2E9C-101B-9397-08002B2CF9AE}" pid="19" name="MXEmail">
    <vt:lpwstr>peter.radahl@esss.se</vt:lpwstr>
  </property>
  <property fmtid="{D5CDD505-2E9C-101B-9397-08002B2CF9AE}" pid="20" name="MXFirstName">
    <vt:lpwstr>Peter</vt:lpwstr>
  </property>
  <property fmtid="{D5CDD505-2E9C-101B-9397-08002B2CF9AE}" pid="21" name="MXIs Version Object">
    <vt:lpwstr>False</vt:lpwstr>
  </property>
  <property fmtid="{D5CDD505-2E9C-101B-9397-08002B2CF9AE}" pid="22" name="MXLanguage">
    <vt:lpwstr>English</vt:lpwstr>
  </property>
  <property fmtid="{D5CDD505-2E9C-101B-9397-08002B2CF9AE}" pid="23" name="MXLastName">
    <vt:lpwstr>Rådahl</vt:lpwstr>
  </property>
  <property fmtid="{D5CDD505-2E9C-101B-9397-08002B2CF9AE}" pid="24" name="MXLatestVersion">
    <vt:lpwstr>1</vt:lpwstr>
  </property>
  <property fmtid="{D5CDD505-2E9C-101B-9397-08002B2CF9AE}" pid="25" name="MXLegacy Id">
    <vt:lpwstr/>
  </property>
  <property fmtid="{D5CDD505-2E9C-101B-9397-08002B2CF9AE}" pid="26" name="MXLink">
    <vt:lpwstr/>
  </property>
  <property fmtid="{D5CDD505-2E9C-101B-9397-08002B2CF9AE}" pid="27" name="MXMiddleName">
    <vt:lpwstr/>
  </property>
  <property fmtid="{D5CDD505-2E9C-101B-9397-08002B2CF9AE}" pid="28" name="MXMove Files To Version">
    <vt:lpwstr>False</vt:lpwstr>
  </property>
  <property fmtid="{D5CDD505-2E9C-101B-9397-08002B2CF9AE}" pid="29" name="MXName">
    <vt:lpwstr>ESS-1090706</vt:lpwstr>
  </property>
  <property fmtid="{D5CDD505-2E9C-101B-9397-08002B2CF9AE}" pid="30" name="MXOriginator">
    <vt:lpwstr>karlvestin</vt:lpwstr>
  </property>
  <property fmtid="{D5CDD505-2E9C-101B-9397-08002B2CF9AE}" pid="31" name="MXPolicy">
    <vt:lpwstr>Open Document</vt:lpwstr>
  </property>
  <property fmtid="{D5CDD505-2E9C-101B-9397-08002B2CF9AE}" pid="32" name="MXPolicy.Localized">
    <vt:lpwstr>Open Document</vt:lpwstr>
  </property>
  <property fmtid="{D5CDD505-2E9C-101B-9397-08002B2CF9AE}" pid="33" name="MXPrinted Date">
    <vt:lpwstr>Apr 4, 2019</vt:lpwstr>
  </property>
  <property fmtid="{D5CDD505-2E9C-101B-9397-08002B2CF9AE}" pid="34" name="MXPrinted Version">
    <vt:lpwstr>(1)</vt:lpwstr>
  </property>
  <property fmtid="{D5CDD505-2E9C-101B-9397-08002B2CF9AE}" pid="35" name="MXReference">
    <vt:lpwstr/>
  </property>
  <property fmtid="{D5CDD505-2E9C-101B-9397-08002B2CF9AE}" pid="36" name="MXRev">
    <vt:lpwstr>1</vt:lpwstr>
  </property>
  <property fmtid="{D5CDD505-2E9C-101B-9397-08002B2CF9AE}" pid="37" name="MXRevision">
    <vt:lpwstr>1</vt:lpwstr>
  </property>
  <property fmtid="{D5CDD505-2E9C-101B-9397-08002B2CF9AE}" pid="38" name="MXSignatures_state_Obsolete">
    <vt:lpwstr/>
  </property>
  <property fmtid="{D5CDD505-2E9C-101B-9397-08002B2CF9AE}" pid="39" name="MXSignatures_state_Preliminary">
    <vt:lpwstr/>
  </property>
  <property fmtid="{D5CDD505-2E9C-101B-9397-08002B2CF9AE}" pid="40" name="MXSignatures_state_Release">
    <vt:lpwstr/>
  </property>
  <property fmtid="{D5CDD505-2E9C-101B-9397-08002B2CF9AE}" pid="41" name="MXSubmitter">
    <vt:lpwstr>Karl Vestin</vt:lpwstr>
  </property>
  <property fmtid="{D5CDD505-2E9C-101B-9397-08002B2CF9AE}" pid="42" name="MXSuspend Versioning">
    <vt:lpwstr>False</vt:lpwstr>
  </property>
  <property fmtid="{D5CDD505-2E9C-101B-9397-08002B2CF9AE}" pid="43" name="MXTitle">
    <vt:lpwstr>TAC 19 - Lessons Learned ISLEBT</vt:lpwstr>
  </property>
  <property fmtid="{D5CDD505-2E9C-101B-9397-08002B2CF9AE}" pid="44" name="MXTVADummy1">
    <vt:lpwstr/>
  </property>
  <property fmtid="{D5CDD505-2E9C-101B-9397-08002B2CF9AE}" pid="45" name="MXTVADummy2">
    <vt:lpwstr/>
  </property>
  <property fmtid="{D5CDD505-2E9C-101B-9397-08002B2CF9AE}" pid="46" name="MXTVADummy3">
    <vt:lpwstr/>
  </property>
  <property fmtid="{D5CDD505-2E9C-101B-9397-08002B2CF9AE}" pid="47" name="MXType">
    <vt:lpwstr>dmg_Presentation</vt:lpwstr>
  </property>
  <property fmtid="{D5CDD505-2E9C-101B-9397-08002B2CF9AE}" pid="48" name="MXType of Decision">
    <vt:lpwstr/>
  </property>
  <property fmtid="{D5CDD505-2E9C-101B-9397-08002B2CF9AE}" pid="49" name="MXType.Localized">
    <vt:lpwstr>Presentation</vt:lpwstr>
  </property>
  <property fmtid="{D5CDD505-2E9C-101B-9397-08002B2CF9AE}" pid="50" name="MXUser">
    <vt:lpwstr>peterradahl</vt:lpwstr>
  </property>
  <property fmtid="{D5CDD505-2E9C-101B-9397-08002B2CF9AE}" pid="51" name="MXVersion">
    <vt:lpwstr>1</vt:lpwstr>
  </property>
</Properties>
</file>