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2"/>
  </p:notesMasterIdLst>
  <p:sldIdLst>
    <p:sldId id="349" r:id="rId3"/>
    <p:sldId id="350" r:id="rId4"/>
    <p:sldId id="356" r:id="rId5"/>
    <p:sldId id="352" r:id="rId6"/>
    <p:sldId id="353" r:id="rId7"/>
    <p:sldId id="354" r:id="rId8"/>
    <p:sldId id="357" r:id="rId9"/>
    <p:sldId id="355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5" autoAdjust="0"/>
    <p:restoredTop sz="93243" autoAdjust="0"/>
  </p:normalViewPr>
  <p:slideViewPr>
    <p:cSldViewPr>
      <p:cViewPr varScale="1">
        <p:scale>
          <a:sx n="127" d="100"/>
          <a:sy n="127" d="100"/>
        </p:scale>
        <p:origin x="182" y="8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05/04/2019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05/04/2019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05/04/2019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2019-04-05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European Spallation Source </a:t>
            </a:r>
            <a:r>
              <a:rPr lang="en-GB" b="1" dirty="0">
                <a:solidFill>
                  <a:srgbClr val="FFFFFF"/>
                </a:solidFill>
              </a:rPr>
              <a:t/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b="1" dirty="0" smtClean="0">
                <a:solidFill>
                  <a:srgbClr val="FFFFFF"/>
                </a:solidFill>
              </a:rPr>
              <a:t>TAC 19 – Integration with in-Kind Partners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US" sz="2400" b="1" dirty="0" smtClean="0">
              <a:solidFill>
                <a:prstClr val="white"/>
              </a:solidFill>
            </a:endParaRPr>
          </a:p>
          <a:p>
            <a:pPr defTabSz="315314"/>
            <a:r>
              <a:rPr lang="en-US" sz="1800" dirty="0" smtClean="0">
                <a:solidFill>
                  <a:srgbClr val="FFFFFF"/>
                </a:solidFill>
              </a:rPr>
              <a:t>João Paulo Martins </a:t>
            </a:r>
          </a:p>
          <a:p>
            <a:pPr defTabSz="315314"/>
            <a:r>
              <a:rPr lang="en-US" sz="1800" dirty="0" smtClean="0">
                <a:solidFill>
                  <a:srgbClr val="FFFFFF"/>
                </a:solidFill>
              </a:rPr>
              <a:t>Control Systems Engineer</a:t>
            </a:r>
            <a:endParaRPr lang="en-US" sz="1400" dirty="0" smtClean="0">
              <a:solidFill>
                <a:prstClr val="white"/>
              </a:solidFill>
            </a:endParaRPr>
          </a:p>
          <a:p>
            <a:pPr defTabSz="315314"/>
            <a:r>
              <a:rPr lang="en-US" sz="1400" dirty="0" smtClean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US" sz="1400" dirty="0" smtClean="0">
                <a:solidFill>
                  <a:srgbClr val="FFFFFF"/>
                </a:solidFill>
              </a:rPr>
              <a:t>2019-04-11</a:t>
            </a:r>
            <a:endParaRPr lang="en-US" sz="12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integration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ESS Bilbao elaborates the hardware list based on their design;</a:t>
            </a:r>
          </a:p>
          <a:p>
            <a:pPr lvl="1"/>
            <a:r>
              <a:rPr lang="en-US" dirty="0" smtClean="0"/>
              <a:t>The list is reviewed together with ICS;</a:t>
            </a:r>
          </a:p>
          <a:p>
            <a:pPr lvl="1"/>
            <a:r>
              <a:rPr lang="en-US" dirty="0" smtClean="0"/>
              <a:t>ICS proceeds with purchase and shipment to ESS Bilbao;</a:t>
            </a:r>
          </a:p>
          <a:p>
            <a:pPr lvl="1"/>
            <a:r>
              <a:rPr lang="en-US" dirty="0" smtClean="0"/>
              <a:t>This procedure is iterative;</a:t>
            </a:r>
          </a:p>
          <a:p>
            <a:pPr lvl="1"/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Delays during the procurement phase obviously affects ESS Bilbao;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MTCA hardware is mostly driven by ICS;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PLC hardware is mostly driven by ESS Bilbao;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71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integration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781000"/>
            <a:ext cx="10742984" cy="43451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First developments were done on VME hardware as a temporary solution;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ESS Bilbao was affected by the delays from other in-kind partners of ESS – MicroTCA digital platform;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Fast Chopper controls was entirely developed using VME; The system was successfully tested using MTCA hardware in 2018-12;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We should consider FPGA firmware as part of the hardware package;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ICS will absorb any remaining integration work related to MTCA to mitigate the impact of delays;</a:t>
            </a:r>
          </a:p>
        </p:txBody>
      </p:sp>
    </p:spTree>
    <p:extLst>
      <p:ext uri="{BB962C8B-B14F-4D97-AF65-F5344CB8AC3E}">
        <p14:creationId xmlns:p14="http://schemas.microsoft.com/office/powerpoint/2010/main" val="258172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integration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3352" y="1628800"/>
            <a:ext cx="10972800" cy="4345166"/>
          </a:xfrm>
        </p:spPr>
        <p:txBody>
          <a:bodyPr/>
          <a:lstStyle/>
          <a:p>
            <a:r>
              <a:rPr lang="en-US" dirty="0" smtClean="0"/>
              <a:t>The agreement sometimes is not clear about the scope of work on each side;</a:t>
            </a:r>
          </a:p>
          <a:p>
            <a:r>
              <a:rPr lang="en-US" dirty="0" smtClean="0"/>
              <a:t>ESS Bilbao had to put extra effort to prepare the PLC and EtherCAT crates;</a:t>
            </a:r>
          </a:p>
          <a:p>
            <a:r>
              <a:rPr lang="en-US" dirty="0" smtClean="0"/>
              <a:t>Lack of official standard for these kind of installations;</a:t>
            </a:r>
          </a:p>
          <a:p>
            <a:r>
              <a:rPr lang="en-US" dirty="0" smtClean="0"/>
              <a:t>To mitigate this issue, ICS provided workforce in Bilbao;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3040236"/>
            <a:ext cx="4071765" cy="305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753036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9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b="1" u="sng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37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b="1" u="sng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88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Software Integration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software component of ESS Control System: EPICS;</a:t>
            </a:r>
          </a:p>
          <a:p>
            <a:endParaRPr lang="en-US" dirty="0" smtClean="0"/>
          </a:p>
          <a:p>
            <a:r>
              <a:rPr lang="en-US" dirty="0" smtClean="0"/>
              <a:t>ESS EPICS Environment (EEE and now E3) was designed with the in-kind partners in mind:</a:t>
            </a:r>
          </a:p>
          <a:p>
            <a:pPr lvl="1"/>
            <a:r>
              <a:rPr lang="en-US" dirty="0" smtClean="0"/>
              <a:t>Small group of maintainers of the driver pool;</a:t>
            </a:r>
          </a:p>
          <a:p>
            <a:pPr lvl="1"/>
            <a:r>
              <a:rPr lang="en-US" dirty="0" smtClean="0"/>
              <a:t>Customized build system that offloads the complexity of the IOC structure;</a:t>
            </a:r>
          </a:p>
          <a:p>
            <a:pPr lvl="1"/>
            <a:r>
              <a:rPr lang="en-US" dirty="0" smtClean="0"/>
              <a:t>Big collection of EPICS modules and extensions already available;</a:t>
            </a:r>
          </a:p>
          <a:p>
            <a:pPr lvl="1"/>
            <a:r>
              <a:rPr lang="en-US" dirty="0" smtClean="0"/>
              <a:t>Those who are not familiar or keen on low-level development can concentrate on integration work;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Macintosh HD:private:var:folders:fv:zrd87bt12099tjc_qgr797_4000_5f:T:TemporaryItems:image2015-11-4 10-24-30.png">
            <a:extLst>
              <a:ext uri="{FF2B5EF4-FFF2-40B4-BE49-F238E27FC236}">
                <a16:creationId xmlns:a16="http://schemas.microsoft.com/office/drawing/2014/main" id="{89BFC9BE-231C-4E68-A3BF-3A90B50166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509120"/>
            <a:ext cx="3071396" cy="213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14" descr="Macintosh HD:private:var:folders:fv:zrd87bt12099tjc_qgr797_4000_5f:T:TemporaryItems:image2015-11-4 10-24-55.png">
            <a:extLst>
              <a:ext uri="{FF2B5EF4-FFF2-40B4-BE49-F238E27FC236}">
                <a16:creationId xmlns:a16="http://schemas.microsoft.com/office/drawing/2014/main" id="{7BBA9481-EE41-4774-B808-FA40FFFB4D3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420" y="4568666"/>
            <a:ext cx="3192802" cy="209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97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Software Integration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 Bilbao has an in-kind EEE server connected to our main server via </a:t>
            </a:r>
            <a:r>
              <a:rPr lang="en-US" dirty="0" err="1" smtClean="0"/>
              <a:t>Rsync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r>
              <a:rPr lang="en-US" dirty="0" smtClean="0"/>
              <a:t>This infrastructure allowed engineers with little or no previous experience with EPICS to rapid become part of the EPICS world;</a:t>
            </a:r>
          </a:p>
          <a:p>
            <a:endParaRPr lang="en-US" dirty="0" smtClean="0"/>
          </a:p>
          <a:p>
            <a:r>
              <a:rPr lang="en-US" dirty="0" smtClean="0"/>
              <a:t>ICS developed generic modules to help standardize some common applications:</a:t>
            </a:r>
          </a:p>
          <a:p>
            <a:pPr lvl="1"/>
            <a:r>
              <a:rPr lang="en-US" dirty="0" smtClean="0"/>
              <a:t>Generic Scanning Module;</a:t>
            </a:r>
          </a:p>
          <a:p>
            <a:pPr lvl="1"/>
            <a:r>
              <a:rPr lang="en-US" dirty="0" smtClean="0"/>
              <a:t>IFCDAQ – Generic Data Acquisition;</a:t>
            </a:r>
          </a:p>
          <a:p>
            <a:pPr lvl="1"/>
            <a:r>
              <a:rPr lang="en-US" dirty="0" smtClean="0"/>
              <a:t>mrfioc2 (*);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15323" r="18042" b="14392"/>
          <a:stretch/>
        </p:blipFill>
        <p:spPr bwMode="auto">
          <a:xfrm>
            <a:off x="5879976" y="4393618"/>
            <a:ext cx="3761740" cy="2146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369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b="1" u="sng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01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b="1" u="sng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54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Support and collaboration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most of the participants in this type of collaboration, an in-kind contribution is a new paradigm;</a:t>
            </a:r>
          </a:p>
          <a:p>
            <a:endParaRPr lang="en-US" dirty="0"/>
          </a:p>
          <a:p>
            <a:r>
              <a:rPr lang="en-US" dirty="0" smtClean="0"/>
              <a:t>We learn together how to work together and how to overcome the problems and challenges;</a:t>
            </a:r>
          </a:p>
          <a:p>
            <a:endParaRPr lang="en-US" dirty="0"/>
          </a:p>
          <a:p>
            <a:r>
              <a:rPr lang="en-US" dirty="0" smtClean="0"/>
              <a:t>A lot of communication is necessary, keeping track of discussions and actions that need to be taken is fundamental;</a:t>
            </a:r>
          </a:p>
          <a:p>
            <a:endParaRPr lang="en-US" dirty="0"/>
          </a:p>
          <a:p>
            <a:r>
              <a:rPr lang="en-US" dirty="0" smtClean="0"/>
              <a:t>During the project execution phase, different stakeholders </a:t>
            </a:r>
            <a:r>
              <a:rPr lang="en-US" dirty="0" smtClean="0"/>
              <a:t>constantly request </a:t>
            </a:r>
            <a:r>
              <a:rPr lang="en-US" dirty="0" smtClean="0"/>
              <a:t>information and status </a:t>
            </a:r>
            <a:r>
              <a:rPr lang="en-US" dirty="0" smtClean="0"/>
              <a:t>updates, </a:t>
            </a:r>
            <a:r>
              <a:rPr lang="en-US" dirty="0" smtClean="0"/>
              <a:t>which </a:t>
            </a:r>
            <a:r>
              <a:rPr lang="en-US" dirty="0" smtClean="0"/>
              <a:t>adds</a:t>
            </a:r>
            <a:r>
              <a:rPr lang="en-US" dirty="0" smtClean="0"/>
              <a:t> an overhead to the in-kind partner</a:t>
            </a:r>
            <a:r>
              <a:rPr lang="en-US" dirty="0" smtClean="0"/>
              <a:t>. </a:t>
            </a:r>
            <a:r>
              <a:rPr lang="en-US" dirty="0" smtClean="0"/>
              <a:t>Having one contact person </a:t>
            </a:r>
            <a:r>
              <a:rPr lang="en-US" b="1" u="sng" dirty="0" smtClean="0"/>
              <a:t>coordinating this flow </a:t>
            </a:r>
            <a:r>
              <a:rPr lang="en-US" dirty="0" smtClean="0"/>
              <a:t>of information is crucial for the progress of the </a:t>
            </a:r>
            <a:r>
              <a:rPr lang="en-US" dirty="0" smtClean="0"/>
              <a:t>project;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Support and collaboration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several issues can be solved regardless of the distance, visits to the partners plays a major role on the overall progress;</a:t>
            </a:r>
          </a:p>
          <a:p>
            <a:endParaRPr lang="en-US" dirty="0" smtClean="0"/>
          </a:p>
          <a:p>
            <a:r>
              <a:rPr lang="en-US" dirty="0" smtClean="0"/>
              <a:t>Over the course of two years, several trips to Bilbao were organized: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2017-05: MEBT Control System CDR;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2017-11: Installation of the first MicroTCA crate;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2018-04: Project status and technical support;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2018-06: Faraday Cup tests with ESS Bilbao injector;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2018-10: Project status and technical support;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2018-12: One week mission for technical support;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2019-03: MEBT System Acceptance Review;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2019-??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8" y="3645024"/>
            <a:ext cx="4016855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252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Support and collaboration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829728"/>
            <a:ext cx="5331018" cy="386414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821817"/>
            <a:ext cx="5370556" cy="30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2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Support and collaboration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700808"/>
            <a:ext cx="6480720" cy="48605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780928"/>
            <a:ext cx="4308558" cy="27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9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b="1" u="sng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29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b="1" u="sng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65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scope of each part is not very detailed, patience, comprehension and, above all, </a:t>
            </a:r>
            <a:r>
              <a:rPr lang="en-US" b="1" u="sng" dirty="0" smtClean="0"/>
              <a:t>collaboration spirit</a:t>
            </a:r>
            <a:r>
              <a:rPr lang="en-US" dirty="0" smtClean="0"/>
              <a:t> is necessary;</a:t>
            </a:r>
          </a:p>
          <a:p>
            <a:endParaRPr lang="en-US" dirty="0"/>
          </a:p>
          <a:p>
            <a:r>
              <a:rPr lang="en-US" dirty="0" smtClean="0"/>
              <a:t>There is a hardware and software strategy from ICS to all in-kinds and stakeholders. Therefore, ESS should provide the fundamental building blocks that enables the partners focus on what is important: </a:t>
            </a:r>
            <a:r>
              <a:rPr lang="en-US" b="1" u="sng" dirty="0" smtClean="0"/>
              <a:t>integration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 smtClean="0"/>
              <a:t>Issues and delays on ESS side directly affects the in-kind partners. To mitigate the effects, ESS should put extra effort on the technical support, sometimes even taking part in some tasks;</a:t>
            </a:r>
          </a:p>
          <a:p>
            <a:endParaRPr lang="en-US" dirty="0"/>
          </a:p>
          <a:p>
            <a:r>
              <a:rPr lang="en-US" dirty="0" smtClean="0"/>
              <a:t>The more the interfaces and standards are defined, the better, always.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68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ecosystem provided by ICS constantly changed along the time:</a:t>
            </a:r>
          </a:p>
          <a:p>
            <a:pPr lvl="1"/>
            <a:r>
              <a:rPr lang="en-US" dirty="0" smtClean="0"/>
              <a:t>ESS EPICS Environment: EEE </a:t>
            </a:r>
            <a:r>
              <a:rPr lang="en-US" dirty="0" smtClean="0">
                <a:sym typeface="Wingdings" panose="05000000000000000000" pitchFamily="2" charset="2"/>
              </a:rPr>
              <a:t> E3;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Motion Control hardware: Geobrick  Beckhoff EtherCAT;</a:t>
            </a:r>
          </a:p>
          <a:p>
            <a:pPr lvl="1"/>
            <a:r>
              <a:rPr lang="en-US" dirty="0" smtClean="0"/>
              <a:t>Motion Control Software: Ecat2 </a:t>
            </a:r>
            <a:r>
              <a:rPr lang="en-US" dirty="0" smtClean="0">
                <a:sym typeface="Wingdings" panose="05000000000000000000" pitchFamily="2" charset="2"/>
              </a:rPr>
              <a:t> ECMC;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Digital platform: VME  MTCA;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EPICS modules, FPGA firmwares, drivers …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This is the natural evolution of the project!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To mitigate the effects for the partner, each case should be analyzed: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Sometimes the changes are minimal and we should encourage the update;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some cases, changes are dramatic: better to keep current status and update in house;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5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b="1" u="sng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364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b="1" u="sng" dirty="0" smtClean="0"/>
              <a:t>Acknowledgements</a:t>
            </a:r>
            <a:endParaRPr lang="en-GB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76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Working with ESS Bilbao team is a pleasure;</a:t>
            </a:r>
          </a:p>
          <a:p>
            <a:endParaRPr lang="en-GB" b="1" u="sng" dirty="0" smtClean="0"/>
          </a:p>
          <a:p>
            <a:r>
              <a:rPr lang="en-GB" dirty="0" smtClean="0"/>
              <a:t>Special thanks to all internal ESS stakeholders involved: WP3, BI, RF;</a:t>
            </a:r>
          </a:p>
          <a:p>
            <a:endParaRPr lang="en-GB" dirty="0"/>
          </a:p>
          <a:p>
            <a:r>
              <a:rPr lang="en-GB" dirty="0" smtClean="0"/>
              <a:t>Special thanks to Ibon, Idoia, Nagore, Giles, Angel and all ESS Bilbao team;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21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839464"/>
            <a:ext cx="4628475" cy="4515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365104"/>
            <a:ext cx="1059259" cy="42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132856"/>
            <a:ext cx="504056" cy="5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1000"/>
            <a:ext cx="5414392" cy="4345166"/>
          </a:xfrm>
        </p:spPr>
        <p:txBody>
          <a:bodyPr/>
          <a:lstStyle/>
          <a:p>
            <a:r>
              <a:rPr lang="en-GB" sz="2000" dirty="0" smtClean="0"/>
              <a:t>The MEBT is just one of the many ESS Bilbao contribution to ESS;</a:t>
            </a:r>
          </a:p>
          <a:p>
            <a:endParaRPr lang="en-GB" sz="2000" dirty="0" smtClean="0"/>
          </a:p>
          <a:p>
            <a:r>
              <a:rPr lang="en-GB" sz="2000" dirty="0" smtClean="0"/>
              <a:t>In-Kind Agreement with ICS since 2016-12;</a:t>
            </a:r>
          </a:p>
          <a:p>
            <a:endParaRPr lang="en-GB" sz="2000" dirty="0" smtClean="0"/>
          </a:p>
          <a:p>
            <a:r>
              <a:rPr lang="en-GB" sz="2000" dirty="0" smtClean="0"/>
              <a:t>The deliverables include the integration of:</a:t>
            </a:r>
          </a:p>
          <a:p>
            <a:pPr lvl="1"/>
            <a:r>
              <a:rPr lang="en-GB" sz="1600" dirty="0" smtClean="0"/>
              <a:t>RF systems;</a:t>
            </a:r>
          </a:p>
          <a:p>
            <a:pPr lvl="1"/>
            <a:r>
              <a:rPr lang="en-GB" sz="1600" dirty="0" smtClean="0"/>
              <a:t>Magnets and power supplies;</a:t>
            </a:r>
          </a:p>
          <a:p>
            <a:pPr lvl="1"/>
            <a:r>
              <a:rPr lang="en-GB" sz="1600" dirty="0" smtClean="0"/>
              <a:t>Local protection systems;</a:t>
            </a:r>
          </a:p>
          <a:p>
            <a:pPr lvl="1"/>
            <a:r>
              <a:rPr lang="en-GB" sz="1600" dirty="0" smtClean="0"/>
              <a:t>Specific beam instrumentation systems;</a:t>
            </a:r>
          </a:p>
          <a:p>
            <a:endParaRPr lang="en-GB" sz="2000" dirty="0" smtClean="0"/>
          </a:p>
          <a:p>
            <a:r>
              <a:rPr lang="en-GB" sz="2000" dirty="0" smtClean="0"/>
              <a:t>Controls hardware is provided by ICS according to our hardware strategy;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53" y="1748339"/>
            <a:ext cx="4666676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781000"/>
            <a:ext cx="6624736" cy="434516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The project is in the delivery stage at the moment;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System Acceptance Review realized last week 2019-03;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MEBT delivery to Lund expected to 2019-06;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Rack equipment will be installed before;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/>
              <a:t>MEBT integrated tests expected to 2019-11;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  <a:endParaRPr lang="en-GB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53" y="1748339"/>
            <a:ext cx="4666676" cy="43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53" y="1748339"/>
            <a:ext cx="4666676" cy="4344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781000"/>
            <a:ext cx="6264696" cy="43451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Some numbers: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10 different diagnostics instruments;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3 RF buncher cavities;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Fast chopper with tight requirements;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All types of hardware platforms from ICS catalogue are present: PLCs, Beckhoff EtherCAT and </a:t>
            </a:r>
            <a:r>
              <a:rPr lang="en-GB" b="1" u="sng" dirty="0" smtClean="0"/>
              <a:t>10</a:t>
            </a:r>
            <a:r>
              <a:rPr lang="en-GB" dirty="0" smtClean="0"/>
              <a:t> MicroTCA crates;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Number of IOCs and things to control much higher than </a:t>
            </a:r>
            <a:r>
              <a:rPr lang="en-GB" dirty="0" err="1" smtClean="0"/>
              <a:t>ISrc</a:t>
            </a:r>
            <a:r>
              <a:rPr lang="en-GB" dirty="0" smtClean="0"/>
              <a:t> + LEBT;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09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The MEBT Project</a:t>
            </a:r>
          </a:p>
          <a:p>
            <a:r>
              <a:rPr lang="en-GB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2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MEBT Project</a:t>
            </a:r>
          </a:p>
          <a:p>
            <a:r>
              <a:rPr lang="en-GB" b="1" u="sng" dirty="0" smtClean="0"/>
              <a:t>Hardware integration</a:t>
            </a:r>
          </a:p>
          <a:p>
            <a:r>
              <a:rPr lang="en-GB" dirty="0" smtClean="0"/>
              <a:t>Software integration</a:t>
            </a:r>
          </a:p>
          <a:p>
            <a:r>
              <a:rPr lang="en-GB" dirty="0" smtClean="0"/>
              <a:t>Support and collaboration</a:t>
            </a:r>
          </a:p>
          <a:p>
            <a:r>
              <a:rPr lang="en-GB" dirty="0" smtClean="0"/>
              <a:t>Lessons learned</a:t>
            </a:r>
          </a:p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01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 19 – Integration with in-Kind Partners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Hardware integration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MEBT will employ all different types of hardware from ICS catalogue: MTCA, PLC and Beckhoff EtherCAT;</a:t>
            </a:r>
          </a:p>
          <a:p>
            <a:r>
              <a:rPr lang="en-US" dirty="0" smtClean="0"/>
              <a:t>As defined in the agreement, ICS should provide this hardware to ESS Bilbao;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919058"/>
              </p:ext>
            </p:extLst>
          </p:nvPr>
        </p:nvGraphicFramePr>
        <p:xfrm>
          <a:off x="1410508" y="3645024"/>
          <a:ext cx="87179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103">
                  <a:extLst>
                    <a:ext uri="{9D8B030D-6E8A-4147-A177-3AD203B41FA5}">
                      <a16:colId xmlns:a16="http://schemas.microsoft.com/office/drawing/2014/main" val="21488422"/>
                    </a:ext>
                  </a:extLst>
                </a:gridCol>
                <a:gridCol w="1485880">
                  <a:extLst>
                    <a:ext uri="{9D8B030D-6E8A-4147-A177-3AD203B41FA5}">
                      <a16:colId xmlns:a16="http://schemas.microsoft.com/office/drawing/2014/main" val="1239168202"/>
                    </a:ext>
                  </a:extLst>
                </a:gridCol>
                <a:gridCol w="1550483">
                  <a:extLst>
                    <a:ext uri="{9D8B030D-6E8A-4147-A177-3AD203B41FA5}">
                      <a16:colId xmlns:a16="http://schemas.microsoft.com/office/drawing/2014/main" val="4115927077"/>
                    </a:ext>
                  </a:extLst>
                </a:gridCol>
                <a:gridCol w="1425737">
                  <a:extLst>
                    <a:ext uri="{9D8B030D-6E8A-4147-A177-3AD203B41FA5}">
                      <a16:colId xmlns:a16="http://schemas.microsoft.com/office/drawing/2014/main" val="3422438357"/>
                    </a:ext>
                  </a:extLst>
                </a:gridCol>
                <a:gridCol w="1425737">
                  <a:extLst>
                    <a:ext uri="{9D8B030D-6E8A-4147-A177-3AD203B41FA5}">
                      <a16:colId xmlns:a16="http://schemas.microsoft.com/office/drawing/2014/main" val="2405753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MicroTCA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Beckhoff</a:t>
                      </a:r>
                      <a:r>
                        <a:rPr lang="en-US" baseline="0" dirty="0" smtClean="0"/>
                        <a:t> ECAT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Serial Device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1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Systems (LLRF, SSA, RFLPS)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0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Buncher Tuner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3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 Chopper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02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Magnets 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08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Faraday 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18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Emittance Meter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9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Scrappers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58661"/>
                  </a:ext>
                </a:extLst>
              </a:tr>
            </a:tbl>
          </a:graphicData>
        </a:graphic>
      </p:graphicFrame>
      <p:sp>
        <p:nvSpPr>
          <p:cNvPr id="12" name="Multiply 11"/>
          <p:cNvSpPr/>
          <p:nvPr/>
        </p:nvSpPr>
        <p:spPr>
          <a:xfrm>
            <a:off x="4794884" y="4058594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379060" y="4058593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9259380" y="4058593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819220" y="4439161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4794884" y="4799111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379060" y="4783921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9259380" y="4799111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9264987" y="5191781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7830689" y="5166983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794884" y="5539628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4794884" y="5868516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4794884" y="6263519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6379060" y="6263519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6379060" y="5912905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379060" y="5539627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6379060" y="5163167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7830689" y="5539626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7830689" y="5912905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7830689" y="6286184"/>
            <a:ext cx="360040" cy="308559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15680" y="3132450"/>
            <a:ext cx="53241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 of Controls Hardware for MEBT</a:t>
            </a:r>
            <a:endParaRPr lang="en-US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09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593</TotalTime>
  <Words>1450</Words>
  <Application>Microsoft Office PowerPoint</Application>
  <PresentationFormat>Widescreen</PresentationFormat>
  <Paragraphs>281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Office-tema</vt:lpstr>
      <vt:lpstr>2_Anpassad formgivning</vt:lpstr>
      <vt:lpstr>European Spallation Source  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  <vt:lpstr>TAC 19 – Integration with in-Kind Partners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TAC 19 – Integration with in-Kind Partners</dc:title>
  <dc:creator>Joao Paulo Martins</dc:creator>
  <cp:lastModifiedBy>Joao Paulo Martins</cp:lastModifiedBy>
  <cp:revision>42</cp:revision>
  <dcterms:created xsi:type="dcterms:W3CDTF">2019-04-03T08:09:02Z</dcterms:created>
  <dcterms:modified xsi:type="dcterms:W3CDTF">2019-04-05T10:49:10Z</dcterms:modified>
</cp:coreProperties>
</file>