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8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63" r:id="rId3"/>
    <p:sldId id="301" r:id="rId4"/>
    <p:sldId id="308" r:id="rId5"/>
    <p:sldId id="302" r:id="rId6"/>
    <p:sldId id="304" r:id="rId7"/>
    <p:sldId id="303" r:id="rId8"/>
    <p:sldId id="305" r:id="rId9"/>
    <p:sldId id="307" r:id="rId10"/>
    <p:sldId id="309" r:id="rId11"/>
    <p:sldId id="310" r:id="rId12"/>
    <p:sldId id="273" r:id="rId13"/>
  </p:sldIdLst>
  <p:sldSz cx="9144000" cy="6858000" type="screen4x3"/>
  <p:notesSz cx="6858000" cy="9144000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66FF"/>
    <a:srgbClr val="CC6600"/>
    <a:srgbClr val="FF0000"/>
    <a:srgbClr val="EAEAEA"/>
    <a:srgbClr val="990000"/>
    <a:srgbClr val="808080"/>
    <a:srgbClr val="666666"/>
    <a:srgbClr val="96969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167" autoAdjust="0"/>
  </p:normalViewPr>
  <p:slideViewPr>
    <p:cSldViewPr snapToGrid="0">
      <p:cViewPr varScale="1">
        <p:scale>
          <a:sx n="101" d="100"/>
          <a:sy n="101" d="100"/>
        </p:scale>
        <p:origin x="-18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-2484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91BA4C3-821B-4D70-AE37-3F1956444AAA}" type="datetime3">
              <a:rPr lang="en-US" smtClean="0"/>
              <a:t>9 April 2019</a:t>
            </a:fld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4D2AAAE-21D9-4D4A-A02F-12509D3B2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78486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57B14CD-16CD-467A-8600-0E3F53E91A32}" type="datetime3">
              <a:rPr lang="en-US" smtClean="0"/>
              <a:t>9 April 2019</a:t>
            </a:fld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9D4C62D-8EB2-4CA5-9EC1-10B5299599D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4996128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1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0D1BB-5FC8-4BF5-99A4-8577D322604C}" type="slidenum">
              <a:rPr lang="sv-SE" smtClean="0">
                <a:latin typeface="Arial" pitchFamily="34" charset="0"/>
              </a:rPr>
              <a:pPr/>
              <a:t>1</a:t>
            </a:fld>
            <a:endParaRPr lang="sv-SE" smtClean="0"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9DE08EC-78BF-4C92-ABC6-F4CE283A15E2}" type="datetime3">
              <a:rPr lang="en-US" smtClean="0"/>
              <a:t>9 April 2019</a:t>
            </a:fld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53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4EAECE0A-CEFA-4FA0-95FC-6C113A2D3FC9}" type="datetime3">
              <a:rPr lang="en-US" smtClean="0"/>
              <a:t>9 April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9692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3A709206-EFD0-41EC-8CC3-9213A3EBB6AD}" type="datetime3">
              <a:rPr lang="en-US" smtClean="0"/>
              <a:t>9 April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353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27FC7D5E-4E2B-4A22-8702-A34DDA16CC06}" type="datetime3">
              <a:rPr lang="en-US" smtClean="0"/>
              <a:t>9 April 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177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0"/>
          <a:stretch/>
        </p:blipFill>
        <p:spPr>
          <a:xfrm>
            <a:off x="6846" y="3429000"/>
            <a:ext cx="5430929" cy="3429000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5" y="2663825"/>
            <a:ext cx="34512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gråbå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08126"/>
            <a:ext cx="7772400" cy="1092200"/>
          </a:xfrm>
        </p:spPr>
        <p:txBody>
          <a:bodyPr anchor="ctr" anchorCtr="1"/>
          <a:lstStyle>
            <a:lvl1pPr>
              <a:defRPr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812942"/>
            <a:ext cx="6400800" cy="2836190"/>
          </a:xfrm>
        </p:spPr>
        <p:txBody>
          <a:bodyPr/>
          <a:lstStyle>
            <a:lvl1pPr marL="0" indent="0" algn="ctr">
              <a:buFontTx/>
              <a:buNone/>
              <a:defRPr sz="2800" smtClean="0">
                <a:solidFill>
                  <a:srgbClr val="0000FF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50825" y="6453188"/>
            <a:ext cx="1120775" cy="268287"/>
          </a:xfrm>
        </p:spPr>
        <p:txBody>
          <a:bodyPr/>
          <a:lstStyle>
            <a:lvl1pPr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11-Apr-2019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26584" y="6453188"/>
            <a:ext cx="6535236" cy="268287"/>
          </a:xfrm>
        </p:spPr>
        <p:txBody>
          <a:bodyPr/>
          <a:lstStyle>
            <a:lvl1pPr algn="ctr"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Roger Ruber - ESS aTAC - Status of the FREIA Test Stand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72450" y="6453188"/>
            <a:ext cx="720725" cy="268287"/>
          </a:xfrm>
        </p:spPr>
        <p:txBody>
          <a:bodyPr/>
          <a:lstStyle>
            <a:lvl1pPr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96B9800-FFB1-49BB-894A-B8FD25B1420B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16814" r="5508" b="15344"/>
          <a:stretch/>
        </p:blipFill>
        <p:spPr>
          <a:xfrm>
            <a:off x="3153903" y="0"/>
            <a:ext cx="2850340" cy="13948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678" y="195393"/>
            <a:ext cx="1970049" cy="942014"/>
          </a:xfrm>
          <a:prstGeom prst="rect">
            <a:avLst/>
          </a:prstGeom>
        </p:spPr>
      </p:pic>
      <p:pic>
        <p:nvPicPr>
          <p:cNvPr id="14" name="Bildobjekt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0"/>
          <a:stretch/>
        </p:blipFill>
        <p:spPr>
          <a:xfrm>
            <a:off x="6846" y="3429000"/>
            <a:ext cx="5430929" cy="3429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5" y="2663825"/>
            <a:ext cx="34512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16814" r="5508" b="15344"/>
          <a:stretch/>
        </p:blipFill>
        <p:spPr>
          <a:xfrm>
            <a:off x="3153903" y="0"/>
            <a:ext cx="2850340" cy="13948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678" y="195393"/>
            <a:ext cx="1970049" cy="94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56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11-Apr-2019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Roger Ruber - ESS aTAC - Status of the FREIA Test Stand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3429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4110930" cy="5256584"/>
          </a:xfrm>
        </p:spPr>
        <p:txBody>
          <a:bodyPr/>
          <a:lstStyle>
            <a:lvl1pPr>
              <a:defRPr sz="2000"/>
            </a:lvl1pPr>
            <a:lvl2pPr marL="355600" indent="-174625">
              <a:defRPr sz="1800"/>
            </a:lvl2pPr>
            <a:lvl3pPr marL="536575" indent="-180975">
              <a:defRPr sz="1600"/>
            </a:lvl3pPr>
            <a:lvl4pPr marL="719138" indent="-182563">
              <a:defRPr sz="1400"/>
            </a:lvl4pPr>
            <a:lvl5pPr marL="900113" indent="-180975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60138" y="1052736"/>
            <a:ext cx="4132342" cy="5256584"/>
          </a:xfrm>
        </p:spPr>
        <p:txBody>
          <a:bodyPr/>
          <a:lstStyle>
            <a:lvl1pPr>
              <a:defRPr sz="2000"/>
            </a:lvl1pPr>
            <a:lvl2pPr marL="355600" indent="-174625">
              <a:defRPr sz="1800"/>
            </a:lvl2pPr>
            <a:lvl3pPr marL="536575" indent="-180975">
              <a:defRPr sz="1600"/>
            </a:lvl3pPr>
            <a:lvl4pPr marL="719138" indent="-182563">
              <a:defRPr sz="1400"/>
            </a:lvl4pPr>
            <a:lvl5pPr marL="900113" indent="-180975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11-Apr-2019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Roger Ruber - ESS aTAC - Status of the FREIA Test Stand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5717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251520" y="1052737"/>
            <a:ext cx="4123630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251353" y="1556792"/>
            <a:ext cx="4127747" cy="4752528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760138" y="1052737"/>
            <a:ext cx="4060334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760138" y="1556792"/>
            <a:ext cx="4060334" cy="4752528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11-Apr-2019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Roger Ruber - ESS aTAC - Status of the FREIA Test Stand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FAF3A-B3B3-4722-8E5E-C6C15FFB5979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2734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11-Apr-2019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Roger Ruber - ESS aTAC - Status of the FREIA Test Stand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0753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11-Apr-2019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Roger Ruber - ESS aTAC - Status of the FREIA Test Stand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0B188-573B-438A-8008-D3FCB513CF84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198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371600" y="1447799"/>
            <a:ext cx="7196138" cy="38862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371600" y="5410200"/>
            <a:ext cx="719613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11-Apr-2019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Roger Ruber - ESS aTAC - Status of the FREIA Test Stand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DDEF2-3B40-4EBD-A75F-93512DC75EF4}" type="slidenum">
              <a:rPr lang="sv-SE" smtClean="0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0234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251520" y="1052737"/>
            <a:ext cx="4123630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251353" y="1556792"/>
            <a:ext cx="4127747" cy="4752528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760138" y="1052737"/>
            <a:ext cx="4060334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760138" y="1556792"/>
            <a:ext cx="4060334" cy="4752528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11-Apr-2019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Roger Ruber - ESS aTAC - Status of the FREIA Test Stand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FAF3A-B3B3-4722-8E5E-C6C15FFB597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371600" y="1447799"/>
            <a:ext cx="7196138" cy="38862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371600" y="5410200"/>
            <a:ext cx="719613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11-Apr-2019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Roger Ruber - ESS aTAC - Status of the FREIA Test Stand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DDEF2-3B40-4EBD-A75F-93512DC75EF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gråbård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492500" y="0"/>
            <a:ext cx="56515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15" y="115888"/>
            <a:ext cx="1282235" cy="613123"/>
          </a:xfrm>
          <a:prstGeom prst="rect">
            <a:avLst/>
          </a:prstGeom>
        </p:spPr>
      </p:pic>
      <p:pic>
        <p:nvPicPr>
          <p:cNvPr id="1027" name="Picture 14" descr="gråbård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56515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188913"/>
            <a:ext cx="7677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81075"/>
            <a:ext cx="864235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453188"/>
            <a:ext cx="115252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11-Apr-2019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47813" y="6453188"/>
            <a:ext cx="65532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Roger Ruber - ESS aTAC - Status of the FREIA Test Stand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453188"/>
            <a:ext cx="64928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815" y="115888"/>
            <a:ext cx="1282235" cy="61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5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75" r:id="rId8"/>
    <p:sldLayoutId id="2147483678" r:id="rId9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176213" indent="-176213" algn="l" rtl="0" eaLnBrk="1" fontAlgn="base" hangingPunct="1">
        <a:spcBef>
          <a:spcPct val="35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179388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534988" indent="-1778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720725" indent="-185738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898525" indent="-1778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urn.kb.se/resolve?urn=urn:nbn:se:uu:diva-335434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://urn.kb.se/resolve?urn=urn:nbn:se:uu:diva-371627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510297"/>
            <a:ext cx="7772400" cy="1085669"/>
          </a:xfrm>
          <a:noFill/>
        </p:spPr>
        <p:txBody>
          <a:bodyPr anchorCtr="0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FREIA Laboratory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1" dirty="0" smtClean="0">
                <a:solidFill>
                  <a:schemeClr val="tx1"/>
                </a:solidFill>
              </a:rPr>
              <a:t>Facility </a:t>
            </a:r>
            <a:r>
              <a:rPr lang="en-US" sz="1800" b="1" dirty="0">
                <a:solidFill>
                  <a:schemeClr val="tx1"/>
                </a:solidFill>
              </a:rPr>
              <a:t>for Research </a:t>
            </a:r>
            <a:r>
              <a:rPr lang="en-US" sz="1800" b="1" dirty="0" smtClean="0">
                <a:solidFill>
                  <a:schemeClr val="tx1"/>
                </a:solidFill>
              </a:rPr>
              <a:t>Instrumentation and </a:t>
            </a:r>
            <a:r>
              <a:rPr lang="en-US" sz="1800" b="1" dirty="0">
                <a:solidFill>
                  <a:schemeClr val="tx1"/>
                </a:solidFill>
              </a:rPr>
              <a:t>Accelerator Development</a:t>
            </a:r>
          </a:p>
        </p:txBody>
      </p:sp>
      <p:sp>
        <p:nvSpPr>
          <p:cNvPr id="307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6077" y="2863313"/>
            <a:ext cx="8872695" cy="1463592"/>
          </a:xfr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GB" sz="2800" b="1" dirty="0" smtClean="0">
                <a:solidFill>
                  <a:srgbClr val="0000FF"/>
                </a:solidFill>
              </a:rPr>
              <a:t>Status of the FREIA Test Stand</a:t>
            </a:r>
            <a:endParaRPr lang="en-GB" b="1" dirty="0"/>
          </a:p>
        </p:txBody>
      </p:sp>
      <p:sp>
        <p:nvSpPr>
          <p:cNvPr id="8" name="Rectangle 7"/>
          <p:cNvSpPr txBox="1">
            <a:spLocks noChangeArrowheads="1"/>
          </p:cNvSpPr>
          <p:nvPr/>
        </p:nvSpPr>
        <p:spPr bwMode="auto">
          <a:xfrm>
            <a:off x="136076" y="4326904"/>
            <a:ext cx="8872695" cy="1593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35000"/>
              </a:spcBef>
              <a:spcAft>
                <a:spcPct val="0"/>
              </a:spcAft>
              <a:buFontTx/>
              <a:buNone/>
              <a:defRPr sz="20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981075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344613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708150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US" b="1" kern="0" dirty="0" smtClean="0">
                <a:solidFill>
                  <a:srgbClr val="808080"/>
                </a:solidFill>
              </a:rPr>
              <a:t>Roger </a:t>
            </a:r>
            <a:r>
              <a:rPr lang="en-US" b="1" kern="0" dirty="0" err="1" smtClean="0">
                <a:solidFill>
                  <a:srgbClr val="808080"/>
                </a:solidFill>
              </a:rPr>
              <a:t>Ruber</a:t>
            </a:r>
            <a:r>
              <a:rPr lang="en-US" b="1" kern="0" dirty="0" smtClean="0">
                <a:solidFill>
                  <a:srgbClr val="808080"/>
                </a:solidFill>
              </a:rPr>
              <a:t> for the FREIA Team</a:t>
            </a:r>
          </a:p>
          <a:p>
            <a:pPr>
              <a:lnSpc>
                <a:spcPct val="90000"/>
              </a:lnSpc>
            </a:pPr>
            <a:r>
              <a:rPr lang="en-US" i="1" kern="0" dirty="0" err="1" smtClean="0">
                <a:solidFill>
                  <a:srgbClr val="990000"/>
                </a:solidFill>
              </a:rPr>
              <a:t>aTAC</a:t>
            </a:r>
            <a:r>
              <a:rPr lang="en-US" i="1" kern="0" dirty="0" smtClean="0">
                <a:solidFill>
                  <a:srgbClr val="990000"/>
                </a:solidFill>
              </a:rPr>
              <a:t>, ESS, 11 April 2019</a:t>
            </a:r>
            <a:endParaRPr lang="en-US" i="1" kern="0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Foreseen &amp; </a:t>
            </a:r>
            <a:r>
              <a:rPr lang="en-GB" smtClean="0"/>
              <a:t>Unforeseen Issues (1/2)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00FF"/>
                </a:solidFill>
              </a:rPr>
              <a:t>Operations take longer time than scheduled</a:t>
            </a:r>
          </a:p>
          <a:p>
            <a:pPr lvl="1"/>
            <a:r>
              <a:rPr lang="en-GB" dirty="0" smtClean="0"/>
              <a:t>RF conditioning scheduled for 2 days, present indication 3 days/cavity</a:t>
            </a:r>
          </a:p>
          <a:p>
            <a:pPr lvl="2"/>
            <a:r>
              <a:rPr lang="en-GB" sz="1600" dirty="0" smtClean="0"/>
              <a:t>investigating conditioning both couplers simultaneous, improving vacuum pumping</a:t>
            </a:r>
            <a:endParaRPr lang="en-GB" dirty="0" smtClean="0"/>
          </a:p>
          <a:p>
            <a:r>
              <a:rPr lang="en-GB" b="1" dirty="0">
                <a:solidFill>
                  <a:srgbClr val="0000FF"/>
                </a:solidFill>
              </a:rPr>
              <a:t>No time allotted for re-test or failure</a:t>
            </a:r>
          </a:p>
          <a:p>
            <a:pPr lvl="1"/>
            <a:r>
              <a:rPr lang="en-GB" dirty="0"/>
              <a:t>also: no space at Uppsala to “store” extra </a:t>
            </a:r>
            <a:r>
              <a:rPr lang="en-GB" dirty="0" err="1"/>
              <a:t>cryomodules</a:t>
            </a:r>
            <a:endParaRPr lang="en-GB" dirty="0"/>
          </a:p>
          <a:p>
            <a:r>
              <a:rPr lang="en-GB" b="1" dirty="0" smtClean="0">
                <a:solidFill>
                  <a:srgbClr val="0000FF"/>
                </a:solidFill>
              </a:rPr>
              <a:t>Limited staff resources</a:t>
            </a:r>
          </a:p>
          <a:p>
            <a:pPr lvl="1"/>
            <a:r>
              <a:rPr lang="en-GB" dirty="0" smtClean="0"/>
              <a:t>No </a:t>
            </a:r>
            <a:r>
              <a:rPr lang="en-GB" dirty="0"/>
              <a:t>staff for 24h operation</a:t>
            </a:r>
          </a:p>
          <a:p>
            <a:pPr lvl="2"/>
            <a:r>
              <a:rPr lang="en-GB" sz="1600" dirty="0" smtClean="0"/>
              <a:t>SSM </a:t>
            </a:r>
            <a:r>
              <a:rPr lang="en-GB" sz="1600" dirty="0"/>
              <a:t>authorization does not allow un-attended operation if producing radiation</a:t>
            </a:r>
          </a:p>
          <a:p>
            <a:pPr lvl="1"/>
            <a:r>
              <a:rPr lang="en-GB" dirty="0"/>
              <a:t>Not sufficient staff resources for high-peak workload</a:t>
            </a:r>
          </a:p>
          <a:p>
            <a:pPr lvl="2"/>
            <a:r>
              <a:rPr lang="en-GB" sz="1600" dirty="0"/>
              <a:t>difficult to find replacement for high power RF &amp; electronics engineer</a:t>
            </a:r>
          </a:p>
          <a:p>
            <a:pPr lvl="2"/>
            <a:r>
              <a:rPr lang="en-GB" sz="1600" dirty="0"/>
              <a:t>several engineers working part-time (at/near retirement)</a:t>
            </a:r>
            <a:endParaRPr lang="en-GB" dirty="0"/>
          </a:p>
          <a:p>
            <a:pPr lvl="1"/>
            <a:r>
              <a:rPr lang="en-GB" dirty="0" smtClean="0"/>
              <a:t>No </a:t>
            </a:r>
            <a:r>
              <a:rPr lang="en-GB" dirty="0"/>
              <a:t>time allotted for </a:t>
            </a:r>
            <a:r>
              <a:rPr lang="en-GB" dirty="0" smtClean="0"/>
              <a:t>vacation</a:t>
            </a:r>
          </a:p>
          <a:p>
            <a:pPr lvl="2"/>
            <a:r>
              <a:rPr lang="en-GB" sz="1600" dirty="0" smtClean="0"/>
              <a:t>university "closure" 5 weeks during Summer, 2 weeks during Winter</a:t>
            </a:r>
          </a:p>
          <a:p>
            <a:pPr lvl="2"/>
            <a:r>
              <a:rPr lang="en-GB" sz="1600" dirty="0" smtClean="0"/>
              <a:t>also: multiple sick-leave will squeeze staff resources</a:t>
            </a:r>
          </a:p>
          <a:p>
            <a:pPr lvl="1"/>
            <a:r>
              <a:rPr lang="en-GB" dirty="0" smtClean="0"/>
              <a:t>Limited time contract (ESS agreement until Sept. 2020 w/ extension if delay)</a:t>
            </a:r>
          </a:p>
          <a:p>
            <a:pPr lvl="2"/>
            <a:r>
              <a:rPr lang="en-GB" sz="1600" dirty="0" smtClean="0"/>
              <a:t>employment rules require dismissal notification one (1) year in advance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11-Apr-2019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ESS aTAC - Status of the FREIA Test Stand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6089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Foreseen &amp; Unforeseen Issues (2/2)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00FF"/>
                </a:solidFill>
              </a:rPr>
              <a:t>Test equipment failure</a:t>
            </a:r>
          </a:p>
          <a:p>
            <a:pPr lvl="1"/>
            <a:r>
              <a:rPr lang="en-GB" dirty="0" smtClean="0"/>
              <a:t>RF station failure</a:t>
            </a:r>
          </a:p>
          <a:p>
            <a:pPr lvl="2"/>
            <a:r>
              <a:rPr lang="en-GB" dirty="0" smtClean="0"/>
              <a:t>at present 1 of 2 stations operational</a:t>
            </a:r>
          </a:p>
          <a:p>
            <a:pPr lvl="3"/>
            <a:r>
              <a:rPr lang="en-GB" sz="1400" dirty="0" smtClean="0"/>
              <a:t>2 RF stations with 2 tetrodes each + 2 spares = 6 total; at present 3 tetrodes out-of-operation;</a:t>
            </a:r>
          </a:p>
          <a:p>
            <a:pPr lvl="3"/>
            <a:r>
              <a:rPr lang="en-GB" sz="1400" dirty="0" smtClean="0"/>
              <a:t>1 tetrode on order, delivery in September; 2 </a:t>
            </a:r>
            <a:r>
              <a:rPr lang="en-GB" sz="1400" smtClean="0"/>
              <a:t>tetrodes back at </a:t>
            </a:r>
            <a:r>
              <a:rPr lang="en-GB" sz="1400" dirty="0" smtClean="0"/>
              <a:t>Thales for investigation</a:t>
            </a:r>
          </a:p>
          <a:p>
            <a:pPr lvl="1"/>
            <a:r>
              <a:rPr lang="en-GB" dirty="0" smtClean="0"/>
              <a:t>LLRF/SEL/VNA failure</a:t>
            </a:r>
          </a:p>
          <a:p>
            <a:pPr lvl="2"/>
            <a:r>
              <a:rPr lang="en-GB" dirty="0" smtClean="0"/>
              <a:t>2 systems available for each (1 for each cavity)</a:t>
            </a:r>
          </a:p>
          <a:p>
            <a:pPr lvl="1"/>
            <a:r>
              <a:rPr lang="en-GB" dirty="0" smtClean="0"/>
              <a:t>Controls failure</a:t>
            </a:r>
          </a:p>
          <a:p>
            <a:pPr lvl="2"/>
            <a:r>
              <a:rPr lang="en-GB" dirty="0" smtClean="0"/>
              <a:t>1 system only, some spare parts available but not all</a:t>
            </a:r>
          </a:p>
          <a:p>
            <a:r>
              <a:rPr lang="en-GB" b="1" dirty="0" smtClean="0">
                <a:solidFill>
                  <a:srgbClr val="0000FF"/>
                </a:solidFill>
              </a:rPr>
              <a:t>Infrastructure</a:t>
            </a:r>
          </a:p>
          <a:p>
            <a:pPr lvl="1"/>
            <a:r>
              <a:rPr lang="en-GB" dirty="0" smtClean="0"/>
              <a:t>electricity, </a:t>
            </a:r>
            <a:r>
              <a:rPr lang="en-GB" dirty="0"/>
              <a:t>primary cooling water</a:t>
            </a:r>
            <a:r>
              <a:rPr lang="en-GB" dirty="0" smtClean="0"/>
              <a:t>, ventilation from </a:t>
            </a:r>
            <a:r>
              <a:rPr lang="en-GB" dirty="0" err="1" smtClean="0"/>
              <a:t>Akademiska</a:t>
            </a:r>
            <a:r>
              <a:rPr lang="en-GB" dirty="0" smtClean="0"/>
              <a:t> Hus</a:t>
            </a:r>
          </a:p>
          <a:p>
            <a:pPr lvl="1"/>
            <a:r>
              <a:rPr lang="en-GB" dirty="0" smtClean="0"/>
              <a:t>secondary cooling water, 2 circuits available</a:t>
            </a:r>
          </a:p>
          <a:p>
            <a:pPr lvl="1"/>
            <a:r>
              <a:rPr lang="en-GB" dirty="0" smtClean="0"/>
              <a:t>helium liquefier and recovery system</a:t>
            </a:r>
          </a:p>
          <a:p>
            <a:pPr lvl="2"/>
            <a:r>
              <a:rPr lang="en-GB" dirty="0" smtClean="0"/>
              <a:t>no spares, but maintenance contracts for compressors</a:t>
            </a:r>
          </a:p>
          <a:p>
            <a:pPr lvl="1"/>
            <a:r>
              <a:rPr lang="en-GB" dirty="0" smtClean="0"/>
              <a:t>vacuum</a:t>
            </a:r>
          </a:p>
          <a:p>
            <a:pPr lvl="2"/>
            <a:r>
              <a:rPr lang="en-GB" dirty="0" smtClean="0"/>
              <a:t>spares from other systems; 2 ESS pumping carts for beam vacuum</a:t>
            </a:r>
          </a:p>
          <a:p>
            <a:pPr lvl="3"/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11-Apr-2019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ESS aTAC - Status of the FREIA Test Stand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2440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dirty="0" smtClean="0">
                <a:solidFill>
                  <a:srgbClr val="0000FF"/>
                </a:solidFill>
              </a:rPr>
              <a:t>FREIA </a:t>
            </a:r>
            <a:r>
              <a:rPr lang="en-GB" sz="2400" b="1" dirty="0" err="1" smtClean="0">
                <a:solidFill>
                  <a:srgbClr val="0000FF"/>
                </a:solidFill>
              </a:rPr>
              <a:t>Cryomodule</a:t>
            </a:r>
            <a:r>
              <a:rPr lang="en-GB" sz="2400" b="1" dirty="0" smtClean="0">
                <a:solidFill>
                  <a:srgbClr val="0000FF"/>
                </a:solidFill>
              </a:rPr>
              <a:t> Test Stand up and running !</a:t>
            </a:r>
          </a:p>
          <a:p>
            <a:pPr marL="0" indent="0">
              <a:buNone/>
            </a:pPr>
            <a:endParaRPr lang="en-GB" dirty="0">
              <a:solidFill>
                <a:srgbClr val="0000FF"/>
              </a:solidFill>
            </a:endParaRPr>
          </a:p>
          <a:p>
            <a:r>
              <a:rPr lang="en-GB" dirty="0" smtClean="0"/>
              <a:t>procedures developed and tested on HNOSS</a:t>
            </a:r>
          </a:p>
          <a:p>
            <a:r>
              <a:rPr lang="en-GB" dirty="0" smtClean="0"/>
              <a:t>procedure validation and optimization</a:t>
            </a:r>
            <a:br>
              <a:rPr lang="en-GB" dirty="0" smtClean="0"/>
            </a:br>
            <a:r>
              <a:rPr lang="en-GB" dirty="0" smtClean="0"/>
              <a:t>ongoing on prototype</a:t>
            </a:r>
          </a:p>
          <a:p>
            <a:endParaRPr lang="en-GB" dirty="0" smtClean="0"/>
          </a:p>
          <a:p>
            <a:r>
              <a:rPr lang="en-GB" dirty="0" smtClean="0"/>
              <a:t>strongly motivated &amp; flexible personnel </a:t>
            </a:r>
            <a:br>
              <a:rPr lang="en-GB" dirty="0" smtClean="0"/>
            </a:br>
            <a:r>
              <a:rPr lang="en-GB" dirty="0" smtClean="0"/>
              <a:t>to make it work</a:t>
            </a:r>
          </a:p>
          <a:p>
            <a:r>
              <a:rPr lang="en-GB" dirty="0" smtClean="0"/>
              <a:t>support from ESS and IPNO when</a:t>
            </a:r>
            <a:br>
              <a:rPr lang="en-GB" dirty="0" smtClean="0"/>
            </a:br>
            <a:r>
              <a:rPr lang="en-GB" dirty="0" smtClean="0"/>
              <a:t>needed (RF/SRF/vacuum/...)</a:t>
            </a:r>
          </a:p>
          <a:p>
            <a:pPr marL="0" indent="0">
              <a:buNone/>
            </a:pPr>
            <a:endParaRPr lang="en-GB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GB" b="1" dirty="0" smtClean="0">
                <a:solidFill>
                  <a:srgbClr val="0000FF"/>
                </a:solidFill>
              </a:rPr>
              <a:t>BUT: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tight in scheduled time &amp; </a:t>
            </a:r>
            <a:br>
              <a:rPr lang="en-GB" dirty="0" smtClean="0">
                <a:solidFill>
                  <a:srgbClr val="FF0000"/>
                </a:solidFill>
              </a:rPr>
            </a:br>
            <a:r>
              <a:rPr lang="en-GB" dirty="0" smtClean="0">
                <a:solidFill>
                  <a:srgbClr val="FF0000"/>
                </a:solidFill>
              </a:rPr>
              <a:t>available resources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11-Apr-2019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ESS aTAC - Status of the FREIA Test Stand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12</a:t>
            </a:fld>
            <a:endParaRPr lang="sv-S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531" y="2424641"/>
            <a:ext cx="3921049" cy="392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8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97472" y="1772355"/>
            <a:ext cx="7040392" cy="4598337"/>
            <a:chOff x="1952370" y="1648175"/>
            <a:chExt cx="7040392" cy="4598337"/>
          </a:xfrm>
        </p:grpSpPr>
        <p:grpSp>
          <p:nvGrpSpPr>
            <p:cNvPr id="9" name="Group 8"/>
            <p:cNvGrpSpPr/>
            <p:nvPr/>
          </p:nvGrpSpPr>
          <p:grpSpPr>
            <a:xfrm>
              <a:off x="1952370" y="1648175"/>
              <a:ext cx="7040392" cy="4598337"/>
              <a:chOff x="1977084" y="1755269"/>
              <a:chExt cx="7040392" cy="4598337"/>
            </a:xfrm>
          </p:grpSpPr>
          <p:pic>
            <p:nvPicPr>
              <p:cNvPr id="10" name="Picture 3" descr="\\cern.ch\dfs\Users\r\ruber\Documents\FREIA\Documentation\Illustrations\Hall\freia-hall-layout-20140319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7084" y="1755269"/>
                <a:ext cx="7040392" cy="459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267599" y="2391471"/>
                <a:ext cx="1401159" cy="671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/>
                  <a:t>cryogenics</a:t>
                </a:r>
              </a:p>
              <a:p>
                <a:r>
                  <a:rPr lang="en-GB" sz="1200" dirty="0" smtClean="0"/>
                  <a:t>- liquid helium</a:t>
                </a:r>
              </a:p>
              <a:p>
                <a:r>
                  <a:rPr lang="en-GB" sz="1200" dirty="0" smtClean="0"/>
                  <a:t>- liquid nitrogen</a:t>
                </a:r>
                <a:endParaRPr lang="en-GB" sz="12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790286" y="2400622"/>
                <a:ext cx="1653491" cy="671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/>
                  <a:t>control room</a:t>
                </a:r>
              </a:p>
              <a:p>
                <a:r>
                  <a:rPr lang="en-GB" sz="1200" dirty="0" smtClean="0"/>
                  <a:t>- equipment controls</a:t>
                </a:r>
              </a:p>
              <a:p>
                <a:r>
                  <a:rPr lang="en-GB" sz="1200" dirty="0"/>
                  <a:t>- data </a:t>
                </a:r>
                <a:r>
                  <a:rPr lang="en-GB" sz="1200" dirty="0" smtClean="0"/>
                  <a:t>acquisition</a:t>
                </a:r>
                <a:endParaRPr lang="en-GB" sz="12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65062" y="5859360"/>
                <a:ext cx="1677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radio-frequency (RF) power sources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096283" y="5489311"/>
                <a:ext cx="1557823" cy="671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200" dirty="0" smtClean="0"/>
                  <a:t>3 bunkers</a:t>
                </a:r>
              </a:p>
              <a:p>
                <a:pPr algn="r"/>
                <a:r>
                  <a:rPr lang="en-GB" sz="1200" dirty="0" smtClean="0"/>
                  <a:t>with test stands</a:t>
                </a:r>
              </a:p>
              <a:p>
                <a:pPr algn="r"/>
                <a:r>
                  <a:rPr lang="en-GB" sz="1200" dirty="0" smtClean="0"/>
                  <a:t>horizontal cryostat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384757" y="5147656"/>
                <a:ext cx="1557823" cy="279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vertical cryostat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255432" y="2010465"/>
              <a:ext cx="29543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u="sng" dirty="0" smtClean="0"/>
                <a:t>State-of-the-art Equipment</a:t>
              </a:r>
              <a:endParaRPr lang="en-GB" sz="1400" dirty="0" smtClean="0"/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FREIA Laboratory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11-Apr-2019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ESS aTAC - Status of the FREIA Test Stand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  <p:sp>
        <p:nvSpPr>
          <p:cNvPr id="8" name="TextBox 7"/>
          <p:cNvSpPr txBox="1"/>
          <p:nvPr/>
        </p:nvSpPr>
        <p:spPr>
          <a:xfrm>
            <a:off x="373711" y="868544"/>
            <a:ext cx="8515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Facility for Research Instrumentation and Accelerator </a:t>
            </a:r>
            <a:r>
              <a:rPr lang="en-US" sz="2000" b="1" dirty="0" smtClean="0">
                <a:solidFill>
                  <a:srgbClr val="FF0000"/>
                </a:solidFill>
              </a:rPr>
              <a:t>Development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16814" r="5508" b="15344"/>
          <a:stretch/>
        </p:blipFill>
        <p:spPr>
          <a:xfrm>
            <a:off x="225577" y="5201165"/>
            <a:ext cx="2338505" cy="114437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349841" y="1268654"/>
            <a:ext cx="29543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u="sng" dirty="0" smtClean="0"/>
              <a:t>Competent and motivated staff</a:t>
            </a:r>
            <a:endParaRPr lang="en-GB" sz="1400" dirty="0" smtClean="0"/>
          </a:p>
          <a:p>
            <a:r>
              <a:rPr lang="en-GB" sz="1200" dirty="0"/>
              <a:t>c</a:t>
            </a:r>
            <a:r>
              <a:rPr lang="en-GB" sz="1200" dirty="0" smtClean="0"/>
              <a:t>ollaboration of physics (IFA)</a:t>
            </a:r>
            <a:br>
              <a:rPr lang="en-GB" sz="1200" dirty="0" smtClean="0"/>
            </a:br>
            <a:r>
              <a:rPr lang="en-GB" sz="1200" dirty="0" smtClean="0"/>
              <a:t>and engineering (</a:t>
            </a:r>
            <a:r>
              <a:rPr lang="en-GB" sz="1200" dirty="0" err="1" smtClean="0"/>
              <a:t>Teknikum</a:t>
            </a:r>
            <a:r>
              <a:rPr lang="en-GB" sz="1200" dirty="0" smtClean="0"/>
              <a:t>).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19" y="1969496"/>
            <a:ext cx="2342432" cy="234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0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4413" y="3535987"/>
            <a:ext cx="5185218" cy="260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Double Spoke Cavity Package (2017)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Test from March – May 2017</a:t>
            </a:r>
          </a:p>
          <a:p>
            <a:r>
              <a:rPr lang="en-GB" dirty="0" smtClean="0"/>
              <a:t>Warm</a:t>
            </a:r>
          </a:p>
          <a:p>
            <a:pPr lvl="1"/>
            <a:r>
              <a:rPr lang="en-GB" dirty="0" smtClean="0"/>
              <a:t>RF conditioning with IPNO then FREIA system</a:t>
            </a:r>
          </a:p>
          <a:p>
            <a:pPr lvl="2"/>
            <a:r>
              <a:rPr lang="en-GB" sz="1600" dirty="0" smtClean="0"/>
              <a:t>about 30h; </a:t>
            </a:r>
            <a:r>
              <a:rPr lang="en-GB" sz="1600" dirty="0" err="1" smtClean="0"/>
              <a:t>multipacting</a:t>
            </a:r>
            <a:r>
              <a:rPr lang="en-GB" sz="1600" dirty="0" smtClean="0"/>
              <a:t> in 20-60 kW region</a:t>
            </a:r>
          </a:p>
          <a:p>
            <a:pPr lvl="2"/>
            <a:r>
              <a:rPr lang="en-GB" sz="1600" dirty="0" smtClean="0"/>
              <a:t>max 120 kW forward power (limit set by IPNO)</a:t>
            </a:r>
          </a:p>
          <a:p>
            <a:r>
              <a:rPr lang="en-GB" dirty="0" smtClean="0"/>
              <a:t>Cold</a:t>
            </a:r>
          </a:p>
          <a:p>
            <a:pPr lvl="1"/>
            <a:r>
              <a:rPr lang="en-GB" dirty="0" smtClean="0"/>
              <a:t>RF conditioning with FREIA system</a:t>
            </a:r>
          </a:p>
          <a:p>
            <a:pPr lvl="2"/>
            <a:r>
              <a:rPr lang="en-GB" sz="1600" dirty="0" smtClean="0"/>
              <a:t>about 30h; 3 major </a:t>
            </a:r>
            <a:r>
              <a:rPr lang="en-GB" sz="1600" dirty="0" err="1" smtClean="0"/>
              <a:t>multipacting</a:t>
            </a:r>
            <a:r>
              <a:rPr lang="en-GB" sz="1600" dirty="0" smtClean="0"/>
              <a:t> regions</a:t>
            </a:r>
          </a:p>
          <a:p>
            <a:pPr lvl="1"/>
            <a:r>
              <a:rPr lang="en-GB" dirty="0" smtClean="0"/>
              <a:t>RF testing</a:t>
            </a:r>
          </a:p>
          <a:p>
            <a:pPr lvl="2"/>
            <a:r>
              <a:rPr lang="en-US" sz="1600" dirty="0"/>
              <a:t>Q</a:t>
            </a:r>
            <a:r>
              <a:rPr lang="en-US" sz="1600" baseline="-25000" dirty="0"/>
              <a:t>0</a:t>
            </a:r>
            <a:r>
              <a:rPr lang="en-US" sz="1600" dirty="0"/>
              <a:t> </a:t>
            </a:r>
            <a:r>
              <a:rPr lang="en-US" sz="1600" dirty="0" smtClean="0"/>
              <a:t>= </a:t>
            </a:r>
            <a:r>
              <a:rPr lang="en-US" sz="1600" dirty="0"/>
              <a:t>2</a:t>
            </a:r>
            <a:r>
              <a:rPr lang="en-US" sz="1600" dirty="0" smtClean="0"/>
              <a:t>.6 x10</a:t>
            </a:r>
            <a:r>
              <a:rPr lang="en-US" sz="1600" baseline="30000" dirty="0" smtClean="0"/>
              <a:t>8</a:t>
            </a:r>
            <a:r>
              <a:rPr lang="en-US" sz="1600" dirty="0" smtClean="0"/>
              <a:t> at 9 MV/m (w/ heat load correction)</a:t>
            </a:r>
            <a:endParaRPr lang="en-US" sz="1400" dirty="0"/>
          </a:p>
          <a:p>
            <a:pPr lvl="2"/>
            <a:r>
              <a:rPr lang="en-US" sz="1600" dirty="0" smtClean="0"/>
              <a:t>Lorenz </a:t>
            </a:r>
            <a:r>
              <a:rPr lang="en-US" sz="1600" dirty="0"/>
              <a:t>force </a:t>
            </a:r>
            <a:r>
              <a:rPr lang="en-US" sz="1600" dirty="0" smtClean="0"/>
              <a:t>detuning</a:t>
            </a:r>
            <a:r>
              <a:rPr lang="en-US" sz="1600" dirty="0"/>
              <a:t> </a:t>
            </a:r>
            <a:r>
              <a:rPr lang="en-US" sz="1600" dirty="0" smtClean="0"/>
              <a:t>~400 Hz at 9 MV/m</a:t>
            </a:r>
          </a:p>
          <a:p>
            <a:pPr lvl="2"/>
            <a:r>
              <a:rPr lang="en-US" sz="1600" dirty="0" smtClean="0"/>
              <a:t>cavity </a:t>
            </a:r>
            <a:r>
              <a:rPr lang="en-US" sz="1600" dirty="0"/>
              <a:t>tuning </a:t>
            </a:r>
            <a:r>
              <a:rPr lang="en-US" sz="1600" dirty="0" smtClean="0"/>
              <a:t>sensitivity = </a:t>
            </a:r>
            <a:r>
              <a:rPr lang="sv-SE" altLang="sv-SE" sz="1600" dirty="0" smtClean="0">
                <a:ea typeface="宋体" pitchFamily="2" charset="-122"/>
              </a:rPr>
              <a:t>150 kHz/mm@2K</a:t>
            </a:r>
          </a:p>
          <a:p>
            <a:pPr lvl="2"/>
            <a:r>
              <a:rPr lang="en-GB" altLang="en-US" sz="1600" dirty="0"/>
              <a:t>pressure sensitivity = +27.1 </a:t>
            </a:r>
            <a:r>
              <a:rPr lang="en-GB" altLang="en-US" sz="1600" dirty="0" smtClean="0"/>
              <a:t>Hz/mbar</a:t>
            </a:r>
          </a:p>
          <a:p>
            <a:r>
              <a:rPr lang="en-US" dirty="0"/>
              <a:t>Final status/results</a:t>
            </a:r>
          </a:p>
          <a:p>
            <a:pPr lvl="1"/>
            <a:r>
              <a:rPr lang="en-US" dirty="0" smtClean="0"/>
              <a:t>results </a:t>
            </a:r>
            <a:r>
              <a:rPr lang="en-US" dirty="0"/>
              <a:t>presented at </a:t>
            </a:r>
            <a:r>
              <a:rPr lang="en-US" dirty="0" smtClean="0"/>
              <a:t>SLHiPP-7 (</a:t>
            </a:r>
            <a:r>
              <a:rPr lang="en-US" dirty="0"/>
              <a:t>9</a:t>
            </a:r>
            <a:r>
              <a:rPr lang="en-US" dirty="0" smtClean="0"/>
              <a:t> </a:t>
            </a:r>
            <a:r>
              <a:rPr lang="en-US" dirty="0"/>
              <a:t>June </a:t>
            </a:r>
            <a:r>
              <a:rPr lang="en-US" dirty="0" smtClean="0"/>
              <a:t>2017)</a:t>
            </a:r>
            <a:endParaRPr lang="en-US" dirty="0"/>
          </a:p>
          <a:p>
            <a:pPr lvl="1"/>
            <a:r>
              <a:rPr lang="en-US" dirty="0"/>
              <a:t>full report published: </a:t>
            </a:r>
            <a:r>
              <a:rPr lang="en-US" dirty="0" smtClean="0">
                <a:solidFill>
                  <a:srgbClr val="0000FF"/>
                </a:solidFill>
                <a:hlinkClick r:id="rId3"/>
              </a:rPr>
              <a:t>urn:nbn:se:uu:diva-335434</a:t>
            </a:r>
            <a:endParaRPr lang="en-US" dirty="0">
              <a:solidFill>
                <a:srgbClr val="0000FF"/>
              </a:solidFill>
            </a:endParaRPr>
          </a:p>
          <a:p>
            <a:endParaRPr lang="sv-SE" altLang="en-US" sz="1800" dirty="0"/>
          </a:p>
          <a:p>
            <a:pPr lvl="2"/>
            <a:endParaRPr lang="sv-SE" altLang="sv-SE" sz="1600" dirty="0">
              <a:ea typeface="宋体" pitchFamily="2" charset="-122"/>
            </a:endParaRPr>
          </a:p>
          <a:p>
            <a:pPr lvl="2"/>
            <a:endParaRPr lang="en-US" sz="1600" dirty="0"/>
          </a:p>
          <a:p>
            <a:pPr lvl="2"/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11-Apr-2019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ESS aTAC - Status of the FREIA Test Stand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4824413" y="4775200"/>
            <a:ext cx="1694920" cy="846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68" y="924945"/>
            <a:ext cx="3725332" cy="2621662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V="1">
            <a:off x="3276600" y="2667000"/>
            <a:ext cx="4758267" cy="135466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17367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396" y="851948"/>
            <a:ext cx="3790604" cy="2557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High-</a:t>
            </a:r>
            <a:r>
              <a:rPr lang="el-GR" dirty="0" smtClean="0"/>
              <a:t>β</a:t>
            </a:r>
            <a:r>
              <a:rPr lang="en-GB" dirty="0" smtClean="0"/>
              <a:t> Elliptical Cavity Package (2018)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1st run in June 2018</a:t>
            </a:r>
          </a:p>
          <a:p>
            <a:r>
              <a:rPr lang="en-US" dirty="0" smtClean="0"/>
              <a:t>Warm-up </a:t>
            </a:r>
            <a:r>
              <a:rPr lang="en-US" dirty="0"/>
              <a:t>and open </a:t>
            </a:r>
            <a:r>
              <a:rPr lang="en-US" dirty="0" smtClean="0"/>
              <a:t>to fix tuner problem</a:t>
            </a:r>
          </a:p>
          <a:p>
            <a:r>
              <a:rPr lang="en-US" dirty="0" smtClean="0"/>
              <a:t>2nd run in August 2018</a:t>
            </a:r>
            <a:endParaRPr lang="en-US" dirty="0"/>
          </a:p>
          <a:p>
            <a:pPr lvl="1"/>
            <a:r>
              <a:rPr lang="en-US" dirty="0" smtClean="0"/>
              <a:t>cooldown, then RF </a:t>
            </a:r>
            <a:r>
              <a:rPr lang="en-US" dirty="0"/>
              <a:t>re-conditioning at </a:t>
            </a:r>
            <a:r>
              <a:rPr lang="en-US" dirty="0" smtClean="0"/>
              <a:t>cold</a:t>
            </a:r>
          </a:p>
          <a:p>
            <a:pPr lvl="1"/>
            <a:r>
              <a:rPr lang="en-US" dirty="0" smtClean="0"/>
              <a:t>measurement </a:t>
            </a:r>
          </a:p>
          <a:p>
            <a:pPr lvl="2"/>
            <a:r>
              <a:rPr lang="en-US" sz="1600" dirty="0" smtClean="0"/>
              <a:t>Q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 preliminary result &gt;10</a:t>
            </a:r>
            <a:r>
              <a:rPr lang="en-US" sz="1600" baseline="30000" dirty="0" smtClean="0"/>
              <a:t>9</a:t>
            </a:r>
          </a:p>
          <a:p>
            <a:pPr lvl="3"/>
            <a:r>
              <a:rPr lang="en-US" sz="1400" dirty="0"/>
              <a:t>not much </a:t>
            </a:r>
            <a:r>
              <a:rPr lang="en-US" sz="1400" dirty="0" err="1"/>
              <a:t>multipacting</a:t>
            </a:r>
            <a:r>
              <a:rPr lang="en-US" sz="1400" dirty="0"/>
              <a:t>, cavity and coupler very quiet during </a:t>
            </a:r>
            <a:r>
              <a:rPr lang="en-US" sz="1400" dirty="0" smtClean="0"/>
              <a:t>last </a:t>
            </a:r>
            <a:r>
              <a:rPr lang="en-US" sz="1400" dirty="0"/>
              <a:t>tests</a:t>
            </a:r>
          </a:p>
          <a:p>
            <a:pPr lvl="2"/>
            <a:r>
              <a:rPr lang="en-US" sz="1600" dirty="0" smtClean="0"/>
              <a:t>Lorenz </a:t>
            </a:r>
            <a:r>
              <a:rPr lang="en-US" sz="1600" dirty="0"/>
              <a:t>force </a:t>
            </a:r>
            <a:r>
              <a:rPr lang="en-US" sz="1600" dirty="0" smtClean="0"/>
              <a:t>detuning, cavity tuning sensitivity</a:t>
            </a:r>
          </a:p>
          <a:p>
            <a:pPr lvl="3"/>
            <a:r>
              <a:rPr lang="en-US" sz="1400" dirty="0"/>
              <a:t>lost some motor steps during </a:t>
            </a:r>
            <a:r>
              <a:rPr lang="en-US" sz="1400" dirty="0" smtClean="0"/>
              <a:t>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</a:t>
            </a:r>
            <a:r>
              <a:rPr lang="en-US" sz="1400" dirty="0"/>
              <a:t>movement, others ok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est </a:t>
            </a:r>
            <a:r>
              <a:rPr lang="en-US" dirty="0"/>
              <a:t>of </a:t>
            </a:r>
            <a:r>
              <a:rPr lang="en-US" dirty="0" smtClean="0"/>
              <a:t>new electronics </a:t>
            </a:r>
            <a:r>
              <a:rPr lang="en-US" dirty="0"/>
              <a:t>for cold tuner </a:t>
            </a:r>
            <a:r>
              <a:rPr lang="en-US" dirty="0" smtClean="0"/>
              <a:t>system </a:t>
            </a:r>
            <a:br>
              <a:rPr lang="en-US" dirty="0" smtClean="0"/>
            </a:br>
            <a:r>
              <a:rPr lang="en-US" dirty="0" smtClean="0"/>
              <a:t>as being developed by our Polish colleagues</a:t>
            </a:r>
          </a:p>
          <a:p>
            <a:pPr lvl="2"/>
            <a:r>
              <a:rPr lang="en-US" dirty="0" smtClean="0"/>
              <a:t>preliminary satisfied with the results</a:t>
            </a:r>
          </a:p>
          <a:p>
            <a:r>
              <a:rPr lang="en-US" dirty="0" smtClean="0"/>
              <a:t>Final status/results</a:t>
            </a:r>
          </a:p>
          <a:p>
            <a:pPr lvl="1"/>
            <a:r>
              <a:rPr lang="en-US" dirty="0" smtClean="0"/>
              <a:t>cavity back to CEA, modulator/klystron to ESS </a:t>
            </a:r>
          </a:p>
          <a:p>
            <a:pPr lvl="1"/>
            <a:r>
              <a:rPr lang="en-US" dirty="0" smtClean="0"/>
              <a:t>results presented at SLHiPP-8 (12 June 2018)</a:t>
            </a:r>
          </a:p>
          <a:p>
            <a:pPr lvl="1"/>
            <a:r>
              <a:rPr lang="en-US" dirty="0" smtClean="0"/>
              <a:t>full report </a:t>
            </a:r>
            <a:r>
              <a:rPr lang="en-US" dirty="0"/>
              <a:t>published: </a:t>
            </a:r>
            <a:r>
              <a:rPr lang="en-US" dirty="0" smtClean="0">
                <a:solidFill>
                  <a:srgbClr val="0000FF"/>
                </a:solidFill>
                <a:hlinkClick r:id="rId4"/>
              </a:rPr>
              <a:t>urn:nbn:se:uu:diva-371627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11-Apr-2019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ESS aTAC - Status of the FREIA Test Stand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  <p:pic>
        <p:nvPicPr>
          <p:cNvPr id="2050" name="Picture 16" descr="tuning sensitivity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294" y="3855310"/>
            <a:ext cx="29622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22"/>
          <p:cNvCxnSpPr/>
          <p:nvPr/>
        </p:nvCxnSpPr>
        <p:spPr bwMode="auto">
          <a:xfrm>
            <a:off x="5353396" y="3789516"/>
            <a:ext cx="1828800" cy="122305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3426941" y="2311900"/>
            <a:ext cx="2899718" cy="71669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6380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Spoke Valve Box Prototype (2019)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>
                <a:solidFill>
                  <a:srgbClr val="0000FF"/>
                </a:solidFill>
              </a:rPr>
              <a:t>C</a:t>
            </a:r>
            <a:r>
              <a:rPr lang="en-GB" dirty="0" err="1" smtClean="0">
                <a:solidFill>
                  <a:srgbClr val="0000FF"/>
                </a:solidFill>
              </a:rPr>
              <a:t>ryo</a:t>
            </a:r>
            <a:r>
              <a:rPr lang="en-GB" dirty="0" smtClean="0">
                <a:solidFill>
                  <a:srgbClr val="0000FF"/>
                </a:solidFill>
              </a:rPr>
              <a:t> test run with simulator (Dec + Jan)</a:t>
            </a:r>
          </a:p>
          <a:p>
            <a:pPr lvl="1"/>
            <a:r>
              <a:rPr lang="en-GB" dirty="0" smtClean="0"/>
              <a:t>commissioning controls &amp; functionality test</a:t>
            </a:r>
          </a:p>
          <a:p>
            <a:endParaRPr lang="en-GB" dirty="0" smtClean="0"/>
          </a:p>
          <a:p>
            <a:r>
              <a:rPr lang="en-GB" dirty="0">
                <a:solidFill>
                  <a:srgbClr val="0000FF"/>
                </a:solidFill>
              </a:rPr>
              <a:t>T</a:t>
            </a:r>
            <a:r>
              <a:rPr lang="en-GB" dirty="0" smtClean="0">
                <a:solidFill>
                  <a:srgbClr val="0000FF"/>
                </a:solidFill>
              </a:rPr>
              <a:t>hermo-acoustic oscillations</a:t>
            </a:r>
          </a:p>
          <a:p>
            <a:pPr lvl="1"/>
            <a:r>
              <a:rPr lang="en-GB" dirty="0" smtClean="0"/>
              <a:t>installed RLC-circuit to damp the oscillations</a:t>
            </a:r>
            <a:br>
              <a:rPr lang="en-GB" dirty="0" smtClean="0"/>
            </a:br>
            <a:r>
              <a:rPr lang="en-GB" dirty="0" smtClean="0"/>
              <a:t>(test with cryomodule cool down)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11-Apr-2019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ESS aTAC - Status of the FREIA Test Stand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5</a:t>
            </a:fld>
            <a:endParaRPr lang="sv-S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95779" y="1406769"/>
            <a:ext cx="3779520" cy="283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04" y="4026877"/>
            <a:ext cx="6472604" cy="23893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13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660" y="3749553"/>
            <a:ext cx="5941809" cy="270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Spoke </a:t>
            </a:r>
            <a:r>
              <a:rPr lang="en-GB" dirty="0" err="1" smtClean="0"/>
              <a:t>Cryomodule</a:t>
            </a:r>
            <a:r>
              <a:rPr lang="en-GB" dirty="0" smtClean="0"/>
              <a:t> Prototype (2019)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Warm RF conditioning</a:t>
            </a:r>
          </a:p>
          <a:p>
            <a:pPr lvl="1"/>
            <a:r>
              <a:rPr lang="en-GB" dirty="0" smtClean="0"/>
              <a:t>~3 </a:t>
            </a:r>
            <a:r>
              <a:rPr lang="en-GB" dirty="0" smtClean="0"/>
              <a:t>days/cavity</a:t>
            </a:r>
          </a:p>
          <a:p>
            <a:pPr lvl="2"/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conditioning ~50 hours</a:t>
            </a:r>
          </a:p>
          <a:p>
            <a:pPr lvl="2"/>
            <a:r>
              <a:rPr lang="en-US" sz="1600" dirty="0" smtClean="0"/>
              <a:t>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</a:t>
            </a:r>
            <a:r>
              <a:rPr lang="en-US" sz="1600" dirty="0"/>
              <a:t>conditioning </a:t>
            </a:r>
            <a:r>
              <a:rPr lang="en-US" sz="1600" dirty="0" smtClean="0"/>
              <a:t>~20 h (cross-contamination)</a:t>
            </a:r>
          </a:p>
          <a:p>
            <a:pPr lvl="1"/>
            <a:r>
              <a:rPr lang="en-GB" dirty="0"/>
              <a:t>fully automatic system conditioning system</a:t>
            </a:r>
            <a:endParaRPr lang="en-US" dirty="0"/>
          </a:p>
          <a:p>
            <a:pPr lvl="2"/>
            <a:r>
              <a:rPr lang="en-US" sz="1600" dirty="0"/>
              <a:t>commissioned, now implemented to run 24h/day</a:t>
            </a:r>
          </a:p>
          <a:p>
            <a:pPr lvl="1"/>
            <a:r>
              <a:rPr lang="en-US" dirty="0" smtClean="0"/>
              <a:t>MP </a:t>
            </a:r>
            <a:r>
              <a:rPr lang="en-US" dirty="0"/>
              <a:t>bands were consistent with HNOSS test</a:t>
            </a:r>
          </a:p>
          <a:p>
            <a:pPr lvl="2"/>
            <a:r>
              <a:rPr lang="en-US" sz="1600" dirty="0" smtClean="0"/>
              <a:t>strength depends </a:t>
            </a:r>
            <a:r>
              <a:rPr lang="en-US" sz="1600" dirty="0"/>
              <a:t>on pulse length, </a:t>
            </a:r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/2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</a:t>
            </a:r>
            <a:r>
              <a:rPr lang="en-US" sz="1600" dirty="0"/>
              <a:t>conditioning</a:t>
            </a:r>
            <a:r>
              <a:rPr lang="mr-IN" sz="1600" dirty="0" smtClean="0"/>
              <a:t>…</a:t>
            </a:r>
            <a:endParaRPr lang="en-GB" sz="1600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Cool Down</a:t>
            </a:r>
          </a:p>
          <a:p>
            <a:pPr lvl="1"/>
            <a:r>
              <a:rPr lang="en-US" dirty="0" smtClean="0"/>
              <a:t>4h 15min to 4.5 K</a:t>
            </a:r>
          </a:p>
          <a:p>
            <a:pPr lvl="2"/>
            <a:r>
              <a:rPr lang="en-US" sz="1600" dirty="0" smtClean="0"/>
              <a:t>2h 30 min for shield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Cold RF conditioning (4K)</a:t>
            </a:r>
          </a:p>
          <a:p>
            <a:pPr lvl="1"/>
            <a:r>
              <a:rPr lang="en-US" dirty="0" smtClean="0"/>
              <a:t>no activity</a:t>
            </a:r>
          </a:p>
          <a:p>
            <a:pPr lvl="2"/>
            <a:r>
              <a:rPr lang="en-US" sz="1600" dirty="0" smtClean="0"/>
              <a:t>~5h both couplers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next step RF test (2K) ... </a:t>
            </a:r>
          </a:p>
          <a:p>
            <a:pPr lvl="1"/>
            <a:r>
              <a:rPr lang="en-US" dirty="0" smtClean="0"/>
              <a:t>cavity conditioning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11-Apr-2019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ESS aTAC - Status of the FREIA Test Stand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6</a:t>
            </a:fld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22" y="981075"/>
            <a:ext cx="3598818" cy="269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Cryomodule Test Plan Draft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11-Apr-2019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ESS aTAC - Status of the FREIA Test Stand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7</a:t>
            </a:fld>
            <a:endParaRPr lang="sv-SE" dirty="0"/>
          </a:p>
        </p:txBody>
      </p:sp>
      <p:sp>
        <p:nvSpPr>
          <p:cNvPr id="7" name="TextBox 6"/>
          <p:cNvSpPr txBox="1"/>
          <p:nvPr/>
        </p:nvSpPr>
        <p:spPr>
          <a:xfrm>
            <a:off x="8070451" y="2340775"/>
            <a:ext cx="822723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800" b="1" dirty="0" smtClean="0"/>
              <a:t>VNA</a:t>
            </a:r>
          </a:p>
        </p:txBody>
      </p:sp>
      <p:sp>
        <p:nvSpPr>
          <p:cNvPr id="8" name="Rectangle 7"/>
          <p:cNvSpPr/>
          <p:nvPr/>
        </p:nvSpPr>
        <p:spPr>
          <a:xfrm>
            <a:off x="8070451" y="2927304"/>
            <a:ext cx="844949" cy="85408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sv-SE" sz="1800" b="1" dirty="0" smtClean="0"/>
              <a:t>SGD</a:t>
            </a:r>
          </a:p>
          <a:p>
            <a:pPr algn="ctr"/>
            <a:r>
              <a:rPr lang="sv-SE" sz="1050" b="1" dirty="0" smtClean="0"/>
              <a:t>signal</a:t>
            </a:r>
          </a:p>
          <a:p>
            <a:pPr algn="ctr"/>
            <a:r>
              <a:rPr lang="sv-SE" sz="1050" b="1" dirty="0" smtClean="0"/>
              <a:t>generator driven</a:t>
            </a:r>
            <a:endParaRPr lang="sv-SE" sz="1050" b="1" dirty="0"/>
          </a:p>
        </p:txBody>
      </p:sp>
      <p:sp>
        <p:nvSpPr>
          <p:cNvPr id="9" name="Rectangle 8"/>
          <p:cNvSpPr/>
          <p:nvPr/>
        </p:nvSpPr>
        <p:spPr>
          <a:xfrm>
            <a:off x="8070451" y="3998581"/>
            <a:ext cx="822723" cy="36933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sv-SE" sz="1800" b="1" dirty="0" smtClean="0"/>
              <a:t>SEL</a:t>
            </a:r>
            <a:endParaRPr lang="sv-SE" sz="1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070451" y="4585110"/>
            <a:ext cx="844947" cy="646331"/>
          </a:xfrm>
          <a:prstGeom prst="rect">
            <a:avLst/>
          </a:prstGeom>
          <a:solidFill>
            <a:srgbClr val="CC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altLang="zh-CN" sz="1800" b="1" dirty="0"/>
              <a:t>Lund </a:t>
            </a:r>
            <a:r>
              <a:rPr lang="sv-SE" altLang="zh-CN" sz="1800" b="1" dirty="0" smtClean="0"/>
              <a:t>LLRF</a:t>
            </a:r>
            <a:endParaRPr lang="sv-SE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070450" y="1783378"/>
            <a:ext cx="844949" cy="338554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1600" b="1" dirty="0" smtClean="0"/>
              <a:t>CRYO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810463"/>
              </p:ext>
            </p:extLst>
          </p:nvPr>
        </p:nvGraphicFramePr>
        <p:xfrm>
          <a:off x="304800" y="1145124"/>
          <a:ext cx="7568953" cy="4102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882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334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233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sv-SE" dirty="0" err="1" smtClean="0"/>
                        <a:t>Warm</a:t>
                      </a:r>
                      <a:r>
                        <a:rPr lang="sv-SE" dirty="0" smtClean="0"/>
                        <a:t> Test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Cool</a:t>
                      </a:r>
                      <a:r>
                        <a:rPr lang="sv-SE" baseline="0" dirty="0" smtClean="0"/>
                        <a:t> Down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sv-SE" dirty="0" smtClean="0"/>
                        <a:t>Cold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 smtClean="0"/>
                        <a:t>Warm-up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2564">
                <a:tc rowSpan="3">
                  <a:txBody>
                    <a:bodyPr/>
                    <a:lstStyle/>
                    <a:p>
                      <a:pPr marL="182563" lvl="0" indent="-182563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 smtClean="0"/>
                        <a:t>Central cavity frequency</a:t>
                      </a:r>
                      <a:endParaRPr lang="sv-SE" sz="1400" dirty="0" smtClean="0"/>
                    </a:p>
                    <a:p>
                      <a:pPr marL="182563" lvl="0" indent="-182563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 err="1" smtClean="0"/>
                        <a:t>Q</a:t>
                      </a:r>
                      <a:r>
                        <a:rPr lang="en-US" sz="1400" baseline="-25000" dirty="0" err="1" smtClean="0"/>
                        <a:t>ext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defRPr/>
                      </a:pPr>
                      <a:endParaRPr lang="en-US" sz="1400" dirty="0" smtClean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sv-SE" sz="1400" dirty="0" smtClean="0"/>
                        <a:t>Frequency</a:t>
                      </a:r>
                      <a:r>
                        <a:rPr lang="sv-SE" sz="1400" baseline="0" dirty="0" smtClean="0"/>
                        <a:t> </a:t>
                      </a:r>
                      <a:r>
                        <a:rPr lang="sv-SE" sz="1400" baseline="0" dirty="0" err="1" smtClean="0"/>
                        <a:t>shift</a:t>
                      </a:r>
                      <a:r>
                        <a:rPr lang="sv-SE" sz="1400" baseline="0" dirty="0" smtClean="0"/>
                        <a:t> vs. </a:t>
                      </a:r>
                      <a:r>
                        <a:rPr lang="sv-SE" sz="1400" baseline="0" dirty="0" err="1" smtClean="0"/>
                        <a:t>temperature</a:t>
                      </a:r>
                      <a:endParaRPr lang="en-US" sz="1400" baseline="0" dirty="0" smtClean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defRPr/>
                      </a:pPr>
                      <a:endParaRPr lang="en-US" sz="1400" dirty="0" smtClean="0"/>
                    </a:p>
                    <a:p>
                      <a:endParaRPr lang="sv-SE" sz="1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182563" marR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sv-SE" sz="1400" dirty="0" smtClean="0"/>
                        <a:t>Coupler</a:t>
                      </a:r>
                      <a:r>
                        <a:rPr lang="sv-SE" sz="1400" baseline="0" dirty="0" smtClean="0"/>
                        <a:t> cold conditioning</a:t>
                      </a:r>
                      <a:endParaRPr lang="sv-SE" sz="1400" dirty="0" smtClean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sv-SE" sz="1400" dirty="0" err="1" smtClean="0"/>
                        <a:t>Frequency</a:t>
                      </a:r>
                      <a:r>
                        <a:rPr lang="sv-SE" sz="1400" baseline="0" dirty="0" smtClean="0"/>
                        <a:t> </a:t>
                      </a:r>
                      <a:r>
                        <a:rPr lang="sv-SE" sz="1400" baseline="0" dirty="0" err="1" smtClean="0"/>
                        <a:t>shift</a:t>
                      </a:r>
                      <a:r>
                        <a:rPr lang="sv-SE" sz="1400" baseline="0" dirty="0" smtClean="0"/>
                        <a:t> vs. </a:t>
                      </a:r>
                      <a:r>
                        <a:rPr lang="sv-SE" sz="1400" baseline="0" dirty="0" err="1" smtClean="0"/>
                        <a:t>temperature</a:t>
                      </a:r>
                      <a:endParaRPr lang="en-US" sz="1400" baseline="0" dirty="0" smtClean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70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2563" marR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sv-SE" sz="1400" baseline="0" dirty="0" smtClean="0"/>
                        <a:t>Cavity conditioning </a:t>
                      </a:r>
                      <a:endParaRPr lang="sv-SE" sz="1400" dirty="0" smtClean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66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182563" lvl="0" indent="-182563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 smtClean="0"/>
                        <a:t>Central frequency </a:t>
                      </a:r>
                    </a:p>
                    <a:p>
                      <a:pPr marL="182563" lvl="0" indent="-182563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 smtClean="0"/>
                        <a:t>Loaded Q and </a:t>
                      </a:r>
                      <a:r>
                        <a:rPr lang="en-US" sz="1400" dirty="0" err="1" smtClean="0"/>
                        <a:t>Q</a:t>
                      </a:r>
                      <a:r>
                        <a:rPr lang="en-US" sz="1400" baseline="-25000" dirty="0" err="1" smtClean="0"/>
                        <a:t>ext</a:t>
                      </a:r>
                      <a:endParaRPr lang="sv-SE" sz="1400" baseline="-25000" dirty="0" smtClean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marL="182563" indent="-182563">
                        <a:buFont typeface="Wingdings" panose="05000000000000000000" pitchFamily="2" charset="2"/>
                        <a:buChar char="ü"/>
                      </a:pPr>
                      <a:r>
                        <a:rPr lang="sv-SE" sz="1400" dirty="0" smtClean="0"/>
                        <a:t>Coupler</a:t>
                      </a:r>
                      <a:r>
                        <a:rPr lang="sv-SE" sz="1400" baseline="0" dirty="0" smtClean="0"/>
                        <a:t> warm conditioning</a:t>
                      </a:r>
                    </a:p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endParaRPr lang="sv-SE" sz="1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29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2563" marR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sz="1400" dirty="0" smtClean="0">
                          <a:effectLst/>
                        </a:rPr>
                        <a:t>Steady</a:t>
                      </a:r>
                      <a:r>
                        <a:rPr lang="en-US" sz="1400" baseline="0" dirty="0" smtClean="0">
                          <a:effectLst/>
                        </a:rPr>
                        <a:t> heat load</a:t>
                      </a:r>
                      <a:endParaRPr lang="sv-SE" sz="1400" baseline="0" dirty="0" smtClean="0"/>
                    </a:p>
                  </a:txBody>
                  <a:tcPr>
                    <a:solidFill>
                      <a:srgbClr val="3366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924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2563" lvl="0" indent="-182563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 smtClean="0"/>
                        <a:t>Q</a:t>
                      </a:r>
                      <a:r>
                        <a:rPr lang="en-US" sz="1400" baseline="-25000" dirty="0" smtClean="0"/>
                        <a:t>0</a:t>
                      </a:r>
                      <a:r>
                        <a:rPr lang="en-US" sz="1400" dirty="0" smtClean="0"/>
                        <a:t> </a:t>
                      </a:r>
                    </a:p>
                    <a:p>
                      <a:pPr marL="182563" lvl="0" indent="-182563">
                        <a:buFont typeface="Wingdings" panose="05000000000000000000" pitchFamily="2" charset="2"/>
                        <a:buChar char="ü"/>
                      </a:pPr>
                      <a:r>
                        <a:rPr lang="sv-SE" altLang="zh-CN" sz="1400" dirty="0" smtClean="0"/>
                        <a:t>Dynamic heat load</a:t>
                      </a:r>
                      <a:endParaRPr lang="sv-SE" sz="1400" dirty="0" smtClean="0"/>
                    </a:p>
                    <a:p>
                      <a:pPr marL="182563" lvl="0" indent="-182563">
                        <a:buFont typeface="Wingdings" panose="05000000000000000000" pitchFamily="2" charset="2"/>
                        <a:buChar char="ü"/>
                      </a:pPr>
                      <a:r>
                        <a:rPr lang="sv-SE" altLang="en-US" sz="1400" dirty="0" smtClean="0"/>
                        <a:t>Reach 12 MV/m</a:t>
                      </a:r>
                      <a:endParaRPr lang="en-US" sz="1400" dirty="0" smtClean="0"/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sz="1400" dirty="0" smtClean="0"/>
                        <a:t>Tuning range of the slow step tuner </a:t>
                      </a:r>
                      <a:endParaRPr lang="sv-SE" sz="1400" dirty="0" smtClean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9050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2563" indent="-182563">
                        <a:buFont typeface="Wingdings" panose="05000000000000000000" pitchFamily="2" charset="2"/>
                        <a:buChar char="ü"/>
                      </a:pPr>
                      <a:r>
                        <a:rPr lang="en-US" sz="1400" dirty="0" smtClean="0"/>
                        <a:t>Stabilization of the cavity field with LLRF using only RF compensation / with fast</a:t>
                      </a:r>
                      <a:r>
                        <a:rPr lang="en-US" sz="1400" baseline="0" dirty="0" smtClean="0"/>
                        <a:t> piezo </a:t>
                      </a:r>
                      <a:endParaRPr lang="en-US" sz="1400" dirty="0" smtClean="0"/>
                    </a:p>
                  </a:txBody>
                  <a:tcPr>
                    <a:solidFill>
                      <a:srgbClr val="CC66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04801" y="5544589"/>
            <a:ext cx="8610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NOTE: final optimized &amp; minimized list under discussion (ESS/IPNO/UU)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80718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Series Spoke Cryomodule Testing (13x)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rgbClr val="0000FF"/>
                </a:solidFill>
              </a:rPr>
              <a:t>A</a:t>
            </a:r>
            <a:r>
              <a:rPr lang="en-GB" dirty="0" smtClean="0">
                <a:solidFill>
                  <a:srgbClr val="0000FF"/>
                </a:solidFill>
              </a:rPr>
              <a:t>cceptance </a:t>
            </a:r>
            <a:r>
              <a:rPr lang="en-GB" dirty="0">
                <a:solidFill>
                  <a:srgbClr val="0000FF"/>
                </a:solidFill>
              </a:rPr>
              <a:t>testing of 13 </a:t>
            </a:r>
            <a:r>
              <a:rPr lang="en-GB" dirty="0" err="1" smtClean="0">
                <a:solidFill>
                  <a:srgbClr val="0000FF"/>
                </a:solidFill>
              </a:rPr>
              <a:t>cryomodules</a:t>
            </a:r>
            <a:endParaRPr lang="en-GB" dirty="0" smtClean="0">
              <a:solidFill>
                <a:srgbClr val="0000FF"/>
              </a:solidFill>
            </a:endParaRPr>
          </a:p>
          <a:p>
            <a:pPr lvl="1"/>
            <a:r>
              <a:rPr lang="en-GB" dirty="0" smtClean="0"/>
              <a:t>best estimate: 6 weeks/module</a:t>
            </a:r>
          </a:p>
          <a:p>
            <a:pPr lvl="1"/>
            <a:r>
              <a:rPr lang="en-GB" dirty="0" smtClean="0"/>
              <a:t>ESS schedule: </a:t>
            </a:r>
          </a:p>
          <a:p>
            <a:pPr lvl="2"/>
            <a:r>
              <a:rPr lang="en-GB" dirty="0" smtClean="0"/>
              <a:t>4 to 6 weeks/module,</a:t>
            </a:r>
          </a:p>
          <a:p>
            <a:pPr lvl="2"/>
            <a:r>
              <a:rPr lang="en-GB" dirty="0" smtClean="0"/>
              <a:t>8 weeks for cryomodule S1,</a:t>
            </a:r>
          </a:p>
          <a:p>
            <a:pPr lvl="2"/>
            <a:r>
              <a:rPr lang="en-GB" dirty="0" smtClean="0"/>
              <a:t>driven by installation planning</a:t>
            </a:r>
          </a:p>
          <a:p>
            <a:pPr lvl="1"/>
            <a:r>
              <a:rPr lang="en-GB" dirty="0" smtClean="0"/>
              <a:t>DESY experience:</a:t>
            </a:r>
            <a:br>
              <a:rPr lang="en-GB" dirty="0" smtClean="0"/>
            </a:br>
            <a:r>
              <a:rPr lang="en-GB" dirty="0" smtClean="0"/>
              <a:t>1 year to reach “full speed”</a:t>
            </a:r>
          </a:p>
          <a:p>
            <a:endParaRPr lang="en-GB" dirty="0" smtClean="0"/>
          </a:p>
          <a:p>
            <a:r>
              <a:rPr lang="en-GB" dirty="0" smtClean="0">
                <a:solidFill>
                  <a:srgbClr val="0000FF"/>
                </a:solidFill>
              </a:rPr>
              <a:t>Present planning</a:t>
            </a:r>
          </a:p>
          <a:p>
            <a:pPr lvl="1"/>
            <a:r>
              <a:rPr lang="en-GB" dirty="0"/>
              <a:t>f</a:t>
            </a:r>
            <a:r>
              <a:rPr lang="en-GB" dirty="0" smtClean="0"/>
              <a:t>irst series cryomodule arrives in Summer</a:t>
            </a:r>
            <a:br>
              <a:rPr lang="en-GB" dirty="0" smtClean="0"/>
            </a:br>
            <a:r>
              <a:rPr lang="en-GB" dirty="0" smtClean="0"/>
              <a:t>(4 months delay compared to Dec.2018)</a:t>
            </a:r>
          </a:p>
          <a:p>
            <a:pPr lvl="1"/>
            <a:r>
              <a:rPr lang="en-GB" dirty="0" smtClean="0"/>
              <a:t>will “hit” installation schedule by S3 or S4</a:t>
            </a:r>
            <a:br>
              <a:rPr lang="en-GB" dirty="0" smtClean="0"/>
            </a:br>
            <a:r>
              <a:rPr lang="en-GB" dirty="0" smtClean="0"/>
              <a:t>(transportation!)</a:t>
            </a:r>
          </a:p>
          <a:p>
            <a:pPr lvl="1"/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11-Apr-2019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ESS aTAC - Status of the FREIA Test Stand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8</a:t>
            </a:fld>
            <a:endParaRPr lang="sv-SE" dirty="0"/>
          </a:p>
        </p:txBody>
      </p:sp>
      <p:grpSp>
        <p:nvGrpSpPr>
          <p:cNvPr id="21" name="Group 20"/>
          <p:cNvGrpSpPr/>
          <p:nvPr/>
        </p:nvGrpSpPr>
        <p:grpSpPr>
          <a:xfrm>
            <a:off x="5112162" y="902191"/>
            <a:ext cx="3897889" cy="3915086"/>
            <a:chOff x="5145579" y="906561"/>
            <a:chExt cx="3897889" cy="391508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5579" y="906561"/>
              <a:ext cx="3897889" cy="3915086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666807" y="2274264"/>
              <a:ext cx="22263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b="1" dirty="0" smtClean="0">
                  <a:solidFill>
                    <a:srgbClr val="FF0000"/>
                  </a:solidFill>
                </a:rPr>
                <a:t>ESS SRF schedule  dated 2018-12-19</a:t>
              </a:r>
              <a:endParaRPr lang="en-GB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65269" y="3994893"/>
            <a:ext cx="2628156" cy="2522285"/>
            <a:chOff x="6365269" y="3994893"/>
            <a:chExt cx="2628156" cy="2522285"/>
          </a:xfrm>
        </p:grpSpPr>
        <p:grpSp>
          <p:nvGrpSpPr>
            <p:cNvPr id="15" name="Group 14"/>
            <p:cNvGrpSpPr/>
            <p:nvPr/>
          </p:nvGrpSpPr>
          <p:grpSpPr>
            <a:xfrm>
              <a:off x="6365269" y="3994893"/>
              <a:ext cx="2594739" cy="2522285"/>
              <a:chOff x="6365269" y="3994893"/>
              <a:chExt cx="2594739" cy="2522285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65269" y="3994893"/>
                <a:ext cx="2594739" cy="2522285"/>
              </a:xfrm>
              <a:prstGeom prst="rect">
                <a:avLst/>
              </a:prstGeom>
            </p:spPr>
          </p:pic>
          <p:cxnSp>
            <p:nvCxnSpPr>
              <p:cNvPr id="12" name="Straight Arrow Connector 11"/>
              <p:cNvCxnSpPr/>
              <p:nvPr/>
            </p:nvCxnSpPr>
            <p:spPr bwMode="auto">
              <a:xfrm>
                <a:off x="6567055" y="5007408"/>
                <a:ext cx="1686358" cy="7937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FF0000"/>
                </a:solidFill>
                <a:prstDash val="solid"/>
                <a:round/>
                <a:headEnd type="arrow" w="med" len="med"/>
                <a:tailEnd type="arrow"/>
              </a:ln>
              <a:effectLst/>
            </p:spPr>
          </p:cxnSp>
          <p:sp>
            <p:nvSpPr>
              <p:cNvPr id="14" name="TextBox 13"/>
              <p:cNvSpPr txBox="1"/>
              <p:nvPr/>
            </p:nvSpPr>
            <p:spPr>
              <a:xfrm>
                <a:off x="6666808" y="4646013"/>
                <a:ext cx="10141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 dirty="0" smtClean="0">
                    <a:solidFill>
                      <a:srgbClr val="FF0000"/>
                    </a:solidFill>
                  </a:rPr>
                  <a:t>1 year</a:t>
                </a:r>
                <a:endParaRPr lang="en-GB" sz="18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7935925" y="4019832"/>
              <a:ext cx="1057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00" dirty="0" smtClean="0"/>
                <a:t>SRF2015 MOPB080</a:t>
              </a:r>
              <a:endParaRPr lang="en-GB" sz="1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67055" y="5766221"/>
              <a:ext cx="2326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00" b="1" dirty="0" smtClean="0"/>
                <a:t>Yellow bars = planned</a:t>
              </a:r>
            </a:p>
            <a:p>
              <a:pPr algn="r"/>
              <a:r>
                <a:rPr lang="en-GB" sz="1000" b="1" dirty="0" smtClean="0"/>
                <a:t>Green = real quantity</a:t>
              </a:r>
              <a:endParaRPr lang="en-GB" sz="1000" b="1" dirty="0"/>
            </a:p>
          </p:txBody>
        </p:sp>
      </p:grpSp>
      <p:cxnSp>
        <p:nvCxnSpPr>
          <p:cNvPr id="9" name="Straight Arrow Connector 8"/>
          <p:cNvCxnSpPr/>
          <p:nvPr/>
        </p:nvCxnSpPr>
        <p:spPr bwMode="auto">
          <a:xfrm>
            <a:off x="3495899" y="3491093"/>
            <a:ext cx="4757514" cy="130786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Rectangle 24"/>
          <p:cNvSpPr/>
          <p:nvPr/>
        </p:nvSpPr>
        <p:spPr bwMode="auto">
          <a:xfrm>
            <a:off x="6331852" y="2801390"/>
            <a:ext cx="285079" cy="82588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6633556" y="2892259"/>
            <a:ext cx="207818" cy="67072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6858001" y="2972120"/>
            <a:ext cx="216130" cy="7268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085218" y="3049703"/>
            <a:ext cx="216130" cy="7268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9" name="Straight Arrow Connector 28"/>
          <p:cNvCxnSpPr>
            <a:endCxn id="28" idx="2"/>
          </p:cNvCxnSpPr>
          <p:nvPr/>
        </p:nvCxnSpPr>
        <p:spPr bwMode="auto">
          <a:xfrm flipV="1">
            <a:off x="4299227" y="3122383"/>
            <a:ext cx="2894056" cy="135762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5725507" y="2758129"/>
            <a:ext cx="606345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599743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Cryomodule Test Schedule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11-Apr-2019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Roger Ruber - ESS aTAC - Status of the FREIA Test Stand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9</a:t>
            </a:fld>
            <a:endParaRPr lang="sv-SE" dirty="0"/>
          </a:p>
        </p:txBody>
      </p:sp>
      <p:graphicFrame>
        <p:nvGraphicFramePr>
          <p:cNvPr id="7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6894081"/>
              </p:ext>
            </p:extLst>
          </p:nvPr>
        </p:nvGraphicFramePr>
        <p:xfrm>
          <a:off x="250825" y="1008397"/>
          <a:ext cx="8642349" cy="5255551"/>
        </p:xfrm>
        <a:graphic>
          <a:graphicData uri="http://schemas.openxmlformats.org/drawingml/2006/table">
            <a:tbl>
              <a:tblPr firstRow="1" lastCol="1" bandRow="1">
                <a:tableStyleId>{5C22544A-7EE6-4342-B048-85BDC9FD1C3A}</a:tableStyleId>
              </a:tblPr>
              <a:tblGrid>
                <a:gridCol w="49038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54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281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44892">
                  <a:extLst>
                    <a:ext uri="{9D8B030D-6E8A-4147-A177-3AD203B41FA5}">
                      <a16:colId xmlns:a16="http://schemas.microsoft.com/office/drawing/2014/main" xmlns="" val="2774986625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time</a:t>
                      </a:r>
                    </a:p>
                    <a:p>
                      <a:pPr algn="ctr"/>
                      <a:r>
                        <a:rPr lang="en-GB" sz="1600" dirty="0" smtClean="0"/>
                        <a:t>[days]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time</a:t>
                      </a:r>
                    </a:p>
                    <a:p>
                      <a:pPr algn="ctr"/>
                      <a:r>
                        <a:rPr lang="en-GB" sz="1600" dirty="0" smtClean="0"/>
                        <a:t>[weeks]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rgbClr val="FF0000"/>
                          </a:solidFill>
                        </a:rPr>
                        <a:t>in bunker</a:t>
                      </a:r>
                    </a:p>
                    <a:p>
                      <a:pPr algn="ctr"/>
                      <a:r>
                        <a:rPr lang="en-GB" sz="1600" dirty="0" smtClean="0">
                          <a:solidFill>
                            <a:srgbClr val="FF0000"/>
                          </a:solidFill>
                        </a:rPr>
                        <a:t>[days]</a:t>
                      </a:r>
                      <a:endParaRPr lang="en-GB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Arrival, unpacking,</a:t>
                      </a:r>
                      <a:r>
                        <a:rPr lang="en-GB" sz="1600" baseline="0" dirty="0" smtClean="0"/>
                        <a:t> initial inspection</a:t>
                      </a:r>
                      <a:endParaRPr lang="en-GB" sz="160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2.5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Installation, connection to valve box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5.0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5.0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Warm test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2.0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2.0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Cool down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2.0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2.0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Cold test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5.0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5.0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Warm-up*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4.0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4.0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Disconnect, packing, shipment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4.5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3.0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TOTAL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25.0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5.0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21.0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11406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Spare and wasted</a:t>
                      </a:r>
                      <a:r>
                        <a:rPr lang="en-GB" sz="1600" baseline="0" dirty="0" smtClean="0"/>
                        <a:t> time, 20% (DESY statistics)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5.0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4.2</a:t>
                      </a:r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r>
                        <a:rPr lang="en-GB" sz="1600" b="1" dirty="0" smtClean="0">
                          <a:solidFill>
                            <a:srgbClr val="FF0000"/>
                          </a:solidFill>
                        </a:rPr>
                        <a:t>GRAND TOTAL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0000"/>
                          </a:solidFill>
                        </a:rPr>
                        <a:t>30.0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0000"/>
                          </a:solidFill>
                        </a:rPr>
                        <a:t>6.0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0000"/>
                          </a:solidFill>
                        </a:rPr>
                        <a:t>25.2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48798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777045">
                <a:tc gridSpan="4">
                  <a:txBody>
                    <a:bodyPr/>
                    <a:lstStyle/>
                    <a:p>
                      <a:r>
                        <a:rPr lang="en-GB" sz="1600" b="0" dirty="0" smtClean="0"/>
                        <a:t>Time given in 8h work days, 1 shift/day.</a:t>
                      </a:r>
                    </a:p>
                    <a:p>
                      <a:r>
                        <a:rPr lang="en-GB" sz="1600" b="0" dirty="0" smtClean="0"/>
                        <a:t>Not including</a:t>
                      </a:r>
                      <a:r>
                        <a:rPr lang="en-GB" sz="1600" b="0" baseline="0" dirty="0" smtClean="0"/>
                        <a:t> w</a:t>
                      </a:r>
                      <a:r>
                        <a:rPr lang="en-GB" sz="1600" b="0" dirty="0" smtClean="0"/>
                        <a:t>eekend, holidays</a:t>
                      </a:r>
                      <a:r>
                        <a:rPr lang="en-GB" sz="1600" b="0" baseline="0" dirty="0" smtClean="0"/>
                        <a:t> and vacation.</a:t>
                      </a:r>
                      <a:endParaRPr lang="en-GB" sz="1200" b="0" dirty="0" smtClean="0"/>
                    </a:p>
                    <a:p>
                      <a:r>
                        <a:rPr lang="en-GB" sz="1200" b="0" dirty="0" smtClean="0"/>
                        <a:t>*) Warm-up is shorter</a:t>
                      </a:r>
                      <a:r>
                        <a:rPr lang="en-GB" sz="1200" b="0" baseline="0" dirty="0" smtClean="0"/>
                        <a:t> if during weekend</a:t>
                      </a:r>
                      <a:endParaRPr lang="en-GB" sz="12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8" name="Oval 7"/>
          <p:cNvSpPr/>
          <p:nvPr/>
        </p:nvSpPr>
        <p:spPr bwMode="auto">
          <a:xfrm>
            <a:off x="7797338" y="3990109"/>
            <a:ext cx="847898" cy="121365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47955" y="5203767"/>
            <a:ext cx="1330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FF0000"/>
                </a:solidFill>
              </a:rPr>
              <a:t>= </a:t>
            </a:r>
            <a:r>
              <a:rPr lang="en-GB" sz="1800" dirty="0" smtClean="0">
                <a:solidFill>
                  <a:srgbClr val="FF0000"/>
                </a:solidFill>
              </a:rPr>
              <a:t>~</a:t>
            </a:r>
            <a:r>
              <a:rPr lang="en-GB" sz="1800" dirty="0" smtClean="0">
                <a:solidFill>
                  <a:srgbClr val="FF0000"/>
                </a:solidFill>
              </a:rPr>
              <a:t>5</a:t>
            </a:r>
            <a:endParaRPr lang="en-GB" sz="1800" dirty="0" smtClean="0">
              <a:solidFill>
                <a:srgbClr val="FF0000"/>
              </a:solidFill>
            </a:endParaRPr>
          </a:p>
          <a:p>
            <a:pPr algn="ctr"/>
            <a:r>
              <a:rPr lang="en-GB" sz="1800" dirty="0" smtClean="0">
                <a:solidFill>
                  <a:srgbClr val="FF0000"/>
                </a:solidFill>
              </a:rPr>
              <a:t>weeks</a:t>
            </a:r>
            <a:endParaRPr lang="en-GB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469563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Uppsala">
  <a:themeElements>
    <a:clrScheme name="">
      <a:dk1>
        <a:srgbClr val="000000"/>
      </a:dk1>
      <a:lt1>
        <a:srgbClr val="FFFFFF"/>
      </a:lt1>
      <a:dk2>
        <a:srgbClr val="666666"/>
      </a:dk2>
      <a:lt2>
        <a:srgbClr val="B3B3B3"/>
      </a:lt2>
      <a:accent1>
        <a:srgbClr val="C7D6EA"/>
      </a:accent1>
      <a:accent2>
        <a:srgbClr val="F9E7C9"/>
      </a:accent2>
      <a:accent3>
        <a:srgbClr val="FFFFFF"/>
      </a:accent3>
      <a:accent4>
        <a:srgbClr val="000000"/>
      </a:accent4>
      <a:accent5>
        <a:srgbClr val="E0E8F3"/>
      </a:accent5>
      <a:accent6>
        <a:srgbClr val="E2D1B6"/>
      </a:accent6>
      <a:hlink>
        <a:srgbClr val="B9D3C6"/>
      </a:hlink>
      <a:folHlink>
        <a:srgbClr val="990000"/>
      </a:folHlink>
    </a:clrScheme>
    <a:fontScheme name="Tom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Theme Uppsala" id="{E291ACF0-34CD-4185-B20D-A3B0D85A2153}" vid="{11A2524C-7F97-448A-A248-03D4A875DFC5}"/>
    </a:ext>
  </a:ext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28856</TotalTime>
  <Words>1103</Words>
  <Application>Microsoft Office PowerPoint</Application>
  <PresentationFormat>On-screen Show (4:3)</PresentationFormat>
  <Paragraphs>257</Paragraphs>
  <Slides>12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Theme Uppsala</vt:lpstr>
      <vt:lpstr>FREIA Laboratory Facility for Research Instrumentation and Accelerator Development</vt:lpstr>
      <vt:lpstr>FREIA Laboratory</vt:lpstr>
      <vt:lpstr>Double Spoke Cavity Package (2017)</vt:lpstr>
      <vt:lpstr>High-β Elliptical Cavity Package (2018)</vt:lpstr>
      <vt:lpstr>Spoke Valve Box Prototype (2019)</vt:lpstr>
      <vt:lpstr>Spoke Cryomodule Prototype (2019)</vt:lpstr>
      <vt:lpstr>Cryomodule Test Plan Draft</vt:lpstr>
      <vt:lpstr>Series Spoke Cryomodule Testing (13x)</vt:lpstr>
      <vt:lpstr>Cryomodule Test Schedule</vt:lpstr>
      <vt:lpstr>Foreseen &amp; Unforeseen Issues (1/2)</vt:lpstr>
      <vt:lpstr>Foreseen &amp; Unforeseen Issues (2/2)</vt:lpstr>
      <vt:lpstr>Summary</vt:lpstr>
    </vt:vector>
  </TitlesOfParts>
  <Company>CERN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WP8 RF Systems Draft Work Package Description</dc:title>
  <dc:creator>ruber</dc:creator>
  <cp:lastModifiedBy>Roger Ruber</cp:lastModifiedBy>
  <cp:revision>471</cp:revision>
  <cp:lastPrinted>2015-01-29T11:56:53Z</cp:lastPrinted>
  <dcterms:created xsi:type="dcterms:W3CDTF">2010-02-24T17:17:31Z</dcterms:created>
  <dcterms:modified xsi:type="dcterms:W3CDTF">2019-04-09T17:10:08Z</dcterms:modified>
</cp:coreProperties>
</file>