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340" r:id="rId3"/>
    <p:sldId id="256" r:id="rId4"/>
    <p:sldId id="258" r:id="rId5"/>
    <p:sldId id="341" r:id="rId6"/>
    <p:sldId id="339" r:id="rId7"/>
    <p:sldId id="325" r:id="rId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ED7"/>
    <a:srgbClr val="00E100"/>
    <a:srgbClr val="FF3CB9"/>
    <a:srgbClr val="FF65FF"/>
    <a:srgbClr val="073FFF"/>
    <a:srgbClr val="0080FF"/>
    <a:srgbClr val="049ED6"/>
    <a:srgbClr val="FFFFFF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9" autoAdjust="0"/>
    <p:restoredTop sz="96437" autoAdjust="0"/>
  </p:normalViewPr>
  <p:slideViewPr>
    <p:cSldViewPr snapToGrid="0" snapToObjects="1">
      <p:cViewPr varScale="1">
        <p:scale>
          <a:sx n="179" d="100"/>
          <a:sy n="179" d="100"/>
        </p:scale>
        <p:origin x="2208" y="20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3DDF92-D4E6-9248-BF78-17108E6C96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07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4/5/19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4/5/19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4/5/19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BA22-4683-6B4A-AB9F-FBF748EF1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E5DD99-F980-EE45-AC73-2EA0A8CB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5F65F-4374-9B45-898F-B21AD9E5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A919-83A1-4046-9147-2A00FACF5330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F271E-F8C1-874B-9A96-9134D74C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50083-AE86-D149-8447-7FD73AFE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12E2-DA60-7B43-9513-8D04F0B59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0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/>
              <a:t>Blue</a:t>
            </a:r>
            <a:r>
              <a:rPr lang="sv-SE" dirty="0"/>
              <a:t> </a:t>
            </a:r>
            <a:r>
              <a:rPr lang="sv-SE" dirty="0" err="1"/>
              <a:t>bullet</a:t>
            </a:r>
            <a:r>
              <a:rPr lang="sv-SE" dirty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  <a:p>
            <a:pPr lvl="1"/>
            <a:r>
              <a:rPr lang="sv-SE" dirty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/>
              <a:t>White bullet page</a:t>
            </a:r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4/5/19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4/5/19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4/5/19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4/5/19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2019-04-05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11" Type="http://schemas.openxmlformats.org/officeDocument/2006/relationships/image" Target="../media/image11.jp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9E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8D81667-69E6-6D4A-B0B7-56C3874B0A36}"/>
              </a:ext>
            </a:extLst>
          </p:cNvPr>
          <p:cNvSpPr txBox="1">
            <a:spLocks/>
          </p:cNvSpPr>
          <p:nvPr/>
        </p:nvSpPr>
        <p:spPr>
          <a:xfrm>
            <a:off x="717772" y="1579416"/>
            <a:ext cx="7772400" cy="14700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400" b="1" dirty="0"/>
              <a:t>Status of TS2 Infrastructure preparation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DE00A98-550E-1A46-8AEF-30C5AD7E9994}"/>
              </a:ext>
            </a:extLst>
          </p:cNvPr>
          <p:cNvSpPr txBox="1">
            <a:spLocks/>
          </p:cNvSpPr>
          <p:nvPr/>
        </p:nvSpPr>
        <p:spPr>
          <a:xfrm>
            <a:off x="1403572" y="4201569"/>
            <a:ext cx="6400800" cy="9361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</a:rPr>
              <a:t>Wolfgang Hees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WP Leader TS2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F76346-025C-AE42-BE32-28D7525E40F2}"/>
              </a:ext>
            </a:extLst>
          </p:cNvPr>
          <p:cNvSpPr/>
          <p:nvPr/>
        </p:nvSpPr>
        <p:spPr>
          <a:xfrm>
            <a:off x="2317972" y="575320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400" dirty="0">
                <a:solidFill>
                  <a:srgbClr val="FFFFFF"/>
                </a:solidFill>
              </a:rPr>
              <a:t>TAC   2019-04-02</a:t>
            </a:r>
          </a:p>
        </p:txBody>
      </p:sp>
    </p:spTree>
    <p:extLst>
      <p:ext uri="{BB962C8B-B14F-4D97-AF65-F5344CB8AC3E}">
        <p14:creationId xmlns:p14="http://schemas.microsoft.com/office/powerpoint/2010/main" val="225455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998CED-B04B-224F-87CA-0DCCAF19AE3C}"/>
              </a:ext>
            </a:extLst>
          </p:cNvPr>
          <p:cNvSpPr/>
          <p:nvPr/>
        </p:nvSpPr>
        <p:spPr>
          <a:xfrm>
            <a:off x="2157610" y="5258219"/>
            <a:ext cx="2629990" cy="5590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   bunker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FD5B3-A370-4046-A2ED-1F40C29BEB7C}"/>
              </a:ext>
            </a:extLst>
          </p:cNvPr>
          <p:cNvSpPr/>
          <p:nvPr/>
        </p:nvSpPr>
        <p:spPr>
          <a:xfrm>
            <a:off x="3072432" y="5939048"/>
            <a:ext cx="837078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lights &amp; power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8D456-781D-3C4E-8312-FD485D1F5FF9}"/>
              </a:ext>
            </a:extLst>
          </p:cNvPr>
          <p:cNvSpPr/>
          <p:nvPr/>
        </p:nvSpPr>
        <p:spPr>
          <a:xfrm>
            <a:off x="1036153" y="5264338"/>
            <a:ext cx="914400" cy="544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AC949-2FB6-8A42-9FE9-CE4ECA4E7E5A}"/>
              </a:ext>
            </a:extLst>
          </p:cNvPr>
          <p:cNvSpPr/>
          <p:nvPr/>
        </p:nvSpPr>
        <p:spPr>
          <a:xfrm>
            <a:off x="4435336" y="2773430"/>
            <a:ext cx="1821342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modulator</a:t>
            </a:r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3B0DF1FE-DE1B-F84C-8829-9A0717CED6D0}"/>
              </a:ext>
            </a:extLst>
          </p:cNvPr>
          <p:cNvSpPr/>
          <p:nvPr/>
        </p:nvSpPr>
        <p:spPr>
          <a:xfrm rot="13721468">
            <a:off x="3109177" y="2270092"/>
            <a:ext cx="125195" cy="377185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3EEE05-1C1C-EF41-9475-6FB1019DE4F5}"/>
              </a:ext>
            </a:extLst>
          </p:cNvPr>
          <p:cNvSpPr/>
          <p:nvPr/>
        </p:nvSpPr>
        <p:spPr>
          <a:xfrm>
            <a:off x="2158033" y="4266790"/>
            <a:ext cx="4098647" cy="87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cryomodule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2D735-254B-474C-916D-D3CCD50A1D73}"/>
              </a:ext>
            </a:extLst>
          </p:cNvPr>
          <p:cNvSpPr/>
          <p:nvPr/>
        </p:nvSpPr>
        <p:spPr>
          <a:xfrm>
            <a:off x="4001257" y="5939048"/>
            <a:ext cx="2255423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886CF-2143-004F-9310-E83588F3ADE2}"/>
              </a:ext>
            </a:extLst>
          </p:cNvPr>
          <p:cNvSpPr/>
          <p:nvPr/>
        </p:nvSpPr>
        <p:spPr>
          <a:xfrm>
            <a:off x="6497705" y="5939048"/>
            <a:ext cx="914400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HVAC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B23ED-21EC-C84C-A555-94417A4C7366}"/>
              </a:ext>
            </a:extLst>
          </p:cNvPr>
          <p:cNvSpPr/>
          <p:nvPr/>
        </p:nvSpPr>
        <p:spPr>
          <a:xfrm>
            <a:off x="1036153" y="4256849"/>
            <a:ext cx="914400" cy="611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valve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95094-FFE0-C94E-B39A-087FBDB219F3}"/>
              </a:ext>
            </a:extLst>
          </p:cNvPr>
          <p:cNvSpPr/>
          <p:nvPr/>
        </p:nvSpPr>
        <p:spPr>
          <a:xfrm>
            <a:off x="1036153" y="3245539"/>
            <a:ext cx="914400" cy="8895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LTS2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cryo distribution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AABF85-C308-5F43-9001-997231EE8787}"/>
              </a:ext>
            </a:extLst>
          </p:cNvPr>
          <p:cNvSpPr/>
          <p:nvPr/>
        </p:nvSpPr>
        <p:spPr>
          <a:xfrm>
            <a:off x="1036153" y="2224291"/>
            <a:ext cx="914400" cy="8895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TICP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cryoplant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55182-8A8C-DD49-81FB-A759B101DB23}"/>
              </a:ext>
            </a:extLst>
          </p:cNvPr>
          <p:cNvSpPr/>
          <p:nvPr/>
        </p:nvSpPr>
        <p:spPr>
          <a:xfrm>
            <a:off x="2158032" y="3725191"/>
            <a:ext cx="914400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controls cabling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F5296-A12C-6649-A66C-27E127A2EB94}"/>
              </a:ext>
            </a:extLst>
          </p:cNvPr>
          <p:cNvSpPr/>
          <p:nvPr/>
        </p:nvSpPr>
        <p:spPr>
          <a:xfrm>
            <a:off x="3396273" y="3240569"/>
            <a:ext cx="918550" cy="3453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LLRF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2AEB5E-4FE1-1D42-A186-0AA2A0D6C337}"/>
              </a:ext>
            </a:extLst>
          </p:cNvPr>
          <p:cNvSpPr/>
          <p:nvPr/>
        </p:nvSpPr>
        <p:spPr>
          <a:xfrm>
            <a:off x="2158032" y="2223347"/>
            <a:ext cx="2156790" cy="3396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16985-24E1-8245-ADFF-BF871B8478F1}"/>
              </a:ext>
            </a:extLst>
          </p:cNvPr>
          <p:cNvSpPr/>
          <p:nvPr/>
        </p:nvSpPr>
        <p:spPr>
          <a:xfrm>
            <a:off x="6497705" y="4805987"/>
            <a:ext cx="914400" cy="715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vacuum pumps &amp;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clean room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BE4342-6C2B-104D-8D88-1BA86F80E506}"/>
              </a:ext>
            </a:extLst>
          </p:cNvPr>
          <p:cNvSpPr/>
          <p:nvPr/>
        </p:nvSpPr>
        <p:spPr>
          <a:xfrm>
            <a:off x="6497705" y="2318681"/>
            <a:ext cx="914400" cy="1816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CWM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cooling water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A0402-E88F-CB49-A899-D97752BE4026}"/>
              </a:ext>
            </a:extLst>
          </p:cNvPr>
          <p:cNvSpPr/>
          <p:nvPr/>
        </p:nvSpPr>
        <p:spPr>
          <a:xfrm>
            <a:off x="6497705" y="1854032"/>
            <a:ext cx="914400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825" dirty="0">
                <a:solidFill>
                  <a:schemeClr val="tx1"/>
                </a:solidFill>
              </a:rPr>
              <a:t>water</a:t>
            </a:r>
          </a:p>
          <a:p>
            <a:pPr algn="r"/>
            <a:r>
              <a:rPr lang="en-GB" sz="825" dirty="0">
                <a:solidFill>
                  <a:schemeClr val="tx1"/>
                </a:solidFill>
              </a:rPr>
              <a:t> substation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253D27-3EEB-4C4C-B6FD-A1AFC801A62A}"/>
              </a:ext>
            </a:extLst>
          </p:cNvPr>
          <p:cNvSpPr/>
          <p:nvPr/>
        </p:nvSpPr>
        <p:spPr>
          <a:xfrm>
            <a:off x="4435336" y="1854032"/>
            <a:ext cx="1821341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electrical substation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D8B008-5384-B04B-89E0-689F8AF4B92E}"/>
              </a:ext>
            </a:extLst>
          </p:cNvPr>
          <p:cNvSpPr/>
          <p:nvPr/>
        </p:nvSpPr>
        <p:spPr>
          <a:xfrm>
            <a:off x="4435336" y="2318682"/>
            <a:ext cx="1821341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power cabling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D31BB-36BF-ED46-A619-FF9F8FFCC290}"/>
              </a:ext>
            </a:extLst>
          </p:cNvPr>
          <p:cNvSpPr/>
          <p:nvPr/>
        </p:nvSpPr>
        <p:spPr>
          <a:xfrm>
            <a:off x="4435336" y="3245523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klystron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07A2F-3FB2-FD4B-86E4-FE70584B9928}"/>
              </a:ext>
            </a:extLst>
          </p:cNvPr>
          <p:cNvSpPr/>
          <p:nvPr/>
        </p:nvSpPr>
        <p:spPr>
          <a:xfrm>
            <a:off x="2158032" y="5558885"/>
            <a:ext cx="914400" cy="258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access cage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E6275-2267-AF40-ADD9-53E0756A742C}"/>
              </a:ext>
            </a:extLst>
          </p:cNvPr>
          <p:cNvSpPr/>
          <p:nvPr/>
        </p:nvSpPr>
        <p:spPr>
          <a:xfrm>
            <a:off x="2158032" y="5258216"/>
            <a:ext cx="914400" cy="258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concrete door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F86C7-67D9-1040-962D-A6C3D5532EFD}"/>
              </a:ext>
            </a:extLst>
          </p:cNvPr>
          <p:cNvSpPr/>
          <p:nvPr/>
        </p:nvSpPr>
        <p:spPr>
          <a:xfrm>
            <a:off x="5444155" y="3245523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klystron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E7BC49-668B-FB49-8A74-3D6136193E81}"/>
              </a:ext>
            </a:extLst>
          </p:cNvPr>
          <p:cNvSpPr/>
          <p:nvPr/>
        </p:nvSpPr>
        <p:spPr>
          <a:xfrm>
            <a:off x="4435336" y="3794677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RF distribution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20806B-8D98-C249-AA56-2028E3703040}"/>
              </a:ext>
            </a:extLst>
          </p:cNvPr>
          <p:cNvSpPr/>
          <p:nvPr/>
        </p:nvSpPr>
        <p:spPr>
          <a:xfrm>
            <a:off x="5444155" y="3794677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RF distribution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9A7D11-46EC-6C40-9525-797143F8AA0F}"/>
              </a:ext>
            </a:extLst>
          </p:cNvPr>
          <p:cNvSpPr/>
          <p:nvPr/>
        </p:nvSpPr>
        <p:spPr>
          <a:xfrm>
            <a:off x="3219035" y="3789724"/>
            <a:ext cx="851039" cy="3453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  SRF measurement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AC024D0B-6823-FD4C-9340-62FC6BB4C129}"/>
              </a:ext>
            </a:extLst>
          </p:cNvPr>
          <p:cNvSpPr/>
          <p:nvPr/>
        </p:nvSpPr>
        <p:spPr>
          <a:xfrm>
            <a:off x="1430755" y="3057002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C8CD85C7-3530-864D-8657-5F4002874DCA}"/>
              </a:ext>
            </a:extLst>
          </p:cNvPr>
          <p:cNvSpPr/>
          <p:nvPr/>
        </p:nvSpPr>
        <p:spPr>
          <a:xfrm>
            <a:off x="1430755" y="4063305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BBE11686-308D-A24E-A829-689DBF5A6D06}"/>
              </a:ext>
            </a:extLst>
          </p:cNvPr>
          <p:cNvSpPr/>
          <p:nvPr/>
        </p:nvSpPr>
        <p:spPr>
          <a:xfrm rot="16200000">
            <a:off x="2006176" y="4553553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3544B37F-AE36-C14E-B8E8-AF3ECE67C49B}"/>
              </a:ext>
            </a:extLst>
          </p:cNvPr>
          <p:cNvSpPr/>
          <p:nvPr/>
        </p:nvSpPr>
        <p:spPr>
          <a:xfrm rot="16200000">
            <a:off x="2006176" y="5502266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9E9AFAE1-81DC-6C46-8599-E963C805ED2A}"/>
              </a:ext>
            </a:extLst>
          </p:cNvPr>
          <p:cNvSpPr/>
          <p:nvPr/>
        </p:nvSpPr>
        <p:spPr>
          <a:xfrm rot="16200000">
            <a:off x="1991695" y="5200946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B748459A-D194-1246-97AF-167BCC186089}"/>
              </a:ext>
            </a:extLst>
          </p:cNvPr>
          <p:cNvSpPr/>
          <p:nvPr/>
        </p:nvSpPr>
        <p:spPr>
          <a:xfrm rot="10800000">
            <a:off x="4444126" y="5701481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5EBD35B8-F211-1948-9675-EC919CB7FE1F}"/>
              </a:ext>
            </a:extLst>
          </p:cNvPr>
          <p:cNvSpPr/>
          <p:nvPr/>
        </p:nvSpPr>
        <p:spPr>
          <a:xfrm rot="10800000">
            <a:off x="4054163" y="5032604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AA69E094-6D2F-4B4D-82A4-D57AE3B283C8}"/>
              </a:ext>
            </a:extLst>
          </p:cNvPr>
          <p:cNvSpPr/>
          <p:nvPr/>
        </p:nvSpPr>
        <p:spPr>
          <a:xfrm>
            <a:off x="2552339" y="4100190"/>
            <a:ext cx="125195" cy="27839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403FD3A3-3137-DE43-B84E-F8AB38D37C56}"/>
              </a:ext>
            </a:extLst>
          </p:cNvPr>
          <p:cNvSpPr/>
          <p:nvPr/>
        </p:nvSpPr>
        <p:spPr>
          <a:xfrm>
            <a:off x="5281069" y="2131964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21E23B5F-3078-8B46-96BE-C40E5A998711}"/>
              </a:ext>
            </a:extLst>
          </p:cNvPr>
          <p:cNvSpPr/>
          <p:nvPr/>
        </p:nvSpPr>
        <p:spPr>
          <a:xfrm>
            <a:off x="5281069" y="2592495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DA0C339D-5A34-714B-AED6-46209CF4269A}"/>
              </a:ext>
            </a:extLst>
          </p:cNvPr>
          <p:cNvSpPr/>
          <p:nvPr/>
        </p:nvSpPr>
        <p:spPr>
          <a:xfrm>
            <a:off x="4798033" y="3052765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3D04F6F6-3F0D-7541-93A3-085724A7C088}"/>
              </a:ext>
            </a:extLst>
          </p:cNvPr>
          <p:cNvSpPr/>
          <p:nvPr/>
        </p:nvSpPr>
        <p:spPr>
          <a:xfrm>
            <a:off x="5810185" y="3050975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2656FDE9-CE29-DE4E-A78A-053A9BABDAAA}"/>
              </a:ext>
            </a:extLst>
          </p:cNvPr>
          <p:cNvSpPr/>
          <p:nvPr/>
        </p:nvSpPr>
        <p:spPr>
          <a:xfrm>
            <a:off x="4798033" y="3529806"/>
            <a:ext cx="125195" cy="37668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6EC78972-99A1-4549-B4D5-42AB51B36309}"/>
              </a:ext>
            </a:extLst>
          </p:cNvPr>
          <p:cNvSpPr/>
          <p:nvPr/>
        </p:nvSpPr>
        <p:spPr>
          <a:xfrm>
            <a:off x="5810185" y="3528016"/>
            <a:ext cx="125195" cy="37668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1FD80DE5-6A0C-1A4C-A357-0CEB44B6A656}"/>
              </a:ext>
            </a:extLst>
          </p:cNvPr>
          <p:cNvSpPr/>
          <p:nvPr/>
        </p:nvSpPr>
        <p:spPr>
          <a:xfrm>
            <a:off x="4798033" y="4101980"/>
            <a:ext cx="125195" cy="27660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C4098EF6-B10B-EC44-A372-B40C24B3B801}"/>
              </a:ext>
            </a:extLst>
          </p:cNvPr>
          <p:cNvSpPr/>
          <p:nvPr/>
        </p:nvSpPr>
        <p:spPr>
          <a:xfrm>
            <a:off x="5810185" y="4100190"/>
            <a:ext cx="125195" cy="27283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262B0F14-B23F-124B-BAA8-8B5746743975}"/>
              </a:ext>
            </a:extLst>
          </p:cNvPr>
          <p:cNvSpPr/>
          <p:nvPr/>
        </p:nvSpPr>
        <p:spPr>
          <a:xfrm rot="16200000">
            <a:off x="4320837" y="3256986"/>
            <a:ext cx="125195" cy="320243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B079FB3B-04C5-1E4B-9290-D9ADC91AE978}"/>
              </a:ext>
            </a:extLst>
          </p:cNvPr>
          <p:cNvSpPr/>
          <p:nvPr/>
        </p:nvSpPr>
        <p:spPr>
          <a:xfrm>
            <a:off x="4144758" y="3540621"/>
            <a:ext cx="125195" cy="832403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D9C26D61-6337-6347-B51E-F432AECDC9F5}"/>
              </a:ext>
            </a:extLst>
          </p:cNvPr>
          <p:cNvSpPr/>
          <p:nvPr/>
        </p:nvSpPr>
        <p:spPr>
          <a:xfrm>
            <a:off x="3581956" y="4091468"/>
            <a:ext cx="125195" cy="287116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1F00A671-9210-A74A-96E2-B3162599F40E}"/>
              </a:ext>
            </a:extLst>
          </p:cNvPr>
          <p:cNvSpPr/>
          <p:nvPr/>
        </p:nvSpPr>
        <p:spPr>
          <a:xfrm rot="2696148">
            <a:off x="1966223" y="3941585"/>
            <a:ext cx="125195" cy="55686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9CF96F20-8DFD-3E4B-A7CD-081D8C39C664}"/>
              </a:ext>
            </a:extLst>
          </p:cNvPr>
          <p:cNvSpPr/>
          <p:nvPr/>
        </p:nvSpPr>
        <p:spPr>
          <a:xfrm rot="5400000" flipH="1">
            <a:off x="6295813" y="2743446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DC03CBCE-B1A1-F747-91A7-BE1DC5BE2F61}"/>
              </a:ext>
            </a:extLst>
          </p:cNvPr>
          <p:cNvSpPr/>
          <p:nvPr/>
        </p:nvSpPr>
        <p:spPr>
          <a:xfrm rot="5400000" flipH="1">
            <a:off x="6295813" y="3193391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F388D1EB-E5C4-4641-AC9F-A74B534B1A1D}"/>
              </a:ext>
            </a:extLst>
          </p:cNvPr>
          <p:cNvSpPr/>
          <p:nvPr/>
        </p:nvSpPr>
        <p:spPr>
          <a:xfrm rot="5400000" flipH="1">
            <a:off x="6290222" y="3744404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185FC9-4128-024B-8ECD-291716DF2184}"/>
              </a:ext>
            </a:extLst>
          </p:cNvPr>
          <p:cNvSpPr/>
          <p:nvPr/>
        </p:nvSpPr>
        <p:spPr>
          <a:xfrm>
            <a:off x="6497705" y="4135801"/>
            <a:ext cx="914400" cy="539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coupler cooling circuit</a:t>
            </a: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C760438A-AE3A-9545-A944-7F5183E295F2}"/>
              </a:ext>
            </a:extLst>
          </p:cNvPr>
          <p:cNvSpPr/>
          <p:nvPr/>
        </p:nvSpPr>
        <p:spPr>
          <a:xfrm rot="5400000" flipH="1">
            <a:off x="6290222" y="4243328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D47C23B-BBDB-ED41-A700-79EE1DEF7943}"/>
              </a:ext>
            </a:extLst>
          </p:cNvPr>
          <p:cNvSpPr/>
          <p:nvPr/>
        </p:nvSpPr>
        <p:spPr>
          <a:xfrm rot="5400000" flipH="1">
            <a:off x="6286324" y="4768285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E7820-EDF2-0141-A844-39B94429DC2D}"/>
              </a:ext>
            </a:extLst>
          </p:cNvPr>
          <p:cNvSpPr/>
          <p:nvPr/>
        </p:nvSpPr>
        <p:spPr>
          <a:xfrm>
            <a:off x="4871549" y="5258219"/>
            <a:ext cx="1385129" cy="5590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prep station</a:t>
            </a: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5A5B144B-F878-664E-9B2C-97B15654FDFE}"/>
              </a:ext>
            </a:extLst>
          </p:cNvPr>
          <p:cNvSpPr/>
          <p:nvPr/>
        </p:nvSpPr>
        <p:spPr>
          <a:xfrm rot="10800000">
            <a:off x="5501516" y="5024113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626B5901-D49C-5F4E-A8E1-7174ADBD4242}"/>
              </a:ext>
            </a:extLst>
          </p:cNvPr>
          <p:cNvSpPr/>
          <p:nvPr/>
        </p:nvSpPr>
        <p:spPr>
          <a:xfrm rot="10800000">
            <a:off x="5501515" y="5701481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id="{6C630EC7-EFD4-F947-9DE4-6E46A3975F44}"/>
              </a:ext>
            </a:extLst>
          </p:cNvPr>
          <p:cNvSpPr/>
          <p:nvPr/>
        </p:nvSpPr>
        <p:spPr>
          <a:xfrm rot="5400000" flipH="1">
            <a:off x="6314595" y="5891252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id="{DE990066-E691-5242-92A4-A1DF4D5D2266}"/>
              </a:ext>
            </a:extLst>
          </p:cNvPr>
          <p:cNvSpPr/>
          <p:nvPr/>
        </p:nvSpPr>
        <p:spPr>
          <a:xfrm rot="10800000">
            <a:off x="3723750" y="5701482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5C6CBC6C-3EC3-874D-8728-C164B2B9C5B2}"/>
              </a:ext>
            </a:extLst>
          </p:cNvPr>
          <p:cNvSpPr/>
          <p:nvPr/>
        </p:nvSpPr>
        <p:spPr>
          <a:xfrm rot="5400000" flipH="1">
            <a:off x="6286324" y="5156276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id="{7B7BB469-8A21-3146-BB1B-10098E79B768}"/>
              </a:ext>
            </a:extLst>
          </p:cNvPr>
          <p:cNvSpPr/>
          <p:nvPr/>
        </p:nvSpPr>
        <p:spPr>
          <a:xfrm>
            <a:off x="6892307" y="2166254"/>
            <a:ext cx="125195" cy="2667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F37623-A485-2849-B3FD-33A06A1B7490}"/>
              </a:ext>
            </a:extLst>
          </p:cNvPr>
          <p:cNvSpPr/>
          <p:nvPr/>
        </p:nvSpPr>
        <p:spPr>
          <a:xfrm>
            <a:off x="1033635" y="4946451"/>
            <a:ext cx="916918" cy="2300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comp. air</a:t>
            </a:r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id="{6F56CCDB-4EBD-9F4D-BF49-D3A2A4C9DE25}"/>
              </a:ext>
            </a:extLst>
          </p:cNvPr>
          <p:cNvSpPr/>
          <p:nvPr/>
        </p:nvSpPr>
        <p:spPr>
          <a:xfrm rot="16200000">
            <a:off x="2015919" y="4845437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61BB2320-14D8-7F48-9735-8D6342C6D078}"/>
              </a:ext>
            </a:extLst>
          </p:cNvPr>
          <p:cNvSpPr/>
          <p:nvPr/>
        </p:nvSpPr>
        <p:spPr>
          <a:xfrm rot="10800000">
            <a:off x="1446722" y="4767250"/>
            <a:ext cx="125195" cy="22927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B098F5-F965-E54B-AFF7-BF41E6CF7C65}"/>
              </a:ext>
            </a:extLst>
          </p:cNvPr>
          <p:cNvSpPr/>
          <p:nvPr/>
        </p:nvSpPr>
        <p:spPr>
          <a:xfrm>
            <a:off x="2157610" y="3459132"/>
            <a:ext cx="914400" cy="1946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    racks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2CA098F4-6822-3B4A-9779-0D0A83D49D40}"/>
              </a:ext>
            </a:extLst>
          </p:cNvPr>
          <p:cNvSpPr/>
          <p:nvPr/>
        </p:nvSpPr>
        <p:spPr>
          <a:xfrm>
            <a:off x="2557466" y="3625001"/>
            <a:ext cx="125195" cy="14064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B7104F-9375-7A44-93D6-35B142A1B698}"/>
              </a:ext>
            </a:extLst>
          </p:cNvPr>
          <p:cNvSpPr/>
          <p:nvPr/>
        </p:nvSpPr>
        <p:spPr>
          <a:xfrm>
            <a:off x="2157610" y="2702325"/>
            <a:ext cx="620535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sz="825" dirty="0">
                <a:solidFill>
                  <a:schemeClr val="tx1"/>
                </a:solidFill>
              </a:rPr>
              <a:t>timing system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C35C06-FA9F-1B4C-9BE9-F5584E40DD50}"/>
              </a:ext>
            </a:extLst>
          </p:cNvPr>
          <p:cNvSpPr/>
          <p:nvPr/>
        </p:nvSpPr>
        <p:spPr>
          <a:xfrm>
            <a:off x="3396272" y="2699070"/>
            <a:ext cx="914400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motion control</a:t>
            </a:r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E244FBB8-5084-DF41-8E0C-4D7DD02FC532}"/>
              </a:ext>
            </a:extLst>
          </p:cNvPr>
          <p:cNvSpPr/>
          <p:nvPr/>
        </p:nvSpPr>
        <p:spPr>
          <a:xfrm>
            <a:off x="3824677" y="2503525"/>
            <a:ext cx="125195" cy="2328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276C9621-1023-3341-A642-19D31ABB11F3}"/>
              </a:ext>
            </a:extLst>
          </p:cNvPr>
          <p:cNvSpPr/>
          <p:nvPr/>
        </p:nvSpPr>
        <p:spPr>
          <a:xfrm>
            <a:off x="2539292" y="2517958"/>
            <a:ext cx="125195" cy="2328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id="{B40E1FC1-D25E-584A-87DC-28D43AE1B058}"/>
              </a:ext>
            </a:extLst>
          </p:cNvPr>
          <p:cNvSpPr/>
          <p:nvPr/>
        </p:nvSpPr>
        <p:spPr>
          <a:xfrm>
            <a:off x="3822195" y="3075186"/>
            <a:ext cx="125195" cy="27361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59B43BEA-972D-6643-9337-AD4CED22B1B2}"/>
              </a:ext>
            </a:extLst>
          </p:cNvPr>
          <p:cNvSpPr/>
          <p:nvPr/>
        </p:nvSpPr>
        <p:spPr>
          <a:xfrm>
            <a:off x="2830116" y="2521402"/>
            <a:ext cx="125195" cy="103851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id="{87BFA17B-2B7D-8041-BCED-628FCCB1766E}"/>
              </a:ext>
            </a:extLst>
          </p:cNvPr>
          <p:cNvSpPr/>
          <p:nvPr/>
        </p:nvSpPr>
        <p:spPr>
          <a:xfrm rot="5400000">
            <a:off x="3148954" y="3294998"/>
            <a:ext cx="125195" cy="47830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C20FA5-B8FA-7C46-9458-B918C1DCB0D4}"/>
              </a:ext>
            </a:extLst>
          </p:cNvPr>
          <p:cNvSpPr txBox="1"/>
          <p:nvPr/>
        </p:nvSpPr>
        <p:spPr>
          <a:xfrm>
            <a:off x="123985" y="6171853"/>
            <a:ext cx="580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W. Hees</a:t>
            </a:r>
          </a:p>
          <a:p>
            <a:r>
              <a:rPr lang="en-GB" sz="750" dirty="0"/>
              <a:t>E. </a:t>
            </a:r>
            <a:r>
              <a:rPr lang="en-GB" sz="750" dirty="0" err="1"/>
              <a:t>Asensi</a:t>
            </a:r>
            <a:endParaRPr lang="en-GB" sz="75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A2FE35-A933-BC4D-92C5-9A000AEA2F22}"/>
              </a:ext>
            </a:extLst>
          </p:cNvPr>
          <p:cNvSpPr txBox="1"/>
          <p:nvPr/>
        </p:nvSpPr>
        <p:spPr>
          <a:xfrm>
            <a:off x="1047082" y="223667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4915A7-FD0E-5249-8CF8-FBCF046E960C}"/>
              </a:ext>
            </a:extLst>
          </p:cNvPr>
          <p:cNvSpPr txBox="1"/>
          <p:nvPr/>
        </p:nvSpPr>
        <p:spPr>
          <a:xfrm>
            <a:off x="1047082" y="3258711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0DA12A-56B5-E147-8ACC-B860166E36A9}"/>
              </a:ext>
            </a:extLst>
          </p:cNvPr>
          <p:cNvSpPr txBox="1"/>
          <p:nvPr/>
        </p:nvSpPr>
        <p:spPr>
          <a:xfrm>
            <a:off x="1047082" y="426678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C8CC33-FD23-3D44-846D-F48A63B2E752}"/>
              </a:ext>
            </a:extLst>
          </p:cNvPr>
          <p:cNvSpPr txBox="1"/>
          <p:nvPr/>
        </p:nvSpPr>
        <p:spPr>
          <a:xfrm>
            <a:off x="1046173" y="496492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A4C000-DBE1-3948-896A-64C89A752381}"/>
              </a:ext>
            </a:extLst>
          </p:cNvPr>
          <p:cNvSpPr txBox="1"/>
          <p:nvPr/>
        </p:nvSpPr>
        <p:spPr>
          <a:xfrm>
            <a:off x="1046173" y="527819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C95577-8B6E-4C4B-BD13-AFFC79AF386D}"/>
              </a:ext>
            </a:extLst>
          </p:cNvPr>
          <p:cNvSpPr txBox="1"/>
          <p:nvPr/>
        </p:nvSpPr>
        <p:spPr>
          <a:xfrm>
            <a:off x="2168719" y="223667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CF41AFC-0711-FE41-B8E7-A970682A977F}"/>
              </a:ext>
            </a:extLst>
          </p:cNvPr>
          <p:cNvSpPr txBox="1"/>
          <p:nvPr/>
        </p:nvSpPr>
        <p:spPr>
          <a:xfrm>
            <a:off x="2174761" y="271352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D48293A-F951-7D4A-8B11-B61AB93FD5F4}"/>
              </a:ext>
            </a:extLst>
          </p:cNvPr>
          <p:cNvSpPr txBox="1"/>
          <p:nvPr/>
        </p:nvSpPr>
        <p:spPr>
          <a:xfrm>
            <a:off x="3407272" y="2706801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1D0E9A7-CF7E-4742-A1B7-72A1746551DF}"/>
              </a:ext>
            </a:extLst>
          </p:cNvPr>
          <p:cNvSpPr txBox="1"/>
          <p:nvPr/>
        </p:nvSpPr>
        <p:spPr>
          <a:xfrm>
            <a:off x="2174761" y="346735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82DDE29-2709-EE41-B1F6-F12E6F6CBF16}"/>
              </a:ext>
            </a:extLst>
          </p:cNvPr>
          <p:cNvSpPr txBox="1"/>
          <p:nvPr/>
        </p:nvSpPr>
        <p:spPr>
          <a:xfrm>
            <a:off x="2174761" y="373683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0A6946-12F9-FD4F-B51D-4562B20412AF}"/>
              </a:ext>
            </a:extLst>
          </p:cNvPr>
          <p:cNvSpPr txBox="1"/>
          <p:nvPr/>
        </p:nvSpPr>
        <p:spPr>
          <a:xfrm>
            <a:off x="3236427" y="380857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SRF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D4319A5-BD7D-A648-8B29-C29AE2E35302}"/>
              </a:ext>
            </a:extLst>
          </p:cNvPr>
          <p:cNvSpPr txBox="1"/>
          <p:nvPr/>
        </p:nvSpPr>
        <p:spPr>
          <a:xfrm>
            <a:off x="4455471" y="326453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73F97F-9E8F-C24F-91D6-ED3C4EDDDE72}"/>
              </a:ext>
            </a:extLst>
          </p:cNvPr>
          <p:cNvSpPr txBox="1"/>
          <p:nvPr/>
        </p:nvSpPr>
        <p:spPr>
          <a:xfrm>
            <a:off x="5462427" y="326453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03CEA8-9368-914F-AA6C-9522E4715612}"/>
              </a:ext>
            </a:extLst>
          </p:cNvPr>
          <p:cNvSpPr txBox="1"/>
          <p:nvPr/>
        </p:nvSpPr>
        <p:spPr>
          <a:xfrm>
            <a:off x="4450937" y="380857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8631E7-58B6-8046-A251-87EF3C452BEE}"/>
              </a:ext>
            </a:extLst>
          </p:cNvPr>
          <p:cNvSpPr txBox="1"/>
          <p:nvPr/>
        </p:nvSpPr>
        <p:spPr>
          <a:xfrm>
            <a:off x="5456413" y="380882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CEBD5E-87A8-0244-A998-EA77F8BEFDB0}"/>
              </a:ext>
            </a:extLst>
          </p:cNvPr>
          <p:cNvSpPr txBox="1"/>
          <p:nvPr/>
        </p:nvSpPr>
        <p:spPr>
          <a:xfrm>
            <a:off x="4453541" y="278084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B08C426-6545-CD4D-BFF4-B5278A531797}"/>
              </a:ext>
            </a:extLst>
          </p:cNvPr>
          <p:cNvSpPr txBox="1"/>
          <p:nvPr/>
        </p:nvSpPr>
        <p:spPr>
          <a:xfrm>
            <a:off x="4450937" y="233058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425F14-4B1C-2A4A-A76D-588E80429CA4}"/>
              </a:ext>
            </a:extLst>
          </p:cNvPr>
          <p:cNvSpPr txBox="1"/>
          <p:nvPr/>
        </p:nvSpPr>
        <p:spPr>
          <a:xfrm>
            <a:off x="4454326" y="186919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C95AFB-892F-CC46-A674-97DA584CE779}"/>
              </a:ext>
            </a:extLst>
          </p:cNvPr>
          <p:cNvSpPr txBox="1"/>
          <p:nvPr/>
        </p:nvSpPr>
        <p:spPr>
          <a:xfrm>
            <a:off x="2173808" y="428864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42F8B27-56F1-8E42-BB3D-B3323DFF7B1B}"/>
              </a:ext>
            </a:extLst>
          </p:cNvPr>
          <p:cNvSpPr txBox="1"/>
          <p:nvPr/>
        </p:nvSpPr>
        <p:spPr>
          <a:xfrm>
            <a:off x="3408984" y="3257133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6A0ECA-4F63-C44D-808E-62653B21BD53}"/>
              </a:ext>
            </a:extLst>
          </p:cNvPr>
          <p:cNvSpPr txBox="1"/>
          <p:nvPr/>
        </p:nvSpPr>
        <p:spPr>
          <a:xfrm>
            <a:off x="3085873" y="5271473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D413CD-4735-0A43-ADF9-1495C3590BCC}"/>
              </a:ext>
            </a:extLst>
          </p:cNvPr>
          <p:cNvSpPr txBox="1"/>
          <p:nvPr/>
        </p:nvSpPr>
        <p:spPr>
          <a:xfrm>
            <a:off x="4889465" y="5271473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B1B313-7C2D-1A47-94C5-331C8A226804}"/>
              </a:ext>
            </a:extLst>
          </p:cNvPr>
          <p:cNvSpPr txBox="1"/>
          <p:nvPr/>
        </p:nvSpPr>
        <p:spPr>
          <a:xfrm>
            <a:off x="3086742" y="594760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C28EC8-0DE2-FE4C-A414-2AA6B8B6EE0F}"/>
              </a:ext>
            </a:extLst>
          </p:cNvPr>
          <p:cNvSpPr txBox="1"/>
          <p:nvPr/>
        </p:nvSpPr>
        <p:spPr>
          <a:xfrm>
            <a:off x="4015581" y="5951010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87B1F7-2081-E944-A43A-B3F2AE2FAB58}"/>
              </a:ext>
            </a:extLst>
          </p:cNvPr>
          <p:cNvSpPr txBox="1"/>
          <p:nvPr/>
        </p:nvSpPr>
        <p:spPr>
          <a:xfrm>
            <a:off x="6508667" y="5948582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40FB828-2976-9944-8885-48D553DC625D}"/>
              </a:ext>
            </a:extLst>
          </p:cNvPr>
          <p:cNvSpPr txBox="1"/>
          <p:nvPr/>
        </p:nvSpPr>
        <p:spPr>
          <a:xfrm>
            <a:off x="6508667" y="482090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3BD6E3-4DD9-0B45-8326-0C7D69BEE668}"/>
              </a:ext>
            </a:extLst>
          </p:cNvPr>
          <p:cNvSpPr txBox="1"/>
          <p:nvPr/>
        </p:nvSpPr>
        <p:spPr>
          <a:xfrm>
            <a:off x="6508667" y="233372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CE9145-741B-DF40-81F2-B3E960672AA7}"/>
              </a:ext>
            </a:extLst>
          </p:cNvPr>
          <p:cNvSpPr txBox="1"/>
          <p:nvPr/>
        </p:nvSpPr>
        <p:spPr>
          <a:xfrm>
            <a:off x="6505381" y="415583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419693-B9D6-B44E-B3A7-90DE518A99F8}"/>
              </a:ext>
            </a:extLst>
          </p:cNvPr>
          <p:cNvSpPr txBox="1"/>
          <p:nvPr/>
        </p:nvSpPr>
        <p:spPr>
          <a:xfrm>
            <a:off x="6512611" y="186919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603CDC-D3B8-3843-A393-452872CBE93B}"/>
              </a:ext>
            </a:extLst>
          </p:cNvPr>
          <p:cNvSpPr txBox="1"/>
          <p:nvPr/>
        </p:nvSpPr>
        <p:spPr>
          <a:xfrm>
            <a:off x="7412105" y="6279464"/>
            <a:ext cx="6677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50" dirty="0"/>
              <a:t>2019-03-20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827309A-C826-864D-860D-175288737CCE}"/>
              </a:ext>
            </a:extLst>
          </p:cNvPr>
          <p:cNvSpPr/>
          <p:nvPr/>
        </p:nvSpPr>
        <p:spPr>
          <a:xfrm>
            <a:off x="1033634" y="5939048"/>
            <a:ext cx="916918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  RAD monitoring</a:t>
            </a:r>
          </a:p>
        </p:txBody>
      </p:sp>
      <p:sp>
        <p:nvSpPr>
          <p:cNvPr id="113" name="Down Arrow 112">
            <a:extLst>
              <a:ext uri="{FF2B5EF4-FFF2-40B4-BE49-F238E27FC236}">
                <a16:creationId xmlns:a16="http://schemas.microsoft.com/office/drawing/2014/main" id="{DAE5FFDE-14D1-E540-966C-B6DD9F882F31}"/>
              </a:ext>
            </a:extLst>
          </p:cNvPr>
          <p:cNvSpPr/>
          <p:nvPr/>
        </p:nvSpPr>
        <p:spPr>
          <a:xfrm rot="10800000">
            <a:off x="1630349" y="5704776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3F5094E-A234-D34D-A2A9-BF1523FCBE2C}"/>
              </a:ext>
            </a:extLst>
          </p:cNvPr>
          <p:cNvSpPr txBox="1"/>
          <p:nvPr/>
        </p:nvSpPr>
        <p:spPr>
          <a:xfrm>
            <a:off x="1051036" y="595444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ES&amp;H</a:t>
            </a:r>
          </a:p>
        </p:txBody>
      </p:sp>
      <p:sp>
        <p:nvSpPr>
          <p:cNvPr id="115" name="Rubrik 7">
            <a:extLst>
              <a:ext uri="{FF2B5EF4-FFF2-40B4-BE49-F238E27FC236}">
                <a16:creationId xmlns:a16="http://schemas.microsoft.com/office/drawing/2014/main" id="{54A08D4C-6218-F84A-B0F6-86BF1DC726A5}"/>
              </a:ext>
            </a:extLst>
          </p:cNvPr>
          <p:cNvSpPr txBox="1">
            <a:spLocks/>
          </p:cNvSpPr>
          <p:nvPr/>
        </p:nvSpPr>
        <p:spPr>
          <a:xfrm>
            <a:off x="123985" y="-1"/>
            <a:ext cx="714645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400" b="1" dirty="0"/>
              <a:t>Test </a:t>
            </a:r>
            <a:r>
              <a:rPr lang="sv-SE" sz="4400" b="1" dirty="0" err="1"/>
              <a:t>Stand</a:t>
            </a:r>
            <a:r>
              <a:rPr lang="sv-SE" sz="4400" b="1" dirty="0"/>
              <a:t> 2 system </a:t>
            </a:r>
            <a:r>
              <a:rPr lang="sv-SE" sz="4400" b="1" dirty="0" err="1"/>
              <a:t>overview</a:t>
            </a:r>
            <a:endParaRPr lang="sv-SE" sz="4400" b="1" dirty="0"/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CEF9DC24-103F-474E-A2E2-5BD3F4E7C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5" y="1628904"/>
            <a:ext cx="1955101" cy="1775091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324CA9D8-B4D5-FE4A-9CD4-5018D3280E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67" y="2126927"/>
            <a:ext cx="1055250" cy="1518626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61A0A95F-BFA4-5C41-8715-22DE96C62B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136" y="1283036"/>
            <a:ext cx="1685529" cy="933165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B7119CF9-B700-E346-8AE6-58E68B4FBE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014" y="2006172"/>
            <a:ext cx="1681858" cy="1342627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47C10E9-9E9F-6945-9978-AFB486EE9D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147164" y="1559973"/>
            <a:ext cx="1715711" cy="1208539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4836B96F-5B25-0F4F-821D-D709D1F1A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334597" y="3376621"/>
            <a:ext cx="1637021" cy="122776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1ED927E-337F-AA43-9ED1-B44AC5465F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264" y="3509052"/>
            <a:ext cx="2062853" cy="168662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C0743683-1776-2A47-BB98-11B1AD12E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97168" y="4705289"/>
            <a:ext cx="2945569" cy="1895297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CF4D0F3-D078-D34E-B9E8-2C730A460A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1511" y="4652440"/>
            <a:ext cx="1526879" cy="2154884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4EE3296-6F8B-5641-A168-F033102CDA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966" y="1359954"/>
            <a:ext cx="1493341" cy="1341302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E8A7F25C-C469-9140-9113-B65D5B5986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512" y="2435598"/>
            <a:ext cx="1100369" cy="3264731"/>
          </a:xfrm>
          <a:prstGeom prst="rect">
            <a:avLst/>
          </a:prstGeom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9293AF75-4B63-5846-9EC4-F2F2CCB522A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3930"/>
          <a:stretch/>
        </p:blipFill>
        <p:spPr>
          <a:xfrm>
            <a:off x="2124123" y="2797512"/>
            <a:ext cx="1806800" cy="1491137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D373C5FB-C882-8640-A171-AFFC785A090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00697" y="3147583"/>
            <a:ext cx="3074401" cy="2288363"/>
          </a:xfrm>
          <a:prstGeom prst="rect">
            <a:avLst/>
          </a:prstGeom>
          <a:effectLst>
            <a:outerShdw blurRad="190500" sx="125000" sy="125000" algn="ctr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52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998CED-B04B-224F-87CA-0DCCAF19AE3C}"/>
              </a:ext>
            </a:extLst>
          </p:cNvPr>
          <p:cNvSpPr/>
          <p:nvPr/>
        </p:nvSpPr>
        <p:spPr>
          <a:xfrm>
            <a:off x="2157610" y="5258221"/>
            <a:ext cx="2629990" cy="559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   bunker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FD5B3-A370-4046-A2ED-1F40C29BEB7C}"/>
              </a:ext>
            </a:extLst>
          </p:cNvPr>
          <p:cNvSpPr/>
          <p:nvPr/>
        </p:nvSpPr>
        <p:spPr>
          <a:xfrm>
            <a:off x="3072432" y="5939050"/>
            <a:ext cx="837078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lights &amp; power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98D456-781D-3C4E-8312-FD485D1F5FF9}"/>
              </a:ext>
            </a:extLst>
          </p:cNvPr>
          <p:cNvSpPr/>
          <p:nvPr/>
        </p:nvSpPr>
        <p:spPr>
          <a:xfrm>
            <a:off x="1036153" y="5264340"/>
            <a:ext cx="914400" cy="544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1AC949-2FB6-8A42-9FE9-CE4ECA4E7E5A}"/>
              </a:ext>
            </a:extLst>
          </p:cNvPr>
          <p:cNvSpPr/>
          <p:nvPr/>
        </p:nvSpPr>
        <p:spPr>
          <a:xfrm>
            <a:off x="4435336" y="2773432"/>
            <a:ext cx="1821342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modulator</a:t>
            </a:r>
          </a:p>
        </p:txBody>
      </p:sp>
      <p:sp>
        <p:nvSpPr>
          <p:cNvPr id="53" name="Down Arrow 52">
            <a:extLst>
              <a:ext uri="{FF2B5EF4-FFF2-40B4-BE49-F238E27FC236}">
                <a16:creationId xmlns:a16="http://schemas.microsoft.com/office/drawing/2014/main" id="{3B0DF1FE-DE1B-F84C-8829-9A0717CED6D0}"/>
              </a:ext>
            </a:extLst>
          </p:cNvPr>
          <p:cNvSpPr/>
          <p:nvPr/>
        </p:nvSpPr>
        <p:spPr>
          <a:xfrm rot="13721468">
            <a:off x="3109177" y="2270094"/>
            <a:ext cx="125195" cy="377185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3EEE05-1C1C-EF41-9475-6FB1019DE4F5}"/>
              </a:ext>
            </a:extLst>
          </p:cNvPr>
          <p:cNvSpPr/>
          <p:nvPr/>
        </p:nvSpPr>
        <p:spPr>
          <a:xfrm>
            <a:off x="2158033" y="4266792"/>
            <a:ext cx="4098647" cy="87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cryomodule</a:t>
            </a:r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2D735-254B-474C-916D-D3CCD50A1D73}"/>
              </a:ext>
            </a:extLst>
          </p:cNvPr>
          <p:cNvSpPr/>
          <p:nvPr/>
        </p:nvSpPr>
        <p:spPr>
          <a:xfrm>
            <a:off x="4001257" y="5939050"/>
            <a:ext cx="2255423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building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886CF-2143-004F-9310-E83588F3ADE2}"/>
              </a:ext>
            </a:extLst>
          </p:cNvPr>
          <p:cNvSpPr/>
          <p:nvPr/>
        </p:nvSpPr>
        <p:spPr>
          <a:xfrm>
            <a:off x="6497705" y="5939050"/>
            <a:ext cx="914400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HVAC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B23ED-21EC-C84C-A555-94417A4C7366}"/>
              </a:ext>
            </a:extLst>
          </p:cNvPr>
          <p:cNvSpPr/>
          <p:nvPr/>
        </p:nvSpPr>
        <p:spPr>
          <a:xfrm>
            <a:off x="1036153" y="4256851"/>
            <a:ext cx="914400" cy="611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valve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box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95094-FFE0-C94E-B39A-087FBDB219F3}"/>
              </a:ext>
            </a:extLst>
          </p:cNvPr>
          <p:cNvSpPr/>
          <p:nvPr/>
        </p:nvSpPr>
        <p:spPr>
          <a:xfrm>
            <a:off x="1036153" y="3245541"/>
            <a:ext cx="914400" cy="8895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LTS2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cryo distribution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AABF85-C308-5F43-9001-997231EE8787}"/>
              </a:ext>
            </a:extLst>
          </p:cNvPr>
          <p:cNvSpPr/>
          <p:nvPr/>
        </p:nvSpPr>
        <p:spPr>
          <a:xfrm>
            <a:off x="1036153" y="2224293"/>
            <a:ext cx="914400" cy="889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TICP</a:t>
            </a:r>
          </a:p>
          <a:p>
            <a:pPr algn="ctr"/>
            <a:r>
              <a:rPr lang="en-GB" sz="1200" dirty="0" err="1">
                <a:solidFill>
                  <a:schemeClr val="tx1"/>
                </a:solidFill>
              </a:rPr>
              <a:t>cryoplant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55182-8A8C-DD49-81FB-A759B101DB23}"/>
              </a:ext>
            </a:extLst>
          </p:cNvPr>
          <p:cNvSpPr/>
          <p:nvPr/>
        </p:nvSpPr>
        <p:spPr>
          <a:xfrm>
            <a:off x="2158032" y="3725193"/>
            <a:ext cx="914400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controls cabling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3F5296-A12C-6649-A66C-27E127A2EB94}"/>
              </a:ext>
            </a:extLst>
          </p:cNvPr>
          <p:cNvSpPr/>
          <p:nvPr/>
        </p:nvSpPr>
        <p:spPr>
          <a:xfrm>
            <a:off x="3396273" y="3240571"/>
            <a:ext cx="918550" cy="3453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LLRF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2AEB5E-4FE1-1D42-A186-0AA2A0D6C337}"/>
              </a:ext>
            </a:extLst>
          </p:cNvPr>
          <p:cNvSpPr/>
          <p:nvPr/>
        </p:nvSpPr>
        <p:spPr>
          <a:xfrm>
            <a:off x="2158032" y="2223349"/>
            <a:ext cx="2156790" cy="3396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controls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E16985-24E1-8245-ADFF-BF871B8478F1}"/>
              </a:ext>
            </a:extLst>
          </p:cNvPr>
          <p:cNvSpPr/>
          <p:nvPr/>
        </p:nvSpPr>
        <p:spPr>
          <a:xfrm>
            <a:off x="6497705" y="4805989"/>
            <a:ext cx="914400" cy="7157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vacuum pumps &amp;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clean room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BE4342-6C2B-104D-8D88-1BA86F80E506}"/>
              </a:ext>
            </a:extLst>
          </p:cNvPr>
          <p:cNvSpPr/>
          <p:nvPr/>
        </p:nvSpPr>
        <p:spPr>
          <a:xfrm>
            <a:off x="6497705" y="2318683"/>
            <a:ext cx="914400" cy="181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CWM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cooling water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A0402-E88F-CB49-A899-D97752BE4026}"/>
              </a:ext>
            </a:extLst>
          </p:cNvPr>
          <p:cNvSpPr/>
          <p:nvPr/>
        </p:nvSpPr>
        <p:spPr>
          <a:xfrm>
            <a:off x="6497705" y="1854034"/>
            <a:ext cx="914400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825" dirty="0">
                <a:solidFill>
                  <a:schemeClr val="tx1"/>
                </a:solidFill>
              </a:rPr>
              <a:t>water</a:t>
            </a:r>
          </a:p>
          <a:p>
            <a:pPr algn="r"/>
            <a:r>
              <a:rPr lang="en-GB" sz="825" dirty="0">
                <a:solidFill>
                  <a:schemeClr val="tx1"/>
                </a:solidFill>
              </a:rPr>
              <a:t> substation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253D27-3EEB-4C4C-B6FD-A1AFC801A62A}"/>
              </a:ext>
            </a:extLst>
          </p:cNvPr>
          <p:cNvSpPr/>
          <p:nvPr/>
        </p:nvSpPr>
        <p:spPr>
          <a:xfrm>
            <a:off x="4435336" y="1854034"/>
            <a:ext cx="1821341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electrical substation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D8B008-5384-B04B-89E0-689F8AF4B92E}"/>
              </a:ext>
            </a:extLst>
          </p:cNvPr>
          <p:cNvSpPr/>
          <p:nvPr/>
        </p:nvSpPr>
        <p:spPr>
          <a:xfrm>
            <a:off x="4435336" y="2318684"/>
            <a:ext cx="1821341" cy="340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power cabling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6D31BB-36BF-ED46-A619-FF9F8FFCC290}"/>
              </a:ext>
            </a:extLst>
          </p:cNvPr>
          <p:cNvSpPr/>
          <p:nvPr/>
        </p:nvSpPr>
        <p:spPr>
          <a:xfrm>
            <a:off x="4435336" y="3245525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klystron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207A2F-3FB2-FD4B-86E4-FE70584B9928}"/>
              </a:ext>
            </a:extLst>
          </p:cNvPr>
          <p:cNvSpPr/>
          <p:nvPr/>
        </p:nvSpPr>
        <p:spPr>
          <a:xfrm>
            <a:off x="2158032" y="5558887"/>
            <a:ext cx="914400" cy="258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access cage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4E6275-2267-AF40-ADD9-53E0756A742C}"/>
              </a:ext>
            </a:extLst>
          </p:cNvPr>
          <p:cNvSpPr/>
          <p:nvPr/>
        </p:nvSpPr>
        <p:spPr>
          <a:xfrm>
            <a:off x="2158032" y="5258218"/>
            <a:ext cx="914400" cy="258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concrete door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F86C7-67D9-1040-962D-A6C3D5532EFD}"/>
              </a:ext>
            </a:extLst>
          </p:cNvPr>
          <p:cNvSpPr/>
          <p:nvPr/>
        </p:nvSpPr>
        <p:spPr>
          <a:xfrm>
            <a:off x="5444155" y="3245525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klystron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E7BC49-668B-FB49-8A74-3D6136193E81}"/>
              </a:ext>
            </a:extLst>
          </p:cNvPr>
          <p:cNvSpPr/>
          <p:nvPr/>
        </p:nvSpPr>
        <p:spPr>
          <a:xfrm>
            <a:off x="4435336" y="3794679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RF distribution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20806B-8D98-C249-AA56-2028E3703040}"/>
              </a:ext>
            </a:extLst>
          </p:cNvPr>
          <p:cNvSpPr/>
          <p:nvPr/>
        </p:nvSpPr>
        <p:spPr>
          <a:xfrm>
            <a:off x="5444155" y="3794679"/>
            <a:ext cx="812524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RF distribution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9A7D11-46EC-6C40-9525-797143F8AA0F}"/>
              </a:ext>
            </a:extLst>
          </p:cNvPr>
          <p:cNvSpPr/>
          <p:nvPr/>
        </p:nvSpPr>
        <p:spPr>
          <a:xfrm>
            <a:off x="3219035" y="3789726"/>
            <a:ext cx="851039" cy="3453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  SRF measurement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AC024D0B-6823-FD4C-9340-62FC6BB4C129}"/>
              </a:ext>
            </a:extLst>
          </p:cNvPr>
          <p:cNvSpPr/>
          <p:nvPr/>
        </p:nvSpPr>
        <p:spPr>
          <a:xfrm>
            <a:off x="1430755" y="3057004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C8CD85C7-3530-864D-8657-5F4002874DCA}"/>
              </a:ext>
            </a:extLst>
          </p:cNvPr>
          <p:cNvSpPr/>
          <p:nvPr/>
        </p:nvSpPr>
        <p:spPr>
          <a:xfrm>
            <a:off x="1430755" y="4063307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BBE11686-308D-A24E-A829-689DBF5A6D06}"/>
              </a:ext>
            </a:extLst>
          </p:cNvPr>
          <p:cNvSpPr/>
          <p:nvPr/>
        </p:nvSpPr>
        <p:spPr>
          <a:xfrm rot="16200000">
            <a:off x="2006176" y="4553555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3544B37F-AE36-C14E-B8E8-AF3ECE67C49B}"/>
              </a:ext>
            </a:extLst>
          </p:cNvPr>
          <p:cNvSpPr/>
          <p:nvPr/>
        </p:nvSpPr>
        <p:spPr>
          <a:xfrm rot="16200000">
            <a:off x="2006176" y="5502268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Down Arrow 35">
            <a:extLst>
              <a:ext uri="{FF2B5EF4-FFF2-40B4-BE49-F238E27FC236}">
                <a16:creationId xmlns:a16="http://schemas.microsoft.com/office/drawing/2014/main" id="{9E9AFAE1-81DC-6C46-8599-E963C805ED2A}"/>
              </a:ext>
            </a:extLst>
          </p:cNvPr>
          <p:cNvSpPr/>
          <p:nvPr/>
        </p:nvSpPr>
        <p:spPr>
          <a:xfrm rot="16200000">
            <a:off x="1991695" y="5200948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B748459A-D194-1246-97AF-167BCC186089}"/>
              </a:ext>
            </a:extLst>
          </p:cNvPr>
          <p:cNvSpPr/>
          <p:nvPr/>
        </p:nvSpPr>
        <p:spPr>
          <a:xfrm rot="10800000">
            <a:off x="4444126" y="5701483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5EBD35B8-F211-1948-9675-EC919CB7FE1F}"/>
              </a:ext>
            </a:extLst>
          </p:cNvPr>
          <p:cNvSpPr/>
          <p:nvPr/>
        </p:nvSpPr>
        <p:spPr>
          <a:xfrm rot="10800000">
            <a:off x="4054163" y="5032606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Down Arrow 39">
            <a:extLst>
              <a:ext uri="{FF2B5EF4-FFF2-40B4-BE49-F238E27FC236}">
                <a16:creationId xmlns:a16="http://schemas.microsoft.com/office/drawing/2014/main" id="{AA69E094-6D2F-4B4D-82A4-D57AE3B283C8}"/>
              </a:ext>
            </a:extLst>
          </p:cNvPr>
          <p:cNvSpPr/>
          <p:nvPr/>
        </p:nvSpPr>
        <p:spPr>
          <a:xfrm>
            <a:off x="2552339" y="4100192"/>
            <a:ext cx="125195" cy="27839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403FD3A3-3137-DE43-B84E-F8AB38D37C56}"/>
              </a:ext>
            </a:extLst>
          </p:cNvPr>
          <p:cNvSpPr/>
          <p:nvPr/>
        </p:nvSpPr>
        <p:spPr>
          <a:xfrm>
            <a:off x="5281069" y="2131966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21E23B5F-3078-8B46-96BE-C40E5A998711}"/>
              </a:ext>
            </a:extLst>
          </p:cNvPr>
          <p:cNvSpPr/>
          <p:nvPr/>
        </p:nvSpPr>
        <p:spPr>
          <a:xfrm>
            <a:off x="5281069" y="2592497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DA0C339D-5A34-714B-AED6-46209CF4269A}"/>
              </a:ext>
            </a:extLst>
          </p:cNvPr>
          <p:cNvSpPr/>
          <p:nvPr/>
        </p:nvSpPr>
        <p:spPr>
          <a:xfrm>
            <a:off x="4798033" y="3052767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3D04F6F6-3F0D-7541-93A3-085724A7C088}"/>
              </a:ext>
            </a:extLst>
          </p:cNvPr>
          <p:cNvSpPr/>
          <p:nvPr/>
        </p:nvSpPr>
        <p:spPr>
          <a:xfrm>
            <a:off x="5810185" y="3050977"/>
            <a:ext cx="125195" cy="30104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2656FDE9-CE29-DE4E-A78A-053A9BABDAAA}"/>
              </a:ext>
            </a:extLst>
          </p:cNvPr>
          <p:cNvSpPr/>
          <p:nvPr/>
        </p:nvSpPr>
        <p:spPr>
          <a:xfrm>
            <a:off x="4798033" y="3529808"/>
            <a:ext cx="125195" cy="37668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6EC78972-99A1-4549-B4D5-42AB51B36309}"/>
              </a:ext>
            </a:extLst>
          </p:cNvPr>
          <p:cNvSpPr/>
          <p:nvPr/>
        </p:nvSpPr>
        <p:spPr>
          <a:xfrm>
            <a:off x="5810185" y="3528018"/>
            <a:ext cx="125195" cy="37668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1FD80DE5-6A0C-1A4C-A357-0CEB44B6A656}"/>
              </a:ext>
            </a:extLst>
          </p:cNvPr>
          <p:cNvSpPr/>
          <p:nvPr/>
        </p:nvSpPr>
        <p:spPr>
          <a:xfrm>
            <a:off x="4798033" y="4101982"/>
            <a:ext cx="125195" cy="27660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C4098EF6-B10B-EC44-A372-B40C24B3B801}"/>
              </a:ext>
            </a:extLst>
          </p:cNvPr>
          <p:cNvSpPr/>
          <p:nvPr/>
        </p:nvSpPr>
        <p:spPr>
          <a:xfrm>
            <a:off x="5810185" y="4100192"/>
            <a:ext cx="125195" cy="27283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Down Arrow 48">
            <a:extLst>
              <a:ext uri="{FF2B5EF4-FFF2-40B4-BE49-F238E27FC236}">
                <a16:creationId xmlns:a16="http://schemas.microsoft.com/office/drawing/2014/main" id="{262B0F14-B23F-124B-BAA8-8B5746743975}"/>
              </a:ext>
            </a:extLst>
          </p:cNvPr>
          <p:cNvSpPr/>
          <p:nvPr/>
        </p:nvSpPr>
        <p:spPr>
          <a:xfrm rot="16200000">
            <a:off x="4320837" y="3256988"/>
            <a:ext cx="125195" cy="320243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Down Arrow 49">
            <a:extLst>
              <a:ext uri="{FF2B5EF4-FFF2-40B4-BE49-F238E27FC236}">
                <a16:creationId xmlns:a16="http://schemas.microsoft.com/office/drawing/2014/main" id="{B079FB3B-04C5-1E4B-9290-D9ADC91AE978}"/>
              </a:ext>
            </a:extLst>
          </p:cNvPr>
          <p:cNvSpPr/>
          <p:nvPr/>
        </p:nvSpPr>
        <p:spPr>
          <a:xfrm>
            <a:off x="4144758" y="3540623"/>
            <a:ext cx="125195" cy="832403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Down Arrow 50">
            <a:extLst>
              <a:ext uri="{FF2B5EF4-FFF2-40B4-BE49-F238E27FC236}">
                <a16:creationId xmlns:a16="http://schemas.microsoft.com/office/drawing/2014/main" id="{D9C26D61-6337-6347-B51E-F432AECDC9F5}"/>
              </a:ext>
            </a:extLst>
          </p:cNvPr>
          <p:cNvSpPr/>
          <p:nvPr/>
        </p:nvSpPr>
        <p:spPr>
          <a:xfrm>
            <a:off x="3581956" y="4091470"/>
            <a:ext cx="125195" cy="287116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Down Arrow 51">
            <a:extLst>
              <a:ext uri="{FF2B5EF4-FFF2-40B4-BE49-F238E27FC236}">
                <a16:creationId xmlns:a16="http://schemas.microsoft.com/office/drawing/2014/main" id="{1F00A671-9210-A74A-96E2-B3162599F40E}"/>
              </a:ext>
            </a:extLst>
          </p:cNvPr>
          <p:cNvSpPr/>
          <p:nvPr/>
        </p:nvSpPr>
        <p:spPr>
          <a:xfrm rot="2696148">
            <a:off x="1966223" y="3941587"/>
            <a:ext cx="125195" cy="556864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Down Arrow 53">
            <a:extLst>
              <a:ext uri="{FF2B5EF4-FFF2-40B4-BE49-F238E27FC236}">
                <a16:creationId xmlns:a16="http://schemas.microsoft.com/office/drawing/2014/main" id="{9CF96F20-8DFD-3E4B-A7CD-081D8C39C664}"/>
              </a:ext>
            </a:extLst>
          </p:cNvPr>
          <p:cNvSpPr/>
          <p:nvPr/>
        </p:nvSpPr>
        <p:spPr>
          <a:xfrm rot="5400000" flipH="1">
            <a:off x="6295813" y="2743448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Down Arrow 54">
            <a:extLst>
              <a:ext uri="{FF2B5EF4-FFF2-40B4-BE49-F238E27FC236}">
                <a16:creationId xmlns:a16="http://schemas.microsoft.com/office/drawing/2014/main" id="{DC03CBCE-B1A1-F747-91A7-BE1DC5BE2F61}"/>
              </a:ext>
            </a:extLst>
          </p:cNvPr>
          <p:cNvSpPr/>
          <p:nvPr/>
        </p:nvSpPr>
        <p:spPr>
          <a:xfrm rot="5400000" flipH="1">
            <a:off x="6295813" y="3193393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Down Arrow 55">
            <a:extLst>
              <a:ext uri="{FF2B5EF4-FFF2-40B4-BE49-F238E27FC236}">
                <a16:creationId xmlns:a16="http://schemas.microsoft.com/office/drawing/2014/main" id="{F388D1EB-E5C4-4641-AC9F-A74B534B1A1D}"/>
              </a:ext>
            </a:extLst>
          </p:cNvPr>
          <p:cNvSpPr/>
          <p:nvPr/>
        </p:nvSpPr>
        <p:spPr>
          <a:xfrm rot="5400000" flipH="1">
            <a:off x="6290222" y="3744406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4185FC9-4128-024B-8ECD-291716DF2184}"/>
              </a:ext>
            </a:extLst>
          </p:cNvPr>
          <p:cNvSpPr/>
          <p:nvPr/>
        </p:nvSpPr>
        <p:spPr>
          <a:xfrm>
            <a:off x="6497705" y="4135803"/>
            <a:ext cx="914400" cy="53935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coupler cooling circuit</a:t>
            </a:r>
          </a:p>
        </p:txBody>
      </p:sp>
      <p:sp>
        <p:nvSpPr>
          <p:cNvPr id="57" name="Down Arrow 56">
            <a:extLst>
              <a:ext uri="{FF2B5EF4-FFF2-40B4-BE49-F238E27FC236}">
                <a16:creationId xmlns:a16="http://schemas.microsoft.com/office/drawing/2014/main" id="{C760438A-AE3A-9545-A944-7F5183E295F2}"/>
              </a:ext>
            </a:extLst>
          </p:cNvPr>
          <p:cNvSpPr/>
          <p:nvPr/>
        </p:nvSpPr>
        <p:spPr>
          <a:xfrm rot="5400000" flipH="1">
            <a:off x="6290222" y="4243330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Down Arrow 59">
            <a:extLst>
              <a:ext uri="{FF2B5EF4-FFF2-40B4-BE49-F238E27FC236}">
                <a16:creationId xmlns:a16="http://schemas.microsoft.com/office/drawing/2014/main" id="{5D47C23B-BBDB-ED41-A700-79EE1DEF7943}"/>
              </a:ext>
            </a:extLst>
          </p:cNvPr>
          <p:cNvSpPr/>
          <p:nvPr/>
        </p:nvSpPr>
        <p:spPr>
          <a:xfrm rot="5400000" flipH="1">
            <a:off x="6286324" y="4768287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9BE7820-EDF2-0141-A844-39B94429DC2D}"/>
              </a:ext>
            </a:extLst>
          </p:cNvPr>
          <p:cNvSpPr/>
          <p:nvPr/>
        </p:nvSpPr>
        <p:spPr>
          <a:xfrm>
            <a:off x="4871549" y="5258221"/>
            <a:ext cx="1385129" cy="5590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prep station</a:t>
            </a:r>
          </a:p>
        </p:txBody>
      </p:sp>
      <p:sp>
        <p:nvSpPr>
          <p:cNvPr id="62" name="Down Arrow 61">
            <a:extLst>
              <a:ext uri="{FF2B5EF4-FFF2-40B4-BE49-F238E27FC236}">
                <a16:creationId xmlns:a16="http://schemas.microsoft.com/office/drawing/2014/main" id="{5A5B144B-F878-664E-9B2C-97B15654FDFE}"/>
              </a:ext>
            </a:extLst>
          </p:cNvPr>
          <p:cNvSpPr/>
          <p:nvPr/>
        </p:nvSpPr>
        <p:spPr>
          <a:xfrm rot="10800000">
            <a:off x="5501516" y="5024115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Down Arrow 62">
            <a:extLst>
              <a:ext uri="{FF2B5EF4-FFF2-40B4-BE49-F238E27FC236}">
                <a16:creationId xmlns:a16="http://schemas.microsoft.com/office/drawing/2014/main" id="{626B5901-D49C-5F4E-A8E1-7174ADBD4242}"/>
              </a:ext>
            </a:extLst>
          </p:cNvPr>
          <p:cNvSpPr/>
          <p:nvPr/>
        </p:nvSpPr>
        <p:spPr>
          <a:xfrm rot="10800000">
            <a:off x="5501515" y="5701483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id="{6C630EC7-EFD4-F947-9DE4-6E46A3975F44}"/>
              </a:ext>
            </a:extLst>
          </p:cNvPr>
          <p:cNvSpPr/>
          <p:nvPr/>
        </p:nvSpPr>
        <p:spPr>
          <a:xfrm rot="5400000" flipH="1">
            <a:off x="6314595" y="5891254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id="{DE990066-E691-5242-92A4-A1DF4D5D2266}"/>
              </a:ext>
            </a:extLst>
          </p:cNvPr>
          <p:cNvSpPr/>
          <p:nvPr/>
        </p:nvSpPr>
        <p:spPr>
          <a:xfrm rot="10800000">
            <a:off x="3723750" y="5701484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id="{5C6CBC6C-3EC3-874D-8728-C164B2B9C5B2}"/>
              </a:ext>
            </a:extLst>
          </p:cNvPr>
          <p:cNvSpPr/>
          <p:nvPr/>
        </p:nvSpPr>
        <p:spPr>
          <a:xfrm rot="5400000" flipH="1">
            <a:off x="6286324" y="5156278"/>
            <a:ext cx="125195" cy="43600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id="{7B7BB469-8A21-3146-BB1B-10098E79B768}"/>
              </a:ext>
            </a:extLst>
          </p:cNvPr>
          <p:cNvSpPr/>
          <p:nvPr/>
        </p:nvSpPr>
        <p:spPr>
          <a:xfrm>
            <a:off x="6892307" y="2166256"/>
            <a:ext cx="125195" cy="2667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CF37623-A485-2849-B3FD-33A06A1B7490}"/>
              </a:ext>
            </a:extLst>
          </p:cNvPr>
          <p:cNvSpPr/>
          <p:nvPr/>
        </p:nvSpPr>
        <p:spPr>
          <a:xfrm>
            <a:off x="1033635" y="4946453"/>
            <a:ext cx="916918" cy="2300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900" dirty="0">
                <a:solidFill>
                  <a:schemeClr val="tx1"/>
                </a:solidFill>
              </a:rPr>
              <a:t>comp. air</a:t>
            </a:r>
          </a:p>
        </p:txBody>
      </p:sp>
      <p:sp>
        <p:nvSpPr>
          <p:cNvPr id="70" name="Down Arrow 69">
            <a:extLst>
              <a:ext uri="{FF2B5EF4-FFF2-40B4-BE49-F238E27FC236}">
                <a16:creationId xmlns:a16="http://schemas.microsoft.com/office/drawing/2014/main" id="{6F56CCDB-4EBD-9F4D-BF49-D3A2A4C9DE25}"/>
              </a:ext>
            </a:extLst>
          </p:cNvPr>
          <p:cNvSpPr/>
          <p:nvPr/>
        </p:nvSpPr>
        <p:spPr>
          <a:xfrm rot="16200000">
            <a:off x="2015919" y="4845439"/>
            <a:ext cx="125195" cy="39612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Down Arrow 70">
            <a:extLst>
              <a:ext uri="{FF2B5EF4-FFF2-40B4-BE49-F238E27FC236}">
                <a16:creationId xmlns:a16="http://schemas.microsoft.com/office/drawing/2014/main" id="{61BB2320-14D8-7F48-9735-8D6342C6D078}"/>
              </a:ext>
            </a:extLst>
          </p:cNvPr>
          <p:cNvSpPr/>
          <p:nvPr/>
        </p:nvSpPr>
        <p:spPr>
          <a:xfrm rot="10800000">
            <a:off x="1446722" y="4767252"/>
            <a:ext cx="125195" cy="229272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4B098F5-F965-E54B-AFF7-BF41E6CF7C65}"/>
              </a:ext>
            </a:extLst>
          </p:cNvPr>
          <p:cNvSpPr/>
          <p:nvPr/>
        </p:nvSpPr>
        <p:spPr>
          <a:xfrm>
            <a:off x="2157610" y="3459134"/>
            <a:ext cx="914400" cy="194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    racks</a:t>
            </a:r>
          </a:p>
        </p:txBody>
      </p:sp>
      <p:sp>
        <p:nvSpPr>
          <p:cNvPr id="39" name="Down Arrow 38">
            <a:extLst>
              <a:ext uri="{FF2B5EF4-FFF2-40B4-BE49-F238E27FC236}">
                <a16:creationId xmlns:a16="http://schemas.microsoft.com/office/drawing/2014/main" id="{2CA098F4-6822-3B4A-9779-0D0A83D49D40}"/>
              </a:ext>
            </a:extLst>
          </p:cNvPr>
          <p:cNvSpPr/>
          <p:nvPr/>
        </p:nvSpPr>
        <p:spPr>
          <a:xfrm>
            <a:off x="2557466" y="3625003"/>
            <a:ext cx="125195" cy="14064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B7104F-9375-7A44-93D6-35B142A1B698}"/>
              </a:ext>
            </a:extLst>
          </p:cNvPr>
          <p:cNvSpPr/>
          <p:nvPr/>
        </p:nvSpPr>
        <p:spPr>
          <a:xfrm>
            <a:off x="2157610" y="2702327"/>
            <a:ext cx="620535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GB" sz="825" dirty="0">
                <a:solidFill>
                  <a:schemeClr val="tx1"/>
                </a:solidFill>
              </a:rPr>
              <a:t>timing system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C35C06-FA9F-1B4C-9BE9-F5584E40DD50}"/>
              </a:ext>
            </a:extLst>
          </p:cNvPr>
          <p:cNvSpPr/>
          <p:nvPr/>
        </p:nvSpPr>
        <p:spPr>
          <a:xfrm>
            <a:off x="3396272" y="2699072"/>
            <a:ext cx="914400" cy="4099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tx1"/>
                </a:solidFill>
              </a:rPr>
              <a:t>motion control</a:t>
            </a:r>
          </a:p>
        </p:txBody>
      </p:sp>
      <p:sp>
        <p:nvSpPr>
          <p:cNvPr id="75" name="Down Arrow 74">
            <a:extLst>
              <a:ext uri="{FF2B5EF4-FFF2-40B4-BE49-F238E27FC236}">
                <a16:creationId xmlns:a16="http://schemas.microsoft.com/office/drawing/2014/main" id="{E244FBB8-5084-DF41-8E0C-4D7DD02FC532}"/>
              </a:ext>
            </a:extLst>
          </p:cNvPr>
          <p:cNvSpPr/>
          <p:nvPr/>
        </p:nvSpPr>
        <p:spPr>
          <a:xfrm>
            <a:off x="3824677" y="2503527"/>
            <a:ext cx="125195" cy="2328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Down Arrow 75">
            <a:extLst>
              <a:ext uri="{FF2B5EF4-FFF2-40B4-BE49-F238E27FC236}">
                <a16:creationId xmlns:a16="http://schemas.microsoft.com/office/drawing/2014/main" id="{276C9621-1023-3341-A642-19D31ABB11F3}"/>
              </a:ext>
            </a:extLst>
          </p:cNvPr>
          <p:cNvSpPr/>
          <p:nvPr/>
        </p:nvSpPr>
        <p:spPr>
          <a:xfrm>
            <a:off x="2539292" y="2517960"/>
            <a:ext cx="125195" cy="23285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id="{B40E1FC1-D25E-584A-87DC-28D43AE1B058}"/>
              </a:ext>
            </a:extLst>
          </p:cNvPr>
          <p:cNvSpPr/>
          <p:nvPr/>
        </p:nvSpPr>
        <p:spPr>
          <a:xfrm>
            <a:off x="3822195" y="3075188"/>
            <a:ext cx="125195" cy="27361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Down Arrow 77">
            <a:extLst>
              <a:ext uri="{FF2B5EF4-FFF2-40B4-BE49-F238E27FC236}">
                <a16:creationId xmlns:a16="http://schemas.microsoft.com/office/drawing/2014/main" id="{59B43BEA-972D-6643-9337-AD4CED22B1B2}"/>
              </a:ext>
            </a:extLst>
          </p:cNvPr>
          <p:cNvSpPr/>
          <p:nvPr/>
        </p:nvSpPr>
        <p:spPr>
          <a:xfrm>
            <a:off x="2830116" y="2521404"/>
            <a:ext cx="125195" cy="1038510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Down Arrow 78">
            <a:extLst>
              <a:ext uri="{FF2B5EF4-FFF2-40B4-BE49-F238E27FC236}">
                <a16:creationId xmlns:a16="http://schemas.microsoft.com/office/drawing/2014/main" id="{87BFA17B-2B7D-8041-BCED-628FCCB1766E}"/>
              </a:ext>
            </a:extLst>
          </p:cNvPr>
          <p:cNvSpPr/>
          <p:nvPr/>
        </p:nvSpPr>
        <p:spPr>
          <a:xfrm rot="5400000">
            <a:off x="3148954" y="3295000"/>
            <a:ext cx="125195" cy="478301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FC20FA5-B8FA-7C46-9458-B918C1DCB0D4}"/>
              </a:ext>
            </a:extLst>
          </p:cNvPr>
          <p:cNvSpPr txBox="1"/>
          <p:nvPr/>
        </p:nvSpPr>
        <p:spPr>
          <a:xfrm>
            <a:off x="123985" y="6171855"/>
            <a:ext cx="5802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50" dirty="0"/>
              <a:t>W. Hees</a:t>
            </a:r>
          </a:p>
          <a:p>
            <a:r>
              <a:rPr lang="en-GB" sz="750" dirty="0"/>
              <a:t>E. </a:t>
            </a:r>
            <a:r>
              <a:rPr lang="en-GB" sz="750" dirty="0" err="1"/>
              <a:t>Asensi</a:t>
            </a:r>
            <a:endParaRPr lang="en-GB" sz="75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9A2FE35-A933-BC4D-92C5-9A000AEA2F22}"/>
              </a:ext>
            </a:extLst>
          </p:cNvPr>
          <p:cNvSpPr txBox="1"/>
          <p:nvPr/>
        </p:nvSpPr>
        <p:spPr>
          <a:xfrm>
            <a:off x="1047082" y="223667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F4915A7-FD0E-5249-8CF8-FBCF046E960C}"/>
              </a:ext>
            </a:extLst>
          </p:cNvPr>
          <p:cNvSpPr txBox="1"/>
          <p:nvPr/>
        </p:nvSpPr>
        <p:spPr>
          <a:xfrm>
            <a:off x="1047082" y="3258713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C0DA12A-56B5-E147-8ACC-B860166E36A9}"/>
              </a:ext>
            </a:extLst>
          </p:cNvPr>
          <p:cNvSpPr txBox="1"/>
          <p:nvPr/>
        </p:nvSpPr>
        <p:spPr>
          <a:xfrm>
            <a:off x="1047082" y="426678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CC8CC33-FD23-3D44-846D-F48A63B2E752}"/>
              </a:ext>
            </a:extLst>
          </p:cNvPr>
          <p:cNvSpPr txBox="1"/>
          <p:nvPr/>
        </p:nvSpPr>
        <p:spPr>
          <a:xfrm>
            <a:off x="1046173" y="496492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FA4C000-DBE1-3948-896A-64C89A752381}"/>
              </a:ext>
            </a:extLst>
          </p:cNvPr>
          <p:cNvSpPr txBox="1"/>
          <p:nvPr/>
        </p:nvSpPr>
        <p:spPr>
          <a:xfrm>
            <a:off x="1046173" y="527819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C95577-8B6E-4C4B-BD13-AFFC79AF386D}"/>
              </a:ext>
            </a:extLst>
          </p:cNvPr>
          <p:cNvSpPr txBox="1"/>
          <p:nvPr/>
        </p:nvSpPr>
        <p:spPr>
          <a:xfrm>
            <a:off x="2168719" y="223667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CF41AFC-0711-FE41-B8E7-A970682A977F}"/>
              </a:ext>
            </a:extLst>
          </p:cNvPr>
          <p:cNvSpPr txBox="1"/>
          <p:nvPr/>
        </p:nvSpPr>
        <p:spPr>
          <a:xfrm>
            <a:off x="2174761" y="271352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D48293A-F951-7D4A-8B11-B61AB93FD5F4}"/>
              </a:ext>
            </a:extLst>
          </p:cNvPr>
          <p:cNvSpPr txBox="1"/>
          <p:nvPr/>
        </p:nvSpPr>
        <p:spPr>
          <a:xfrm>
            <a:off x="3407272" y="2706803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ICS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1D0E9A7-CF7E-4742-A1B7-72A1746551DF}"/>
              </a:ext>
            </a:extLst>
          </p:cNvPr>
          <p:cNvSpPr txBox="1"/>
          <p:nvPr/>
        </p:nvSpPr>
        <p:spPr>
          <a:xfrm>
            <a:off x="2174761" y="346735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82DDE29-2709-EE41-B1F6-F12E6F6CBF16}"/>
              </a:ext>
            </a:extLst>
          </p:cNvPr>
          <p:cNvSpPr txBox="1"/>
          <p:nvPr/>
        </p:nvSpPr>
        <p:spPr>
          <a:xfrm>
            <a:off x="2174761" y="3736841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50A6946-12F9-FD4F-B51D-4562B20412AF}"/>
              </a:ext>
            </a:extLst>
          </p:cNvPr>
          <p:cNvSpPr txBox="1"/>
          <p:nvPr/>
        </p:nvSpPr>
        <p:spPr>
          <a:xfrm>
            <a:off x="3236427" y="380857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SRF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D4319A5-BD7D-A648-8B29-C29AE2E35302}"/>
              </a:ext>
            </a:extLst>
          </p:cNvPr>
          <p:cNvSpPr txBox="1"/>
          <p:nvPr/>
        </p:nvSpPr>
        <p:spPr>
          <a:xfrm>
            <a:off x="4455471" y="326453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173F97F-9E8F-C24F-91D6-ED3C4EDDDE72}"/>
              </a:ext>
            </a:extLst>
          </p:cNvPr>
          <p:cNvSpPr txBox="1"/>
          <p:nvPr/>
        </p:nvSpPr>
        <p:spPr>
          <a:xfrm>
            <a:off x="5462427" y="326453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D03CEA8-9368-914F-AA6C-9522E4715612}"/>
              </a:ext>
            </a:extLst>
          </p:cNvPr>
          <p:cNvSpPr txBox="1"/>
          <p:nvPr/>
        </p:nvSpPr>
        <p:spPr>
          <a:xfrm>
            <a:off x="4450937" y="380857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18631E7-58B6-8046-A251-87EF3C452BEE}"/>
              </a:ext>
            </a:extLst>
          </p:cNvPr>
          <p:cNvSpPr txBox="1"/>
          <p:nvPr/>
        </p:nvSpPr>
        <p:spPr>
          <a:xfrm>
            <a:off x="5456413" y="3808826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8CEBD5E-87A8-0244-A998-EA77F8BEFDB0}"/>
              </a:ext>
            </a:extLst>
          </p:cNvPr>
          <p:cNvSpPr txBox="1"/>
          <p:nvPr/>
        </p:nvSpPr>
        <p:spPr>
          <a:xfrm>
            <a:off x="4453541" y="278084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B08C426-6545-CD4D-BFF4-B5278A531797}"/>
              </a:ext>
            </a:extLst>
          </p:cNvPr>
          <p:cNvSpPr txBox="1"/>
          <p:nvPr/>
        </p:nvSpPr>
        <p:spPr>
          <a:xfrm>
            <a:off x="4450937" y="2330591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C425F14-4B1C-2A4A-A76D-588E80429CA4}"/>
              </a:ext>
            </a:extLst>
          </p:cNvPr>
          <p:cNvSpPr txBox="1"/>
          <p:nvPr/>
        </p:nvSpPr>
        <p:spPr>
          <a:xfrm>
            <a:off x="4454326" y="1869200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2C95AFB-892F-CC46-A674-97DA584CE779}"/>
              </a:ext>
            </a:extLst>
          </p:cNvPr>
          <p:cNvSpPr txBox="1"/>
          <p:nvPr/>
        </p:nvSpPr>
        <p:spPr>
          <a:xfrm>
            <a:off x="2173808" y="428864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42F8B27-56F1-8E42-BB3D-B3323DFF7B1B}"/>
              </a:ext>
            </a:extLst>
          </p:cNvPr>
          <p:cNvSpPr txBox="1"/>
          <p:nvPr/>
        </p:nvSpPr>
        <p:spPr>
          <a:xfrm>
            <a:off x="3408984" y="325713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6A0ECA-4F63-C44D-808E-62653B21BD53}"/>
              </a:ext>
            </a:extLst>
          </p:cNvPr>
          <p:cNvSpPr txBox="1"/>
          <p:nvPr/>
        </p:nvSpPr>
        <p:spPr>
          <a:xfrm>
            <a:off x="3085873" y="527147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BD413CD-4735-0A43-ADF9-1495C3590BCC}"/>
              </a:ext>
            </a:extLst>
          </p:cNvPr>
          <p:cNvSpPr txBox="1"/>
          <p:nvPr/>
        </p:nvSpPr>
        <p:spPr>
          <a:xfrm>
            <a:off x="4889465" y="5271475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7B1B313-7C2D-1A47-94C5-331C8A226804}"/>
              </a:ext>
            </a:extLst>
          </p:cNvPr>
          <p:cNvSpPr txBox="1"/>
          <p:nvPr/>
        </p:nvSpPr>
        <p:spPr>
          <a:xfrm>
            <a:off x="3086742" y="5947609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4C28EC8-0DE2-FE4C-A414-2AA6B8B6EE0F}"/>
              </a:ext>
            </a:extLst>
          </p:cNvPr>
          <p:cNvSpPr txBox="1"/>
          <p:nvPr/>
        </p:nvSpPr>
        <p:spPr>
          <a:xfrm>
            <a:off x="4015581" y="5951012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87B1F7-2081-E944-A43A-B3F2AE2FAB58}"/>
              </a:ext>
            </a:extLst>
          </p:cNvPr>
          <p:cNvSpPr txBox="1"/>
          <p:nvPr/>
        </p:nvSpPr>
        <p:spPr>
          <a:xfrm>
            <a:off x="6508667" y="5948584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40FB828-2976-9944-8885-48D553DC625D}"/>
              </a:ext>
            </a:extLst>
          </p:cNvPr>
          <p:cNvSpPr txBox="1"/>
          <p:nvPr/>
        </p:nvSpPr>
        <p:spPr>
          <a:xfrm>
            <a:off x="6508667" y="482090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73BD6E3-4DD9-0B45-8326-0C7D69BEE668}"/>
              </a:ext>
            </a:extLst>
          </p:cNvPr>
          <p:cNvSpPr txBox="1"/>
          <p:nvPr/>
        </p:nvSpPr>
        <p:spPr>
          <a:xfrm>
            <a:off x="6508667" y="2333730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FCE9145-741B-DF40-81F2-B3E960672AA7}"/>
              </a:ext>
            </a:extLst>
          </p:cNvPr>
          <p:cNvSpPr txBox="1"/>
          <p:nvPr/>
        </p:nvSpPr>
        <p:spPr>
          <a:xfrm>
            <a:off x="6505381" y="4155838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WP16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A419693-B9D6-B44E-B3A7-90DE518A99F8}"/>
              </a:ext>
            </a:extLst>
          </p:cNvPr>
          <p:cNvSpPr txBox="1"/>
          <p:nvPr/>
        </p:nvSpPr>
        <p:spPr>
          <a:xfrm>
            <a:off x="6512611" y="1869200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CF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603CDC-D3B8-3843-A393-452872CBE93B}"/>
              </a:ext>
            </a:extLst>
          </p:cNvPr>
          <p:cNvSpPr txBox="1"/>
          <p:nvPr/>
        </p:nvSpPr>
        <p:spPr>
          <a:xfrm>
            <a:off x="7412105" y="6279466"/>
            <a:ext cx="66776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750" dirty="0"/>
              <a:t>2019-03-20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827309A-C826-864D-860D-175288737CCE}"/>
              </a:ext>
            </a:extLst>
          </p:cNvPr>
          <p:cNvSpPr/>
          <p:nvPr/>
        </p:nvSpPr>
        <p:spPr>
          <a:xfrm>
            <a:off x="1033634" y="5939050"/>
            <a:ext cx="916918" cy="340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  RAD monitoring</a:t>
            </a:r>
          </a:p>
        </p:txBody>
      </p:sp>
      <p:sp>
        <p:nvSpPr>
          <p:cNvPr id="113" name="Down Arrow 112">
            <a:extLst>
              <a:ext uri="{FF2B5EF4-FFF2-40B4-BE49-F238E27FC236}">
                <a16:creationId xmlns:a16="http://schemas.microsoft.com/office/drawing/2014/main" id="{DAE5FFDE-14D1-E540-966C-B6DD9F882F31}"/>
              </a:ext>
            </a:extLst>
          </p:cNvPr>
          <p:cNvSpPr/>
          <p:nvPr/>
        </p:nvSpPr>
        <p:spPr>
          <a:xfrm rot="10800000">
            <a:off x="1630349" y="5704778"/>
            <a:ext cx="125195" cy="312298"/>
          </a:xfrm>
          <a:prstGeom prst="downArrow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C3F5094E-A234-D34D-A2A9-BF1523FCBE2C}"/>
              </a:ext>
            </a:extLst>
          </p:cNvPr>
          <p:cNvSpPr txBox="1"/>
          <p:nvPr/>
        </p:nvSpPr>
        <p:spPr>
          <a:xfrm>
            <a:off x="1051036" y="5954447"/>
            <a:ext cx="327554" cy="146860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27000" tIns="27000" rIns="27000" bIns="27000" rtlCol="0" anchor="ctr" anchorCtr="1">
            <a:spAutoFit/>
          </a:bodyPr>
          <a:lstStyle/>
          <a:p>
            <a:r>
              <a:rPr lang="en-GB" sz="600" dirty="0"/>
              <a:t>ES&amp;H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0595100-54B7-7243-9E86-DECC783B4CBF}"/>
              </a:ext>
            </a:extLst>
          </p:cNvPr>
          <p:cNvSpPr txBox="1"/>
          <p:nvPr/>
        </p:nvSpPr>
        <p:spPr>
          <a:xfrm>
            <a:off x="258591" y="1022699"/>
            <a:ext cx="1070323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completed</a:t>
            </a:r>
            <a:endParaRPr lang="en-GB" sz="1050" dirty="0"/>
          </a:p>
        </p:txBody>
      </p:sp>
      <p:sp>
        <p:nvSpPr>
          <p:cNvPr id="116" name="Rubrik 7">
            <a:extLst>
              <a:ext uri="{FF2B5EF4-FFF2-40B4-BE49-F238E27FC236}">
                <a16:creationId xmlns:a16="http://schemas.microsoft.com/office/drawing/2014/main" id="{74FACD29-7659-644A-BACB-30D5FE7C12BC}"/>
              </a:ext>
            </a:extLst>
          </p:cNvPr>
          <p:cNvSpPr txBox="1">
            <a:spLocks/>
          </p:cNvSpPr>
          <p:nvPr/>
        </p:nvSpPr>
        <p:spPr>
          <a:xfrm>
            <a:off x="123985" y="-1"/>
            <a:ext cx="714645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400" b="1" dirty="0"/>
              <a:t>Test </a:t>
            </a:r>
            <a:r>
              <a:rPr lang="sv-SE" sz="4400" b="1" dirty="0" err="1"/>
              <a:t>Stand</a:t>
            </a:r>
            <a:r>
              <a:rPr lang="sv-SE" sz="4400" b="1" dirty="0"/>
              <a:t> 2 system </a:t>
            </a:r>
            <a:r>
              <a:rPr lang="sv-SE" sz="4400" b="1" dirty="0" err="1"/>
              <a:t>overview</a:t>
            </a:r>
            <a:endParaRPr lang="sv-SE" sz="4400" b="1" dirty="0"/>
          </a:p>
        </p:txBody>
      </p:sp>
    </p:spTree>
    <p:extLst>
      <p:ext uri="{BB962C8B-B14F-4D97-AF65-F5344CB8AC3E}">
        <p14:creationId xmlns:p14="http://schemas.microsoft.com/office/powerpoint/2010/main" val="28515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7">
            <a:extLst>
              <a:ext uri="{FF2B5EF4-FFF2-40B4-BE49-F238E27FC236}">
                <a16:creationId xmlns:a16="http://schemas.microsoft.com/office/drawing/2014/main" id="{CAA15277-8C48-4745-8BF5-81A614AB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z="4800" b="1" dirty="0"/>
              <a:t>TS2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DFF04-231C-B54B-85BB-190D6C370333}"/>
              </a:ext>
            </a:extLst>
          </p:cNvPr>
          <p:cNvSpPr txBox="1"/>
          <p:nvPr/>
        </p:nvSpPr>
        <p:spPr>
          <a:xfrm>
            <a:off x="305763" y="1499263"/>
            <a:ext cx="843538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Progress has been made in the main sub-projects of TS2: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Cryogenics: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commissioning and acceptance of TICP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completion of installation of CDS, commissioning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Controls: integration of instrumentation,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Utilities: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powering of HV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start of cooling water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Bunker: completion of main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SRF: prep station installed and equipped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Licencing: TS2b licence application 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Vacuum: delivery of all major pieces of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PSS: CDR, start of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RF: </a:t>
            </a:r>
            <a:r>
              <a:rPr lang="en-GB" sz="2400" dirty="0">
                <a:sym typeface="Wingdings" pitchFamily="2" charset="2"/>
              </a:rPr>
              <a:t>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339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249D02-01F0-B842-99E2-7CF83F439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603"/>
            <a:ext cx="9144000" cy="4194794"/>
          </a:xfrm>
          <a:prstGeom prst="rect">
            <a:avLst/>
          </a:prstGeom>
        </p:spPr>
      </p:pic>
      <p:sp>
        <p:nvSpPr>
          <p:cNvPr id="22" name="Rubrik 7">
            <a:extLst>
              <a:ext uri="{FF2B5EF4-FFF2-40B4-BE49-F238E27FC236}">
                <a16:creationId xmlns:a16="http://schemas.microsoft.com/office/drawing/2014/main" id="{EAE55945-B509-D048-B9FA-A25EA48BE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511" y="-1"/>
            <a:ext cx="6632623" cy="1441451"/>
          </a:xfrm>
        </p:spPr>
        <p:txBody>
          <a:bodyPr/>
          <a:lstStyle/>
          <a:p>
            <a:r>
              <a:rPr lang="sv-SE" sz="4800" b="1" dirty="0"/>
              <a:t>TS2 </a:t>
            </a:r>
            <a:r>
              <a:rPr lang="sv-SE" sz="4800" b="1" dirty="0" err="1"/>
              <a:t>schedule</a:t>
            </a:r>
            <a:endParaRPr lang="sv-SE" sz="4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48116-834E-5E43-9F71-20302C2CC982}"/>
              </a:ext>
            </a:extLst>
          </p:cNvPr>
          <p:cNvSpPr/>
          <p:nvPr/>
        </p:nvSpPr>
        <p:spPr>
          <a:xfrm>
            <a:off x="7961035" y="1326856"/>
            <a:ext cx="172649" cy="4204288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5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593512" y="0"/>
            <a:ext cx="6707174" cy="144145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TS2 RF Activities</a:t>
            </a:r>
            <a:endParaRPr lang="sv-SE" dirty="0"/>
          </a:p>
        </p:txBody>
      </p:sp>
      <p:sp>
        <p:nvSpPr>
          <p:cNvPr id="10" name="Underrubrik 8">
            <a:extLst>
              <a:ext uri="{FF2B5EF4-FFF2-40B4-BE49-F238E27FC236}">
                <a16:creationId xmlns:a16="http://schemas.microsoft.com/office/drawing/2014/main" id="{C582DC05-967B-9844-9118-B706960AE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26" y="1441451"/>
            <a:ext cx="3902918" cy="5212934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SAT of CPI prototype klystron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Test of new SS driver amplifier (for MB series klystrons)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Test of new interface boards for the interlock system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Stepper motor controller for the RF variable power dividers (VPD) provided by ICS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RF signal level test of VPD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One VPD installed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000" dirty="0">
                <a:solidFill>
                  <a:schemeClr val="tx1"/>
                </a:solidFill>
              </a:rPr>
              <a:t>HP testing of components and imperfections 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GB" sz="2000" dirty="0">
                <a:solidFill>
                  <a:schemeClr val="tx1"/>
                </a:solidFill>
              </a:rPr>
              <a:t> all imperfections are RF tolerant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GB" sz="2000" dirty="0">
              <a:solidFill>
                <a:schemeClr val="tx1"/>
              </a:solidFill>
            </a:endParaRPr>
          </a:p>
          <a:p>
            <a:pPr marL="30510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DFB78-7C77-6144-9B27-820486EFD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47098" y="2220127"/>
            <a:ext cx="4938485" cy="370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0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39147</TotalTime>
  <Words>382</Words>
  <Application>Microsoft Macintosh PowerPoint</Application>
  <PresentationFormat>On-screen Show (4:3)</PresentationFormat>
  <Paragraphs>174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Wingdings</vt:lpstr>
      <vt:lpstr>Office-tema</vt:lpstr>
      <vt:lpstr>Anpassad formgivning</vt:lpstr>
      <vt:lpstr>PowerPoint Presentation</vt:lpstr>
      <vt:lpstr>PowerPoint Presentation</vt:lpstr>
      <vt:lpstr>PowerPoint Presentation</vt:lpstr>
      <vt:lpstr>TS2 progress</vt:lpstr>
      <vt:lpstr>TS2 schedule</vt:lpstr>
      <vt:lpstr>TS2 RF Activities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Microsoft Office User</cp:lastModifiedBy>
  <cp:revision>317</cp:revision>
  <dcterms:created xsi:type="dcterms:W3CDTF">2013-09-21T18:00:17Z</dcterms:created>
  <dcterms:modified xsi:type="dcterms:W3CDTF">2019-04-05T09:55:42Z</dcterms:modified>
</cp:coreProperties>
</file>