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94" r:id="rId2"/>
    <p:sldId id="305" r:id="rId3"/>
    <p:sldId id="315" r:id="rId4"/>
    <p:sldId id="314" r:id="rId5"/>
    <p:sldId id="321" r:id="rId6"/>
    <p:sldId id="341" r:id="rId7"/>
    <p:sldId id="354" r:id="rId8"/>
    <p:sldId id="343" r:id="rId9"/>
    <p:sldId id="331" r:id="rId10"/>
    <p:sldId id="332" r:id="rId11"/>
    <p:sldId id="356" r:id="rId12"/>
    <p:sldId id="333" r:id="rId13"/>
    <p:sldId id="334" r:id="rId14"/>
    <p:sldId id="335" r:id="rId15"/>
    <p:sldId id="336" r:id="rId16"/>
    <p:sldId id="344" r:id="rId17"/>
    <p:sldId id="345" r:id="rId18"/>
    <p:sldId id="355" r:id="rId19"/>
    <p:sldId id="346" r:id="rId20"/>
    <p:sldId id="347" r:id="rId21"/>
    <p:sldId id="348" r:id="rId22"/>
    <p:sldId id="349" r:id="rId23"/>
    <p:sldId id="350" r:id="rId24"/>
    <p:sldId id="351" r:id="rId25"/>
    <p:sldId id="352" r:id="rId26"/>
    <p:sldId id="357" r:id="rId27"/>
    <p:sldId id="339" r:id="rId28"/>
    <p:sldId id="277"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00" autoAdjust="0"/>
  </p:normalViewPr>
  <p:slideViewPr>
    <p:cSldViewPr>
      <p:cViewPr varScale="1">
        <p:scale>
          <a:sx n="106" d="100"/>
          <a:sy n="106" d="100"/>
        </p:scale>
        <p:origin x="18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2019-04-10</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A53A7-64CD-4D0E-AAE8-1AC9C79D70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BFCCA-9580-5046-A917-FFA69C1EEE1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4/10/2019</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2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pPr/>
              <a:t>17</a:t>
            </a:fld>
            <a:endParaRPr lang="sv-SE" dirty="0"/>
          </a:p>
        </p:txBody>
      </p:sp>
    </p:spTree>
    <p:extLst>
      <p:ext uri="{BB962C8B-B14F-4D97-AF65-F5344CB8AC3E}">
        <p14:creationId xmlns:p14="http://schemas.microsoft.com/office/powerpoint/2010/main" val="24266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138673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ICS: priority</a:t>
            </a:r>
            <a:r>
              <a:rPr lang="en-US" baseline="0" dirty="0" smtClean="0"/>
              <a:t> is ODH and CUB</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293116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00840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67411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9791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76234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82070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a:p>
        </p:txBody>
      </p:sp>
    </p:spTree>
    <p:extLst>
      <p:ext uri="{BB962C8B-B14F-4D97-AF65-F5344CB8AC3E}">
        <p14:creationId xmlns:p14="http://schemas.microsoft.com/office/powerpoint/2010/main" val="170926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111650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3850044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10/04/2019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10/04/2019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10/04/2019</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10/04/2019</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10/04/2019</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emf"/><Relationship Id="rId4" Type="http://schemas.openxmlformats.org/officeDocument/2006/relationships/image" Target="../media/image36.jpe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jpg"/><Relationship Id="rId9" Type="http://schemas.openxmlformats.org/officeDocument/2006/relationships/image" Target="../media/image52.JPG"/></Relationships>
</file>

<file path=ppt/slides/_rels/slide1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1.jpg"/></Relationships>
</file>

<file path=ppt/slides/_rels/slide16.xml.rels><?xml version="1.0" encoding="UTF-8" standalone="yes"?>
<Relationships xmlns="http://schemas.openxmlformats.org/package/2006/relationships"><Relationship Id="rId8" Type="http://schemas.openxmlformats.org/officeDocument/2006/relationships/image" Target="../media/image67.gif"/><Relationship Id="rId13" Type="http://schemas.openxmlformats.org/officeDocument/2006/relationships/image" Target="../media/image72.jpeg"/><Relationship Id="rId3" Type="http://schemas.openxmlformats.org/officeDocument/2006/relationships/image" Target="../media/image62.GIF"/><Relationship Id="rId7" Type="http://schemas.openxmlformats.org/officeDocument/2006/relationships/image" Target="../media/image66.png"/><Relationship Id="rId12" Type="http://schemas.openxmlformats.org/officeDocument/2006/relationships/image" Target="../media/image7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jpe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gif"/></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hyperlink" Target="https://chess.esss.lu.se/enovia/link/ESS-0297798/21308.51166.56576.40744/valid" TargetMode="External"/><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chess.esss.lu.se/enovia/link/21308.51166.15616.489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hyperlink" Target="https://chess.esss.lu.se/enovia/link/21308.51166.15616.4894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hyperlink" Target="https://chess.esss.lu.se/enovia/link/21308.51166.15616.4894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000" dirty="0" smtClean="0"/>
              <a:t>The ESS integrated control system</a:t>
            </a:r>
            <a:br>
              <a:rPr lang="en-US" sz="4000" dirty="0" smtClean="0"/>
            </a:br>
            <a:r>
              <a:rPr lang="en-US" sz="4000" dirty="0" smtClean="0"/>
              <a:t/>
            </a:r>
            <a:br>
              <a:rPr lang="en-US" sz="4000" dirty="0" smtClean="0"/>
            </a:br>
            <a:r>
              <a:rPr lang="en-US" sz="2700" dirty="0" smtClean="0"/>
              <a:t>Overview and status update</a:t>
            </a:r>
            <a:endParaRPr lang="en-GB" sz="4000" noProof="0" dirty="0"/>
          </a:p>
        </p:txBody>
      </p:sp>
      <p:sp>
        <p:nvSpPr>
          <p:cNvPr id="3" name="Subtitle 2"/>
          <p:cNvSpPr>
            <a:spLocks noGrp="1"/>
          </p:cNvSpPr>
          <p:nvPr>
            <p:ph type="subTitle" idx="1"/>
          </p:nvPr>
        </p:nvSpPr>
        <p:spPr/>
        <p:txBody>
          <a:bodyPr>
            <a:noAutofit/>
          </a:bodyPr>
          <a:lstStyle/>
          <a:p>
            <a:r>
              <a:rPr lang="en-GB" sz="1400" noProof="0" dirty="0" smtClean="0">
                <a:solidFill>
                  <a:schemeClr val="bg1"/>
                </a:solidFill>
              </a:rPr>
              <a:t>Henrik Carling</a:t>
            </a:r>
          </a:p>
          <a:p>
            <a:r>
              <a:rPr lang="en-GB" sz="1400" dirty="0" smtClean="0">
                <a:solidFill>
                  <a:schemeClr val="bg1"/>
                </a:solidFill>
              </a:rPr>
              <a:t>Head of integrated control systems, ESS</a:t>
            </a:r>
            <a:endParaRPr lang="en-GB" sz="1400" noProof="0" dirty="0" smtClean="0">
              <a:solidFill>
                <a:schemeClr val="bg1"/>
              </a:solidFill>
            </a:endParaRPr>
          </a:p>
        </p:txBody>
      </p:sp>
      <p:sp>
        <p:nvSpPr>
          <p:cNvPr id="4" name="Rectangle 3"/>
          <p:cNvSpPr/>
          <p:nvPr/>
        </p:nvSpPr>
        <p:spPr>
          <a:xfrm>
            <a:off x="2286000" y="5949280"/>
            <a:ext cx="4572000" cy="523220"/>
          </a:xfrm>
          <a:prstGeom prst="rect">
            <a:avLst/>
          </a:prstGeom>
        </p:spPr>
        <p:txBody>
          <a:bodyPr>
            <a:spAutoFit/>
          </a:bodyPr>
          <a:lstStyle/>
          <a:p>
            <a:pPr algn="ctr"/>
            <a:r>
              <a:rPr lang="sv-SE" sz="1400" dirty="0" smtClean="0">
                <a:solidFill>
                  <a:srgbClr val="FFFFFF"/>
                </a:solidFill>
              </a:rPr>
              <a:t>ESS/ICS</a:t>
            </a:r>
          </a:p>
          <a:p>
            <a:pPr algn="ctr"/>
            <a:r>
              <a:rPr lang="sv-SE" sz="1400" dirty="0" smtClean="0">
                <a:solidFill>
                  <a:srgbClr val="FFFFFF"/>
                </a:solidFill>
              </a:rPr>
              <a:t>Date: 2019-04-10</a:t>
            </a:r>
            <a:endParaRPr lang="en-GB" sz="1400" dirty="0" smtClean="0">
              <a:solidFill>
                <a:srgbClr val="FFFFFF"/>
              </a:solidFill>
            </a:endParaRPr>
          </a:p>
        </p:txBody>
      </p:sp>
    </p:spTree>
    <p:extLst>
      <p:ext uri="{BB962C8B-B14F-4D97-AF65-F5344CB8AC3E}">
        <p14:creationId xmlns:p14="http://schemas.microsoft.com/office/powerpoint/2010/main" val="188812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since TAC 18  </a:t>
            </a:r>
            <a:r>
              <a:rPr lang="en-GB" sz="1400" dirty="0" smtClean="0"/>
              <a:t>(2/2)</a:t>
            </a:r>
            <a:endParaRPr lang="en-GB" dirty="0"/>
          </a:p>
        </p:txBody>
      </p:sp>
      <p:sp>
        <p:nvSpPr>
          <p:cNvPr id="3" name="Content Placeholder 2"/>
          <p:cNvSpPr>
            <a:spLocks noGrp="1"/>
          </p:cNvSpPr>
          <p:nvPr>
            <p:ph idx="1"/>
          </p:nvPr>
        </p:nvSpPr>
        <p:spPr>
          <a:xfrm>
            <a:off x="0" y="1357702"/>
            <a:ext cx="9144000" cy="5121275"/>
          </a:xfrm>
        </p:spPr>
        <p:txBody>
          <a:bodyPr>
            <a:noAutofit/>
          </a:bodyPr>
          <a:lstStyle/>
          <a:p>
            <a:pPr marL="177800" indent="-177800">
              <a:spcBef>
                <a:spcPts val="0"/>
              </a:spcBef>
            </a:pPr>
            <a:r>
              <a:rPr lang="en-GB" sz="1400" b="1" dirty="0" smtClean="0">
                <a:latin typeface="Calibri" panose="020F0502020204030204" pitchFamily="34" charset="0"/>
              </a:rPr>
              <a:t>Technical</a:t>
            </a:r>
          </a:p>
          <a:p>
            <a:pPr marL="355600" lvl="1" indent="-177800">
              <a:spcBef>
                <a:spcPts val="0"/>
              </a:spcBef>
            </a:pPr>
            <a:r>
              <a:rPr lang="en-GB" sz="1100" dirty="0" smtClean="0">
                <a:latin typeface="Calibri" panose="020F0502020204030204" pitchFamily="34" charset="0"/>
              </a:rPr>
              <a:t>Completed </a:t>
            </a:r>
            <a:r>
              <a:rPr lang="en-GB" sz="1100" dirty="0">
                <a:latin typeface="Calibri" panose="020F0502020204030204" pitchFamily="34" charset="0"/>
              </a:rPr>
              <a:t>reconfiguration of the ion source EPICS channel access network for compliance with ESS technical network </a:t>
            </a:r>
            <a:endParaRPr lang="en-GB" sz="1100" dirty="0" smtClean="0">
              <a:latin typeface="Calibri" panose="020F0502020204030204" pitchFamily="34" charset="0"/>
            </a:endParaRPr>
          </a:p>
          <a:p>
            <a:pPr marL="355600" lvl="1" indent="-177800">
              <a:spcBef>
                <a:spcPts val="0"/>
              </a:spcBef>
            </a:pPr>
            <a:r>
              <a:rPr lang="en-GB" sz="1100" dirty="0" smtClean="0">
                <a:latin typeface="Calibri" panose="020F0502020204030204" pitchFamily="34" charset="0"/>
              </a:rPr>
              <a:t>Operational </a:t>
            </a:r>
            <a:r>
              <a:rPr lang="en-GB" sz="1100" dirty="0">
                <a:latin typeface="Calibri" panose="020F0502020204030204" pitchFamily="34" charset="0"/>
              </a:rPr>
              <a:t>limits and alarms for the ion source and low energy beam transport section </a:t>
            </a:r>
            <a:r>
              <a:rPr lang="en-GB" sz="1100" dirty="0" smtClean="0">
                <a:latin typeface="Calibri" panose="020F0502020204030204" pitchFamily="34" charset="0"/>
              </a:rPr>
              <a:t>have </a:t>
            </a:r>
            <a:r>
              <a:rPr lang="en-GB" sz="1100" dirty="0">
                <a:latin typeface="Calibri" panose="020F0502020204030204" pitchFamily="34" charset="0"/>
              </a:rPr>
              <a:t>been defined and applied </a:t>
            </a:r>
          </a:p>
          <a:p>
            <a:pPr marL="355600" lvl="1" indent="-177800">
              <a:spcBef>
                <a:spcPts val="0"/>
              </a:spcBef>
            </a:pPr>
            <a:r>
              <a:rPr lang="en-GB" sz="1100" dirty="0" smtClean="0">
                <a:latin typeface="Calibri" panose="020F0502020204030204" pitchFamily="34" charset="0"/>
              </a:rPr>
              <a:t>Overall good progress on commissioning of ion source and low energy beam transport section during the last quarter</a:t>
            </a:r>
          </a:p>
          <a:p>
            <a:pPr marL="355600" lvl="1" indent="-177800">
              <a:spcBef>
                <a:spcPts val="0"/>
              </a:spcBef>
            </a:pPr>
            <a:r>
              <a:rPr lang="en-GB" sz="1100" dirty="0" smtClean="0">
                <a:latin typeface="Calibri" panose="020F0502020204030204" pitchFamily="34" charset="0"/>
              </a:rPr>
              <a:t>Successful </a:t>
            </a:r>
            <a:r>
              <a:rPr lang="en-GB" sz="1100" dirty="0">
                <a:latin typeface="Calibri" panose="020F0502020204030204" pitchFamily="34" charset="0"/>
              </a:rPr>
              <a:t>tests of the ICS standard </a:t>
            </a:r>
            <a:r>
              <a:rPr lang="en-GB" sz="1100" dirty="0" err="1">
                <a:latin typeface="Calibri" panose="020F0502020204030204" pitchFamily="34" charset="0"/>
              </a:rPr>
              <a:t>MicroTCA</a:t>
            </a:r>
            <a:r>
              <a:rPr lang="en-GB" sz="1100" dirty="0">
                <a:latin typeface="Calibri" panose="020F0502020204030204" pitchFamily="34" charset="0"/>
              </a:rPr>
              <a:t> platform IFC1410 in real environment  for neutron beam loss monitors </a:t>
            </a:r>
            <a:endParaRPr lang="en-GB" sz="1100" dirty="0" smtClean="0">
              <a:latin typeface="Calibri" panose="020F0502020204030204" pitchFamily="34" charset="0"/>
            </a:endParaRPr>
          </a:p>
          <a:p>
            <a:pPr marL="355600" lvl="1" indent="-177800">
              <a:spcBef>
                <a:spcPts val="0"/>
              </a:spcBef>
            </a:pPr>
            <a:r>
              <a:rPr lang="en-GB" sz="1100" dirty="0" smtClean="0">
                <a:latin typeface="Calibri" panose="020F0502020204030204" pitchFamily="34" charset="0"/>
              </a:rPr>
              <a:t>All </a:t>
            </a:r>
            <a:r>
              <a:rPr lang="en-GB" sz="1100" dirty="0">
                <a:latin typeface="Calibri" panose="020F0502020204030204" pitchFamily="34" charset="0"/>
              </a:rPr>
              <a:t>servers previously hosted at the </a:t>
            </a:r>
            <a:r>
              <a:rPr lang="en-GB" sz="1100" dirty="0" err="1">
                <a:latin typeface="Calibri" panose="020F0502020204030204" pitchFamily="34" charset="0"/>
              </a:rPr>
              <a:t>Medicon</a:t>
            </a:r>
            <a:r>
              <a:rPr lang="en-GB" sz="1100" dirty="0">
                <a:latin typeface="Calibri" panose="020F0502020204030204" pitchFamily="34" charset="0"/>
              </a:rPr>
              <a:t> village office complex have </a:t>
            </a:r>
            <a:r>
              <a:rPr lang="en-GB" sz="1100" dirty="0" smtClean="0">
                <a:latin typeface="Calibri" panose="020F0502020204030204" pitchFamily="34" charset="0"/>
              </a:rPr>
              <a:t>been </a:t>
            </a:r>
            <a:r>
              <a:rPr lang="en-GB" sz="1100" dirty="0">
                <a:latin typeface="Calibri" panose="020F0502020204030204" pitchFamily="34" charset="0"/>
              </a:rPr>
              <a:t>moved to ESS </a:t>
            </a:r>
            <a:r>
              <a:rPr lang="en-GB" sz="1100" dirty="0" smtClean="0">
                <a:latin typeface="Calibri" panose="020F0502020204030204" pitchFamily="34" charset="0"/>
              </a:rPr>
              <a:t>-&gt; </a:t>
            </a:r>
            <a:r>
              <a:rPr lang="en-GB" sz="1100" dirty="0">
                <a:latin typeface="Calibri" panose="020F0502020204030204" pitchFamily="34" charset="0"/>
              </a:rPr>
              <a:t>increased reliability </a:t>
            </a:r>
            <a:endParaRPr lang="en-GB" sz="1100" dirty="0" smtClean="0">
              <a:latin typeface="Calibri" panose="020F0502020204030204" pitchFamily="34" charset="0"/>
            </a:endParaRPr>
          </a:p>
          <a:p>
            <a:pPr marL="355600" lvl="1" indent="-177800">
              <a:spcBef>
                <a:spcPts val="0"/>
              </a:spcBef>
            </a:pPr>
            <a:r>
              <a:rPr lang="en-GB" sz="1100" dirty="0" smtClean="0">
                <a:latin typeface="Calibri" panose="020F0502020204030204" pitchFamily="34" charset="0"/>
              </a:rPr>
              <a:t>EPICS </a:t>
            </a:r>
            <a:r>
              <a:rPr lang="en-GB" sz="1100" dirty="0">
                <a:latin typeface="Calibri" panose="020F0502020204030204" pitchFamily="34" charset="0"/>
              </a:rPr>
              <a:t>channel finder has been deployed to the production environment on the technical network, ready for </a:t>
            </a:r>
            <a:r>
              <a:rPr lang="en-GB" sz="1100" dirty="0" smtClean="0">
                <a:latin typeface="Calibri" panose="020F0502020204030204" pitchFamily="34" charset="0"/>
              </a:rPr>
              <a:t>population </a:t>
            </a:r>
          </a:p>
          <a:p>
            <a:pPr marL="355600" lvl="1" indent="-177800">
              <a:spcBef>
                <a:spcPts val="0"/>
              </a:spcBef>
            </a:pPr>
            <a:r>
              <a:rPr lang="en-GB" sz="1100" dirty="0" smtClean="0">
                <a:latin typeface="Calibri" panose="020F0502020204030204" pitchFamily="34" charset="0"/>
              </a:rPr>
              <a:t>Network/system </a:t>
            </a:r>
            <a:r>
              <a:rPr lang="en-GB" sz="1100" dirty="0">
                <a:latin typeface="Calibri" panose="020F0502020204030204" pitchFamily="34" charset="0"/>
              </a:rPr>
              <a:t>vulnerability management </a:t>
            </a:r>
            <a:r>
              <a:rPr lang="en-GB" sz="1100" dirty="0" smtClean="0">
                <a:latin typeface="Calibri" panose="020F0502020204030204" pitchFamily="34" charset="0"/>
              </a:rPr>
              <a:t>strategy defined, network intrusion detection/prevention system deployed</a:t>
            </a:r>
            <a:endParaRPr lang="en-GB" sz="1100" dirty="0">
              <a:latin typeface="Calibri" panose="020F0502020204030204" pitchFamily="34" charset="0"/>
            </a:endParaRPr>
          </a:p>
          <a:p>
            <a:pPr marL="355600" lvl="1" indent="-177800">
              <a:spcBef>
                <a:spcPts val="0"/>
              </a:spcBef>
            </a:pPr>
            <a:r>
              <a:rPr lang="en-GB" sz="1100" dirty="0" smtClean="0">
                <a:latin typeface="Calibri" panose="020F0502020204030204" pitchFamily="34" charset="0"/>
              </a:rPr>
              <a:t>Progress </a:t>
            </a:r>
            <a:r>
              <a:rPr lang="en-GB" sz="1100" dirty="0">
                <a:latin typeface="Calibri" panose="020F0502020204030204" pitchFamily="34" charset="0"/>
              </a:rPr>
              <a:t>on documentation for the ESS EPICS </a:t>
            </a:r>
            <a:r>
              <a:rPr lang="en-GB" sz="1100" dirty="0" smtClean="0">
                <a:latin typeface="Calibri" panose="020F0502020204030204" pitchFamily="34" charset="0"/>
              </a:rPr>
              <a:t>Environment </a:t>
            </a:r>
            <a:r>
              <a:rPr lang="en-GB" sz="1100" dirty="0">
                <a:latin typeface="Calibri" panose="020F0502020204030204" pitchFamily="34" charset="0"/>
              </a:rPr>
              <a:t>(e3). </a:t>
            </a:r>
            <a:r>
              <a:rPr lang="en-GB" sz="1100" dirty="0" smtClean="0">
                <a:latin typeface="Calibri" panose="020F0502020204030204" pitchFamily="34" charset="0"/>
              </a:rPr>
              <a:t>Self-training </a:t>
            </a:r>
            <a:r>
              <a:rPr lang="en-GB" sz="1100" dirty="0">
                <a:latin typeface="Calibri" panose="020F0502020204030204" pitchFamily="34" charset="0"/>
              </a:rPr>
              <a:t>material </a:t>
            </a:r>
            <a:r>
              <a:rPr lang="en-GB" sz="1100" dirty="0" smtClean="0">
                <a:latin typeface="Calibri" panose="020F0502020204030204" pitchFamily="34" charset="0"/>
              </a:rPr>
              <a:t>also </a:t>
            </a:r>
            <a:r>
              <a:rPr lang="en-GB" sz="1100" dirty="0" err="1" smtClean="0">
                <a:latin typeface="Calibri" panose="020F0502020204030204" pitchFamily="34" charset="0"/>
              </a:rPr>
              <a:t>availabe</a:t>
            </a:r>
            <a:endParaRPr lang="en-GB" sz="1100" dirty="0">
              <a:latin typeface="Calibri" panose="020F0502020204030204" pitchFamily="34" charset="0"/>
            </a:endParaRPr>
          </a:p>
          <a:p>
            <a:pPr marL="355600" lvl="1" indent="-177800">
              <a:spcBef>
                <a:spcPts val="0"/>
              </a:spcBef>
            </a:pPr>
            <a:r>
              <a:rPr lang="en-GB" sz="1100" dirty="0">
                <a:latin typeface="Calibri" panose="020F0502020204030204" pitchFamily="34" charset="0"/>
              </a:rPr>
              <a:t>Decision made on </a:t>
            </a:r>
            <a:r>
              <a:rPr lang="en-GB" sz="1100" dirty="0" smtClean="0">
                <a:latin typeface="Calibri" panose="020F0502020204030204" pitchFamily="34" charset="0"/>
              </a:rPr>
              <a:t>ESS </a:t>
            </a:r>
            <a:r>
              <a:rPr lang="en-GB" sz="1100" dirty="0">
                <a:latin typeface="Calibri" panose="020F0502020204030204" pitchFamily="34" charset="0"/>
              </a:rPr>
              <a:t>logbook </a:t>
            </a:r>
            <a:r>
              <a:rPr lang="en-GB" sz="1100" dirty="0" smtClean="0">
                <a:latin typeface="Calibri" panose="020F0502020204030204" pitchFamily="34" charset="0"/>
              </a:rPr>
              <a:t>to be </a:t>
            </a:r>
            <a:r>
              <a:rPr lang="en-GB" sz="1100" dirty="0">
                <a:latin typeface="Calibri" panose="020F0502020204030204" pitchFamily="34" charset="0"/>
              </a:rPr>
              <a:t>based on </a:t>
            </a:r>
            <a:r>
              <a:rPr lang="en-GB" sz="1100" dirty="0" err="1">
                <a:latin typeface="Calibri" panose="020F0502020204030204" pitchFamily="34" charset="0"/>
              </a:rPr>
              <a:t>Infor</a:t>
            </a:r>
            <a:r>
              <a:rPr lang="en-GB" sz="1100" dirty="0">
                <a:latin typeface="Calibri" panose="020F0502020204030204" pitchFamily="34" charset="0"/>
              </a:rPr>
              <a:t> EAM </a:t>
            </a:r>
            <a:r>
              <a:rPr lang="en-GB" sz="1100" dirty="0" smtClean="0">
                <a:latin typeface="Calibri" panose="020F0502020204030204" pitchFamily="34" charset="0"/>
              </a:rPr>
              <a:t>Light </a:t>
            </a:r>
            <a:r>
              <a:rPr lang="en-GB" sz="1100" dirty="0">
                <a:latin typeface="Calibri" panose="020F0502020204030204" pitchFamily="34" charset="0"/>
              </a:rPr>
              <a:t>Logbook  (developed by </a:t>
            </a:r>
            <a:r>
              <a:rPr lang="en-GB" sz="1100" dirty="0" smtClean="0">
                <a:latin typeface="Calibri" panose="020F0502020204030204" pitchFamily="34" charset="0"/>
              </a:rPr>
              <a:t>CERN as an open source extension)</a:t>
            </a:r>
            <a:endParaRPr lang="en-GB" sz="1100" dirty="0">
              <a:latin typeface="Calibri" panose="020F0502020204030204" pitchFamily="34" charset="0"/>
            </a:endParaRPr>
          </a:p>
          <a:p>
            <a:pPr marL="355600" lvl="1" indent="-177800">
              <a:spcBef>
                <a:spcPts val="0"/>
              </a:spcBef>
            </a:pPr>
            <a:r>
              <a:rPr lang="en-GB" sz="1100" dirty="0" smtClean="0">
                <a:latin typeface="Calibri" panose="020F0502020204030204" pitchFamily="34" charset="0"/>
              </a:rPr>
              <a:t>Integration </a:t>
            </a:r>
            <a:r>
              <a:rPr lang="en-GB" sz="1100" dirty="0">
                <a:latin typeface="Calibri" panose="020F0502020204030204" pitchFamily="34" charset="0"/>
              </a:rPr>
              <a:t>of machine protection system with beam current monitors working at high speed and long cable </a:t>
            </a:r>
            <a:r>
              <a:rPr lang="en-GB" sz="1100" dirty="0" smtClean="0">
                <a:latin typeface="Calibri" panose="020F0502020204030204" pitchFamily="34" charset="0"/>
              </a:rPr>
              <a:t>lengths</a:t>
            </a:r>
          </a:p>
          <a:p>
            <a:pPr marL="355600" lvl="1" indent="-177800">
              <a:spcBef>
                <a:spcPts val="0"/>
              </a:spcBef>
            </a:pPr>
            <a:r>
              <a:rPr lang="en-GB" sz="1100" dirty="0" smtClean="0">
                <a:latin typeface="Calibri" panose="020F0502020204030204" pitchFamily="34" charset="0"/>
              </a:rPr>
              <a:t>Progress </a:t>
            </a:r>
            <a:r>
              <a:rPr lang="en-GB" sz="1100" dirty="0">
                <a:latin typeface="Calibri" panose="020F0502020204030204" pitchFamily="34" charset="0"/>
              </a:rPr>
              <a:t>on integration and interfaces for the ESS save/restore application  with the new </a:t>
            </a:r>
            <a:r>
              <a:rPr lang="en-GB" sz="1100" dirty="0" smtClean="0">
                <a:latin typeface="Calibri" panose="020F0502020204030204" pitchFamily="34" charset="0"/>
              </a:rPr>
              <a:t>CSS Phoebus framework</a:t>
            </a:r>
            <a:endParaRPr lang="en-GB" sz="1100" dirty="0">
              <a:latin typeface="Calibri" panose="020F0502020204030204" pitchFamily="34" charset="0"/>
            </a:endParaRPr>
          </a:p>
          <a:p>
            <a:pPr marL="355600" lvl="1" indent="-177800">
              <a:spcBef>
                <a:spcPts val="0"/>
              </a:spcBef>
            </a:pPr>
            <a:r>
              <a:rPr lang="en-GB" sz="1100" dirty="0">
                <a:latin typeface="Calibri" panose="020F0502020204030204" pitchFamily="34" charset="0"/>
              </a:rPr>
              <a:t>Progress on the ESS calibration service software product. Architectural design established and prototype </a:t>
            </a:r>
            <a:r>
              <a:rPr lang="en-GB" sz="1100" dirty="0" smtClean="0">
                <a:latin typeface="Calibri" panose="020F0502020204030204" pitchFamily="34" charset="0"/>
              </a:rPr>
              <a:t>developed</a:t>
            </a:r>
            <a:endParaRPr lang="en-GB" sz="1100" dirty="0">
              <a:latin typeface="Calibri" panose="020F0502020204030204" pitchFamily="34" charset="0"/>
            </a:endParaRPr>
          </a:p>
          <a:p>
            <a:pPr marL="358775" lvl="1" indent="-203200">
              <a:spcBef>
                <a:spcPts val="0"/>
              </a:spcBef>
            </a:pPr>
            <a:endParaRPr lang="en-GB" sz="1100" dirty="0" smtClean="0">
              <a:latin typeface="Calibri" panose="020F0502020204030204" pitchFamily="34" charset="0"/>
            </a:endParaRPr>
          </a:p>
          <a:p>
            <a:pPr marL="0" indent="-244475">
              <a:spcBef>
                <a:spcPts val="0"/>
              </a:spcBef>
            </a:pPr>
            <a:r>
              <a:rPr lang="en-GB" sz="1400" b="1" dirty="0" smtClean="0">
                <a:latin typeface="Calibri" panose="020F0502020204030204" pitchFamily="34" charset="0"/>
              </a:rPr>
              <a:t>Installation</a:t>
            </a:r>
          </a:p>
          <a:p>
            <a:pPr marL="400050" lvl="1" indent="-244475">
              <a:spcBef>
                <a:spcPts val="0"/>
              </a:spcBef>
            </a:pPr>
            <a:r>
              <a:rPr lang="en-GB" sz="1100" dirty="0">
                <a:latin typeface="Calibri" panose="020F0502020204030204" pitchFamily="34" charset="0"/>
              </a:rPr>
              <a:t>Installation of new data centre racks with integrated cooling has started in the communication room in building G02</a:t>
            </a:r>
          </a:p>
          <a:p>
            <a:pPr marL="400050" lvl="1" indent="-244475">
              <a:spcBef>
                <a:spcPts val="0"/>
              </a:spcBef>
            </a:pPr>
            <a:r>
              <a:rPr lang="en-GB" sz="1100" dirty="0">
                <a:latin typeface="Calibri" panose="020F0502020204030204" pitchFamily="34" charset="0"/>
              </a:rPr>
              <a:t>WLAN access point installations for </a:t>
            </a:r>
            <a:r>
              <a:rPr lang="en-GB" sz="1100" dirty="0" smtClean="0">
                <a:latin typeface="Calibri" panose="020F0502020204030204" pitchFamily="34" charset="0"/>
              </a:rPr>
              <a:t>klystron </a:t>
            </a:r>
            <a:r>
              <a:rPr lang="en-GB" sz="1100" dirty="0">
                <a:latin typeface="Calibri" panose="020F0502020204030204" pitchFamily="34" charset="0"/>
              </a:rPr>
              <a:t>gallery building and all network installations for cryogenic systems </a:t>
            </a:r>
            <a:r>
              <a:rPr lang="en-GB" sz="1100" dirty="0" smtClean="0">
                <a:latin typeface="Calibri" panose="020F0502020204030204" pitchFamily="34" charset="0"/>
              </a:rPr>
              <a:t>completed</a:t>
            </a:r>
            <a:endParaRPr lang="en-GB" sz="1100" dirty="0">
              <a:latin typeface="Calibri" panose="020F0502020204030204" pitchFamily="34" charset="0"/>
            </a:endParaRPr>
          </a:p>
          <a:p>
            <a:pPr marL="400050" lvl="1" indent="-244475">
              <a:spcBef>
                <a:spcPts val="0"/>
              </a:spcBef>
            </a:pPr>
            <a:r>
              <a:rPr lang="en-GB" sz="1100" dirty="0" smtClean="0">
                <a:latin typeface="Calibri" panose="020F0502020204030204" pitchFamily="34" charset="0"/>
              </a:rPr>
              <a:t>Good </a:t>
            </a:r>
            <a:r>
              <a:rPr lang="en-GB" sz="1100" dirty="0">
                <a:latin typeface="Calibri" panose="020F0502020204030204" pitchFamily="34" charset="0"/>
              </a:rPr>
              <a:t>progress on the development of deployment and installation strategies for the ESS central timing system</a:t>
            </a:r>
          </a:p>
          <a:p>
            <a:pPr marL="400050" lvl="1" indent="-244475">
              <a:spcBef>
                <a:spcPts val="0"/>
              </a:spcBef>
            </a:pPr>
            <a:r>
              <a:rPr lang="en-GB" sz="1100" dirty="0">
                <a:latin typeface="Calibri" panose="020F0502020204030204" pitchFamily="34" charset="0"/>
              </a:rPr>
              <a:t>Early access has been granted to the server hall and in the central utility building and a formal inspection was carried out on 2019-01-29</a:t>
            </a:r>
          </a:p>
          <a:p>
            <a:pPr marL="400050" lvl="1" indent="-244475">
              <a:spcBef>
                <a:spcPts val="0"/>
              </a:spcBef>
            </a:pPr>
            <a:r>
              <a:rPr lang="en-GB" sz="1100" dirty="0">
                <a:latin typeface="Calibri" panose="020F0502020204030204" pitchFamily="34" charset="0"/>
              </a:rPr>
              <a:t>Installations of optical </a:t>
            </a:r>
            <a:r>
              <a:rPr lang="en-GB" sz="1100" dirty="0" err="1">
                <a:latin typeface="Calibri" panose="020F0502020204030204" pitchFamily="34" charset="0"/>
              </a:rPr>
              <a:t>fiber</a:t>
            </a:r>
            <a:r>
              <a:rPr lang="en-GB" sz="1100" dirty="0">
                <a:latin typeface="Calibri" panose="020F0502020204030204" pitchFamily="34" charset="0"/>
              </a:rPr>
              <a:t> for the radiation environment monitoring system have started. Cable routing for the technical network is underway</a:t>
            </a:r>
          </a:p>
          <a:p>
            <a:pPr marL="400050" lvl="1" indent="-244475">
              <a:spcBef>
                <a:spcPts val="0"/>
              </a:spcBef>
            </a:pPr>
            <a:r>
              <a:rPr lang="en-GB" sz="1100" dirty="0">
                <a:latin typeface="Calibri" panose="020F0502020204030204" pitchFamily="34" charset="0"/>
              </a:rPr>
              <a:t>Preparations for installation of the ESS central server room in Building H01 are progressing.</a:t>
            </a:r>
          </a:p>
          <a:p>
            <a:pPr marL="400050" lvl="1" indent="-244475">
              <a:spcBef>
                <a:spcPts val="0"/>
              </a:spcBef>
            </a:pPr>
            <a:r>
              <a:rPr lang="en-GB" sz="1100" dirty="0">
                <a:latin typeface="Calibri" panose="020F0502020204030204" pitchFamily="34" charset="0"/>
              </a:rPr>
              <a:t>Installation readiness review and installation binder documents created and negotiating/scoping to reduce the cost ongoing</a:t>
            </a:r>
          </a:p>
          <a:p>
            <a:pPr marL="400050" lvl="1" indent="-244475">
              <a:spcBef>
                <a:spcPts val="0"/>
              </a:spcBef>
            </a:pPr>
            <a:r>
              <a:rPr lang="en-GB" sz="1100" dirty="0">
                <a:latin typeface="Calibri" panose="020F0502020204030204" pitchFamily="34" charset="0"/>
              </a:rPr>
              <a:t>Early access to the ESS server hall in the central utility building granted. Status of the facilities documented and images available . </a:t>
            </a:r>
          </a:p>
          <a:p>
            <a:pPr marL="400050" lvl="1" indent="-244475">
              <a:spcBef>
                <a:spcPts val="0"/>
              </a:spcBef>
            </a:pPr>
            <a:endParaRPr lang="en-GB" sz="11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dirty="0"/>
          </a:p>
        </p:txBody>
      </p:sp>
      <p:pic>
        <p:nvPicPr>
          <p:cNvPr id="16" name="Picture 15">
            <a:extLst>
              <a:ext uri="{FF2B5EF4-FFF2-40B4-BE49-F238E27FC236}">
                <a16:creationId xmlns:a16="http://schemas.microsoft.com/office/drawing/2014/main" id="{8DCC9E8B-B7CA-6D48-AD8A-A633E071A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50378" y="2164076"/>
            <a:ext cx="3218996" cy="17591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74091"/>
            <a:ext cx="3121152" cy="1483909"/>
          </a:xfrm>
          <a:prstGeom prst="rect">
            <a:avLst/>
          </a:prstGeom>
        </p:spPr>
      </p:pic>
      <p:pic>
        <p:nvPicPr>
          <p:cNvPr id="7" name="Picture 6"/>
          <p:cNvPicPr/>
          <p:nvPr/>
        </p:nvPicPr>
        <p:blipFill>
          <a:blip r:embed="rId5"/>
          <a:stretch/>
        </p:blipFill>
        <p:spPr>
          <a:xfrm>
            <a:off x="3121152" y="5373217"/>
            <a:ext cx="6022848" cy="1493836"/>
          </a:xfrm>
          <a:prstGeom prst="rect">
            <a:avLst/>
          </a:prstGeom>
          <a:ln>
            <a:noFill/>
          </a:ln>
        </p:spPr>
      </p:pic>
    </p:spTree>
    <p:extLst>
      <p:ext uri="{BB962C8B-B14F-4D97-AF65-F5344CB8AC3E}">
        <p14:creationId xmlns:p14="http://schemas.microsoft.com/office/powerpoint/2010/main" val="240903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 Graph</a:t>
            </a:r>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a:p>
        </p:txBody>
      </p:sp>
      <p:pic>
        <p:nvPicPr>
          <p:cNvPr id="5" name="Picture 4" descr="&lt;CH226&gt;"/>
          <p:cNvPicPr/>
          <p:nvPr/>
        </p:nvPicPr>
        <p:blipFill>
          <a:blip r:embed="rId3">
            <a:extLst>
              <a:ext uri="{28A0092B-C50C-407E-A947-70E740481C1C}">
                <a14:useLocalDpi xmlns:a14="http://schemas.microsoft.com/office/drawing/2010/main" val="0"/>
              </a:ext>
            </a:extLst>
          </a:blip>
          <a:stretch/>
        </p:blipFill>
        <p:spPr>
          <a:xfrm>
            <a:off x="18915" y="1476004"/>
            <a:ext cx="9089881" cy="3374012"/>
          </a:xfrm>
          <a:prstGeom prst="rect">
            <a:avLst/>
          </a:prstGeom>
        </p:spPr>
      </p:pic>
      <p:pic>
        <p:nvPicPr>
          <p:cNvPr id="3" name="Picture 2" descr="&lt;CH224&gt;"/>
          <p:cNvPicPr/>
          <p:nvPr/>
        </p:nvPicPr>
        <p:blipFill>
          <a:blip r:embed="rId4">
            <a:extLst>
              <a:ext uri="{28A0092B-C50C-407E-A947-70E740481C1C}">
                <a14:useLocalDpi xmlns:a14="http://schemas.microsoft.com/office/drawing/2010/main" val="0"/>
              </a:ext>
            </a:extLst>
          </a:blip>
          <a:stretch/>
        </p:blipFill>
        <p:spPr>
          <a:xfrm>
            <a:off x="1747334" y="3343491"/>
            <a:ext cx="5633042" cy="413779"/>
          </a:xfrm>
          <a:prstGeom prst="rect">
            <a:avLst/>
          </a:prstGeom>
          <a:ln w="3175">
            <a:solidFill>
              <a:srgbClr val="363636"/>
            </a:solidFill>
          </a:ln>
          <a:effectLst>
            <a:outerShdw blurRad="50800" dist="38100" dir="13500000" algn="br" rotWithShape="0">
              <a:prstClr val="black">
                <a:alpha val="40000"/>
              </a:prstClr>
            </a:outerShdw>
          </a:effectLst>
        </p:spPr>
      </p:pic>
      <p:sp>
        <p:nvSpPr>
          <p:cNvPr id="6" name="TextBox 5"/>
          <p:cNvSpPr txBox="1"/>
          <p:nvPr/>
        </p:nvSpPr>
        <p:spPr>
          <a:xfrm>
            <a:off x="7746130" y="1443920"/>
            <a:ext cx="1394934" cy="253916"/>
          </a:xfrm>
          <a:prstGeom prst="rect">
            <a:avLst/>
          </a:prstGeom>
          <a:noFill/>
        </p:spPr>
        <p:txBody>
          <a:bodyPr wrap="none" rtlCol="0">
            <a:spAutoFit/>
          </a:bodyPr>
          <a:lstStyle/>
          <a:p>
            <a:r>
              <a:rPr lang="sv-SE" sz="1050" smtClean="0"/>
              <a:t>(* No InKind included)</a:t>
            </a:r>
            <a:endParaRPr lang="sv-SE" sz="105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p:blipFill>
        <p:spPr>
          <a:xfrm>
            <a:off x="7596336" y="2710546"/>
            <a:ext cx="1363028" cy="1243013"/>
          </a:xfrm>
          <a:prstGeom prst="rect">
            <a:avLst/>
          </a:prstGeom>
          <a:ln w="3175">
            <a:solidFill>
              <a:srgbClr val="363636"/>
            </a:solidFill>
          </a:ln>
          <a:effectLst>
            <a:outerShdw blurRad="50800" dist="38100" dir="13500000" algn="br" rotWithShape="0">
              <a:prstClr val="black">
                <a:alpha val="40000"/>
              </a:prstClr>
            </a:outerShdw>
          </a:effectLst>
        </p:spPr>
      </p:pic>
      <p:sp>
        <p:nvSpPr>
          <p:cNvPr id="9" name="TextBox 8"/>
          <p:cNvSpPr txBox="1"/>
          <p:nvPr/>
        </p:nvSpPr>
        <p:spPr>
          <a:xfrm>
            <a:off x="467544" y="4509120"/>
            <a:ext cx="8136904" cy="1992853"/>
          </a:xfrm>
          <a:prstGeom prst="rect">
            <a:avLst/>
          </a:prstGeom>
          <a:noFill/>
          <a:ln w="38100" cmpd="sng">
            <a:noFill/>
          </a:ln>
        </p:spPr>
        <p:txBody>
          <a:bodyPr wrap="square" rtlCol="0">
            <a:spAutoFit/>
          </a:bodyPr>
          <a:lstStyle/>
          <a:p>
            <a:r>
              <a:rPr lang="en-US" sz="2000" b="1" u="sng" dirty="0" smtClean="0"/>
              <a:t>Current Status</a:t>
            </a:r>
          </a:p>
          <a:p>
            <a:pPr marL="285750" indent="-285750">
              <a:buFont typeface="Arial"/>
              <a:buChar char="•"/>
            </a:pPr>
            <a:r>
              <a:rPr lang="en-US" sz="1200" dirty="0"/>
              <a:t>Cumulative schedule variance for ICS is within established variance reporting thresholds</a:t>
            </a:r>
          </a:p>
          <a:p>
            <a:pPr marL="285750" indent="-285750">
              <a:buFont typeface="Arial"/>
              <a:buChar char="•"/>
            </a:pPr>
            <a:endParaRPr lang="en-US" sz="1200" dirty="0"/>
          </a:p>
          <a:p>
            <a:pPr marL="285750" indent="-285750">
              <a:buFont typeface="Arial"/>
              <a:buChar char="•"/>
            </a:pPr>
            <a:r>
              <a:rPr lang="en-US" sz="1200" dirty="0"/>
              <a:t>Cumulative cost variance</a:t>
            </a:r>
          </a:p>
          <a:p>
            <a:pPr marL="742950" lvl="1" indent="-285750">
              <a:buFont typeface="Arial"/>
              <a:buChar char="•"/>
            </a:pPr>
            <a:r>
              <a:rPr lang="en-US" sz="1050" dirty="0"/>
              <a:t>Work package 14.10 (accelerator integration)     -1.2 M€:  re-baselined plan not fully implemented yet - recoverable</a:t>
            </a:r>
          </a:p>
          <a:p>
            <a:pPr marL="742950" lvl="1" indent="-285750">
              <a:buFont typeface="Arial"/>
              <a:buChar char="•"/>
            </a:pPr>
            <a:r>
              <a:rPr lang="en-US" sz="1050" dirty="0" smtClean="0"/>
              <a:t>Work </a:t>
            </a:r>
            <a:r>
              <a:rPr lang="en-US" sz="1050" dirty="0"/>
              <a:t>package 14.06 (equipment)                          -</a:t>
            </a:r>
            <a:r>
              <a:rPr lang="en-US" sz="1050" dirty="0" smtClean="0"/>
              <a:t>0.6 </a:t>
            </a:r>
            <a:r>
              <a:rPr lang="en-US" sz="1050" dirty="0"/>
              <a:t>M€:  historical cash expense to salvage in-kind project - not recoverable</a:t>
            </a:r>
          </a:p>
          <a:p>
            <a:pPr marL="742950" lvl="1" indent="-285750">
              <a:buFont typeface="Arial"/>
              <a:buChar char="•"/>
            </a:pPr>
            <a:r>
              <a:rPr lang="en-US" sz="1050" dirty="0"/>
              <a:t>Work package 14.04 (controls hardware)             -</a:t>
            </a:r>
            <a:r>
              <a:rPr lang="en-US" sz="1050" dirty="0" smtClean="0"/>
              <a:t>0.6 </a:t>
            </a:r>
            <a:r>
              <a:rPr lang="en-US" sz="1050" dirty="0"/>
              <a:t>M€:  planning artefact, but cost overshoot - work ongoing to recover</a:t>
            </a:r>
          </a:p>
          <a:p>
            <a:pPr marL="285750" indent="-285750">
              <a:buFont typeface="Arial"/>
              <a:buChar char="•"/>
            </a:pPr>
            <a:endParaRPr lang="en-US" dirty="0" smtClean="0"/>
          </a:p>
          <a:p>
            <a:endParaRPr lang="en-US" b="1" dirty="0" smtClean="0"/>
          </a:p>
        </p:txBody>
      </p:sp>
    </p:spTree>
    <p:extLst>
      <p:ext uri="{BB962C8B-B14F-4D97-AF65-F5344CB8AC3E}">
        <p14:creationId xmlns:p14="http://schemas.microsoft.com/office/powerpoint/2010/main" val="231491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7416824" cy="1143000"/>
          </a:xfrm>
        </p:spPr>
        <p:txBody>
          <a:bodyPr/>
          <a:lstStyle/>
          <a:p>
            <a:r>
              <a:rPr lang="sv-SE" dirty="0" smtClean="0"/>
              <a:t>Installation</a:t>
            </a:r>
            <a:endParaRPr lang="sv-SE" dirty="0"/>
          </a:p>
        </p:txBody>
      </p:sp>
      <p:sp>
        <p:nvSpPr>
          <p:cNvPr id="3" name="Content Placeholder 2"/>
          <p:cNvSpPr>
            <a:spLocks noGrp="1"/>
          </p:cNvSpPr>
          <p:nvPr>
            <p:ph idx="1"/>
          </p:nvPr>
        </p:nvSpPr>
        <p:spPr>
          <a:xfrm>
            <a:off x="-54986" y="3946343"/>
            <a:ext cx="4410962" cy="1570889"/>
          </a:xfrm>
        </p:spPr>
        <p:txBody>
          <a:bodyPr>
            <a:normAutofit/>
          </a:bodyPr>
          <a:lstStyle/>
          <a:p>
            <a:r>
              <a:rPr lang="sv-SE" sz="1200" dirty="0" smtClean="0"/>
              <a:t>Installation and deployment of control system infrastructure is progressing according to plan</a:t>
            </a:r>
          </a:p>
          <a:p>
            <a:r>
              <a:rPr lang="sv-SE" sz="1200" dirty="0" err="1" smtClean="0"/>
              <a:t>Technical</a:t>
            </a:r>
            <a:r>
              <a:rPr lang="sv-SE" sz="1200" dirty="0" smtClean="0"/>
              <a:t> </a:t>
            </a:r>
            <a:r>
              <a:rPr lang="sv-SE" sz="1200" dirty="0" err="1" smtClean="0"/>
              <a:t>network</a:t>
            </a:r>
            <a:r>
              <a:rPr lang="sv-SE" sz="1200" dirty="0" smtClean="0"/>
              <a:t> and timing system </a:t>
            </a:r>
            <a:r>
              <a:rPr lang="sv-SE" sz="1200" dirty="0" err="1" smtClean="0"/>
              <a:t>infrastructure</a:t>
            </a:r>
            <a:r>
              <a:rPr lang="sv-SE" sz="1200" dirty="0" smtClean="0"/>
              <a:t> is </a:t>
            </a:r>
            <a:r>
              <a:rPr lang="sv-SE" sz="1200" dirty="0" err="1" smtClean="0"/>
              <a:t>being</a:t>
            </a:r>
            <a:r>
              <a:rPr lang="sv-SE" sz="1200" dirty="0" smtClean="0"/>
              <a:t> </a:t>
            </a:r>
            <a:r>
              <a:rPr lang="sv-SE" sz="1200" dirty="0" err="1" smtClean="0"/>
              <a:t>installed</a:t>
            </a:r>
            <a:endParaRPr lang="sv-SE" sz="1200" dirty="0" smtClean="0"/>
          </a:p>
          <a:p>
            <a:r>
              <a:rPr lang="sv-SE" sz="1200" dirty="0" err="1" smtClean="0"/>
              <a:t>Further</a:t>
            </a:r>
            <a:r>
              <a:rPr lang="sv-SE" sz="1200" dirty="0" smtClean="0"/>
              <a:t> </a:t>
            </a:r>
            <a:r>
              <a:rPr lang="sv-SE" sz="1200" dirty="0" err="1" smtClean="0"/>
              <a:t>networking</a:t>
            </a:r>
            <a:r>
              <a:rPr lang="sv-SE" sz="1200" dirty="0" smtClean="0"/>
              <a:t> </a:t>
            </a:r>
            <a:r>
              <a:rPr lang="sv-SE" sz="1200" dirty="0" err="1" smtClean="0"/>
              <a:t>scope</a:t>
            </a:r>
            <a:r>
              <a:rPr lang="sv-SE" sz="1200" dirty="0" smtClean="0"/>
              <a:t> </a:t>
            </a:r>
            <a:r>
              <a:rPr lang="sv-SE" sz="1200" dirty="0" err="1" smtClean="0"/>
              <a:t>will</a:t>
            </a:r>
            <a:r>
              <a:rPr lang="sv-SE" sz="1200" dirty="0" smtClean="0"/>
              <a:t> </a:t>
            </a:r>
            <a:r>
              <a:rPr lang="sv-SE" sz="1200" dirty="0" err="1" smtClean="0"/>
              <a:t>likely</a:t>
            </a:r>
            <a:r>
              <a:rPr lang="sv-SE" sz="1200" dirty="0" smtClean="0"/>
              <a:t> be </a:t>
            </a:r>
            <a:r>
              <a:rPr lang="sv-SE" sz="1200" dirty="0" err="1" smtClean="0"/>
              <a:t>added</a:t>
            </a:r>
            <a:r>
              <a:rPr lang="sv-SE" sz="1200" dirty="0" smtClean="0"/>
              <a:t> to ICS’ </a:t>
            </a:r>
            <a:r>
              <a:rPr lang="sv-SE" sz="1200" dirty="0" err="1" smtClean="0"/>
              <a:t>scope</a:t>
            </a:r>
            <a:endParaRPr lang="en-GB" sz="1200" dirty="0"/>
          </a:p>
          <a:p>
            <a:endParaRPr lang="sv-SE" sz="12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12</a:t>
            </a:fld>
            <a:endParaRPr lang="en-GB" noProof="0"/>
          </a:p>
        </p:txBody>
      </p:sp>
      <p:pic>
        <p:nvPicPr>
          <p:cNvPr id="11" name="Picture 10"/>
          <p:cNvPicPr>
            <a:picLocks noChangeAspect="1"/>
          </p:cNvPicPr>
          <p:nvPr/>
        </p:nvPicPr>
        <p:blipFill>
          <a:blip r:embed="rId2"/>
          <a:stretch>
            <a:fillRect/>
          </a:stretch>
        </p:blipFill>
        <p:spPr>
          <a:xfrm>
            <a:off x="6493825" y="3875168"/>
            <a:ext cx="2650175" cy="2650175"/>
          </a:xfrm>
          <a:prstGeom prst="rect">
            <a:avLst/>
          </a:prstGeom>
        </p:spPr>
      </p:pic>
      <p:pic>
        <p:nvPicPr>
          <p:cNvPr id="12" name="Picture 11">
            <a:extLst>
              <a:ext uri="{FF2B5EF4-FFF2-40B4-BE49-F238E27FC236}">
                <a16:creationId xmlns:a16="http://schemas.microsoft.com/office/drawing/2014/main" id="{EA8C54A4-5795-0641-803B-547C3666D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6" y="1449910"/>
            <a:ext cx="3261405" cy="24460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371" y="1431273"/>
            <a:ext cx="1848518" cy="246469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889" y="1417638"/>
            <a:ext cx="1858744" cy="247832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1464894"/>
            <a:ext cx="2478998" cy="243392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975" y="3901144"/>
            <a:ext cx="2217641" cy="295685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490" y="5200255"/>
            <a:ext cx="3597586" cy="1598330"/>
          </a:xfrm>
          <a:prstGeom prst="rect">
            <a:avLst/>
          </a:prstGeom>
        </p:spPr>
      </p:pic>
    </p:spTree>
    <p:extLst>
      <p:ext uri="{BB962C8B-B14F-4D97-AF65-F5344CB8AC3E}">
        <p14:creationId xmlns:p14="http://schemas.microsoft.com/office/powerpoint/2010/main" val="511989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1369B24-DBCB-C84F-95F4-FE8D1CA091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37644" y="2945739"/>
            <a:ext cx="1162576" cy="1645192"/>
          </a:xfrm>
          <a:prstGeom prst="rect">
            <a:avLst/>
          </a:prstGeom>
        </p:spPr>
      </p:pic>
      <p:sp>
        <p:nvSpPr>
          <p:cNvPr id="2" name="Title 1"/>
          <p:cNvSpPr>
            <a:spLocks noGrp="1"/>
          </p:cNvSpPr>
          <p:nvPr>
            <p:ph type="title"/>
          </p:nvPr>
        </p:nvSpPr>
        <p:spPr/>
        <p:txBody>
          <a:bodyPr/>
          <a:lstStyle/>
          <a:p>
            <a:r>
              <a:rPr lang="sv-SE" dirty="0" smtClean="0"/>
              <a:t>Installation and </a:t>
            </a:r>
            <a:r>
              <a:rPr lang="sv-SE" dirty="0" err="1" smtClean="0"/>
              <a:t>deliveries</a:t>
            </a:r>
            <a:endParaRPr lang="sv-SE" dirty="0"/>
          </a:p>
        </p:txBody>
      </p:sp>
      <p:sp>
        <p:nvSpPr>
          <p:cNvPr id="3" name="Content Placeholder 2"/>
          <p:cNvSpPr>
            <a:spLocks noGrp="1"/>
          </p:cNvSpPr>
          <p:nvPr>
            <p:ph idx="1"/>
          </p:nvPr>
        </p:nvSpPr>
        <p:spPr>
          <a:xfrm>
            <a:off x="80187" y="2982929"/>
            <a:ext cx="3503519" cy="1396433"/>
          </a:xfrm>
        </p:spPr>
        <p:txBody>
          <a:bodyPr>
            <a:normAutofit fontScale="92500" lnSpcReduction="20000"/>
          </a:bodyPr>
          <a:lstStyle/>
          <a:p>
            <a:r>
              <a:rPr lang="sv-SE" sz="1600" dirty="0" smtClean="0"/>
              <a:t>The ICS </a:t>
            </a:r>
            <a:r>
              <a:rPr lang="sv-SE" sz="1600" dirty="0" err="1" smtClean="0"/>
              <a:t>protection</a:t>
            </a:r>
            <a:r>
              <a:rPr lang="sv-SE" sz="1600" dirty="0" smtClean="0"/>
              <a:t> system </a:t>
            </a:r>
            <a:r>
              <a:rPr lang="sv-SE" sz="1600" dirty="0" err="1" smtClean="0"/>
              <a:t>group</a:t>
            </a:r>
            <a:r>
              <a:rPr lang="sv-SE" sz="1600" dirty="0" smtClean="0"/>
              <a:t> has </a:t>
            </a:r>
            <a:r>
              <a:rPr lang="sv-SE" sz="1600" dirty="0" err="1" smtClean="0"/>
              <a:t>made</a:t>
            </a:r>
            <a:r>
              <a:rPr lang="sv-SE" sz="1600" dirty="0" smtClean="0"/>
              <a:t> </a:t>
            </a:r>
            <a:r>
              <a:rPr lang="sv-SE" sz="1600" dirty="0" err="1" smtClean="0"/>
              <a:t>good</a:t>
            </a:r>
            <a:r>
              <a:rPr lang="sv-SE" sz="1600" dirty="0" smtClean="0"/>
              <a:t> progress </a:t>
            </a:r>
            <a:r>
              <a:rPr lang="sv-SE" sz="1600" dirty="0" err="1" smtClean="0"/>
              <a:t>since</a:t>
            </a:r>
            <a:r>
              <a:rPr lang="sv-SE" sz="1600" dirty="0" smtClean="0"/>
              <a:t> TAC 18</a:t>
            </a:r>
          </a:p>
          <a:p>
            <a:endParaRPr lang="sv-SE" sz="1600" dirty="0" smtClean="0"/>
          </a:p>
          <a:p>
            <a:r>
              <a:rPr lang="sv-SE" sz="1600" dirty="0" smtClean="0"/>
              <a:t>The </a:t>
            </a:r>
            <a:r>
              <a:rPr lang="sv-SE" sz="1600" dirty="0" err="1" smtClean="0"/>
              <a:t>first</a:t>
            </a:r>
            <a:r>
              <a:rPr lang="sv-SE" sz="1600" dirty="0" smtClean="0"/>
              <a:t> implementation </a:t>
            </a:r>
            <a:r>
              <a:rPr lang="sv-SE" sz="1600" dirty="0" err="1" smtClean="0"/>
              <a:t>of</a:t>
            </a:r>
            <a:r>
              <a:rPr lang="sv-SE" sz="1600" dirty="0" smtClean="0"/>
              <a:t> the Oxygen </a:t>
            </a:r>
            <a:r>
              <a:rPr lang="sv-SE" sz="1600" dirty="0" err="1" smtClean="0"/>
              <a:t>deficiency</a:t>
            </a:r>
            <a:r>
              <a:rPr lang="sv-SE" sz="1600" dirty="0" smtClean="0"/>
              <a:t> </a:t>
            </a:r>
            <a:r>
              <a:rPr lang="sv-SE" sz="1600" dirty="0" err="1" smtClean="0"/>
              <a:t>hazard</a:t>
            </a:r>
            <a:r>
              <a:rPr lang="sv-SE" sz="1600" dirty="0" smtClean="0"/>
              <a:t> </a:t>
            </a:r>
            <a:r>
              <a:rPr lang="sv-SE" sz="1600" dirty="0" err="1" smtClean="0"/>
              <a:t>detection</a:t>
            </a:r>
            <a:r>
              <a:rPr lang="sv-SE" sz="1600" dirty="0" smtClean="0"/>
              <a:t> system </a:t>
            </a:r>
            <a:r>
              <a:rPr lang="sv-SE" sz="1600" dirty="0" err="1" smtClean="0"/>
              <a:t>was</a:t>
            </a:r>
            <a:r>
              <a:rPr lang="sv-SE" sz="1600" dirty="0" smtClean="0"/>
              <a:t> </a:t>
            </a:r>
            <a:r>
              <a:rPr lang="sv-SE" sz="1600" dirty="0" err="1" smtClean="0"/>
              <a:t>handed</a:t>
            </a:r>
            <a:r>
              <a:rPr lang="sv-SE" sz="1600" dirty="0" smtClean="0"/>
              <a:t> over in 2019-12</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13</a:t>
            </a:fld>
            <a:endParaRPr lang="en-GB" noProof="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821" y="4297958"/>
            <a:ext cx="3732179" cy="2560042"/>
          </a:xfrm>
          <a:prstGeom prst="rect">
            <a:avLst/>
          </a:prstGeom>
        </p:spPr>
      </p:pic>
      <p:pic>
        <p:nvPicPr>
          <p:cNvPr id="14" name="Picture 13">
            <a:extLst>
              <a:ext uri="{FF2B5EF4-FFF2-40B4-BE49-F238E27FC236}">
                <a16:creationId xmlns:a16="http://schemas.microsoft.com/office/drawing/2014/main" id="{6C67A9AA-BE8C-C64C-AE9C-36EF5B53FA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932" y="1419033"/>
            <a:ext cx="2356208" cy="1767156"/>
          </a:xfrm>
          <a:prstGeom prst="rect">
            <a:avLst/>
          </a:prstGeom>
        </p:spPr>
      </p:pic>
      <p:pic>
        <p:nvPicPr>
          <p:cNvPr id="17" name="Picture 16">
            <a:extLst>
              <a:ext uri="{FF2B5EF4-FFF2-40B4-BE49-F238E27FC236}">
                <a16:creationId xmlns:a16="http://schemas.microsoft.com/office/drawing/2014/main" id="{BE9CED94-B14A-D242-BA77-1E866BEEC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7913" y="3197721"/>
            <a:ext cx="1466982" cy="1100237"/>
          </a:xfrm>
          <a:prstGeom prst="rect">
            <a:avLst/>
          </a:prstGeom>
        </p:spPr>
      </p:pic>
      <p:pic>
        <p:nvPicPr>
          <p:cNvPr id="20" name="Picture 19">
            <a:extLst>
              <a:ext uri="{FF2B5EF4-FFF2-40B4-BE49-F238E27FC236}">
                <a16:creationId xmlns:a16="http://schemas.microsoft.com/office/drawing/2014/main" id="{51F5F826-1CFB-8D46-89F8-EB8240497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0284" y="5589240"/>
            <a:ext cx="1994034" cy="1268760"/>
          </a:xfrm>
          <a:prstGeom prst="rect">
            <a:avLst/>
          </a:prstGeom>
        </p:spPr>
      </p:pic>
      <p:pic>
        <p:nvPicPr>
          <p:cNvPr id="21" name="Picture 20">
            <a:extLst>
              <a:ext uri="{FF2B5EF4-FFF2-40B4-BE49-F238E27FC236}">
                <a16:creationId xmlns:a16="http://schemas.microsoft.com/office/drawing/2014/main" id="{23BF4BBC-92C7-A94C-A164-E0D440134C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3389" y="4297958"/>
            <a:ext cx="1991537" cy="1291282"/>
          </a:xfrm>
          <a:prstGeom prst="rect">
            <a:avLst/>
          </a:prstGeom>
        </p:spPr>
      </p:pic>
      <p:pic>
        <p:nvPicPr>
          <p:cNvPr id="22" name="Picture 21">
            <a:extLst>
              <a:ext uri="{FF2B5EF4-FFF2-40B4-BE49-F238E27FC236}">
                <a16:creationId xmlns:a16="http://schemas.microsoft.com/office/drawing/2014/main" id="{E66C8C3D-7AB7-1043-85F5-73D5176B81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297958"/>
            <a:ext cx="3413389" cy="256004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7864" y="1412527"/>
            <a:ext cx="2358068" cy="1773662"/>
          </a:xfrm>
          <a:prstGeom prst="rect">
            <a:avLst/>
          </a:prstGeom>
        </p:spPr>
      </p:pic>
      <p:pic>
        <p:nvPicPr>
          <p:cNvPr id="23" name="Picture 22">
            <a:extLst>
              <a:ext uri="{FF2B5EF4-FFF2-40B4-BE49-F238E27FC236}">
                <a16:creationId xmlns:a16="http://schemas.microsoft.com/office/drawing/2014/main" id="{F497B36C-CCA4-0746-915E-E84CE88FF3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4745" y="3064332"/>
            <a:ext cx="3831382" cy="1383296"/>
          </a:xfrm>
          <a:prstGeom prst="rect">
            <a:avLst/>
          </a:prstGeom>
        </p:spPr>
      </p:pic>
      <p:pic>
        <p:nvPicPr>
          <p:cNvPr id="24" name="Picture 23">
            <a:extLst>
              <a:ext uri="{FF2B5EF4-FFF2-40B4-BE49-F238E27FC236}">
                <a16:creationId xmlns:a16="http://schemas.microsoft.com/office/drawing/2014/main" id="{E4589BA5-A31A-2845-A907-D80A3A31CC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1436286"/>
            <a:ext cx="1115616" cy="1487488"/>
          </a:xfrm>
          <a:prstGeom prst="rect">
            <a:avLst/>
          </a:prstGeom>
        </p:spPr>
      </p:pic>
      <p:pic>
        <p:nvPicPr>
          <p:cNvPr id="25" name="Picture 24">
            <a:extLst>
              <a:ext uri="{FF2B5EF4-FFF2-40B4-BE49-F238E27FC236}">
                <a16:creationId xmlns:a16="http://schemas.microsoft.com/office/drawing/2014/main" id="{E2CDE98B-290E-3F49-BD21-DD531C69E9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3460" y="1438885"/>
            <a:ext cx="1113667" cy="1484889"/>
          </a:xfrm>
          <a:prstGeom prst="rect">
            <a:avLst/>
          </a:prstGeom>
        </p:spPr>
      </p:pic>
      <p:pic>
        <p:nvPicPr>
          <p:cNvPr id="11" name="Picture 10"/>
          <p:cNvPicPr>
            <a:picLocks noChangeAspect="1"/>
          </p:cNvPicPr>
          <p:nvPr/>
        </p:nvPicPr>
        <p:blipFill>
          <a:blip r:embed="rId13"/>
          <a:stretch>
            <a:fillRect/>
          </a:stretch>
        </p:blipFill>
        <p:spPr>
          <a:xfrm rot="16200000">
            <a:off x="2583754" y="1079663"/>
            <a:ext cx="1487487" cy="2200736"/>
          </a:xfrm>
          <a:prstGeom prst="rect">
            <a:avLst/>
          </a:prstGeom>
        </p:spPr>
      </p:pic>
    </p:spTree>
    <p:extLst>
      <p:ext uri="{BB962C8B-B14F-4D97-AF65-F5344CB8AC3E}">
        <p14:creationId xmlns:p14="http://schemas.microsoft.com/office/powerpoint/2010/main" val="371094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808634" y="5063852"/>
            <a:ext cx="2226566" cy="1657623"/>
          </a:xfrm>
          <a:prstGeom prst="rect">
            <a:avLst/>
          </a:prstGeom>
        </p:spPr>
      </p:pic>
      <p:sp>
        <p:nvSpPr>
          <p:cNvPr id="2" name="Title 1"/>
          <p:cNvSpPr>
            <a:spLocks noGrp="1"/>
          </p:cNvSpPr>
          <p:nvPr>
            <p:ph type="title"/>
          </p:nvPr>
        </p:nvSpPr>
        <p:spPr/>
        <p:txBody>
          <a:bodyPr>
            <a:normAutofit/>
          </a:bodyPr>
          <a:lstStyle/>
          <a:p>
            <a:r>
              <a:rPr lang="sv-SE" sz="2800" dirty="0" smtClean="0"/>
              <a:t>Test and </a:t>
            </a:r>
            <a:r>
              <a:rPr lang="sv-SE" sz="2800" dirty="0" err="1" smtClean="0"/>
              <a:t>commissioning</a:t>
            </a:r>
            <a:r>
              <a:rPr lang="sv-SE" sz="2800" dirty="0"/>
              <a:t> </a:t>
            </a:r>
            <a:r>
              <a:rPr lang="sv-SE" sz="2800" dirty="0" err="1" smtClean="0"/>
              <a:t>activities</a:t>
            </a:r>
            <a:endParaRPr lang="sv-SE" sz="2800" dirty="0"/>
          </a:p>
        </p:txBody>
      </p:sp>
      <p:sp>
        <p:nvSpPr>
          <p:cNvPr id="3" name="Content Placeholder 2"/>
          <p:cNvSpPr>
            <a:spLocks noGrp="1"/>
          </p:cNvSpPr>
          <p:nvPr>
            <p:ph idx="1"/>
          </p:nvPr>
        </p:nvSpPr>
        <p:spPr>
          <a:xfrm>
            <a:off x="-46856" y="4077072"/>
            <a:ext cx="5141109" cy="1152128"/>
          </a:xfrm>
        </p:spPr>
        <p:txBody>
          <a:bodyPr>
            <a:normAutofit fontScale="77500" lnSpcReduction="20000"/>
          </a:bodyPr>
          <a:lstStyle/>
          <a:p>
            <a:r>
              <a:rPr lang="en-GB" sz="1800" dirty="0" smtClean="0"/>
              <a:t>By contributing to the test and commissioning activities for the ion source and LEBT a new team-dynamic has been created</a:t>
            </a:r>
          </a:p>
          <a:p>
            <a:r>
              <a:rPr lang="en-GB" sz="1800" dirty="0" smtClean="0"/>
              <a:t>Tests of control system technologies for instruments at the V20 test beamline at Helmholtz </a:t>
            </a:r>
            <a:r>
              <a:rPr lang="en-GB" sz="1800" dirty="0" err="1" smtClean="0"/>
              <a:t>Zentrum</a:t>
            </a:r>
            <a:r>
              <a:rPr lang="en-GB" sz="1800" dirty="0" smtClean="0"/>
              <a:t> Berlin has successfully demonstrated the viability of the technology stack</a:t>
            </a:r>
            <a:endParaRPr lang="en-GB" sz="24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14</a:t>
            </a:fld>
            <a:endParaRPr lang="en-GB" noProof="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 y="2622912"/>
            <a:ext cx="1768146" cy="147967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651" y="1408585"/>
            <a:ext cx="3370349" cy="216642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3651" y="3584792"/>
            <a:ext cx="3347864" cy="1337442"/>
          </a:xfrm>
          <a:prstGeom prst="rect">
            <a:avLst/>
          </a:prstGeom>
          <a:effectLst>
            <a:glow rad="50800">
              <a:schemeClr val="bg1">
                <a:lumMod val="75000"/>
              </a:schemeClr>
            </a:glo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060773"/>
            <a:ext cx="2396303" cy="1797227"/>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0863" y="5077060"/>
            <a:ext cx="2381377" cy="178603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46907"/>
            <a:ext cx="2213372" cy="134055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13372" y="1441183"/>
            <a:ext cx="3560279" cy="2174588"/>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96303" y="5077060"/>
            <a:ext cx="1986822" cy="1782706"/>
          </a:xfrm>
          <a:prstGeom prst="rect">
            <a:avLst/>
          </a:prstGeom>
        </p:spPr>
      </p:pic>
    </p:spTree>
    <p:extLst>
      <p:ext uri="{BB962C8B-B14F-4D97-AF65-F5344CB8AC3E}">
        <p14:creationId xmlns:p14="http://schemas.microsoft.com/office/powerpoint/2010/main" val="3793424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In-kind and in-house technology progress</a:t>
            </a:r>
            <a:endParaRPr lang="en-GB" dirty="0"/>
          </a:p>
        </p:txBody>
      </p:sp>
      <p:pic>
        <p:nvPicPr>
          <p:cNvPr id="12" name="Picture 3" descr="C:\work\temp\Weeklies\w1750\IFC1410_FMC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0694" y="3789040"/>
            <a:ext cx="3673310" cy="306896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133948" y="1562747"/>
            <a:ext cx="5734196" cy="14761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800" dirty="0" err="1" smtClean="0"/>
              <a:t>Good</a:t>
            </a:r>
            <a:r>
              <a:rPr lang="sv-SE" sz="1800" dirty="0" smtClean="0"/>
              <a:t> progress on hardware </a:t>
            </a:r>
            <a:r>
              <a:rPr lang="sv-SE" sz="1800" dirty="0" err="1" smtClean="0"/>
              <a:t>technology</a:t>
            </a:r>
            <a:r>
              <a:rPr lang="sv-SE" sz="1800" dirty="0" smtClean="0"/>
              <a:t> </a:t>
            </a:r>
            <a:r>
              <a:rPr lang="sv-SE" sz="1800" dirty="0" err="1" smtClean="0"/>
              <a:t>development</a:t>
            </a:r>
            <a:r>
              <a:rPr lang="sv-SE" sz="1800" dirty="0" smtClean="0"/>
              <a:t> and integration</a:t>
            </a:r>
          </a:p>
          <a:p>
            <a:r>
              <a:rPr lang="sv-SE" sz="1800" dirty="0" err="1"/>
              <a:t>Meanwhile</a:t>
            </a:r>
            <a:r>
              <a:rPr lang="sv-SE" sz="1800" dirty="0"/>
              <a:t>, </a:t>
            </a:r>
            <a:r>
              <a:rPr lang="sv-SE" sz="1800" dirty="0" err="1"/>
              <a:t>work</a:t>
            </a:r>
            <a:r>
              <a:rPr lang="sv-SE" sz="1800" dirty="0"/>
              <a:t> is </a:t>
            </a:r>
            <a:r>
              <a:rPr lang="sv-SE" sz="1800" dirty="0" err="1"/>
              <a:t>continuing</a:t>
            </a:r>
            <a:r>
              <a:rPr lang="sv-SE" sz="1800" dirty="0"/>
              <a:t> </a:t>
            </a:r>
            <a:r>
              <a:rPr lang="sv-SE" sz="1800" dirty="0" err="1"/>
              <a:t>with</a:t>
            </a:r>
            <a:r>
              <a:rPr lang="sv-SE" sz="1800" dirty="0"/>
              <a:t> </a:t>
            </a:r>
            <a:r>
              <a:rPr lang="sv-SE" sz="1800" dirty="0" err="1"/>
              <a:t>maintaining</a:t>
            </a:r>
            <a:r>
              <a:rPr lang="sv-SE" sz="1800" dirty="0"/>
              <a:t> and </a:t>
            </a:r>
            <a:r>
              <a:rPr lang="sv-SE" sz="1800" dirty="0" err="1"/>
              <a:t>developing</a:t>
            </a:r>
            <a:r>
              <a:rPr lang="sv-SE" sz="1800" dirty="0"/>
              <a:t> the ICS and EPICS software solutions</a:t>
            </a:r>
          </a:p>
          <a:p>
            <a:endParaRPr lang="sv-SE" sz="1800" dirty="0" smtClean="0"/>
          </a:p>
          <a:p>
            <a:endParaRPr lang="sv-SE" sz="1800" dirty="0" smtClean="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77302" y="1221378"/>
            <a:ext cx="2362369" cy="277102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6030" y="2676477"/>
            <a:ext cx="1940026" cy="110461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3756" y="4942308"/>
            <a:ext cx="2646937" cy="1935792"/>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8407" y="3788075"/>
            <a:ext cx="2302282" cy="134192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733884"/>
            <a:ext cx="3186488" cy="219071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6483" y="2733884"/>
            <a:ext cx="1385518" cy="1039138"/>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0" y="4924594"/>
            <a:ext cx="2845778" cy="1933406"/>
          </a:xfrm>
          <a:prstGeom prst="rect">
            <a:avLst/>
          </a:prstGeom>
        </p:spPr>
      </p:pic>
    </p:spTree>
    <p:extLst>
      <p:ext uri="{BB962C8B-B14F-4D97-AF65-F5344CB8AC3E}">
        <p14:creationId xmlns:p14="http://schemas.microsoft.com/office/powerpoint/2010/main" val="39022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3EE588-2F83-419E-8334-61CF182025EF}"/>
              </a:ext>
            </a:extLst>
          </p:cNvPr>
          <p:cNvSpPr>
            <a:spLocks noGrp="1"/>
          </p:cNvSpPr>
          <p:nvPr>
            <p:ph type="title"/>
          </p:nvPr>
        </p:nvSpPr>
        <p:spPr/>
        <p:txBody>
          <a:bodyPr/>
          <a:lstStyle/>
          <a:p>
            <a:r>
              <a:rPr lang="sv-SE" dirty="0"/>
              <a:t>ICS in-kind status</a:t>
            </a:r>
          </a:p>
        </p:txBody>
      </p:sp>
      <p:sp>
        <p:nvSpPr>
          <p:cNvPr id="34" name="Content Placeholder 2">
            <a:extLst>
              <a:ext uri="{FF2B5EF4-FFF2-40B4-BE49-F238E27FC236}">
                <a16:creationId xmlns:a16="http://schemas.microsoft.com/office/drawing/2014/main" id="{1F529B9B-9797-4F47-BB4E-3C897FC30687}"/>
              </a:ext>
            </a:extLst>
          </p:cNvPr>
          <p:cNvSpPr txBox="1">
            <a:spLocks/>
          </p:cNvSpPr>
          <p:nvPr/>
        </p:nvSpPr>
        <p:spPr>
          <a:xfrm>
            <a:off x="179512" y="1505224"/>
            <a:ext cx="8964488" cy="5329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r>
              <a:rPr lang="sv-SE" sz="1500" b="1" dirty="0">
                <a:solidFill>
                  <a:schemeClr val="tx1"/>
                </a:solidFill>
              </a:rPr>
              <a:t>PSI</a:t>
            </a:r>
            <a:r>
              <a:rPr lang="sv-SE" sz="1500" dirty="0">
                <a:solidFill>
                  <a:schemeClr val="tx1"/>
                </a:solidFill>
              </a:rPr>
              <a:t>: </a:t>
            </a:r>
            <a:r>
              <a:rPr lang="sv-SE" sz="1500" dirty="0" smtClean="0">
                <a:solidFill>
                  <a:schemeClr val="tx1"/>
                </a:solidFill>
              </a:rPr>
              <a:t>Most hardware </a:t>
            </a:r>
            <a:r>
              <a:rPr lang="sv-SE" sz="1500" dirty="0" err="1" smtClean="0">
                <a:solidFill>
                  <a:schemeClr val="tx1"/>
                </a:solidFill>
              </a:rPr>
              <a:t>deliveries</a:t>
            </a:r>
            <a:r>
              <a:rPr lang="sv-SE" sz="1500" dirty="0" smtClean="0">
                <a:solidFill>
                  <a:schemeClr val="tx1"/>
                </a:solidFill>
              </a:rPr>
              <a:t> </a:t>
            </a:r>
            <a:r>
              <a:rPr lang="sv-SE" sz="1500" dirty="0" err="1" smtClean="0">
                <a:solidFill>
                  <a:schemeClr val="tx1"/>
                </a:solidFill>
              </a:rPr>
              <a:t>done</a:t>
            </a:r>
            <a:r>
              <a:rPr lang="sv-SE" sz="1500" dirty="0" smtClean="0">
                <a:solidFill>
                  <a:schemeClr val="tx1"/>
                </a:solidFill>
              </a:rPr>
              <a:t> - Integration </a:t>
            </a:r>
            <a:r>
              <a:rPr lang="sv-SE" sz="1500" dirty="0" err="1" smtClean="0">
                <a:solidFill>
                  <a:schemeClr val="tx1"/>
                </a:solidFill>
              </a:rPr>
              <a:t>work</a:t>
            </a:r>
            <a:r>
              <a:rPr lang="sv-SE" sz="1500" dirty="0" smtClean="0">
                <a:solidFill>
                  <a:schemeClr val="tx1"/>
                </a:solidFill>
              </a:rPr>
              <a:t> </a:t>
            </a:r>
            <a:r>
              <a:rPr lang="sv-SE" sz="1500" dirty="0" err="1" smtClean="0">
                <a:solidFill>
                  <a:schemeClr val="tx1"/>
                </a:solidFill>
              </a:rPr>
              <a:t>started</a:t>
            </a:r>
            <a:r>
              <a:rPr lang="sv-SE" sz="1500" dirty="0" smtClean="0">
                <a:solidFill>
                  <a:schemeClr val="tx1"/>
                </a:solidFill>
              </a:rPr>
              <a:t> </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TUT:</a:t>
            </a:r>
            <a:r>
              <a:rPr lang="sv-SE" sz="1500" dirty="0">
                <a:solidFill>
                  <a:schemeClr val="tx1"/>
                </a:solidFill>
              </a:rPr>
              <a:t> </a:t>
            </a:r>
            <a:r>
              <a:rPr lang="sv-SE" sz="1500" dirty="0" err="1" smtClean="0">
                <a:solidFill>
                  <a:schemeClr val="tx1"/>
                </a:solidFill>
              </a:rPr>
              <a:t>Ethercat</a:t>
            </a:r>
            <a:r>
              <a:rPr lang="sv-SE" sz="1500" dirty="0" smtClean="0">
                <a:solidFill>
                  <a:schemeClr val="tx1"/>
                </a:solidFill>
              </a:rPr>
              <a:t> FMC: Hardware </a:t>
            </a:r>
            <a:r>
              <a:rPr lang="sv-SE" sz="1500" dirty="0" err="1" smtClean="0">
                <a:solidFill>
                  <a:schemeClr val="tx1"/>
                </a:solidFill>
              </a:rPr>
              <a:t>deliveries</a:t>
            </a:r>
            <a:r>
              <a:rPr lang="sv-SE" sz="1500" dirty="0" smtClean="0">
                <a:solidFill>
                  <a:schemeClr val="tx1"/>
                </a:solidFill>
              </a:rPr>
              <a:t> </a:t>
            </a:r>
            <a:r>
              <a:rPr lang="sv-SE" sz="1500" dirty="0" err="1" smtClean="0">
                <a:solidFill>
                  <a:schemeClr val="tx1"/>
                </a:solidFill>
              </a:rPr>
              <a:t>made</a:t>
            </a:r>
            <a:r>
              <a:rPr lang="sv-SE" sz="1500" dirty="0" smtClean="0">
                <a:solidFill>
                  <a:schemeClr val="tx1"/>
                </a:solidFill>
              </a:rPr>
              <a:t>; FPGA-IOC</a:t>
            </a:r>
            <a:r>
              <a:rPr lang="sv-SE" sz="1500" dirty="0">
                <a:solidFill>
                  <a:schemeClr val="tx1"/>
                </a:solidFill>
              </a:rPr>
              <a:t>: </a:t>
            </a:r>
            <a:r>
              <a:rPr lang="sv-SE" sz="1500" dirty="0" err="1" smtClean="0">
                <a:solidFill>
                  <a:schemeClr val="tx1"/>
                </a:solidFill>
              </a:rPr>
              <a:t>ongoing</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smtClean="0">
                <a:solidFill>
                  <a:schemeClr val="tx1"/>
                </a:solidFill>
              </a:rPr>
              <a:t>CEA</a:t>
            </a:r>
            <a:r>
              <a:rPr lang="sv-SE" sz="1500" dirty="0">
                <a:solidFill>
                  <a:schemeClr val="tx1"/>
                </a:solidFill>
              </a:rPr>
              <a:t>: </a:t>
            </a:r>
            <a:r>
              <a:rPr lang="sv-SE" sz="1500" dirty="0" err="1">
                <a:solidFill>
                  <a:schemeClr val="tx1"/>
                </a:solidFill>
              </a:rPr>
              <a:t>Good</a:t>
            </a:r>
            <a:r>
              <a:rPr lang="sv-SE" sz="1500" dirty="0">
                <a:solidFill>
                  <a:schemeClr val="tx1"/>
                </a:solidFill>
              </a:rPr>
              <a:t> </a:t>
            </a:r>
            <a:r>
              <a:rPr lang="sv-SE" sz="1500" dirty="0" smtClean="0">
                <a:solidFill>
                  <a:schemeClr val="tx1"/>
                </a:solidFill>
              </a:rPr>
              <a:t>progress on RFQ </a:t>
            </a:r>
            <a:r>
              <a:rPr lang="sv-SE" sz="1500" dirty="0" err="1" smtClean="0">
                <a:solidFill>
                  <a:schemeClr val="tx1"/>
                </a:solidFill>
              </a:rPr>
              <a:t>controls</a:t>
            </a:r>
            <a:r>
              <a:rPr lang="sv-SE" sz="1500" dirty="0" smtClean="0">
                <a:solidFill>
                  <a:schemeClr val="tx1"/>
                </a:solidFill>
              </a:rPr>
              <a:t> integration </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ESS Bilbao</a:t>
            </a:r>
            <a:r>
              <a:rPr lang="sv-SE" sz="1500" dirty="0">
                <a:solidFill>
                  <a:schemeClr val="tx1"/>
                </a:solidFill>
              </a:rPr>
              <a:t>: </a:t>
            </a:r>
            <a:r>
              <a:rPr lang="sv-SE" sz="1500" dirty="0" smtClean="0">
                <a:solidFill>
                  <a:schemeClr val="tx1"/>
                </a:solidFill>
              </a:rPr>
              <a:t>Progress on integration </a:t>
            </a:r>
            <a:r>
              <a:rPr lang="sv-SE" sz="1500" dirty="0" err="1" smtClean="0">
                <a:solidFill>
                  <a:schemeClr val="tx1"/>
                </a:solidFill>
              </a:rPr>
              <a:t>of</a:t>
            </a:r>
            <a:r>
              <a:rPr lang="sv-SE" sz="1500" dirty="0" smtClean="0">
                <a:solidFill>
                  <a:schemeClr val="tx1"/>
                </a:solidFill>
              </a:rPr>
              <a:t> </a:t>
            </a:r>
            <a:r>
              <a:rPr lang="sv-SE" sz="1500" dirty="0" err="1" smtClean="0">
                <a:solidFill>
                  <a:schemeClr val="tx1"/>
                </a:solidFill>
              </a:rPr>
              <a:t>control</a:t>
            </a:r>
            <a:r>
              <a:rPr lang="sv-SE" sz="1500" dirty="0" smtClean="0">
                <a:solidFill>
                  <a:schemeClr val="tx1"/>
                </a:solidFill>
              </a:rPr>
              <a:t> systems </a:t>
            </a:r>
            <a:r>
              <a:rPr lang="sv-SE" sz="1500" dirty="0" err="1" smtClean="0">
                <a:solidFill>
                  <a:schemeClr val="tx1"/>
                </a:solidFill>
              </a:rPr>
              <a:t>of</a:t>
            </a:r>
            <a:r>
              <a:rPr lang="sv-SE" sz="1500" dirty="0" smtClean="0">
                <a:solidFill>
                  <a:schemeClr val="tx1"/>
                </a:solidFill>
              </a:rPr>
              <a:t> the MEBT - SAR </a:t>
            </a:r>
            <a:r>
              <a:rPr lang="sv-SE" sz="1500" dirty="0" err="1" smtClean="0">
                <a:solidFill>
                  <a:schemeClr val="tx1"/>
                </a:solidFill>
              </a:rPr>
              <a:t>passed</a:t>
            </a:r>
            <a:endParaRPr lang="sv-SE" sz="1500" dirty="0">
              <a:solidFill>
                <a:schemeClr val="tx1"/>
              </a:solidFill>
            </a:endParaRPr>
          </a:p>
          <a:p>
            <a:pPr lvl="1">
              <a:spcBef>
                <a:spcPts val="0"/>
              </a:spcBef>
            </a:pPr>
            <a:endParaRPr lang="sv-SE" sz="1500" b="1" dirty="0">
              <a:solidFill>
                <a:schemeClr val="tx1"/>
              </a:solidFill>
            </a:endParaRPr>
          </a:p>
          <a:p>
            <a:pPr lvl="1">
              <a:spcBef>
                <a:spcPts val="0"/>
              </a:spcBef>
            </a:pPr>
            <a:r>
              <a:rPr lang="sv-SE" sz="1500" b="1" dirty="0">
                <a:solidFill>
                  <a:schemeClr val="tx1"/>
                </a:solidFill>
              </a:rPr>
              <a:t>ZHAW</a:t>
            </a:r>
            <a:r>
              <a:rPr lang="sv-SE" sz="1500" dirty="0">
                <a:solidFill>
                  <a:schemeClr val="tx1"/>
                </a:solidFill>
              </a:rPr>
              <a:t>: On track - </a:t>
            </a:r>
            <a:r>
              <a:rPr lang="sv-SE" sz="1500" dirty="0" err="1" smtClean="0">
                <a:solidFill>
                  <a:schemeClr val="tx1"/>
                </a:solidFill>
              </a:rPr>
              <a:t>good</a:t>
            </a:r>
            <a:r>
              <a:rPr lang="sv-SE" sz="1500" dirty="0" smtClean="0">
                <a:solidFill>
                  <a:schemeClr val="tx1"/>
                </a:solidFill>
              </a:rPr>
              <a:t> progress</a:t>
            </a:r>
            <a:endParaRPr lang="sv-SE" sz="1500" dirty="0">
              <a:solidFill>
                <a:schemeClr val="tx1"/>
              </a:solidFill>
            </a:endParaRPr>
          </a:p>
          <a:p>
            <a:pPr lvl="1">
              <a:spcBef>
                <a:spcPts val="0"/>
              </a:spcBef>
            </a:pPr>
            <a:endParaRPr lang="sv-SE" sz="1500" b="1" dirty="0">
              <a:solidFill>
                <a:schemeClr val="tx1"/>
              </a:solidFill>
            </a:endParaRPr>
          </a:p>
          <a:p>
            <a:pPr lvl="1">
              <a:spcBef>
                <a:spcPts val="0"/>
              </a:spcBef>
            </a:pPr>
            <a:r>
              <a:rPr lang="sv-SE" sz="1500" b="1" dirty="0">
                <a:solidFill>
                  <a:schemeClr val="tx1"/>
                </a:solidFill>
              </a:rPr>
              <a:t>INFN Legnaro</a:t>
            </a:r>
            <a:r>
              <a:rPr lang="sv-SE" sz="1500" dirty="0">
                <a:solidFill>
                  <a:schemeClr val="tx1"/>
                </a:solidFill>
              </a:rPr>
              <a:t>: </a:t>
            </a:r>
            <a:r>
              <a:rPr lang="sv-SE" sz="1500" dirty="0" err="1">
                <a:solidFill>
                  <a:schemeClr val="tx1"/>
                </a:solidFill>
              </a:rPr>
              <a:t>Good</a:t>
            </a:r>
            <a:r>
              <a:rPr lang="sv-SE" sz="1500" dirty="0">
                <a:solidFill>
                  <a:schemeClr val="tx1"/>
                </a:solidFill>
              </a:rPr>
              <a:t> progress </a:t>
            </a:r>
            <a:r>
              <a:rPr lang="sv-SE" sz="1500" dirty="0" err="1">
                <a:solidFill>
                  <a:schemeClr val="tx1"/>
                </a:solidFill>
              </a:rPr>
              <a:t>of</a:t>
            </a:r>
            <a:r>
              <a:rPr lang="sv-SE" sz="1500" dirty="0">
                <a:solidFill>
                  <a:schemeClr val="tx1"/>
                </a:solidFill>
              </a:rPr>
              <a:t> </a:t>
            </a:r>
            <a:r>
              <a:rPr lang="sv-SE" sz="1500" dirty="0" smtClean="0">
                <a:solidFill>
                  <a:schemeClr val="tx1"/>
                </a:solidFill>
              </a:rPr>
              <a:t>DTL </a:t>
            </a:r>
            <a:r>
              <a:rPr lang="sv-SE" sz="1500" dirty="0" err="1" smtClean="0">
                <a:solidFill>
                  <a:schemeClr val="tx1"/>
                </a:solidFill>
              </a:rPr>
              <a:t>controls</a:t>
            </a:r>
            <a:r>
              <a:rPr lang="sv-SE" sz="1500" dirty="0" smtClean="0">
                <a:solidFill>
                  <a:schemeClr val="tx1"/>
                </a:solidFill>
              </a:rPr>
              <a:t> integration</a:t>
            </a:r>
          </a:p>
          <a:p>
            <a:pPr lvl="1">
              <a:spcBef>
                <a:spcPts val="0"/>
              </a:spcBef>
            </a:pPr>
            <a:endParaRPr lang="sv-SE" sz="1500" dirty="0" smtClean="0">
              <a:solidFill>
                <a:schemeClr val="tx1"/>
              </a:solidFill>
            </a:endParaRPr>
          </a:p>
          <a:p>
            <a:pPr lvl="1">
              <a:spcBef>
                <a:spcPts val="0"/>
              </a:spcBef>
            </a:pPr>
            <a:r>
              <a:rPr lang="sv-SE" sz="1500" b="1" dirty="0" smtClean="0">
                <a:solidFill>
                  <a:schemeClr val="tx1"/>
                </a:solidFill>
              </a:rPr>
              <a:t>IFE</a:t>
            </a:r>
            <a:r>
              <a:rPr lang="sv-SE" sz="1500" b="1" dirty="0">
                <a:solidFill>
                  <a:schemeClr val="tx1"/>
                </a:solidFill>
              </a:rPr>
              <a:t>: </a:t>
            </a:r>
            <a:r>
              <a:rPr lang="sv-SE" sz="1500" dirty="0" smtClean="0">
                <a:solidFill>
                  <a:schemeClr val="tx1"/>
                </a:solidFill>
              </a:rPr>
              <a:t>Control </a:t>
            </a:r>
            <a:r>
              <a:rPr lang="sv-SE" sz="1500" dirty="0" err="1" smtClean="0">
                <a:solidFill>
                  <a:schemeClr val="tx1"/>
                </a:solidFill>
              </a:rPr>
              <a:t>room</a:t>
            </a:r>
            <a:r>
              <a:rPr lang="sv-SE" sz="1500" dirty="0" smtClean="0">
                <a:solidFill>
                  <a:schemeClr val="tx1"/>
                </a:solidFill>
              </a:rPr>
              <a:t> </a:t>
            </a:r>
            <a:r>
              <a:rPr lang="sv-SE" sz="1500" dirty="0" err="1" smtClean="0">
                <a:solidFill>
                  <a:schemeClr val="tx1"/>
                </a:solidFill>
              </a:rPr>
              <a:t>phase</a:t>
            </a:r>
            <a:r>
              <a:rPr lang="sv-SE" sz="1500" dirty="0" smtClean="0">
                <a:solidFill>
                  <a:schemeClr val="tx1"/>
                </a:solidFill>
              </a:rPr>
              <a:t> 3 to be re-</a:t>
            </a:r>
            <a:r>
              <a:rPr lang="sv-SE" sz="1500" dirty="0" err="1" smtClean="0">
                <a:solidFill>
                  <a:schemeClr val="tx1"/>
                </a:solidFill>
              </a:rPr>
              <a:t>negotiatated</a:t>
            </a:r>
            <a:endParaRPr lang="sv-SE" sz="1500" b="1" dirty="0">
              <a:solidFill>
                <a:srgbClr val="FF0000"/>
              </a:solidFill>
            </a:endParaRPr>
          </a:p>
          <a:p>
            <a:pPr marL="457200" lvl="1" indent="0">
              <a:spcBef>
                <a:spcPts val="0"/>
              </a:spcBef>
              <a:buNone/>
            </a:pPr>
            <a:endParaRPr lang="sv-SE" sz="1500" dirty="0">
              <a:solidFill>
                <a:schemeClr val="tx1"/>
              </a:solidFill>
            </a:endParaRPr>
          </a:p>
          <a:p>
            <a:pPr lvl="1">
              <a:spcBef>
                <a:spcPts val="0"/>
              </a:spcBef>
            </a:pPr>
            <a:r>
              <a:rPr lang="sv-SE" sz="1500" b="1" dirty="0">
                <a:solidFill>
                  <a:schemeClr val="tx1"/>
                </a:solidFill>
              </a:rPr>
              <a:t>STFC</a:t>
            </a:r>
            <a:r>
              <a:rPr lang="sv-SE" sz="1500" dirty="0">
                <a:solidFill>
                  <a:schemeClr val="tx1"/>
                </a:solidFill>
              </a:rPr>
              <a:t>: Project </a:t>
            </a:r>
            <a:r>
              <a:rPr lang="sv-SE" sz="1500" dirty="0" err="1">
                <a:solidFill>
                  <a:schemeClr val="tx1"/>
                </a:solidFill>
              </a:rPr>
              <a:t>almost</a:t>
            </a:r>
            <a:r>
              <a:rPr lang="sv-SE" sz="1500" dirty="0">
                <a:solidFill>
                  <a:schemeClr val="tx1"/>
                </a:solidFill>
              </a:rPr>
              <a:t> </a:t>
            </a:r>
            <a:r>
              <a:rPr lang="sv-SE" sz="1500" dirty="0" err="1" smtClean="0">
                <a:solidFill>
                  <a:schemeClr val="tx1"/>
                </a:solidFill>
              </a:rPr>
              <a:t>completed</a:t>
            </a:r>
            <a:r>
              <a:rPr lang="sv-SE" sz="1500" dirty="0" smtClean="0">
                <a:solidFill>
                  <a:schemeClr val="tx1"/>
                </a:solidFill>
              </a:rPr>
              <a:t> - ”</a:t>
            </a:r>
            <a:r>
              <a:rPr lang="sv-SE" sz="1500" dirty="0" err="1" smtClean="0">
                <a:solidFill>
                  <a:schemeClr val="tx1"/>
                </a:solidFill>
              </a:rPr>
              <a:t>hibernating</a:t>
            </a:r>
            <a:r>
              <a:rPr lang="sv-SE" sz="1500" dirty="0" smtClean="0">
                <a:solidFill>
                  <a:schemeClr val="tx1"/>
                </a:solidFill>
              </a:rPr>
              <a:t>”</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Łódź</a:t>
            </a:r>
            <a:r>
              <a:rPr lang="sv-SE" sz="1500" dirty="0">
                <a:solidFill>
                  <a:schemeClr val="tx1"/>
                </a:solidFill>
              </a:rPr>
              <a:t>: </a:t>
            </a:r>
            <a:r>
              <a:rPr lang="sv-SE" sz="1500" dirty="0" err="1">
                <a:solidFill>
                  <a:schemeClr val="tx1"/>
                </a:solidFill>
              </a:rPr>
              <a:t>Work</a:t>
            </a:r>
            <a:r>
              <a:rPr lang="sv-SE" sz="1500" dirty="0">
                <a:solidFill>
                  <a:schemeClr val="tx1"/>
                </a:solidFill>
              </a:rPr>
              <a:t> </a:t>
            </a:r>
            <a:r>
              <a:rPr lang="sv-SE" sz="1500" dirty="0" err="1">
                <a:solidFill>
                  <a:schemeClr val="tx1"/>
                </a:solidFill>
              </a:rPr>
              <a:t>ongoing</a:t>
            </a:r>
            <a:r>
              <a:rPr lang="sv-SE" sz="1500" dirty="0">
                <a:solidFill>
                  <a:schemeClr val="tx1"/>
                </a:solidFill>
              </a:rPr>
              <a:t> on </a:t>
            </a:r>
            <a:r>
              <a:rPr lang="sv-SE" sz="1500" dirty="0" smtClean="0">
                <a:solidFill>
                  <a:schemeClr val="tx1"/>
                </a:solidFill>
              </a:rPr>
              <a:t>all </a:t>
            </a:r>
            <a:r>
              <a:rPr lang="sv-SE" sz="1500" dirty="0" err="1" smtClean="0">
                <a:solidFill>
                  <a:schemeClr val="tx1"/>
                </a:solidFill>
              </a:rPr>
              <a:t>three</a:t>
            </a:r>
            <a:r>
              <a:rPr lang="sv-SE" sz="1500" dirty="0" smtClean="0">
                <a:solidFill>
                  <a:schemeClr val="tx1"/>
                </a:solidFill>
              </a:rPr>
              <a:t> </a:t>
            </a:r>
            <a:r>
              <a:rPr lang="sv-SE" sz="1500" dirty="0" err="1">
                <a:solidFill>
                  <a:schemeClr val="tx1"/>
                </a:solidFill>
              </a:rPr>
              <a:t>work</a:t>
            </a:r>
            <a:r>
              <a:rPr lang="sv-SE" sz="1500" dirty="0">
                <a:solidFill>
                  <a:schemeClr val="tx1"/>
                </a:solidFill>
              </a:rPr>
              <a:t> </a:t>
            </a:r>
            <a:r>
              <a:rPr lang="sv-SE" sz="1500" dirty="0" err="1" smtClean="0">
                <a:solidFill>
                  <a:schemeClr val="tx1"/>
                </a:solidFill>
              </a:rPr>
              <a:t>units</a:t>
            </a:r>
            <a:r>
              <a:rPr lang="sv-SE" sz="1500" dirty="0" smtClean="0">
                <a:solidFill>
                  <a:schemeClr val="tx1"/>
                </a:solidFill>
              </a:rPr>
              <a:t> - </a:t>
            </a:r>
            <a:r>
              <a:rPr lang="sv-SE" sz="1500" dirty="0" err="1" smtClean="0">
                <a:solidFill>
                  <a:schemeClr val="tx1"/>
                </a:solidFill>
              </a:rPr>
              <a:t>mainly</a:t>
            </a:r>
            <a:r>
              <a:rPr lang="sv-SE" sz="1500" dirty="0" smtClean="0">
                <a:solidFill>
                  <a:schemeClr val="tx1"/>
                </a:solidFill>
              </a:rPr>
              <a:t> on </a:t>
            </a:r>
            <a:r>
              <a:rPr lang="sv-SE" sz="1500" dirty="0" err="1" smtClean="0">
                <a:solidFill>
                  <a:schemeClr val="tx1"/>
                </a:solidFill>
              </a:rPr>
              <a:t>nBLM</a:t>
            </a:r>
            <a:endParaRPr lang="sv-SE" sz="1500" dirty="0">
              <a:solidFill>
                <a:schemeClr val="tx1"/>
              </a:solidFill>
            </a:endParaRPr>
          </a:p>
          <a:p>
            <a:pPr marL="457200" lvl="1" indent="0">
              <a:spcBef>
                <a:spcPts val="0"/>
              </a:spcBef>
              <a:buNone/>
            </a:pPr>
            <a:r>
              <a:rPr lang="sv-SE" sz="1500" dirty="0">
                <a:solidFill>
                  <a:schemeClr val="tx1"/>
                </a:solidFill>
              </a:rPr>
              <a:t/>
            </a:r>
            <a:br>
              <a:rPr lang="sv-SE" sz="1500" dirty="0">
                <a:solidFill>
                  <a:schemeClr val="tx1"/>
                </a:solidFill>
              </a:rPr>
            </a:br>
            <a:endParaRPr lang="sv-SE" sz="1500" b="1" dirty="0">
              <a:solidFill>
                <a:schemeClr val="tx1"/>
              </a:solidFill>
            </a:endParaRPr>
          </a:p>
        </p:txBody>
      </p:sp>
      <p:pic>
        <p:nvPicPr>
          <p:cNvPr id="35" name="Bildobjekt 2">
            <a:extLst>
              <a:ext uri="{FF2B5EF4-FFF2-40B4-BE49-F238E27FC236}">
                <a16:creationId xmlns:a16="http://schemas.microsoft.com/office/drawing/2014/main" id="{BD09CE64-0920-4324-B744-2C614C6A0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53" y="2907800"/>
            <a:ext cx="537230" cy="360000"/>
          </a:xfrm>
          <a:prstGeom prst="rect">
            <a:avLst/>
          </a:prstGeom>
          <a:effectLst>
            <a:outerShdw blurRad="50800" dist="38100" dir="2700000" algn="tl" rotWithShape="0">
              <a:prstClr val="black">
                <a:alpha val="40000"/>
              </a:prstClr>
            </a:outerShdw>
          </a:effectLst>
        </p:spPr>
      </p:pic>
      <p:pic>
        <p:nvPicPr>
          <p:cNvPr id="36" name="Bildobjekt 5">
            <a:extLst>
              <a:ext uri="{FF2B5EF4-FFF2-40B4-BE49-F238E27FC236}">
                <a16:creationId xmlns:a16="http://schemas.microsoft.com/office/drawing/2014/main" id="{4BFD847F-88B1-4A9E-9CF4-87B177684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51" y="4706568"/>
            <a:ext cx="600000" cy="360000"/>
          </a:xfrm>
          <a:prstGeom prst="rect">
            <a:avLst/>
          </a:prstGeom>
          <a:effectLst>
            <a:outerShdw blurRad="50800" dist="38100" dir="2700000" algn="tl" rotWithShape="0">
              <a:prstClr val="black">
                <a:alpha val="40000"/>
              </a:prstClr>
            </a:outerShdw>
          </a:effectLst>
        </p:spPr>
      </p:pic>
      <p:pic>
        <p:nvPicPr>
          <p:cNvPr id="37" name="Picture 2">
            <a:extLst>
              <a:ext uri="{FF2B5EF4-FFF2-40B4-BE49-F238E27FC236}">
                <a16:creationId xmlns:a16="http://schemas.microsoft.com/office/drawing/2014/main" id="{0B74352A-3DF4-4D28-AC65-411253A88B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973" y="2420888"/>
            <a:ext cx="540210"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9">
            <a:extLst>
              <a:ext uri="{FF2B5EF4-FFF2-40B4-BE49-F238E27FC236}">
                <a16:creationId xmlns:a16="http://schemas.microsoft.com/office/drawing/2014/main" id="{D3590526-8BD2-4B97-B826-3EBC326C75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476" y="4249072"/>
            <a:ext cx="495707"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a:extLst>
              <a:ext uri="{FF2B5EF4-FFF2-40B4-BE49-F238E27FC236}">
                <a16:creationId xmlns:a16="http://schemas.microsoft.com/office/drawing/2014/main" id="{CF57587D-3801-414D-8306-E8D7E99111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488" y="3349272"/>
            <a:ext cx="360000"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descr="http://www.drodd.com/images15/italy-flag11.gif">
            <a:extLst>
              <a:ext uri="{FF2B5EF4-FFF2-40B4-BE49-F238E27FC236}">
                <a16:creationId xmlns:a16="http://schemas.microsoft.com/office/drawing/2014/main" id="{4645C7F1-E6F9-4383-A57E-91B8D4714E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729" y="3808472"/>
            <a:ext cx="538759" cy="36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2" descr="http://www.flags.net/images/largeflags/POLA0001.GIF">
            <a:extLst>
              <a:ext uri="{FF2B5EF4-FFF2-40B4-BE49-F238E27FC236}">
                <a16:creationId xmlns:a16="http://schemas.microsoft.com/office/drawing/2014/main" id="{781B6732-A793-491E-B3F8-269EF01A48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143" y="5177250"/>
            <a:ext cx="522223" cy="3287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Bildobjekt 44">
            <a:extLst>
              <a:ext uri="{FF2B5EF4-FFF2-40B4-BE49-F238E27FC236}">
                <a16:creationId xmlns:a16="http://schemas.microsoft.com/office/drawing/2014/main" id="{2EAC5303-0729-4139-BF68-5C720DC566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673" y="1935026"/>
            <a:ext cx="565815" cy="360000"/>
          </a:xfrm>
          <a:prstGeom prst="rect">
            <a:avLst/>
          </a:prstGeom>
          <a:effectLst>
            <a:outerShdw blurRad="50800" dist="38100" dir="2700000" algn="tl" rotWithShape="0">
              <a:prstClr val="black">
                <a:alpha val="40000"/>
              </a:prstClr>
            </a:outerShdw>
          </a:effectLst>
        </p:spPr>
      </p:pic>
      <p:pic>
        <p:nvPicPr>
          <p:cNvPr id="46" name="Picture 2">
            <a:extLst>
              <a:ext uri="{FF2B5EF4-FFF2-40B4-BE49-F238E27FC236}">
                <a16:creationId xmlns:a16="http://schemas.microsoft.com/office/drawing/2014/main" id="{C7DF8C1E-241D-4581-89FE-F633DADA6D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317" y="1489230"/>
            <a:ext cx="360000"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12691" y="1433632"/>
            <a:ext cx="1823879" cy="2139384"/>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5425" y="5424397"/>
            <a:ext cx="1778575" cy="1388122"/>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76679" y="3674529"/>
            <a:ext cx="2143734" cy="1584846"/>
          </a:xfrm>
          <a:prstGeom prst="rect">
            <a:avLst/>
          </a:prstGeom>
        </p:spPr>
      </p:pic>
      <p:cxnSp>
        <p:nvCxnSpPr>
          <p:cNvPr id="7" name="Straight Arrow Connector 6"/>
          <p:cNvCxnSpPr/>
          <p:nvPr/>
        </p:nvCxnSpPr>
        <p:spPr>
          <a:xfrm>
            <a:off x="6012160" y="1772816"/>
            <a:ext cx="1224136" cy="34221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39952" y="2332219"/>
            <a:ext cx="2664296" cy="137705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98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1524" y="6217894"/>
            <a:ext cx="4939603" cy="600164"/>
            <a:chOff x="64445" y="6213212"/>
            <a:chExt cx="4939603" cy="600164"/>
          </a:xfrm>
        </p:grpSpPr>
        <p:sp>
          <p:nvSpPr>
            <p:cNvPr id="370" name="Donut 369"/>
            <p:cNvSpPr/>
            <p:nvPr/>
          </p:nvSpPr>
          <p:spPr>
            <a:xfrm>
              <a:off x="64445" y="624737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1" name="Donut 370"/>
            <p:cNvSpPr/>
            <p:nvPr/>
          </p:nvSpPr>
          <p:spPr>
            <a:xfrm>
              <a:off x="64974" y="6597352"/>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Box 4"/>
            <p:cNvSpPr txBox="1"/>
            <p:nvPr/>
          </p:nvSpPr>
          <p:spPr>
            <a:xfrm>
              <a:off x="251520" y="6213212"/>
              <a:ext cx="2469235" cy="600164"/>
            </a:xfrm>
            <a:prstGeom prst="rect">
              <a:avLst/>
            </a:prstGeom>
            <a:noFill/>
          </p:spPr>
          <p:txBody>
            <a:bodyPr wrap="square" rtlCol="0">
              <a:spAutoFit/>
            </a:bodyPr>
            <a:lstStyle/>
            <a:p>
              <a:r>
                <a:rPr lang="sv-SE" sz="1100" dirty="0"/>
                <a:t>Agreement signed</a:t>
              </a:r>
            </a:p>
            <a:p>
              <a:endParaRPr lang="sv-SE" sz="1100" dirty="0"/>
            </a:p>
            <a:p>
              <a:r>
                <a:rPr lang="sv-SE" sz="1100" dirty="0"/>
                <a:t>Agreement waiting for signature</a:t>
              </a:r>
            </a:p>
          </p:txBody>
        </p:sp>
        <p:sp>
          <p:nvSpPr>
            <p:cNvPr id="374" name="Donut 373"/>
            <p:cNvSpPr/>
            <p:nvPr/>
          </p:nvSpPr>
          <p:spPr>
            <a:xfrm>
              <a:off x="2355595" y="6599757"/>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5" name="TextBox 374"/>
            <p:cNvSpPr txBox="1"/>
            <p:nvPr/>
          </p:nvSpPr>
          <p:spPr>
            <a:xfrm>
              <a:off x="2534813" y="6213212"/>
              <a:ext cx="2469235" cy="600164"/>
            </a:xfrm>
            <a:prstGeom prst="rect">
              <a:avLst/>
            </a:prstGeom>
            <a:noFill/>
          </p:spPr>
          <p:txBody>
            <a:bodyPr wrap="square" rtlCol="0">
              <a:spAutoFit/>
            </a:bodyPr>
            <a:lstStyle/>
            <a:p>
              <a:endParaRPr lang="sv-SE" sz="1100" dirty="0"/>
            </a:p>
            <a:p>
              <a:endParaRPr lang="sv-SE" sz="1100" dirty="0"/>
            </a:p>
            <a:p>
              <a:r>
                <a:rPr lang="sv-SE" sz="1100" dirty="0"/>
                <a:t>Collaboration/other agreement</a:t>
              </a:r>
            </a:p>
          </p:txBody>
        </p:sp>
      </p:grpSp>
      <p:sp>
        <p:nvSpPr>
          <p:cNvPr id="2" name="Title 1"/>
          <p:cNvSpPr>
            <a:spLocks noGrp="1"/>
          </p:cNvSpPr>
          <p:nvPr>
            <p:ph type="title"/>
          </p:nvPr>
        </p:nvSpPr>
        <p:spPr/>
        <p:txBody>
          <a:bodyPr/>
          <a:lstStyle/>
          <a:p>
            <a:r>
              <a:rPr lang="en-GB" noProof="0" dirty="0">
                <a:latin typeface="Helvetica Neue Light" charset="0"/>
                <a:ea typeface="Helvetica Neue Light" charset="0"/>
                <a:cs typeface="Helvetica Neue Light" charset="0"/>
              </a:rPr>
              <a:t>ICS In-kind partners</a:t>
            </a:r>
          </a:p>
        </p:txBody>
      </p:sp>
      <p:grpSp>
        <p:nvGrpSpPr>
          <p:cNvPr id="8" name="Group 7"/>
          <p:cNvGrpSpPr>
            <a:grpSpLocks noChangeAspect="1"/>
          </p:cNvGrpSpPr>
          <p:nvPr/>
        </p:nvGrpSpPr>
        <p:grpSpPr>
          <a:xfrm>
            <a:off x="251520" y="1700808"/>
            <a:ext cx="4824536" cy="4655542"/>
            <a:chOff x="4125849" y="944055"/>
            <a:chExt cx="5144641" cy="5910604"/>
          </a:xfrm>
        </p:grpSpPr>
        <p:grpSp>
          <p:nvGrpSpPr>
            <p:cNvPr id="11" name="Group 10"/>
            <p:cNvGrpSpPr/>
            <p:nvPr/>
          </p:nvGrpSpPr>
          <p:grpSpPr>
            <a:xfrm>
              <a:off x="4125849" y="944055"/>
              <a:ext cx="5144641" cy="5910604"/>
              <a:chOff x="3733800" y="-381000"/>
              <a:chExt cx="6248400" cy="7353467"/>
            </a:xfrm>
          </p:grpSpPr>
          <p:sp>
            <p:nvSpPr>
              <p:cNvPr id="13"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 name="Freeform 13"/>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0"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1"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2"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3"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4"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5"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6"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7"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8"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9"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0"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1"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2"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3"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4"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5"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6"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7"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8"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9"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0"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1"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2"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3"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4"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5"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6"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7"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8"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9"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0"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1"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2"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3"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4"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5"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6"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7"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8"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9"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0"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1"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2"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3"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4"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5"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6"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7"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8"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chemeClr val="bg1">
                  <a:lumMod val="65000"/>
                </a:schemeClr>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9"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0"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1"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2"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3"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4"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5"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6"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7"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8"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9"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0"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1"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2"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3"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4"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5"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6"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7"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8"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9"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0"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1"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2"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3"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4"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5"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6"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7"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8"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9"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0"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1"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2"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3"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4"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5"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6"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7"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8"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9"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0"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1"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2"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3"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4"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5"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6"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7"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8"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9"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0"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1"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2"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3"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4"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5"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6"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7"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8"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9"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0"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1"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2"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3"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4"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5"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6"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7"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8"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9"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0"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1"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2"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3"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4"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5"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6"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7"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8"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9"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0"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1"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2"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3"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4"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5"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6"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7"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8"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9"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0"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1"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2"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3"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4"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5"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6"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7"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8"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9"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0"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1"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2"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dirty="0">
                  <a:solidFill>
                    <a:prstClr val="black"/>
                  </a:solidFill>
                  <a:latin typeface="Calibri"/>
                </a:endParaRPr>
              </a:p>
            </p:txBody>
          </p:sp>
          <p:sp>
            <p:nvSpPr>
              <p:cNvPr id="173"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4"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5"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6"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7"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8"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9"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0"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1"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2"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grpSp>
        <p:sp>
          <p:nvSpPr>
            <p:cNvPr id="10" name="Freeform 9"/>
            <p:cNvSpPr>
              <a:spLocks noChangeAspect="1"/>
            </p:cNvSpPr>
            <p:nvPr/>
          </p:nvSpPr>
          <p:spPr>
            <a:xfrm rot="2197702">
              <a:off x="4969656" y="965013"/>
              <a:ext cx="708839" cy="503991"/>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60" name="Donut 359"/>
          <p:cNvSpPr/>
          <p:nvPr/>
        </p:nvSpPr>
        <p:spPr>
          <a:xfrm>
            <a:off x="3123409" y="3110851"/>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9" name="Donut 368"/>
          <p:cNvSpPr/>
          <p:nvPr/>
        </p:nvSpPr>
        <p:spPr>
          <a:xfrm>
            <a:off x="3659279" y="3067395"/>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1" name="Donut 390"/>
          <p:cNvSpPr/>
          <p:nvPr/>
        </p:nvSpPr>
        <p:spPr>
          <a:xfrm>
            <a:off x="5518877" y="5587190"/>
            <a:ext cx="187075" cy="187075"/>
          </a:xfrm>
          <a:prstGeom prst="donut">
            <a:avLst>
              <a:gd name="adj" fmla="val 27618"/>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2" name="Donut 391"/>
          <p:cNvSpPr/>
          <p:nvPr/>
        </p:nvSpPr>
        <p:spPr>
          <a:xfrm>
            <a:off x="5528926" y="460749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4" name="Donut 213"/>
          <p:cNvSpPr/>
          <p:nvPr/>
        </p:nvSpPr>
        <p:spPr>
          <a:xfrm>
            <a:off x="4253914" y="320943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5" name="Donut 214"/>
          <p:cNvSpPr/>
          <p:nvPr/>
        </p:nvSpPr>
        <p:spPr>
          <a:xfrm>
            <a:off x="5499577" y="5873828"/>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2" name="Donut 211"/>
          <p:cNvSpPr/>
          <p:nvPr/>
        </p:nvSpPr>
        <p:spPr>
          <a:xfrm>
            <a:off x="2541326" y="4718064"/>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3" name="Donut 212"/>
          <p:cNvSpPr/>
          <p:nvPr/>
        </p:nvSpPr>
        <p:spPr>
          <a:xfrm>
            <a:off x="2613174" y="4777629"/>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7" name="Donut 216"/>
          <p:cNvSpPr/>
          <p:nvPr/>
        </p:nvSpPr>
        <p:spPr>
          <a:xfrm>
            <a:off x="5521631" y="4285331"/>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8" name="Donut 217"/>
          <p:cNvSpPr/>
          <p:nvPr/>
        </p:nvSpPr>
        <p:spPr>
          <a:xfrm>
            <a:off x="5551273" y="2645308"/>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9" name="Donut 218"/>
          <p:cNvSpPr/>
          <p:nvPr/>
        </p:nvSpPr>
        <p:spPr>
          <a:xfrm>
            <a:off x="1978302" y="448761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0" name="Donut 219"/>
          <p:cNvSpPr/>
          <p:nvPr/>
        </p:nvSpPr>
        <p:spPr>
          <a:xfrm>
            <a:off x="1046209" y="495798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1" name="Donut 220"/>
          <p:cNvSpPr/>
          <p:nvPr/>
        </p:nvSpPr>
        <p:spPr>
          <a:xfrm>
            <a:off x="5505747" y="3637824"/>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6" name="Donut 225"/>
          <p:cNvSpPr/>
          <p:nvPr/>
        </p:nvSpPr>
        <p:spPr>
          <a:xfrm>
            <a:off x="5521631" y="4916728"/>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7" name="Donut 391">
            <a:extLst>
              <a:ext uri="{FF2B5EF4-FFF2-40B4-BE49-F238E27FC236}">
                <a16:creationId xmlns:a16="http://schemas.microsoft.com/office/drawing/2014/main" id="{3D4B45EF-6C02-4DB2-BBE6-9301DD40DDE9}"/>
              </a:ext>
            </a:extLst>
          </p:cNvPr>
          <p:cNvSpPr/>
          <p:nvPr/>
        </p:nvSpPr>
        <p:spPr>
          <a:xfrm>
            <a:off x="3795372" y="4158182"/>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0" name="Donut 220">
            <a:extLst>
              <a:ext uri="{FF2B5EF4-FFF2-40B4-BE49-F238E27FC236}">
                <a16:creationId xmlns:a16="http://schemas.microsoft.com/office/drawing/2014/main" id="{2B016557-1CCB-4F5C-8112-ECB93F6222D9}"/>
              </a:ext>
            </a:extLst>
          </p:cNvPr>
          <p:cNvSpPr/>
          <p:nvPr/>
        </p:nvSpPr>
        <p:spPr>
          <a:xfrm>
            <a:off x="1708728" y="378844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2" name="Donut 216">
            <a:extLst>
              <a:ext uri="{FF2B5EF4-FFF2-40B4-BE49-F238E27FC236}">
                <a16:creationId xmlns:a16="http://schemas.microsoft.com/office/drawing/2014/main" id="{1C050660-4156-4A45-9D9A-E8BC417C40E6}"/>
              </a:ext>
            </a:extLst>
          </p:cNvPr>
          <p:cNvSpPr/>
          <p:nvPr/>
        </p:nvSpPr>
        <p:spPr>
          <a:xfrm>
            <a:off x="5660504" y="4517504"/>
            <a:ext cx="187075" cy="187075"/>
          </a:xfrm>
          <a:prstGeom prst="donut">
            <a:avLst>
              <a:gd name="adj" fmla="val 0"/>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5" name="Donut 391">
            <a:extLst>
              <a:ext uri="{FF2B5EF4-FFF2-40B4-BE49-F238E27FC236}">
                <a16:creationId xmlns:a16="http://schemas.microsoft.com/office/drawing/2014/main" id="{B15B30D3-6D9A-4E59-B064-28E30F9FEF46}"/>
              </a:ext>
            </a:extLst>
          </p:cNvPr>
          <p:cNvSpPr/>
          <p:nvPr/>
        </p:nvSpPr>
        <p:spPr>
          <a:xfrm>
            <a:off x="3947772" y="4310582"/>
            <a:ext cx="187075" cy="187075"/>
          </a:xfrm>
          <a:prstGeom prst="donut">
            <a:avLst>
              <a:gd name="adj" fmla="val 0"/>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6" name="Donut 225">
            <a:extLst>
              <a:ext uri="{FF2B5EF4-FFF2-40B4-BE49-F238E27FC236}">
                <a16:creationId xmlns:a16="http://schemas.microsoft.com/office/drawing/2014/main" id="{5489FE0F-AE76-4C04-AA7E-497957EB8031}"/>
              </a:ext>
            </a:extLst>
          </p:cNvPr>
          <p:cNvSpPr/>
          <p:nvPr/>
        </p:nvSpPr>
        <p:spPr>
          <a:xfrm>
            <a:off x="5642190" y="5739590"/>
            <a:ext cx="187075" cy="187075"/>
          </a:xfrm>
          <a:prstGeom prst="donut">
            <a:avLst>
              <a:gd name="adj" fmla="val 0"/>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2" name="Donut 216">
            <a:extLst>
              <a:ext uri="{FF2B5EF4-FFF2-40B4-BE49-F238E27FC236}">
                <a16:creationId xmlns:a16="http://schemas.microsoft.com/office/drawing/2014/main" id="{60CDEB76-41CC-41EE-9B47-D7C1CE1C7D25}"/>
              </a:ext>
            </a:extLst>
          </p:cNvPr>
          <p:cNvSpPr/>
          <p:nvPr/>
        </p:nvSpPr>
        <p:spPr>
          <a:xfrm>
            <a:off x="5505746" y="329177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3" name="Donut 216">
            <a:extLst>
              <a:ext uri="{FF2B5EF4-FFF2-40B4-BE49-F238E27FC236}">
                <a16:creationId xmlns:a16="http://schemas.microsoft.com/office/drawing/2014/main" id="{CB4F6E30-3AFB-4C7F-B864-601D85FAD79A}"/>
              </a:ext>
            </a:extLst>
          </p:cNvPr>
          <p:cNvSpPr/>
          <p:nvPr/>
        </p:nvSpPr>
        <p:spPr>
          <a:xfrm>
            <a:off x="5518877" y="524328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0" name="Donut 216">
            <a:extLst>
              <a:ext uri="{FF2B5EF4-FFF2-40B4-BE49-F238E27FC236}">
                <a16:creationId xmlns:a16="http://schemas.microsoft.com/office/drawing/2014/main" id="{9B4DC3F7-7677-4128-A3F2-1E191BD45B8D}"/>
              </a:ext>
            </a:extLst>
          </p:cNvPr>
          <p:cNvSpPr/>
          <p:nvPr/>
        </p:nvSpPr>
        <p:spPr>
          <a:xfrm>
            <a:off x="2901497" y="503319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1" name="Donut 216">
            <a:extLst>
              <a:ext uri="{FF2B5EF4-FFF2-40B4-BE49-F238E27FC236}">
                <a16:creationId xmlns:a16="http://schemas.microsoft.com/office/drawing/2014/main" id="{DACAEE2C-B1CC-4BF3-84F7-5F9954EF67DF}"/>
              </a:ext>
            </a:extLst>
          </p:cNvPr>
          <p:cNvSpPr/>
          <p:nvPr/>
        </p:nvSpPr>
        <p:spPr>
          <a:xfrm>
            <a:off x="5505745" y="395501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9" name="Bildobjekt 8">
            <a:extLst>
              <a:ext uri="{FF2B5EF4-FFF2-40B4-BE49-F238E27FC236}">
                <a16:creationId xmlns:a16="http://schemas.microsoft.com/office/drawing/2014/main" id="{87F68BB4-D0DB-4B81-B868-CC9E548D83D2}"/>
              </a:ext>
            </a:extLst>
          </p:cNvPr>
          <p:cNvPicPr>
            <a:picLocks noChangeAspect="1"/>
          </p:cNvPicPr>
          <p:nvPr/>
        </p:nvPicPr>
        <p:blipFill>
          <a:blip r:embed="rId3"/>
          <a:stretch>
            <a:fillRect/>
          </a:stretch>
        </p:blipFill>
        <p:spPr>
          <a:xfrm>
            <a:off x="1007848" y="4867104"/>
            <a:ext cx="493819" cy="499915"/>
          </a:xfrm>
          <a:prstGeom prst="rect">
            <a:avLst/>
          </a:prstGeom>
        </p:spPr>
      </p:pic>
      <p:sp>
        <p:nvSpPr>
          <p:cNvPr id="216" name="Donut 215"/>
          <p:cNvSpPr/>
          <p:nvPr/>
        </p:nvSpPr>
        <p:spPr>
          <a:xfrm>
            <a:off x="5338210" y="3299633"/>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3" name="Bildobjekt 2">
            <a:extLst>
              <a:ext uri="{FF2B5EF4-FFF2-40B4-BE49-F238E27FC236}">
                <a16:creationId xmlns:a16="http://schemas.microsoft.com/office/drawing/2014/main" id="{D5DE2716-5B3C-420A-BB1C-99B67A0C8710}"/>
              </a:ext>
            </a:extLst>
          </p:cNvPr>
          <p:cNvPicPr>
            <a:picLocks noChangeAspect="1"/>
          </p:cNvPicPr>
          <p:nvPr/>
        </p:nvPicPr>
        <p:blipFill>
          <a:blip r:embed="rId4"/>
          <a:stretch>
            <a:fillRect/>
          </a:stretch>
        </p:blipFill>
        <p:spPr>
          <a:xfrm>
            <a:off x="5847578" y="2283647"/>
            <a:ext cx="3044011" cy="3826831"/>
          </a:xfrm>
          <a:prstGeom prst="rect">
            <a:avLst/>
          </a:prstGeom>
        </p:spPr>
      </p:pic>
      <p:cxnSp>
        <p:nvCxnSpPr>
          <p:cNvPr id="6" name="Straight Connector 5"/>
          <p:cNvCxnSpPr/>
          <p:nvPr/>
        </p:nvCxnSpPr>
        <p:spPr>
          <a:xfrm>
            <a:off x="5847578" y="3076543"/>
            <a:ext cx="167675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6988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In-Kind development (and not)</a:t>
            </a:r>
            <a:endParaRPr lang="en-GB" noProof="0" dirty="0"/>
          </a:p>
        </p:txBody>
      </p:sp>
      <p:sp>
        <p:nvSpPr>
          <p:cNvPr id="3" name="Content Placeholder 2"/>
          <p:cNvSpPr>
            <a:spLocks noGrp="1"/>
          </p:cNvSpPr>
          <p:nvPr>
            <p:ph idx="1"/>
          </p:nvPr>
        </p:nvSpPr>
        <p:spPr>
          <a:xfrm>
            <a:off x="0" y="1460426"/>
            <a:ext cx="9144000" cy="5136926"/>
          </a:xfrm>
        </p:spPr>
        <p:txBody>
          <a:bodyPr>
            <a:normAutofit/>
          </a:bodyPr>
          <a:lstStyle/>
          <a:p>
            <a:endParaRPr lang="en-GB" sz="2400" dirty="0" smtClean="0"/>
          </a:p>
          <a:p>
            <a:pPr lvl="1"/>
            <a:r>
              <a:rPr lang="en-GB" sz="2000" dirty="0" smtClean="0"/>
              <a:t>Previously planned extensions with in-kind partner ZHAW, Switzerland, re-planned as commercial collaboration</a:t>
            </a:r>
          </a:p>
          <a:p>
            <a:pPr lvl="1"/>
            <a:r>
              <a:rPr lang="en-GB" sz="2000" dirty="0" smtClean="0"/>
              <a:t>Previously planned in-kind contract with FZ </a:t>
            </a:r>
            <a:r>
              <a:rPr lang="en-GB" sz="2000" dirty="0" err="1" smtClean="0"/>
              <a:t>Jülich</a:t>
            </a:r>
            <a:r>
              <a:rPr lang="en-GB" sz="2000" dirty="0" smtClean="0"/>
              <a:t>, Germany, re-planned as commercial collaboration</a:t>
            </a:r>
          </a:p>
          <a:p>
            <a:pPr lvl="1"/>
            <a:endParaRPr lang="en-GB" sz="2000" dirty="0" smtClean="0"/>
          </a:p>
          <a:p>
            <a:pPr lvl="1"/>
            <a:r>
              <a:rPr lang="en-GB" sz="1800" dirty="0" smtClean="0"/>
              <a:t>Delays have started to show up in some projects - in many cases this is an effect or the lack of an in-kind manager, even though project hand-overs have been made</a:t>
            </a:r>
            <a:endParaRPr lang="en-GB" sz="2000" dirty="0" smtClean="0"/>
          </a:p>
        </p:txBody>
      </p:sp>
      <p:sp>
        <p:nvSpPr>
          <p:cNvPr id="4" name="Slide Number Placeholder 3"/>
          <p:cNvSpPr>
            <a:spLocks noGrp="1"/>
          </p:cNvSpPr>
          <p:nvPr>
            <p:ph type="sldNum" sz="quarter" idx="12"/>
          </p:nvPr>
        </p:nvSpPr>
        <p:spPr/>
        <p:txBody>
          <a:bodyPr/>
          <a:lstStyle/>
          <a:p>
            <a:fld id="{551115BC-487E-4422-894C-CB7CD3E79223}" type="slidenum">
              <a:rPr lang="en-GB" smtClean="0"/>
              <a:t>18</a:t>
            </a:fld>
            <a:endParaRPr lang="en-GB"/>
          </a:p>
        </p:txBody>
      </p:sp>
      <p:pic>
        <p:nvPicPr>
          <p:cNvPr id="10" name="Picture 9"/>
          <p:cNvPicPr>
            <a:picLocks noChangeAspect="1"/>
          </p:cNvPicPr>
          <p:nvPr/>
        </p:nvPicPr>
        <p:blipFill>
          <a:blip r:embed="rId3"/>
          <a:stretch>
            <a:fillRect/>
          </a:stretch>
        </p:blipFill>
        <p:spPr>
          <a:xfrm>
            <a:off x="184259" y="2693743"/>
            <a:ext cx="575032" cy="369392"/>
          </a:xfrm>
          <a:prstGeom prst="rect">
            <a:avLst/>
          </a:prstGeom>
        </p:spPr>
      </p:pic>
      <p:pic>
        <p:nvPicPr>
          <p:cNvPr id="5" name="Picture 4"/>
          <p:cNvPicPr>
            <a:picLocks noChangeAspect="1"/>
          </p:cNvPicPr>
          <p:nvPr/>
        </p:nvPicPr>
        <p:blipFill>
          <a:blip r:embed="rId4"/>
          <a:stretch>
            <a:fillRect/>
          </a:stretch>
        </p:blipFill>
        <p:spPr>
          <a:xfrm>
            <a:off x="258906" y="1925624"/>
            <a:ext cx="525445" cy="525445"/>
          </a:xfrm>
          <a:prstGeom prst="rect">
            <a:avLst/>
          </a:prstGeom>
        </p:spPr>
      </p:pic>
    </p:spTree>
    <p:extLst>
      <p:ext uri="{BB962C8B-B14F-4D97-AF65-F5344CB8AC3E}">
        <p14:creationId xmlns:p14="http://schemas.microsoft.com/office/powerpoint/2010/main" val="135876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2019</a:t>
            </a:r>
            <a:endParaRPr lang="en-US" dirty="0"/>
          </a:p>
        </p:txBody>
      </p:sp>
      <p:sp>
        <p:nvSpPr>
          <p:cNvPr id="3" name="Content Placeholder 2"/>
          <p:cNvSpPr>
            <a:spLocks noGrp="1"/>
          </p:cNvSpPr>
          <p:nvPr>
            <p:ph idx="1"/>
          </p:nvPr>
        </p:nvSpPr>
        <p:spPr>
          <a:xfrm>
            <a:off x="-36512" y="1556792"/>
            <a:ext cx="2376264" cy="4982120"/>
          </a:xfrm>
        </p:spPr>
        <p:txBody>
          <a:bodyPr>
            <a:noAutofit/>
          </a:bodyPr>
          <a:lstStyle/>
          <a:p>
            <a:r>
              <a:rPr lang="en-US" sz="1200" dirty="0" smtClean="0"/>
              <a:t>ICS is preparing for a very intense period of accelerator system integration with the expected deliveries of the normal conducting </a:t>
            </a:r>
            <a:r>
              <a:rPr lang="en-US" sz="1200" dirty="0" err="1" smtClean="0"/>
              <a:t>linac</a:t>
            </a:r>
            <a:r>
              <a:rPr lang="en-US" sz="1200" dirty="0" smtClean="0"/>
              <a:t> components MEBT, RFQ and DTL</a:t>
            </a:r>
          </a:p>
          <a:p>
            <a:endParaRPr lang="en-US" sz="1200" dirty="0"/>
          </a:p>
          <a:p>
            <a:r>
              <a:rPr lang="en-US" sz="1200" dirty="0" smtClean="0"/>
              <a:t>Installation and commissioning of MPS and PSS functionality will also be high-intensity activities </a:t>
            </a:r>
          </a:p>
          <a:p>
            <a:endParaRPr lang="en-US" sz="1200" dirty="0"/>
          </a:p>
          <a:p>
            <a:r>
              <a:rPr lang="en-US" sz="1200" dirty="0" smtClean="0"/>
              <a:t>Meanwhile work progresses with target system integration and work on instrument integration</a:t>
            </a:r>
          </a:p>
          <a:p>
            <a:endParaRPr lang="en-US" sz="1200" dirty="0"/>
          </a:p>
          <a:p>
            <a:r>
              <a:rPr lang="en-US" sz="1200" dirty="0" smtClean="0"/>
              <a:t>Workload/resource balance will be challenging during the year and we expect to procure expert services to help offload staff</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19</a:t>
            </a:fld>
            <a:endParaRPr lang="en-GB" noProof="0"/>
          </a:p>
        </p:txBody>
      </p:sp>
      <p:pic>
        <p:nvPicPr>
          <p:cNvPr id="5" name="Picture 4"/>
          <p:cNvPicPr>
            <a:picLocks noChangeAspect="1"/>
          </p:cNvPicPr>
          <p:nvPr/>
        </p:nvPicPr>
        <p:blipFill>
          <a:blip r:embed="rId2"/>
          <a:stretch>
            <a:fillRect/>
          </a:stretch>
        </p:blipFill>
        <p:spPr>
          <a:xfrm>
            <a:off x="2002887" y="1417638"/>
            <a:ext cx="7249633" cy="4747666"/>
          </a:xfrm>
          <a:prstGeom prst="rect">
            <a:avLst/>
          </a:prstGeom>
        </p:spPr>
      </p:pic>
    </p:spTree>
    <p:extLst>
      <p:ext uri="{BB962C8B-B14F-4D97-AF65-F5344CB8AC3E}">
        <p14:creationId xmlns:p14="http://schemas.microsoft.com/office/powerpoint/2010/main" val="133571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ESS integrated control system</a:t>
            </a:r>
            <a:endParaRPr lang="sv-SE" dirty="0"/>
          </a:p>
        </p:txBody>
      </p:sp>
      <p:sp>
        <p:nvSpPr>
          <p:cNvPr id="3" name="Content Placeholder 2"/>
          <p:cNvSpPr>
            <a:spLocks noGrp="1"/>
          </p:cNvSpPr>
          <p:nvPr>
            <p:ph idx="1"/>
          </p:nvPr>
        </p:nvSpPr>
        <p:spPr>
          <a:xfrm>
            <a:off x="107504" y="1435038"/>
            <a:ext cx="8856984" cy="5257800"/>
          </a:xfrm>
        </p:spPr>
        <p:txBody>
          <a:bodyPr>
            <a:normAutofit/>
          </a:bodyPr>
          <a:lstStyle/>
          <a:p>
            <a:pPr>
              <a:spcBef>
                <a:spcPts val="200"/>
              </a:spcBef>
            </a:pPr>
            <a:r>
              <a:rPr lang="sv-SE" sz="1800" dirty="0" smtClean="0">
                <a:solidFill>
                  <a:schemeClr val="tx1"/>
                </a:solidFill>
              </a:rPr>
              <a:t>The ESS facility is a large and complex machine with very much and diverse equipment that needs to work in synchronization  and with well-known configurations</a:t>
            </a:r>
          </a:p>
          <a:p>
            <a:pPr>
              <a:spcBef>
                <a:spcPts val="200"/>
              </a:spcBef>
            </a:pPr>
            <a:endParaRPr lang="sv-SE" sz="1800" dirty="0" smtClean="0">
              <a:solidFill>
                <a:schemeClr val="tx1"/>
              </a:solidFill>
            </a:endParaRPr>
          </a:p>
          <a:p>
            <a:pPr>
              <a:spcBef>
                <a:spcPts val="200"/>
              </a:spcBef>
            </a:pPr>
            <a:r>
              <a:rPr lang="en-US" sz="1800" dirty="0"/>
              <a:t>The Integrated Control System Division (ICS division) is responsible for the control systems within the ESS facility including controls for </a:t>
            </a:r>
            <a:endParaRPr lang="en-US" sz="1800" dirty="0" smtClean="0"/>
          </a:p>
          <a:p>
            <a:pPr lvl="1">
              <a:spcBef>
                <a:spcPts val="200"/>
              </a:spcBef>
            </a:pPr>
            <a:r>
              <a:rPr lang="en-US" sz="1600" b="1" dirty="0" smtClean="0"/>
              <a:t>Accelerator</a:t>
            </a:r>
          </a:p>
          <a:p>
            <a:pPr lvl="1">
              <a:spcBef>
                <a:spcPts val="200"/>
              </a:spcBef>
            </a:pPr>
            <a:r>
              <a:rPr lang="en-US" sz="1600" b="1" dirty="0" smtClean="0"/>
              <a:t>Target</a:t>
            </a:r>
          </a:p>
          <a:p>
            <a:pPr lvl="1">
              <a:spcBef>
                <a:spcPts val="200"/>
              </a:spcBef>
            </a:pPr>
            <a:r>
              <a:rPr lang="en-US" sz="1600" b="1" dirty="0" smtClean="0"/>
              <a:t>Neutron Scattering </a:t>
            </a:r>
            <a:r>
              <a:rPr lang="en-US" sz="1600" b="1" dirty="0"/>
              <a:t>S</a:t>
            </a:r>
            <a:r>
              <a:rPr lang="en-US" sz="1600" b="1" dirty="0" smtClean="0"/>
              <a:t>ystems</a:t>
            </a:r>
          </a:p>
          <a:p>
            <a:pPr lvl="1">
              <a:spcBef>
                <a:spcPts val="200"/>
              </a:spcBef>
            </a:pPr>
            <a:r>
              <a:rPr lang="en-US" sz="1600" b="1" dirty="0" smtClean="0"/>
              <a:t>Conventional Facilities</a:t>
            </a:r>
            <a:endParaRPr lang="en-US" sz="1600" dirty="0" smtClean="0"/>
          </a:p>
          <a:p>
            <a:pPr>
              <a:spcBef>
                <a:spcPts val="200"/>
              </a:spcBef>
            </a:pPr>
            <a:endParaRPr lang="en-US" sz="1800" dirty="0"/>
          </a:p>
          <a:p>
            <a:pPr>
              <a:spcBef>
                <a:spcPts val="200"/>
              </a:spcBef>
            </a:pPr>
            <a:r>
              <a:rPr lang="en-US" sz="1800" dirty="0" smtClean="0"/>
              <a:t>In addition, ICS will implement</a:t>
            </a:r>
          </a:p>
          <a:p>
            <a:pPr lvl="1">
              <a:spcBef>
                <a:spcPts val="200"/>
              </a:spcBef>
            </a:pPr>
            <a:r>
              <a:rPr lang="en-US" sz="1600" b="1" dirty="0"/>
              <a:t>Machine  Protection System </a:t>
            </a:r>
          </a:p>
          <a:p>
            <a:pPr lvl="1">
              <a:spcBef>
                <a:spcPts val="200"/>
              </a:spcBef>
            </a:pPr>
            <a:r>
              <a:rPr lang="en-US" sz="1600" b="1" dirty="0"/>
              <a:t>Personnel Safety System</a:t>
            </a:r>
          </a:p>
          <a:p>
            <a:pPr lvl="1">
              <a:spcBef>
                <a:spcPts val="200"/>
              </a:spcBef>
            </a:pPr>
            <a:endParaRPr lang="sv-SE" sz="1400" dirty="0">
              <a:solidFill>
                <a:schemeClr val="tx1"/>
              </a:solidFill>
            </a:endParaRPr>
          </a:p>
          <a:p>
            <a:pPr>
              <a:spcBef>
                <a:spcPts val="200"/>
              </a:spcBef>
            </a:pPr>
            <a:r>
              <a:rPr lang="sv-SE" sz="1800" dirty="0" smtClean="0">
                <a:solidFill>
                  <a:schemeClr val="tx1"/>
                </a:solidFill>
              </a:rPr>
              <a:t>To build a distributed control</a:t>
            </a:r>
            <a:br>
              <a:rPr lang="sv-SE" sz="1800" dirty="0" smtClean="0">
                <a:solidFill>
                  <a:schemeClr val="tx1"/>
                </a:solidFill>
              </a:rPr>
            </a:br>
            <a:r>
              <a:rPr lang="sv-SE" sz="1800" dirty="0" smtClean="0">
                <a:solidFill>
                  <a:schemeClr val="tx1"/>
                </a:solidFill>
              </a:rPr>
              <a:t>system of this size is a major </a:t>
            </a:r>
            <a:br>
              <a:rPr lang="sv-SE" sz="1800" dirty="0" smtClean="0">
                <a:solidFill>
                  <a:schemeClr val="tx1"/>
                </a:solidFill>
              </a:rPr>
            </a:br>
            <a:r>
              <a:rPr lang="sv-SE" sz="1800" dirty="0" smtClean="0">
                <a:solidFill>
                  <a:schemeClr val="tx1"/>
                </a:solidFill>
              </a:rPr>
              <a:t>undertaking</a:t>
            </a:r>
            <a:endParaRPr lang="sv-SE" sz="18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779912" y="3104084"/>
            <a:ext cx="5364088" cy="371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8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MAJOR </a:t>
            </a:r>
            <a:r>
              <a:rPr lang="en-US" dirty="0" smtClean="0"/>
              <a:t>ACTIVITIES </a:t>
            </a:r>
            <a:endParaRPr lang="en-US" dirty="0"/>
          </a:p>
        </p:txBody>
      </p:sp>
      <p:sp>
        <p:nvSpPr>
          <p:cNvPr id="3" name="Content Placeholder 2"/>
          <p:cNvSpPr>
            <a:spLocks noGrp="1"/>
          </p:cNvSpPr>
          <p:nvPr>
            <p:ph idx="1"/>
          </p:nvPr>
        </p:nvSpPr>
        <p:spPr/>
        <p:txBody>
          <a:bodyPr>
            <a:normAutofit/>
          </a:bodyPr>
          <a:lstStyle/>
          <a:p>
            <a:r>
              <a:rPr lang="en-US" sz="1800" dirty="0" smtClean="0"/>
              <a:t>Supporting and working with Accelerator </a:t>
            </a:r>
          </a:p>
          <a:p>
            <a:pPr lvl="1"/>
            <a:r>
              <a:rPr lang="en-US" sz="1400" dirty="0"/>
              <a:t>Personnel safety and machine protection systems for accelerator </a:t>
            </a:r>
            <a:r>
              <a:rPr lang="en-US" sz="1400" dirty="0" smtClean="0"/>
              <a:t>commissioning</a:t>
            </a:r>
            <a:endParaRPr lang="en-US" sz="1400" dirty="0"/>
          </a:p>
          <a:p>
            <a:pPr lvl="1"/>
            <a:r>
              <a:rPr lang="en-US" sz="1400" dirty="0"/>
              <a:t>RF systems for normal </a:t>
            </a:r>
            <a:r>
              <a:rPr lang="en-US" sz="1400" dirty="0" smtClean="0"/>
              <a:t>conducting </a:t>
            </a:r>
            <a:r>
              <a:rPr lang="en-US" sz="1400" dirty="0" err="1" smtClean="0"/>
              <a:t>linac</a:t>
            </a:r>
            <a:endParaRPr lang="en-US" sz="1400" dirty="0"/>
          </a:p>
          <a:p>
            <a:pPr lvl="1"/>
            <a:r>
              <a:rPr lang="en-US" sz="1400" dirty="0"/>
              <a:t>Delivery and installation, commissioning of MEBT, RFQ and</a:t>
            </a:r>
          </a:p>
          <a:p>
            <a:pPr lvl="1"/>
            <a:r>
              <a:rPr lang="en-US" sz="1400" dirty="0" smtClean="0"/>
              <a:t>Cryogenic </a:t>
            </a:r>
            <a:r>
              <a:rPr lang="en-US" sz="1400" dirty="0"/>
              <a:t>distribution </a:t>
            </a:r>
            <a:r>
              <a:rPr lang="en-US" sz="1400" dirty="0" smtClean="0"/>
              <a:t>systems controls</a:t>
            </a:r>
            <a:endParaRPr lang="en-US" sz="1400" dirty="0"/>
          </a:p>
          <a:p>
            <a:pPr lvl="1"/>
            <a:r>
              <a:rPr lang="en-US" sz="1400" dirty="0"/>
              <a:t>Beam instrumentation systems</a:t>
            </a:r>
          </a:p>
          <a:p>
            <a:pPr lvl="1"/>
            <a:endParaRPr lang="en-US" sz="1800" dirty="0"/>
          </a:p>
          <a:p>
            <a:r>
              <a:rPr lang="en-US" sz="1800" dirty="0" smtClean="0"/>
              <a:t>Supporting and working with Target, NSS and CF</a:t>
            </a:r>
            <a:endParaRPr lang="en-US" sz="1800" dirty="0"/>
          </a:p>
          <a:p>
            <a:pPr lvl="1"/>
            <a:r>
              <a:rPr lang="en-US" sz="1400" dirty="0" smtClean="0"/>
              <a:t>Continue working with process control systems and overall target systems</a:t>
            </a:r>
          </a:p>
          <a:p>
            <a:pPr lvl="1"/>
            <a:r>
              <a:rPr lang="en-US" sz="1400" dirty="0" smtClean="0"/>
              <a:t>Continue working with technology development for instruments while supporting integration efforts</a:t>
            </a:r>
          </a:p>
          <a:p>
            <a:pPr lvl="1"/>
            <a:endParaRPr lang="en-US" sz="1400" dirty="0"/>
          </a:p>
          <a:p>
            <a:r>
              <a:rPr lang="en-US" sz="1800" dirty="0" smtClean="0"/>
              <a:t>ICS internal</a:t>
            </a:r>
          </a:p>
          <a:p>
            <a:pPr lvl="1"/>
            <a:r>
              <a:rPr lang="en-US" sz="1400" dirty="0" smtClean="0"/>
              <a:t>Rollout of central timing system</a:t>
            </a:r>
          </a:p>
          <a:p>
            <a:pPr lvl="1"/>
            <a:r>
              <a:rPr lang="en-US" sz="1400" dirty="0" smtClean="0"/>
              <a:t>Control system infrastructure - expanding to network services</a:t>
            </a:r>
          </a:p>
          <a:p>
            <a:pPr lvl="1"/>
            <a:r>
              <a:rPr lang="en-US" sz="1400" dirty="0" smtClean="0"/>
              <a:t>Continue adapting and enhancing controls configuration management software</a:t>
            </a:r>
          </a:p>
          <a:p>
            <a:pPr lvl="1"/>
            <a:r>
              <a:rPr lang="en-US" sz="1400" dirty="0" smtClean="0"/>
              <a:t>Continue adapting and enhancing software infrastructure (EPICS, CSS, Alarm, Logbook …)</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20</a:t>
            </a:fld>
            <a:endParaRPr lang="en-GB" noProof="0" dirty="0"/>
          </a:p>
        </p:txBody>
      </p:sp>
    </p:spTree>
    <p:extLst>
      <p:ext uri="{BB962C8B-B14F-4D97-AF65-F5344CB8AC3E}">
        <p14:creationId xmlns:p14="http://schemas.microsoft.com/office/powerpoint/2010/main" val="1050169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628800"/>
            <a:ext cx="9157667" cy="2500029"/>
          </a:xfrm>
          <a:prstGeom prst="rect">
            <a:avLst/>
          </a:prstGeom>
        </p:spPr>
      </p:pic>
      <p:sp>
        <p:nvSpPr>
          <p:cNvPr id="2" name="Title 1"/>
          <p:cNvSpPr>
            <a:spLocks noGrp="1"/>
          </p:cNvSpPr>
          <p:nvPr>
            <p:ph type="title"/>
          </p:nvPr>
        </p:nvSpPr>
        <p:spPr/>
        <p:txBody>
          <a:bodyPr/>
          <a:lstStyle/>
          <a:p>
            <a:r>
              <a:rPr lang="en-US" dirty="0"/>
              <a:t>Planned </a:t>
            </a:r>
            <a:r>
              <a:rPr lang="en-US" dirty="0" smtClean="0"/>
              <a:t>procurements 2Q - 3Q 2019</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21</a:t>
            </a:fld>
            <a:endParaRPr lang="en-GB" noProof="0"/>
          </a:p>
        </p:txBody>
      </p:sp>
      <p:sp>
        <p:nvSpPr>
          <p:cNvPr id="5" name="Content Placeholder 2"/>
          <p:cNvSpPr>
            <a:spLocks noGrp="1"/>
          </p:cNvSpPr>
          <p:nvPr>
            <p:ph idx="1"/>
          </p:nvPr>
        </p:nvSpPr>
        <p:spPr>
          <a:xfrm>
            <a:off x="0" y="4399537"/>
            <a:ext cx="9144000" cy="1981791"/>
          </a:xfrm>
        </p:spPr>
        <p:txBody>
          <a:bodyPr>
            <a:noAutofit/>
          </a:bodyPr>
          <a:lstStyle/>
          <a:p>
            <a:pPr marL="355600" lvl="1" indent="-177800">
              <a:spcBef>
                <a:spcPts val="600"/>
              </a:spcBef>
            </a:pPr>
            <a:r>
              <a:rPr lang="en-GB" sz="1400" dirty="0" smtClean="0">
                <a:latin typeface="Calibri" panose="020F0502020204030204" pitchFamily="34" charset="0"/>
              </a:rPr>
              <a:t>Listed are the “major” procurements planned for the coming 6 months</a:t>
            </a:r>
          </a:p>
          <a:p>
            <a:pPr marL="355600" lvl="1" indent="-177800">
              <a:spcBef>
                <a:spcPts val="600"/>
              </a:spcBef>
            </a:pPr>
            <a:r>
              <a:rPr lang="en-GB" sz="1400" dirty="0" smtClean="0">
                <a:latin typeface="Calibri" panose="020F0502020204030204" pitchFamily="34" charset="0"/>
              </a:rPr>
              <a:t>Red arrows indicate procurements where we see a larger number of suppliers participating</a:t>
            </a:r>
          </a:p>
          <a:p>
            <a:pPr marL="355600" lvl="1" indent="-177800">
              <a:spcBef>
                <a:spcPts val="600"/>
              </a:spcBef>
            </a:pPr>
            <a:r>
              <a:rPr lang="en-GB" sz="1400" dirty="0" smtClean="0">
                <a:latin typeface="Calibri" panose="020F0502020204030204" pitchFamily="34" charset="0"/>
              </a:rPr>
              <a:t>The ICS procurement plan has been significantly refined during 2018</a:t>
            </a:r>
          </a:p>
          <a:p>
            <a:pPr marL="355600" lvl="1" indent="-177800">
              <a:spcBef>
                <a:spcPts val="600"/>
              </a:spcBef>
            </a:pPr>
            <a:r>
              <a:rPr lang="en-GB" sz="1400" dirty="0" smtClean="0">
                <a:latin typeface="Calibri" panose="020F0502020204030204" pitchFamily="34" charset="0"/>
              </a:rPr>
              <a:t>In total ~30 major procurements are planned until 2022 with a total value of 10.8 M€</a:t>
            </a:r>
          </a:p>
          <a:p>
            <a:pPr marL="177800" lvl="1" indent="0">
              <a:spcBef>
                <a:spcPts val="600"/>
              </a:spcBef>
              <a:buNone/>
            </a:pPr>
            <a:endParaRPr lang="en-GB" sz="1400" dirty="0" smtClean="0">
              <a:latin typeface="Calibri" panose="020F0502020204030204" pitchFamily="34" charset="0"/>
            </a:endParaRPr>
          </a:p>
        </p:txBody>
      </p:sp>
    </p:spTree>
    <p:extLst>
      <p:ext uri="{BB962C8B-B14F-4D97-AF65-F5344CB8AC3E}">
        <p14:creationId xmlns:p14="http://schemas.microsoft.com/office/powerpoint/2010/main" val="200834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4784"/>
            <a:ext cx="9144000" cy="5256584"/>
          </a:xfrm>
        </p:spPr>
        <p:txBody>
          <a:bodyPr>
            <a:normAutofit/>
          </a:bodyPr>
          <a:lstStyle/>
          <a:p>
            <a:r>
              <a:rPr lang="sv-SE" sz="2400" dirty="0" smtClean="0"/>
              <a:t>ESS is investing significantly in MicroTCA technology </a:t>
            </a:r>
          </a:p>
          <a:p>
            <a:r>
              <a:rPr lang="sv-SE" sz="2400" dirty="0" smtClean="0"/>
              <a:t>ESS will be around for many years to come</a:t>
            </a:r>
          </a:p>
          <a:p>
            <a:r>
              <a:rPr lang="sv-SE" sz="2400" dirty="0" smtClean="0"/>
              <a:t>MicroTCA is a hardware platform generating a lot of interest</a:t>
            </a:r>
          </a:p>
          <a:p>
            <a:endParaRPr lang="sv-SE" sz="2400" dirty="0" smtClean="0"/>
          </a:p>
          <a:p>
            <a:endParaRPr lang="sv-SE" dirty="0"/>
          </a:p>
        </p:txBody>
      </p:sp>
      <p:pic>
        <p:nvPicPr>
          <p:cNvPr id="8" name="Picture 7"/>
          <p:cNvPicPr>
            <a:picLocks noChangeAspect="1"/>
          </p:cNvPicPr>
          <p:nvPr/>
        </p:nvPicPr>
        <p:blipFill>
          <a:blip r:embed="rId2"/>
          <a:stretch>
            <a:fillRect/>
          </a:stretch>
        </p:blipFill>
        <p:spPr>
          <a:xfrm rot="20552938">
            <a:off x="4218081" y="3311855"/>
            <a:ext cx="3547991" cy="2647206"/>
          </a:xfrm>
          <a:prstGeom prst="rect">
            <a:avLst/>
          </a:prstGeom>
        </p:spPr>
      </p:pic>
      <p:sp>
        <p:nvSpPr>
          <p:cNvPr id="2" name="Title 1"/>
          <p:cNvSpPr>
            <a:spLocks noGrp="1"/>
          </p:cNvSpPr>
          <p:nvPr>
            <p:ph type="title"/>
          </p:nvPr>
        </p:nvSpPr>
        <p:spPr/>
        <p:txBody>
          <a:bodyPr/>
          <a:lstStyle/>
          <a:p>
            <a:r>
              <a:rPr lang="sv-SE" dirty="0" smtClean="0"/>
              <a:t>ESS </a:t>
            </a:r>
            <a:r>
              <a:rPr lang="sv-SE" dirty="0" err="1" smtClean="0"/>
              <a:t>driving</a:t>
            </a:r>
            <a:r>
              <a:rPr lang="sv-SE" dirty="0" smtClean="0"/>
              <a:t> </a:t>
            </a:r>
            <a:r>
              <a:rPr lang="sv-SE" dirty="0" err="1" smtClean="0"/>
              <a:t>technology</a:t>
            </a:r>
            <a:r>
              <a:rPr lang="sv-SE" dirty="0" smtClean="0"/>
              <a:t> - </a:t>
            </a:r>
            <a:r>
              <a:rPr lang="sv-SE" dirty="0" err="1" smtClean="0"/>
              <a:t>MicroTCA</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pic>
        <p:nvPicPr>
          <p:cNvPr id="6" name="Picture 4" descr="http://asis-pro.com/wp-content/uploads/2015/08/MicroTCA_Logo_Final_version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700808"/>
            <a:ext cx="2051720" cy="752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rot="20581528">
            <a:off x="340939" y="3147637"/>
            <a:ext cx="3385388" cy="2546035"/>
          </a:xfrm>
          <a:prstGeom prst="rect">
            <a:avLst/>
          </a:prstGeom>
        </p:spPr>
      </p:pic>
      <p:pic>
        <p:nvPicPr>
          <p:cNvPr id="7" name="Picture 6"/>
          <p:cNvPicPr>
            <a:picLocks noChangeAspect="1"/>
          </p:cNvPicPr>
          <p:nvPr/>
        </p:nvPicPr>
        <p:blipFill>
          <a:blip r:embed="rId5"/>
          <a:stretch>
            <a:fillRect/>
          </a:stretch>
        </p:blipFill>
        <p:spPr>
          <a:xfrm rot="20567420">
            <a:off x="1870834" y="3170235"/>
            <a:ext cx="3474443" cy="2612094"/>
          </a:xfrm>
          <a:prstGeom prst="rect">
            <a:avLst/>
          </a:prstGeom>
        </p:spPr>
      </p:pic>
      <p:pic>
        <p:nvPicPr>
          <p:cNvPr id="9" name="Picture 8"/>
          <p:cNvPicPr>
            <a:picLocks noChangeAspect="1"/>
          </p:cNvPicPr>
          <p:nvPr/>
        </p:nvPicPr>
        <p:blipFill>
          <a:blip r:embed="rId6"/>
          <a:stretch>
            <a:fillRect/>
          </a:stretch>
        </p:blipFill>
        <p:spPr>
          <a:xfrm rot="20428857">
            <a:off x="5696180" y="3993946"/>
            <a:ext cx="3071761" cy="2279872"/>
          </a:xfrm>
          <a:prstGeom prst="rect">
            <a:avLst/>
          </a:prstGeom>
        </p:spPr>
      </p:pic>
    </p:spTree>
    <p:extLst>
      <p:ext uri="{BB962C8B-B14F-4D97-AF65-F5344CB8AC3E}">
        <p14:creationId xmlns:p14="http://schemas.microsoft.com/office/powerpoint/2010/main" val="484942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ESS </a:t>
            </a:r>
            <a:r>
              <a:rPr lang="sv-SE" dirty="0" err="1" smtClean="0"/>
              <a:t>driving</a:t>
            </a:r>
            <a:r>
              <a:rPr lang="sv-SE" dirty="0" smtClean="0"/>
              <a:t> </a:t>
            </a:r>
            <a:r>
              <a:rPr lang="sv-SE" dirty="0" err="1" smtClean="0"/>
              <a:t>technology</a:t>
            </a:r>
            <a:r>
              <a:rPr lang="sv-SE" smtClean="0"/>
              <a:t> - EPICS 7</a:t>
            </a:r>
            <a:endParaRPr lang="sv-SE" dirty="0"/>
          </a:p>
        </p:txBody>
      </p:sp>
      <p:sp>
        <p:nvSpPr>
          <p:cNvPr id="3" name="Content Placeholder 2"/>
          <p:cNvSpPr>
            <a:spLocks noGrp="1"/>
          </p:cNvSpPr>
          <p:nvPr>
            <p:ph idx="1"/>
          </p:nvPr>
        </p:nvSpPr>
        <p:spPr>
          <a:xfrm>
            <a:off x="35496" y="1484784"/>
            <a:ext cx="8928992" cy="5184576"/>
          </a:xfrm>
        </p:spPr>
        <p:txBody>
          <a:bodyPr>
            <a:noAutofit/>
          </a:bodyPr>
          <a:lstStyle/>
          <a:p>
            <a:r>
              <a:rPr lang="en-US" sz="2000" b="1" dirty="0" smtClean="0"/>
              <a:t>E</a:t>
            </a:r>
            <a:r>
              <a:rPr lang="en-US" sz="1600" dirty="0" smtClean="0"/>
              <a:t>xperimental </a:t>
            </a:r>
            <a:r>
              <a:rPr lang="en-US" sz="2000" b="1" dirty="0" smtClean="0"/>
              <a:t>P</a:t>
            </a:r>
            <a:r>
              <a:rPr lang="en-US" sz="1600" dirty="0" smtClean="0"/>
              <a:t>hysics and </a:t>
            </a:r>
            <a:r>
              <a:rPr lang="en-US" sz="2000" b="1" dirty="0" smtClean="0"/>
              <a:t>I</a:t>
            </a:r>
            <a:r>
              <a:rPr lang="en-US" sz="1600" dirty="0" smtClean="0"/>
              <a:t>ndustrial </a:t>
            </a:r>
            <a:r>
              <a:rPr lang="en-US" sz="2000" b="1" dirty="0" smtClean="0"/>
              <a:t>C</a:t>
            </a:r>
            <a:r>
              <a:rPr lang="en-US" sz="1600" dirty="0" smtClean="0"/>
              <a:t>ontrol </a:t>
            </a:r>
            <a:r>
              <a:rPr lang="en-US" sz="2000" b="1" dirty="0" smtClean="0"/>
              <a:t>S</a:t>
            </a:r>
            <a:r>
              <a:rPr lang="en-US" sz="1600" dirty="0" smtClean="0"/>
              <a:t>ystem</a:t>
            </a:r>
          </a:p>
          <a:p>
            <a:r>
              <a:rPr lang="en-US" sz="1600" dirty="0" smtClean="0"/>
              <a:t>EPICS </a:t>
            </a:r>
            <a:r>
              <a:rPr lang="en-US" sz="1600" dirty="0"/>
              <a:t>is a set of software tools and applications which provide a software infrastructure for use in building distributed control systems to operate devices such as Particle Accelerators, Large Experiments and major </a:t>
            </a:r>
            <a:r>
              <a:rPr lang="en-US" sz="1600" dirty="0" smtClean="0"/>
              <a:t>Telescopes.</a:t>
            </a:r>
            <a:br>
              <a:rPr lang="en-US" sz="1600" dirty="0" smtClean="0"/>
            </a:br>
            <a:r>
              <a:rPr lang="en-US" sz="1600" dirty="0" smtClean="0"/>
              <a:t>Such </a:t>
            </a:r>
            <a:r>
              <a:rPr lang="en-US" sz="1600" dirty="0"/>
              <a:t>distributed control systems typically comprise tens or </a:t>
            </a:r>
            <a:r>
              <a:rPr lang="en-US" sz="1600" dirty="0" smtClean="0"/>
              <a:t>hundreds </a:t>
            </a:r>
            <a:r>
              <a:rPr lang="en-US" sz="1600" dirty="0"/>
              <a:t>of </a:t>
            </a:r>
            <a:r>
              <a:rPr lang="en-US" sz="1600" dirty="0" smtClean="0"/>
              <a:t/>
            </a:r>
            <a:br>
              <a:rPr lang="en-US" sz="1600" dirty="0" smtClean="0"/>
            </a:br>
            <a:r>
              <a:rPr lang="en-US" sz="1600" dirty="0" smtClean="0"/>
              <a:t>computers</a:t>
            </a:r>
            <a:r>
              <a:rPr lang="en-US" sz="1600" dirty="0"/>
              <a:t>, networked together to allow communication between them and </a:t>
            </a:r>
            <a:r>
              <a:rPr lang="en-US" sz="1600" dirty="0" smtClean="0"/>
              <a:t/>
            </a:r>
            <a:br>
              <a:rPr lang="en-US" sz="1600" dirty="0" smtClean="0"/>
            </a:br>
            <a:r>
              <a:rPr lang="en-US" sz="1600" dirty="0" smtClean="0"/>
              <a:t>to </a:t>
            </a:r>
            <a:r>
              <a:rPr lang="en-US" sz="1600" dirty="0"/>
              <a:t>provide control and feedback of the various parts of the device from a central </a:t>
            </a:r>
            <a:r>
              <a:rPr lang="en-US" sz="1600" dirty="0" smtClean="0"/>
              <a:t/>
            </a:r>
            <a:br>
              <a:rPr lang="en-US" sz="1600" dirty="0" smtClean="0"/>
            </a:br>
            <a:r>
              <a:rPr lang="en-US" sz="1600" dirty="0" smtClean="0"/>
              <a:t>control room</a:t>
            </a:r>
            <a:endParaRPr lang="en-US" sz="1600" dirty="0"/>
          </a:p>
          <a:p>
            <a:endParaRPr lang="en-US" sz="1100" dirty="0"/>
          </a:p>
          <a:p>
            <a:r>
              <a:rPr lang="en-US" sz="1600" b="1" dirty="0" smtClean="0"/>
              <a:t>Flexible and scalable</a:t>
            </a:r>
            <a:endParaRPr lang="en-US" sz="1100" b="1" dirty="0"/>
          </a:p>
          <a:p>
            <a:r>
              <a:rPr lang="en-US" sz="1600" dirty="0" smtClean="0"/>
              <a:t>EPICS is used at many science facilities around the world . Typically, there are hundreds </a:t>
            </a:r>
            <a:r>
              <a:rPr lang="en-US" sz="1600" dirty="0"/>
              <a:t>of </a:t>
            </a:r>
            <a:r>
              <a:rPr lang="en-US" sz="1600" dirty="0" smtClean="0"/>
              <a:t>dedicated computers that </a:t>
            </a:r>
            <a:r>
              <a:rPr lang="en-US" sz="1600" dirty="0"/>
              <a:t>directly or indirectly control almost every aspect of the machine operation, while </a:t>
            </a:r>
            <a:r>
              <a:rPr lang="en-US" sz="1600" dirty="0" smtClean="0"/>
              <a:t>workstations </a:t>
            </a:r>
            <a:r>
              <a:rPr lang="en-US" sz="1600" dirty="0"/>
              <a:t>and servers in the control room provide higher level control and operator interfaces to the systems, and perform data logging, archiving and </a:t>
            </a:r>
            <a:r>
              <a:rPr lang="en-US" sz="1600" dirty="0" smtClean="0"/>
              <a:t>analysis</a:t>
            </a:r>
            <a:endParaRPr lang="en-US" sz="1600" dirty="0"/>
          </a:p>
          <a:p>
            <a:endParaRPr lang="en-US" sz="1100" dirty="0"/>
          </a:p>
          <a:p>
            <a:r>
              <a:rPr lang="en-US" sz="1600" b="1" dirty="0"/>
              <a:t>EPICS development</a:t>
            </a:r>
          </a:p>
          <a:p>
            <a:r>
              <a:rPr lang="en-US" sz="1600" dirty="0"/>
              <a:t>EPICS is developed through a collaborative open-source process where anyone is free to contribute to the EPICS family of software. </a:t>
            </a:r>
            <a:r>
              <a:rPr lang="en-US" sz="1600" dirty="0" smtClean="0"/>
              <a:t>The development roadmap is defined by the </a:t>
            </a:r>
            <a:r>
              <a:rPr lang="en-US" sz="1600" dirty="0"/>
              <a:t>EPICS council </a:t>
            </a:r>
            <a:r>
              <a:rPr lang="en-US" sz="1600" dirty="0" smtClean="0"/>
              <a:t>which consists of major contributors to the EPICS community</a:t>
            </a:r>
            <a:endParaRPr lang="sv-SE"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736429"/>
            <a:ext cx="1605763" cy="864096"/>
          </a:xfrm>
          <a:prstGeom prst="rect">
            <a:avLst/>
          </a:prstGeom>
          <a:noFill/>
          <a:ln>
            <a:noFill/>
          </a:ln>
          <a:effectLst>
            <a:outerShdw blurRad="50800" dist="114300" dir="2700000" sx="101000" sy="101000" algn="tl" rotWithShape="0">
              <a:prstClr val="black">
                <a:alpha val="3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9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ESS driving technology - Machine learning</a:t>
            </a:r>
            <a:endParaRPr lang="en-GB" sz="2800" dirty="0"/>
          </a:p>
        </p:txBody>
      </p:sp>
      <p:sp>
        <p:nvSpPr>
          <p:cNvPr id="3" name="Content Placeholder 2"/>
          <p:cNvSpPr>
            <a:spLocks noGrp="1"/>
          </p:cNvSpPr>
          <p:nvPr>
            <p:ph idx="1"/>
          </p:nvPr>
        </p:nvSpPr>
        <p:spPr>
          <a:xfrm>
            <a:off x="35496" y="1412776"/>
            <a:ext cx="5904656" cy="4525963"/>
          </a:xfrm>
        </p:spPr>
        <p:txBody>
          <a:bodyPr>
            <a:normAutofit/>
          </a:bodyPr>
          <a:lstStyle/>
          <a:p>
            <a:r>
              <a:rPr lang="en-GB" sz="2400" dirty="0" smtClean="0"/>
              <a:t>A project is ongoing to explore if modern AI/Machine learning technologies can be used to augment the ESS control system</a:t>
            </a:r>
          </a:p>
          <a:p>
            <a:pPr lvl="1"/>
            <a:r>
              <a:rPr lang="en-GB" sz="2000" dirty="0" smtClean="0"/>
              <a:t>Decrease commissioning time and effort</a:t>
            </a:r>
          </a:p>
          <a:p>
            <a:pPr lvl="1"/>
            <a:r>
              <a:rPr lang="en-GB" sz="2000" dirty="0" smtClean="0"/>
              <a:t>Increased facility availability (95% goal)</a:t>
            </a:r>
          </a:p>
          <a:p>
            <a:pPr lvl="1"/>
            <a:r>
              <a:rPr lang="en-GB" sz="2000" dirty="0" smtClean="0"/>
              <a:t>Increased efficiency of operation</a:t>
            </a:r>
          </a:p>
          <a:p>
            <a:pPr lvl="1"/>
            <a:r>
              <a:rPr lang="en-GB" sz="2000" dirty="0" smtClean="0"/>
              <a:t>Improved human/machine interaction</a:t>
            </a:r>
          </a:p>
          <a:p>
            <a:pPr lvl="1"/>
            <a:r>
              <a:rPr lang="en-GB" sz="2000" dirty="0" smtClean="0"/>
              <a:t>Lowered operational and maintenance costs</a:t>
            </a:r>
            <a:endParaRPr lang="en-GB" sz="2000"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pic>
        <p:nvPicPr>
          <p:cNvPr id="1026" name="Picture 2" descr="Amoktime Gort/Klaatu action fig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8475" y="1412776"/>
            <a:ext cx="3422684" cy="5445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rot="20367899">
            <a:off x="237212" y="4780877"/>
            <a:ext cx="1813172" cy="1342121"/>
          </a:xfrm>
          <a:prstGeom prst="rect">
            <a:avLst/>
          </a:prstGeom>
        </p:spPr>
      </p:pic>
      <p:pic>
        <p:nvPicPr>
          <p:cNvPr id="6" name="Picture 5"/>
          <p:cNvPicPr>
            <a:picLocks noChangeAspect="1"/>
          </p:cNvPicPr>
          <p:nvPr/>
        </p:nvPicPr>
        <p:blipFill>
          <a:blip r:embed="rId4"/>
          <a:stretch>
            <a:fillRect/>
          </a:stretch>
        </p:blipFill>
        <p:spPr>
          <a:xfrm rot="20401021">
            <a:off x="1964471" y="4768011"/>
            <a:ext cx="1825030" cy="1376409"/>
          </a:xfrm>
          <a:prstGeom prst="rect">
            <a:avLst/>
          </a:prstGeom>
        </p:spPr>
      </p:pic>
      <p:pic>
        <p:nvPicPr>
          <p:cNvPr id="7" name="Picture 6"/>
          <p:cNvPicPr>
            <a:picLocks noChangeAspect="1"/>
          </p:cNvPicPr>
          <p:nvPr/>
        </p:nvPicPr>
        <p:blipFill>
          <a:blip r:embed="rId5"/>
          <a:stretch>
            <a:fillRect/>
          </a:stretch>
        </p:blipFill>
        <p:spPr>
          <a:xfrm rot="20283643">
            <a:off x="3653636" y="4722051"/>
            <a:ext cx="1827890" cy="1335911"/>
          </a:xfrm>
          <a:prstGeom prst="rect">
            <a:avLst/>
          </a:prstGeom>
        </p:spPr>
      </p:pic>
    </p:spTree>
    <p:extLst>
      <p:ext uri="{BB962C8B-B14F-4D97-AF65-F5344CB8AC3E}">
        <p14:creationId xmlns:p14="http://schemas.microsoft.com/office/powerpoint/2010/main" val="3653935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Control system </a:t>
            </a:r>
            <a:r>
              <a:rPr lang="sv-SE" dirty="0" err="1" smtClean="0"/>
              <a:t>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25</a:t>
            </a:fld>
            <a:endParaRPr lang="en-GB" noProof="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8" y="1466854"/>
            <a:ext cx="9036496" cy="433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F4A89FA0-E947-6545-B644-D3F1056E0648}"/>
              </a:ext>
            </a:extLst>
          </p:cNvPr>
          <p:cNvSpPr txBox="1">
            <a:spLocks/>
          </p:cNvSpPr>
          <p:nvPr/>
        </p:nvSpPr>
        <p:spPr>
          <a:xfrm>
            <a:off x="179512" y="5875843"/>
            <a:ext cx="8229600" cy="84563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ICS overview document available [</a:t>
            </a:r>
            <a:r>
              <a:rPr lang="en-US" dirty="0" smtClean="0">
                <a:hlinkClick r:id="rId3"/>
              </a:rPr>
              <a:t>link</a:t>
            </a:r>
            <a:r>
              <a:rPr lang="en-US" dirty="0" smtClean="0"/>
              <a:t>]</a:t>
            </a:r>
          </a:p>
          <a:p>
            <a:r>
              <a:rPr lang="en-US" dirty="0" smtClean="0"/>
              <a:t>ICS weekly reports (130+ recipients)</a:t>
            </a:r>
            <a:endParaRPr lang="en-US" dirty="0"/>
          </a:p>
        </p:txBody>
      </p:sp>
    </p:spTree>
    <p:extLst>
      <p:ext uri="{BB962C8B-B14F-4D97-AF65-F5344CB8AC3E}">
        <p14:creationId xmlns:p14="http://schemas.microsoft.com/office/powerpoint/2010/main" val="14065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from TAC 18</a:t>
            </a:r>
            <a:endParaRPr lang="en-GB" dirty="0"/>
          </a:p>
        </p:txBody>
      </p:sp>
      <p:sp>
        <p:nvSpPr>
          <p:cNvPr id="3" name="Content Placeholder 2"/>
          <p:cNvSpPr>
            <a:spLocks noGrp="1"/>
          </p:cNvSpPr>
          <p:nvPr>
            <p:ph idx="1"/>
          </p:nvPr>
        </p:nvSpPr>
        <p:spPr>
          <a:xfrm>
            <a:off x="-1520" y="1412776"/>
            <a:ext cx="8821992" cy="5184576"/>
          </a:xfrm>
        </p:spPr>
        <p:txBody>
          <a:bodyPr>
            <a:normAutofit fontScale="92500" lnSpcReduction="20000"/>
          </a:bodyPr>
          <a:lstStyle/>
          <a:p>
            <a:r>
              <a:rPr lang="en-GB" sz="1400" dirty="0"/>
              <a:t>ICS Management should give greater emphasis on the coordination with stakeholders beyond the accelerator to target and Neutron Scattering System (NSS). The role of an embedded ICS person in these Divisions could help improve understanding and </a:t>
            </a:r>
            <a:r>
              <a:rPr lang="en-GB" sz="1400" dirty="0" smtClean="0"/>
              <a:t>trust</a:t>
            </a:r>
          </a:p>
          <a:p>
            <a:pPr lvl="1"/>
            <a:r>
              <a:rPr lang="en-GB" sz="1200" i="1" dirty="0">
                <a:solidFill>
                  <a:srgbClr val="0000FF"/>
                </a:solidFill>
              </a:rPr>
              <a:t>The interaction with stakeholders beyond accelerator is currently managed by work package managers that are dedicated to supporting the stakeholder (NSS and target). The current set-up makes the work package managers "embedded" into the stakeholder to the extent needed for the situation and it provides the advantage of internal coordination in </a:t>
            </a:r>
            <a:r>
              <a:rPr lang="en-GB" sz="1200" i="1" dirty="0" smtClean="0">
                <a:solidFill>
                  <a:srgbClr val="0000FF"/>
                </a:solidFill>
              </a:rPr>
              <a:t>ICS.</a:t>
            </a:r>
          </a:p>
          <a:p>
            <a:pPr lvl="1"/>
            <a:r>
              <a:rPr lang="en-GB" sz="1200" i="1" dirty="0" smtClean="0">
                <a:solidFill>
                  <a:srgbClr val="0000FF"/>
                </a:solidFill>
              </a:rPr>
              <a:t>Also</a:t>
            </a:r>
            <a:r>
              <a:rPr lang="en-GB" sz="1200" i="1" dirty="0">
                <a:solidFill>
                  <a:srgbClr val="0000FF"/>
                </a:solidFill>
              </a:rPr>
              <a:t>, external initiatives, such as the beamline controls group for NSS/ICS interaction, further clarifies the interface and roles between ICS and stakeholders.</a:t>
            </a:r>
            <a:endParaRPr lang="en-GB" sz="1200" i="1" dirty="0" smtClean="0">
              <a:solidFill>
                <a:srgbClr val="0000FF"/>
              </a:solidFill>
            </a:endParaRPr>
          </a:p>
          <a:p>
            <a:endParaRPr lang="en-GB" sz="1400" dirty="0"/>
          </a:p>
          <a:p>
            <a:r>
              <a:rPr lang="en-GB" sz="1400" dirty="0"/>
              <a:t>The ESS TSS is a critical system for the facility. Given its importance, a dedicated review of the TSS with experts who have built and operated such systems would seem </a:t>
            </a:r>
            <a:r>
              <a:rPr lang="en-GB" sz="1400" dirty="0" smtClean="0"/>
              <a:t>appropriate</a:t>
            </a:r>
          </a:p>
          <a:p>
            <a:pPr lvl="1"/>
            <a:r>
              <a:rPr lang="en-GB" sz="1200" i="1" dirty="0" smtClean="0">
                <a:solidFill>
                  <a:srgbClr val="0000FF"/>
                </a:solidFill>
              </a:rPr>
              <a:t>Target division is responsible for the target safety system - a series of critical design reviews have been arranged by the target division. </a:t>
            </a:r>
          </a:p>
          <a:p>
            <a:pPr lvl="1"/>
            <a:r>
              <a:rPr lang="en-GB" sz="1200" i="1" dirty="0" smtClean="0">
                <a:solidFill>
                  <a:srgbClr val="0000FF"/>
                </a:solidFill>
              </a:rPr>
              <a:t>The target safety system design</a:t>
            </a:r>
            <a:r>
              <a:rPr lang="en-GB" sz="1200" i="1" dirty="0">
                <a:solidFill>
                  <a:srgbClr val="0000FF"/>
                </a:solidFill>
              </a:rPr>
              <a:t>, starting in 2013, passed the Preliminary Design Review (PDR) in </a:t>
            </a:r>
            <a:r>
              <a:rPr lang="en-GB" sz="1200" i="1" dirty="0" smtClean="0">
                <a:solidFill>
                  <a:srgbClr val="0000FF"/>
                </a:solidFill>
              </a:rPr>
              <a:t>2016-02, </a:t>
            </a:r>
            <a:r>
              <a:rPr lang="en-GB" sz="1200" i="1" dirty="0">
                <a:solidFill>
                  <a:srgbClr val="0000FF"/>
                </a:solidFill>
              </a:rPr>
              <a:t>with a review committee that included two external subject matter experts, one on safety system design and implementation and the other on facility radiation safety and analysis</a:t>
            </a:r>
            <a:r>
              <a:rPr lang="en-GB" sz="1200" i="1" dirty="0" smtClean="0">
                <a:solidFill>
                  <a:srgbClr val="0000FF"/>
                </a:solidFill>
              </a:rPr>
              <a:t>.</a:t>
            </a:r>
          </a:p>
          <a:p>
            <a:pPr lvl="1"/>
            <a:r>
              <a:rPr lang="en-GB" sz="1200" i="1" dirty="0" smtClean="0">
                <a:solidFill>
                  <a:srgbClr val="0000FF"/>
                </a:solidFill>
              </a:rPr>
              <a:t>Currently</a:t>
            </a:r>
            <a:r>
              <a:rPr lang="en-GB" sz="1200" i="1" dirty="0">
                <a:solidFill>
                  <a:srgbClr val="0000FF"/>
                </a:solidFill>
              </a:rPr>
              <a:t>, the </a:t>
            </a:r>
            <a:r>
              <a:rPr lang="en-GB" sz="1200" i="1" dirty="0" smtClean="0">
                <a:solidFill>
                  <a:srgbClr val="0000FF"/>
                </a:solidFill>
              </a:rPr>
              <a:t>target safety system is </a:t>
            </a:r>
            <a:r>
              <a:rPr lang="en-GB" sz="1200" i="1" dirty="0">
                <a:solidFill>
                  <a:srgbClr val="0000FF"/>
                </a:solidFill>
              </a:rPr>
              <a:t>undergoing a </a:t>
            </a:r>
            <a:r>
              <a:rPr lang="en-GB" sz="1200" i="1" dirty="0" smtClean="0">
                <a:solidFill>
                  <a:srgbClr val="0000FF"/>
                </a:solidFill>
              </a:rPr>
              <a:t>critical design review process</a:t>
            </a:r>
            <a:r>
              <a:rPr lang="en-GB" sz="1200" i="1" dirty="0">
                <a:solidFill>
                  <a:srgbClr val="0000FF"/>
                </a:solidFill>
              </a:rPr>
              <a:t>, divided in three </a:t>
            </a:r>
            <a:r>
              <a:rPr lang="en-GB" sz="1200" i="1" dirty="0" smtClean="0">
                <a:solidFill>
                  <a:srgbClr val="0000FF"/>
                </a:solidFill>
              </a:rPr>
              <a:t>parts.</a:t>
            </a:r>
          </a:p>
          <a:p>
            <a:pPr lvl="1"/>
            <a:r>
              <a:rPr lang="en-GB" sz="1200" i="1" dirty="0" smtClean="0">
                <a:solidFill>
                  <a:srgbClr val="0000FF"/>
                </a:solidFill>
              </a:rPr>
              <a:t>The </a:t>
            </a:r>
            <a:r>
              <a:rPr lang="en-GB" sz="1200" i="1" dirty="0">
                <a:solidFill>
                  <a:srgbClr val="0000FF"/>
                </a:solidFill>
              </a:rPr>
              <a:t>review committee has both members internal to the ESS organisation and several from other existing and similar facilities. </a:t>
            </a:r>
            <a:endParaRPr lang="en-GB" sz="1200" i="1" dirty="0" smtClean="0">
              <a:solidFill>
                <a:srgbClr val="0000FF"/>
              </a:solidFill>
            </a:endParaRPr>
          </a:p>
          <a:p>
            <a:pPr lvl="1"/>
            <a:r>
              <a:rPr lang="en-GB" sz="1200" i="1" dirty="0" smtClean="0">
                <a:solidFill>
                  <a:srgbClr val="0000FF"/>
                </a:solidFill>
              </a:rPr>
              <a:t>The </a:t>
            </a:r>
            <a:r>
              <a:rPr lang="en-GB" sz="1200" i="1" dirty="0">
                <a:solidFill>
                  <a:srgbClr val="0000FF"/>
                </a:solidFill>
              </a:rPr>
              <a:t>first part took place </a:t>
            </a:r>
            <a:r>
              <a:rPr lang="en-GB" sz="1200" i="1" dirty="0" smtClean="0">
                <a:solidFill>
                  <a:srgbClr val="0000FF"/>
                </a:solidFill>
              </a:rPr>
              <a:t>2018-12-10, </a:t>
            </a:r>
            <a:r>
              <a:rPr lang="en-GB" sz="1200" i="1" dirty="0">
                <a:solidFill>
                  <a:srgbClr val="0000FF"/>
                </a:solidFill>
              </a:rPr>
              <a:t>the second part in conjunction with </a:t>
            </a:r>
            <a:r>
              <a:rPr lang="en-GB" sz="1200" i="1" dirty="0" smtClean="0">
                <a:solidFill>
                  <a:srgbClr val="0000FF"/>
                </a:solidFill>
              </a:rPr>
              <a:t>TAC 19 </a:t>
            </a:r>
            <a:r>
              <a:rPr lang="en-GB" sz="1200" i="1" dirty="0">
                <a:solidFill>
                  <a:srgbClr val="0000FF"/>
                </a:solidFill>
              </a:rPr>
              <a:t>(including a </a:t>
            </a:r>
            <a:r>
              <a:rPr lang="en-GB" sz="1200" i="1" dirty="0" err="1">
                <a:solidFill>
                  <a:srgbClr val="0000FF"/>
                </a:solidFill>
              </a:rPr>
              <a:t>cTAC</a:t>
            </a:r>
            <a:r>
              <a:rPr lang="en-GB" sz="1200" i="1" dirty="0">
                <a:solidFill>
                  <a:srgbClr val="0000FF"/>
                </a:solidFill>
              </a:rPr>
              <a:t> member) on </a:t>
            </a:r>
            <a:r>
              <a:rPr lang="en-GB" sz="1200" i="1" dirty="0" smtClean="0">
                <a:solidFill>
                  <a:srgbClr val="0000FF"/>
                </a:solidFill>
              </a:rPr>
              <a:t>2019-04-08 - 2019-04-09, </a:t>
            </a:r>
            <a:r>
              <a:rPr lang="en-GB" sz="1200" i="1" dirty="0">
                <a:solidFill>
                  <a:srgbClr val="0000FF"/>
                </a:solidFill>
              </a:rPr>
              <a:t>and the third part is scheduled in </a:t>
            </a:r>
            <a:r>
              <a:rPr lang="en-GB" sz="1200" i="1" dirty="0" smtClean="0">
                <a:solidFill>
                  <a:srgbClr val="0000FF"/>
                </a:solidFill>
              </a:rPr>
              <a:t>2019-05</a:t>
            </a:r>
          </a:p>
          <a:p>
            <a:pPr lvl="1"/>
            <a:r>
              <a:rPr lang="en-GB" sz="1200" i="1" dirty="0" smtClean="0">
                <a:solidFill>
                  <a:srgbClr val="0000FF"/>
                </a:solidFill>
              </a:rPr>
              <a:t>Also</a:t>
            </a:r>
            <a:r>
              <a:rPr lang="en-GB" sz="1200" i="1" dirty="0">
                <a:solidFill>
                  <a:srgbClr val="0000FF"/>
                </a:solidFill>
              </a:rPr>
              <a:t>, there will be an </a:t>
            </a:r>
            <a:r>
              <a:rPr lang="en-GB" sz="1200" i="1" dirty="0" smtClean="0">
                <a:solidFill>
                  <a:srgbClr val="0000FF"/>
                </a:solidFill>
              </a:rPr>
              <a:t>independent </a:t>
            </a:r>
            <a:r>
              <a:rPr lang="en-GB" sz="1200" i="1" dirty="0">
                <a:solidFill>
                  <a:srgbClr val="0000FF"/>
                </a:solidFill>
              </a:rPr>
              <a:t>review of the TSS design, performed by a Swedish subject matter expert company, </a:t>
            </a:r>
            <a:r>
              <a:rPr lang="en-GB" sz="1200" i="1" dirty="0" err="1">
                <a:solidFill>
                  <a:srgbClr val="0000FF"/>
                </a:solidFill>
              </a:rPr>
              <a:t>Safetech</a:t>
            </a:r>
            <a:r>
              <a:rPr lang="en-GB" sz="1200" i="1" dirty="0">
                <a:solidFill>
                  <a:srgbClr val="0000FF"/>
                </a:solidFill>
              </a:rPr>
              <a:t> Engineering. This external review will also be finalised </a:t>
            </a:r>
            <a:r>
              <a:rPr lang="en-GB" sz="1200" i="1">
                <a:solidFill>
                  <a:srgbClr val="0000FF"/>
                </a:solidFill>
              </a:rPr>
              <a:t>during </a:t>
            </a:r>
            <a:r>
              <a:rPr lang="en-GB" sz="1200" i="1" smtClean="0">
                <a:solidFill>
                  <a:srgbClr val="0000FF"/>
                </a:solidFill>
              </a:rPr>
              <a:t>2019-05</a:t>
            </a:r>
            <a:endParaRPr lang="en-GB" sz="1200" i="1" dirty="0" smtClean="0">
              <a:solidFill>
                <a:srgbClr val="0000FF"/>
              </a:solidFill>
            </a:endParaRPr>
          </a:p>
          <a:p>
            <a:endParaRPr lang="en-GB" sz="1400" dirty="0"/>
          </a:p>
          <a:p>
            <a:r>
              <a:rPr lang="en-GB" sz="1400" dirty="0"/>
              <a:t>Ensure each staff member and partner understands the intermediate activities needed to meet milestone and their role in the overall project </a:t>
            </a:r>
            <a:r>
              <a:rPr lang="en-GB" sz="1400" dirty="0" smtClean="0"/>
              <a:t>success</a:t>
            </a:r>
          </a:p>
          <a:p>
            <a:pPr lvl="1"/>
            <a:r>
              <a:rPr lang="en-GB" sz="1200" i="1" dirty="0" smtClean="0">
                <a:solidFill>
                  <a:srgbClr val="0000FF"/>
                </a:solidFill>
              </a:rPr>
              <a:t>Since </a:t>
            </a:r>
            <a:r>
              <a:rPr lang="en-GB" sz="1200" i="1" dirty="0">
                <a:solidFill>
                  <a:srgbClr val="0000FF"/>
                </a:solidFill>
              </a:rPr>
              <a:t>TAC 18, ICS has put increased focus on refining the project plan and work with the control system integration process.</a:t>
            </a:r>
          </a:p>
          <a:p>
            <a:pPr lvl="1"/>
            <a:r>
              <a:rPr lang="en-GB" sz="1200" i="1" dirty="0">
                <a:solidFill>
                  <a:srgbClr val="0000FF"/>
                </a:solidFill>
              </a:rPr>
              <a:t>This development has resulted in a significant improvement in the documented ICS integration processes (as will be elaborated during TAC 19), which has or will help stakeholders and internal ICS staff better understand the flow of activities and intermediate steps needed to meet milestones. </a:t>
            </a:r>
          </a:p>
          <a:p>
            <a:pPr lvl="1"/>
            <a:r>
              <a:rPr lang="en-GB" sz="1200" i="1" dirty="0">
                <a:solidFill>
                  <a:srgbClr val="0000FF"/>
                </a:solidFill>
              </a:rPr>
              <a:t>The integrated project plan has also been refined with various degrees of success - mainly depending on the clarity of plans from the stakeholders. Some work packages remain a worry.</a:t>
            </a:r>
          </a:p>
          <a:p>
            <a:endParaRPr lang="en-GB" sz="14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26</a:t>
            </a:fld>
            <a:endParaRPr lang="en-GB" noProof="0"/>
          </a:p>
        </p:txBody>
      </p:sp>
    </p:spTree>
    <p:extLst>
      <p:ext uri="{BB962C8B-B14F-4D97-AF65-F5344CB8AC3E}">
        <p14:creationId xmlns:p14="http://schemas.microsoft.com/office/powerpoint/2010/main" val="197148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from TAC 18</a:t>
            </a:r>
            <a:endParaRPr lang="en-GB" dirty="0"/>
          </a:p>
        </p:txBody>
      </p:sp>
      <p:sp>
        <p:nvSpPr>
          <p:cNvPr id="3" name="Content Placeholder 2"/>
          <p:cNvSpPr>
            <a:spLocks noGrp="1"/>
          </p:cNvSpPr>
          <p:nvPr>
            <p:ph idx="1"/>
          </p:nvPr>
        </p:nvSpPr>
        <p:spPr>
          <a:xfrm>
            <a:off x="-1520" y="1412776"/>
            <a:ext cx="8821992" cy="5445224"/>
          </a:xfrm>
        </p:spPr>
        <p:txBody>
          <a:bodyPr>
            <a:normAutofit fontScale="85000" lnSpcReduction="20000"/>
          </a:bodyPr>
          <a:lstStyle/>
          <a:p>
            <a:r>
              <a:rPr lang="en-GB" sz="1400" dirty="0"/>
              <a:t>ICS should maintain sufficient stock of standard PLC, </a:t>
            </a:r>
            <a:r>
              <a:rPr lang="en-GB" sz="1400" dirty="0" err="1"/>
              <a:t>EtherCat</a:t>
            </a:r>
            <a:r>
              <a:rPr lang="en-GB" sz="1400" dirty="0"/>
              <a:t> and MTCA components above and beyond what is scheduled such that they are available to issue to their customers when they need them. Even when not </a:t>
            </a:r>
            <a:r>
              <a:rPr lang="en-GB" sz="1400" dirty="0" smtClean="0"/>
              <a:t>expected</a:t>
            </a:r>
          </a:p>
          <a:p>
            <a:pPr lvl="1"/>
            <a:r>
              <a:rPr lang="en-GB" sz="1200" i="1" dirty="0">
                <a:solidFill>
                  <a:srgbClr val="0000FF"/>
                </a:solidFill>
              </a:rPr>
              <a:t>From experience, we have started being more proactive when it comes to standard hardware equipment.</a:t>
            </a:r>
          </a:p>
          <a:p>
            <a:pPr lvl="1"/>
            <a:r>
              <a:rPr lang="en-GB" sz="1200" i="1" dirty="0">
                <a:solidFill>
                  <a:srgbClr val="0000FF"/>
                </a:solidFill>
              </a:rPr>
              <a:t>For </a:t>
            </a:r>
            <a:r>
              <a:rPr lang="en-GB" sz="1200" i="1" dirty="0" err="1">
                <a:solidFill>
                  <a:srgbClr val="0000FF"/>
                </a:solidFill>
              </a:rPr>
              <a:t>MicroTCA</a:t>
            </a:r>
            <a:r>
              <a:rPr lang="en-GB" sz="1200" i="1" dirty="0">
                <a:solidFill>
                  <a:srgbClr val="0000FF"/>
                </a:solidFill>
              </a:rPr>
              <a:t> infrastructure components (Crates, Power supplies, MCH:s) we have a level of stock that will be sufficient to cover "spontaneous needs" as well as the foreseen needs for installation.</a:t>
            </a:r>
          </a:p>
          <a:p>
            <a:pPr lvl="1"/>
            <a:r>
              <a:rPr lang="en-GB" sz="1200" i="1" dirty="0">
                <a:solidFill>
                  <a:srgbClr val="0000FF"/>
                </a:solidFill>
              </a:rPr>
              <a:t>For </a:t>
            </a:r>
            <a:r>
              <a:rPr lang="en-GB" sz="1200" i="1" dirty="0" err="1">
                <a:solidFill>
                  <a:srgbClr val="0000FF"/>
                </a:solidFill>
              </a:rPr>
              <a:t>MicroTCA</a:t>
            </a:r>
            <a:r>
              <a:rPr lang="en-GB" sz="1200" i="1" dirty="0">
                <a:solidFill>
                  <a:srgbClr val="0000FF"/>
                </a:solidFill>
              </a:rPr>
              <a:t> specific equipment (processing boards, timing system components and CPU:s) we also have a sufficient stock to cover all spontaneous and installation needs.</a:t>
            </a:r>
          </a:p>
          <a:p>
            <a:pPr lvl="1"/>
            <a:r>
              <a:rPr lang="en-GB" sz="1200" i="1" dirty="0">
                <a:solidFill>
                  <a:srgbClr val="0000FF"/>
                </a:solidFill>
              </a:rPr>
              <a:t>We are working on improve the availability of standard FMC modules - these often have long lead times and tend to be problematic if a sudden need arises.</a:t>
            </a:r>
          </a:p>
          <a:p>
            <a:pPr lvl="1"/>
            <a:r>
              <a:rPr lang="en-GB" sz="1200" i="1" dirty="0">
                <a:solidFill>
                  <a:srgbClr val="0000FF"/>
                </a:solidFill>
              </a:rPr>
              <a:t>For PLC equipment we do not keep a stock but we have a well worked-in routine within our framework agreement with our standard PLC supplier that has a short turnaround time from request to supply (&lt; 1 week)</a:t>
            </a:r>
          </a:p>
          <a:p>
            <a:pPr lvl="1"/>
            <a:r>
              <a:rPr lang="en-GB" sz="1200" i="1" dirty="0">
                <a:solidFill>
                  <a:srgbClr val="0000FF"/>
                </a:solidFill>
              </a:rPr>
              <a:t>For </a:t>
            </a:r>
            <a:r>
              <a:rPr lang="en-GB" sz="1200" i="1" dirty="0" err="1">
                <a:solidFill>
                  <a:srgbClr val="0000FF"/>
                </a:solidFill>
              </a:rPr>
              <a:t>EtherCAT</a:t>
            </a:r>
            <a:r>
              <a:rPr lang="en-GB" sz="1200" i="1" dirty="0">
                <a:solidFill>
                  <a:srgbClr val="0000FF"/>
                </a:solidFill>
              </a:rPr>
              <a:t> equipment we also have a good relationship with the supplier and we are working on creating a framework to ensure continuous, </a:t>
            </a:r>
            <a:r>
              <a:rPr lang="en-GB" sz="1200" i="1" dirty="0" smtClean="0">
                <a:solidFill>
                  <a:srgbClr val="0000FF"/>
                </a:solidFill>
              </a:rPr>
              <a:t>short </a:t>
            </a:r>
            <a:r>
              <a:rPr lang="en-GB" sz="1200" i="1" dirty="0">
                <a:solidFill>
                  <a:srgbClr val="0000FF"/>
                </a:solidFill>
              </a:rPr>
              <a:t>lead time supply</a:t>
            </a:r>
            <a:r>
              <a:rPr lang="en-GB" sz="1200" i="1" dirty="0" smtClean="0">
                <a:solidFill>
                  <a:srgbClr val="0000FF"/>
                </a:solidFill>
              </a:rPr>
              <a:t>.</a:t>
            </a:r>
          </a:p>
          <a:p>
            <a:pPr lvl="1"/>
            <a:r>
              <a:rPr lang="en-GB" sz="1200" i="1" dirty="0">
                <a:solidFill>
                  <a:srgbClr val="0000FF"/>
                </a:solidFill>
              </a:rPr>
              <a:t>ICS is procuring in batches to get a price advantage, in the cases when framework agreements are not yet </a:t>
            </a:r>
            <a:r>
              <a:rPr lang="en-GB" sz="1200" i="1" dirty="0" smtClean="0">
                <a:solidFill>
                  <a:srgbClr val="0000FF"/>
                </a:solidFill>
              </a:rPr>
              <a:t>available</a:t>
            </a:r>
          </a:p>
          <a:p>
            <a:pPr lvl="1"/>
            <a:r>
              <a:rPr lang="en-GB" sz="1200" i="1" dirty="0" smtClean="0">
                <a:solidFill>
                  <a:srgbClr val="0000FF"/>
                </a:solidFill>
              </a:rPr>
              <a:t>Storage </a:t>
            </a:r>
            <a:r>
              <a:rPr lang="en-GB" sz="1200" i="1" dirty="0">
                <a:solidFill>
                  <a:srgbClr val="0000FF"/>
                </a:solidFill>
              </a:rPr>
              <a:t>of these spares is done in our own lab-storage area, without incurring any logistics </a:t>
            </a:r>
            <a:r>
              <a:rPr lang="en-GB" sz="1200" i="1" dirty="0" smtClean="0">
                <a:solidFill>
                  <a:srgbClr val="0000FF"/>
                </a:solidFill>
              </a:rPr>
              <a:t>extra-cost</a:t>
            </a:r>
          </a:p>
          <a:p>
            <a:pPr lvl="1"/>
            <a:endParaRPr lang="en-GB" sz="1200" i="1" dirty="0" smtClean="0">
              <a:solidFill>
                <a:srgbClr val="0000FF"/>
              </a:solidFill>
            </a:endParaRPr>
          </a:p>
          <a:p>
            <a:r>
              <a:rPr lang="en-GB" sz="1400" dirty="0" smtClean="0"/>
              <a:t>Bring </a:t>
            </a:r>
            <a:r>
              <a:rPr lang="en-GB" sz="1400" dirty="0"/>
              <a:t>more focus to the near term integration of the MPS with the </a:t>
            </a:r>
            <a:r>
              <a:rPr lang="en-GB" sz="1400" dirty="0" err="1"/>
              <a:t>linac</a:t>
            </a:r>
            <a:r>
              <a:rPr lang="en-GB" sz="1400" dirty="0"/>
              <a:t>. Less immediate emphasis on the reliability studies. Management should provide a compromise on the overly demanding documentation </a:t>
            </a:r>
            <a:r>
              <a:rPr lang="en-GB" sz="1400" dirty="0" smtClean="0"/>
              <a:t>requirements</a:t>
            </a:r>
          </a:p>
          <a:p>
            <a:pPr lvl="1"/>
            <a:r>
              <a:rPr lang="en-GB" sz="1200" i="1" dirty="0">
                <a:solidFill>
                  <a:srgbClr val="0000FF"/>
                </a:solidFill>
              </a:rPr>
              <a:t>The presentation during the last TAC indeed focussed on reliability analyses for the FBIS. However this does not mean that near term integration of machine protection systems are not being focussed on as </a:t>
            </a:r>
            <a:r>
              <a:rPr lang="en-GB" sz="1200" i="1" dirty="0" err="1">
                <a:solidFill>
                  <a:srgbClr val="0000FF"/>
                </a:solidFill>
              </a:rPr>
              <a:t>well.In</a:t>
            </a:r>
            <a:r>
              <a:rPr lang="en-GB" sz="1200" i="1" dirty="0">
                <a:solidFill>
                  <a:srgbClr val="0000FF"/>
                </a:solidFill>
              </a:rPr>
              <a:t> total 4 machine protection systems are needed for the </a:t>
            </a:r>
            <a:r>
              <a:rPr lang="en-GB" sz="1200" i="1" dirty="0" err="1">
                <a:solidFill>
                  <a:srgbClr val="0000FF"/>
                </a:solidFill>
              </a:rPr>
              <a:t>nc</a:t>
            </a:r>
            <a:r>
              <a:rPr lang="en-GB" sz="1200" i="1" dirty="0">
                <a:solidFill>
                  <a:srgbClr val="0000FF"/>
                </a:solidFill>
              </a:rPr>
              <a:t> </a:t>
            </a:r>
            <a:r>
              <a:rPr lang="en-GB" sz="1200" i="1" dirty="0" err="1">
                <a:solidFill>
                  <a:srgbClr val="0000FF"/>
                </a:solidFill>
              </a:rPr>
              <a:t>linac</a:t>
            </a:r>
            <a:r>
              <a:rPr lang="en-GB" sz="1200" i="1" dirty="0">
                <a:solidFill>
                  <a:srgbClr val="0000FF"/>
                </a:solidFill>
              </a:rPr>
              <a:t>:</a:t>
            </a:r>
          </a:p>
          <a:p>
            <a:pPr lvl="2"/>
            <a:r>
              <a:rPr lang="en-GB" sz="1200" i="1" dirty="0">
                <a:solidFill>
                  <a:srgbClr val="0000FF"/>
                </a:solidFill>
              </a:rPr>
              <a:t>MPS-Vac (for vacuum)</a:t>
            </a:r>
          </a:p>
          <a:p>
            <a:pPr lvl="2"/>
            <a:r>
              <a:rPr lang="en-GB" sz="1200" i="1" dirty="0">
                <a:solidFill>
                  <a:srgbClr val="0000FF"/>
                </a:solidFill>
              </a:rPr>
              <a:t>MPS-ID (for </a:t>
            </a:r>
            <a:r>
              <a:rPr lang="en-GB" sz="1200" i="1" dirty="0" err="1">
                <a:solidFill>
                  <a:srgbClr val="0000FF"/>
                </a:solidFill>
              </a:rPr>
              <a:t>insertable</a:t>
            </a:r>
            <a:r>
              <a:rPr lang="en-GB" sz="1200" i="1" dirty="0">
                <a:solidFill>
                  <a:srgbClr val="0000FF"/>
                </a:solidFill>
              </a:rPr>
              <a:t> devices, like wire scanners, Faraday Cups, </a:t>
            </a:r>
            <a:r>
              <a:rPr lang="en-GB" sz="1200" i="1" dirty="0" err="1">
                <a:solidFill>
                  <a:srgbClr val="0000FF"/>
                </a:solidFill>
              </a:rPr>
              <a:t>etc</a:t>
            </a:r>
            <a:r>
              <a:rPr lang="en-GB" sz="1200" i="1" dirty="0">
                <a:solidFill>
                  <a:srgbClr val="0000FF"/>
                </a:solidFill>
              </a:rPr>
              <a:t>)</a:t>
            </a:r>
          </a:p>
          <a:p>
            <a:pPr lvl="2"/>
            <a:r>
              <a:rPr lang="en-GB" sz="1200" i="1" dirty="0">
                <a:solidFill>
                  <a:srgbClr val="0000FF"/>
                </a:solidFill>
              </a:rPr>
              <a:t>MPS-Mag (for quadrupole magnets)</a:t>
            </a:r>
          </a:p>
          <a:p>
            <a:pPr lvl="2"/>
            <a:r>
              <a:rPr lang="en-GB" sz="1200" i="1" dirty="0">
                <a:solidFill>
                  <a:srgbClr val="0000FF"/>
                </a:solidFill>
              </a:rPr>
              <a:t>FBIS (to allow beam only when all relevant systems are ready and to stop beam upon detecting an issue, like beam losses)</a:t>
            </a:r>
          </a:p>
          <a:p>
            <a:pPr lvl="1"/>
            <a:r>
              <a:rPr lang="en-GB" sz="1200" i="1" dirty="0">
                <a:solidFill>
                  <a:srgbClr val="0000FF"/>
                </a:solidFill>
              </a:rPr>
              <a:t>The following prototypes are ready and heavily tested in the different labs at ESS and ZHAW: MPS-ID, MPS-Vac, MPS-Mag, FBIS.</a:t>
            </a:r>
          </a:p>
          <a:p>
            <a:pPr lvl="1"/>
            <a:r>
              <a:rPr lang="en-GB" sz="1200" i="1" dirty="0">
                <a:solidFill>
                  <a:srgbClr val="0000FF"/>
                </a:solidFill>
              </a:rPr>
              <a:t>The interface FBIS-BCMs-Timing System has been tested. Currently there is a lot of work done on removing the dependencies of BCM measurement from/to timing system, as this is an issue for protection.</a:t>
            </a:r>
          </a:p>
          <a:p>
            <a:pPr lvl="1"/>
            <a:r>
              <a:rPr lang="en-GB" sz="1200" i="1" dirty="0">
                <a:solidFill>
                  <a:srgbClr val="0000FF"/>
                </a:solidFill>
              </a:rPr>
              <a:t>FBIS HW commissioning for the NCL is described here: ESS-0880176</a:t>
            </a:r>
          </a:p>
          <a:p>
            <a:pPr lvl="1"/>
            <a:r>
              <a:rPr lang="en-GB" sz="1200" i="1" dirty="0">
                <a:solidFill>
                  <a:srgbClr val="0000FF"/>
                </a:solidFill>
              </a:rPr>
              <a:t>Interfaces FBIS-Ion Source have been tested on Ion Source, LEBT test stand</a:t>
            </a:r>
          </a:p>
          <a:p>
            <a:pPr lvl="1"/>
            <a:r>
              <a:rPr lang="en-GB" sz="1200" i="1" dirty="0">
                <a:solidFill>
                  <a:srgbClr val="0000FF"/>
                </a:solidFill>
              </a:rPr>
              <a:t>Interfaces LEBT chopper-FBIS cannot yet be tested since LEBT chopper is not ready, but these tests are planned together with the operations team</a:t>
            </a:r>
          </a:p>
          <a:p>
            <a:pPr lvl="1"/>
            <a:r>
              <a:rPr lang="en-GB" sz="1200" i="1" dirty="0">
                <a:solidFill>
                  <a:srgbClr val="0000FF"/>
                </a:solidFill>
              </a:rPr>
              <a:t>Detailed installation, testing and verification plan for all MP systems for NC </a:t>
            </a:r>
            <a:r>
              <a:rPr lang="en-GB" sz="1200" i="1" dirty="0" err="1">
                <a:solidFill>
                  <a:srgbClr val="0000FF"/>
                </a:solidFill>
              </a:rPr>
              <a:t>linac</a:t>
            </a:r>
            <a:r>
              <a:rPr lang="en-GB" sz="1200" i="1" dirty="0">
                <a:solidFill>
                  <a:srgbClr val="0000FF"/>
                </a:solidFill>
              </a:rPr>
              <a:t> are coordinated together with accelerator teams and integrated into AD plans and the plan can be found here: https://jira.esss.lu.se/plugins/servlet/softwareplant-bigpicture/gantt</a:t>
            </a:r>
          </a:p>
          <a:p>
            <a:pPr lvl="1"/>
            <a:r>
              <a:rPr lang="en-GB" sz="1200" i="1" dirty="0">
                <a:solidFill>
                  <a:srgbClr val="0000FF"/>
                </a:solidFill>
              </a:rPr>
              <a:t>Electrical drawings for NCL MPS can be found here: ESS-0308178 </a:t>
            </a:r>
          </a:p>
          <a:p>
            <a:pPr lvl="1"/>
            <a:r>
              <a:rPr lang="en-GB" sz="1200" i="1" dirty="0">
                <a:solidFill>
                  <a:srgbClr val="0000FF"/>
                </a:solidFill>
              </a:rPr>
              <a:t>Installation of MPS will start on </a:t>
            </a:r>
            <a:r>
              <a:rPr lang="en-GB" sz="1200" i="1" dirty="0" smtClean="0">
                <a:solidFill>
                  <a:srgbClr val="0000FF"/>
                </a:solidFill>
              </a:rPr>
              <a:t>2019-04-01.</a:t>
            </a:r>
            <a:endParaRPr lang="en-GB" sz="1200" i="1" dirty="0">
              <a:solidFill>
                <a:srgbClr val="0000FF"/>
              </a:solidFill>
            </a:endParaRPr>
          </a:p>
          <a:p>
            <a:pPr lvl="1"/>
            <a:r>
              <a:rPr lang="en-GB" sz="1200" i="1" dirty="0">
                <a:solidFill>
                  <a:srgbClr val="0000FF"/>
                </a:solidFill>
              </a:rPr>
              <a:t>FAT, SAT, SIT and FIT templates and plans and protocols will be presented during TAC19.</a:t>
            </a:r>
          </a:p>
          <a:p>
            <a:pPr lvl="1"/>
            <a:r>
              <a:rPr lang="en-GB" sz="1200" i="1" dirty="0">
                <a:solidFill>
                  <a:srgbClr val="0000FF"/>
                </a:solidFill>
              </a:rPr>
              <a:t>Conclusion: presentation during previous TAC was biased and requested integration and testing details will be presented in the upcoming TAC (April)</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27</a:t>
            </a:fld>
            <a:endParaRPr lang="en-GB" noProof="0" dirty="0"/>
          </a:p>
        </p:txBody>
      </p:sp>
    </p:spTree>
    <p:extLst>
      <p:ext uri="{BB962C8B-B14F-4D97-AF65-F5344CB8AC3E}">
        <p14:creationId xmlns:p14="http://schemas.microsoft.com/office/powerpoint/2010/main" val="291265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ICS vision and mission statements</a:t>
            </a:r>
            <a:endParaRPr lang="sv-SE" dirty="0"/>
          </a:p>
        </p:txBody>
      </p:sp>
      <p:sp>
        <p:nvSpPr>
          <p:cNvPr id="3" name="Content Placeholder 2"/>
          <p:cNvSpPr>
            <a:spLocks noGrp="1"/>
          </p:cNvSpPr>
          <p:nvPr>
            <p:ph idx="1"/>
          </p:nvPr>
        </p:nvSpPr>
        <p:spPr/>
        <p:txBody>
          <a:bodyPr/>
          <a:lstStyle/>
          <a:p>
            <a:r>
              <a:rPr lang="sv-SE" sz="1600" dirty="0" smtClean="0"/>
              <a:t>ICS vision statement</a:t>
            </a:r>
          </a:p>
          <a:p>
            <a:pPr marL="0" indent="0" algn="ctr">
              <a:buNone/>
            </a:pPr>
            <a:r>
              <a:rPr lang="en-US" dirty="0">
                <a:solidFill>
                  <a:schemeClr val="tx1"/>
                </a:solidFill>
              </a:rPr>
              <a:t>ESS operated efficiently, reliably and safely, with a control system that everyone loves</a:t>
            </a:r>
          </a:p>
          <a:p>
            <a:endParaRPr lang="en-US" dirty="0" smtClean="0"/>
          </a:p>
          <a:p>
            <a:r>
              <a:rPr lang="en-US" sz="1600" dirty="0" smtClean="0"/>
              <a:t>ICS mission</a:t>
            </a:r>
          </a:p>
          <a:p>
            <a:pPr marL="0" indent="0" algn="ctr">
              <a:buNone/>
            </a:pPr>
            <a:r>
              <a:rPr lang="en-US" sz="2400" dirty="0" smtClean="0">
                <a:solidFill>
                  <a:schemeClr val="tx1"/>
                </a:solidFill>
              </a:rPr>
              <a:t>The </a:t>
            </a:r>
            <a:r>
              <a:rPr lang="en-US" sz="2400" dirty="0">
                <a:solidFill>
                  <a:schemeClr val="tx1"/>
                </a:solidFill>
              </a:rPr>
              <a:t>ICS division shall provide and maintain world-class and cost-efficient control, protection and safety systems and services for the ESS facility.</a:t>
            </a:r>
          </a:p>
          <a:p>
            <a:pPr marL="0" indent="0" algn="ctr">
              <a:buNone/>
            </a:pPr>
            <a:r>
              <a:rPr lang="en-US" sz="2400" dirty="0">
                <a:solidFill>
                  <a:schemeClr val="tx1"/>
                </a:solidFill>
              </a:rPr>
              <a:t>The division shall develop competence and innovative solutions that can be shared in the community through open processes</a:t>
            </a:r>
          </a:p>
          <a:p>
            <a:endParaRPr lang="sv-SE" dirty="0"/>
          </a:p>
        </p:txBody>
      </p:sp>
    </p:spTree>
    <p:extLst>
      <p:ext uri="{BB962C8B-B14F-4D97-AF65-F5344CB8AC3E}">
        <p14:creationId xmlns:p14="http://schemas.microsoft.com/office/powerpoint/2010/main" val="2685081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ESS/ICS challenges</a:t>
            </a:r>
            <a:endParaRPr lang="en-GB" noProof="0" dirty="0"/>
          </a:p>
        </p:txBody>
      </p:sp>
      <p:sp>
        <p:nvSpPr>
          <p:cNvPr id="3" name="Content Placeholder 2"/>
          <p:cNvSpPr>
            <a:spLocks noGrp="1"/>
          </p:cNvSpPr>
          <p:nvPr>
            <p:ph idx="1"/>
          </p:nvPr>
        </p:nvSpPr>
        <p:spPr>
          <a:xfrm>
            <a:off x="35496" y="1384176"/>
            <a:ext cx="8507288" cy="5357192"/>
          </a:xfrm>
        </p:spPr>
        <p:txBody>
          <a:bodyPr>
            <a:noAutofit/>
          </a:bodyPr>
          <a:lstStyle/>
          <a:p>
            <a:r>
              <a:rPr lang="en-GB" sz="2400" dirty="0" smtClean="0">
                <a:solidFill>
                  <a:schemeClr val="tx1"/>
                </a:solidFill>
              </a:rPr>
              <a:t>The ESS control </a:t>
            </a:r>
            <a:r>
              <a:rPr lang="en-GB" sz="2400" dirty="0">
                <a:solidFill>
                  <a:schemeClr val="tx1"/>
                </a:solidFill>
              </a:rPr>
              <a:t>system complexity is very </a:t>
            </a:r>
            <a:r>
              <a:rPr lang="en-GB" sz="2400" dirty="0" smtClean="0">
                <a:solidFill>
                  <a:schemeClr val="tx1"/>
                </a:solidFill>
              </a:rPr>
              <a:t>high</a:t>
            </a:r>
          </a:p>
          <a:p>
            <a:pPr lvl="1"/>
            <a:r>
              <a:rPr lang="en-GB" sz="1800" dirty="0" smtClean="0">
                <a:solidFill>
                  <a:schemeClr val="tx1"/>
                </a:solidFill>
              </a:rPr>
              <a:t>About 1 600 000 “process values”</a:t>
            </a:r>
          </a:p>
          <a:p>
            <a:pPr lvl="1"/>
            <a:r>
              <a:rPr lang="en-US" sz="1800" dirty="0"/>
              <a:t>Ambitious approach to automation of control system configuration</a:t>
            </a:r>
          </a:p>
          <a:p>
            <a:pPr lvl="1"/>
            <a:endParaRPr lang="en-GB" sz="1800" dirty="0" smtClean="0">
              <a:solidFill>
                <a:schemeClr val="tx1"/>
              </a:solidFill>
            </a:endParaRPr>
          </a:p>
          <a:p>
            <a:r>
              <a:rPr lang="en-GB" sz="2400" dirty="0" smtClean="0">
                <a:solidFill>
                  <a:schemeClr val="tx1"/>
                </a:solidFill>
              </a:rPr>
              <a:t>Facility </a:t>
            </a:r>
            <a:r>
              <a:rPr lang="en-GB" sz="2400" dirty="0">
                <a:solidFill>
                  <a:schemeClr val="tx1"/>
                </a:solidFill>
              </a:rPr>
              <a:t>availability goals are very </a:t>
            </a:r>
            <a:r>
              <a:rPr lang="en-GB" sz="2400" dirty="0" smtClean="0">
                <a:solidFill>
                  <a:schemeClr val="tx1"/>
                </a:solidFill>
              </a:rPr>
              <a:t>high</a:t>
            </a:r>
          </a:p>
          <a:p>
            <a:pPr lvl="1"/>
            <a:r>
              <a:rPr lang="en-GB" sz="1800" dirty="0" smtClean="0">
                <a:solidFill>
                  <a:schemeClr val="tx1"/>
                </a:solidFill>
              </a:rPr>
              <a:t>ICS </a:t>
            </a:r>
            <a:r>
              <a:rPr lang="en-GB" sz="1800" dirty="0">
                <a:solidFill>
                  <a:schemeClr val="tx1"/>
                </a:solidFill>
              </a:rPr>
              <a:t>plays a key role </a:t>
            </a:r>
            <a:r>
              <a:rPr lang="en-GB" sz="1800" dirty="0" smtClean="0">
                <a:solidFill>
                  <a:schemeClr val="tx1"/>
                </a:solidFill>
              </a:rPr>
              <a:t>for the availability of the facility - 95% availability</a:t>
            </a:r>
          </a:p>
          <a:p>
            <a:pPr lvl="1"/>
            <a:r>
              <a:rPr lang="en-US" sz="1800" dirty="0" smtClean="0"/>
              <a:t>High performance and availability </a:t>
            </a:r>
            <a:r>
              <a:rPr lang="en-US" sz="1800" dirty="0"/>
              <a:t>requirements </a:t>
            </a:r>
            <a:r>
              <a:rPr lang="en-US" sz="1800" dirty="0" smtClean="0"/>
              <a:t>on equipment used</a:t>
            </a:r>
          </a:p>
          <a:p>
            <a:pPr lvl="1"/>
            <a:endParaRPr lang="en-US" sz="1800" dirty="0" smtClean="0">
              <a:solidFill>
                <a:schemeClr val="tx1"/>
              </a:solidFill>
            </a:endParaRPr>
          </a:p>
          <a:p>
            <a:r>
              <a:rPr lang="en-US" sz="2400" dirty="0"/>
              <a:t>Some new approaches will be implemented at ESS/ICS</a:t>
            </a:r>
          </a:p>
          <a:p>
            <a:pPr lvl="1"/>
            <a:r>
              <a:rPr lang="en-US" sz="1800" dirty="0">
                <a:solidFill>
                  <a:schemeClr val="tx1"/>
                </a:solidFill>
              </a:rPr>
              <a:t>Full scale deployment of EPICS </a:t>
            </a:r>
            <a:r>
              <a:rPr lang="en-US" sz="1800" dirty="0" smtClean="0">
                <a:solidFill>
                  <a:schemeClr val="tx1"/>
                </a:solidFill>
              </a:rPr>
              <a:t>7</a:t>
            </a:r>
          </a:p>
          <a:p>
            <a:pPr lvl="2"/>
            <a:r>
              <a:rPr lang="en-US" sz="1400" dirty="0" smtClean="0"/>
              <a:t>ESS is committed to contributing to the EPICS community</a:t>
            </a:r>
            <a:endParaRPr lang="en-US" sz="1400" dirty="0">
              <a:solidFill>
                <a:schemeClr val="tx1"/>
              </a:solidFill>
            </a:endParaRPr>
          </a:p>
          <a:p>
            <a:pPr lvl="1"/>
            <a:r>
              <a:rPr lang="en-US" sz="1800" dirty="0">
                <a:solidFill>
                  <a:schemeClr val="tx1"/>
                </a:solidFill>
              </a:rPr>
              <a:t>Full scale deployment of </a:t>
            </a:r>
            <a:r>
              <a:rPr lang="en-US" sz="1800" dirty="0" smtClean="0">
                <a:solidFill>
                  <a:schemeClr val="tx1"/>
                </a:solidFill>
              </a:rPr>
              <a:t>MicroTCA.4</a:t>
            </a:r>
          </a:p>
          <a:p>
            <a:pPr lvl="2"/>
            <a:r>
              <a:rPr lang="en-US" sz="1400" dirty="0" smtClean="0"/>
              <a:t>ESS is involved in a public procurement for innovation initiative</a:t>
            </a:r>
          </a:p>
          <a:p>
            <a:pPr lvl="1"/>
            <a:r>
              <a:rPr lang="en-US" sz="1800" dirty="0" smtClean="0">
                <a:solidFill>
                  <a:schemeClr val="tx1"/>
                </a:solidFill>
              </a:rPr>
              <a:t>Machine learning/Artificial intelligence assisted control system</a:t>
            </a:r>
          </a:p>
          <a:p>
            <a:pPr lvl="2"/>
            <a:r>
              <a:rPr lang="en-US" sz="1400" dirty="0" smtClean="0"/>
              <a:t>Project started to explore how machine learning technologies can be applied</a:t>
            </a:r>
            <a:endParaRPr lang="en-US" sz="14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581127"/>
            <a:ext cx="1616224" cy="86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asis-pro.com/wp-content/uploads/2015/08/MicroTCA_Logo_Final_version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445224"/>
            <a:ext cx="1616224" cy="592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ensorf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5941640"/>
            <a:ext cx="799728" cy="7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5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2" presetClass="entr" presetSubtype="1"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additive="base">
                                        <p:cTn id="35" dur="500" fill="hold"/>
                                        <p:tgtEl>
                                          <p:spTgt spid="1026"/>
                                        </p:tgtEl>
                                        <p:attrNameLst>
                                          <p:attrName>ppt_x</p:attrName>
                                        </p:attrNameLst>
                                      </p:cBhvr>
                                      <p:tavLst>
                                        <p:tav tm="0">
                                          <p:val>
                                            <p:strVal val="#ppt_x"/>
                                          </p:val>
                                        </p:tav>
                                        <p:tav tm="100000">
                                          <p:val>
                                            <p:strVal val="#ppt_x"/>
                                          </p:val>
                                        </p:tav>
                                      </p:tavLst>
                                    </p:anim>
                                    <p:anim calcmode="lin" valueType="num">
                                      <p:cBhvr additive="base">
                                        <p:cTn id="36" dur="500" fill="hold"/>
                                        <p:tgtEl>
                                          <p:spTgt spid="1026"/>
                                        </p:tgtEl>
                                        <p:attrNameLst>
                                          <p:attrName>ppt_y</p:attrName>
                                        </p:attrNameLst>
                                      </p:cBhvr>
                                      <p:tavLst>
                                        <p:tav tm="0">
                                          <p:val>
                                            <p:strVal val="0-#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2" presetClass="entr" presetSubtype="4"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additive="base">
                                        <p:cTn id="47" dur="500" fill="hold"/>
                                        <p:tgtEl>
                                          <p:spTgt spid="1028"/>
                                        </p:tgtEl>
                                        <p:attrNameLst>
                                          <p:attrName>ppt_x</p:attrName>
                                        </p:attrNameLst>
                                      </p:cBhvr>
                                      <p:tavLst>
                                        <p:tav tm="0">
                                          <p:val>
                                            <p:strVal val="#ppt_x"/>
                                          </p:val>
                                        </p:tav>
                                        <p:tav tm="100000">
                                          <p:val>
                                            <p:strVal val="#ppt_x"/>
                                          </p:val>
                                        </p:tav>
                                      </p:tavLst>
                                    </p:anim>
                                    <p:anim calcmode="lin" valueType="num">
                                      <p:cBhvr additive="base">
                                        <p:cTn id="48" dur="500" fill="hold"/>
                                        <p:tgtEl>
                                          <p:spTgt spid="1028"/>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par>
                                <p:cTn id="60" presetID="2" presetClass="entr" presetSubtype="4"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ICS Project scope</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p:cNvSpPr txBox="1"/>
          <p:nvPr/>
        </p:nvSpPr>
        <p:spPr>
          <a:xfrm>
            <a:off x="251520" y="1874343"/>
            <a:ext cx="532859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01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Management </a:t>
            </a:r>
            <a:r>
              <a:rPr kumimoji="0" lang="sv-SE" sz="1800" b="0" i="0" u="none" strike="noStrike" kern="1200" cap="none" spc="0" normalizeH="0" baseline="0" noProof="0" dirty="0">
                <a:ln>
                  <a:noFill/>
                </a:ln>
                <a:solidFill>
                  <a:prstClr val="black"/>
                </a:solidFill>
                <a:effectLst/>
                <a:uLnTx/>
                <a:uFillTx/>
                <a:latin typeface="Calibri"/>
                <a:ea typeface="+mn-ea"/>
                <a:cs typeface="+mn-cs"/>
              </a:rPr>
              <a:t>and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smtClean="0">
                <a:ln>
                  <a:noFill/>
                </a:ln>
                <a:solidFill>
                  <a:prstClr val="black"/>
                </a:solidFill>
                <a:effectLst/>
                <a:uLnTx/>
                <a:uFillTx/>
                <a:latin typeface="Calibri"/>
                <a:ea typeface="+mn-ea"/>
                <a:cs typeface="+mn-cs"/>
              </a:rPr>
              <a:t>Work</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03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Software </a:t>
            </a:r>
            <a:r>
              <a:rPr kumimoji="0" lang="sv-SE" sz="1800" b="0" i="0" u="none" strike="noStrike" kern="1200" cap="none" spc="0" normalizeH="0" baseline="0" noProof="0" dirty="0">
                <a:ln>
                  <a:noFill/>
                </a:ln>
                <a:solidFill>
                  <a:prstClr val="black"/>
                </a:solidFill>
                <a:effectLst/>
                <a:uLnTx/>
                <a:uFillTx/>
                <a:latin typeface="Calibri"/>
                <a:ea typeface="+mn-ea"/>
                <a:cs typeface="+mn-cs"/>
              </a:rPr>
              <a:t>core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04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Hardware </a:t>
            </a:r>
            <a:r>
              <a:rPr kumimoji="0" lang="sv-SE" sz="1800" b="0" i="0" u="none" strike="noStrike" kern="1200" cap="none" spc="0" normalizeH="0" baseline="0" noProof="0" dirty="0">
                <a:ln>
                  <a:noFill/>
                </a:ln>
                <a:solidFill>
                  <a:prstClr val="black"/>
                </a:solidFill>
                <a:effectLst/>
                <a:uLnTx/>
                <a:uFillTx/>
                <a:latin typeface="Calibri"/>
                <a:ea typeface="+mn-ea"/>
                <a:cs typeface="+mn-cs"/>
              </a:rPr>
              <a:t>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05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Machine protection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06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Equipment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07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Control </a:t>
            </a:r>
            <a:r>
              <a:rPr kumimoji="0" lang="sv-SE" sz="1800" b="0" i="0" u="none" strike="noStrike" kern="1200" cap="none" spc="0" normalizeH="0" baseline="0" noProof="0" dirty="0">
                <a:ln>
                  <a:noFill/>
                </a:ln>
                <a:solidFill>
                  <a:prstClr val="black"/>
                </a:solidFill>
                <a:effectLst/>
                <a:uLnTx/>
                <a:uFillTx/>
                <a:latin typeface="Calibri"/>
                <a:ea typeface="+mn-ea"/>
                <a:cs typeface="+mn-cs"/>
              </a:rPr>
              <a:t>system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08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Physics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09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Personnel </a:t>
            </a:r>
            <a:r>
              <a:rPr kumimoji="0" lang="sv-SE" sz="1800" b="0" i="0" u="none" strike="noStrike" kern="1200" cap="none" spc="0" normalizeH="0" baseline="0" noProof="0" dirty="0">
                <a:ln>
                  <a:noFill/>
                </a:ln>
                <a:solidFill>
                  <a:prstClr val="black"/>
                </a:solidFill>
                <a:effectLst/>
                <a:uLnTx/>
                <a:uFillTx/>
                <a:latin typeface="Calibri"/>
                <a:ea typeface="+mn-ea"/>
                <a:cs typeface="+mn-cs"/>
              </a:rPr>
              <a:t>safety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systems</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10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Accelerator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11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Target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12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Instruments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13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Conventional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14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Test Stands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package 20	Installation</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5310" y="1498677"/>
            <a:ext cx="1838450" cy="121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2280" y="3068960"/>
            <a:ext cx="1838450" cy="122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9457" y="4691349"/>
            <a:ext cx="1844535" cy="103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13398" y="5569564"/>
            <a:ext cx="1844535" cy="61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08075" y="2617747"/>
            <a:ext cx="1532919"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Software</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
        <p:nvSpPr>
          <p:cNvPr id="12" name="Rectangle 11"/>
          <p:cNvSpPr/>
          <p:nvPr/>
        </p:nvSpPr>
        <p:spPr>
          <a:xfrm>
            <a:off x="7118551" y="4201924"/>
            <a:ext cx="179453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Electronics</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
        <p:nvSpPr>
          <p:cNvPr id="13" name="Rectangle 12"/>
          <p:cNvSpPr/>
          <p:nvPr/>
        </p:nvSpPr>
        <p:spPr>
          <a:xfrm>
            <a:off x="6388874" y="5643362"/>
            <a:ext cx="224106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Infrastructure</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
        <p:nvSpPr>
          <p:cNvPr id="14" name="Rectangle 13"/>
          <p:cNvSpPr/>
          <p:nvPr/>
        </p:nvSpPr>
        <p:spPr>
          <a:xfrm>
            <a:off x="3491880" y="6146140"/>
            <a:ext cx="3087577"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Safety &amp; protection</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cxnSp>
        <p:nvCxnSpPr>
          <p:cNvPr id="17" name="Straight Arrow Connector 16"/>
          <p:cNvCxnSpPr/>
          <p:nvPr/>
        </p:nvCxnSpPr>
        <p:spPr>
          <a:xfrm>
            <a:off x="3526819" y="2343518"/>
            <a:ext cx="2431114" cy="85753"/>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15816" y="2564904"/>
            <a:ext cx="3042117" cy="1162097"/>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14243" y="2630333"/>
            <a:ext cx="3478037" cy="561062"/>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67944" y="2910864"/>
            <a:ext cx="3024336" cy="446128"/>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05492" y="3492595"/>
            <a:ext cx="1610724" cy="1304557"/>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276415" y="4869160"/>
            <a:ext cx="3303042" cy="774202"/>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67944" y="2996952"/>
            <a:ext cx="967724" cy="2520280"/>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11960" y="4144874"/>
            <a:ext cx="693532" cy="1372358"/>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pic>
        <p:nvPicPr>
          <p:cNvPr id="1026" name="Picture 2" descr="http://esuitetools.com/sites/default/files/integration_0_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62696" y="3541149"/>
            <a:ext cx="3272880" cy="143188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4478903" y="4201924"/>
            <a:ext cx="449033" cy="116765"/>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95936" y="4463534"/>
            <a:ext cx="1224136" cy="79977"/>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558726" y="4653136"/>
            <a:ext cx="877370" cy="177918"/>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353261" y="4691349"/>
            <a:ext cx="702049" cy="393835"/>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43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27"/>
                                        </p:tgtEl>
                                      </p:cBhvr>
                                    </p:animEffect>
                                    <p:set>
                                      <p:cBhvr>
                                        <p:cTn id="39" dur="1" fill="hold">
                                          <p:stCondLst>
                                            <p:cond delay="499"/>
                                          </p:stCondLst>
                                        </p:cTn>
                                        <p:tgtEl>
                                          <p:spTgt spid="102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xit" presetSubtype="0" fill="hold"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028"/>
                                        </p:tgtEl>
                                      </p:cBhvr>
                                    </p:animEffect>
                                    <p:set>
                                      <p:cBhvr>
                                        <p:cTn id="65" dur="1" fill="hold">
                                          <p:stCondLst>
                                            <p:cond delay="499"/>
                                          </p:stCondLst>
                                        </p:cTn>
                                        <p:tgtEl>
                                          <p:spTgt spid="102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31"/>
                                        </p:tgtEl>
                                        <p:attrNameLst>
                                          <p:attrName>style.visibility</p:attrName>
                                        </p:attrNameLst>
                                      </p:cBhvr>
                                      <p:to>
                                        <p:strVal val="visible"/>
                                      </p:to>
                                    </p:set>
                                    <p:animEffect transition="in" filter="fade">
                                      <p:cBhvr>
                                        <p:cTn id="73" dur="500"/>
                                        <p:tgtEl>
                                          <p:spTgt spid="1031"/>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xit" presetSubtype="0" fill="hold" nodeType="with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030"/>
                                        </p:tgtEl>
                                      </p:cBhvr>
                                    </p:animEffect>
                                    <p:set>
                                      <p:cBhvr>
                                        <p:cTn id="91" dur="1" fill="hold">
                                          <p:stCondLst>
                                            <p:cond delay="499"/>
                                          </p:stCondLst>
                                        </p:cTn>
                                        <p:tgtEl>
                                          <p:spTgt spid="1030"/>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ntr" presetSubtype="0"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nodeType="withEffect">
                                  <p:stCondLst>
                                    <p:cond delay="0"/>
                                  </p:stCondLst>
                                  <p:childTnLst>
                                    <p:set>
                                      <p:cBhvr>
                                        <p:cTn id="110" dur="1" fill="hold">
                                          <p:stCondLst>
                                            <p:cond delay="0"/>
                                          </p:stCondLst>
                                        </p:cTn>
                                        <p:tgtEl>
                                          <p:spTgt spid="1026"/>
                                        </p:tgtEl>
                                        <p:attrNameLst>
                                          <p:attrName>style.visibility</p:attrName>
                                        </p:attrNameLst>
                                      </p:cBhvr>
                                      <p:to>
                                        <p:strVal val="visible"/>
                                      </p:to>
                                    </p:set>
                                    <p:animEffect transition="in" filter="fade">
                                      <p:cBhvr>
                                        <p:cTn id="111" dur="500"/>
                                        <p:tgtEl>
                                          <p:spTgt spid="1026"/>
                                        </p:tgtEl>
                                      </p:cBhvr>
                                    </p:animEffect>
                                  </p:childTnLst>
                                </p:cTn>
                              </p:par>
                              <p:par>
                                <p:cTn id="112" presetID="10" presetClass="exit" presetSubtype="0" fill="hold" nodeType="withEffect">
                                  <p:stCondLst>
                                    <p:cond delay="0"/>
                                  </p:stCondLst>
                                  <p:childTnLst>
                                    <p:animEffect transition="out" filter="fade">
                                      <p:cBhvr>
                                        <p:cTn id="113" dur="500"/>
                                        <p:tgtEl>
                                          <p:spTgt spid="1031"/>
                                        </p:tgtEl>
                                      </p:cBhvr>
                                    </p:animEffect>
                                    <p:set>
                                      <p:cBhvr>
                                        <p:cTn id="114" dur="1" fill="hold">
                                          <p:stCondLst>
                                            <p:cond delay="499"/>
                                          </p:stCondLst>
                                        </p:cTn>
                                        <p:tgtEl>
                                          <p:spTgt spid="1031"/>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3"/>
                                        </p:tgtEl>
                                      </p:cBhvr>
                                    </p:animEffect>
                                    <p:set>
                                      <p:cBhvr>
                                        <p:cTn id="120" dur="1" fill="hold">
                                          <p:stCondLst>
                                            <p:cond delay="499"/>
                                          </p:stCondLst>
                                        </p:cTn>
                                        <p:tgtEl>
                                          <p:spTgt spid="33"/>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4"/>
                                        </p:tgtEl>
                                      </p:cBhvr>
                                    </p:animEffect>
                                    <p:set>
                                      <p:cBhvr>
                                        <p:cTn id="1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p:bldP spid="12" grpId="1"/>
      <p:bldP spid="13" grpId="0"/>
      <p:bldP spid="13"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Straight Connector 203"/>
          <p:cNvCxnSpPr/>
          <p:nvPr/>
        </p:nvCxnSpPr>
        <p:spPr>
          <a:xfrm flipH="1">
            <a:off x="1205898" y="529022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3816177" y="6394980"/>
            <a:ext cx="356857" cy="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265553" y="565525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272721" y="602225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2272721" y="530617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107504" y="4869160"/>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7645746" y="4977042"/>
            <a:ext cx="361289" cy="6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770484" y="601749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779912" y="564803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3779911" y="528197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071077" y="6363344"/>
            <a:ext cx="356857" cy="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7687995" y="4597456"/>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087161" y="602225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15267" y="4526184"/>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05332" y="4164503"/>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416739" y="270113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2411760" y="490116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413925" y="455171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2416739" y="418030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2452742" y="380918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416738" y="345833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416738" y="306443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095699" y="564942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909282" y="1484784"/>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76056" y="269406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110188" y="3802386"/>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111332" y="3040797"/>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105333" y="2713824"/>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5092634" y="5286507"/>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flipV="1">
            <a:off x="1840776" y="1993921"/>
            <a:ext cx="0" cy="7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63513" y="1996483"/>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35944" y="2385275"/>
            <a:ext cx="0" cy="3636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338747"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16416" y="1986317"/>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61380" y="1992714"/>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60032" y="1808784"/>
            <a:ext cx="0" cy="180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24594" y="379484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662782" y="344604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699671" y="305293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645746" y="267851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071077" y="4894196"/>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253264" y="2385280"/>
            <a:ext cx="2812" cy="3978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88024" y="1988841"/>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45148" y="1992715"/>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073242" y="452770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076056" y="415630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112059" y="378517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076055" y="3434329"/>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139952" y="1484784"/>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Henrik Carling</a:t>
            </a:r>
          </a:p>
          <a:p>
            <a:pPr algn="ctr"/>
            <a:r>
              <a:rPr lang="sv-SE" sz="700" dirty="0" smtClean="0"/>
              <a:t>Division head</a:t>
            </a:r>
            <a:endParaRPr lang="sv-SE" sz="700" dirty="0"/>
          </a:p>
        </p:txBody>
      </p:sp>
      <p:sp>
        <p:nvSpPr>
          <p:cNvPr id="9" name="Rounded Rectangle 8"/>
          <p:cNvSpPr/>
          <p:nvPr/>
        </p:nvSpPr>
        <p:spPr>
          <a:xfrm>
            <a:off x="1264712" y="2068451"/>
            <a:ext cx="1152128" cy="324000"/>
          </a:xfrm>
          <a:prstGeom prst="round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Anna Gillberg</a:t>
            </a:r>
          </a:p>
          <a:p>
            <a:pPr algn="ctr"/>
            <a:r>
              <a:rPr lang="sv-SE" sz="700" dirty="0" smtClean="0"/>
              <a:t>Team assistant</a:t>
            </a:r>
            <a:endParaRPr lang="sv-SE" sz="700" dirty="0"/>
          </a:p>
        </p:txBody>
      </p:sp>
      <p:sp>
        <p:nvSpPr>
          <p:cNvPr id="10" name="Rounded Rectangle 9"/>
          <p:cNvSpPr/>
          <p:nvPr/>
        </p:nvSpPr>
        <p:spPr>
          <a:xfrm>
            <a:off x="2580906" y="206337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Annika Nordt</a:t>
            </a:r>
            <a:br>
              <a:rPr lang="sv-SE" sz="900" dirty="0" smtClean="0"/>
            </a:br>
            <a:r>
              <a:rPr lang="sv-SE" sz="900" dirty="0" err="1" smtClean="0"/>
              <a:t>P</a:t>
            </a:r>
            <a:r>
              <a:rPr lang="sv-SE" sz="700" dirty="0" err="1" smtClean="0"/>
              <a:t>rotection</a:t>
            </a:r>
            <a:r>
              <a:rPr lang="sv-SE" sz="700" dirty="0" smtClean="0"/>
              <a:t> systems</a:t>
            </a:r>
            <a:endParaRPr lang="sv-SE" sz="800" dirty="0"/>
          </a:p>
        </p:txBody>
      </p:sp>
      <p:sp>
        <p:nvSpPr>
          <p:cNvPr id="12" name="Rounded Rectangle 11"/>
          <p:cNvSpPr/>
          <p:nvPr/>
        </p:nvSpPr>
        <p:spPr>
          <a:xfrm>
            <a:off x="5464674" y="2056615"/>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Hector Novella</a:t>
            </a:r>
            <a:endParaRPr lang="sv-SE" sz="900" dirty="0"/>
          </a:p>
          <a:p>
            <a:pPr algn="ctr"/>
            <a:r>
              <a:rPr lang="sv-SE" sz="700" dirty="0" smtClean="0"/>
              <a:t>Deputy project manager</a:t>
            </a:r>
          </a:p>
        </p:txBody>
      </p:sp>
      <p:sp>
        <p:nvSpPr>
          <p:cNvPr id="13" name="Rounded Rectangle 12"/>
          <p:cNvSpPr/>
          <p:nvPr/>
        </p:nvSpPr>
        <p:spPr>
          <a:xfrm>
            <a:off x="6690675" y="206337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Susanne Regnell</a:t>
            </a:r>
          </a:p>
          <a:p>
            <a:pPr algn="ctr"/>
            <a:r>
              <a:rPr lang="sv-SE" sz="700" dirty="0" smtClean="0"/>
              <a:t>Controls Software</a:t>
            </a:r>
            <a:endParaRPr lang="sv-SE" sz="700" dirty="0"/>
          </a:p>
        </p:txBody>
      </p:sp>
      <p:sp>
        <p:nvSpPr>
          <p:cNvPr id="14" name="Rounded Rectangle 13"/>
          <p:cNvSpPr/>
          <p:nvPr/>
        </p:nvSpPr>
        <p:spPr>
          <a:xfrm>
            <a:off x="7884368" y="206337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Timo Korhonen</a:t>
            </a:r>
            <a:br>
              <a:rPr lang="sv-SE" sz="900" dirty="0" smtClean="0"/>
            </a:br>
            <a:r>
              <a:rPr lang="sv-SE" sz="700" dirty="0" smtClean="0"/>
              <a:t>Chief engineer</a:t>
            </a:r>
            <a:endParaRPr lang="sv-SE" sz="700" dirty="0"/>
          </a:p>
        </p:txBody>
      </p:sp>
      <p:cxnSp>
        <p:nvCxnSpPr>
          <p:cNvPr id="17" name="Straight Connector 16"/>
          <p:cNvCxnSpPr/>
          <p:nvPr/>
        </p:nvCxnSpPr>
        <p:spPr>
          <a:xfrm flipV="1">
            <a:off x="663513" y="1988840"/>
            <a:ext cx="7652903" cy="3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824048" y="2387373"/>
            <a:ext cx="0" cy="2589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076055" y="3065823"/>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631557" y="327429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Emanuele Laface</a:t>
            </a:r>
          </a:p>
          <a:p>
            <a:pPr algn="ctr"/>
            <a:r>
              <a:rPr lang="sv-SE" sz="700" dirty="0" smtClean="0"/>
              <a:t>Accelerator physicist</a:t>
            </a:r>
            <a:endParaRPr lang="sv-SE" sz="800" dirty="0"/>
          </a:p>
        </p:txBody>
      </p:sp>
      <p:sp>
        <p:nvSpPr>
          <p:cNvPr id="50" name="Rounded Rectangle 49"/>
          <p:cNvSpPr/>
          <p:nvPr/>
        </p:nvSpPr>
        <p:spPr>
          <a:xfrm>
            <a:off x="6629722" y="403719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Juan Esteban Müller</a:t>
            </a:r>
          </a:p>
          <a:p>
            <a:pPr algn="ctr"/>
            <a:r>
              <a:rPr lang="sv-SE" sz="700" dirty="0" smtClean="0"/>
              <a:t>Software scientist</a:t>
            </a:r>
            <a:endParaRPr lang="sv-SE" sz="700" dirty="0"/>
          </a:p>
        </p:txBody>
      </p:sp>
      <p:sp>
        <p:nvSpPr>
          <p:cNvPr id="52" name="Rounded Rectangle 51"/>
          <p:cNvSpPr/>
          <p:nvPr/>
        </p:nvSpPr>
        <p:spPr>
          <a:xfrm>
            <a:off x="6629722" y="442942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Ricardo Fernandes</a:t>
            </a:r>
            <a:br>
              <a:rPr lang="sv-SE" sz="900" dirty="0" smtClean="0"/>
            </a:br>
            <a:r>
              <a:rPr lang="sv-SE" sz="500" dirty="0" smtClean="0"/>
              <a:t>Control system software architect</a:t>
            </a:r>
            <a:endParaRPr lang="sv-SE" sz="700" dirty="0"/>
          </a:p>
        </p:txBody>
      </p:sp>
      <p:sp>
        <p:nvSpPr>
          <p:cNvPr id="53" name="Rounded Rectangle 52"/>
          <p:cNvSpPr/>
          <p:nvPr/>
        </p:nvSpPr>
        <p:spPr>
          <a:xfrm>
            <a:off x="6616988" y="290382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Claudio Rosati</a:t>
            </a:r>
          </a:p>
          <a:p>
            <a:pPr algn="ctr"/>
            <a:r>
              <a:rPr lang="sv-SE" sz="700" dirty="0" smtClean="0"/>
              <a:t>Software </a:t>
            </a:r>
            <a:r>
              <a:rPr lang="sv-SE" sz="700" dirty="0"/>
              <a:t>engineer</a:t>
            </a:r>
          </a:p>
        </p:txBody>
      </p:sp>
      <p:sp>
        <p:nvSpPr>
          <p:cNvPr id="54" name="Rounded Rectangle 53"/>
          <p:cNvSpPr/>
          <p:nvPr/>
        </p:nvSpPr>
        <p:spPr>
          <a:xfrm>
            <a:off x="4038994" y="3246900"/>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Javier Cerejo</a:t>
            </a:r>
            <a:br>
              <a:rPr lang="sv-SE" sz="900" dirty="0" smtClean="0"/>
            </a:br>
            <a:r>
              <a:rPr lang="sv-SE" sz="700" dirty="0" smtClean="0"/>
              <a:t>PhD Student</a:t>
            </a:r>
            <a:endParaRPr lang="sv-SE" sz="700" dirty="0"/>
          </a:p>
        </p:txBody>
      </p:sp>
      <p:sp>
        <p:nvSpPr>
          <p:cNvPr id="55" name="Rounded Rectangle 54"/>
          <p:cNvSpPr/>
          <p:nvPr/>
        </p:nvSpPr>
        <p:spPr>
          <a:xfrm>
            <a:off x="4046936" y="251651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Angel Monera</a:t>
            </a:r>
          </a:p>
          <a:p>
            <a:pPr algn="ctr"/>
            <a:r>
              <a:rPr lang="sv-SE" sz="700" dirty="0" smtClean="0"/>
              <a:t>FPGA Engineer</a:t>
            </a:r>
            <a:endParaRPr lang="sv-SE" sz="700" dirty="0"/>
          </a:p>
        </p:txBody>
      </p:sp>
      <p:sp>
        <p:nvSpPr>
          <p:cNvPr id="57" name="Rounded Rectangle 56"/>
          <p:cNvSpPr/>
          <p:nvPr/>
        </p:nvSpPr>
        <p:spPr>
          <a:xfrm>
            <a:off x="2671917" y="32691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Manuel Zaera-Sanz</a:t>
            </a:r>
          </a:p>
          <a:p>
            <a:pPr algn="ctr"/>
            <a:r>
              <a:rPr lang="sv-SE" sz="600" dirty="0" smtClean="0"/>
              <a:t>Lead engineer slow interlocks</a:t>
            </a:r>
            <a:endParaRPr lang="sv-SE" sz="600" dirty="0"/>
          </a:p>
        </p:txBody>
      </p:sp>
      <p:sp>
        <p:nvSpPr>
          <p:cNvPr id="58" name="Rounded Rectangle 57"/>
          <p:cNvSpPr/>
          <p:nvPr/>
        </p:nvSpPr>
        <p:spPr>
          <a:xfrm>
            <a:off x="1451164" y="363935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Morteza Mansouri</a:t>
            </a:r>
          </a:p>
          <a:p>
            <a:pPr algn="ctr"/>
            <a:r>
              <a:rPr lang="sv-SE" sz="700" dirty="0" smtClean="0"/>
              <a:t>Safety systems engineer</a:t>
            </a:r>
            <a:endParaRPr lang="sv-SE" sz="700" dirty="0"/>
          </a:p>
        </p:txBody>
      </p:sp>
      <p:sp>
        <p:nvSpPr>
          <p:cNvPr id="59" name="Rounded Rectangle 58"/>
          <p:cNvSpPr/>
          <p:nvPr/>
        </p:nvSpPr>
        <p:spPr>
          <a:xfrm>
            <a:off x="2674426" y="4014810"/>
            <a:ext cx="1152128" cy="324000"/>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Riccard Andersson</a:t>
            </a:r>
            <a:br>
              <a:rPr lang="sv-SE" sz="900" dirty="0" smtClean="0"/>
            </a:br>
            <a:r>
              <a:rPr lang="sv-SE" sz="700" dirty="0" smtClean="0"/>
              <a:t>Technical coordinator</a:t>
            </a:r>
            <a:endParaRPr lang="sv-SE" sz="700" dirty="0"/>
          </a:p>
        </p:txBody>
      </p:sp>
      <p:sp>
        <p:nvSpPr>
          <p:cNvPr id="60" name="Rounded Rectangle 59"/>
          <p:cNvSpPr/>
          <p:nvPr/>
        </p:nvSpPr>
        <p:spPr>
          <a:xfrm>
            <a:off x="2678821" y="438519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Stuart Birch</a:t>
            </a:r>
            <a:r>
              <a:rPr lang="sv-SE" sz="900" dirty="0" smtClean="0"/>
              <a:t/>
            </a:r>
            <a:br>
              <a:rPr lang="sv-SE" sz="900" dirty="0" smtClean="0"/>
            </a:br>
            <a:r>
              <a:rPr lang="sv-SE" sz="700" dirty="0" smtClean="0"/>
              <a:t>Senior engineer</a:t>
            </a:r>
            <a:endParaRPr lang="sv-SE" sz="800" dirty="0"/>
          </a:p>
        </p:txBody>
      </p:sp>
      <p:sp>
        <p:nvSpPr>
          <p:cNvPr id="61" name="Rounded Rectangle 60"/>
          <p:cNvSpPr/>
          <p:nvPr/>
        </p:nvSpPr>
        <p:spPr>
          <a:xfrm>
            <a:off x="6616988" y="2525393"/>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 Folsom</a:t>
            </a:r>
          </a:p>
          <a:p>
            <a:pPr algn="ctr"/>
            <a:r>
              <a:rPr lang="sv-SE" sz="700" dirty="0" smtClean="0"/>
              <a:t>PhD student</a:t>
            </a:r>
            <a:endParaRPr lang="sv-SE" sz="700" dirty="0"/>
          </a:p>
        </p:txBody>
      </p:sp>
      <p:sp>
        <p:nvSpPr>
          <p:cNvPr id="64" name="Rounded Rectangle 63"/>
          <p:cNvSpPr/>
          <p:nvPr/>
        </p:nvSpPr>
        <p:spPr>
          <a:xfrm>
            <a:off x="179512" y="6593070"/>
            <a:ext cx="1152128" cy="12505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Temporary employee</a:t>
            </a:r>
            <a:endParaRPr lang="sv-SE" sz="700" dirty="0"/>
          </a:p>
        </p:txBody>
      </p:sp>
      <p:sp>
        <p:nvSpPr>
          <p:cNvPr id="65" name="Rounded Rectangle 64"/>
          <p:cNvSpPr/>
          <p:nvPr/>
        </p:nvSpPr>
        <p:spPr>
          <a:xfrm>
            <a:off x="179512" y="6446999"/>
            <a:ext cx="1152128" cy="110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Employee</a:t>
            </a:r>
            <a:endParaRPr lang="sv-SE" sz="700" dirty="0"/>
          </a:p>
        </p:txBody>
      </p:sp>
      <p:sp>
        <p:nvSpPr>
          <p:cNvPr id="66" name="Rounded Rectangle 65"/>
          <p:cNvSpPr/>
          <p:nvPr/>
        </p:nvSpPr>
        <p:spPr>
          <a:xfrm>
            <a:off x="1403648" y="6456492"/>
            <a:ext cx="1152128" cy="9594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a:t>
            </a:r>
            <a:endParaRPr lang="sv-SE" sz="700" dirty="0"/>
          </a:p>
        </p:txBody>
      </p:sp>
      <p:sp>
        <p:nvSpPr>
          <p:cNvPr id="67" name="Rounded Rectangle 66"/>
          <p:cNvSpPr/>
          <p:nvPr/>
        </p:nvSpPr>
        <p:spPr>
          <a:xfrm>
            <a:off x="1403648" y="6588612"/>
            <a:ext cx="1152128" cy="129513"/>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 off-site</a:t>
            </a:r>
            <a:endParaRPr lang="sv-SE" sz="700" dirty="0"/>
          </a:p>
        </p:txBody>
      </p:sp>
      <p:sp>
        <p:nvSpPr>
          <p:cNvPr id="68" name="Rounded Rectangle 67"/>
          <p:cNvSpPr/>
          <p:nvPr/>
        </p:nvSpPr>
        <p:spPr>
          <a:xfrm>
            <a:off x="5309411" y="362373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Joao Martins</a:t>
            </a:r>
          </a:p>
          <a:p>
            <a:pPr algn="ctr"/>
            <a:r>
              <a:rPr lang="sv-SE" sz="700" dirty="0" smtClean="0"/>
              <a:t>Integrator</a:t>
            </a:r>
            <a:endParaRPr lang="sv-SE" sz="900" dirty="0"/>
          </a:p>
        </p:txBody>
      </p:sp>
      <p:sp>
        <p:nvSpPr>
          <p:cNvPr id="69" name="Rounded Rectangle 68"/>
          <p:cNvSpPr/>
          <p:nvPr/>
        </p:nvSpPr>
        <p:spPr>
          <a:xfrm>
            <a:off x="5309411" y="2513828"/>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Benedetto Gallese</a:t>
            </a:r>
          </a:p>
          <a:p>
            <a:pPr algn="ctr"/>
            <a:r>
              <a:rPr lang="sv-SE" sz="700" dirty="0" smtClean="0"/>
              <a:t>Integrator</a:t>
            </a:r>
            <a:endParaRPr lang="sv-SE" sz="900" dirty="0"/>
          </a:p>
        </p:txBody>
      </p:sp>
      <p:sp>
        <p:nvSpPr>
          <p:cNvPr id="70" name="Rounded Rectangle 69"/>
          <p:cNvSpPr/>
          <p:nvPr/>
        </p:nvSpPr>
        <p:spPr>
          <a:xfrm>
            <a:off x="1447968" y="474503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Yong Kian Sin</a:t>
            </a:r>
            <a:r>
              <a:rPr lang="sv-SE" sz="900" dirty="0" smtClean="0"/>
              <a:t/>
            </a:r>
            <a:br>
              <a:rPr lang="sv-SE" sz="900" dirty="0" smtClean="0"/>
            </a:br>
            <a:r>
              <a:rPr lang="sv-SE" sz="700" dirty="0" smtClean="0"/>
              <a:t>IEC61508 engineer</a:t>
            </a:r>
            <a:endParaRPr lang="sv-SE" sz="700" dirty="0"/>
          </a:p>
        </p:txBody>
      </p:sp>
      <p:sp>
        <p:nvSpPr>
          <p:cNvPr id="75" name="Rounded Rectangle 74"/>
          <p:cNvSpPr/>
          <p:nvPr/>
        </p:nvSpPr>
        <p:spPr>
          <a:xfrm>
            <a:off x="5306709" y="28844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François Bellorini</a:t>
            </a:r>
          </a:p>
          <a:p>
            <a:pPr algn="ctr"/>
            <a:r>
              <a:rPr lang="sv-SE" sz="700" dirty="0" smtClean="0"/>
              <a:t>Integrator</a:t>
            </a:r>
            <a:endParaRPr lang="sv-SE" sz="900" dirty="0"/>
          </a:p>
        </p:txBody>
      </p:sp>
      <p:sp>
        <p:nvSpPr>
          <p:cNvPr id="79" name="Rounded Rectangle 78"/>
          <p:cNvSpPr/>
          <p:nvPr/>
        </p:nvSpPr>
        <p:spPr>
          <a:xfrm>
            <a:off x="161777" y="6211622"/>
            <a:ext cx="1152128" cy="17598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Position under </a:t>
            </a:r>
            <a:r>
              <a:rPr lang="sv-SE" sz="700" dirty="0" err="1" smtClean="0"/>
              <a:t>consideration</a:t>
            </a:r>
            <a:endParaRPr lang="sv-SE" sz="200" dirty="0"/>
          </a:p>
        </p:txBody>
      </p:sp>
      <p:sp>
        <p:nvSpPr>
          <p:cNvPr id="86" name="Rounded Rectangle 85"/>
          <p:cNvSpPr/>
          <p:nvPr/>
        </p:nvSpPr>
        <p:spPr>
          <a:xfrm>
            <a:off x="5315355" y="51191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00" dirty="0"/>
              <a:t>Mehdi Mohammednezhad</a:t>
            </a:r>
            <a:endParaRPr lang="sv-SE" sz="900" dirty="0" smtClean="0"/>
          </a:p>
          <a:p>
            <a:pPr algn="ctr"/>
            <a:r>
              <a:rPr lang="sv-SE" sz="700" dirty="0" smtClean="0"/>
              <a:t>Integrator</a:t>
            </a:r>
            <a:endParaRPr lang="sv-SE" sz="900" dirty="0"/>
          </a:p>
        </p:txBody>
      </p:sp>
      <p:sp>
        <p:nvSpPr>
          <p:cNvPr id="90" name="Rounded Rectangle 89"/>
          <p:cNvSpPr/>
          <p:nvPr/>
        </p:nvSpPr>
        <p:spPr>
          <a:xfrm>
            <a:off x="5307678" y="324663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Jeong Han Lee</a:t>
            </a:r>
            <a:br>
              <a:rPr lang="sv-SE" sz="900" dirty="0" smtClean="0"/>
            </a:br>
            <a:r>
              <a:rPr lang="sv-SE" sz="700" dirty="0" smtClean="0"/>
              <a:t>Integrator</a:t>
            </a:r>
            <a:endParaRPr lang="sv-SE" sz="900" dirty="0"/>
          </a:p>
        </p:txBody>
      </p:sp>
      <p:grpSp>
        <p:nvGrpSpPr>
          <p:cNvPr id="4" name="Group 3"/>
          <p:cNvGrpSpPr/>
          <p:nvPr/>
        </p:nvGrpSpPr>
        <p:grpSpPr>
          <a:xfrm>
            <a:off x="7867262" y="4797152"/>
            <a:ext cx="1200422" cy="376368"/>
            <a:chOff x="6576168" y="4790370"/>
            <a:chExt cx="1200422" cy="376368"/>
          </a:xfrm>
        </p:grpSpPr>
        <p:sp>
          <p:nvSpPr>
            <p:cNvPr id="7" name="Rounded Rectangle 6"/>
            <p:cNvSpPr/>
            <p:nvPr/>
          </p:nvSpPr>
          <p:spPr>
            <a:xfrm>
              <a:off x="6624462" y="4842738"/>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p>
          </p:txBody>
        </p:sp>
        <p:sp>
          <p:nvSpPr>
            <p:cNvPr id="91" name="Rounded Rectangle 90"/>
            <p:cNvSpPr/>
            <p:nvPr/>
          </p:nvSpPr>
          <p:spPr>
            <a:xfrm>
              <a:off x="6576168" y="4790370"/>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Consultants</a:t>
              </a:r>
              <a:endParaRPr lang="sv-SE" sz="900" dirty="0"/>
            </a:p>
          </p:txBody>
        </p:sp>
      </p:grpSp>
      <p:sp>
        <p:nvSpPr>
          <p:cNvPr id="100" name="Rounded Rectangle 99"/>
          <p:cNvSpPr/>
          <p:nvPr/>
        </p:nvSpPr>
        <p:spPr>
          <a:xfrm>
            <a:off x="5313115" y="3994303"/>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Julen </a:t>
            </a:r>
            <a:r>
              <a:rPr lang="sv-SE" sz="900" dirty="0" smtClean="0"/>
              <a:t>Etxeberria</a:t>
            </a:r>
          </a:p>
          <a:p>
            <a:pPr algn="ctr"/>
            <a:r>
              <a:rPr lang="sv-SE" sz="700" dirty="0" smtClean="0"/>
              <a:t>Junior controls engineer</a:t>
            </a:r>
            <a:endParaRPr lang="sv-SE" sz="900" dirty="0"/>
          </a:p>
        </p:txBody>
      </p:sp>
      <p:sp>
        <p:nvSpPr>
          <p:cNvPr id="104" name="Rounded Rectangle 103"/>
          <p:cNvSpPr/>
          <p:nvPr/>
        </p:nvSpPr>
        <p:spPr>
          <a:xfrm>
            <a:off x="5307097" y="6224249"/>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Open positions (3)</a:t>
            </a:r>
          </a:p>
        </p:txBody>
      </p:sp>
      <p:sp>
        <p:nvSpPr>
          <p:cNvPr id="98" name="Rounded Rectangle 97"/>
          <p:cNvSpPr/>
          <p:nvPr/>
        </p:nvSpPr>
        <p:spPr>
          <a:xfrm>
            <a:off x="4058343" y="436436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Saeed Haghtalab</a:t>
            </a:r>
            <a:br>
              <a:rPr lang="sv-SE" sz="900" dirty="0" smtClean="0"/>
            </a:br>
            <a:r>
              <a:rPr lang="sv-SE" sz="700" dirty="0" smtClean="0"/>
              <a:t>Integrator</a:t>
            </a:r>
            <a:endParaRPr lang="sv-SE" sz="1000" dirty="0"/>
          </a:p>
        </p:txBody>
      </p:sp>
      <p:cxnSp>
        <p:nvCxnSpPr>
          <p:cNvPr id="107" name="Straight Connector 106"/>
          <p:cNvCxnSpPr/>
          <p:nvPr/>
        </p:nvCxnSpPr>
        <p:spPr>
          <a:xfrm flipH="1">
            <a:off x="5272656" y="1484784"/>
            <a:ext cx="2045621"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itle 1"/>
          <p:cNvSpPr>
            <a:spLocks noGrp="1"/>
          </p:cNvSpPr>
          <p:nvPr>
            <p:ph type="title"/>
          </p:nvPr>
        </p:nvSpPr>
        <p:spPr>
          <a:xfrm>
            <a:off x="457200" y="274638"/>
            <a:ext cx="7139136" cy="1143000"/>
          </a:xfrm>
        </p:spPr>
        <p:txBody>
          <a:bodyPr/>
          <a:lstStyle/>
          <a:p>
            <a:r>
              <a:rPr lang="en-GB" dirty="0" smtClean="0"/>
              <a:t>ICS </a:t>
            </a:r>
            <a:r>
              <a:rPr lang="en-US" dirty="0" smtClean="0"/>
              <a:t>Organization</a:t>
            </a:r>
            <a:br>
              <a:rPr lang="en-US" dirty="0" smtClean="0"/>
            </a:br>
            <a:r>
              <a:rPr lang="en-US" sz="2000" dirty="0" smtClean="0"/>
              <a:t>2018-08</a:t>
            </a:r>
            <a:endParaRPr lang="en-US" dirty="0"/>
          </a:p>
        </p:txBody>
      </p:sp>
      <p:sp>
        <p:nvSpPr>
          <p:cNvPr id="106" name="Rounded Rectangle 105"/>
          <p:cNvSpPr/>
          <p:nvPr/>
        </p:nvSpPr>
        <p:spPr>
          <a:xfrm>
            <a:off x="7865571" y="404110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Karin Rathsman</a:t>
            </a:r>
            <a:br>
              <a:rPr lang="sv-SE" sz="900" dirty="0" smtClean="0"/>
            </a:br>
            <a:r>
              <a:rPr lang="sv-SE" sz="700" dirty="0" smtClean="0"/>
              <a:t>Accelerator scientist</a:t>
            </a:r>
            <a:endParaRPr lang="sv-SE" sz="700" dirty="0"/>
          </a:p>
        </p:txBody>
      </p:sp>
      <p:sp>
        <p:nvSpPr>
          <p:cNvPr id="95" name="Rounded Rectangle 94"/>
          <p:cNvSpPr/>
          <p:nvPr/>
        </p:nvSpPr>
        <p:spPr>
          <a:xfrm>
            <a:off x="143952" y="4731288"/>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Fredrik Luthander</a:t>
            </a:r>
            <a:endParaRPr lang="sv-SE" sz="900" dirty="0" smtClean="0"/>
          </a:p>
          <a:p>
            <a:pPr algn="ctr"/>
            <a:r>
              <a:rPr lang="sv-SE" sz="700" dirty="0" smtClean="0"/>
              <a:t>Software engineer</a:t>
            </a:r>
            <a:endParaRPr lang="sv-SE" sz="700" dirty="0"/>
          </a:p>
        </p:txBody>
      </p:sp>
      <p:sp>
        <p:nvSpPr>
          <p:cNvPr id="113" name="Rounded Rectangle 112"/>
          <p:cNvSpPr/>
          <p:nvPr/>
        </p:nvSpPr>
        <p:spPr>
          <a:xfrm>
            <a:off x="5364088" y="159113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Wojtek Fabianowski </a:t>
            </a:r>
            <a:r>
              <a:rPr lang="sv-SE" sz="900" dirty="0" smtClean="0"/>
              <a:t>in-kind manager</a:t>
            </a:r>
            <a:endParaRPr lang="sv-SE" sz="900" dirty="0"/>
          </a:p>
        </p:txBody>
      </p:sp>
      <p:sp>
        <p:nvSpPr>
          <p:cNvPr id="108" name="Rounded Rectangle 107"/>
          <p:cNvSpPr/>
          <p:nvPr/>
        </p:nvSpPr>
        <p:spPr>
          <a:xfrm>
            <a:off x="7867981" y="363935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Jan-Åke Persson</a:t>
            </a:r>
          </a:p>
          <a:p>
            <a:pPr algn="ctr"/>
            <a:r>
              <a:rPr lang="sv-SE" sz="700" dirty="0" smtClean="0"/>
              <a:t>Senior software engineer</a:t>
            </a:r>
            <a:endParaRPr lang="sv-SE" sz="700" dirty="0"/>
          </a:p>
        </p:txBody>
      </p:sp>
      <p:sp>
        <p:nvSpPr>
          <p:cNvPr id="125" name="Rounded Rectangle 124"/>
          <p:cNvSpPr/>
          <p:nvPr/>
        </p:nvSpPr>
        <p:spPr>
          <a:xfrm>
            <a:off x="143952" y="25528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Benjamin Bertrand</a:t>
            </a:r>
          </a:p>
          <a:p>
            <a:pPr algn="ctr"/>
            <a:r>
              <a:rPr lang="sv-SE" sz="700" dirty="0" smtClean="0"/>
              <a:t>Software </a:t>
            </a:r>
            <a:r>
              <a:rPr lang="sv-SE" sz="700" dirty="0"/>
              <a:t>engineer</a:t>
            </a:r>
          </a:p>
        </p:txBody>
      </p:sp>
      <p:sp>
        <p:nvSpPr>
          <p:cNvPr id="135" name="Rounded Rectangle 134"/>
          <p:cNvSpPr/>
          <p:nvPr/>
        </p:nvSpPr>
        <p:spPr>
          <a:xfrm>
            <a:off x="49878" y="207324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Remy Mudingay</a:t>
            </a:r>
          </a:p>
          <a:p>
            <a:pPr algn="ctr"/>
            <a:r>
              <a:rPr lang="sv-SE" sz="700" dirty="0" smtClean="0"/>
              <a:t>Controls infrastructure</a:t>
            </a:r>
            <a:endParaRPr lang="sv-SE" sz="900" dirty="0"/>
          </a:p>
        </p:txBody>
      </p:sp>
      <p:sp>
        <p:nvSpPr>
          <p:cNvPr id="133" name="Rounded Rectangle 132"/>
          <p:cNvSpPr/>
          <p:nvPr/>
        </p:nvSpPr>
        <p:spPr>
          <a:xfrm>
            <a:off x="4054556" y="549195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Oliver Talevski</a:t>
            </a:r>
          </a:p>
          <a:p>
            <a:pPr algn="ctr"/>
            <a:r>
              <a:rPr lang="sv-SE" sz="700" dirty="0" smtClean="0"/>
              <a:t>Embedded engineer</a:t>
            </a:r>
            <a:endParaRPr lang="sv-SE" sz="900" dirty="0"/>
          </a:p>
        </p:txBody>
      </p:sp>
      <p:sp>
        <p:nvSpPr>
          <p:cNvPr id="146" name="Rounded Rectangle 145"/>
          <p:cNvSpPr/>
          <p:nvPr/>
        </p:nvSpPr>
        <p:spPr>
          <a:xfrm>
            <a:off x="142170" y="327764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Susann Skarin</a:t>
            </a:r>
            <a:br>
              <a:rPr lang="sv-SE" sz="900" dirty="0" smtClean="0"/>
            </a:br>
            <a:r>
              <a:rPr lang="sv-SE" sz="700" dirty="0" smtClean="0"/>
              <a:t>Network administrator</a:t>
            </a:r>
            <a:endParaRPr lang="sv-SE" sz="700" dirty="0"/>
          </a:p>
        </p:txBody>
      </p:sp>
      <p:cxnSp>
        <p:nvCxnSpPr>
          <p:cNvPr id="150" name="Straight Connector 149"/>
          <p:cNvCxnSpPr/>
          <p:nvPr/>
        </p:nvCxnSpPr>
        <p:spPr>
          <a:xfrm flipH="1" flipV="1">
            <a:off x="105333" y="2372664"/>
            <a:ext cx="2171" cy="2496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05333" y="3440705"/>
            <a:ext cx="161739" cy="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a:xfrm>
            <a:off x="1451164" y="251651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Alberto Toral</a:t>
            </a:r>
          </a:p>
          <a:p>
            <a:pPr algn="ctr"/>
            <a:r>
              <a:rPr lang="sv-SE" sz="800" dirty="0" smtClean="0"/>
              <a:t>Technician</a:t>
            </a:r>
            <a:endParaRPr lang="sv-SE" sz="600" dirty="0"/>
          </a:p>
        </p:txBody>
      </p:sp>
      <p:sp>
        <p:nvSpPr>
          <p:cNvPr id="124" name="Rounded Rectangle 123"/>
          <p:cNvSpPr/>
          <p:nvPr/>
        </p:nvSpPr>
        <p:spPr>
          <a:xfrm>
            <a:off x="6660232" y="1591130"/>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Thilo Friedrich</a:t>
            </a:r>
          </a:p>
          <a:p>
            <a:pPr algn="ctr"/>
            <a:r>
              <a:rPr lang="sv-SE" sz="700" dirty="0" smtClean="0"/>
              <a:t>Systems engineer</a:t>
            </a:r>
            <a:endParaRPr lang="sv-SE" sz="900" dirty="0"/>
          </a:p>
        </p:txBody>
      </p:sp>
      <p:cxnSp>
        <p:nvCxnSpPr>
          <p:cNvPr id="129" name="Straight Connector 128"/>
          <p:cNvCxnSpPr/>
          <p:nvPr/>
        </p:nvCxnSpPr>
        <p:spPr>
          <a:xfrm flipV="1">
            <a:off x="7318277" y="1488506"/>
            <a:ext cx="1" cy="120178"/>
          </a:xfrm>
          <a:prstGeom prst="line">
            <a:avLst/>
          </a:prstGeom>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4046363" y="36231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John Sparger</a:t>
            </a:r>
          </a:p>
          <a:p>
            <a:pPr algn="ctr"/>
            <a:r>
              <a:rPr lang="sv-SE" sz="700" dirty="0" smtClean="0"/>
              <a:t>Integrator</a:t>
            </a:r>
            <a:endParaRPr lang="sv-SE" sz="900" dirty="0"/>
          </a:p>
        </p:txBody>
      </p:sp>
      <p:sp>
        <p:nvSpPr>
          <p:cNvPr id="138" name="Rounded Rectangle 137"/>
          <p:cNvSpPr/>
          <p:nvPr/>
        </p:nvSpPr>
        <p:spPr>
          <a:xfrm>
            <a:off x="5309493" y="585133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smtClean="0"/>
              <a:t>Krisztian Löki</a:t>
            </a:r>
            <a:endParaRPr lang="sv-SE" sz="900" dirty="0" smtClean="0"/>
          </a:p>
          <a:p>
            <a:pPr algn="ctr"/>
            <a:r>
              <a:rPr lang="sv-SE" sz="700" dirty="0" smtClean="0"/>
              <a:t>Integrator</a:t>
            </a:r>
            <a:endParaRPr lang="sv-SE" sz="900" dirty="0"/>
          </a:p>
        </p:txBody>
      </p:sp>
      <p:sp>
        <p:nvSpPr>
          <p:cNvPr id="139" name="Rounded Rectangle 138"/>
          <p:cNvSpPr/>
          <p:nvPr/>
        </p:nvSpPr>
        <p:spPr>
          <a:xfrm>
            <a:off x="4054556" y="5124536"/>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Miklos Boros</a:t>
            </a:r>
          </a:p>
          <a:p>
            <a:pPr algn="ctr"/>
            <a:r>
              <a:rPr lang="sv-SE" sz="700" dirty="0" smtClean="0"/>
              <a:t>Integrator</a:t>
            </a:r>
            <a:endParaRPr lang="sv-SE" sz="900" dirty="0"/>
          </a:p>
        </p:txBody>
      </p:sp>
      <p:sp>
        <p:nvSpPr>
          <p:cNvPr id="134" name="Rounded Rectangle 133"/>
          <p:cNvSpPr/>
          <p:nvPr/>
        </p:nvSpPr>
        <p:spPr>
          <a:xfrm>
            <a:off x="2822946" y="624174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Maria Romedahl</a:t>
            </a:r>
          </a:p>
          <a:p>
            <a:pPr algn="ctr"/>
            <a:r>
              <a:rPr lang="sv-SE" sz="700" dirty="0" smtClean="0"/>
              <a:t>Technical coordinator</a:t>
            </a:r>
            <a:endParaRPr lang="sv-SE" sz="700" dirty="0"/>
          </a:p>
        </p:txBody>
      </p:sp>
      <p:sp>
        <p:nvSpPr>
          <p:cNvPr id="140" name="Rounded Rectangle 139"/>
          <p:cNvSpPr/>
          <p:nvPr/>
        </p:nvSpPr>
        <p:spPr>
          <a:xfrm>
            <a:off x="1451164" y="438100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Szandra Kövecses</a:t>
            </a:r>
            <a:br>
              <a:rPr lang="sv-SE" sz="900" dirty="0" smtClean="0">
                <a:solidFill>
                  <a:schemeClr val="bg1"/>
                </a:solidFill>
              </a:rPr>
            </a:br>
            <a:r>
              <a:rPr lang="sv-SE" sz="700" dirty="0" smtClean="0">
                <a:solidFill>
                  <a:schemeClr val="bg1"/>
                </a:solidFill>
              </a:rPr>
              <a:t>Lead integrator</a:t>
            </a:r>
            <a:endParaRPr lang="sv-SE" sz="800" dirty="0"/>
          </a:p>
        </p:txBody>
      </p:sp>
      <p:sp>
        <p:nvSpPr>
          <p:cNvPr id="142" name="Rounded Rectangle 141"/>
          <p:cNvSpPr/>
          <p:nvPr/>
        </p:nvSpPr>
        <p:spPr>
          <a:xfrm>
            <a:off x="1451164" y="401386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Stephane Gabourin</a:t>
            </a:r>
            <a:br>
              <a:rPr lang="sv-SE" sz="900" dirty="0" smtClean="0">
                <a:solidFill>
                  <a:schemeClr val="bg1"/>
                </a:solidFill>
              </a:rPr>
            </a:br>
            <a:r>
              <a:rPr lang="sv-SE" sz="600" dirty="0" smtClean="0">
                <a:solidFill>
                  <a:schemeClr val="bg1"/>
                </a:solidFill>
              </a:rPr>
              <a:t>Lead engineer fast interlocks</a:t>
            </a:r>
            <a:endParaRPr lang="sv-SE" sz="800" dirty="0"/>
          </a:p>
        </p:txBody>
      </p:sp>
      <p:sp>
        <p:nvSpPr>
          <p:cNvPr id="143" name="Rounded Rectangle 142"/>
          <p:cNvSpPr/>
          <p:nvPr/>
        </p:nvSpPr>
        <p:spPr>
          <a:xfrm>
            <a:off x="2677304" y="474923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Viktor Fred</a:t>
            </a:r>
            <a:br>
              <a:rPr lang="sv-SE" sz="900" dirty="0" smtClean="0">
                <a:solidFill>
                  <a:schemeClr val="bg1"/>
                </a:solidFill>
              </a:rPr>
            </a:br>
            <a:r>
              <a:rPr lang="sv-SE" sz="500" dirty="0" smtClean="0">
                <a:solidFill>
                  <a:schemeClr val="bg1"/>
                </a:solidFill>
              </a:rPr>
              <a:t>Lead engineer electrical installations</a:t>
            </a:r>
            <a:endParaRPr lang="sv-SE" sz="800" dirty="0"/>
          </a:p>
        </p:txBody>
      </p:sp>
      <p:sp>
        <p:nvSpPr>
          <p:cNvPr id="145" name="Rounded Rectangle 144"/>
          <p:cNvSpPr/>
          <p:nvPr/>
        </p:nvSpPr>
        <p:spPr>
          <a:xfrm>
            <a:off x="1451164" y="289647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Denis Paulic</a:t>
            </a:r>
          </a:p>
          <a:p>
            <a:pPr algn="ctr"/>
            <a:r>
              <a:rPr lang="sv-SE" sz="700" dirty="0" smtClean="0"/>
              <a:t>DGL, PLC engineer</a:t>
            </a:r>
            <a:endParaRPr lang="sv-SE" sz="700" dirty="0"/>
          </a:p>
        </p:txBody>
      </p:sp>
      <p:sp>
        <p:nvSpPr>
          <p:cNvPr id="148" name="Rounded Rectangle 147"/>
          <p:cNvSpPr/>
          <p:nvPr/>
        </p:nvSpPr>
        <p:spPr>
          <a:xfrm>
            <a:off x="2675169" y="363988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Mattias Eriksson</a:t>
            </a:r>
          </a:p>
          <a:p>
            <a:pPr algn="ctr"/>
            <a:r>
              <a:rPr lang="sv-SE" sz="700" dirty="0" smtClean="0"/>
              <a:t>Technician</a:t>
            </a:r>
            <a:endParaRPr lang="sv-SE" sz="700" dirty="0"/>
          </a:p>
        </p:txBody>
      </p:sp>
      <p:sp>
        <p:nvSpPr>
          <p:cNvPr id="165" name="Rounded Rectangle 164"/>
          <p:cNvSpPr/>
          <p:nvPr/>
        </p:nvSpPr>
        <p:spPr>
          <a:xfrm>
            <a:off x="6629722" y="363623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Fredrik Söderberg</a:t>
            </a:r>
          </a:p>
          <a:p>
            <a:pPr algn="ctr"/>
            <a:r>
              <a:rPr lang="sv-SE" sz="700" dirty="0" smtClean="0"/>
              <a:t>Software engineer</a:t>
            </a:r>
            <a:endParaRPr lang="sv-SE" sz="700" dirty="0"/>
          </a:p>
        </p:txBody>
      </p:sp>
      <p:sp>
        <p:nvSpPr>
          <p:cNvPr id="171" name="Rounded Rectangle 170"/>
          <p:cNvSpPr/>
          <p:nvPr/>
        </p:nvSpPr>
        <p:spPr>
          <a:xfrm>
            <a:off x="4046936" y="288412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Faye Chicken</a:t>
            </a:r>
          </a:p>
          <a:p>
            <a:pPr algn="ctr"/>
            <a:r>
              <a:rPr lang="sv-SE" sz="700" dirty="0" smtClean="0"/>
              <a:t>Technician</a:t>
            </a:r>
            <a:endParaRPr lang="sv-SE" sz="900" dirty="0"/>
          </a:p>
        </p:txBody>
      </p:sp>
      <p:sp>
        <p:nvSpPr>
          <p:cNvPr id="128" name="Rounded Rectangle 127"/>
          <p:cNvSpPr/>
          <p:nvPr/>
        </p:nvSpPr>
        <p:spPr>
          <a:xfrm>
            <a:off x="4058343" y="39947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Peter van Velze</a:t>
            </a:r>
            <a:br>
              <a:rPr lang="sv-SE" sz="900" dirty="0" smtClean="0"/>
            </a:br>
            <a:r>
              <a:rPr lang="sv-SE" sz="700" dirty="0" smtClean="0"/>
              <a:t>Technician</a:t>
            </a:r>
            <a:endParaRPr lang="sv-SE" sz="900" dirty="0"/>
          </a:p>
        </p:txBody>
      </p:sp>
      <p:sp>
        <p:nvSpPr>
          <p:cNvPr id="147" name="Rounded Rectangle 146"/>
          <p:cNvSpPr/>
          <p:nvPr/>
        </p:nvSpPr>
        <p:spPr>
          <a:xfrm>
            <a:off x="5311951" y="548857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Nour Akel</a:t>
            </a:r>
          </a:p>
          <a:p>
            <a:pPr algn="ctr"/>
            <a:r>
              <a:rPr lang="sv-SE" sz="700" dirty="0" smtClean="0"/>
              <a:t>ICS Installation coordinator</a:t>
            </a:r>
            <a:endParaRPr lang="sv-SE" sz="900" dirty="0"/>
          </a:p>
        </p:txBody>
      </p:sp>
      <p:sp>
        <p:nvSpPr>
          <p:cNvPr id="161" name="Rounded Rectangle 160"/>
          <p:cNvSpPr/>
          <p:nvPr/>
        </p:nvSpPr>
        <p:spPr>
          <a:xfrm>
            <a:off x="5315245" y="436239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Simone Farina</a:t>
            </a:r>
            <a:br>
              <a:rPr lang="sv-SE" sz="900" dirty="0" smtClean="0"/>
            </a:br>
            <a:r>
              <a:rPr lang="sv-SE" sz="700" dirty="0" smtClean="0"/>
              <a:t>Embedded systems egineer</a:t>
            </a:r>
            <a:endParaRPr lang="sv-SE" sz="1000" dirty="0"/>
          </a:p>
        </p:txBody>
      </p:sp>
      <p:sp>
        <p:nvSpPr>
          <p:cNvPr id="162" name="Rounded Rectangle 161"/>
          <p:cNvSpPr/>
          <p:nvPr/>
        </p:nvSpPr>
        <p:spPr>
          <a:xfrm>
            <a:off x="7870697" y="3272040"/>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Georg Weiss</a:t>
            </a:r>
            <a:br>
              <a:rPr lang="sv-SE" sz="900" dirty="0" smtClean="0"/>
            </a:br>
            <a:r>
              <a:rPr lang="sv-SE" sz="700" dirty="0" smtClean="0"/>
              <a:t>Software engineer</a:t>
            </a:r>
            <a:endParaRPr lang="sv-SE" sz="1000" dirty="0"/>
          </a:p>
        </p:txBody>
      </p:sp>
      <p:sp>
        <p:nvSpPr>
          <p:cNvPr id="170" name="Rounded Rectangle 169"/>
          <p:cNvSpPr/>
          <p:nvPr/>
        </p:nvSpPr>
        <p:spPr>
          <a:xfrm>
            <a:off x="7867981" y="2514028"/>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t>Banafsheh </a:t>
            </a:r>
            <a:r>
              <a:rPr lang="sv-SE" sz="800" dirty="0" smtClean="0"/>
              <a:t>Hajinasab</a:t>
            </a:r>
            <a:endParaRPr lang="sv-SE" sz="900" dirty="0" smtClean="0"/>
          </a:p>
          <a:p>
            <a:pPr algn="ctr"/>
            <a:r>
              <a:rPr lang="sv-SE" sz="700" dirty="0" smtClean="0"/>
              <a:t>Software </a:t>
            </a:r>
            <a:r>
              <a:rPr lang="sv-SE" sz="700" dirty="0"/>
              <a:t>engineer</a:t>
            </a:r>
          </a:p>
        </p:txBody>
      </p:sp>
      <p:cxnSp>
        <p:nvCxnSpPr>
          <p:cNvPr id="149" name="Straight Connector 148"/>
          <p:cNvCxnSpPr/>
          <p:nvPr/>
        </p:nvCxnSpPr>
        <p:spPr>
          <a:xfrm flipH="1">
            <a:off x="7652016" y="4212924"/>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315584" y="472514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Tomasz Brys</a:t>
            </a:r>
          </a:p>
          <a:p>
            <a:pPr algn="ctr"/>
            <a:r>
              <a:rPr lang="sv-SE" sz="700" dirty="0" smtClean="0"/>
              <a:t>Integrator</a:t>
            </a:r>
            <a:endParaRPr lang="sv-SE" sz="900" dirty="0"/>
          </a:p>
        </p:txBody>
      </p:sp>
      <p:sp>
        <p:nvSpPr>
          <p:cNvPr id="179" name="Rounded Rectangle 178"/>
          <p:cNvSpPr/>
          <p:nvPr/>
        </p:nvSpPr>
        <p:spPr>
          <a:xfrm>
            <a:off x="4058343" y="472514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Thomas Fay</a:t>
            </a:r>
          </a:p>
          <a:p>
            <a:pPr algn="ctr"/>
            <a:r>
              <a:rPr lang="sv-SE" sz="700" dirty="0" smtClean="0"/>
              <a:t>Integrator</a:t>
            </a:r>
            <a:endParaRPr lang="sv-SE" sz="900" dirty="0"/>
          </a:p>
        </p:txBody>
      </p:sp>
      <p:sp>
        <p:nvSpPr>
          <p:cNvPr id="127" name="Rounded Rectangle 126"/>
          <p:cNvSpPr/>
          <p:nvPr/>
        </p:nvSpPr>
        <p:spPr>
          <a:xfrm>
            <a:off x="142648" y="291345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Johan Christensson</a:t>
            </a:r>
          </a:p>
          <a:p>
            <a:pPr algn="ctr"/>
            <a:r>
              <a:rPr lang="sv-SE" sz="500" dirty="0" smtClean="0"/>
              <a:t>Infrastructure technology engineer</a:t>
            </a:r>
            <a:endParaRPr lang="sv-SE" sz="500" dirty="0"/>
          </a:p>
        </p:txBody>
      </p:sp>
      <p:sp>
        <p:nvSpPr>
          <p:cNvPr id="169" name="Rounded Rectangle 168"/>
          <p:cNvSpPr/>
          <p:nvPr/>
        </p:nvSpPr>
        <p:spPr>
          <a:xfrm>
            <a:off x="148769" y="4368326"/>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Anders Harrisson</a:t>
            </a:r>
          </a:p>
          <a:p>
            <a:pPr algn="ctr"/>
            <a:r>
              <a:rPr lang="sv-SE" sz="500" dirty="0" smtClean="0"/>
              <a:t>Software configuration manager</a:t>
            </a:r>
            <a:endParaRPr lang="sv-SE" sz="500" dirty="0"/>
          </a:p>
        </p:txBody>
      </p:sp>
      <p:sp>
        <p:nvSpPr>
          <p:cNvPr id="3" name="TextBox 2"/>
          <p:cNvSpPr txBox="1"/>
          <p:nvPr/>
        </p:nvSpPr>
        <p:spPr>
          <a:xfrm>
            <a:off x="7152232" y="6510536"/>
            <a:ext cx="1390182" cy="230832"/>
          </a:xfrm>
          <a:prstGeom prst="rect">
            <a:avLst/>
          </a:prstGeom>
          <a:noFill/>
        </p:spPr>
        <p:txBody>
          <a:bodyPr wrap="square" rtlCol="0">
            <a:spAutoFit/>
          </a:bodyPr>
          <a:lstStyle/>
          <a:p>
            <a:pPr algn="ctr"/>
            <a:r>
              <a:rPr lang="sv-SE" sz="900" dirty="0" smtClean="0">
                <a:hlinkClick r:id="rId3"/>
              </a:rPr>
              <a:t>ESS-0081625</a:t>
            </a:r>
            <a:endParaRPr lang="sv-SE" sz="900" dirty="0"/>
          </a:p>
        </p:txBody>
      </p:sp>
      <p:sp>
        <p:nvSpPr>
          <p:cNvPr id="175" name="Rounded Rectangle 174"/>
          <p:cNvSpPr/>
          <p:nvPr/>
        </p:nvSpPr>
        <p:spPr>
          <a:xfrm>
            <a:off x="4217979" y="2060848"/>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Karl Vestin</a:t>
            </a:r>
            <a:endParaRPr lang="sv-SE" sz="900" dirty="0"/>
          </a:p>
          <a:p>
            <a:pPr algn="ctr"/>
            <a:r>
              <a:rPr lang="sv-SE" sz="700" dirty="0" smtClean="0"/>
              <a:t>Hardware and integraion</a:t>
            </a:r>
          </a:p>
        </p:txBody>
      </p:sp>
      <p:sp>
        <p:nvSpPr>
          <p:cNvPr id="182" name="Rounded Rectangle 181"/>
          <p:cNvSpPr/>
          <p:nvPr/>
        </p:nvSpPr>
        <p:spPr>
          <a:xfrm>
            <a:off x="7870697" y="2896479"/>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Dirk Nordt</a:t>
            </a:r>
          </a:p>
          <a:p>
            <a:pPr algn="ctr"/>
            <a:r>
              <a:rPr lang="sv-SE" sz="700" dirty="0" smtClean="0"/>
              <a:t>Software </a:t>
            </a:r>
            <a:r>
              <a:rPr lang="sv-SE" sz="700" dirty="0"/>
              <a:t>engineer</a:t>
            </a:r>
          </a:p>
        </p:txBody>
      </p:sp>
      <p:sp>
        <p:nvSpPr>
          <p:cNvPr id="141" name="Rounded Rectangle 140"/>
          <p:cNvSpPr/>
          <p:nvPr/>
        </p:nvSpPr>
        <p:spPr>
          <a:xfrm>
            <a:off x="1447968" y="326579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Fernando Carrasco</a:t>
            </a:r>
            <a:br>
              <a:rPr lang="sv-SE" sz="900" dirty="0" smtClean="0">
                <a:solidFill>
                  <a:schemeClr val="bg1"/>
                </a:solidFill>
              </a:rPr>
            </a:br>
            <a:r>
              <a:rPr lang="sv-SE" sz="800" dirty="0"/>
              <a:t>Technician</a:t>
            </a:r>
          </a:p>
        </p:txBody>
      </p:sp>
      <p:sp>
        <p:nvSpPr>
          <p:cNvPr id="168" name="Rounded Rectangle 167"/>
          <p:cNvSpPr/>
          <p:nvPr/>
        </p:nvSpPr>
        <p:spPr>
          <a:xfrm>
            <a:off x="2817032" y="51191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Philippe Rabis</a:t>
            </a:r>
          </a:p>
          <a:p>
            <a:pPr algn="ctr"/>
            <a:r>
              <a:rPr lang="sv-SE" sz="700" dirty="0" smtClean="0"/>
              <a:t>Work package manager</a:t>
            </a:r>
            <a:endParaRPr lang="sv-SE" sz="900" dirty="0"/>
          </a:p>
        </p:txBody>
      </p:sp>
      <p:sp>
        <p:nvSpPr>
          <p:cNvPr id="172" name="Rounded Rectangle 171"/>
          <p:cNvSpPr/>
          <p:nvPr/>
        </p:nvSpPr>
        <p:spPr>
          <a:xfrm>
            <a:off x="2818523" y="586512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Marino Vojneski</a:t>
            </a:r>
          </a:p>
          <a:p>
            <a:pPr algn="ctr"/>
            <a:r>
              <a:rPr lang="sv-SE" sz="700" dirty="0" smtClean="0"/>
              <a:t>Integrator</a:t>
            </a:r>
            <a:endParaRPr lang="sv-SE" sz="900" dirty="0"/>
          </a:p>
        </p:txBody>
      </p:sp>
      <p:sp>
        <p:nvSpPr>
          <p:cNvPr id="176" name="Rounded Rectangle 175"/>
          <p:cNvSpPr/>
          <p:nvPr/>
        </p:nvSpPr>
        <p:spPr>
          <a:xfrm>
            <a:off x="2818523" y="5489544"/>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Michael Beck</a:t>
            </a:r>
          </a:p>
          <a:p>
            <a:pPr algn="ctr"/>
            <a:r>
              <a:rPr lang="sv-SE" sz="700" dirty="0" smtClean="0"/>
              <a:t>Work package manager</a:t>
            </a:r>
            <a:endParaRPr lang="sv-SE" sz="900" dirty="0"/>
          </a:p>
        </p:txBody>
      </p:sp>
      <p:sp>
        <p:nvSpPr>
          <p:cNvPr id="177" name="Rounded Rectangle 176"/>
          <p:cNvSpPr/>
          <p:nvPr/>
        </p:nvSpPr>
        <p:spPr>
          <a:xfrm>
            <a:off x="4054556" y="58654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Johannes Kazantzidis</a:t>
            </a:r>
          </a:p>
          <a:p>
            <a:pPr algn="ctr"/>
            <a:r>
              <a:rPr lang="sv-SE" sz="700" dirty="0" smtClean="0"/>
              <a:t>Integrator</a:t>
            </a:r>
            <a:endParaRPr lang="sv-SE" sz="900" dirty="0"/>
          </a:p>
        </p:txBody>
      </p:sp>
      <p:sp>
        <p:nvSpPr>
          <p:cNvPr id="132" name="Rounded Rectangle 131"/>
          <p:cNvSpPr/>
          <p:nvPr/>
        </p:nvSpPr>
        <p:spPr>
          <a:xfrm>
            <a:off x="2677304" y="28921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Enric Bargalló</a:t>
            </a:r>
          </a:p>
          <a:p>
            <a:pPr algn="ctr"/>
            <a:r>
              <a:rPr lang="sv-SE" sz="700" dirty="0" smtClean="0"/>
              <a:t>Lead analyst engineer</a:t>
            </a:r>
            <a:endParaRPr lang="sv-SE" sz="700" dirty="0"/>
          </a:p>
        </p:txBody>
      </p:sp>
      <p:sp>
        <p:nvSpPr>
          <p:cNvPr id="56" name="Rounded Rectangle 55"/>
          <p:cNvSpPr/>
          <p:nvPr/>
        </p:nvSpPr>
        <p:spPr>
          <a:xfrm>
            <a:off x="2671856" y="2520772"/>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David Sanchez</a:t>
            </a:r>
          </a:p>
          <a:p>
            <a:pPr algn="ctr"/>
            <a:r>
              <a:rPr lang="sv-SE" sz="700" dirty="0" smtClean="0"/>
              <a:t>Automation engineer</a:t>
            </a:r>
            <a:endParaRPr lang="sv-SE" sz="700" dirty="0"/>
          </a:p>
        </p:txBody>
      </p:sp>
      <p:sp>
        <p:nvSpPr>
          <p:cNvPr id="167" name="Rounded Rectangle 166"/>
          <p:cNvSpPr/>
          <p:nvPr/>
        </p:nvSpPr>
        <p:spPr>
          <a:xfrm>
            <a:off x="7867262" y="442044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Lars Johansson</a:t>
            </a:r>
          </a:p>
          <a:p>
            <a:pPr algn="ctr"/>
            <a:r>
              <a:rPr lang="sv-SE" sz="700" dirty="0" smtClean="0"/>
              <a:t>Software engineer</a:t>
            </a:r>
            <a:endParaRPr lang="sv-SE" sz="800" dirty="0"/>
          </a:p>
        </p:txBody>
      </p:sp>
      <p:sp>
        <p:nvSpPr>
          <p:cNvPr id="187" name="Rounded Rectangle 186"/>
          <p:cNvSpPr/>
          <p:nvPr/>
        </p:nvSpPr>
        <p:spPr>
          <a:xfrm>
            <a:off x="4049088" y="623877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Nicklas Holmberg</a:t>
            </a:r>
          </a:p>
          <a:p>
            <a:pPr algn="ctr"/>
            <a:r>
              <a:rPr lang="sv-SE" sz="700" dirty="0" smtClean="0"/>
              <a:t>Integrator</a:t>
            </a:r>
            <a:endParaRPr lang="sv-SE" sz="800" dirty="0"/>
          </a:p>
        </p:txBody>
      </p:sp>
      <p:sp>
        <p:nvSpPr>
          <p:cNvPr id="188" name="Rounded Rectangle 187"/>
          <p:cNvSpPr/>
          <p:nvPr/>
        </p:nvSpPr>
        <p:spPr>
          <a:xfrm>
            <a:off x="1437757" y="5117297"/>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Paulina Skog</a:t>
            </a:r>
          </a:p>
          <a:p>
            <a:pPr algn="ctr"/>
            <a:r>
              <a:rPr lang="sv-SE" sz="700" dirty="0" smtClean="0"/>
              <a:t>Technical coordinator</a:t>
            </a:r>
          </a:p>
        </p:txBody>
      </p:sp>
      <p:sp>
        <p:nvSpPr>
          <p:cNvPr id="189" name="Rounded Rectangle 188"/>
          <p:cNvSpPr/>
          <p:nvPr/>
        </p:nvSpPr>
        <p:spPr>
          <a:xfrm>
            <a:off x="1437757" y="549625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Meike Rönn</a:t>
            </a:r>
          </a:p>
          <a:p>
            <a:pPr algn="ctr"/>
            <a:r>
              <a:rPr lang="sv-SE" sz="700" dirty="0" smtClean="0"/>
              <a:t>Technical coordinator</a:t>
            </a:r>
          </a:p>
        </p:txBody>
      </p:sp>
      <p:sp>
        <p:nvSpPr>
          <p:cNvPr id="193" name="Rounded Rectangle 192"/>
          <p:cNvSpPr/>
          <p:nvPr/>
        </p:nvSpPr>
        <p:spPr>
          <a:xfrm>
            <a:off x="137401" y="36389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Stephane </a:t>
            </a:r>
            <a:r>
              <a:rPr lang="sv-SE" sz="900" dirty="0" err="1" smtClean="0"/>
              <a:t>Armanet</a:t>
            </a:r>
            <a:r>
              <a:rPr lang="sv-SE" sz="900" dirty="0" smtClean="0"/>
              <a:t/>
            </a:r>
            <a:br>
              <a:rPr lang="sv-SE" sz="900" dirty="0" smtClean="0"/>
            </a:br>
            <a:r>
              <a:rPr lang="sv-SE" sz="600" dirty="0" smtClean="0"/>
              <a:t>System </a:t>
            </a:r>
            <a:r>
              <a:rPr lang="sv-SE" sz="600" dirty="0" err="1" smtClean="0"/>
              <a:t>reliability</a:t>
            </a:r>
            <a:r>
              <a:rPr lang="sv-SE" sz="600" dirty="0" smtClean="0"/>
              <a:t> </a:t>
            </a:r>
            <a:r>
              <a:rPr lang="sv-SE" sz="600" dirty="0" err="1" smtClean="0"/>
              <a:t>engineer</a:t>
            </a:r>
            <a:endParaRPr lang="sv-SE" sz="700" dirty="0"/>
          </a:p>
        </p:txBody>
      </p:sp>
      <p:sp>
        <p:nvSpPr>
          <p:cNvPr id="195" name="Rounded Rectangle 194"/>
          <p:cNvSpPr/>
          <p:nvPr/>
        </p:nvSpPr>
        <p:spPr>
          <a:xfrm>
            <a:off x="143952" y="3999738"/>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Alessio Curri</a:t>
            </a:r>
          </a:p>
          <a:p>
            <a:pPr algn="ctr"/>
            <a:r>
              <a:rPr lang="sv-SE" sz="700" dirty="0" smtClean="0"/>
              <a:t>System administrator</a:t>
            </a:r>
            <a:endParaRPr lang="sv-SE" sz="900" dirty="0"/>
          </a:p>
        </p:txBody>
      </p:sp>
      <p:sp>
        <p:nvSpPr>
          <p:cNvPr id="196" name="Rounded Rectangle 195"/>
          <p:cNvSpPr/>
          <p:nvPr/>
        </p:nvSpPr>
        <p:spPr>
          <a:xfrm>
            <a:off x="1437757" y="5865123"/>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Open positions (2)</a:t>
            </a:r>
          </a:p>
        </p:txBody>
      </p:sp>
      <p:sp>
        <p:nvSpPr>
          <p:cNvPr id="201" name="Rounded Rectangle 200"/>
          <p:cNvSpPr/>
          <p:nvPr/>
        </p:nvSpPr>
        <p:spPr>
          <a:xfrm>
            <a:off x="6620318" y="4821657"/>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a:t>
            </a:r>
          </a:p>
        </p:txBody>
      </p:sp>
      <p:sp>
        <p:nvSpPr>
          <p:cNvPr id="203" name="Rounded Rectangle 202"/>
          <p:cNvSpPr/>
          <p:nvPr/>
        </p:nvSpPr>
        <p:spPr>
          <a:xfrm>
            <a:off x="210970" y="511588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Samuel Crossland</a:t>
            </a:r>
            <a:br>
              <a:rPr lang="sv-SE" sz="850" dirty="0" smtClean="0"/>
            </a:br>
            <a:r>
              <a:rPr lang="sv-SE" sz="700" dirty="0" smtClean="0"/>
              <a:t>PSS </a:t>
            </a:r>
            <a:r>
              <a:rPr lang="sv-SE" sz="700" dirty="0" err="1" smtClean="0"/>
              <a:t>industrial</a:t>
            </a:r>
            <a:r>
              <a:rPr lang="sv-SE" sz="700" dirty="0" smtClean="0"/>
              <a:t> automation</a:t>
            </a:r>
          </a:p>
        </p:txBody>
      </p:sp>
      <p:pic>
        <p:nvPicPr>
          <p:cNvPr id="27" name="Picture 26"/>
          <p:cNvPicPr>
            <a:picLocks noChangeAspect="1"/>
          </p:cNvPicPr>
          <p:nvPr/>
        </p:nvPicPr>
        <p:blipFill>
          <a:blip r:embed="rId4"/>
          <a:stretch>
            <a:fillRect/>
          </a:stretch>
        </p:blipFill>
        <p:spPr>
          <a:xfrm>
            <a:off x="6873537" y="5332323"/>
            <a:ext cx="1824834" cy="856800"/>
          </a:xfrm>
          <a:prstGeom prst="rect">
            <a:avLst/>
          </a:prstGeom>
        </p:spPr>
      </p:pic>
    </p:spTree>
    <p:extLst>
      <p:ext uri="{BB962C8B-B14F-4D97-AF65-F5344CB8AC3E}">
        <p14:creationId xmlns:p14="http://schemas.microsoft.com/office/powerpoint/2010/main" val="26724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2" name="Straight Connector 211"/>
          <p:cNvCxnSpPr/>
          <p:nvPr/>
        </p:nvCxnSpPr>
        <p:spPr>
          <a:xfrm flipH="1">
            <a:off x="109538" y="4865799"/>
            <a:ext cx="167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105333" y="2372664"/>
            <a:ext cx="2171" cy="2496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5083567" y="414876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5076054" y="603474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8461736" y="1482728"/>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7318277" y="1488506"/>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3451037" y="1484784"/>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3451037" y="1484784"/>
            <a:ext cx="1408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3781225" y="490052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6300191" y="527788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1223627" y="564352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1205898" y="529022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3816177" y="6394980"/>
            <a:ext cx="356857" cy="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265554" y="5655259"/>
            <a:ext cx="367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272721" y="602225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2272721" y="530617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105333" y="4502837"/>
            <a:ext cx="173778" cy="6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7645746" y="4902995"/>
            <a:ext cx="361289" cy="6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770484" y="601749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779912" y="564803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3779911" y="528197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071077" y="6363344"/>
            <a:ext cx="356857" cy="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7687996" y="4542461"/>
            <a:ext cx="144040" cy="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087161" y="565811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05333" y="4159861"/>
            <a:ext cx="181541" cy="4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05333" y="3798180"/>
            <a:ext cx="171606" cy="3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416739" y="270113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2411761" y="4901162"/>
            <a:ext cx="221001" cy="5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413925" y="455171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2416739" y="418030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2452742" y="380918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416738" y="345833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416738" y="306443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095699" y="528528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909282" y="1484784"/>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76056" y="269406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105333" y="3434629"/>
            <a:ext cx="176462" cy="1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105333" y="3038650"/>
            <a:ext cx="167739" cy="2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105333" y="2713824"/>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flipV="1">
            <a:off x="1840776" y="1993921"/>
            <a:ext cx="0" cy="7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63513" y="1996483"/>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35944" y="2385275"/>
            <a:ext cx="0" cy="3636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338747"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16416" y="1986317"/>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61380" y="1992714"/>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60032" y="1808784"/>
            <a:ext cx="0" cy="180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24594" y="378055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662782" y="343175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699671" y="303865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645746" y="267851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071077" y="4894196"/>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253264" y="2385280"/>
            <a:ext cx="2812" cy="3978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88024" y="1988841"/>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45148" y="1992715"/>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073242" y="452770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076056" y="379216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112059" y="342103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076055" y="3070189"/>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139952" y="1484784"/>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Henrik Carling</a:t>
            </a:r>
          </a:p>
          <a:p>
            <a:pPr algn="ctr"/>
            <a:r>
              <a:rPr lang="sv-SE" sz="700" dirty="0" smtClean="0"/>
              <a:t>Division head</a:t>
            </a:r>
            <a:endParaRPr lang="sv-SE" sz="700" dirty="0"/>
          </a:p>
        </p:txBody>
      </p:sp>
      <p:sp>
        <p:nvSpPr>
          <p:cNvPr id="9" name="Rounded Rectangle 8"/>
          <p:cNvSpPr/>
          <p:nvPr/>
        </p:nvSpPr>
        <p:spPr>
          <a:xfrm>
            <a:off x="1264712" y="2068451"/>
            <a:ext cx="1152128" cy="324000"/>
          </a:xfrm>
          <a:prstGeom prst="round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Anna Gillberg</a:t>
            </a:r>
          </a:p>
          <a:p>
            <a:pPr algn="ctr"/>
            <a:r>
              <a:rPr lang="sv-SE" sz="700" dirty="0" smtClean="0"/>
              <a:t>Team assistant</a:t>
            </a:r>
            <a:endParaRPr lang="sv-SE" sz="700" dirty="0"/>
          </a:p>
        </p:txBody>
      </p:sp>
      <p:sp>
        <p:nvSpPr>
          <p:cNvPr id="10" name="Rounded Rectangle 9"/>
          <p:cNvSpPr/>
          <p:nvPr/>
        </p:nvSpPr>
        <p:spPr>
          <a:xfrm>
            <a:off x="2580906" y="206337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Annika Nordt</a:t>
            </a:r>
            <a:br>
              <a:rPr lang="sv-SE" sz="900" dirty="0" smtClean="0"/>
            </a:br>
            <a:r>
              <a:rPr lang="sv-SE" sz="900" dirty="0" err="1" smtClean="0"/>
              <a:t>P</a:t>
            </a:r>
            <a:r>
              <a:rPr lang="sv-SE" sz="700" dirty="0" err="1" smtClean="0"/>
              <a:t>rotection</a:t>
            </a:r>
            <a:r>
              <a:rPr lang="sv-SE" sz="700" dirty="0" smtClean="0"/>
              <a:t> systems</a:t>
            </a:r>
            <a:endParaRPr lang="sv-SE" sz="800" dirty="0"/>
          </a:p>
        </p:txBody>
      </p:sp>
      <p:sp>
        <p:nvSpPr>
          <p:cNvPr id="12" name="Rounded Rectangle 11"/>
          <p:cNvSpPr/>
          <p:nvPr/>
        </p:nvSpPr>
        <p:spPr>
          <a:xfrm>
            <a:off x="5464674" y="2056615"/>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Hector Novella</a:t>
            </a:r>
            <a:endParaRPr lang="sv-SE" sz="900" dirty="0"/>
          </a:p>
          <a:p>
            <a:pPr algn="ctr"/>
            <a:r>
              <a:rPr lang="sv-SE" sz="700" dirty="0" smtClean="0"/>
              <a:t>Deputy project manager</a:t>
            </a:r>
          </a:p>
        </p:txBody>
      </p:sp>
      <p:sp>
        <p:nvSpPr>
          <p:cNvPr id="13" name="Rounded Rectangle 12"/>
          <p:cNvSpPr/>
          <p:nvPr/>
        </p:nvSpPr>
        <p:spPr>
          <a:xfrm>
            <a:off x="6690675" y="206337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Susanne Regnell</a:t>
            </a:r>
          </a:p>
          <a:p>
            <a:pPr algn="ctr"/>
            <a:r>
              <a:rPr lang="sv-SE" sz="700" dirty="0" smtClean="0"/>
              <a:t>Controls Software</a:t>
            </a:r>
            <a:endParaRPr lang="sv-SE" sz="700" dirty="0"/>
          </a:p>
        </p:txBody>
      </p:sp>
      <p:sp>
        <p:nvSpPr>
          <p:cNvPr id="14" name="Rounded Rectangle 13"/>
          <p:cNvSpPr/>
          <p:nvPr/>
        </p:nvSpPr>
        <p:spPr>
          <a:xfrm>
            <a:off x="7884368" y="206337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Timo Korhonen</a:t>
            </a:r>
            <a:br>
              <a:rPr lang="sv-SE" sz="900" dirty="0" smtClean="0"/>
            </a:br>
            <a:r>
              <a:rPr lang="sv-SE" sz="700" dirty="0" smtClean="0"/>
              <a:t>Chief engineer</a:t>
            </a:r>
            <a:endParaRPr lang="sv-SE" sz="700" dirty="0"/>
          </a:p>
        </p:txBody>
      </p:sp>
      <p:cxnSp>
        <p:nvCxnSpPr>
          <p:cNvPr id="17" name="Straight Connector 16"/>
          <p:cNvCxnSpPr/>
          <p:nvPr/>
        </p:nvCxnSpPr>
        <p:spPr>
          <a:xfrm flipV="1">
            <a:off x="663513" y="1988840"/>
            <a:ext cx="7652903" cy="3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821657" y="2387374"/>
            <a:ext cx="2391" cy="2513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076055" y="3065823"/>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631557" y="326000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Emanuele Laface</a:t>
            </a:r>
          </a:p>
          <a:p>
            <a:pPr algn="ctr"/>
            <a:r>
              <a:rPr lang="sv-SE" sz="700" dirty="0" smtClean="0"/>
              <a:t>Accelerator physicist</a:t>
            </a:r>
            <a:endParaRPr lang="sv-SE" sz="800" dirty="0"/>
          </a:p>
        </p:txBody>
      </p:sp>
      <p:sp>
        <p:nvSpPr>
          <p:cNvPr id="50" name="Rounded Rectangle 49"/>
          <p:cNvSpPr/>
          <p:nvPr/>
        </p:nvSpPr>
        <p:spPr>
          <a:xfrm>
            <a:off x="6629722" y="398956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Juan Esteban Müller</a:t>
            </a:r>
          </a:p>
          <a:p>
            <a:pPr algn="ctr"/>
            <a:r>
              <a:rPr lang="sv-SE" sz="700" dirty="0" smtClean="0"/>
              <a:t>Software scientist</a:t>
            </a:r>
            <a:endParaRPr lang="sv-SE" sz="700" dirty="0"/>
          </a:p>
        </p:txBody>
      </p:sp>
      <p:sp>
        <p:nvSpPr>
          <p:cNvPr id="52" name="Rounded Rectangle 51"/>
          <p:cNvSpPr/>
          <p:nvPr/>
        </p:nvSpPr>
        <p:spPr>
          <a:xfrm>
            <a:off x="6629722" y="436014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Ricardo Fernandes</a:t>
            </a:r>
            <a:br>
              <a:rPr lang="sv-SE" sz="900" dirty="0" smtClean="0"/>
            </a:br>
            <a:r>
              <a:rPr lang="sv-SE" sz="500" dirty="0" smtClean="0"/>
              <a:t>Control system software architect</a:t>
            </a:r>
            <a:endParaRPr lang="sv-SE" sz="700" dirty="0"/>
          </a:p>
        </p:txBody>
      </p:sp>
      <p:sp>
        <p:nvSpPr>
          <p:cNvPr id="53" name="Rounded Rectangle 52"/>
          <p:cNvSpPr/>
          <p:nvPr/>
        </p:nvSpPr>
        <p:spPr>
          <a:xfrm>
            <a:off x="6616988" y="288953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Claudio Rosati</a:t>
            </a:r>
          </a:p>
          <a:p>
            <a:pPr algn="ctr"/>
            <a:r>
              <a:rPr lang="sv-SE" sz="700" dirty="0" smtClean="0"/>
              <a:t>Software </a:t>
            </a:r>
            <a:r>
              <a:rPr lang="sv-SE" sz="700" dirty="0"/>
              <a:t>engineer</a:t>
            </a:r>
          </a:p>
        </p:txBody>
      </p:sp>
      <p:sp>
        <p:nvSpPr>
          <p:cNvPr id="54" name="Rounded Rectangle 53"/>
          <p:cNvSpPr/>
          <p:nvPr/>
        </p:nvSpPr>
        <p:spPr>
          <a:xfrm>
            <a:off x="4038994" y="3246900"/>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Javier Cerejo</a:t>
            </a:r>
            <a:br>
              <a:rPr lang="sv-SE" sz="900" dirty="0" smtClean="0"/>
            </a:br>
            <a:r>
              <a:rPr lang="sv-SE" sz="700" dirty="0" smtClean="0"/>
              <a:t>PhD Student</a:t>
            </a:r>
            <a:endParaRPr lang="sv-SE" sz="700" dirty="0"/>
          </a:p>
        </p:txBody>
      </p:sp>
      <p:sp>
        <p:nvSpPr>
          <p:cNvPr id="55" name="Rounded Rectangle 54"/>
          <p:cNvSpPr/>
          <p:nvPr/>
        </p:nvSpPr>
        <p:spPr>
          <a:xfrm>
            <a:off x="4046936" y="251651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Angel Monera</a:t>
            </a:r>
          </a:p>
          <a:p>
            <a:pPr algn="ctr"/>
            <a:r>
              <a:rPr lang="sv-SE" sz="700" dirty="0" smtClean="0"/>
              <a:t>FPGA Engineer</a:t>
            </a:r>
            <a:endParaRPr lang="sv-SE" sz="700" dirty="0"/>
          </a:p>
        </p:txBody>
      </p:sp>
      <p:sp>
        <p:nvSpPr>
          <p:cNvPr id="57" name="Rounded Rectangle 56"/>
          <p:cNvSpPr/>
          <p:nvPr/>
        </p:nvSpPr>
        <p:spPr>
          <a:xfrm>
            <a:off x="2671917" y="32691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Manuel Zaera-Sanz</a:t>
            </a:r>
          </a:p>
          <a:p>
            <a:pPr algn="ctr"/>
            <a:r>
              <a:rPr lang="sv-SE" sz="600" dirty="0" smtClean="0"/>
              <a:t>Lead engineer slow interlocks</a:t>
            </a:r>
            <a:endParaRPr lang="sv-SE" sz="600" dirty="0"/>
          </a:p>
        </p:txBody>
      </p:sp>
      <p:sp>
        <p:nvSpPr>
          <p:cNvPr id="58" name="Rounded Rectangle 57"/>
          <p:cNvSpPr/>
          <p:nvPr/>
        </p:nvSpPr>
        <p:spPr>
          <a:xfrm>
            <a:off x="1451164" y="363935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Morteza Mansouri</a:t>
            </a:r>
          </a:p>
          <a:p>
            <a:pPr algn="ctr"/>
            <a:r>
              <a:rPr lang="sv-SE" sz="700" dirty="0" smtClean="0"/>
              <a:t>Safety systems engineer</a:t>
            </a:r>
            <a:endParaRPr lang="sv-SE" sz="700" dirty="0"/>
          </a:p>
        </p:txBody>
      </p:sp>
      <p:sp>
        <p:nvSpPr>
          <p:cNvPr id="60" name="Rounded Rectangle 59"/>
          <p:cNvSpPr/>
          <p:nvPr/>
        </p:nvSpPr>
        <p:spPr>
          <a:xfrm>
            <a:off x="2678821" y="400506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Stuart Birch</a:t>
            </a:r>
            <a:r>
              <a:rPr lang="sv-SE" sz="900" dirty="0" smtClean="0"/>
              <a:t/>
            </a:r>
            <a:br>
              <a:rPr lang="sv-SE" sz="900" dirty="0" smtClean="0"/>
            </a:br>
            <a:r>
              <a:rPr lang="sv-SE" sz="700" dirty="0" smtClean="0"/>
              <a:t>Senior engineer</a:t>
            </a:r>
            <a:endParaRPr lang="sv-SE" sz="800" dirty="0"/>
          </a:p>
        </p:txBody>
      </p:sp>
      <p:sp>
        <p:nvSpPr>
          <p:cNvPr id="61" name="Rounded Rectangle 60"/>
          <p:cNvSpPr/>
          <p:nvPr/>
        </p:nvSpPr>
        <p:spPr>
          <a:xfrm>
            <a:off x="6616988" y="2520630"/>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 Folsom</a:t>
            </a:r>
          </a:p>
          <a:p>
            <a:pPr algn="ctr"/>
            <a:r>
              <a:rPr lang="sv-SE" sz="700" dirty="0" smtClean="0"/>
              <a:t>PhD student</a:t>
            </a:r>
            <a:endParaRPr lang="sv-SE" sz="700" dirty="0"/>
          </a:p>
        </p:txBody>
      </p:sp>
      <p:sp>
        <p:nvSpPr>
          <p:cNvPr id="64" name="Rounded Rectangle 63"/>
          <p:cNvSpPr/>
          <p:nvPr/>
        </p:nvSpPr>
        <p:spPr>
          <a:xfrm>
            <a:off x="179512" y="6593070"/>
            <a:ext cx="1152128" cy="12505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Temporary employee</a:t>
            </a:r>
            <a:endParaRPr lang="sv-SE" sz="700" dirty="0"/>
          </a:p>
        </p:txBody>
      </p:sp>
      <p:sp>
        <p:nvSpPr>
          <p:cNvPr id="65" name="Rounded Rectangle 64"/>
          <p:cNvSpPr/>
          <p:nvPr/>
        </p:nvSpPr>
        <p:spPr>
          <a:xfrm>
            <a:off x="179512" y="6446999"/>
            <a:ext cx="1152128" cy="110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Employee</a:t>
            </a:r>
            <a:endParaRPr lang="sv-SE" sz="700" dirty="0"/>
          </a:p>
        </p:txBody>
      </p:sp>
      <p:sp>
        <p:nvSpPr>
          <p:cNvPr id="66" name="Rounded Rectangle 65"/>
          <p:cNvSpPr/>
          <p:nvPr/>
        </p:nvSpPr>
        <p:spPr>
          <a:xfrm>
            <a:off x="1403648" y="6456492"/>
            <a:ext cx="1152128" cy="9594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a:t>
            </a:r>
            <a:endParaRPr lang="sv-SE" sz="700" dirty="0"/>
          </a:p>
        </p:txBody>
      </p:sp>
      <p:sp>
        <p:nvSpPr>
          <p:cNvPr id="67" name="Rounded Rectangle 66"/>
          <p:cNvSpPr/>
          <p:nvPr/>
        </p:nvSpPr>
        <p:spPr>
          <a:xfrm>
            <a:off x="1403648" y="6588612"/>
            <a:ext cx="1152128" cy="129513"/>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 off-site</a:t>
            </a:r>
            <a:endParaRPr lang="sv-SE" sz="700" dirty="0"/>
          </a:p>
        </p:txBody>
      </p:sp>
      <p:sp>
        <p:nvSpPr>
          <p:cNvPr id="68" name="Rounded Rectangle 67"/>
          <p:cNvSpPr/>
          <p:nvPr/>
        </p:nvSpPr>
        <p:spPr>
          <a:xfrm>
            <a:off x="5309411" y="325959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Joao Martins</a:t>
            </a:r>
          </a:p>
          <a:p>
            <a:pPr algn="ctr"/>
            <a:r>
              <a:rPr lang="sv-SE" sz="700" dirty="0" smtClean="0"/>
              <a:t>Integrator</a:t>
            </a:r>
            <a:endParaRPr lang="sv-SE" sz="900" dirty="0"/>
          </a:p>
        </p:txBody>
      </p:sp>
      <p:sp>
        <p:nvSpPr>
          <p:cNvPr id="69" name="Rounded Rectangle 68"/>
          <p:cNvSpPr/>
          <p:nvPr/>
        </p:nvSpPr>
        <p:spPr>
          <a:xfrm>
            <a:off x="5309411" y="2513828"/>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Benedetto Gallese</a:t>
            </a:r>
          </a:p>
          <a:p>
            <a:pPr algn="ctr"/>
            <a:r>
              <a:rPr lang="sv-SE" sz="700" dirty="0" smtClean="0"/>
              <a:t>Integrator</a:t>
            </a:r>
            <a:endParaRPr lang="sv-SE" sz="900" dirty="0"/>
          </a:p>
        </p:txBody>
      </p:sp>
      <p:sp>
        <p:nvSpPr>
          <p:cNvPr id="70" name="Rounded Rectangle 69"/>
          <p:cNvSpPr/>
          <p:nvPr/>
        </p:nvSpPr>
        <p:spPr>
          <a:xfrm>
            <a:off x="1447968" y="474503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Yong Kian Sin</a:t>
            </a:r>
            <a:r>
              <a:rPr lang="sv-SE" sz="900" dirty="0" smtClean="0"/>
              <a:t/>
            </a:r>
            <a:br>
              <a:rPr lang="sv-SE" sz="900" dirty="0" smtClean="0"/>
            </a:br>
            <a:r>
              <a:rPr lang="sv-SE" sz="700" dirty="0" smtClean="0"/>
              <a:t>IEC61508 engineer</a:t>
            </a:r>
            <a:endParaRPr lang="sv-SE" sz="700" dirty="0"/>
          </a:p>
        </p:txBody>
      </p:sp>
      <p:sp>
        <p:nvSpPr>
          <p:cNvPr id="79" name="Rounded Rectangle 78"/>
          <p:cNvSpPr/>
          <p:nvPr/>
        </p:nvSpPr>
        <p:spPr>
          <a:xfrm>
            <a:off x="161777" y="6211622"/>
            <a:ext cx="1152128" cy="17598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Position under </a:t>
            </a:r>
            <a:r>
              <a:rPr lang="sv-SE" sz="700" dirty="0" err="1" smtClean="0"/>
              <a:t>consideration</a:t>
            </a:r>
            <a:endParaRPr lang="sv-SE" sz="200" dirty="0"/>
          </a:p>
        </p:txBody>
      </p:sp>
      <p:sp>
        <p:nvSpPr>
          <p:cNvPr id="86" name="Rounded Rectangle 85"/>
          <p:cNvSpPr/>
          <p:nvPr/>
        </p:nvSpPr>
        <p:spPr>
          <a:xfrm>
            <a:off x="5315355" y="475496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00" dirty="0"/>
              <a:t>Mehdi Mohammednezhad</a:t>
            </a:r>
            <a:endParaRPr lang="sv-SE" sz="900" dirty="0" smtClean="0"/>
          </a:p>
          <a:p>
            <a:pPr algn="ctr"/>
            <a:r>
              <a:rPr lang="sv-SE" sz="700" dirty="0" err="1" smtClean="0"/>
              <a:t>Embedded</a:t>
            </a:r>
            <a:r>
              <a:rPr lang="sv-SE" sz="700" dirty="0" smtClean="0"/>
              <a:t> systems </a:t>
            </a:r>
            <a:r>
              <a:rPr lang="sv-SE" sz="700" dirty="0" err="1" smtClean="0"/>
              <a:t>engineer</a:t>
            </a:r>
            <a:endParaRPr lang="sv-SE" sz="900" dirty="0"/>
          </a:p>
        </p:txBody>
      </p:sp>
      <p:sp>
        <p:nvSpPr>
          <p:cNvPr id="90" name="Rounded Rectangle 89"/>
          <p:cNvSpPr/>
          <p:nvPr/>
        </p:nvSpPr>
        <p:spPr>
          <a:xfrm>
            <a:off x="5307678" y="288249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Jeong Han Lee</a:t>
            </a:r>
            <a:br>
              <a:rPr lang="sv-SE" sz="900" dirty="0" smtClean="0"/>
            </a:br>
            <a:r>
              <a:rPr lang="sv-SE" sz="700" dirty="0" smtClean="0"/>
              <a:t>Integrator</a:t>
            </a:r>
            <a:endParaRPr lang="sv-SE" sz="900" dirty="0"/>
          </a:p>
        </p:txBody>
      </p:sp>
      <p:grpSp>
        <p:nvGrpSpPr>
          <p:cNvPr id="4" name="Group 3"/>
          <p:cNvGrpSpPr/>
          <p:nvPr/>
        </p:nvGrpSpPr>
        <p:grpSpPr>
          <a:xfrm>
            <a:off x="7867262" y="4723105"/>
            <a:ext cx="1200422" cy="376368"/>
            <a:chOff x="6576168" y="4790370"/>
            <a:chExt cx="1200422" cy="376368"/>
          </a:xfrm>
        </p:grpSpPr>
        <p:sp>
          <p:nvSpPr>
            <p:cNvPr id="7" name="Rounded Rectangle 6"/>
            <p:cNvSpPr/>
            <p:nvPr/>
          </p:nvSpPr>
          <p:spPr>
            <a:xfrm>
              <a:off x="6624462" y="4842738"/>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p>
          </p:txBody>
        </p:sp>
        <p:sp>
          <p:nvSpPr>
            <p:cNvPr id="91" name="Rounded Rectangle 90"/>
            <p:cNvSpPr/>
            <p:nvPr/>
          </p:nvSpPr>
          <p:spPr>
            <a:xfrm>
              <a:off x="6576168" y="4790370"/>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Consultants</a:t>
              </a:r>
              <a:endParaRPr lang="sv-SE" sz="900" dirty="0"/>
            </a:p>
          </p:txBody>
        </p:sp>
      </p:grpSp>
      <p:sp>
        <p:nvSpPr>
          <p:cNvPr id="100" name="Rounded Rectangle 99"/>
          <p:cNvSpPr/>
          <p:nvPr/>
        </p:nvSpPr>
        <p:spPr>
          <a:xfrm>
            <a:off x="5313115" y="3630163"/>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Julen </a:t>
            </a:r>
            <a:r>
              <a:rPr lang="sv-SE" sz="900" dirty="0" smtClean="0"/>
              <a:t>Etxeberria</a:t>
            </a:r>
          </a:p>
          <a:p>
            <a:pPr algn="ctr"/>
            <a:r>
              <a:rPr lang="sv-SE" sz="700" dirty="0" smtClean="0"/>
              <a:t>Junior controls engineer</a:t>
            </a:r>
            <a:endParaRPr lang="sv-SE" sz="900" dirty="0"/>
          </a:p>
        </p:txBody>
      </p:sp>
      <p:sp>
        <p:nvSpPr>
          <p:cNvPr id="104" name="Rounded Rectangle 103"/>
          <p:cNvSpPr/>
          <p:nvPr/>
        </p:nvSpPr>
        <p:spPr>
          <a:xfrm>
            <a:off x="5315245" y="6232980"/>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 (2)</a:t>
            </a:r>
          </a:p>
        </p:txBody>
      </p:sp>
      <p:sp>
        <p:nvSpPr>
          <p:cNvPr id="98" name="Rounded Rectangle 97"/>
          <p:cNvSpPr/>
          <p:nvPr/>
        </p:nvSpPr>
        <p:spPr>
          <a:xfrm>
            <a:off x="4058343" y="436436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Saeed Haghtalab</a:t>
            </a:r>
            <a:br>
              <a:rPr lang="sv-SE" sz="900" dirty="0" smtClean="0"/>
            </a:br>
            <a:r>
              <a:rPr lang="sv-SE" sz="700" dirty="0" smtClean="0"/>
              <a:t>Integrator</a:t>
            </a:r>
            <a:endParaRPr lang="sv-SE" sz="1000" dirty="0"/>
          </a:p>
        </p:txBody>
      </p:sp>
      <p:cxnSp>
        <p:nvCxnSpPr>
          <p:cNvPr id="107" name="Straight Connector 106"/>
          <p:cNvCxnSpPr/>
          <p:nvPr/>
        </p:nvCxnSpPr>
        <p:spPr>
          <a:xfrm flipH="1">
            <a:off x="5272657" y="1484784"/>
            <a:ext cx="3187775"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itle 1"/>
          <p:cNvSpPr>
            <a:spLocks noGrp="1"/>
          </p:cNvSpPr>
          <p:nvPr>
            <p:ph type="title"/>
          </p:nvPr>
        </p:nvSpPr>
        <p:spPr>
          <a:xfrm>
            <a:off x="457200" y="274638"/>
            <a:ext cx="7139136" cy="1143000"/>
          </a:xfrm>
        </p:spPr>
        <p:txBody>
          <a:bodyPr/>
          <a:lstStyle/>
          <a:p>
            <a:r>
              <a:rPr lang="en-GB" dirty="0" smtClean="0"/>
              <a:t>ICS </a:t>
            </a:r>
            <a:r>
              <a:rPr lang="en-US" dirty="0" smtClean="0"/>
              <a:t>Organization</a:t>
            </a:r>
            <a:br>
              <a:rPr lang="en-US" dirty="0" smtClean="0"/>
            </a:br>
            <a:r>
              <a:rPr lang="en-US" sz="2000" dirty="0" smtClean="0"/>
              <a:t>2018-11</a:t>
            </a:r>
            <a:endParaRPr lang="en-US" dirty="0"/>
          </a:p>
        </p:txBody>
      </p:sp>
      <p:sp>
        <p:nvSpPr>
          <p:cNvPr id="95" name="Rounded Rectangle 94"/>
          <p:cNvSpPr/>
          <p:nvPr/>
        </p:nvSpPr>
        <p:spPr>
          <a:xfrm>
            <a:off x="153819" y="4364965"/>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Fredrik Luthander</a:t>
            </a:r>
            <a:endParaRPr lang="sv-SE" sz="900" dirty="0" smtClean="0"/>
          </a:p>
          <a:p>
            <a:pPr algn="ctr"/>
            <a:r>
              <a:rPr lang="sv-SE" sz="700" dirty="0" smtClean="0"/>
              <a:t>Software engineer</a:t>
            </a:r>
            <a:endParaRPr lang="sv-SE" sz="700" dirty="0"/>
          </a:p>
        </p:txBody>
      </p:sp>
      <p:sp>
        <p:nvSpPr>
          <p:cNvPr id="113" name="Rounded Rectangle 112"/>
          <p:cNvSpPr/>
          <p:nvPr/>
        </p:nvSpPr>
        <p:spPr>
          <a:xfrm>
            <a:off x="5364088" y="159113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Wojtek Fabianowski </a:t>
            </a:r>
            <a:r>
              <a:rPr lang="sv-SE" sz="900" dirty="0" smtClean="0"/>
              <a:t>in-kind manager</a:t>
            </a:r>
            <a:endParaRPr lang="sv-SE" sz="900" dirty="0"/>
          </a:p>
        </p:txBody>
      </p:sp>
      <p:sp>
        <p:nvSpPr>
          <p:cNvPr id="108" name="Rounded Rectangle 107"/>
          <p:cNvSpPr/>
          <p:nvPr/>
        </p:nvSpPr>
        <p:spPr>
          <a:xfrm>
            <a:off x="7867981" y="362506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Jan-Åke Persson</a:t>
            </a:r>
          </a:p>
          <a:p>
            <a:pPr algn="ctr"/>
            <a:r>
              <a:rPr lang="sv-SE" sz="700" dirty="0" smtClean="0"/>
              <a:t>Senior software engineer</a:t>
            </a:r>
            <a:endParaRPr lang="sv-SE" sz="700" dirty="0"/>
          </a:p>
        </p:txBody>
      </p:sp>
      <p:sp>
        <p:nvSpPr>
          <p:cNvPr id="125" name="Rounded Rectangle 124"/>
          <p:cNvSpPr/>
          <p:nvPr/>
        </p:nvSpPr>
        <p:spPr>
          <a:xfrm>
            <a:off x="143952" y="25528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Benjamin Bertrand</a:t>
            </a:r>
          </a:p>
          <a:p>
            <a:pPr algn="ctr"/>
            <a:r>
              <a:rPr lang="sv-SE" sz="700" dirty="0" smtClean="0"/>
              <a:t>Software </a:t>
            </a:r>
            <a:r>
              <a:rPr lang="sv-SE" sz="700" dirty="0"/>
              <a:t>engineer</a:t>
            </a:r>
          </a:p>
        </p:txBody>
      </p:sp>
      <p:sp>
        <p:nvSpPr>
          <p:cNvPr id="135" name="Rounded Rectangle 134"/>
          <p:cNvSpPr/>
          <p:nvPr/>
        </p:nvSpPr>
        <p:spPr>
          <a:xfrm>
            <a:off x="49878" y="207324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Remy Mudingay</a:t>
            </a:r>
          </a:p>
          <a:p>
            <a:pPr algn="ctr"/>
            <a:r>
              <a:rPr lang="sv-SE" sz="700" dirty="0" smtClean="0"/>
              <a:t>Controls infrastructure</a:t>
            </a:r>
            <a:endParaRPr lang="sv-SE" sz="900" dirty="0"/>
          </a:p>
        </p:txBody>
      </p:sp>
      <p:sp>
        <p:nvSpPr>
          <p:cNvPr id="133" name="Rounded Rectangle 132"/>
          <p:cNvSpPr/>
          <p:nvPr/>
        </p:nvSpPr>
        <p:spPr>
          <a:xfrm>
            <a:off x="4054556" y="549195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Oliver Talevski</a:t>
            </a:r>
          </a:p>
          <a:p>
            <a:pPr algn="ctr"/>
            <a:r>
              <a:rPr lang="sv-SE" sz="700" dirty="0" smtClean="0"/>
              <a:t>Embedded engineer</a:t>
            </a:r>
            <a:endParaRPr lang="sv-SE" sz="900" dirty="0"/>
          </a:p>
        </p:txBody>
      </p:sp>
      <p:sp>
        <p:nvSpPr>
          <p:cNvPr id="122" name="Rounded Rectangle 121"/>
          <p:cNvSpPr/>
          <p:nvPr/>
        </p:nvSpPr>
        <p:spPr>
          <a:xfrm>
            <a:off x="1451164" y="251651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Alberto Toral</a:t>
            </a:r>
          </a:p>
          <a:p>
            <a:pPr algn="ctr"/>
            <a:r>
              <a:rPr lang="sv-SE" sz="800" dirty="0" smtClean="0"/>
              <a:t>Technician</a:t>
            </a:r>
            <a:endParaRPr lang="sv-SE" sz="600" dirty="0"/>
          </a:p>
        </p:txBody>
      </p:sp>
      <p:sp>
        <p:nvSpPr>
          <p:cNvPr id="124" name="Rounded Rectangle 123"/>
          <p:cNvSpPr/>
          <p:nvPr/>
        </p:nvSpPr>
        <p:spPr>
          <a:xfrm>
            <a:off x="6660232" y="1591130"/>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Thilo Friedrich</a:t>
            </a:r>
          </a:p>
          <a:p>
            <a:pPr algn="ctr"/>
            <a:r>
              <a:rPr lang="sv-SE" sz="700" dirty="0" smtClean="0"/>
              <a:t>Systems engineer</a:t>
            </a:r>
            <a:endParaRPr lang="sv-SE" sz="900" dirty="0"/>
          </a:p>
        </p:txBody>
      </p:sp>
      <p:sp>
        <p:nvSpPr>
          <p:cNvPr id="136" name="Rounded Rectangle 135"/>
          <p:cNvSpPr/>
          <p:nvPr/>
        </p:nvSpPr>
        <p:spPr>
          <a:xfrm>
            <a:off x="4046363" y="36231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John Sparger</a:t>
            </a:r>
          </a:p>
          <a:p>
            <a:pPr algn="ctr"/>
            <a:r>
              <a:rPr lang="sv-SE" sz="700" dirty="0" smtClean="0"/>
              <a:t>Integrator</a:t>
            </a:r>
            <a:endParaRPr lang="sv-SE" sz="900" dirty="0"/>
          </a:p>
        </p:txBody>
      </p:sp>
      <p:sp>
        <p:nvSpPr>
          <p:cNvPr id="138" name="Rounded Rectangle 137"/>
          <p:cNvSpPr/>
          <p:nvPr/>
        </p:nvSpPr>
        <p:spPr>
          <a:xfrm>
            <a:off x="5315245" y="5855499"/>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Consultants</a:t>
            </a:r>
            <a:endParaRPr lang="sv-SE" sz="900" dirty="0"/>
          </a:p>
        </p:txBody>
      </p:sp>
      <p:sp>
        <p:nvSpPr>
          <p:cNvPr id="139" name="Rounded Rectangle 138"/>
          <p:cNvSpPr/>
          <p:nvPr/>
        </p:nvSpPr>
        <p:spPr>
          <a:xfrm>
            <a:off x="4054556" y="5124536"/>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Miklos Boros</a:t>
            </a:r>
          </a:p>
          <a:p>
            <a:pPr algn="ctr"/>
            <a:r>
              <a:rPr lang="sv-SE" sz="700" dirty="0" smtClean="0"/>
              <a:t>Integrator</a:t>
            </a:r>
            <a:endParaRPr lang="sv-SE" sz="900" dirty="0"/>
          </a:p>
        </p:txBody>
      </p:sp>
      <p:sp>
        <p:nvSpPr>
          <p:cNvPr id="134" name="Rounded Rectangle 133"/>
          <p:cNvSpPr/>
          <p:nvPr/>
        </p:nvSpPr>
        <p:spPr>
          <a:xfrm>
            <a:off x="2822946" y="624174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Maria Romedahl</a:t>
            </a:r>
          </a:p>
          <a:p>
            <a:pPr algn="ctr"/>
            <a:r>
              <a:rPr lang="sv-SE" sz="700" dirty="0" smtClean="0"/>
              <a:t>Technical coordinator</a:t>
            </a:r>
            <a:endParaRPr lang="sv-SE" sz="700" dirty="0"/>
          </a:p>
        </p:txBody>
      </p:sp>
      <p:sp>
        <p:nvSpPr>
          <p:cNvPr id="140" name="Rounded Rectangle 139"/>
          <p:cNvSpPr/>
          <p:nvPr/>
        </p:nvSpPr>
        <p:spPr>
          <a:xfrm>
            <a:off x="1451164" y="438100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Szandra Kövecses</a:t>
            </a:r>
            <a:br>
              <a:rPr lang="sv-SE" sz="900" dirty="0" smtClean="0">
                <a:solidFill>
                  <a:schemeClr val="bg1"/>
                </a:solidFill>
              </a:rPr>
            </a:br>
            <a:r>
              <a:rPr lang="sv-SE" sz="700" dirty="0" smtClean="0">
                <a:solidFill>
                  <a:schemeClr val="bg1"/>
                </a:solidFill>
              </a:rPr>
              <a:t>Lead integrator</a:t>
            </a:r>
            <a:endParaRPr lang="sv-SE" sz="800" dirty="0"/>
          </a:p>
        </p:txBody>
      </p:sp>
      <p:sp>
        <p:nvSpPr>
          <p:cNvPr id="142" name="Rounded Rectangle 141"/>
          <p:cNvSpPr/>
          <p:nvPr/>
        </p:nvSpPr>
        <p:spPr>
          <a:xfrm>
            <a:off x="1451164" y="401386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Stephane Gabourin</a:t>
            </a:r>
            <a:br>
              <a:rPr lang="sv-SE" sz="900" dirty="0" smtClean="0">
                <a:solidFill>
                  <a:schemeClr val="bg1"/>
                </a:solidFill>
              </a:rPr>
            </a:br>
            <a:r>
              <a:rPr lang="sv-SE" sz="600" dirty="0" smtClean="0">
                <a:solidFill>
                  <a:schemeClr val="bg1"/>
                </a:solidFill>
              </a:rPr>
              <a:t>Lead engineer fast interlocks</a:t>
            </a:r>
            <a:endParaRPr lang="sv-SE" sz="800" dirty="0"/>
          </a:p>
        </p:txBody>
      </p:sp>
      <p:sp>
        <p:nvSpPr>
          <p:cNvPr id="143" name="Rounded Rectangle 142"/>
          <p:cNvSpPr/>
          <p:nvPr/>
        </p:nvSpPr>
        <p:spPr>
          <a:xfrm>
            <a:off x="2677304" y="4369100"/>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Viktor Fred</a:t>
            </a:r>
            <a:br>
              <a:rPr lang="sv-SE" sz="900" dirty="0" smtClean="0">
                <a:solidFill>
                  <a:schemeClr val="bg1"/>
                </a:solidFill>
              </a:rPr>
            </a:br>
            <a:r>
              <a:rPr lang="sv-SE" sz="500" dirty="0" smtClean="0">
                <a:solidFill>
                  <a:schemeClr val="bg1"/>
                </a:solidFill>
              </a:rPr>
              <a:t>Lead engineer electrical installations</a:t>
            </a:r>
            <a:endParaRPr lang="sv-SE" sz="800" dirty="0"/>
          </a:p>
        </p:txBody>
      </p:sp>
      <p:sp>
        <p:nvSpPr>
          <p:cNvPr id="145" name="Rounded Rectangle 144"/>
          <p:cNvSpPr/>
          <p:nvPr/>
        </p:nvSpPr>
        <p:spPr>
          <a:xfrm>
            <a:off x="1451164" y="289647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Denis Paulic</a:t>
            </a:r>
          </a:p>
          <a:p>
            <a:pPr algn="ctr"/>
            <a:r>
              <a:rPr lang="sv-SE" sz="700" dirty="0" smtClean="0"/>
              <a:t>DGL, PLC engineer</a:t>
            </a:r>
            <a:endParaRPr lang="sv-SE" sz="700" dirty="0"/>
          </a:p>
        </p:txBody>
      </p:sp>
      <p:sp>
        <p:nvSpPr>
          <p:cNvPr id="148" name="Rounded Rectangle 147"/>
          <p:cNvSpPr/>
          <p:nvPr/>
        </p:nvSpPr>
        <p:spPr>
          <a:xfrm>
            <a:off x="2675169" y="363988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Mattias Eriksson</a:t>
            </a:r>
          </a:p>
          <a:p>
            <a:pPr algn="ctr"/>
            <a:r>
              <a:rPr lang="sv-SE" sz="700" dirty="0" smtClean="0"/>
              <a:t>Technician</a:t>
            </a:r>
            <a:endParaRPr lang="sv-SE" sz="700" dirty="0"/>
          </a:p>
        </p:txBody>
      </p:sp>
      <p:sp>
        <p:nvSpPr>
          <p:cNvPr id="165" name="Rounded Rectangle 164"/>
          <p:cNvSpPr/>
          <p:nvPr/>
        </p:nvSpPr>
        <p:spPr>
          <a:xfrm>
            <a:off x="6629722" y="362194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Fredrik Söderberg</a:t>
            </a:r>
          </a:p>
          <a:p>
            <a:pPr algn="ctr"/>
            <a:r>
              <a:rPr lang="sv-SE" sz="700" dirty="0" smtClean="0"/>
              <a:t>Software engineer</a:t>
            </a:r>
            <a:endParaRPr lang="sv-SE" sz="700" dirty="0"/>
          </a:p>
        </p:txBody>
      </p:sp>
      <p:sp>
        <p:nvSpPr>
          <p:cNvPr id="171" name="Rounded Rectangle 170"/>
          <p:cNvSpPr/>
          <p:nvPr/>
        </p:nvSpPr>
        <p:spPr>
          <a:xfrm>
            <a:off x="4046936" y="288412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Faye Chicken</a:t>
            </a:r>
          </a:p>
          <a:p>
            <a:pPr algn="ctr"/>
            <a:r>
              <a:rPr lang="sv-SE" sz="700" dirty="0" smtClean="0"/>
              <a:t>Technician</a:t>
            </a:r>
            <a:endParaRPr lang="sv-SE" sz="900" dirty="0"/>
          </a:p>
        </p:txBody>
      </p:sp>
      <p:sp>
        <p:nvSpPr>
          <p:cNvPr id="128" name="Rounded Rectangle 127"/>
          <p:cNvSpPr/>
          <p:nvPr/>
        </p:nvSpPr>
        <p:spPr>
          <a:xfrm>
            <a:off x="4058343" y="39947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Peter van Velze</a:t>
            </a:r>
            <a:br>
              <a:rPr lang="sv-SE" sz="900" dirty="0" smtClean="0"/>
            </a:br>
            <a:r>
              <a:rPr lang="sv-SE" sz="700" dirty="0" smtClean="0"/>
              <a:t>Technician</a:t>
            </a:r>
            <a:endParaRPr lang="sv-SE" sz="900" dirty="0"/>
          </a:p>
        </p:txBody>
      </p:sp>
      <p:sp>
        <p:nvSpPr>
          <p:cNvPr id="147" name="Rounded Rectangle 146"/>
          <p:cNvSpPr/>
          <p:nvPr/>
        </p:nvSpPr>
        <p:spPr>
          <a:xfrm>
            <a:off x="5311951" y="512443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Nour Akel</a:t>
            </a:r>
          </a:p>
          <a:p>
            <a:pPr algn="ctr"/>
            <a:r>
              <a:rPr lang="sv-SE" sz="700" dirty="0" smtClean="0"/>
              <a:t>ICS Installation coordinator</a:t>
            </a:r>
            <a:endParaRPr lang="sv-SE" sz="900" dirty="0"/>
          </a:p>
        </p:txBody>
      </p:sp>
      <p:sp>
        <p:nvSpPr>
          <p:cNvPr id="161" name="Rounded Rectangle 160"/>
          <p:cNvSpPr/>
          <p:nvPr/>
        </p:nvSpPr>
        <p:spPr>
          <a:xfrm>
            <a:off x="5315245" y="39982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Simone Farina</a:t>
            </a:r>
            <a:br>
              <a:rPr lang="sv-SE" sz="900" dirty="0" smtClean="0"/>
            </a:br>
            <a:r>
              <a:rPr lang="sv-SE" sz="700" dirty="0" smtClean="0"/>
              <a:t>Embedded systems egineer</a:t>
            </a:r>
            <a:endParaRPr lang="sv-SE" sz="1000" dirty="0"/>
          </a:p>
        </p:txBody>
      </p:sp>
      <p:sp>
        <p:nvSpPr>
          <p:cNvPr id="162" name="Rounded Rectangle 161"/>
          <p:cNvSpPr/>
          <p:nvPr/>
        </p:nvSpPr>
        <p:spPr>
          <a:xfrm>
            <a:off x="7870697" y="325775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Georg Weiss</a:t>
            </a:r>
            <a:br>
              <a:rPr lang="sv-SE" sz="900" dirty="0" smtClean="0"/>
            </a:br>
            <a:r>
              <a:rPr lang="sv-SE" sz="700" dirty="0" smtClean="0"/>
              <a:t>Software engineer</a:t>
            </a:r>
            <a:endParaRPr lang="sv-SE" sz="1000" dirty="0"/>
          </a:p>
        </p:txBody>
      </p:sp>
      <p:sp>
        <p:nvSpPr>
          <p:cNvPr id="170" name="Rounded Rectangle 169"/>
          <p:cNvSpPr/>
          <p:nvPr/>
        </p:nvSpPr>
        <p:spPr>
          <a:xfrm>
            <a:off x="7867981" y="2514028"/>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t>Banafsheh </a:t>
            </a:r>
            <a:r>
              <a:rPr lang="sv-SE" sz="800" dirty="0" smtClean="0"/>
              <a:t>Hajinasab</a:t>
            </a:r>
            <a:endParaRPr lang="sv-SE" sz="900" dirty="0" smtClean="0"/>
          </a:p>
          <a:p>
            <a:pPr algn="ctr"/>
            <a:r>
              <a:rPr lang="sv-SE" sz="700" dirty="0" smtClean="0"/>
              <a:t>Software </a:t>
            </a:r>
            <a:r>
              <a:rPr lang="sv-SE" sz="700" dirty="0"/>
              <a:t>engineer</a:t>
            </a:r>
          </a:p>
        </p:txBody>
      </p:sp>
      <p:cxnSp>
        <p:nvCxnSpPr>
          <p:cNvPr id="149" name="Straight Connector 148"/>
          <p:cNvCxnSpPr/>
          <p:nvPr/>
        </p:nvCxnSpPr>
        <p:spPr>
          <a:xfrm flipH="1">
            <a:off x="7652016" y="4165294"/>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315584" y="436100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Tomasz Brys</a:t>
            </a:r>
          </a:p>
          <a:p>
            <a:pPr algn="ctr"/>
            <a:r>
              <a:rPr lang="sv-SE" sz="700" dirty="0" smtClean="0"/>
              <a:t>Integrator</a:t>
            </a:r>
            <a:endParaRPr lang="sv-SE" sz="900" dirty="0"/>
          </a:p>
        </p:txBody>
      </p:sp>
      <p:sp>
        <p:nvSpPr>
          <p:cNvPr id="179" name="Rounded Rectangle 178"/>
          <p:cNvSpPr/>
          <p:nvPr/>
        </p:nvSpPr>
        <p:spPr>
          <a:xfrm>
            <a:off x="4058343" y="4734670"/>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Thomas Fay</a:t>
            </a:r>
          </a:p>
          <a:p>
            <a:pPr algn="ctr"/>
            <a:r>
              <a:rPr lang="sv-SE" sz="700" dirty="0" smtClean="0"/>
              <a:t>Integrator</a:t>
            </a:r>
            <a:endParaRPr lang="sv-SE" sz="900" dirty="0"/>
          </a:p>
        </p:txBody>
      </p:sp>
      <p:sp>
        <p:nvSpPr>
          <p:cNvPr id="127" name="Rounded Rectangle 126"/>
          <p:cNvSpPr/>
          <p:nvPr/>
        </p:nvSpPr>
        <p:spPr>
          <a:xfrm>
            <a:off x="142648" y="291345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Johan Christensson</a:t>
            </a:r>
          </a:p>
          <a:p>
            <a:pPr algn="ctr"/>
            <a:r>
              <a:rPr lang="sv-SE" sz="500" dirty="0" smtClean="0"/>
              <a:t>Infrastructure technology engineer</a:t>
            </a:r>
            <a:endParaRPr lang="sv-SE" sz="500" dirty="0"/>
          </a:p>
        </p:txBody>
      </p:sp>
      <p:sp>
        <p:nvSpPr>
          <p:cNvPr id="169" name="Rounded Rectangle 168"/>
          <p:cNvSpPr/>
          <p:nvPr/>
        </p:nvSpPr>
        <p:spPr>
          <a:xfrm>
            <a:off x="158636" y="40020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Anders Harrisson</a:t>
            </a:r>
          </a:p>
          <a:p>
            <a:pPr algn="ctr"/>
            <a:r>
              <a:rPr lang="sv-SE" sz="500" dirty="0" smtClean="0"/>
              <a:t>Software configuration manager</a:t>
            </a:r>
            <a:endParaRPr lang="sv-SE" sz="500" dirty="0"/>
          </a:p>
        </p:txBody>
      </p:sp>
      <p:sp>
        <p:nvSpPr>
          <p:cNvPr id="3" name="TextBox 2"/>
          <p:cNvSpPr txBox="1"/>
          <p:nvPr/>
        </p:nvSpPr>
        <p:spPr>
          <a:xfrm>
            <a:off x="7984635" y="6571573"/>
            <a:ext cx="1390182" cy="230832"/>
          </a:xfrm>
          <a:prstGeom prst="rect">
            <a:avLst/>
          </a:prstGeom>
          <a:noFill/>
        </p:spPr>
        <p:txBody>
          <a:bodyPr wrap="square" rtlCol="0">
            <a:spAutoFit/>
          </a:bodyPr>
          <a:lstStyle/>
          <a:p>
            <a:pPr algn="ctr"/>
            <a:r>
              <a:rPr lang="sv-SE" sz="900" dirty="0" smtClean="0">
                <a:hlinkClick r:id="rId3"/>
              </a:rPr>
              <a:t>ESS-0081625</a:t>
            </a:r>
            <a:endParaRPr lang="sv-SE" sz="900" dirty="0"/>
          </a:p>
        </p:txBody>
      </p:sp>
      <p:sp>
        <p:nvSpPr>
          <p:cNvPr id="175" name="Rounded Rectangle 174"/>
          <p:cNvSpPr/>
          <p:nvPr/>
        </p:nvSpPr>
        <p:spPr>
          <a:xfrm>
            <a:off x="4217979" y="2060848"/>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Karl Vestin</a:t>
            </a:r>
            <a:endParaRPr lang="sv-SE" sz="900" dirty="0"/>
          </a:p>
          <a:p>
            <a:pPr algn="ctr"/>
            <a:r>
              <a:rPr lang="sv-SE" sz="700" dirty="0" smtClean="0"/>
              <a:t>Hardware and integraion</a:t>
            </a:r>
          </a:p>
        </p:txBody>
      </p:sp>
      <p:sp>
        <p:nvSpPr>
          <p:cNvPr id="182" name="Rounded Rectangle 181"/>
          <p:cNvSpPr/>
          <p:nvPr/>
        </p:nvSpPr>
        <p:spPr>
          <a:xfrm>
            <a:off x="7870697" y="2882190"/>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Dirk Nordt</a:t>
            </a:r>
          </a:p>
          <a:p>
            <a:pPr algn="ctr"/>
            <a:r>
              <a:rPr lang="sv-SE" sz="700" dirty="0" smtClean="0"/>
              <a:t>Software </a:t>
            </a:r>
            <a:r>
              <a:rPr lang="sv-SE" sz="700" dirty="0"/>
              <a:t>engineer</a:t>
            </a:r>
          </a:p>
        </p:txBody>
      </p:sp>
      <p:sp>
        <p:nvSpPr>
          <p:cNvPr id="141" name="Rounded Rectangle 140"/>
          <p:cNvSpPr/>
          <p:nvPr/>
        </p:nvSpPr>
        <p:spPr>
          <a:xfrm>
            <a:off x="1447968" y="326579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Fernando Carrasco</a:t>
            </a:r>
            <a:br>
              <a:rPr lang="sv-SE" sz="900" dirty="0" smtClean="0">
                <a:solidFill>
                  <a:schemeClr val="bg1"/>
                </a:solidFill>
              </a:rPr>
            </a:br>
            <a:r>
              <a:rPr lang="sv-SE" sz="800" dirty="0"/>
              <a:t>Technician</a:t>
            </a:r>
          </a:p>
        </p:txBody>
      </p:sp>
      <p:sp>
        <p:nvSpPr>
          <p:cNvPr id="168" name="Rounded Rectangle 167"/>
          <p:cNvSpPr/>
          <p:nvPr/>
        </p:nvSpPr>
        <p:spPr>
          <a:xfrm>
            <a:off x="2817032" y="51191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Philippe Rabis</a:t>
            </a:r>
          </a:p>
          <a:p>
            <a:pPr algn="ctr"/>
            <a:r>
              <a:rPr lang="sv-SE" sz="700" dirty="0" smtClean="0"/>
              <a:t>Work package manager</a:t>
            </a:r>
            <a:endParaRPr lang="sv-SE" sz="900" dirty="0"/>
          </a:p>
        </p:txBody>
      </p:sp>
      <p:sp>
        <p:nvSpPr>
          <p:cNvPr id="172" name="Rounded Rectangle 171"/>
          <p:cNvSpPr/>
          <p:nvPr/>
        </p:nvSpPr>
        <p:spPr>
          <a:xfrm>
            <a:off x="2818523" y="586512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Marino Vojneski</a:t>
            </a:r>
          </a:p>
          <a:p>
            <a:pPr algn="ctr"/>
            <a:r>
              <a:rPr lang="sv-SE" sz="700" dirty="0" smtClean="0"/>
              <a:t>Integrator</a:t>
            </a:r>
            <a:endParaRPr lang="sv-SE" sz="900" dirty="0"/>
          </a:p>
        </p:txBody>
      </p:sp>
      <p:sp>
        <p:nvSpPr>
          <p:cNvPr id="176" name="Rounded Rectangle 175"/>
          <p:cNvSpPr/>
          <p:nvPr/>
        </p:nvSpPr>
        <p:spPr>
          <a:xfrm>
            <a:off x="2818523" y="5489544"/>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Michael Beck</a:t>
            </a:r>
          </a:p>
          <a:p>
            <a:pPr algn="ctr"/>
            <a:r>
              <a:rPr lang="sv-SE" sz="700" dirty="0" smtClean="0"/>
              <a:t>Work package manager</a:t>
            </a:r>
            <a:endParaRPr lang="sv-SE" sz="900" dirty="0"/>
          </a:p>
        </p:txBody>
      </p:sp>
      <p:sp>
        <p:nvSpPr>
          <p:cNvPr id="177" name="Rounded Rectangle 176"/>
          <p:cNvSpPr/>
          <p:nvPr/>
        </p:nvSpPr>
        <p:spPr>
          <a:xfrm>
            <a:off x="4054556" y="58654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Johannes Kazantzidis</a:t>
            </a:r>
          </a:p>
          <a:p>
            <a:pPr algn="ctr"/>
            <a:r>
              <a:rPr lang="sv-SE" sz="700" dirty="0" smtClean="0"/>
              <a:t>Integrator</a:t>
            </a:r>
            <a:endParaRPr lang="sv-SE" sz="900" dirty="0"/>
          </a:p>
        </p:txBody>
      </p:sp>
      <p:sp>
        <p:nvSpPr>
          <p:cNvPr id="132" name="Rounded Rectangle 131"/>
          <p:cNvSpPr/>
          <p:nvPr/>
        </p:nvSpPr>
        <p:spPr>
          <a:xfrm>
            <a:off x="2677304" y="28921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Enric Bargalló</a:t>
            </a:r>
          </a:p>
          <a:p>
            <a:pPr algn="ctr"/>
            <a:r>
              <a:rPr lang="sv-SE" sz="700" dirty="0" smtClean="0"/>
              <a:t>Lead analyst engineer</a:t>
            </a:r>
            <a:endParaRPr lang="sv-SE" sz="700" dirty="0"/>
          </a:p>
        </p:txBody>
      </p:sp>
      <p:sp>
        <p:nvSpPr>
          <p:cNvPr id="56" name="Rounded Rectangle 55"/>
          <p:cNvSpPr/>
          <p:nvPr/>
        </p:nvSpPr>
        <p:spPr>
          <a:xfrm>
            <a:off x="2671856" y="2520772"/>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David Sanchez</a:t>
            </a:r>
          </a:p>
          <a:p>
            <a:pPr algn="ctr"/>
            <a:r>
              <a:rPr lang="sv-SE" sz="700" dirty="0" smtClean="0"/>
              <a:t>Automation engineer</a:t>
            </a:r>
            <a:endParaRPr lang="sv-SE" sz="700" dirty="0"/>
          </a:p>
        </p:txBody>
      </p:sp>
      <p:sp>
        <p:nvSpPr>
          <p:cNvPr id="167" name="Rounded Rectangle 166"/>
          <p:cNvSpPr/>
          <p:nvPr/>
        </p:nvSpPr>
        <p:spPr>
          <a:xfrm>
            <a:off x="7864412" y="398676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Lars Johansson</a:t>
            </a:r>
          </a:p>
          <a:p>
            <a:pPr algn="ctr"/>
            <a:r>
              <a:rPr lang="sv-SE" sz="700" dirty="0" smtClean="0"/>
              <a:t>Software engineer</a:t>
            </a:r>
            <a:endParaRPr lang="sv-SE" sz="800" dirty="0"/>
          </a:p>
        </p:txBody>
      </p:sp>
      <p:sp>
        <p:nvSpPr>
          <p:cNvPr id="187" name="Rounded Rectangle 186"/>
          <p:cNvSpPr/>
          <p:nvPr/>
        </p:nvSpPr>
        <p:spPr>
          <a:xfrm>
            <a:off x="4049088" y="623877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Nicklas Holmberg</a:t>
            </a:r>
          </a:p>
          <a:p>
            <a:pPr algn="ctr"/>
            <a:r>
              <a:rPr lang="sv-SE" sz="700" dirty="0" smtClean="0"/>
              <a:t>Integrator</a:t>
            </a:r>
            <a:endParaRPr lang="sv-SE" sz="800" dirty="0"/>
          </a:p>
        </p:txBody>
      </p:sp>
      <p:sp>
        <p:nvSpPr>
          <p:cNvPr id="188" name="Rounded Rectangle 187"/>
          <p:cNvSpPr/>
          <p:nvPr/>
        </p:nvSpPr>
        <p:spPr>
          <a:xfrm>
            <a:off x="1437757" y="5117297"/>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Paulina Skog</a:t>
            </a:r>
          </a:p>
          <a:p>
            <a:pPr algn="ctr"/>
            <a:r>
              <a:rPr lang="sv-SE" sz="700" dirty="0" smtClean="0"/>
              <a:t>Technical coordinator</a:t>
            </a:r>
          </a:p>
        </p:txBody>
      </p:sp>
      <p:sp>
        <p:nvSpPr>
          <p:cNvPr id="189" name="Rounded Rectangle 188"/>
          <p:cNvSpPr/>
          <p:nvPr/>
        </p:nvSpPr>
        <p:spPr>
          <a:xfrm>
            <a:off x="1437757" y="549625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Meike Rönn</a:t>
            </a:r>
          </a:p>
          <a:p>
            <a:pPr algn="ctr"/>
            <a:r>
              <a:rPr lang="sv-SE" sz="700" dirty="0" smtClean="0"/>
              <a:t>Technical coordinator</a:t>
            </a:r>
          </a:p>
        </p:txBody>
      </p:sp>
      <p:sp>
        <p:nvSpPr>
          <p:cNvPr id="193" name="Rounded Rectangle 192"/>
          <p:cNvSpPr/>
          <p:nvPr/>
        </p:nvSpPr>
        <p:spPr>
          <a:xfrm>
            <a:off x="147268" y="327262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Stephane </a:t>
            </a:r>
            <a:r>
              <a:rPr lang="sv-SE" sz="900" dirty="0" err="1" smtClean="0"/>
              <a:t>Armanet</a:t>
            </a:r>
            <a:r>
              <a:rPr lang="sv-SE" sz="900" dirty="0" smtClean="0"/>
              <a:t/>
            </a:r>
            <a:br>
              <a:rPr lang="sv-SE" sz="900" dirty="0" smtClean="0"/>
            </a:br>
            <a:r>
              <a:rPr lang="sv-SE" sz="600" dirty="0" smtClean="0"/>
              <a:t>System </a:t>
            </a:r>
            <a:r>
              <a:rPr lang="sv-SE" sz="600" dirty="0" err="1" smtClean="0"/>
              <a:t>reliability</a:t>
            </a:r>
            <a:r>
              <a:rPr lang="sv-SE" sz="600" dirty="0" smtClean="0"/>
              <a:t> </a:t>
            </a:r>
            <a:r>
              <a:rPr lang="sv-SE" sz="600" dirty="0" err="1" smtClean="0"/>
              <a:t>engineer</a:t>
            </a:r>
            <a:endParaRPr lang="sv-SE" sz="700" dirty="0"/>
          </a:p>
        </p:txBody>
      </p:sp>
      <p:sp>
        <p:nvSpPr>
          <p:cNvPr id="195" name="Rounded Rectangle 194"/>
          <p:cNvSpPr/>
          <p:nvPr/>
        </p:nvSpPr>
        <p:spPr>
          <a:xfrm>
            <a:off x="153819" y="3633415"/>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Alessio Curri</a:t>
            </a:r>
          </a:p>
          <a:p>
            <a:pPr algn="ctr"/>
            <a:r>
              <a:rPr lang="sv-SE" sz="700" dirty="0" smtClean="0"/>
              <a:t>System administrator</a:t>
            </a:r>
            <a:endParaRPr lang="sv-SE" sz="900" dirty="0"/>
          </a:p>
        </p:txBody>
      </p:sp>
      <p:sp>
        <p:nvSpPr>
          <p:cNvPr id="196" name="Rounded Rectangle 195"/>
          <p:cNvSpPr/>
          <p:nvPr/>
        </p:nvSpPr>
        <p:spPr>
          <a:xfrm>
            <a:off x="1437757" y="5865123"/>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a:t>
            </a:r>
          </a:p>
        </p:txBody>
      </p:sp>
      <p:sp>
        <p:nvSpPr>
          <p:cNvPr id="201" name="Rounded Rectangle 200"/>
          <p:cNvSpPr/>
          <p:nvPr/>
        </p:nvSpPr>
        <p:spPr>
          <a:xfrm>
            <a:off x="6620318" y="4747610"/>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a:t>
            </a:r>
          </a:p>
        </p:txBody>
      </p:sp>
      <p:sp>
        <p:nvSpPr>
          <p:cNvPr id="203" name="Rounded Rectangle 202"/>
          <p:cNvSpPr/>
          <p:nvPr/>
        </p:nvSpPr>
        <p:spPr>
          <a:xfrm>
            <a:off x="210970" y="511588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Samuel Crossland</a:t>
            </a:r>
            <a:br>
              <a:rPr lang="sv-SE" sz="850" dirty="0" smtClean="0"/>
            </a:br>
            <a:r>
              <a:rPr lang="sv-SE" sz="700" dirty="0" smtClean="0"/>
              <a:t>PSS </a:t>
            </a:r>
            <a:r>
              <a:rPr lang="sv-SE" sz="700" dirty="0" err="1" smtClean="0"/>
              <a:t>industrial</a:t>
            </a:r>
            <a:r>
              <a:rPr lang="sv-SE" sz="700" dirty="0" smtClean="0"/>
              <a:t> automation</a:t>
            </a:r>
          </a:p>
        </p:txBody>
      </p:sp>
      <p:sp>
        <p:nvSpPr>
          <p:cNvPr id="166" name="Rounded Rectangle 165"/>
          <p:cNvSpPr/>
          <p:nvPr/>
        </p:nvSpPr>
        <p:spPr>
          <a:xfrm>
            <a:off x="7940018" y="159096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Karin Rathsman</a:t>
            </a:r>
            <a:br>
              <a:rPr lang="sv-SE" sz="900" dirty="0" smtClean="0"/>
            </a:br>
            <a:r>
              <a:rPr lang="sv-SE" sz="700" dirty="0" smtClean="0"/>
              <a:t>Accelerator scientist</a:t>
            </a:r>
            <a:endParaRPr lang="sv-SE" sz="700" dirty="0"/>
          </a:p>
        </p:txBody>
      </p:sp>
      <p:sp>
        <p:nvSpPr>
          <p:cNvPr id="185" name="Rounded Rectangle 184"/>
          <p:cNvSpPr/>
          <p:nvPr/>
        </p:nvSpPr>
        <p:spPr>
          <a:xfrm>
            <a:off x="5315245" y="549625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Fabio dos Santos</a:t>
            </a:r>
          </a:p>
          <a:p>
            <a:pPr algn="ctr"/>
            <a:r>
              <a:rPr lang="sv-SE" sz="700" dirty="0" err="1" smtClean="0"/>
              <a:t>Embedded</a:t>
            </a:r>
            <a:r>
              <a:rPr lang="sv-SE" sz="700" dirty="0" smtClean="0"/>
              <a:t> systems </a:t>
            </a:r>
            <a:r>
              <a:rPr lang="sv-SE" sz="700" dirty="0" err="1" smtClean="0"/>
              <a:t>engineer</a:t>
            </a:r>
            <a:endParaRPr lang="sv-SE" sz="900" dirty="0"/>
          </a:p>
        </p:txBody>
      </p:sp>
      <p:sp>
        <p:nvSpPr>
          <p:cNvPr id="186" name="Rounded Rectangle 185"/>
          <p:cNvSpPr/>
          <p:nvPr/>
        </p:nvSpPr>
        <p:spPr>
          <a:xfrm>
            <a:off x="210970" y="549625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Johannes Gustafsson</a:t>
            </a:r>
            <a:br>
              <a:rPr lang="sv-SE" sz="850" dirty="0" smtClean="0"/>
            </a:br>
            <a:r>
              <a:rPr lang="sv-SE" sz="700" dirty="0" smtClean="0"/>
              <a:t>MPS automation </a:t>
            </a:r>
            <a:r>
              <a:rPr lang="sv-SE" sz="700" dirty="0" err="1" smtClean="0"/>
              <a:t>engineer</a:t>
            </a:r>
            <a:endParaRPr lang="sv-SE" sz="700" dirty="0" smtClean="0"/>
          </a:p>
        </p:txBody>
      </p:sp>
      <p:sp>
        <p:nvSpPr>
          <p:cNvPr id="191" name="Rounded Rectangle 190"/>
          <p:cNvSpPr/>
          <p:nvPr/>
        </p:nvSpPr>
        <p:spPr>
          <a:xfrm>
            <a:off x="6516216" y="512443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Wayne Lewis</a:t>
            </a:r>
          </a:p>
          <a:p>
            <a:pPr algn="ctr"/>
            <a:r>
              <a:rPr lang="sv-SE" sz="700" dirty="0" err="1" smtClean="0"/>
              <a:t>Integrator</a:t>
            </a:r>
            <a:endParaRPr lang="sv-SE" sz="900" dirty="0"/>
          </a:p>
        </p:txBody>
      </p:sp>
      <p:sp>
        <p:nvSpPr>
          <p:cNvPr id="202" name="Rounded Rectangle 201"/>
          <p:cNvSpPr/>
          <p:nvPr/>
        </p:nvSpPr>
        <p:spPr>
          <a:xfrm>
            <a:off x="2818346" y="473765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Felipe Torres</a:t>
            </a:r>
          </a:p>
          <a:p>
            <a:pPr algn="ctr"/>
            <a:r>
              <a:rPr lang="sv-SE" sz="600" dirty="0" err="1" smtClean="0"/>
              <a:t>Embedded</a:t>
            </a:r>
            <a:r>
              <a:rPr lang="sv-SE" sz="600" dirty="0" smtClean="0"/>
              <a:t> systems </a:t>
            </a:r>
            <a:r>
              <a:rPr lang="sv-SE" sz="600" dirty="0" err="1" smtClean="0"/>
              <a:t>engineer</a:t>
            </a:r>
            <a:endParaRPr lang="sv-SE" sz="800" dirty="0"/>
          </a:p>
        </p:txBody>
      </p:sp>
      <p:sp>
        <p:nvSpPr>
          <p:cNvPr id="205" name="Rounded Rectangle 204"/>
          <p:cNvSpPr/>
          <p:nvPr/>
        </p:nvSpPr>
        <p:spPr>
          <a:xfrm>
            <a:off x="2842477" y="159541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Joakim Söder</a:t>
            </a:r>
          </a:p>
          <a:p>
            <a:pPr algn="ctr"/>
            <a:r>
              <a:rPr lang="sv-SE" sz="900" dirty="0" err="1" smtClean="0"/>
              <a:t>Electrical</a:t>
            </a:r>
            <a:r>
              <a:rPr lang="sv-SE" sz="900" dirty="0" smtClean="0"/>
              <a:t> </a:t>
            </a:r>
            <a:r>
              <a:rPr lang="sv-SE" sz="900" dirty="0" err="1" smtClean="0"/>
              <a:t>engineer</a:t>
            </a:r>
            <a:endParaRPr lang="sv-SE" sz="900" dirty="0"/>
          </a:p>
        </p:txBody>
      </p:sp>
      <p:sp>
        <p:nvSpPr>
          <p:cNvPr id="211" name="Rounded Rectangle 210"/>
          <p:cNvSpPr/>
          <p:nvPr/>
        </p:nvSpPr>
        <p:spPr>
          <a:xfrm>
            <a:off x="160705" y="4722452"/>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a:t>
            </a:r>
          </a:p>
        </p:txBody>
      </p:sp>
      <p:pic>
        <p:nvPicPr>
          <p:cNvPr id="40" name="Picture 39"/>
          <p:cNvPicPr>
            <a:picLocks noChangeAspect="1"/>
          </p:cNvPicPr>
          <p:nvPr/>
        </p:nvPicPr>
        <p:blipFill>
          <a:blip r:embed="rId4"/>
          <a:stretch>
            <a:fillRect/>
          </a:stretch>
        </p:blipFill>
        <p:spPr>
          <a:xfrm>
            <a:off x="6908217" y="5587838"/>
            <a:ext cx="2066925" cy="972400"/>
          </a:xfrm>
          <a:prstGeom prst="rect">
            <a:avLst/>
          </a:prstGeom>
        </p:spPr>
      </p:pic>
    </p:spTree>
    <p:extLst>
      <p:ext uri="{BB962C8B-B14F-4D97-AF65-F5344CB8AC3E}">
        <p14:creationId xmlns:p14="http://schemas.microsoft.com/office/powerpoint/2010/main" val="242656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0" name="Straight Connector 219"/>
          <p:cNvCxnSpPr/>
          <p:nvPr/>
        </p:nvCxnSpPr>
        <p:spPr>
          <a:xfrm flipH="1" flipV="1">
            <a:off x="97978" y="3638827"/>
            <a:ext cx="176462" cy="1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3830949" y="484694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2509541" y="632667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101894" y="4869160"/>
            <a:ext cx="173778" cy="6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5089677" y="661700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5076055" y="450912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1255284" y="5276356"/>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105334" y="2372666"/>
            <a:ext cx="0" cy="2496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5083567" y="414876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5076054" y="629084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8461736" y="1482728"/>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7318277" y="1488506"/>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5916238" y="1485004"/>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3781225" y="515662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1201286" y="599797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1183557" y="5644677"/>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3816177" y="6651082"/>
            <a:ext cx="356857" cy="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265554" y="5655259"/>
            <a:ext cx="367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272721" y="602225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2272721" y="530617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105333" y="4502837"/>
            <a:ext cx="173778" cy="6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770484" y="627360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779912" y="590413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3779911" y="553807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7687996" y="4542461"/>
            <a:ext cx="48440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087161" y="591422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05333" y="4231235"/>
            <a:ext cx="181541" cy="4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05333" y="3929353"/>
            <a:ext cx="171606" cy="3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416739" y="270113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2411761" y="4901162"/>
            <a:ext cx="221001" cy="5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413925" y="455171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2416739" y="418030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2452742" y="380918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416738" y="345833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416738" y="306443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095699" y="554138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76056" y="269406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100570" y="3325080"/>
            <a:ext cx="176462" cy="1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100570" y="3000546"/>
            <a:ext cx="167739" cy="2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105333" y="2670957"/>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flipV="1">
            <a:off x="1840776" y="1993921"/>
            <a:ext cx="0" cy="89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63513" y="1996483"/>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35944" y="2385275"/>
            <a:ext cx="0" cy="3636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338747"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16416" y="1986317"/>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61380" y="1992714"/>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60032" y="1808784"/>
            <a:ext cx="0" cy="180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24594" y="378055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662782" y="343175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699671" y="303865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645746" y="267851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071077" y="515029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253264" y="2385280"/>
            <a:ext cx="0" cy="4234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88024" y="1988841"/>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45148" y="1992715"/>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042638" y="4858376"/>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076056" y="379216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112059" y="342103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076055" y="3070189"/>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139952" y="1499512"/>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Henrik Carling</a:t>
            </a:r>
          </a:p>
          <a:p>
            <a:pPr algn="ctr"/>
            <a:r>
              <a:rPr lang="sv-SE" sz="700" dirty="0" smtClean="0"/>
              <a:t>Division head</a:t>
            </a:r>
            <a:endParaRPr lang="sv-SE" sz="700" dirty="0"/>
          </a:p>
        </p:txBody>
      </p:sp>
      <p:sp>
        <p:nvSpPr>
          <p:cNvPr id="9" name="Rounded Rectangle 8"/>
          <p:cNvSpPr/>
          <p:nvPr/>
        </p:nvSpPr>
        <p:spPr>
          <a:xfrm>
            <a:off x="1264712" y="2083179"/>
            <a:ext cx="1152128" cy="294545"/>
          </a:xfrm>
          <a:prstGeom prst="round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Anna Gillberg</a:t>
            </a:r>
          </a:p>
          <a:p>
            <a:pPr algn="ctr"/>
            <a:r>
              <a:rPr lang="sv-SE" sz="700" dirty="0" smtClean="0"/>
              <a:t>Team assistant</a:t>
            </a:r>
            <a:endParaRPr lang="sv-SE" sz="700" dirty="0"/>
          </a:p>
        </p:txBody>
      </p:sp>
      <p:sp>
        <p:nvSpPr>
          <p:cNvPr id="10" name="Rounded Rectangle 9"/>
          <p:cNvSpPr/>
          <p:nvPr/>
        </p:nvSpPr>
        <p:spPr>
          <a:xfrm>
            <a:off x="2580906" y="2078099"/>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Annika Nordt</a:t>
            </a:r>
            <a:br>
              <a:rPr lang="sv-SE" sz="900" dirty="0" smtClean="0"/>
            </a:br>
            <a:r>
              <a:rPr lang="sv-SE" sz="900" dirty="0" err="1" smtClean="0"/>
              <a:t>P</a:t>
            </a:r>
            <a:r>
              <a:rPr lang="sv-SE" sz="700" dirty="0" err="1" smtClean="0"/>
              <a:t>rotection</a:t>
            </a:r>
            <a:r>
              <a:rPr lang="sv-SE" sz="700" dirty="0" smtClean="0"/>
              <a:t> systems</a:t>
            </a:r>
            <a:endParaRPr lang="sv-SE" sz="800" dirty="0"/>
          </a:p>
        </p:txBody>
      </p:sp>
      <p:sp>
        <p:nvSpPr>
          <p:cNvPr id="12" name="Rounded Rectangle 11"/>
          <p:cNvSpPr/>
          <p:nvPr/>
        </p:nvSpPr>
        <p:spPr>
          <a:xfrm>
            <a:off x="5464674" y="2071343"/>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Hector Novella</a:t>
            </a:r>
            <a:endParaRPr lang="sv-SE" sz="900" dirty="0"/>
          </a:p>
          <a:p>
            <a:pPr algn="ctr"/>
            <a:r>
              <a:rPr lang="sv-SE" sz="700" dirty="0" smtClean="0"/>
              <a:t>Deputy project manager</a:t>
            </a:r>
          </a:p>
        </p:txBody>
      </p:sp>
      <p:sp>
        <p:nvSpPr>
          <p:cNvPr id="13" name="Rounded Rectangle 12"/>
          <p:cNvSpPr/>
          <p:nvPr/>
        </p:nvSpPr>
        <p:spPr>
          <a:xfrm>
            <a:off x="6690675" y="2078099"/>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Susanne Regnell</a:t>
            </a:r>
          </a:p>
          <a:p>
            <a:pPr algn="ctr"/>
            <a:r>
              <a:rPr lang="sv-SE" sz="700" dirty="0" smtClean="0"/>
              <a:t>Controls Software</a:t>
            </a:r>
            <a:endParaRPr lang="sv-SE" sz="700" dirty="0"/>
          </a:p>
        </p:txBody>
      </p:sp>
      <p:sp>
        <p:nvSpPr>
          <p:cNvPr id="14" name="Rounded Rectangle 13"/>
          <p:cNvSpPr/>
          <p:nvPr/>
        </p:nvSpPr>
        <p:spPr>
          <a:xfrm>
            <a:off x="7884368" y="2078099"/>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Timo Korhonen</a:t>
            </a:r>
            <a:br>
              <a:rPr lang="sv-SE" sz="900" dirty="0" smtClean="0"/>
            </a:br>
            <a:r>
              <a:rPr lang="sv-SE" sz="700" dirty="0" smtClean="0"/>
              <a:t>Chief engineer</a:t>
            </a:r>
            <a:endParaRPr lang="sv-SE" sz="700" dirty="0"/>
          </a:p>
        </p:txBody>
      </p:sp>
      <p:cxnSp>
        <p:nvCxnSpPr>
          <p:cNvPr id="17" name="Straight Connector 16"/>
          <p:cNvCxnSpPr/>
          <p:nvPr/>
        </p:nvCxnSpPr>
        <p:spPr>
          <a:xfrm flipV="1">
            <a:off x="663513" y="1988840"/>
            <a:ext cx="7652903" cy="3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824048" y="2387374"/>
            <a:ext cx="0" cy="2164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076055" y="3065823"/>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631557" y="3274732"/>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Emanuele Laface</a:t>
            </a:r>
          </a:p>
          <a:p>
            <a:pPr algn="ctr"/>
            <a:r>
              <a:rPr lang="sv-SE" sz="700" dirty="0" smtClean="0"/>
              <a:t>Accelerator physicist</a:t>
            </a:r>
            <a:endParaRPr lang="sv-SE" sz="800" dirty="0"/>
          </a:p>
        </p:txBody>
      </p:sp>
      <p:sp>
        <p:nvSpPr>
          <p:cNvPr id="50" name="Rounded Rectangle 49"/>
          <p:cNvSpPr/>
          <p:nvPr/>
        </p:nvSpPr>
        <p:spPr>
          <a:xfrm>
            <a:off x="6629722" y="4004291"/>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Juan Esteban Müller</a:t>
            </a:r>
          </a:p>
          <a:p>
            <a:pPr algn="ctr"/>
            <a:r>
              <a:rPr lang="sv-SE" sz="700" dirty="0" smtClean="0"/>
              <a:t>Software scientist</a:t>
            </a:r>
            <a:endParaRPr lang="sv-SE" sz="700" dirty="0"/>
          </a:p>
        </p:txBody>
      </p:sp>
      <p:sp>
        <p:nvSpPr>
          <p:cNvPr id="52" name="Rounded Rectangle 51"/>
          <p:cNvSpPr/>
          <p:nvPr/>
        </p:nvSpPr>
        <p:spPr>
          <a:xfrm>
            <a:off x="6629722" y="4374869"/>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Ricardo Fernandes</a:t>
            </a:r>
            <a:br>
              <a:rPr lang="sv-SE" sz="900" dirty="0" smtClean="0"/>
            </a:br>
            <a:r>
              <a:rPr lang="sv-SE" sz="500" dirty="0" smtClean="0"/>
              <a:t>Control system software </a:t>
            </a:r>
            <a:r>
              <a:rPr lang="sv-SE" sz="500" dirty="0" err="1" smtClean="0"/>
              <a:t>architect</a:t>
            </a:r>
            <a:r>
              <a:rPr lang="sv-SE" sz="500" dirty="0" smtClean="0"/>
              <a:t>§</a:t>
            </a:r>
            <a:endParaRPr lang="sv-SE" sz="700" dirty="0"/>
          </a:p>
        </p:txBody>
      </p:sp>
      <p:sp>
        <p:nvSpPr>
          <p:cNvPr id="53" name="Rounded Rectangle 52"/>
          <p:cNvSpPr/>
          <p:nvPr/>
        </p:nvSpPr>
        <p:spPr>
          <a:xfrm>
            <a:off x="6616988" y="2898946"/>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Claudio Rosati</a:t>
            </a:r>
          </a:p>
          <a:p>
            <a:pPr algn="ctr"/>
            <a:r>
              <a:rPr lang="sv-SE" sz="700" dirty="0" smtClean="0"/>
              <a:t>Software </a:t>
            </a:r>
            <a:r>
              <a:rPr lang="sv-SE" sz="700" dirty="0"/>
              <a:t>engineer</a:t>
            </a:r>
          </a:p>
        </p:txBody>
      </p:sp>
      <p:sp>
        <p:nvSpPr>
          <p:cNvPr id="54" name="Rounded Rectangle 53"/>
          <p:cNvSpPr/>
          <p:nvPr/>
        </p:nvSpPr>
        <p:spPr>
          <a:xfrm>
            <a:off x="4030527" y="3614061"/>
            <a:ext cx="1152128" cy="29454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Javier Cerejo</a:t>
            </a:r>
            <a:br>
              <a:rPr lang="sv-SE" sz="900" dirty="0" smtClean="0"/>
            </a:br>
            <a:r>
              <a:rPr lang="sv-SE" sz="700" dirty="0" smtClean="0"/>
              <a:t>PhD Student</a:t>
            </a:r>
            <a:endParaRPr lang="sv-SE" sz="700" dirty="0"/>
          </a:p>
        </p:txBody>
      </p:sp>
      <p:sp>
        <p:nvSpPr>
          <p:cNvPr id="55" name="Rounded Rectangle 54"/>
          <p:cNvSpPr/>
          <p:nvPr/>
        </p:nvSpPr>
        <p:spPr>
          <a:xfrm>
            <a:off x="4038469" y="2873043"/>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Angel Monera</a:t>
            </a:r>
          </a:p>
          <a:p>
            <a:pPr algn="ctr"/>
            <a:r>
              <a:rPr lang="sv-SE" sz="700" dirty="0" smtClean="0"/>
              <a:t>FPGA Engineer</a:t>
            </a:r>
            <a:endParaRPr lang="sv-SE" sz="700" dirty="0"/>
          </a:p>
        </p:txBody>
      </p:sp>
      <p:sp>
        <p:nvSpPr>
          <p:cNvPr id="57" name="Rounded Rectangle 56"/>
          <p:cNvSpPr/>
          <p:nvPr/>
        </p:nvSpPr>
        <p:spPr>
          <a:xfrm>
            <a:off x="2671917" y="3278586"/>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Manuel Zaera-Sanz</a:t>
            </a:r>
          </a:p>
          <a:p>
            <a:pPr algn="ctr"/>
            <a:r>
              <a:rPr lang="sv-SE" sz="600" dirty="0" smtClean="0"/>
              <a:t>Senior </a:t>
            </a:r>
            <a:r>
              <a:rPr lang="sv-SE" sz="600" dirty="0" err="1"/>
              <a:t>e</a:t>
            </a:r>
            <a:r>
              <a:rPr lang="sv-SE" sz="600" dirty="0" err="1" smtClean="0"/>
              <a:t>ngineer</a:t>
            </a:r>
            <a:r>
              <a:rPr lang="sv-SE" sz="600" dirty="0" smtClean="0"/>
              <a:t> MPS</a:t>
            </a:r>
            <a:endParaRPr lang="sv-SE" sz="600" dirty="0"/>
          </a:p>
        </p:txBody>
      </p:sp>
      <p:sp>
        <p:nvSpPr>
          <p:cNvPr id="58" name="Rounded Rectangle 57"/>
          <p:cNvSpPr/>
          <p:nvPr/>
        </p:nvSpPr>
        <p:spPr>
          <a:xfrm>
            <a:off x="1451164" y="4014909"/>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Morteza Mansouri</a:t>
            </a:r>
          </a:p>
          <a:p>
            <a:pPr algn="ctr"/>
            <a:r>
              <a:rPr lang="sv-SE" sz="700" dirty="0" smtClean="0"/>
              <a:t>PSS </a:t>
            </a:r>
            <a:r>
              <a:rPr lang="sv-SE" sz="700" dirty="0" err="1" smtClean="0"/>
              <a:t>engineer</a:t>
            </a:r>
            <a:endParaRPr lang="sv-SE" sz="700" dirty="0"/>
          </a:p>
        </p:txBody>
      </p:sp>
      <p:sp>
        <p:nvSpPr>
          <p:cNvPr id="60" name="Rounded Rectangle 59"/>
          <p:cNvSpPr/>
          <p:nvPr/>
        </p:nvSpPr>
        <p:spPr>
          <a:xfrm>
            <a:off x="2678821" y="4008572"/>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Stuart Birch</a:t>
            </a:r>
            <a:r>
              <a:rPr lang="sv-SE" sz="900" dirty="0" smtClean="0"/>
              <a:t/>
            </a:r>
            <a:br>
              <a:rPr lang="sv-SE" sz="900" dirty="0" smtClean="0"/>
            </a:br>
            <a:r>
              <a:rPr lang="sv-SE" sz="700" dirty="0" smtClean="0"/>
              <a:t>Senior </a:t>
            </a:r>
            <a:r>
              <a:rPr lang="sv-SE" sz="700" dirty="0" err="1" smtClean="0"/>
              <a:t>engineer</a:t>
            </a:r>
            <a:r>
              <a:rPr lang="sv-SE" sz="700" dirty="0" smtClean="0"/>
              <a:t> PSS</a:t>
            </a:r>
            <a:endParaRPr lang="sv-SE" sz="800" dirty="0"/>
          </a:p>
        </p:txBody>
      </p:sp>
      <p:sp>
        <p:nvSpPr>
          <p:cNvPr id="61" name="Rounded Rectangle 60"/>
          <p:cNvSpPr/>
          <p:nvPr/>
        </p:nvSpPr>
        <p:spPr>
          <a:xfrm>
            <a:off x="6616988" y="2535358"/>
            <a:ext cx="1152128" cy="29454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 Folsom</a:t>
            </a:r>
          </a:p>
          <a:p>
            <a:pPr algn="ctr"/>
            <a:r>
              <a:rPr lang="sv-SE" sz="700" dirty="0" smtClean="0"/>
              <a:t>PhD student</a:t>
            </a:r>
            <a:endParaRPr lang="sv-SE" sz="700" dirty="0"/>
          </a:p>
        </p:txBody>
      </p:sp>
      <p:sp>
        <p:nvSpPr>
          <p:cNvPr id="64" name="Rounded Rectangle 63"/>
          <p:cNvSpPr/>
          <p:nvPr/>
        </p:nvSpPr>
        <p:spPr>
          <a:xfrm>
            <a:off x="187196" y="6688321"/>
            <a:ext cx="1152128" cy="12505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Temporary employee</a:t>
            </a:r>
            <a:endParaRPr lang="sv-SE" sz="700" dirty="0"/>
          </a:p>
        </p:txBody>
      </p:sp>
      <p:sp>
        <p:nvSpPr>
          <p:cNvPr id="65" name="Rounded Rectangle 64"/>
          <p:cNvSpPr/>
          <p:nvPr/>
        </p:nvSpPr>
        <p:spPr>
          <a:xfrm>
            <a:off x="187196" y="6542250"/>
            <a:ext cx="1152128" cy="110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Employee</a:t>
            </a:r>
            <a:endParaRPr lang="sv-SE" sz="700" dirty="0"/>
          </a:p>
        </p:txBody>
      </p:sp>
      <p:sp>
        <p:nvSpPr>
          <p:cNvPr id="66" name="Rounded Rectangle 65"/>
          <p:cNvSpPr/>
          <p:nvPr/>
        </p:nvSpPr>
        <p:spPr>
          <a:xfrm>
            <a:off x="1411332" y="6551743"/>
            <a:ext cx="1152128" cy="9594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a:t>
            </a:r>
            <a:endParaRPr lang="sv-SE" sz="700" dirty="0"/>
          </a:p>
        </p:txBody>
      </p:sp>
      <p:sp>
        <p:nvSpPr>
          <p:cNvPr id="67" name="Rounded Rectangle 66"/>
          <p:cNvSpPr/>
          <p:nvPr/>
        </p:nvSpPr>
        <p:spPr>
          <a:xfrm>
            <a:off x="1411332" y="6683863"/>
            <a:ext cx="1152128" cy="129513"/>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 off-site</a:t>
            </a:r>
            <a:endParaRPr lang="sv-SE" sz="700" dirty="0"/>
          </a:p>
        </p:txBody>
      </p:sp>
      <p:sp>
        <p:nvSpPr>
          <p:cNvPr id="68" name="Rounded Rectangle 67"/>
          <p:cNvSpPr/>
          <p:nvPr/>
        </p:nvSpPr>
        <p:spPr>
          <a:xfrm>
            <a:off x="5300428" y="3263744"/>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Joao Martins</a:t>
            </a:r>
          </a:p>
          <a:p>
            <a:pPr algn="ctr"/>
            <a:r>
              <a:rPr lang="sv-SE" sz="700" dirty="0" smtClean="0"/>
              <a:t>Integrator</a:t>
            </a:r>
            <a:endParaRPr lang="sv-SE" sz="900" dirty="0"/>
          </a:p>
        </p:txBody>
      </p:sp>
      <p:sp>
        <p:nvSpPr>
          <p:cNvPr id="70" name="Rounded Rectangle 69"/>
          <p:cNvSpPr/>
          <p:nvPr/>
        </p:nvSpPr>
        <p:spPr>
          <a:xfrm>
            <a:off x="5313774" y="4708207"/>
            <a:ext cx="1152128" cy="277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Yong Kian Sin</a:t>
            </a:r>
            <a:r>
              <a:rPr lang="sv-SE" sz="900" dirty="0" smtClean="0"/>
              <a:t/>
            </a:r>
            <a:br>
              <a:rPr lang="sv-SE" sz="900" dirty="0" smtClean="0"/>
            </a:br>
            <a:r>
              <a:rPr lang="sv-SE" sz="700" dirty="0" err="1" smtClean="0"/>
              <a:t>Integrator</a:t>
            </a:r>
            <a:endParaRPr lang="sv-SE" sz="700" dirty="0"/>
          </a:p>
        </p:txBody>
      </p:sp>
      <p:sp>
        <p:nvSpPr>
          <p:cNvPr id="79" name="Rounded Rectangle 78"/>
          <p:cNvSpPr/>
          <p:nvPr/>
        </p:nvSpPr>
        <p:spPr>
          <a:xfrm>
            <a:off x="169461" y="6306873"/>
            <a:ext cx="1152128" cy="17598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Position under </a:t>
            </a:r>
            <a:r>
              <a:rPr lang="sv-SE" sz="700" dirty="0" err="1" smtClean="0"/>
              <a:t>consideration</a:t>
            </a:r>
            <a:endParaRPr lang="sv-SE" sz="200" dirty="0"/>
          </a:p>
        </p:txBody>
      </p:sp>
      <p:sp>
        <p:nvSpPr>
          <p:cNvPr id="86" name="Rounded Rectangle 85"/>
          <p:cNvSpPr/>
          <p:nvPr/>
        </p:nvSpPr>
        <p:spPr>
          <a:xfrm>
            <a:off x="5315355" y="5053305"/>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00" dirty="0"/>
              <a:t>Mehdi Mohammednezhad</a:t>
            </a:r>
            <a:endParaRPr lang="sv-SE" sz="900" dirty="0" smtClean="0"/>
          </a:p>
          <a:p>
            <a:pPr algn="ctr"/>
            <a:r>
              <a:rPr lang="sv-SE" sz="700" dirty="0" err="1" smtClean="0"/>
              <a:t>Embedded</a:t>
            </a:r>
            <a:r>
              <a:rPr lang="sv-SE" sz="700" dirty="0" smtClean="0"/>
              <a:t> systems </a:t>
            </a:r>
            <a:r>
              <a:rPr lang="sv-SE" sz="700" dirty="0" err="1" smtClean="0"/>
              <a:t>engineer</a:t>
            </a:r>
            <a:endParaRPr lang="sv-SE" sz="900" dirty="0"/>
          </a:p>
        </p:txBody>
      </p:sp>
      <p:sp>
        <p:nvSpPr>
          <p:cNvPr id="90" name="Rounded Rectangle 89"/>
          <p:cNvSpPr/>
          <p:nvPr/>
        </p:nvSpPr>
        <p:spPr>
          <a:xfrm>
            <a:off x="5298695" y="2903704"/>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Jeong Han Lee</a:t>
            </a:r>
            <a:br>
              <a:rPr lang="sv-SE" sz="900" dirty="0" smtClean="0"/>
            </a:br>
            <a:r>
              <a:rPr lang="sv-SE" sz="700" dirty="0" smtClean="0"/>
              <a:t>Integrator</a:t>
            </a:r>
            <a:endParaRPr lang="sv-SE" sz="900" dirty="0"/>
          </a:p>
        </p:txBody>
      </p:sp>
      <p:grpSp>
        <p:nvGrpSpPr>
          <p:cNvPr id="4" name="Group 3"/>
          <p:cNvGrpSpPr/>
          <p:nvPr/>
        </p:nvGrpSpPr>
        <p:grpSpPr>
          <a:xfrm>
            <a:off x="7867878" y="4356240"/>
            <a:ext cx="1200422" cy="376368"/>
            <a:chOff x="6576168" y="4790370"/>
            <a:chExt cx="1200422" cy="376368"/>
          </a:xfrm>
        </p:grpSpPr>
        <p:sp>
          <p:nvSpPr>
            <p:cNvPr id="7" name="Rounded Rectangle 6"/>
            <p:cNvSpPr/>
            <p:nvPr/>
          </p:nvSpPr>
          <p:spPr>
            <a:xfrm>
              <a:off x="6624462" y="4842738"/>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p>
          </p:txBody>
        </p:sp>
        <p:sp>
          <p:nvSpPr>
            <p:cNvPr id="91" name="Rounded Rectangle 90"/>
            <p:cNvSpPr/>
            <p:nvPr/>
          </p:nvSpPr>
          <p:spPr>
            <a:xfrm>
              <a:off x="6576168" y="4790370"/>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Consultants</a:t>
              </a:r>
              <a:endParaRPr lang="sv-SE" sz="900" dirty="0"/>
            </a:p>
          </p:txBody>
        </p:sp>
      </p:grpSp>
      <p:sp>
        <p:nvSpPr>
          <p:cNvPr id="100" name="Rounded Rectangle 99"/>
          <p:cNvSpPr/>
          <p:nvPr/>
        </p:nvSpPr>
        <p:spPr>
          <a:xfrm>
            <a:off x="5311951" y="3983824"/>
            <a:ext cx="1152128" cy="29454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Julen </a:t>
            </a:r>
            <a:r>
              <a:rPr lang="sv-SE" sz="900" dirty="0" smtClean="0"/>
              <a:t>Etxeberria</a:t>
            </a:r>
          </a:p>
          <a:p>
            <a:pPr algn="ctr"/>
            <a:r>
              <a:rPr lang="sv-SE" sz="700" dirty="0" smtClean="0"/>
              <a:t>Junior controls engineer</a:t>
            </a:r>
            <a:endParaRPr lang="sv-SE" sz="900" dirty="0"/>
          </a:p>
        </p:txBody>
      </p:sp>
      <p:sp>
        <p:nvSpPr>
          <p:cNvPr id="104" name="Rounded Rectangle 103"/>
          <p:cNvSpPr/>
          <p:nvPr/>
        </p:nvSpPr>
        <p:spPr>
          <a:xfrm>
            <a:off x="5311951" y="6494881"/>
            <a:ext cx="1152128" cy="27007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a:t>
            </a:r>
          </a:p>
        </p:txBody>
      </p:sp>
      <p:sp>
        <p:nvSpPr>
          <p:cNvPr id="98" name="Rounded Rectangle 97"/>
          <p:cNvSpPr/>
          <p:nvPr/>
        </p:nvSpPr>
        <p:spPr>
          <a:xfrm>
            <a:off x="4049876" y="4354704"/>
            <a:ext cx="1152128" cy="285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Saeed Haghtalab</a:t>
            </a:r>
            <a:br>
              <a:rPr lang="sv-SE" sz="900" dirty="0" smtClean="0"/>
            </a:br>
            <a:r>
              <a:rPr lang="sv-SE" sz="700" dirty="0" smtClean="0"/>
              <a:t>Integrator</a:t>
            </a:r>
            <a:endParaRPr lang="sv-SE" sz="1000" dirty="0"/>
          </a:p>
        </p:txBody>
      </p:sp>
      <p:cxnSp>
        <p:nvCxnSpPr>
          <p:cNvPr id="107" name="Straight Connector 106"/>
          <p:cNvCxnSpPr/>
          <p:nvPr/>
        </p:nvCxnSpPr>
        <p:spPr>
          <a:xfrm flipH="1">
            <a:off x="5272657" y="1484784"/>
            <a:ext cx="3187775"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itle 1"/>
          <p:cNvSpPr>
            <a:spLocks noGrp="1"/>
          </p:cNvSpPr>
          <p:nvPr>
            <p:ph type="title"/>
          </p:nvPr>
        </p:nvSpPr>
        <p:spPr>
          <a:xfrm>
            <a:off x="457200" y="274638"/>
            <a:ext cx="7139136" cy="1143000"/>
          </a:xfrm>
        </p:spPr>
        <p:txBody>
          <a:bodyPr/>
          <a:lstStyle/>
          <a:p>
            <a:r>
              <a:rPr lang="en-GB" dirty="0" smtClean="0"/>
              <a:t>ICS </a:t>
            </a:r>
            <a:r>
              <a:rPr lang="en-US" dirty="0" smtClean="0"/>
              <a:t>Organization</a:t>
            </a:r>
            <a:br>
              <a:rPr lang="en-US" dirty="0" smtClean="0"/>
            </a:br>
            <a:r>
              <a:rPr lang="en-US" sz="2000" dirty="0" smtClean="0"/>
              <a:t>2019-04</a:t>
            </a:r>
            <a:endParaRPr lang="en-US" dirty="0"/>
          </a:p>
        </p:txBody>
      </p:sp>
      <p:sp>
        <p:nvSpPr>
          <p:cNvPr id="108" name="Rounded Rectangle 107"/>
          <p:cNvSpPr/>
          <p:nvPr/>
        </p:nvSpPr>
        <p:spPr>
          <a:xfrm>
            <a:off x="7867981" y="3645109"/>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Jan-Åke Persson</a:t>
            </a:r>
          </a:p>
          <a:p>
            <a:pPr algn="ctr"/>
            <a:r>
              <a:rPr lang="sv-SE" sz="700" dirty="0" smtClean="0"/>
              <a:t>Senior software engineer</a:t>
            </a:r>
            <a:endParaRPr lang="sv-SE" sz="700" dirty="0"/>
          </a:p>
        </p:txBody>
      </p:sp>
      <p:sp>
        <p:nvSpPr>
          <p:cNvPr id="125" name="Rounded Rectangle 124"/>
          <p:cNvSpPr/>
          <p:nvPr/>
        </p:nvSpPr>
        <p:spPr>
          <a:xfrm>
            <a:off x="143952" y="2549092"/>
            <a:ext cx="1152128" cy="267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Benjamin Bertrand</a:t>
            </a:r>
          </a:p>
          <a:p>
            <a:pPr algn="ctr"/>
            <a:r>
              <a:rPr lang="sv-SE" sz="700" dirty="0" smtClean="0"/>
              <a:t>Software </a:t>
            </a:r>
            <a:r>
              <a:rPr lang="sv-SE" sz="700" dirty="0"/>
              <a:t>engineer</a:t>
            </a:r>
          </a:p>
        </p:txBody>
      </p:sp>
      <p:sp>
        <p:nvSpPr>
          <p:cNvPr id="135" name="Rounded Rectangle 134"/>
          <p:cNvSpPr/>
          <p:nvPr/>
        </p:nvSpPr>
        <p:spPr>
          <a:xfrm>
            <a:off x="49878" y="2087969"/>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Remy Mudingay</a:t>
            </a:r>
          </a:p>
          <a:p>
            <a:pPr algn="ctr"/>
            <a:r>
              <a:rPr lang="sv-SE" sz="700" dirty="0" smtClean="0"/>
              <a:t>Controls infrastructure</a:t>
            </a:r>
            <a:endParaRPr lang="sv-SE" sz="900" dirty="0"/>
          </a:p>
        </p:txBody>
      </p:sp>
      <p:sp>
        <p:nvSpPr>
          <p:cNvPr id="133" name="Rounded Rectangle 132"/>
          <p:cNvSpPr/>
          <p:nvPr/>
        </p:nvSpPr>
        <p:spPr>
          <a:xfrm>
            <a:off x="4054556" y="5795330"/>
            <a:ext cx="1152128" cy="28024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Oliver Talevski</a:t>
            </a:r>
          </a:p>
          <a:p>
            <a:pPr algn="ctr"/>
            <a:r>
              <a:rPr lang="sv-SE" sz="700" dirty="0" smtClean="0"/>
              <a:t>Embedded engineer</a:t>
            </a:r>
            <a:endParaRPr lang="sv-SE" sz="900" dirty="0"/>
          </a:p>
        </p:txBody>
      </p:sp>
      <p:sp>
        <p:nvSpPr>
          <p:cNvPr id="122" name="Rounded Rectangle 121"/>
          <p:cNvSpPr/>
          <p:nvPr/>
        </p:nvSpPr>
        <p:spPr>
          <a:xfrm>
            <a:off x="1451164" y="2531242"/>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Alberto Toral</a:t>
            </a:r>
          </a:p>
          <a:p>
            <a:pPr algn="ctr"/>
            <a:r>
              <a:rPr lang="sv-SE" sz="700" dirty="0" smtClean="0"/>
              <a:t>PSS </a:t>
            </a:r>
            <a:r>
              <a:rPr lang="sv-SE" sz="700" dirty="0" err="1" smtClean="0"/>
              <a:t>technician</a:t>
            </a:r>
            <a:endParaRPr lang="sv-SE" sz="500" dirty="0"/>
          </a:p>
        </p:txBody>
      </p:sp>
      <p:sp>
        <p:nvSpPr>
          <p:cNvPr id="124" name="Rounded Rectangle 123"/>
          <p:cNvSpPr/>
          <p:nvPr/>
        </p:nvSpPr>
        <p:spPr>
          <a:xfrm>
            <a:off x="6660232" y="1605858"/>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Thilo Friedrich</a:t>
            </a:r>
          </a:p>
          <a:p>
            <a:pPr algn="ctr"/>
            <a:r>
              <a:rPr lang="sv-SE" sz="700" dirty="0" smtClean="0"/>
              <a:t>Systems engineer</a:t>
            </a:r>
            <a:endParaRPr lang="sv-SE" sz="900" dirty="0"/>
          </a:p>
        </p:txBody>
      </p:sp>
      <p:sp>
        <p:nvSpPr>
          <p:cNvPr id="136" name="Rounded Rectangle 135"/>
          <p:cNvSpPr/>
          <p:nvPr/>
        </p:nvSpPr>
        <p:spPr>
          <a:xfrm>
            <a:off x="4037896" y="3990335"/>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John Sparger</a:t>
            </a:r>
          </a:p>
          <a:p>
            <a:pPr algn="ctr"/>
            <a:r>
              <a:rPr lang="sv-SE" sz="700" dirty="0" smtClean="0"/>
              <a:t>Integrator</a:t>
            </a:r>
            <a:endParaRPr lang="sv-SE" sz="900" dirty="0"/>
          </a:p>
        </p:txBody>
      </p:sp>
      <p:sp>
        <p:nvSpPr>
          <p:cNvPr id="138" name="Rounded Rectangle 137"/>
          <p:cNvSpPr/>
          <p:nvPr/>
        </p:nvSpPr>
        <p:spPr>
          <a:xfrm>
            <a:off x="5315245" y="6141179"/>
            <a:ext cx="1152128" cy="294545"/>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Consultants</a:t>
            </a:r>
            <a:endParaRPr lang="sv-SE" sz="900" dirty="0"/>
          </a:p>
        </p:txBody>
      </p:sp>
      <p:sp>
        <p:nvSpPr>
          <p:cNvPr id="139" name="Rounded Rectangle 138"/>
          <p:cNvSpPr/>
          <p:nvPr/>
        </p:nvSpPr>
        <p:spPr>
          <a:xfrm>
            <a:off x="4054556" y="5436382"/>
            <a:ext cx="1152128" cy="28024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Miklos Boros</a:t>
            </a:r>
          </a:p>
          <a:p>
            <a:pPr algn="ctr"/>
            <a:r>
              <a:rPr lang="sv-SE" sz="700" dirty="0" smtClean="0"/>
              <a:t>Integrator</a:t>
            </a:r>
            <a:endParaRPr lang="sv-SE" sz="900" dirty="0"/>
          </a:p>
        </p:txBody>
      </p:sp>
      <p:sp>
        <p:nvSpPr>
          <p:cNvPr id="134" name="Rounded Rectangle 133"/>
          <p:cNvSpPr/>
          <p:nvPr/>
        </p:nvSpPr>
        <p:spPr>
          <a:xfrm>
            <a:off x="2822946" y="649784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Maria Romedahl</a:t>
            </a:r>
          </a:p>
          <a:p>
            <a:pPr algn="ctr"/>
            <a:r>
              <a:rPr lang="sv-SE" sz="700" dirty="0" smtClean="0"/>
              <a:t>Technical coordinator</a:t>
            </a:r>
            <a:endParaRPr lang="sv-SE" sz="700" dirty="0"/>
          </a:p>
        </p:txBody>
      </p:sp>
      <p:sp>
        <p:nvSpPr>
          <p:cNvPr id="140" name="Rounded Rectangle 139"/>
          <p:cNvSpPr/>
          <p:nvPr/>
        </p:nvSpPr>
        <p:spPr>
          <a:xfrm>
            <a:off x="1448528" y="5107917"/>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Szandra Kövecses</a:t>
            </a:r>
            <a:br>
              <a:rPr lang="sv-SE" sz="900" dirty="0" smtClean="0">
                <a:solidFill>
                  <a:schemeClr val="bg1"/>
                </a:solidFill>
              </a:rPr>
            </a:br>
            <a:r>
              <a:rPr lang="sv-SE" sz="700" dirty="0" smtClean="0">
                <a:solidFill>
                  <a:schemeClr val="bg1"/>
                </a:solidFill>
              </a:rPr>
              <a:t>MPS </a:t>
            </a:r>
            <a:r>
              <a:rPr lang="sv-SE" sz="700" dirty="0" err="1" smtClean="0">
                <a:solidFill>
                  <a:schemeClr val="bg1"/>
                </a:solidFill>
              </a:rPr>
              <a:t>engineer</a:t>
            </a:r>
            <a:endParaRPr lang="sv-SE" sz="800" dirty="0"/>
          </a:p>
        </p:txBody>
      </p:sp>
      <p:sp>
        <p:nvSpPr>
          <p:cNvPr id="142" name="Rounded Rectangle 141"/>
          <p:cNvSpPr/>
          <p:nvPr/>
        </p:nvSpPr>
        <p:spPr>
          <a:xfrm>
            <a:off x="1445222" y="4747730"/>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Stephane Gabourin</a:t>
            </a:r>
            <a:br>
              <a:rPr lang="sv-SE" sz="900" dirty="0" smtClean="0">
                <a:solidFill>
                  <a:schemeClr val="bg1"/>
                </a:solidFill>
              </a:rPr>
            </a:br>
            <a:r>
              <a:rPr lang="sv-SE" sz="600" dirty="0" smtClean="0">
                <a:solidFill>
                  <a:schemeClr val="bg1"/>
                </a:solidFill>
              </a:rPr>
              <a:t>MPS </a:t>
            </a:r>
            <a:r>
              <a:rPr lang="sv-SE" sz="600" dirty="0" err="1" smtClean="0">
                <a:solidFill>
                  <a:schemeClr val="bg1"/>
                </a:solidFill>
              </a:rPr>
              <a:t>engineer</a:t>
            </a:r>
            <a:endParaRPr lang="sv-SE" sz="800" dirty="0"/>
          </a:p>
        </p:txBody>
      </p:sp>
      <p:sp>
        <p:nvSpPr>
          <p:cNvPr id="143" name="Rounded Rectangle 142"/>
          <p:cNvSpPr/>
          <p:nvPr/>
        </p:nvSpPr>
        <p:spPr>
          <a:xfrm>
            <a:off x="2677304" y="4378218"/>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Viktor Fred</a:t>
            </a:r>
            <a:br>
              <a:rPr lang="sv-SE" sz="900" dirty="0" smtClean="0">
                <a:solidFill>
                  <a:schemeClr val="bg1"/>
                </a:solidFill>
              </a:rPr>
            </a:br>
            <a:r>
              <a:rPr lang="sv-SE" sz="700" dirty="0" smtClean="0">
                <a:solidFill>
                  <a:schemeClr val="bg1"/>
                </a:solidFill>
              </a:rPr>
              <a:t>MPS </a:t>
            </a:r>
            <a:r>
              <a:rPr lang="sv-SE" sz="700" dirty="0" err="1" smtClean="0">
                <a:solidFill>
                  <a:schemeClr val="bg1"/>
                </a:solidFill>
              </a:rPr>
              <a:t>engineer</a:t>
            </a:r>
            <a:endParaRPr lang="sv-SE" sz="1000" dirty="0"/>
          </a:p>
        </p:txBody>
      </p:sp>
      <p:sp>
        <p:nvSpPr>
          <p:cNvPr id="145" name="Rounded Rectangle 144"/>
          <p:cNvSpPr/>
          <p:nvPr/>
        </p:nvSpPr>
        <p:spPr>
          <a:xfrm>
            <a:off x="1451164" y="2905891"/>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Denis Paulic</a:t>
            </a:r>
          </a:p>
          <a:p>
            <a:pPr algn="ctr"/>
            <a:r>
              <a:rPr lang="sv-SE" sz="700" dirty="0" smtClean="0"/>
              <a:t>DGL, PSS engineer</a:t>
            </a:r>
            <a:endParaRPr lang="sv-SE" sz="700" dirty="0"/>
          </a:p>
        </p:txBody>
      </p:sp>
      <p:sp>
        <p:nvSpPr>
          <p:cNvPr id="148" name="Rounded Rectangle 147"/>
          <p:cNvSpPr/>
          <p:nvPr/>
        </p:nvSpPr>
        <p:spPr>
          <a:xfrm>
            <a:off x="2675169" y="3649295"/>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Mattias Eriksson</a:t>
            </a:r>
          </a:p>
          <a:p>
            <a:pPr algn="ctr"/>
            <a:r>
              <a:rPr lang="sv-SE" sz="700" dirty="0" smtClean="0"/>
              <a:t>PSS </a:t>
            </a:r>
            <a:r>
              <a:rPr lang="sv-SE" sz="700" dirty="0" err="1" smtClean="0"/>
              <a:t>technician</a:t>
            </a:r>
            <a:endParaRPr lang="sv-SE" sz="700" dirty="0"/>
          </a:p>
        </p:txBody>
      </p:sp>
      <p:sp>
        <p:nvSpPr>
          <p:cNvPr id="165" name="Rounded Rectangle 164"/>
          <p:cNvSpPr/>
          <p:nvPr/>
        </p:nvSpPr>
        <p:spPr>
          <a:xfrm>
            <a:off x="6629722" y="3647305"/>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Fredrik Söderberg</a:t>
            </a:r>
          </a:p>
          <a:p>
            <a:pPr algn="ctr"/>
            <a:r>
              <a:rPr lang="sv-SE" sz="700" dirty="0" smtClean="0"/>
              <a:t>Software engineer</a:t>
            </a:r>
            <a:endParaRPr lang="sv-SE" sz="700" dirty="0"/>
          </a:p>
        </p:txBody>
      </p:sp>
      <p:sp>
        <p:nvSpPr>
          <p:cNvPr id="171" name="Rounded Rectangle 170"/>
          <p:cNvSpPr/>
          <p:nvPr/>
        </p:nvSpPr>
        <p:spPr>
          <a:xfrm>
            <a:off x="4038469" y="3240653"/>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Faye Chicken</a:t>
            </a:r>
          </a:p>
          <a:p>
            <a:pPr algn="ctr"/>
            <a:r>
              <a:rPr lang="sv-SE" sz="700" dirty="0" smtClean="0"/>
              <a:t>Technician</a:t>
            </a:r>
            <a:endParaRPr lang="sv-SE" sz="900" dirty="0"/>
          </a:p>
        </p:txBody>
      </p:sp>
      <p:sp>
        <p:nvSpPr>
          <p:cNvPr id="128" name="Rounded Rectangle 127"/>
          <p:cNvSpPr/>
          <p:nvPr/>
        </p:nvSpPr>
        <p:spPr>
          <a:xfrm>
            <a:off x="5319254" y="4355931"/>
            <a:ext cx="1152128" cy="283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Peter van Velze</a:t>
            </a:r>
            <a:br>
              <a:rPr lang="sv-SE" sz="900" dirty="0" smtClean="0"/>
            </a:br>
            <a:r>
              <a:rPr lang="sv-SE" sz="700" dirty="0" smtClean="0"/>
              <a:t>Technician</a:t>
            </a:r>
            <a:endParaRPr lang="sv-SE" sz="900" dirty="0"/>
          </a:p>
        </p:txBody>
      </p:sp>
      <p:sp>
        <p:nvSpPr>
          <p:cNvPr id="147" name="Rounded Rectangle 146"/>
          <p:cNvSpPr/>
          <p:nvPr/>
        </p:nvSpPr>
        <p:spPr>
          <a:xfrm>
            <a:off x="5311951" y="5412148"/>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Ahmed Abujame</a:t>
            </a:r>
          </a:p>
          <a:p>
            <a:pPr algn="ctr"/>
            <a:r>
              <a:rPr lang="sv-SE" sz="700" dirty="0" smtClean="0"/>
              <a:t>ICS Installation coordinator</a:t>
            </a:r>
            <a:endParaRPr lang="sv-SE" sz="900" dirty="0"/>
          </a:p>
        </p:txBody>
      </p:sp>
      <p:sp>
        <p:nvSpPr>
          <p:cNvPr id="162" name="Rounded Rectangle 161"/>
          <p:cNvSpPr/>
          <p:nvPr/>
        </p:nvSpPr>
        <p:spPr>
          <a:xfrm>
            <a:off x="7870697" y="3272479"/>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Georg Weiss</a:t>
            </a:r>
            <a:br>
              <a:rPr lang="sv-SE" sz="900" dirty="0" smtClean="0"/>
            </a:br>
            <a:r>
              <a:rPr lang="sv-SE" sz="700" dirty="0" smtClean="0"/>
              <a:t>Software engineer</a:t>
            </a:r>
            <a:endParaRPr lang="sv-SE" sz="1000" dirty="0"/>
          </a:p>
        </p:txBody>
      </p:sp>
      <p:sp>
        <p:nvSpPr>
          <p:cNvPr id="170" name="Rounded Rectangle 169"/>
          <p:cNvSpPr/>
          <p:nvPr/>
        </p:nvSpPr>
        <p:spPr>
          <a:xfrm>
            <a:off x="7867981" y="2528756"/>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t>Banafsheh </a:t>
            </a:r>
            <a:r>
              <a:rPr lang="sv-SE" sz="800" dirty="0" smtClean="0"/>
              <a:t>Hajinasab</a:t>
            </a:r>
            <a:endParaRPr lang="sv-SE" sz="900" dirty="0" smtClean="0"/>
          </a:p>
          <a:p>
            <a:pPr algn="ctr"/>
            <a:r>
              <a:rPr lang="sv-SE" sz="700" dirty="0" smtClean="0"/>
              <a:t>Software </a:t>
            </a:r>
            <a:r>
              <a:rPr lang="sv-SE" sz="700" dirty="0"/>
              <a:t>engineer</a:t>
            </a:r>
          </a:p>
        </p:txBody>
      </p:sp>
      <p:cxnSp>
        <p:nvCxnSpPr>
          <p:cNvPr id="149" name="Straight Connector 148"/>
          <p:cNvCxnSpPr/>
          <p:nvPr/>
        </p:nvCxnSpPr>
        <p:spPr>
          <a:xfrm flipH="1">
            <a:off x="7652016" y="4165294"/>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2831069" y="4712190"/>
            <a:ext cx="1152128" cy="274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Tomasz Brys</a:t>
            </a:r>
          </a:p>
          <a:p>
            <a:pPr algn="ctr"/>
            <a:r>
              <a:rPr lang="sv-SE" sz="700" dirty="0" smtClean="0"/>
              <a:t>Integrator</a:t>
            </a:r>
            <a:endParaRPr lang="sv-SE" sz="900" dirty="0"/>
          </a:p>
        </p:txBody>
      </p:sp>
      <p:sp>
        <p:nvSpPr>
          <p:cNvPr id="179" name="Rounded Rectangle 178"/>
          <p:cNvSpPr/>
          <p:nvPr/>
        </p:nvSpPr>
        <p:spPr>
          <a:xfrm>
            <a:off x="4051010" y="4710359"/>
            <a:ext cx="1152128" cy="285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Thomas Fay</a:t>
            </a:r>
          </a:p>
          <a:p>
            <a:pPr algn="ctr"/>
            <a:r>
              <a:rPr lang="sv-SE" sz="700" dirty="0" smtClean="0"/>
              <a:t>Integrator</a:t>
            </a:r>
            <a:endParaRPr lang="sv-SE" sz="900" dirty="0"/>
          </a:p>
        </p:txBody>
      </p:sp>
      <p:sp>
        <p:nvSpPr>
          <p:cNvPr id="127" name="Rounded Rectangle 126"/>
          <p:cNvSpPr/>
          <p:nvPr/>
        </p:nvSpPr>
        <p:spPr>
          <a:xfrm>
            <a:off x="142648" y="2861403"/>
            <a:ext cx="1152128" cy="267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Johan Christensson</a:t>
            </a:r>
          </a:p>
          <a:p>
            <a:pPr algn="ctr"/>
            <a:r>
              <a:rPr lang="sv-SE" sz="500" dirty="0" smtClean="0"/>
              <a:t>Infrastructure technology engineer</a:t>
            </a:r>
            <a:endParaRPr lang="sv-SE" sz="500" dirty="0"/>
          </a:p>
        </p:txBody>
      </p:sp>
      <p:sp>
        <p:nvSpPr>
          <p:cNvPr id="169" name="Rounded Rectangle 168"/>
          <p:cNvSpPr/>
          <p:nvPr/>
        </p:nvSpPr>
        <p:spPr>
          <a:xfrm>
            <a:off x="158636" y="4102476"/>
            <a:ext cx="1152128" cy="267768"/>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Anders Harrisson</a:t>
            </a:r>
          </a:p>
          <a:p>
            <a:pPr algn="ctr"/>
            <a:r>
              <a:rPr lang="sv-SE" sz="500" dirty="0" smtClean="0"/>
              <a:t>Software configuration manager</a:t>
            </a:r>
            <a:endParaRPr lang="sv-SE" sz="500" dirty="0"/>
          </a:p>
        </p:txBody>
      </p:sp>
      <p:sp>
        <p:nvSpPr>
          <p:cNvPr id="3" name="TextBox 2"/>
          <p:cNvSpPr txBox="1"/>
          <p:nvPr/>
        </p:nvSpPr>
        <p:spPr>
          <a:xfrm>
            <a:off x="7984635" y="6571573"/>
            <a:ext cx="1390182" cy="230832"/>
          </a:xfrm>
          <a:prstGeom prst="rect">
            <a:avLst/>
          </a:prstGeom>
          <a:noFill/>
        </p:spPr>
        <p:txBody>
          <a:bodyPr wrap="square" rtlCol="0">
            <a:spAutoFit/>
          </a:bodyPr>
          <a:lstStyle/>
          <a:p>
            <a:pPr algn="ctr"/>
            <a:r>
              <a:rPr lang="sv-SE" sz="900" dirty="0" smtClean="0">
                <a:hlinkClick r:id="rId3"/>
              </a:rPr>
              <a:t>ESS-0081625</a:t>
            </a:r>
            <a:endParaRPr lang="sv-SE" sz="900" dirty="0"/>
          </a:p>
        </p:txBody>
      </p:sp>
      <p:sp>
        <p:nvSpPr>
          <p:cNvPr id="175" name="Rounded Rectangle 174"/>
          <p:cNvSpPr/>
          <p:nvPr/>
        </p:nvSpPr>
        <p:spPr>
          <a:xfrm>
            <a:off x="4217979" y="2075576"/>
            <a:ext cx="1152128" cy="294545"/>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Karl Vestin</a:t>
            </a:r>
            <a:endParaRPr lang="sv-SE" sz="900" dirty="0"/>
          </a:p>
          <a:p>
            <a:pPr algn="ctr"/>
            <a:r>
              <a:rPr lang="sv-SE" sz="700" dirty="0" smtClean="0"/>
              <a:t>Hardware and integration</a:t>
            </a:r>
          </a:p>
        </p:txBody>
      </p:sp>
      <p:sp>
        <p:nvSpPr>
          <p:cNvPr id="182" name="Rounded Rectangle 181"/>
          <p:cNvSpPr/>
          <p:nvPr/>
        </p:nvSpPr>
        <p:spPr>
          <a:xfrm>
            <a:off x="7870697" y="2902234"/>
            <a:ext cx="1152128" cy="29454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Dirk Nordt</a:t>
            </a:r>
          </a:p>
          <a:p>
            <a:pPr algn="ctr"/>
            <a:r>
              <a:rPr lang="sv-SE" sz="700" dirty="0" smtClean="0"/>
              <a:t>Software </a:t>
            </a:r>
            <a:r>
              <a:rPr lang="sv-SE" sz="700" dirty="0"/>
              <a:t>engineer</a:t>
            </a:r>
          </a:p>
        </p:txBody>
      </p:sp>
      <p:sp>
        <p:nvSpPr>
          <p:cNvPr id="141" name="Rounded Rectangle 140"/>
          <p:cNvSpPr/>
          <p:nvPr/>
        </p:nvSpPr>
        <p:spPr>
          <a:xfrm>
            <a:off x="1447968" y="3280527"/>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Fernando Carrasco</a:t>
            </a:r>
            <a:br>
              <a:rPr lang="sv-SE" sz="900" dirty="0" smtClean="0">
                <a:solidFill>
                  <a:schemeClr val="bg1"/>
                </a:solidFill>
              </a:rPr>
            </a:br>
            <a:r>
              <a:rPr lang="sv-SE" sz="800" dirty="0" smtClean="0">
                <a:solidFill>
                  <a:schemeClr val="bg1"/>
                </a:solidFill>
              </a:rPr>
              <a:t>MPS </a:t>
            </a:r>
            <a:r>
              <a:rPr lang="sv-SE" sz="800" dirty="0" err="1" smtClean="0">
                <a:solidFill>
                  <a:schemeClr val="bg1"/>
                </a:solidFill>
              </a:rPr>
              <a:t>t</a:t>
            </a:r>
            <a:r>
              <a:rPr lang="sv-SE" sz="700" dirty="0" err="1" smtClean="0"/>
              <a:t>echnician</a:t>
            </a:r>
            <a:endParaRPr lang="sv-SE" sz="700" dirty="0"/>
          </a:p>
        </p:txBody>
      </p:sp>
      <p:sp>
        <p:nvSpPr>
          <p:cNvPr id="168" name="Rounded Rectangle 167"/>
          <p:cNvSpPr/>
          <p:nvPr/>
        </p:nvSpPr>
        <p:spPr>
          <a:xfrm>
            <a:off x="2817032" y="5796817"/>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Philippe Rabis</a:t>
            </a:r>
          </a:p>
          <a:p>
            <a:pPr algn="ctr"/>
            <a:r>
              <a:rPr lang="sv-SE" sz="700" dirty="0" smtClean="0"/>
              <a:t>Work package manager</a:t>
            </a:r>
            <a:endParaRPr lang="sv-SE" sz="900" dirty="0"/>
          </a:p>
        </p:txBody>
      </p:sp>
      <p:sp>
        <p:nvSpPr>
          <p:cNvPr id="176" name="Rounded Rectangle 175"/>
          <p:cNvSpPr/>
          <p:nvPr/>
        </p:nvSpPr>
        <p:spPr>
          <a:xfrm>
            <a:off x="2818523" y="6158791"/>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Michael Beck</a:t>
            </a:r>
          </a:p>
          <a:p>
            <a:pPr algn="ctr"/>
            <a:r>
              <a:rPr lang="sv-SE" sz="700" dirty="0" smtClean="0"/>
              <a:t>Work package manager</a:t>
            </a:r>
            <a:endParaRPr lang="sv-SE" sz="900" dirty="0"/>
          </a:p>
        </p:txBody>
      </p:sp>
      <p:sp>
        <p:nvSpPr>
          <p:cNvPr id="177" name="Rounded Rectangle 176"/>
          <p:cNvSpPr/>
          <p:nvPr/>
        </p:nvSpPr>
        <p:spPr>
          <a:xfrm>
            <a:off x="4054556" y="6160315"/>
            <a:ext cx="1152128" cy="28024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Johannes Kazantzidis</a:t>
            </a:r>
          </a:p>
          <a:p>
            <a:pPr algn="ctr"/>
            <a:r>
              <a:rPr lang="sv-SE" sz="700" dirty="0" smtClean="0"/>
              <a:t>Integrator</a:t>
            </a:r>
            <a:endParaRPr lang="sv-SE" sz="900" dirty="0"/>
          </a:p>
        </p:txBody>
      </p:sp>
      <p:sp>
        <p:nvSpPr>
          <p:cNvPr id="132" name="Rounded Rectangle 131"/>
          <p:cNvSpPr/>
          <p:nvPr/>
        </p:nvSpPr>
        <p:spPr>
          <a:xfrm>
            <a:off x="2677304" y="2901584"/>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Enric Bargalló</a:t>
            </a:r>
          </a:p>
          <a:p>
            <a:pPr algn="ctr"/>
            <a:r>
              <a:rPr lang="sv-SE" sz="700" dirty="0" smtClean="0"/>
              <a:t>MPS </a:t>
            </a:r>
            <a:r>
              <a:rPr lang="sv-SE" sz="700" dirty="0" err="1" smtClean="0"/>
              <a:t>engineer</a:t>
            </a:r>
            <a:endParaRPr lang="sv-SE" sz="700" dirty="0"/>
          </a:p>
        </p:txBody>
      </p:sp>
      <p:sp>
        <p:nvSpPr>
          <p:cNvPr id="56" name="Rounded Rectangle 55"/>
          <p:cNvSpPr/>
          <p:nvPr/>
        </p:nvSpPr>
        <p:spPr>
          <a:xfrm>
            <a:off x="2671856" y="2535500"/>
            <a:ext cx="1152128" cy="29454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David Sanchez</a:t>
            </a:r>
          </a:p>
          <a:p>
            <a:pPr algn="ctr"/>
            <a:r>
              <a:rPr lang="sv-SE" sz="700" dirty="0" smtClean="0"/>
              <a:t>MPS engineer</a:t>
            </a:r>
            <a:endParaRPr lang="sv-SE" sz="700" dirty="0"/>
          </a:p>
        </p:txBody>
      </p:sp>
      <p:sp>
        <p:nvSpPr>
          <p:cNvPr id="167" name="Rounded Rectangle 166"/>
          <p:cNvSpPr/>
          <p:nvPr/>
        </p:nvSpPr>
        <p:spPr>
          <a:xfrm>
            <a:off x="7864412" y="4001488"/>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Lars Johansson</a:t>
            </a:r>
          </a:p>
          <a:p>
            <a:pPr algn="ctr"/>
            <a:r>
              <a:rPr lang="sv-SE" sz="700" dirty="0" smtClean="0"/>
              <a:t>Software engineer</a:t>
            </a:r>
            <a:endParaRPr lang="sv-SE" sz="800" dirty="0"/>
          </a:p>
        </p:txBody>
      </p:sp>
      <p:sp>
        <p:nvSpPr>
          <p:cNvPr id="187" name="Rounded Rectangle 186"/>
          <p:cNvSpPr/>
          <p:nvPr/>
        </p:nvSpPr>
        <p:spPr>
          <a:xfrm>
            <a:off x="4049088" y="649488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Nicklas Holmberg</a:t>
            </a:r>
          </a:p>
          <a:p>
            <a:pPr algn="ctr"/>
            <a:r>
              <a:rPr lang="sv-SE" sz="700" dirty="0" smtClean="0"/>
              <a:t>Integrator</a:t>
            </a:r>
            <a:endParaRPr lang="sv-SE" sz="800" dirty="0"/>
          </a:p>
        </p:txBody>
      </p:sp>
      <p:sp>
        <p:nvSpPr>
          <p:cNvPr id="188" name="Rounded Rectangle 187"/>
          <p:cNvSpPr/>
          <p:nvPr/>
        </p:nvSpPr>
        <p:spPr>
          <a:xfrm>
            <a:off x="1438468" y="5486480"/>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Paulina Skog</a:t>
            </a:r>
          </a:p>
          <a:p>
            <a:pPr algn="ctr"/>
            <a:r>
              <a:rPr lang="sv-SE" sz="700" dirty="0" smtClean="0"/>
              <a:t>PSS </a:t>
            </a:r>
            <a:r>
              <a:rPr lang="sv-SE" sz="700" dirty="0" err="1" smtClean="0"/>
              <a:t>documentation</a:t>
            </a:r>
            <a:r>
              <a:rPr lang="sv-SE" sz="700" dirty="0" smtClean="0"/>
              <a:t> expert</a:t>
            </a:r>
          </a:p>
        </p:txBody>
      </p:sp>
      <p:sp>
        <p:nvSpPr>
          <p:cNvPr id="189" name="Rounded Rectangle 188"/>
          <p:cNvSpPr/>
          <p:nvPr/>
        </p:nvSpPr>
        <p:spPr>
          <a:xfrm>
            <a:off x="1438468" y="5865442"/>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Meike Rönn</a:t>
            </a:r>
          </a:p>
          <a:p>
            <a:pPr algn="ctr"/>
            <a:r>
              <a:rPr lang="sv-SE" sz="700" dirty="0"/>
              <a:t>PSS </a:t>
            </a:r>
            <a:r>
              <a:rPr lang="sv-SE" sz="700" dirty="0" err="1"/>
              <a:t>documentation</a:t>
            </a:r>
            <a:r>
              <a:rPr lang="sv-SE" sz="700" dirty="0"/>
              <a:t> expert</a:t>
            </a:r>
          </a:p>
        </p:txBody>
      </p:sp>
      <p:sp>
        <p:nvSpPr>
          <p:cNvPr id="193" name="Rounded Rectangle 192"/>
          <p:cNvSpPr/>
          <p:nvPr/>
        </p:nvSpPr>
        <p:spPr>
          <a:xfrm>
            <a:off x="147268" y="3179108"/>
            <a:ext cx="1152128" cy="267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Stephane </a:t>
            </a:r>
            <a:r>
              <a:rPr lang="sv-SE" sz="900" dirty="0" err="1" smtClean="0"/>
              <a:t>Armanet</a:t>
            </a:r>
            <a:r>
              <a:rPr lang="sv-SE" sz="900" dirty="0" smtClean="0"/>
              <a:t/>
            </a:r>
            <a:br>
              <a:rPr lang="sv-SE" sz="900" dirty="0" smtClean="0"/>
            </a:br>
            <a:r>
              <a:rPr lang="sv-SE" sz="600" dirty="0" smtClean="0"/>
              <a:t>System </a:t>
            </a:r>
            <a:r>
              <a:rPr lang="sv-SE" sz="600" dirty="0" err="1" smtClean="0"/>
              <a:t>reliability</a:t>
            </a:r>
            <a:r>
              <a:rPr lang="sv-SE" sz="600" dirty="0" smtClean="0"/>
              <a:t> </a:t>
            </a:r>
            <a:r>
              <a:rPr lang="sv-SE" sz="600" dirty="0" err="1" smtClean="0"/>
              <a:t>engineer</a:t>
            </a:r>
            <a:endParaRPr lang="sv-SE" sz="700" dirty="0"/>
          </a:p>
        </p:txBody>
      </p:sp>
      <p:sp>
        <p:nvSpPr>
          <p:cNvPr id="195" name="Rounded Rectangle 194"/>
          <p:cNvSpPr/>
          <p:nvPr/>
        </p:nvSpPr>
        <p:spPr>
          <a:xfrm>
            <a:off x="153819" y="3488346"/>
            <a:ext cx="1152128" cy="267768"/>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Alessio Curri</a:t>
            </a:r>
          </a:p>
          <a:p>
            <a:pPr algn="ctr"/>
            <a:r>
              <a:rPr lang="sv-SE" sz="700" dirty="0" smtClean="0"/>
              <a:t>System administrator</a:t>
            </a:r>
            <a:endParaRPr lang="sv-SE" sz="900" dirty="0"/>
          </a:p>
        </p:txBody>
      </p:sp>
      <p:sp>
        <p:nvSpPr>
          <p:cNvPr id="203" name="Rounded Rectangle 202"/>
          <p:cNvSpPr/>
          <p:nvPr/>
        </p:nvSpPr>
        <p:spPr>
          <a:xfrm>
            <a:off x="211681" y="5485064"/>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Samuel Crossland</a:t>
            </a:r>
            <a:br>
              <a:rPr lang="sv-SE" sz="850" dirty="0" smtClean="0"/>
            </a:br>
            <a:r>
              <a:rPr lang="sv-SE" sz="700" dirty="0" smtClean="0"/>
              <a:t>PSS </a:t>
            </a:r>
            <a:r>
              <a:rPr lang="sv-SE" sz="700" dirty="0" err="1" smtClean="0"/>
              <a:t>industrial</a:t>
            </a:r>
            <a:r>
              <a:rPr lang="sv-SE" sz="700" dirty="0" smtClean="0"/>
              <a:t> automation</a:t>
            </a:r>
          </a:p>
        </p:txBody>
      </p:sp>
      <p:sp>
        <p:nvSpPr>
          <p:cNvPr id="166" name="Rounded Rectangle 165"/>
          <p:cNvSpPr/>
          <p:nvPr/>
        </p:nvSpPr>
        <p:spPr>
          <a:xfrm>
            <a:off x="7940018" y="1605697"/>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Karin Rathsman</a:t>
            </a:r>
            <a:br>
              <a:rPr lang="sv-SE" sz="900" dirty="0" smtClean="0"/>
            </a:br>
            <a:r>
              <a:rPr lang="sv-SE" sz="700" dirty="0" smtClean="0"/>
              <a:t>Accelerator scientist</a:t>
            </a:r>
            <a:endParaRPr lang="sv-SE" sz="700" dirty="0"/>
          </a:p>
        </p:txBody>
      </p:sp>
      <p:sp>
        <p:nvSpPr>
          <p:cNvPr id="185" name="Rounded Rectangle 184"/>
          <p:cNvSpPr/>
          <p:nvPr/>
        </p:nvSpPr>
        <p:spPr>
          <a:xfrm>
            <a:off x="5315245" y="5772672"/>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Fabio dos Santos</a:t>
            </a:r>
          </a:p>
          <a:p>
            <a:pPr algn="ctr"/>
            <a:r>
              <a:rPr lang="sv-SE" sz="700" dirty="0" err="1" smtClean="0"/>
              <a:t>Embedded</a:t>
            </a:r>
            <a:r>
              <a:rPr lang="sv-SE" sz="700" dirty="0" smtClean="0"/>
              <a:t> systems </a:t>
            </a:r>
            <a:r>
              <a:rPr lang="sv-SE" sz="700" dirty="0" err="1" smtClean="0"/>
              <a:t>engineer</a:t>
            </a:r>
            <a:endParaRPr lang="sv-SE" sz="900" dirty="0"/>
          </a:p>
        </p:txBody>
      </p:sp>
      <p:sp>
        <p:nvSpPr>
          <p:cNvPr id="186" name="Rounded Rectangle 185"/>
          <p:cNvSpPr/>
          <p:nvPr/>
        </p:nvSpPr>
        <p:spPr>
          <a:xfrm>
            <a:off x="211681" y="5865442"/>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Johannes Gustafsson</a:t>
            </a:r>
            <a:br>
              <a:rPr lang="sv-SE" sz="850" dirty="0" smtClean="0"/>
            </a:br>
            <a:r>
              <a:rPr lang="sv-SE" sz="700" smtClean="0"/>
              <a:t>MPS engineer</a:t>
            </a:r>
            <a:endParaRPr lang="sv-SE" sz="700" dirty="0" smtClean="0"/>
          </a:p>
        </p:txBody>
      </p:sp>
      <p:sp>
        <p:nvSpPr>
          <p:cNvPr id="202" name="Rounded Rectangle 201"/>
          <p:cNvSpPr/>
          <p:nvPr/>
        </p:nvSpPr>
        <p:spPr>
          <a:xfrm>
            <a:off x="2818346" y="5423831"/>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Felipe Torres</a:t>
            </a:r>
          </a:p>
          <a:p>
            <a:pPr algn="ctr"/>
            <a:r>
              <a:rPr lang="sv-SE" sz="600" dirty="0" err="1" smtClean="0"/>
              <a:t>Embedded</a:t>
            </a:r>
            <a:r>
              <a:rPr lang="sv-SE" sz="600" dirty="0" smtClean="0"/>
              <a:t> systems </a:t>
            </a:r>
            <a:r>
              <a:rPr lang="sv-SE" sz="600" dirty="0" err="1" smtClean="0"/>
              <a:t>engineer</a:t>
            </a:r>
            <a:endParaRPr lang="sv-SE" sz="800" dirty="0"/>
          </a:p>
        </p:txBody>
      </p:sp>
      <p:sp>
        <p:nvSpPr>
          <p:cNvPr id="205" name="Rounded Rectangle 204"/>
          <p:cNvSpPr/>
          <p:nvPr/>
        </p:nvSpPr>
        <p:spPr>
          <a:xfrm>
            <a:off x="5413003" y="1605697"/>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Joakim Söder</a:t>
            </a:r>
          </a:p>
          <a:p>
            <a:pPr algn="ctr"/>
            <a:r>
              <a:rPr lang="sv-SE" sz="700" dirty="0" err="1" smtClean="0"/>
              <a:t>Electrical</a:t>
            </a:r>
            <a:r>
              <a:rPr lang="sv-SE" sz="700" dirty="0" smtClean="0"/>
              <a:t> </a:t>
            </a:r>
            <a:r>
              <a:rPr lang="sv-SE" sz="700" dirty="0" err="1" smtClean="0"/>
              <a:t>engineer</a:t>
            </a:r>
            <a:endParaRPr lang="sv-SE" sz="700" dirty="0"/>
          </a:p>
        </p:txBody>
      </p:sp>
      <p:sp>
        <p:nvSpPr>
          <p:cNvPr id="211" name="Rounded Rectangle 210"/>
          <p:cNvSpPr/>
          <p:nvPr/>
        </p:nvSpPr>
        <p:spPr>
          <a:xfrm>
            <a:off x="149479" y="4751160"/>
            <a:ext cx="1152128" cy="26776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a:t>
            </a:r>
          </a:p>
        </p:txBody>
      </p:sp>
      <p:sp>
        <p:nvSpPr>
          <p:cNvPr id="146" name="Rounded Rectangle 145"/>
          <p:cNvSpPr/>
          <p:nvPr/>
        </p:nvSpPr>
        <p:spPr>
          <a:xfrm>
            <a:off x="4046042" y="5057077"/>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Douglas Bezerra</a:t>
            </a:r>
          </a:p>
          <a:p>
            <a:pPr algn="ctr"/>
            <a:r>
              <a:rPr lang="sv-SE" sz="700" dirty="0" err="1" smtClean="0"/>
              <a:t>Integrator</a:t>
            </a:r>
            <a:endParaRPr lang="sv-SE" sz="900" dirty="0"/>
          </a:p>
        </p:txBody>
      </p:sp>
      <p:sp>
        <p:nvSpPr>
          <p:cNvPr id="192" name="Rounded Rectangle 191"/>
          <p:cNvSpPr/>
          <p:nvPr/>
        </p:nvSpPr>
        <p:spPr>
          <a:xfrm>
            <a:off x="1451164" y="3651605"/>
            <a:ext cx="1152128" cy="29454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Martin Carroll</a:t>
            </a:r>
          </a:p>
          <a:p>
            <a:pPr algn="ctr"/>
            <a:r>
              <a:rPr lang="sv-SE" sz="700" dirty="0" smtClean="0"/>
              <a:t>MPS </a:t>
            </a:r>
            <a:r>
              <a:rPr lang="sv-SE" sz="700" dirty="0" err="1" smtClean="0"/>
              <a:t>engineer</a:t>
            </a:r>
            <a:endParaRPr lang="sv-SE" sz="700" dirty="0"/>
          </a:p>
        </p:txBody>
      </p:sp>
      <p:sp>
        <p:nvSpPr>
          <p:cNvPr id="212" name="Rounded Rectangle 211"/>
          <p:cNvSpPr/>
          <p:nvPr/>
        </p:nvSpPr>
        <p:spPr>
          <a:xfrm>
            <a:off x="1444620" y="4379610"/>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Peter Holgersson</a:t>
            </a:r>
            <a:br>
              <a:rPr lang="sv-SE" sz="900" dirty="0" smtClean="0">
                <a:solidFill>
                  <a:schemeClr val="bg1"/>
                </a:solidFill>
              </a:rPr>
            </a:br>
            <a:r>
              <a:rPr lang="sv-SE" sz="600" dirty="0" smtClean="0">
                <a:solidFill>
                  <a:schemeClr val="bg1"/>
                </a:solidFill>
              </a:rPr>
              <a:t>PSS senior </a:t>
            </a:r>
            <a:r>
              <a:rPr lang="sv-SE" sz="600" dirty="0" err="1" smtClean="0">
                <a:solidFill>
                  <a:schemeClr val="bg1"/>
                </a:solidFill>
              </a:rPr>
              <a:t>technican</a:t>
            </a:r>
            <a:endParaRPr lang="sv-SE" sz="800" dirty="0"/>
          </a:p>
        </p:txBody>
      </p:sp>
      <p:sp>
        <p:nvSpPr>
          <p:cNvPr id="183" name="Rounded Rectangle 182"/>
          <p:cNvSpPr/>
          <p:nvPr/>
        </p:nvSpPr>
        <p:spPr>
          <a:xfrm>
            <a:off x="205857" y="5107917"/>
            <a:ext cx="1152128" cy="294545"/>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 (2)</a:t>
            </a:r>
          </a:p>
        </p:txBody>
      </p:sp>
      <p:sp>
        <p:nvSpPr>
          <p:cNvPr id="213" name="Rounded Rectangle 212"/>
          <p:cNvSpPr/>
          <p:nvPr/>
        </p:nvSpPr>
        <p:spPr>
          <a:xfrm>
            <a:off x="5302798" y="3635851"/>
            <a:ext cx="1152128" cy="283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Jerzy </a:t>
            </a:r>
            <a:r>
              <a:rPr lang="sv-SE" sz="900" dirty="0" err="1" smtClean="0"/>
              <a:t>Jamroz</a:t>
            </a:r>
            <a:endParaRPr lang="sv-SE" sz="900" dirty="0" smtClean="0"/>
          </a:p>
          <a:p>
            <a:pPr algn="ctr"/>
            <a:r>
              <a:rPr lang="sv-SE" sz="600" dirty="0" err="1" smtClean="0"/>
              <a:t>Integrator</a:t>
            </a:r>
            <a:endParaRPr lang="sv-SE" sz="800" dirty="0"/>
          </a:p>
        </p:txBody>
      </p:sp>
      <p:sp>
        <p:nvSpPr>
          <p:cNvPr id="152" name="Rounded Rectangle 151"/>
          <p:cNvSpPr/>
          <p:nvPr/>
        </p:nvSpPr>
        <p:spPr>
          <a:xfrm>
            <a:off x="5292080" y="2534965"/>
            <a:ext cx="1152128" cy="29454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Evan </a:t>
            </a:r>
            <a:r>
              <a:rPr lang="sv-SE" sz="900" dirty="0" err="1" smtClean="0"/>
              <a:t>Foy</a:t>
            </a:r>
            <a:r>
              <a:rPr lang="sv-SE" sz="900" dirty="0" smtClean="0"/>
              <a:t/>
            </a:r>
            <a:br>
              <a:rPr lang="sv-SE" sz="900" dirty="0" smtClean="0"/>
            </a:br>
            <a:r>
              <a:rPr lang="sv-SE" sz="700" dirty="0" err="1" smtClean="0"/>
              <a:t>Integrator</a:t>
            </a:r>
            <a:endParaRPr lang="sv-SE" sz="900" dirty="0"/>
          </a:p>
        </p:txBody>
      </p:sp>
      <p:sp>
        <p:nvSpPr>
          <p:cNvPr id="191" name="Rounded Rectangle 190"/>
          <p:cNvSpPr/>
          <p:nvPr/>
        </p:nvSpPr>
        <p:spPr>
          <a:xfrm>
            <a:off x="155573" y="4418574"/>
            <a:ext cx="1152128" cy="25477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Te-Hung </a:t>
            </a:r>
            <a:r>
              <a:rPr lang="sv-SE" sz="900" dirty="0" err="1" smtClean="0"/>
              <a:t>Tsen</a:t>
            </a:r>
            <a:r>
              <a:rPr lang="sv-SE" sz="900" dirty="0" smtClean="0"/>
              <a:t/>
            </a:r>
            <a:br>
              <a:rPr lang="sv-SE" sz="900" dirty="0" smtClean="0"/>
            </a:br>
            <a:r>
              <a:rPr lang="sv-SE" sz="600" dirty="0" smtClean="0"/>
              <a:t>Junior </a:t>
            </a:r>
            <a:r>
              <a:rPr lang="sv-SE" sz="600" dirty="0" err="1" smtClean="0"/>
              <a:t>devops</a:t>
            </a:r>
            <a:r>
              <a:rPr lang="sv-SE" sz="600" dirty="0" smtClean="0"/>
              <a:t> </a:t>
            </a:r>
            <a:r>
              <a:rPr lang="sv-SE" sz="600" dirty="0" err="1" smtClean="0"/>
              <a:t>engineer</a:t>
            </a:r>
            <a:endParaRPr lang="sv-SE" sz="900" dirty="0" smtClean="0"/>
          </a:p>
        </p:txBody>
      </p:sp>
      <p:sp>
        <p:nvSpPr>
          <p:cNvPr id="214" name="Rounded Rectangle 213"/>
          <p:cNvSpPr/>
          <p:nvPr/>
        </p:nvSpPr>
        <p:spPr>
          <a:xfrm>
            <a:off x="1547250" y="6230543"/>
            <a:ext cx="1152128" cy="26931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Marino Vojneski</a:t>
            </a:r>
          </a:p>
          <a:p>
            <a:pPr algn="ctr"/>
            <a:r>
              <a:rPr lang="sv-SE" sz="700" dirty="0" smtClean="0"/>
              <a:t>Integrator</a:t>
            </a:r>
            <a:endParaRPr lang="sv-SE" sz="900" dirty="0"/>
          </a:p>
        </p:txBody>
      </p:sp>
      <p:sp>
        <p:nvSpPr>
          <p:cNvPr id="215" name="Rounded Rectangle 214"/>
          <p:cNvSpPr/>
          <p:nvPr/>
        </p:nvSpPr>
        <p:spPr>
          <a:xfrm>
            <a:off x="2818523" y="5053270"/>
            <a:ext cx="1152128" cy="294545"/>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Attila </a:t>
            </a:r>
            <a:r>
              <a:rPr lang="sv-SE" sz="900" dirty="0" err="1" smtClean="0"/>
              <a:t>Horvath</a:t>
            </a:r>
            <a:endParaRPr lang="sv-SE" sz="900" dirty="0" smtClean="0"/>
          </a:p>
          <a:p>
            <a:pPr algn="ctr"/>
            <a:r>
              <a:rPr lang="sv-SE" sz="700" dirty="0" err="1" smtClean="0"/>
              <a:t>Integrator</a:t>
            </a:r>
            <a:endParaRPr lang="sv-SE" sz="900" dirty="0"/>
          </a:p>
        </p:txBody>
      </p:sp>
      <p:sp>
        <p:nvSpPr>
          <p:cNvPr id="216" name="Rounded Rectangle 215"/>
          <p:cNvSpPr/>
          <p:nvPr/>
        </p:nvSpPr>
        <p:spPr>
          <a:xfrm>
            <a:off x="4038677" y="2525901"/>
            <a:ext cx="1152128" cy="29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Antoni </a:t>
            </a:r>
            <a:r>
              <a:rPr lang="sv-SE" sz="900" dirty="0" err="1" smtClean="0"/>
              <a:t>Simelio</a:t>
            </a:r>
            <a:endParaRPr lang="sv-SE" sz="900" dirty="0" smtClean="0"/>
          </a:p>
          <a:p>
            <a:pPr algn="ctr"/>
            <a:r>
              <a:rPr lang="sv-SE" sz="700" dirty="0" err="1" smtClean="0"/>
              <a:t>Integrator</a:t>
            </a:r>
            <a:endParaRPr lang="sv-SE" sz="700" dirty="0"/>
          </a:p>
        </p:txBody>
      </p:sp>
      <p:sp>
        <p:nvSpPr>
          <p:cNvPr id="219" name="Rounded Rectangle 218"/>
          <p:cNvSpPr/>
          <p:nvPr/>
        </p:nvSpPr>
        <p:spPr>
          <a:xfrm>
            <a:off x="149839" y="3797507"/>
            <a:ext cx="1152128" cy="267768"/>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Amir Forsat</a:t>
            </a:r>
          </a:p>
          <a:p>
            <a:pPr algn="ctr"/>
            <a:r>
              <a:rPr lang="sv-SE" sz="500" dirty="0" err="1" smtClean="0"/>
              <a:t>Network</a:t>
            </a:r>
            <a:r>
              <a:rPr lang="sv-SE" sz="500" dirty="0" smtClean="0"/>
              <a:t> </a:t>
            </a:r>
            <a:r>
              <a:rPr lang="sv-SE" sz="500" dirty="0" err="1" smtClean="0"/>
              <a:t>reliability</a:t>
            </a:r>
            <a:r>
              <a:rPr lang="sv-SE" sz="500" dirty="0" smtClean="0"/>
              <a:t> </a:t>
            </a:r>
            <a:r>
              <a:rPr lang="sv-SE" sz="500" dirty="0" err="1" smtClean="0"/>
              <a:t>engineer</a:t>
            </a:r>
            <a:endParaRPr lang="sv-SE" sz="500" dirty="0"/>
          </a:p>
        </p:txBody>
      </p:sp>
      <p:pic>
        <p:nvPicPr>
          <p:cNvPr id="2" name="Picture 1"/>
          <p:cNvPicPr>
            <a:picLocks noChangeAspect="1"/>
          </p:cNvPicPr>
          <p:nvPr/>
        </p:nvPicPr>
        <p:blipFill>
          <a:blip r:embed="rId4"/>
          <a:stretch>
            <a:fillRect/>
          </a:stretch>
        </p:blipFill>
        <p:spPr>
          <a:xfrm>
            <a:off x="6696444" y="5010731"/>
            <a:ext cx="2066925" cy="972400"/>
          </a:xfrm>
          <a:prstGeom prst="rect">
            <a:avLst/>
          </a:prstGeom>
        </p:spPr>
      </p:pic>
    </p:spTree>
    <p:extLst>
      <p:ext uri="{BB962C8B-B14F-4D97-AF65-F5344CB8AC3E}">
        <p14:creationId xmlns:p14="http://schemas.microsoft.com/office/powerpoint/2010/main" val="416001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Organizational development</a:t>
            </a:r>
            <a:endParaRPr lang="en-GB" dirty="0"/>
          </a:p>
        </p:txBody>
      </p:sp>
      <p:sp>
        <p:nvSpPr>
          <p:cNvPr id="3" name="Content Placeholder 2"/>
          <p:cNvSpPr>
            <a:spLocks noGrp="1"/>
          </p:cNvSpPr>
          <p:nvPr>
            <p:ph idx="1"/>
          </p:nvPr>
        </p:nvSpPr>
        <p:spPr>
          <a:xfrm>
            <a:off x="107504" y="1539046"/>
            <a:ext cx="4320480" cy="2662499"/>
          </a:xfrm>
        </p:spPr>
        <p:txBody>
          <a:bodyPr>
            <a:normAutofit fontScale="92500" lnSpcReduction="10000"/>
          </a:bodyPr>
          <a:lstStyle/>
          <a:p>
            <a:r>
              <a:rPr lang="en-GB" sz="1200" dirty="0" smtClean="0"/>
              <a:t>ICS is lagging behind slightly in staffing according to plan</a:t>
            </a:r>
          </a:p>
          <a:p>
            <a:r>
              <a:rPr lang="en-GB" sz="1200" dirty="0" smtClean="0"/>
              <a:t>The loss of 5 employees through attrition at the end of 2018 has taken some time to recover but we are now  on our way to follow the staffing plan again</a:t>
            </a:r>
          </a:p>
          <a:p>
            <a:r>
              <a:rPr lang="en-GB" sz="1200" dirty="0" smtClean="0"/>
              <a:t>ESS management has been supportive for the replacement recruitments</a:t>
            </a:r>
          </a:p>
          <a:p>
            <a:endParaRPr lang="en-GB" sz="1200" dirty="0" smtClean="0"/>
          </a:p>
          <a:p>
            <a:r>
              <a:rPr lang="en-GB" sz="1200" dirty="0" smtClean="0"/>
              <a:t>It is difficult (as always) to find some of the </a:t>
            </a:r>
            <a:r>
              <a:rPr lang="en-GB" sz="1200" dirty="0" err="1" smtClean="0"/>
              <a:t>the</a:t>
            </a:r>
            <a:r>
              <a:rPr lang="en-GB" sz="1200" dirty="0" smtClean="0"/>
              <a:t> more specialized competences needed for ICS, in particular EPICS Embedded systems, and </a:t>
            </a:r>
            <a:r>
              <a:rPr lang="en-GB" sz="1200" dirty="0" err="1" smtClean="0"/>
              <a:t>MicroTCA</a:t>
            </a:r>
            <a:r>
              <a:rPr lang="en-GB" sz="1200" dirty="0" smtClean="0"/>
              <a:t> </a:t>
            </a:r>
            <a:r>
              <a:rPr lang="en-GB" sz="1200" dirty="0"/>
              <a:t>competence</a:t>
            </a:r>
            <a:endParaRPr lang="en-GB" sz="1200" dirty="0" smtClean="0"/>
          </a:p>
          <a:p>
            <a:endParaRPr lang="en-GB" sz="1200" dirty="0" smtClean="0"/>
          </a:p>
          <a:p>
            <a:r>
              <a:rPr lang="en-GB" sz="1200" dirty="0" smtClean="0"/>
              <a:t>The ICS staffing plan during construction and early operations has been reviewed and benchmarked and optimized on several occasions since 2015. It is based on a “linear” planning for the </a:t>
            </a:r>
            <a:r>
              <a:rPr lang="en-GB" sz="1200" dirty="0" err="1" smtClean="0"/>
              <a:t>constriuction</a:t>
            </a:r>
            <a:r>
              <a:rPr lang="en-GB" sz="1200" dirty="0" smtClean="0"/>
              <a:t> phase</a:t>
            </a:r>
            <a:endParaRPr lang="en-GB" sz="12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pic>
        <p:nvPicPr>
          <p:cNvPr id="5" name="Picture 4"/>
          <p:cNvPicPr>
            <a:picLocks noChangeAspect="1"/>
          </p:cNvPicPr>
          <p:nvPr/>
        </p:nvPicPr>
        <p:blipFill>
          <a:blip r:embed="rId2"/>
          <a:stretch>
            <a:fillRect/>
          </a:stretch>
        </p:blipFill>
        <p:spPr>
          <a:xfrm>
            <a:off x="0" y="4268357"/>
            <a:ext cx="4842825" cy="2656456"/>
          </a:xfrm>
          <a:prstGeom prst="rect">
            <a:avLst/>
          </a:prstGeom>
        </p:spPr>
      </p:pic>
      <p:pic>
        <p:nvPicPr>
          <p:cNvPr id="6" name="Picture 5"/>
          <p:cNvPicPr>
            <a:picLocks noChangeAspect="1"/>
          </p:cNvPicPr>
          <p:nvPr/>
        </p:nvPicPr>
        <p:blipFill>
          <a:blip r:embed="rId3"/>
          <a:stretch>
            <a:fillRect/>
          </a:stretch>
        </p:blipFill>
        <p:spPr>
          <a:xfrm>
            <a:off x="4843696" y="4268357"/>
            <a:ext cx="4312442" cy="2526991"/>
          </a:xfrm>
          <a:prstGeom prst="rect">
            <a:avLst/>
          </a:prstGeom>
        </p:spPr>
      </p:pic>
      <p:pic>
        <p:nvPicPr>
          <p:cNvPr id="8" name="Picture 7"/>
          <p:cNvPicPr>
            <a:picLocks noChangeAspect="1"/>
          </p:cNvPicPr>
          <p:nvPr/>
        </p:nvPicPr>
        <p:blipFill>
          <a:blip r:embed="rId4"/>
          <a:stretch>
            <a:fillRect/>
          </a:stretch>
        </p:blipFill>
        <p:spPr>
          <a:xfrm>
            <a:off x="4608546" y="1463675"/>
            <a:ext cx="4547592" cy="2683274"/>
          </a:xfrm>
          <a:prstGeom prst="rect">
            <a:avLst/>
          </a:prstGeom>
        </p:spPr>
      </p:pic>
      <p:sp>
        <p:nvSpPr>
          <p:cNvPr id="9" name="Rectangle 8"/>
          <p:cNvSpPr/>
          <p:nvPr/>
        </p:nvSpPr>
        <p:spPr>
          <a:xfrm>
            <a:off x="4994995" y="1835771"/>
            <a:ext cx="864096" cy="1872208"/>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056484" y="1826718"/>
            <a:ext cx="864096" cy="1872208"/>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4994995" y="1781176"/>
            <a:ext cx="1043136" cy="441101"/>
          </a:xfrm>
          <a:prstGeom prst="wedgeRoundRectCallout">
            <a:avLst>
              <a:gd name="adj1" fmla="val 78109"/>
              <a:gd name="adj2" fmla="val 161019"/>
              <a:gd name="adj3" fmla="val 16667"/>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Gap increased due to attrition</a:t>
            </a:r>
            <a:endParaRPr lang="en-GB" sz="1000" dirty="0">
              <a:solidFill>
                <a:schemeClr val="tx1"/>
              </a:solidFill>
            </a:endParaRPr>
          </a:p>
        </p:txBody>
      </p:sp>
      <p:cxnSp>
        <p:nvCxnSpPr>
          <p:cNvPr id="13" name="Straight Arrow Connector 12"/>
          <p:cNvCxnSpPr/>
          <p:nvPr/>
        </p:nvCxnSpPr>
        <p:spPr>
          <a:xfrm>
            <a:off x="6444208" y="2675321"/>
            <a:ext cx="0" cy="259981"/>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since TAC 18  </a:t>
            </a:r>
            <a:r>
              <a:rPr lang="en-GB" sz="1600" dirty="0" smtClean="0"/>
              <a:t>(1/2)</a:t>
            </a:r>
            <a:endParaRPr lang="en-GB" dirty="0"/>
          </a:p>
        </p:txBody>
      </p:sp>
      <p:sp>
        <p:nvSpPr>
          <p:cNvPr id="3" name="Content Placeholder 2"/>
          <p:cNvSpPr>
            <a:spLocks noGrp="1"/>
          </p:cNvSpPr>
          <p:nvPr>
            <p:ph idx="1"/>
          </p:nvPr>
        </p:nvSpPr>
        <p:spPr>
          <a:xfrm>
            <a:off x="0" y="1412776"/>
            <a:ext cx="9144000" cy="5308699"/>
          </a:xfrm>
        </p:spPr>
        <p:txBody>
          <a:bodyPr>
            <a:noAutofit/>
          </a:bodyPr>
          <a:lstStyle/>
          <a:p>
            <a:pPr marL="177800" indent="-177800">
              <a:spcBef>
                <a:spcPts val="300"/>
              </a:spcBef>
            </a:pPr>
            <a:r>
              <a:rPr lang="en-GB" sz="1100" b="1" dirty="0" smtClean="0">
                <a:latin typeface="Calibri" panose="020F0502020204030204" pitchFamily="34" charset="0"/>
              </a:rPr>
              <a:t>Project</a:t>
            </a:r>
          </a:p>
          <a:p>
            <a:pPr marL="355600" lvl="1" indent="-177800">
              <a:spcBef>
                <a:spcPts val="300"/>
              </a:spcBef>
            </a:pPr>
            <a:r>
              <a:rPr lang="en-GB" sz="1100" dirty="0" smtClean="0">
                <a:latin typeface="Calibri" panose="020F0502020204030204" pitchFamily="34" charset="0"/>
              </a:rPr>
              <a:t>Progress </a:t>
            </a:r>
            <a:r>
              <a:rPr lang="en-GB" sz="1100" dirty="0">
                <a:latin typeface="Calibri" panose="020F0502020204030204" pitchFamily="34" charset="0"/>
              </a:rPr>
              <a:t>on licensing project </a:t>
            </a:r>
            <a:r>
              <a:rPr lang="en-GB" sz="1100" dirty="0" smtClean="0">
                <a:latin typeface="Calibri" panose="020F0502020204030204" pitchFamily="34" charset="0"/>
              </a:rPr>
              <a:t>deliverables - delivery of documentation towards the next major application submission to SSM on time</a:t>
            </a:r>
            <a:endParaRPr lang="en-GB" sz="1100" dirty="0">
              <a:latin typeface="Calibri" panose="020F0502020204030204" pitchFamily="34" charset="0"/>
            </a:endParaRPr>
          </a:p>
          <a:p>
            <a:pPr marL="355600" lvl="1" indent="-177800">
              <a:spcBef>
                <a:spcPts val="300"/>
              </a:spcBef>
            </a:pPr>
            <a:r>
              <a:rPr lang="en-GB" sz="1100" dirty="0" smtClean="0">
                <a:latin typeface="Calibri" panose="020F0502020204030204" pitchFamily="34" charset="0"/>
              </a:rPr>
              <a:t>Critical </a:t>
            </a:r>
            <a:r>
              <a:rPr lang="en-GB" sz="1100" dirty="0">
                <a:latin typeface="Calibri" panose="020F0502020204030204" pitchFamily="34" charset="0"/>
              </a:rPr>
              <a:t>design review of systems related to the ESS active cell facility delivered by Remote applications for challenging environments </a:t>
            </a:r>
          </a:p>
          <a:p>
            <a:pPr marL="355600" lvl="1" indent="-177800">
              <a:spcBef>
                <a:spcPts val="300"/>
              </a:spcBef>
            </a:pPr>
            <a:r>
              <a:rPr lang="en-GB" sz="1100" dirty="0" smtClean="0">
                <a:latin typeface="Calibri" panose="020F0502020204030204" pitchFamily="34" charset="0"/>
              </a:rPr>
              <a:t>Successful </a:t>
            </a:r>
            <a:r>
              <a:rPr lang="en-GB" sz="1100" dirty="0">
                <a:latin typeface="Calibri" panose="020F0502020204030204" pitchFamily="34" charset="0"/>
              </a:rPr>
              <a:t>integration of control system subsystems; timing system, E3 and EPICS 7 at the V20 test beam line at Helmholtz </a:t>
            </a:r>
            <a:r>
              <a:rPr lang="en-GB" sz="1100" dirty="0" err="1">
                <a:latin typeface="Calibri" panose="020F0502020204030204" pitchFamily="34" charset="0"/>
              </a:rPr>
              <a:t>Zentrum</a:t>
            </a:r>
            <a:r>
              <a:rPr lang="en-GB" sz="1100" dirty="0">
                <a:latin typeface="Calibri" panose="020F0502020204030204" pitchFamily="34" charset="0"/>
              </a:rPr>
              <a:t> Berlin</a:t>
            </a:r>
          </a:p>
          <a:p>
            <a:pPr marL="355600" lvl="1" indent="-177800">
              <a:spcBef>
                <a:spcPts val="300"/>
              </a:spcBef>
            </a:pPr>
            <a:r>
              <a:rPr lang="en-GB" sz="1100" dirty="0" smtClean="0">
                <a:latin typeface="Calibri" panose="020F0502020204030204" pitchFamily="34" charset="0"/>
              </a:rPr>
              <a:t>Preliminary </a:t>
            </a:r>
            <a:r>
              <a:rPr lang="en-GB" sz="1100" dirty="0">
                <a:latin typeface="Calibri" panose="020F0502020204030204" pitchFamily="34" charset="0"/>
              </a:rPr>
              <a:t>design review for the target station Helium cooling system successfully passed. </a:t>
            </a:r>
            <a:r>
              <a:rPr lang="en-GB" sz="1100" dirty="0" smtClean="0">
                <a:latin typeface="Calibri" panose="020F0502020204030204" pitchFamily="34" charset="0"/>
              </a:rPr>
              <a:t>One step forward for </a:t>
            </a:r>
            <a:r>
              <a:rPr lang="en-GB" sz="1100" dirty="0">
                <a:latin typeface="Calibri" panose="020F0502020204030204" pitchFamily="34" charset="0"/>
              </a:rPr>
              <a:t>documentation alignment </a:t>
            </a:r>
          </a:p>
          <a:p>
            <a:pPr marL="355600" lvl="1" indent="-177800">
              <a:spcBef>
                <a:spcPts val="300"/>
              </a:spcBef>
            </a:pPr>
            <a:r>
              <a:rPr lang="en-GB" sz="1100" dirty="0">
                <a:latin typeface="Calibri" panose="020F0502020204030204" pitchFamily="34" charset="0"/>
              </a:rPr>
              <a:t>Handover of Oxygen deficiency hazard (ODH) system </a:t>
            </a:r>
            <a:r>
              <a:rPr lang="en-GB" sz="1100" dirty="0" smtClean="0">
                <a:latin typeface="Calibri" panose="020F0502020204030204" pitchFamily="34" charset="0"/>
              </a:rPr>
              <a:t>was made to </a:t>
            </a:r>
            <a:r>
              <a:rPr lang="en-GB" sz="1100" dirty="0">
                <a:latin typeface="Calibri" panose="020F0502020204030204" pitchFamily="34" charset="0"/>
              </a:rPr>
              <a:t>the </a:t>
            </a:r>
            <a:r>
              <a:rPr lang="en-GB" sz="1100" dirty="0" smtClean="0">
                <a:latin typeface="Calibri" panose="020F0502020204030204" pitchFamily="34" charset="0"/>
              </a:rPr>
              <a:t>accelerator operations </a:t>
            </a:r>
            <a:r>
              <a:rPr lang="en-GB" sz="1100" dirty="0">
                <a:latin typeface="Calibri" panose="020F0502020204030204" pitchFamily="34" charset="0"/>
              </a:rPr>
              <a:t>teams</a:t>
            </a:r>
          </a:p>
          <a:p>
            <a:pPr marL="355600" lvl="1" indent="-177800">
              <a:spcBef>
                <a:spcPts val="300"/>
              </a:spcBef>
            </a:pPr>
            <a:r>
              <a:rPr lang="en-GB" sz="1100" dirty="0" smtClean="0">
                <a:latin typeface="Calibri" panose="020F0502020204030204" pitchFamily="34" charset="0"/>
              </a:rPr>
              <a:t>ICS </a:t>
            </a:r>
            <a:r>
              <a:rPr lang="en-GB" sz="1100" dirty="0">
                <a:latin typeface="Calibri" panose="020F0502020204030204" pitchFamily="34" charset="0"/>
              </a:rPr>
              <a:t>risk register updated and available on the ESS intranet. It now contains 13 high severity risks, 13 medium severity risks and  7 low severity risks</a:t>
            </a:r>
          </a:p>
          <a:p>
            <a:pPr marL="355600" lvl="1" indent="-177800">
              <a:spcBef>
                <a:spcPts val="300"/>
              </a:spcBef>
            </a:pPr>
            <a:r>
              <a:rPr lang="en-GB" sz="1100" dirty="0" smtClean="0">
                <a:latin typeface="Calibri" panose="020F0502020204030204" pitchFamily="34" charset="0"/>
              </a:rPr>
              <a:t>Implementation </a:t>
            </a:r>
            <a:r>
              <a:rPr lang="en-GB" sz="1100" dirty="0">
                <a:latin typeface="Calibri" panose="020F0502020204030204" pitchFamily="34" charset="0"/>
              </a:rPr>
              <a:t>of controls for the accelerator </a:t>
            </a:r>
            <a:r>
              <a:rPr lang="en-GB" sz="1100" dirty="0" err="1" smtClean="0">
                <a:latin typeface="Calibri" panose="020F0502020204030204" pitchFamily="34" charset="0"/>
              </a:rPr>
              <a:t>cryod</a:t>
            </a:r>
            <a:r>
              <a:rPr lang="en-GB" sz="1100" dirty="0" smtClean="0">
                <a:latin typeface="Calibri" panose="020F0502020204030204" pitchFamily="34" charset="0"/>
              </a:rPr>
              <a:t> systems, </a:t>
            </a:r>
            <a:r>
              <a:rPr lang="en-GB" sz="1100" dirty="0">
                <a:latin typeface="Calibri" panose="020F0502020204030204" pitchFamily="34" charset="0"/>
              </a:rPr>
              <a:t>project </a:t>
            </a:r>
            <a:r>
              <a:rPr lang="en-GB" sz="1100" dirty="0" smtClean="0">
                <a:latin typeface="Calibri" panose="020F0502020204030204" pitchFamily="34" charset="0"/>
              </a:rPr>
              <a:t>started </a:t>
            </a:r>
            <a:r>
              <a:rPr lang="en-GB" sz="1100" dirty="0">
                <a:latin typeface="Calibri" panose="020F0502020204030204" pitchFamily="34" charset="0"/>
              </a:rPr>
              <a:t>with procurement for outsourcing of some of the activities</a:t>
            </a:r>
          </a:p>
          <a:p>
            <a:pPr marL="355600" lvl="1" indent="-177800">
              <a:spcBef>
                <a:spcPts val="300"/>
              </a:spcBef>
            </a:pPr>
            <a:r>
              <a:rPr lang="en-GB" sz="1100" dirty="0" smtClean="0">
                <a:latin typeface="Calibri" panose="020F0502020204030204" pitchFamily="34" charset="0"/>
              </a:rPr>
              <a:t>Preliminary </a:t>
            </a:r>
            <a:r>
              <a:rPr lang="en-GB" sz="1100" dirty="0">
                <a:latin typeface="Calibri" panose="020F0502020204030204" pitchFamily="34" charset="0"/>
              </a:rPr>
              <a:t>design review successfully completed for the personnel safety system implementation for accelerator test stand 2  </a:t>
            </a:r>
          </a:p>
          <a:p>
            <a:pPr marL="355600" lvl="1" indent="-177800">
              <a:spcBef>
                <a:spcPts val="300"/>
              </a:spcBef>
            </a:pPr>
            <a:r>
              <a:rPr lang="en-GB" sz="1100" dirty="0">
                <a:latin typeface="Calibri" panose="020F0502020204030204" pitchFamily="34" charset="0"/>
              </a:rPr>
              <a:t>Revision of the ICS handbook  kicked-off. The ICS handbook is a technical reference for stakeholders and partners working with ICS technology</a:t>
            </a:r>
          </a:p>
          <a:p>
            <a:pPr marL="177800" indent="-177800">
              <a:spcBef>
                <a:spcPts val="300"/>
              </a:spcBef>
            </a:pPr>
            <a:endParaRPr lang="en-GB" sz="1100" b="1" dirty="0">
              <a:latin typeface="Calibri" panose="020F0502020204030204" pitchFamily="34" charset="0"/>
            </a:endParaRPr>
          </a:p>
          <a:p>
            <a:pPr marL="177800" indent="-177800">
              <a:spcBef>
                <a:spcPts val="300"/>
              </a:spcBef>
            </a:pPr>
            <a:r>
              <a:rPr lang="en-GB" sz="1100" b="1" dirty="0" smtClean="0">
                <a:latin typeface="Calibri" panose="020F0502020204030204" pitchFamily="34" charset="0"/>
              </a:rPr>
              <a:t>Organization/in-kind</a:t>
            </a:r>
          </a:p>
          <a:p>
            <a:pPr marL="355600" lvl="1" indent="-177800">
              <a:spcBef>
                <a:spcPts val="300"/>
              </a:spcBef>
            </a:pPr>
            <a:r>
              <a:rPr lang="en-GB" sz="1100" dirty="0">
                <a:latin typeface="Calibri" panose="020F0502020204030204" pitchFamily="34" charset="0"/>
              </a:rPr>
              <a:t>Re-consideration a proposal from ESS in-kind partner </a:t>
            </a:r>
            <a:r>
              <a:rPr lang="en-GB" sz="1100" dirty="0" err="1">
                <a:latin typeface="Calibri" panose="020F0502020204030204" pitchFamily="34" charset="0"/>
              </a:rPr>
              <a:t>Forschungszentrum</a:t>
            </a:r>
            <a:r>
              <a:rPr lang="en-GB" sz="1100" dirty="0">
                <a:latin typeface="Calibri" panose="020F0502020204030204" pitchFamily="34" charset="0"/>
              </a:rPr>
              <a:t> </a:t>
            </a:r>
            <a:r>
              <a:rPr lang="en-GB" sz="1100" dirty="0" err="1" smtClean="0">
                <a:latin typeface="Calibri" panose="020F0502020204030204" pitchFamily="34" charset="0"/>
              </a:rPr>
              <a:t>Jülich</a:t>
            </a:r>
            <a:r>
              <a:rPr lang="en-GB" sz="1100" dirty="0" smtClean="0">
                <a:latin typeface="Calibri" panose="020F0502020204030204" pitchFamily="34" charset="0"/>
              </a:rPr>
              <a:t>, going from in-kind to commercial model</a:t>
            </a:r>
          </a:p>
          <a:p>
            <a:pPr marL="355600" lvl="1" indent="-177800">
              <a:spcBef>
                <a:spcPts val="300"/>
              </a:spcBef>
            </a:pPr>
            <a:r>
              <a:rPr lang="en-GB" sz="1100" dirty="0" smtClean="0">
                <a:latin typeface="Calibri" panose="020F0502020204030204" pitchFamily="34" charset="0"/>
              </a:rPr>
              <a:t>Planned extension of in-kind contract with ZHAW in Winterthur, Switzerland cancelled and replaced with commercial framework agreement</a:t>
            </a:r>
            <a:endParaRPr lang="en-GB" sz="1100" dirty="0">
              <a:latin typeface="Calibri" panose="020F0502020204030204" pitchFamily="34" charset="0"/>
            </a:endParaRPr>
          </a:p>
          <a:p>
            <a:pPr marL="355600" lvl="1" indent="-177800">
              <a:spcBef>
                <a:spcPts val="300"/>
              </a:spcBef>
            </a:pPr>
            <a:r>
              <a:rPr lang="en-GB" sz="1100" dirty="0" smtClean="0">
                <a:latin typeface="Calibri" panose="020F0502020204030204" pitchFamily="34" charset="0"/>
              </a:rPr>
              <a:t>Good progress on many other in-kind projects. Some issues found recently, replacement of in-kind manager has been difficult</a:t>
            </a:r>
            <a:endParaRPr lang="en-GB" sz="1100" dirty="0">
              <a:latin typeface="Calibri" panose="020F0502020204030204" pitchFamily="34" charset="0"/>
            </a:endParaRPr>
          </a:p>
          <a:p>
            <a:pPr marL="355600" lvl="1" indent="-177800">
              <a:spcBef>
                <a:spcPts val="300"/>
              </a:spcBef>
            </a:pPr>
            <a:r>
              <a:rPr lang="en-GB" sz="1100" dirty="0">
                <a:latin typeface="Calibri" panose="020F0502020204030204" pitchFamily="34" charset="0"/>
              </a:rPr>
              <a:t>Good progress on ongoing recruitments to replace staff that left ESS/ICS in </a:t>
            </a:r>
            <a:r>
              <a:rPr lang="en-GB" sz="1100" dirty="0" smtClean="0">
                <a:latin typeface="Calibri" panose="020F0502020204030204" pitchFamily="34" charset="0"/>
              </a:rPr>
              <a:t>2018 - four out of five positions filled, one ongoing</a:t>
            </a:r>
          </a:p>
          <a:p>
            <a:pPr marL="355600" lvl="1" indent="-177800">
              <a:spcBef>
                <a:spcPts val="300"/>
              </a:spcBef>
            </a:pPr>
            <a:r>
              <a:rPr lang="en-GB" sz="1100" dirty="0" smtClean="0">
                <a:latin typeface="Calibri" panose="020F0502020204030204" pitchFamily="34" charset="0"/>
              </a:rPr>
              <a:t>Planning </a:t>
            </a:r>
            <a:r>
              <a:rPr lang="en-GB" sz="1100" dirty="0">
                <a:latin typeface="Calibri" panose="020F0502020204030204" pitchFamily="34" charset="0"/>
              </a:rPr>
              <a:t>for the ESS central networking team ongoing, scope is “All ESS networks at all sites</a:t>
            </a:r>
            <a:r>
              <a:rPr lang="en-GB" sz="1100" dirty="0" smtClean="0">
                <a:latin typeface="Calibri" panose="020F0502020204030204" pitchFamily="34" charset="0"/>
              </a:rPr>
              <a:t>”</a:t>
            </a:r>
            <a:endParaRPr lang="en-GB" sz="11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9</a:t>
            </a:fld>
            <a:endParaRPr lang="en-GB" dirty="0"/>
          </a:p>
        </p:txBody>
      </p:sp>
      <p:pic>
        <p:nvPicPr>
          <p:cNvPr id="7" name="Picture 6">
            <a:extLst>
              <a:ext uri="{FF2B5EF4-FFF2-40B4-BE49-F238E27FC236}">
                <a16:creationId xmlns:a16="http://schemas.microsoft.com/office/drawing/2014/main" id="{51F5F826-1CFB-8D46-89F8-EB8240497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430" y="5018004"/>
            <a:ext cx="1862713" cy="18104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750" y="5013176"/>
            <a:ext cx="2715952" cy="18152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2565" y="5013176"/>
            <a:ext cx="2338093" cy="181527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5012963"/>
            <a:ext cx="2190071" cy="1817232"/>
          </a:xfrm>
          <a:prstGeom prst="rect">
            <a:avLst/>
          </a:prstGeom>
        </p:spPr>
      </p:pic>
    </p:spTree>
    <p:extLst>
      <p:ext uri="{BB962C8B-B14F-4D97-AF65-F5344CB8AC3E}">
        <p14:creationId xmlns:p14="http://schemas.microsoft.com/office/powerpoint/2010/main" val="2733431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7358</TotalTime>
  <Words>3791</Words>
  <Application>Microsoft Office PowerPoint</Application>
  <PresentationFormat>On-screen Show (4:3)</PresentationFormat>
  <Paragraphs>709</Paragraphs>
  <Slides>28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Helvetica Neue Light</vt:lpstr>
      <vt:lpstr>Office Theme</vt:lpstr>
      <vt:lpstr>The ESS integrated control system  Overview and status update</vt:lpstr>
      <vt:lpstr>The ESS integrated control system</vt:lpstr>
      <vt:lpstr>ESS/ICS challenges</vt:lpstr>
      <vt:lpstr>ICS Project scope</vt:lpstr>
      <vt:lpstr>ICS Organization 2018-08</vt:lpstr>
      <vt:lpstr>ICS Organization 2018-11</vt:lpstr>
      <vt:lpstr>ICS Organization 2019-04</vt:lpstr>
      <vt:lpstr>Organizational development</vt:lpstr>
      <vt:lpstr>Progress since TAC 18  (1/2)</vt:lpstr>
      <vt:lpstr>Progress since TAC 18  (2/2)</vt:lpstr>
      <vt:lpstr>EV Graph</vt:lpstr>
      <vt:lpstr>Installation</vt:lpstr>
      <vt:lpstr>Installation and deliveries</vt:lpstr>
      <vt:lpstr>Test and commissioning activities</vt:lpstr>
      <vt:lpstr>In-kind and in-house technology progress</vt:lpstr>
      <vt:lpstr>ICS in-kind status</vt:lpstr>
      <vt:lpstr>ICS In-kind partners</vt:lpstr>
      <vt:lpstr>In-Kind development (and not)</vt:lpstr>
      <vt:lpstr>Next steps 2019</vt:lpstr>
      <vt:lpstr>2019 MAJOR ACTIVITIES </vt:lpstr>
      <vt:lpstr>Planned procurements 2Q - 3Q 2019</vt:lpstr>
      <vt:lpstr>ESS driving technology - MicroTCA</vt:lpstr>
      <vt:lpstr>ESS driving technology - EPICS 7</vt:lpstr>
      <vt:lpstr>ESS driving technology - Machine learning</vt:lpstr>
      <vt:lpstr>Control system overview</vt:lpstr>
      <vt:lpstr>Recommendations from TAC 18</vt:lpstr>
      <vt:lpstr>Recommendations from TAC 18</vt:lpstr>
      <vt:lpstr>ICS vision and mission statements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Henrik Carling</cp:lastModifiedBy>
  <cp:revision>144</cp:revision>
  <dcterms:created xsi:type="dcterms:W3CDTF">2017-05-25T19:18:02Z</dcterms:created>
  <dcterms:modified xsi:type="dcterms:W3CDTF">2019-04-10T12:35:48Z</dcterms:modified>
</cp:coreProperties>
</file>