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56" r:id="rId2"/>
  </p:sldMasterIdLst>
  <p:notesMasterIdLst>
    <p:notesMasterId r:id="rId37"/>
  </p:notesMasterIdLst>
  <p:sldIdLst>
    <p:sldId id="349" r:id="rId3"/>
    <p:sldId id="986" r:id="rId4"/>
    <p:sldId id="985" r:id="rId5"/>
    <p:sldId id="1007" r:id="rId6"/>
    <p:sldId id="982" r:id="rId7"/>
    <p:sldId id="981" r:id="rId8"/>
    <p:sldId id="1000" r:id="rId9"/>
    <p:sldId id="966" r:id="rId10"/>
    <p:sldId id="1006" r:id="rId11"/>
    <p:sldId id="1011" r:id="rId12"/>
    <p:sldId id="994" r:id="rId13"/>
    <p:sldId id="1008" r:id="rId14"/>
    <p:sldId id="1012" r:id="rId15"/>
    <p:sldId id="1009" r:id="rId16"/>
    <p:sldId id="1010" r:id="rId17"/>
    <p:sldId id="993" r:id="rId18"/>
    <p:sldId id="987" r:id="rId19"/>
    <p:sldId id="1005" r:id="rId20"/>
    <p:sldId id="1002" r:id="rId21"/>
    <p:sldId id="962" r:id="rId22"/>
    <p:sldId id="984" r:id="rId23"/>
    <p:sldId id="1004" r:id="rId24"/>
    <p:sldId id="965" r:id="rId25"/>
    <p:sldId id="969" r:id="rId26"/>
    <p:sldId id="995" r:id="rId27"/>
    <p:sldId id="970" r:id="rId28"/>
    <p:sldId id="973" r:id="rId29"/>
    <p:sldId id="963" r:id="rId30"/>
    <p:sldId id="976" r:id="rId31"/>
    <p:sldId id="975" r:id="rId32"/>
    <p:sldId id="1013" r:id="rId33"/>
    <p:sldId id="1014" r:id="rId34"/>
    <p:sldId id="1015" r:id="rId35"/>
    <p:sldId id="980" r:id="rId36"/>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1117"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ter Rådahl" initials="PR" lastIdx="5" clrIdx="0">
    <p:extLst>
      <p:ext uri="{19B8F6BF-5375-455C-9EA6-DF929625EA0E}">
        <p15:presenceInfo xmlns:p15="http://schemas.microsoft.com/office/powerpoint/2012/main" userId="S-1-5-21-1853637497-491971987-2917381224-3646" providerId="AD"/>
      </p:ext>
    </p:extLst>
  </p:cmAuthor>
  <p:cmAuthor id="2" name="Magnus Täcklind" initials="MT" lastIdx="1" clrIdx="1">
    <p:extLst>
      <p:ext uri="{19B8F6BF-5375-455C-9EA6-DF929625EA0E}">
        <p15:presenceInfo xmlns:p15="http://schemas.microsoft.com/office/powerpoint/2012/main" userId="S-1-5-21-1853637497-491971987-2917381224-48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FBFBF"/>
    <a:srgbClr val="D9D9D9"/>
    <a:srgbClr val="1E9FDB"/>
    <a:srgbClr val="76D6FF"/>
    <a:srgbClr val="0094CA"/>
    <a:srgbClr val="13A1DD"/>
    <a:srgbClr val="FFFFFF"/>
    <a:srgbClr val="13A0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847" autoAdjust="0"/>
    <p:restoredTop sz="93243" autoAdjust="0"/>
  </p:normalViewPr>
  <p:slideViewPr>
    <p:cSldViewPr>
      <p:cViewPr varScale="1">
        <p:scale>
          <a:sx n="65" d="100"/>
          <a:sy n="65" d="100"/>
        </p:scale>
        <p:origin x="632" y="32"/>
      </p:cViewPr>
      <p:guideLst>
        <p:guide pos="3840"/>
        <p:guide orient="horz" pos="1117"/>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55" d="100"/>
          <a:sy n="155" d="100"/>
        </p:scale>
        <p:origin x="-6728"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2A9DF7-17CB-1D4F-AC0D-A8D4CBF7B4AD}"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D4DBA821-870A-1042-B038-0D20B6B9CDDD}">
      <dgm:prSet phldrT="[Text]"/>
      <dgm:spPr/>
      <dgm:t>
        <a:bodyPr/>
        <a:lstStyle/>
        <a:p>
          <a:r>
            <a:rPr lang="en-US" dirty="0"/>
            <a:t>ESS</a:t>
          </a:r>
        </a:p>
      </dgm:t>
    </dgm:pt>
    <dgm:pt modelId="{F30C74AE-5B65-A641-80BD-6506E0A8491C}" type="parTrans" cxnId="{00EBB7D9-6D49-DB44-829C-69BC2B40CF23}">
      <dgm:prSet/>
      <dgm:spPr/>
      <dgm:t>
        <a:bodyPr/>
        <a:lstStyle/>
        <a:p>
          <a:endParaRPr lang="en-US"/>
        </a:p>
      </dgm:t>
    </dgm:pt>
    <dgm:pt modelId="{2464DD50-386C-6245-9E5B-5692C1B599EA}" type="sibTrans" cxnId="{00EBB7D9-6D49-DB44-829C-69BC2B40CF23}">
      <dgm:prSet/>
      <dgm:spPr/>
      <dgm:t>
        <a:bodyPr/>
        <a:lstStyle/>
        <a:p>
          <a:endParaRPr lang="en-US"/>
        </a:p>
      </dgm:t>
    </dgm:pt>
    <dgm:pt modelId="{45785FAF-9147-6247-9519-F3C8F9E19099}">
      <dgm:prSet phldrT="[Text]"/>
      <dgm:spPr/>
      <dgm:t>
        <a:bodyPr/>
        <a:lstStyle/>
        <a:p>
          <a:r>
            <a:rPr lang="en-US" dirty="0"/>
            <a:t>Machine Directorate</a:t>
          </a:r>
        </a:p>
      </dgm:t>
    </dgm:pt>
    <dgm:pt modelId="{04289F38-367A-B342-AC79-412DEF3242E0}" type="parTrans" cxnId="{B89FE64F-B2FB-2241-AAD4-4456B016BCC5}">
      <dgm:prSet/>
      <dgm:spPr/>
      <dgm:t>
        <a:bodyPr/>
        <a:lstStyle/>
        <a:p>
          <a:endParaRPr lang="en-US"/>
        </a:p>
      </dgm:t>
    </dgm:pt>
    <dgm:pt modelId="{4106F879-2C9D-6047-9318-D4E4A20D1E75}" type="sibTrans" cxnId="{B89FE64F-B2FB-2241-AAD4-4456B016BCC5}">
      <dgm:prSet/>
      <dgm:spPr/>
      <dgm:t>
        <a:bodyPr/>
        <a:lstStyle/>
        <a:p>
          <a:endParaRPr lang="en-US"/>
        </a:p>
      </dgm:t>
    </dgm:pt>
    <dgm:pt modelId="{130B0F2B-F8A1-3846-B492-6D023CBCED23}">
      <dgm:prSet phldrT="[Text]"/>
      <dgm:spPr/>
      <dgm:t>
        <a:bodyPr/>
        <a:lstStyle/>
        <a:p>
          <a:r>
            <a:rPr lang="en-US" dirty="0"/>
            <a:t>EIS Division</a:t>
          </a:r>
        </a:p>
      </dgm:t>
    </dgm:pt>
    <dgm:pt modelId="{506373F5-8C08-A54B-AAF3-200325C59F25}" type="parTrans" cxnId="{903F07D7-6E66-054D-AE82-0398895A13AF}">
      <dgm:prSet/>
      <dgm:spPr/>
      <dgm:t>
        <a:bodyPr/>
        <a:lstStyle/>
        <a:p>
          <a:endParaRPr lang="en-US"/>
        </a:p>
      </dgm:t>
    </dgm:pt>
    <dgm:pt modelId="{A8A0AE84-336F-DC43-B812-95E3151161F1}" type="sibTrans" cxnId="{903F07D7-6E66-054D-AE82-0398895A13AF}">
      <dgm:prSet/>
      <dgm:spPr/>
      <dgm:t>
        <a:bodyPr/>
        <a:lstStyle/>
        <a:p>
          <a:endParaRPr lang="en-US"/>
        </a:p>
      </dgm:t>
    </dgm:pt>
    <dgm:pt modelId="{83894139-AC44-F84F-BD49-6AB51A21A620}">
      <dgm:prSet phldrT="[Text]"/>
      <dgm:spPr>
        <a:solidFill>
          <a:schemeClr val="accent3"/>
        </a:solidFill>
      </dgm:spPr>
      <dgm:t>
        <a:bodyPr/>
        <a:lstStyle/>
        <a:p>
          <a:r>
            <a:rPr lang="en-US" dirty="0"/>
            <a:t>ES*</a:t>
          </a:r>
        </a:p>
      </dgm:t>
    </dgm:pt>
    <dgm:pt modelId="{5B2B1059-0185-6242-B734-85509C84BC86}" type="parTrans" cxnId="{FD3D7DD5-FC33-9B48-BB57-F31D52DF0951}">
      <dgm:prSet/>
      <dgm:spPr/>
      <dgm:t>
        <a:bodyPr/>
        <a:lstStyle/>
        <a:p>
          <a:endParaRPr lang="en-US"/>
        </a:p>
      </dgm:t>
    </dgm:pt>
    <dgm:pt modelId="{CB9B91B1-89C8-D443-8DEA-ABCE53824627}" type="sibTrans" cxnId="{FD3D7DD5-FC33-9B48-BB57-F31D52DF0951}">
      <dgm:prSet/>
      <dgm:spPr/>
      <dgm:t>
        <a:bodyPr/>
        <a:lstStyle/>
        <a:p>
          <a:endParaRPr lang="en-US"/>
        </a:p>
      </dgm:t>
    </dgm:pt>
    <dgm:pt modelId="{ED163077-3C7C-5F4D-B303-45FB2AB50093}">
      <dgm:prSet/>
      <dgm:spPr>
        <a:solidFill>
          <a:schemeClr val="accent3"/>
        </a:solidFill>
      </dgm:spPr>
      <dgm:t>
        <a:bodyPr/>
        <a:lstStyle/>
        <a:p>
          <a:r>
            <a:rPr lang="en-US" dirty="0"/>
            <a:t>System Engineering*</a:t>
          </a:r>
        </a:p>
      </dgm:t>
    </dgm:pt>
    <dgm:pt modelId="{448D4B2F-8761-BE43-A469-51EC7EA8DEC4}" type="parTrans" cxnId="{46C4152B-BC8A-6642-ABDC-EDB50C0DC129}">
      <dgm:prSet/>
      <dgm:spPr/>
      <dgm:t>
        <a:bodyPr/>
        <a:lstStyle/>
        <a:p>
          <a:endParaRPr lang="en-US"/>
        </a:p>
      </dgm:t>
    </dgm:pt>
    <dgm:pt modelId="{600374F9-8423-A24C-B5D2-4FEEBC389118}" type="sibTrans" cxnId="{46C4152B-BC8A-6642-ABDC-EDB50C0DC129}">
      <dgm:prSet/>
      <dgm:spPr/>
      <dgm:t>
        <a:bodyPr/>
        <a:lstStyle/>
        <a:p>
          <a:endParaRPr lang="en-US"/>
        </a:p>
      </dgm:t>
    </dgm:pt>
    <dgm:pt modelId="{8D0ADADC-B488-6741-A2FD-FDC40D4B9C41}">
      <dgm:prSet/>
      <dgm:spPr>
        <a:solidFill>
          <a:schemeClr val="accent3"/>
        </a:solidFill>
      </dgm:spPr>
      <dgm:t>
        <a:bodyPr/>
        <a:lstStyle/>
        <a:p>
          <a:r>
            <a:rPr lang="en-US" dirty="0"/>
            <a:t>Technical Content Management *</a:t>
          </a:r>
        </a:p>
      </dgm:t>
    </dgm:pt>
    <dgm:pt modelId="{1AA23591-0633-3A43-B192-52B9CAD7F03D}" type="parTrans" cxnId="{DD28F9E1-8A3D-2E46-B9F9-EC1CD84FA3E7}">
      <dgm:prSet/>
      <dgm:spPr/>
      <dgm:t>
        <a:bodyPr/>
        <a:lstStyle/>
        <a:p>
          <a:endParaRPr lang="en-US"/>
        </a:p>
      </dgm:t>
    </dgm:pt>
    <dgm:pt modelId="{3017306C-9E81-484F-B2F4-04558FA16310}" type="sibTrans" cxnId="{DD28F9E1-8A3D-2E46-B9F9-EC1CD84FA3E7}">
      <dgm:prSet/>
      <dgm:spPr/>
      <dgm:t>
        <a:bodyPr/>
        <a:lstStyle/>
        <a:p>
          <a:endParaRPr lang="en-US"/>
        </a:p>
      </dgm:t>
    </dgm:pt>
    <dgm:pt modelId="{E9325F69-8C04-E74E-9F15-B9FA06E9B67D}" type="pres">
      <dgm:prSet presAssocID="{5D2A9DF7-17CB-1D4F-AC0D-A8D4CBF7B4AD}" presName="hierChild1" presStyleCnt="0">
        <dgm:presLayoutVars>
          <dgm:orgChart val="1"/>
          <dgm:chPref val="1"/>
          <dgm:dir/>
          <dgm:animOne val="branch"/>
          <dgm:animLvl val="lvl"/>
          <dgm:resizeHandles/>
        </dgm:presLayoutVars>
      </dgm:prSet>
      <dgm:spPr/>
      <dgm:t>
        <a:bodyPr/>
        <a:lstStyle/>
        <a:p>
          <a:endParaRPr lang="en-US"/>
        </a:p>
      </dgm:t>
    </dgm:pt>
    <dgm:pt modelId="{26C6F463-448B-A041-B688-ABAD404A7005}" type="pres">
      <dgm:prSet presAssocID="{D4DBA821-870A-1042-B038-0D20B6B9CDDD}" presName="hierRoot1" presStyleCnt="0">
        <dgm:presLayoutVars>
          <dgm:hierBranch val="init"/>
        </dgm:presLayoutVars>
      </dgm:prSet>
      <dgm:spPr/>
    </dgm:pt>
    <dgm:pt modelId="{821D75AE-5EFD-064C-A759-D7FDBCA602B7}" type="pres">
      <dgm:prSet presAssocID="{D4DBA821-870A-1042-B038-0D20B6B9CDDD}" presName="rootComposite1" presStyleCnt="0"/>
      <dgm:spPr/>
    </dgm:pt>
    <dgm:pt modelId="{33204D22-B5F5-7245-BF28-EF7D7FF29366}" type="pres">
      <dgm:prSet presAssocID="{D4DBA821-870A-1042-B038-0D20B6B9CDDD}" presName="rootText1" presStyleLbl="node0" presStyleIdx="0" presStyleCnt="1">
        <dgm:presLayoutVars>
          <dgm:chPref val="3"/>
        </dgm:presLayoutVars>
      </dgm:prSet>
      <dgm:spPr/>
      <dgm:t>
        <a:bodyPr/>
        <a:lstStyle/>
        <a:p>
          <a:endParaRPr lang="en-US"/>
        </a:p>
      </dgm:t>
    </dgm:pt>
    <dgm:pt modelId="{861C742B-0C85-C24D-8F72-3B83573D5064}" type="pres">
      <dgm:prSet presAssocID="{D4DBA821-870A-1042-B038-0D20B6B9CDDD}" presName="rootConnector1" presStyleLbl="node1" presStyleIdx="0" presStyleCnt="0"/>
      <dgm:spPr/>
      <dgm:t>
        <a:bodyPr/>
        <a:lstStyle/>
        <a:p>
          <a:endParaRPr lang="en-US"/>
        </a:p>
      </dgm:t>
    </dgm:pt>
    <dgm:pt modelId="{81A2EA4A-8E37-3B42-AF93-722519EDB552}" type="pres">
      <dgm:prSet presAssocID="{D4DBA821-870A-1042-B038-0D20B6B9CDDD}" presName="hierChild2" presStyleCnt="0"/>
      <dgm:spPr/>
    </dgm:pt>
    <dgm:pt modelId="{4819DFEE-F0E3-E74F-B929-9AC71B714864}" type="pres">
      <dgm:prSet presAssocID="{04289F38-367A-B342-AC79-412DEF3242E0}" presName="Name37" presStyleLbl="parChTrans1D2" presStyleIdx="0" presStyleCnt="1"/>
      <dgm:spPr/>
      <dgm:t>
        <a:bodyPr/>
        <a:lstStyle/>
        <a:p>
          <a:endParaRPr lang="en-US"/>
        </a:p>
      </dgm:t>
    </dgm:pt>
    <dgm:pt modelId="{A8EB1C75-1129-4542-9F1A-D659DD2631ED}" type="pres">
      <dgm:prSet presAssocID="{45785FAF-9147-6247-9519-F3C8F9E19099}" presName="hierRoot2" presStyleCnt="0">
        <dgm:presLayoutVars>
          <dgm:hierBranch val="init"/>
        </dgm:presLayoutVars>
      </dgm:prSet>
      <dgm:spPr/>
    </dgm:pt>
    <dgm:pt modelId="{EE9F8F9C-1DC5-E84D-9CE4-5D9E9274854F}" type="pres">
      <dgm:prSet presAssocID="{45785FAF-9147-6247-9519-F3C8F9E19099}" presName="rootComposite" presStyleCnt="0"/>
      <dgm:spPr/>
    </dgm:pt>
    <dgm:pt modelId="{689F49ED-8537-9547-8C9C-A61687AD47EA}" type="pres">
      <dgm:prSet presAssocID="{45785FAF-9147-6247-9519-F3C8F9E19099}" presName="rootText" presStyleLbl="node2" presStyleIdx="0" presStyleCnt="1">
        <dgm:presLayoutVars>
          <dgm:chPref val="3"/>
        </dgm:presLayoutVars>
      </dgm:prSet>
      <dgm:spPr/>
      <dgm:t>
        <a:bodyPr/>
        <a:lstStyle/>
        <a:p>
          <a:endParaRPr lang="en-US"/>
        </a:p>
      </dgm:t>
    </dgm:pt>
    <dgm:pt modelId="{9F08C9F2-E692-4E41-A046-269F8381894C}" type="pres">
      <dgm:prSet presAssocID="{45785FAF-9147-6247-9519-F3C8F9E19099}" presName="rootConnector" presStyleLbl="node2" presStyleIdx="0" presStyleCnt="1"/>
      <dgm:spPr/>
      <dgm:t>
        <a:bodyPr/>
        <a:lstStyle/>
        <a:p>
          <a:endParaRPr lang="en-US"/>
        </a:p>
      </dgm:t>
    </dgm:pt>
    <dgm:pt modelId="{5945A042-1581-8343-B2C9-25E7FCDF7012}" type="pres">
      <dgm:prSet presAssocID="{45785FAF-9147-6247-9519-F3C8F9E19099}" presName="hierChild4" presStyleCnt="0"/>
      <dgm:spPr/>
    </dgm:pt>
    <dgm:pt modelId="{32D8525F-6331-B549-967D-B2A8D056D9EA}" type="pres">
      <dgm:prSet presAssocID="{506373F5-8C08-A54B-AAF3-200325C59F25}" presName="Name37" presStyleLbl="parChTrans1D3" presStyleIdx="0" presStyleCnt="1"/>
      <dgm:spPr/>
      <dgm:t>
        <a:bodyPr/>
        <a:lstStyle/>
        <a:p>
          <a:endParaRPr lang="en-US"/>
        </a:p>
      </dgm:t>
    </dgm:pt>
    <dgm:pt modelId="{0CA1EA2C-51B5-5E4E-99C1-3CC61F6BF2FF}" type="pres">
      <dgm:prSet presAssocID="{130B0F2B-F8A1-3846-B492-6D023CBCED23}" presName="hierRoot2" presStyleCnt="0">
        <dgm:presLayoutVars>
          <dgm:hierBranch val="init"/>
        </dgm:presLayoutVars>
      </dgm:prSet>
      <dgm:spPr/>
    </dgm:pt>
    <dgm:pt modelId="{CBAB2F2A-F349-CA42-A621-E609F13C59E3}" type="pres">
      <dgm:prSet presAssocID="{130B0F2B-F8A1-3846-B492-6D023CBCED23}" presName="rootComposite" presStyleCnt="0"/>
      <dgm:spPr/>
    </dgm:pt>
    <dgm:pt modelId="{BD8B521D-DC9A-1448-AFD4-17A5290B3058}" type="pres">
      <dgm:prSet presAssocID="{130B0F2B-F8A1-3846-B492-6D023CBCED23}" presName="rootText" presStyleLbl="node3" presStyleIdx="0" presStyleCnt="1">
        <dgm:presLayoutVars>
          <dgm:chPref val="3"/>
        </dgm:presLayoutVars>
      </dgm:prSet>
      <dgm:spPr/>
      <dgm:t>
        <a:bodyPr/>
        <a:lstStyle/>
        <a:p>
          <a:endParaRPr lang="en-US"/>
        </a:p>
      </dgm:t>
    </dgm:pt>
    <dgm:pt modelId="{8159B677-4C2E-EB4B-8C85-82DCA4526CE1}" type="pres">
      <dgm:prSet presAssocID="{130B0F2B-F8A1-3846-B492-6D023CBCED23}" presName="rootConnector" presStyleLbl="node3" presStyleIdx="0" presStyleCnt="1"/>
      <dgm:spPr/>
      <dgm:t>
        <a:bodyPr/>
        <a:lstStyle/>
        <a:p>
          <a:endParaRPr lang="en-US"/>
        </a:p>
      </dgm:t>
    </dgm:pt>
    <dgm:pt modelId="{1EB5D92E-84E9-5440-A3E3-2BE9EAFFDFF9}" type="pres">
      <dgm:prSet presAssocID="{130B0F2B-F8A1-3846-B492-6D023CBCED23}" presName="hierChild4" presStyleCnt="0"/>
      <dgm:spPr/>
    </dgm:pt>
    <dgm:pt modelId="{04802A58-4187-104C-8DB8-E2A0946DCF5B}" type="pres">
      <dgm:prSet presAssocID="{5B2B1059-0185-6242-B734-85509C84BC86}" presName="Name37" presStyleLbl="parChTrans1D4" presStyleIdx="0" presStyleCnt="3"/>
      <dgm:spPr/>
      <dgm:t>
        <a:bodyPr/>
        <a:lstStyle/>
        <a:p>
          <a:endParaRPr lang="en-US"/>
        </a:p>
      </dgm:t>
    </dgm:pt>
    <dgm:pt modelId="{B18ECDD2-D4E6-ED43-977A-4358A2887C04}" type="pres">
      <dgm:prSet presAssocID="{83894139-AC44-F84F-BD49-6AB51A21A620}" presName="hierRoot2" presStyleCnt="0">
        <dgm:presLayoutVars>
          <dgm:hierBranch val="init"/>
        </dgm:presLayoutVars>
      </dgm:prSet>
      <dgm:spPr/>
    </dgm:pt>
    <dgm:pt modelId="{9C995E9C-05B4-A047-AF42-E59530B87FD5}" type="pres">
      <dgm:prSet presAssocID="{83894139-AC44-F84F-BD49-6AB51A21A620}" presName="rootComposite" presStyleCnt="0"/>
      <dgm:spPr/>
    </dgm:pt>
    <dgm:pt modelId="{5AACD154-5033-F14D-89E2-596921ED27C4}" type="pres">
      <dgm:prSet presAssocID="{83894139-AC44-F84F-BD49-6AB51A21A620}" presName="rootText" presStyleLbl="node4" presStyleIdx="0" presStyleCnt="3">
        <dgm:presLayoutVars>
          <dgm:chPref val="3"/>
        </dgm:presLayoutVars>
      </dgm:prSet>
      <dgm:spPr/>
      <dgm:t>
        <a:bodyPr/>
        <a:lstStyle/>
        <a:p>
          <a:endParaRPr lang="en-US"/>
        </a:p>
      </dgm:t>
    </dgm:pt>
    <dgm:pt modelId="{61420231-A8C2-EF44-B7D3-3584930BD376}" type="pres">
      <dgm:prSet presAssocID="{83894139-AC44-F84F-BD49-6AB51A21A620}" presName="rootConnector" presStyleLbl="node4" presStyleIdx="0" presStyleCnt="3"/>
      <dgm:spPr/>
      <dgm:t>
        <a:bodyPr/>
        <a:lstStyle/>
        <a:p>
          <a:endParaRPr lang="en-US"/>
        </a:p>
      </dgm:t>
    </dgm:pt>
    <dgm:pt modelId="{998D837A-6515-9040-ADDC-04A9C07F56E5}" type="pres">
      <dgm:prSet presAssocID="{83894139-AC44-F84F-BD49-6AB51A21A620}" presName="hierChild4" presStyleCnt="0"/>
      <dgm:spPr/>
    </dgm:pt>
    <dgm:pt modelId="{891B7326-D591-1642-B654-81028DB3CCE9}" type="pres">
      <dgm:prSet presAssocID="{448D4B2F-8761-BE43-A469-51EC7EA8DEC4}" presName="Name37" presStyleLbl="parChTrans1D4" presStyleIdx="1" presStyleCnt="3"/>
      <dgm:spPr/>
      <dgm:t>
        <a:bodyPr/>
        <a:lstStyle/>
        <a:p>
          <a:endParaRPr lang="en-US"/>
        </a:p>
      </dgm:t>
    </dgm:pt>
    <dgm:pt modelId="{5ACB45E6-E879-004D-9A54-B6EC6029ED48}" type="pres">
      <dgm:prSet presAssocID="{ED163077-3C7C-5F4D-B303-45FB2AB50093}" presName="hierRoot2" presStyleCnt="0">
        <dgm:presLayoutVars>
          <dgm:hierBranch val="init"/>
        </dgm:presLayoutVars>
      </dgm:prSet>
      <dgm:spPr/>
    </dgm:pt>
    <dgm:pt modelId="{22174F83-8673-DB43-9BB7-13B0650B0E5D}" type="pres">
      <dgm:prSet presAssocID="{ED163077-3C7C-5F4D-B303-45FB2AB50093}" presName="rootComposite" presStyleCnt="0"/>
      <dgm:spPr/>
    </dgm:pt>
    <dgm:pt modelId="{B6CC4EEF-1B06-FE47-ADE6-8656C7E091BC}" type="pres">
      <dgm:prSet presAssocID="{ED163077-3C7C-5F4D-B303-45FB2AB50093}" presName="rootText" presStyleLbl="node4" presStyleIdx="1" presStyleCnt="3">
        <dgm:presLayoutVars>
          <dgm:chPref val="3"/>
        </dgm:presLayoutVars>
      </dgm:prSet>
      <dgm:spPr/>
      <dgm:t>
        <a:bodyPr/>
        <a:lstStyle/>
        <a:p>
          <a:endParaRPr lang="en-US"/>
        </a:p>
      </dgm:t>
    </dgm:pt>
    <dgm:pt modelId="{58EABEEA-2336-D244-9188-70E4DA9B6852}" type="pres">
      <dgm:prSet presAssocID="{ED163077-3C7C-5F4D-B303-45FB2AB50093}" presName="rootConnector" presStyleLbl="node4" presStyleIdx="1" presStyleCnt="3"/>
      <dgm:spPr/>
      <dgm:t>
        <a:bodyPr/>
        <a:lstStyle/>
        <a:p>
          <a:endParaRPr lang="en-US"/>
        </a:p>
      </dgm:t>
    </dgm:pt>
    <dgm:pt modelId="{B85E4773-9684-934D-8345-11699FA70B6B}" type="pres">
      <dgm:prSet presAssocID="{ED163077-3C7C-5F4D-B303-45FB2AB50093}" presName="hierChild4" presStyleCnt="0"/>
      <dgm:spPr/>
    </dgm:pt>
    <dgm:pt modelId="{EABF70D1-5357-C440-A703-1157E78664E2}" type="pres">
      <dgm:prSet presAssocID="{ED163077-3C7C-5F4D-B303-45FB2AB50093}" presName="hierChild5" presStyleCnt="0"/>
      <dgm:spPr/>
    </dgm:pt>
    <dgm:pt modelId="{E8B9D4F0-2A3C-A84D-94B2-E44BD23BD103}" type="pres">
      <dgm:prSet presAssocID="{1AA23591-0633-3A43-B192-52B9CAD7F03D}" presName="Name37" presStyleLbl="parChTrans1D4" presStyleIdx="2" presStyleCnt="3"/>
      <dgm:spPr/>
      <dgm:t>
        <a:bodyPr/>
        <a:lstStyle/>
        <a:p>
          <a:endParaRPr lang="en-US"/>
        </a:p>
      </dgm:t>
    </dgm:pt>
    <dgm:pt modelId="{45445EE7-2A51-CB44-BFFA-0DBA98EEADBE}" type="pres">
      <dgm:prSet presAssocID="{8D0ADADC-B488-6741-A2FD-FDC40D4B9C41}" presName="hierRoot2" presStyleCnt="0">
        <dgm:presLayoutVars>
          <dgm:hierBranch val="init"/>
        </dgm:presLayoutVars>
      </dgm:prSet>
      <dgm:spPr/>
    </dgm:pt>
    <dgm:pt modelId="{B91C7942-88DC-D34E-AD30-544EBBCCF4F4}" type="pres">
      <dgm:prSet presAssocID="{8D0ADADC-B488-6741-A2FD-FDC40D4B9C41}" presName="rootComposite" presStyleCnt="0"/>
      <dgm:spPr/>
    </dgm:pt>
    <dgm:pt modelId="{9FE884E9-A68F-9240-91B9-BE843AC47E91}" type="pres">
      <dgm:prSet presAssocID="{8D0ADADC-B488-6741-A2FD-FDC40D4B9C41}" presName="rootText" presStyleLbl="node4" presStyleIdx="2" presStyleCnt="3">
        <dgm:presLayoutVars>
          <dgm:chPref val="3"/>
        </dgm:presLayoutVars>
      </dgm:prSet>
      <dgm:spPr/>
      <dgm:t>
        <a:bodyPr/>
        <a:lstStyle/>
        <a:p>
          <a:endParaRPr lang="en-US"/>
        </a:p>
      </dgm:t>
    </dgm:pt>
    <dgm:pt modelId="{67DD2988-4360-254F-A885-45D208FB9B90}" type="pres">
      <dgm:prSet presAssocID="{8D0ADADC-B488-6741-A2FD-FDC40D4B9C41}" presName="rootConnector" presStyleLbl="node4" presStyleIdx="2" presStyleCnt="3"/>
      <dgm:spPr/>
      <dgm:t>
        <a:bodyPr/>
        <a:lstStyle/>
        <a:p>
          <a:endParaRPr lang="en-US"/>
        </a:p>
      </dgm:t>
    </dgm:pt>
    <dgm:pt modelId="{30F80F6D-610E-BA4F-AA74-79ADEBBD0057}" type="pres">
      <dgm:prSet presAssocID="{8D0ADADC-B488-6741-A2FD-FDC40D4B9C41}" presName="hierChild4" presStyleCnt="0"/>
      <dgm:spPr/>
    </dgm:pt>
    <dgm:pt modelId="{B35DB062-192D-F54E-83F7-AD2CAA092DF9}" type="pres">
      <dgm:prSet presAssocID="{8D0ADADC-B488-6741-A2FD-FDC40D4B9C41}" presName="hierChild5" presStyleCnt="0"/>
      <dgm:spPr/>
    </dgm:pt>
    <dgm:pt modelId="{5EE5E3E2-E502-1A49-B40C-11CD7C355836}" type="pres">
      <dgm:prSet presAssocID="{83894139-AC44-F84F-BD49-6AB51A21A620}" presName="hierChild5" presStyleCnt="0"/>
      <dgm:spPr/>
    </dgm:pt>
    <dgm:pt modelId="{C8AB3288-D55A-C34C-8F49-9383C3B9DCC9}" type="pres">
      <dgm:prSet presAssocID="{130B0F2B-F8A1-3846-B492-6D023CBCED23}" presName="hierChild5" presStyleCnt="0"/>
      <dgm:spPr/>
    </dgm:pt>
    <dgm:pt modelId="{17CA1F42-FDD8-414A-8CF3-0E975DA6669F}" type="pres">
      <dgm:prSet presAssocID="{45785FAF-9147-6247-9519-F3C8F9E19099}" presName="hierChild5" presStyleCnt="0"/>
      <dgm:spPr/>
    </dgm:pt>
    <dgm:pt modelId="{BA43C484-5BD3-6F45-A5EC-19B22F03B023}" type="pres">
      <dgm:prSet presAssocID="{D4DBA821-870A-1042-B038-0D20B6B9CDDD}" presName="hierChild3" presStyleCnt="0"/>
      <dgm:spPr/>
    </dgm:pt>
  </dgm:ptLst>
  <dgm:cxnLst>
    <dgm:cxn modelId="{7B3ACDBD-BD10-FF41-BAA0-2E90A055864A}" type="presOf" srcId="{83894139-AC44-F84F-BD49-6AB51A21A620}" destId="{5AACD154-5033-F14D-89E2-596921ED27C4}" srcOrd="0" destOrd="0" presId="urn:microsoft.com/office/officeart/2005/8/layout/orgChart1"/>
    <dgm:cxn modelId="{00EBB7D9-6D49-DB44-829C-69BC2B40CF23}" srcId="{5D2A9DF7-17CB-1D4F-AC0D-A8D4CBF7B4AD}" destId="{D4DBA821-870A-1042-B038-0D20B6B9CDDD}" srcOrd="0" destOrd="0" parTransId="{F30C74AE-5B65-A641-80BD-6506E0A8491C}" sibTransId="{2464DD50-386C-6245-9E5B-5692C1B599EA}"/>
    <dgm:cxn modelId="{1E92E84F-535A-724D-AB84-DBB585AE51EB}" type="presOf" srcId="{8D0ADADC-B488-6741-A2FD-FDC40D4B9C41}" destId="{9FE884E9-A68F-9240-91B9-BE843AC47E91}" srcOrd="0" destOrd="0" presId="urn:microsoft.com/office/officeart/2005/8/layout/orgChart1"/>
    <dgm:cxn modelId="{516B8831-AF0D-D347-B486-CB5FE91D94E1}" type="presOf" srcId="{448D4B2F-8761-BE43-A469-51EC7EA8DEC4}" destId="{891B7326-D591-1642-B654-81028DB3CCE9}" srcOrd="0" destOrd="0" presId="urn:microsoft.com/office/officeart/2005/8/layout/orgChart1"/>
    <dgm:cxn modelId="{DD28F9E1-8A3D-2E46-B9F9-EC1CD84FA3E7}" srcId="{83894139-AC44-F84F-BD49-6AB51A21A620}" destId="{8D0ADADC-B488-6741-A2FD-FDC40D4B9C41}" srcOrd="1" destOrd="0" parTransId="{1AA23591-0633-3A43-B192-52B9CAD7F03D}" sibTransId="{3017306C-9E81-484F-B2F4-04558FA16310}"/>
    <dgm:cxn modelId="{995097E2-EB4B-1B42-9FB7-9CAEFA00446D}" type="presOf" srcId="{83894139-AC44-F84F-BD49-6AB51A21A620}" destId="{61420231-A8C2-EF44-B7D3-3584930BD376}" srcOrd="1" destOrd="0" presId="urn:microsoft.com/office/officeart/2005/8/layout/orgChart1"/>
    <dgm:cxn modelId="{BC360A4D-CAB8-DF4A-A547-5E7020269E8B}" type="presOf" srcId="{5B2B1059-0185-6242-B734-85509C84BC86}" destId="{04802A58-4187-104C-8DB8-E2A0946DCF5B}" srcOrd="0" destOrd="0" presId="urn:microsoft.com/office/officeart/2005/8/layout/orgChart1"/>
    <dgm:cxn modelId="{89EC044B-12B4-BE47-8142-79B50066F086}" type="presOf" srcId="{D4DBA821-870A-1042-B038-0D20B6B9CDDD}" destId="{33204D22-B5F5-7245-BF28-EF7D7FF29366}" srcOrd="0" destOrd="0" presId="urn:microsoft.com/office/officeart/2005/8/layout/orgChart1"/>
    <dgm:cxn modelId="{23C428DE-3A74-B14E-92AD-2AF124E1D7A4}" type="presOf" srcId="{1AA23591-0633-3A43-B192-52B9CAD7F03D}" destId="{E8B9D4F0-2A3C-A84D-94B2-E44BD23BD103}" srcOrd="0" destOrd="0" presId="urn:microsoft.com/office/officeart/2005/8/layout/orgChart1"/>
    <dgm:cxn modelId="{455500C8-A0DB-0D40-905A-2BB615180AEB}" type="presOf" srcId="{130B0F2B-F8A1-3846-B492-6D023CBCED23}" destId="{BD8B521D-DC9A-1448-AFD4-17A5290B3058}" srcOrd="0" destOrd="0" presId="urn:microsoft.com/office/officeart/2005/8/layout/orgChart1"/>
    <dgm:cxn modelId="{811EC4D8-1D48-4145-B5D9-2958CC62BA73}" type="presOf" srcId="{ED163077-3C7C-5F4D-B303-45FB2AB50093}" destId="{58EABEEA-2336-D244-9188-70E4DA9B6852}" srcOrd="1" destOrd="0" presId="urn:microsoft.com/office/officeart/2005/8/layout/orgChart1"/>
    <dgm:cxn modelId="{903F07D7-6E66-054D-AE82-0398895A13AF}" srcId="{45785FAF-9147-6247-9519-F3C8F9E19099}" destId="{130B0F2B-F8A1-3846-B492-6D023CBCED23}" srcOrd="0" destOrd="0" parTransId="{506373F5-8C08-A54B-AAF3-200325C59F25}" sibTransId="{A8A0AE84-336F-DC43-B812-95E3151161F1}"/>
    <dgm:cxn modelId="{59D750E6-BA2D-C644-B48B-C4783ADDB545}" type="presOf" srcId="{5D2A9DF7-17CB-1D4F-AC0D-A8D4CBF7B4AD}" destId="{E9325F69-8C04-E74E-9F15-B9FA06E9B67D}" srcOrd="0" destOrd="0" presId="urn:microsoft.com/office/officeart/2005/8/layout/orgChart1"/>
    <dgm:cxn modelId="{46C4152B-BC8A-6642-ABDC-EDB50C0DC129}" srcId="{83894139-AC44-F84F-BD49-6AB51A21A620}" destId="{ED163077-3C7C-5F4D-B303-45FB2AB50093}" srcOrd="0" destOrd="0" parTransId="{448D4B2F-8761-BE43-A469-51EC7EA8DEC4}" sibTransId="{600374F9-8423-A24C-B5D2-4FEEBC389118}"/>
    <dgm:cxn modelId="{DFCDBD17-C46D-C145-9B04-72D88E1E93C5}" type="presOf" srcId="{8D0ADADC-B488-6741-A2FD-FDC40D4B9C41}" destId="{67DD2988-4360-254F-A885-45D208FB9B90}" srcOrd="1" destOrd="0" presId="urn:microsoft.com/office/officeart/2005/8/layout/orgChart1"/>
    <dgm:cxn modelId="{FD3D7DD5-FC33-9B48-BB57-F31D52DF0951}" srcId="{130B0F2B-F8A1-3846-B492-6D023CBCED23}" destId="{83894139-AC44-F84F-BD49-6AB51A21A620}" srcOrd="0" destOrd="0" parTransId="{5B2B1059-0185-6242-B734-85509C84BC86}" sibTransId="{CB9B91B1-89C8-D443-8DEA-ABCE53824627}"/>
    <dgm:cxn modelId="{09E64BC5-F594-5343-917A-2F555120F3BB}" type="presOf" srcId="{D4DBA821-870A-1042-B038-0D20B6B9CDDD}" destId="{861C742B-0C85-C24D-8F72-3B83573D5064}" srcOrd="1" destOrd="0" presId="urn:microsoft.com/office/officeart/2005/8/layout/orgChart1"/>
    <dgm:cxn modelId="{77212448-4F93-BC4A-AD16-71BE2513EA7C}" type="presOf" srcId="{ED163077-3C7C-5F4D-B303-45FB2AB50093}" destId="{B6CC4EEF-1B06-FE47-ADE6-8656C7E091BC}" srcOrd="0" destOrd="0" presId="urn:microsoft.com/office/officeart/2005/8/layout/orgChart1"/>
    <dgm:cxn modelId="{EF50E9EC-5613-9441-A859-F57C628EC600}" type="presOf" srcId="{130B0F2B-F8A1-3846-B492-6D023CBCED23}" destId="{8159B677-4C2E-EB4B-8C85-82DCA4526CE1}" srcOrd="1" destOrd="0" presId="urn:microsoft.com/office/officeart/2005/8/layout/orgChart1"/>
    <dgm:cxn modelId="{9EB6BF33-45EE-1C45-AF1E-E84451C67020}" type="presOf" srcId="{04289F38-367A-B342-AC79-412DEF3242E0}" destId="{4819DFEE-F0E3-E74F-B929-9AC71B714864}" srcOrd="0" destOrd="0" presId="urn:microsoft.com/office/officeart/2005/8/layout/orgChart1"/>
    <dgm:cxn modelId="{D25B7F9D-5703-6E41-BD40-8B6F7921DD4D}" type="presOf" srcId="{45785FAF-9147-6247-9519-F3C8F9E19099}" destId="{689F49ED-8537-9547-8C9C-A61687AD47EA}" srcOrd="0" destOrd="0" presId="urn:microsoft.com/office/officeart/2005/8/layout/orgChart1"/>
    <dgm:cxn modelId="{C3A54748-E834-9347-BBED-D6B9412194E2}" type="presOf" srcId="{506373F5-8C08-A54B-AAF3-200325C59F25}" destId="{32D8525F-6331-B549-967D-B2A8D056D9EA}" srcOrd="0" destOrd="0" presId="urn:microsoft.com/office/officeart/2005/8/layout/orgChart1"/>
    <dgm:cxn modelId="{66720A47-015C-1E4C-A626-094E2C6603E6}" type="presOf" srcId="{45785FAF-9147-6247-9519-F3C8F9E19099}" destId="{9F08C9F2-E692-4E41-A046-269F8381894C}" srcOrd="1" destOrd="0" presId="urn:microsoft.com/office/officeart/2005/8/layout/orgChart1"/>
    <dgm:cxn modelId="{B89FE64F-B2FB-2241-AAD4-4456B016BCC5}" srcId="{D4DBA821-870A-1042-B038-0D20B6B9CDDD}" destId="{45785FAF-9147-6247-9519-F3C8F9E19099}" srcOrd="0" destOrd="0" parTransId="{04289F38-367A-B342-AC79-412DEF3242E0}" sibTransId="{4106F879-2C9D-6047-9318-D4E4A20D1E75}"/>
    <dgm:cxn modelId="{4BDDD25C-736B-6042-8274-F316CBBFE726}" type="presParOf" srcId="{E9325F69-8C04-E74E-9F15-B9FA06E9B67D}" destId="{26C6F463-448B-A041-B688-ABAD404A7005}" srcOrd="0" destOrd="0" presId="urn:microsoft.com/office/officeart/2005/8/layout/orgChart1"/>
    <dgm:cxn modelId="{9CD1298B-4253-594B-9D2D-DA964A984212}" type="presParOf" srcId="{26C6F463-448B-A041-B688-ABAD404A7005}" destId="{821D75AE-5EFD-064C-A759-D7FDBCA602B7}" srcOrd="0" destOrd="0" presId="urn:microsoft.com/office/officeart/2005/8/layout/orgChart1"/>
    <dgm:cxn modelId="{3C453BBA-ACF6-7346-A0A5-602652637B9C}" type="presParOf" srcId="{821D75AE-5EFD-064C-A759-D7FDBCA602B7}" destId="{33204D22-B5F5-7245-BF28-EF7D7FF29366}" srcOrd="0" destOrd="0" presId="urn:microsoft.com/office/officeart/2005/8/layout/orgChart1"/>
    <dgm:cxn modelId="{6BD9B3AD-DCB1-5542-9996-DC3FC12F9726}" type="presParOf" srcId="{821D75AE-5EFD-064C-A759-D7FDBCA602B7}" destId="{861C742B-0C85-C24D-8F72-3B83573D5064}" srcOrd="1" destOrd="0" presId="urn:microsoft.com/office/officeart/2005/8/layout/orgChart1"/>
    <dgm:cxn modelId="{E9D6CD34-B733-A344-8786-1EC655CBFE19}" type="presParOf" srcId="{26C6F463-448B-A041-B688-ABAD404A7005}" destId="{81A2EA4A-8E37-3B42-AF93-722519EDB552}" srcOrd="1" destOrd="0" presId="urn:microsoft.com/office/officeart/2005/8/layout/orgChart1"/>
    <dgm:cxn modelId="{6960CF71-E5B8-5B48-BF55-8546742B36EE}" type="presParOf" srcId="{81A2EA4A-8E37-3B42-AF93-722519EDB552}" destId="{4819DFEE-F0E3-E74F-B929-9AC71B714864}" srcOrd="0" destOrd="0" presId="urn:microsoft.com/office/officeart/2005/8/layout/orgChart1"/>
    <dgm:cxn modelId="{D14F51CB-BE4F-994F-85A8-0ACC12A1239A}" type="presParOf" srcId="{81A2EA4A-8E37-3B42-AF93-722519EDB552}" destId="{A8EB1C75-1129-4542-9F1A-D659DD2631ED}" srcOrd="1" destOrd="0" presId="urn:microsoft.com/office/officeart/2005/8/layout/orgChart1"/>
    <dgm:cxn modelId="{FF2D8EDD-8A71-4342-A38D-7BBD112BAD6A}" type="presParOf" srcId="{A8EB1C75-1129-4542-9F1A-D659DD2631ED}" destId="{EE9F8F9C-1DC5-E84D-9CE4-5D9E9274854F}" srcOrd="0" destOrd="0" presId="urn:microsoft.com/office/officeart/2005/8/layout/orgChart1"/>
    <dgm:cxn modelId="{55DD06C3-82B8-DD40-A888-FEA08285E78E}" type="presParOf" srcId="{EE9F8F9C-1DC5-E84D-9CE4-5D9E9274854F}" destId="{689F49ED-8537-9547-8C9C-A61687AD47EA}" srcOrd="0" destOrd="0" presId="urn:microsoft.com/office/officeart/2005/8/layout/orgChart1"/>
    <dgm:cxn modelId="{CF6DB8F8-2045-714E-9A37-8E7BCE4CDB52}" type="presParOf" srcId="{EE9F8F9C-1DC5-E84D-9CE4-5D9E9274854F}" destId="{9F08C9F2-E692-4E41-A046-269F8381894C}" srcOrd="1" destOrd="0" presId="urn:microsoft.com/office/officeart/2005/8/layout/orgChart1"/>
    <dgm:cxn modelId="{34EE9CF2-2939-564A-A3E7-4F90E3EE5B03}" type="presParOf" srcId="{A8EB1C75-1129-4542-9F1A-D659DD2631ED}" destId="{5945A042-1581-8343-B2C9-25E7FCDF7012}" srcOrd="1" destOrd="0" presId="urn:microsoft.com/office/officeart/2005/8/layout/orgChart1"/>
    <dgm:cxn modelId="{E5AFF7B0-FD2D-E74D-B867-696AAFF75F8F}" type="presParOf" srcId="{5945A042-1581-8343-B2C9-25E7FCDF7012}" destId="{32D8525F-6331-B549-967D-B2A8D056D9EA}" srcOrd="0" destOrd="0" presId="urn:microsoft.com/office/officeart/2005/8/layout/orgChart1"/>
    <dgm:cxn modelId="{83A07C65-F2F0-2347-9B3D-763E2619C645}" type="presParOf" srcId="{5945A042-1581-8343-B2C9-25E7FCDF7012}" destId="{0CA1EA2C-51B5-5E4E-99C1-3CC61F6BF2FF}" srcOrd="1" destOrd="0" presId="urn:microsoft.com/office/officeart/2005/8/layout/orgChart1"/>
    <dgm:cxn modelId="{63C1F88A-C4CB-3D44-A965-889B7DF23C0C}" type="presParOf" srcId="{0CA1EA2C-51B5-5E4E-99C1-3CC61F6BF2FF}" destId="{CBAB2F2A-F349-CA42-A621-E609F13C59E3}" srcOrd="0" destOrd="0" presId="urn:microsoft.com/office/officeart/2005/8/layout/orgChart1"/>
    <dgm:cxn modelId="{CE6A2FEA-CF50-D741-9F3C-6E57AF56973A}" type="presParOf" srcId="{CBAB2F2A-F349-CA42-A621-E609F13C59E3}" destId="{BD8B521D-DC9A-1448-AFD4-17A5290B3058}" srcOrd="0" destOrd="0" presId="urn:microsoft.com/office/officeart/2005/8/layout/orgChart1"/>
    <dgm:cxn modelId="{E04589E5-34B6-3A44-AFF2-FE73FF57EFD0}" type="presParOf" srcId="{CBAB2F2A-F349-CA42-A621-E609F13C59E3}" destId="{8159B677-4C2E-EB4B-8C85-82DCA4526CE1}" srcOrd="1" destOrd="0" presId="urn:microsoft.com/office/officeart/2005/8/layout/orgChart1"/>
    <dgm:cxn modelId="{45E20557-B2E9-A048-8055-1229037B474F}" type="presParOf" srcId="{0CA1EA2C-51B5-5E4E-99C1-3CC61F6BF2FF}" destId="{1EB5D92E-84E9-5440-A3E3-2BE9EAFFDFF9}" srcOrd="1" destOrd="0" presId="urn:microsoft.com/office/officeart/2005/8/layout/orgChart1"/>
    <dgm:cxn modelId="{1DCEF973-3435-B649-8D0E-E0251ACBCE6C}" type="presParOf" srcId="{1EB5D92E-84E9-5440-A3E3-2BE9EAFFDFF9}" destId="{04802A58-4187-104C-8DB8-E2A0946DCF5B}" srcOrd="0" destOrd="0" presId="urn:microsoft.com/office/officeart/2005/8/layout/orgChart1"/>
    <dgm:cxn modelId="{39240BCB-922D-B743-9681-D73187563975}" type="presParOf" srcId="{1EB5D92E-84E9-5440-A3E3-2BE9EAFFDFF9}" destId="{B18ECDD2-D4E6-ED43-977A-4358A2887C04}" srcOrd="1" destOrd="0" presId="urn:microsoft.com/office/officeart/2005/8/layout/orgChart1"/>
    <dgm:cxn modelId="{030D1D1F-ED14-7648-B22C-9EAAAC5B6EAD}" type="presParOf" srcId="{B18ECDD2-D4E6-ED43-977A-4358A2887C04}" destId="{9C995E9C-05B4-A047-AF42-E59530B87FD5}" srcOrd="0" destOrd="0" presId="urn:microsoft.com/office/officeart/2005/8/layout/orgChart1"/>
    <dgm:cxn modelId="{AA333EFD-0905-684F-BECE-AAC455404E80}" type="presParOf" srcId="{9C995E9C-05B4-A047-AF42-E59530B87FD5}" destId="{5AACD154-5033-F14D-89E2-596921ED27C4}" srcOrd="0" destOrd="0" presId="urn:microsoft.com/office/officeart/2005/8/layout/orgChart1"/>
    <dgm:cxn modelId="{7CA4848A-8C95-7541-A960-96CF4BBC1577}" type="presParOf" srcId="{9C995E9C-05B4-A047-AF42-E59530B87FD5}" destId="{61420231-A8C2-EF44-B7D3-3584930BD376}" srcOrd="1" destOrd="0" presId="urn:microsoft.com/office/officeart/2005/8/layout/orgChart1"/>
    <dgm:cxn modelId="{F2A55BB0-0142-8F40-B811-7D515E130D2C}" type="presParOf" srcId="{B18ECDD2-D4E6-ED43-977A-4358A2887C04}" destId="{998D837A-6515-9040-ADDC-04A9C07F56E5}" srcOrd="1" destOrd="0" presId="urn:microsoft.com/office/officeart/2005/8/layout/orgChart1"/>
    <dgm:cxn modelId="{6161C720-4B76-9641-A5AF-8D50A78052F8}" type="presParOf" srcId="{998D837A-6515-9040-ADDC-04A9C07F56E5}" destId="{891B7326-D591-1642-B654-81028DB3CCE9}" srcOrd="0" destOrd="0" presId="urn:microsoft.com/office/officeart/2005/8/layout/orgChart1"/>
    <dgm:cxn modelId="{AF252153-648A-E448-93FE-4DACDEAAA959}" type="presParOf" srcId="{998D837A-6515-9040-ADDC-04A9C07F56E5}" destId="{5ACB45E6-E879-004D-9A54-B6EC6029ED48}" srcOrd="1" destOrd="0" presId="urn:microsoft.com/office/officeart/2005/8/layout/orgChart1"/>
    <dgm:cxn modelId="{3B688FB4-B810-E34A-9755-D363367875F5}" type="presParOf" srcId="{5ACB45E6-E879-004D-9A54-B6EC6029ED48}" destId="{22174F83-8673-DB43-9BB7-13B0650B0E5D}" srcOrd="0" destOrd="0" presId="urn:microsoft.com/office/officeart/2005/8/layout/orgChart1"/>
    <dgm:cxn modelId="{C003F8E4-7CC9-F246-A63D-85F63ADB8DEB}" type="presParOf" srcId="{22174F83-8673-DB43-9BB7-13B0650B0E5D}" destId="{B6CC4EEF-1B06-FE47-ADE6-8656C7E091BC}" srcOrd="0" destOrd="0" presId="urn:microsoft.com/office/officeart/2005/8/layout/orgChart1"/>
    <dgm:cxn modelId="{15DDF165-94D0-7549-B3D9-91B0B24CB08E}" type="presParOf" srcId="{22174F83-8673-DB43-9BB7-13B0650B0E5D}" destId="{58EABEEA-2336-D244-9188-70E4DA9B6852}" srcOrd="1" destOrd="0" presId="urn:microsoft.com/office/officeart/2005/8/layout/orgChart1"/>
    <dgm:cxn modelId="{18A54470-B412-EC43-BDC9-666200191DB7}" type="presParOf" srcId="{5ACB45E6-E879-004D-9A54-B6EC6029ED48}" destId="{B85E4773-9684-934D-8345-11699FA70B6B}" srcOrd="1" destOrd="0" presId="urn:microsoft.com/office/officeart/2005/8/layout/orgChart1"/>
    <dgm:cxn modelId="{A2DE0061-8648-0040-9A97-C8A3594E5BA3}" type="presParOf" srcId="{5ACB45E6-E879-004D-9A54-B6EC6029ED48}" destId="{EABF70D1-5357-C440-A703-1157E78664E2}" srcOrd="2" destOrd="0" presId="urn:microsoft.com/office/officeart/2005/8/layout/orgChart1"/>
    <dgm:cxn modelId="{C9CDE840-5110-3848-B147-18B964B1A79D}" type="presParOf" srcId="{998D837A-6515-9040-ADDC-04A9C07F56E5}" destId="{E8B9D4F0-2A3C-A84D-94B2-E44BD23BD103}" srcOrd="2" destOrd="0" presId="urn:microsoft.com/office/officeart/2005/8/layout/orgChart1"/>
    <dgm:cxn modelId="{69CA7078-EB72-7E47-961F-808FA68AE715}" type="presParOf" srcId="{998D837A-6515-9040-ADDC-04A9C07F56E5}" destId="{45445EE7-2A51-CB44-BFFA-0DBA98EEADBE}" srcOrd="3" destOrd="0" presId="urn:microsoft.com/office/officeart/2005/8/layout/orgChart1"/>
    <dgm:cxn modelId="{6EBB97F0-7E64-AB45-ACDB-BFD05AD356B4}" type="presParOf" srcId="{45445EE7-2A51-CB44-BFFA-0DBA98EEADBE}" destId="{B91C7942-88DC-D34E-AD30-544EBBCCF4F4}" srcOrd="0" destOrd="0" presId="urn:microsoft.com/office/officeart/2005/8/layout/orgChart1"/>
    <dgm:cxn modelId="{4F5B2CC0-76EA-B74A-A938-F5C303201DEF}" type="presParOf" srcId="{B91C7942-88DC-D34E-AD30-544EBBCCF4F4}" destId="{9FE884E9-A68F-9240-91B9-BE843AC47E91}" srcOrd="0" destOrd="0" presId="urn:microsoft.com/office/officeart/2005/8/layout/orgChart1"/>
    <dgm:cxn modelId="{1D1E6867-5BA8-AE4E-A9D3-48C781C4FE4D}" type="presParOf" srcId="{B91C7942-88DC-D34E-AD30-544EBBCCF4F4}" destId="{67DD2988-4360-254F-A885-45D208FB9B90}" srcOrd="1" destOrd="0" presId="urn:microsoft.com/office/officeart/2005/8/layout/orgChart1"/>
    <dgm:cxn modelId="{611D5946-3867-AD4A-B6A9-F4064281D32C}" type="presParOf" srcId="{45445EE7-2A51-CB44-BFFA-0DBA98EEADBE}" destId="{30F80F6D-610E-BA4F-AA74-79ADEBBD0057}" srcOrd="1" destOrd="0" presId="urn:microsoft.com/office/officeart/2005/8/layout/orgChart1"/>
    <dgm:cxn modelId="{34A830BC-DB3D-FD47-8DBF-461542288FB4}" type="presParOf" srcId="{45445EE7-2A51-CB44-BFFA-0DBA98EEADBE}" destId="{B35DB062-192D-F54E-83F7-AD2CAA092DF9}" srcOrd="2" destOrd="0" presId="urn:microsoft.com/office/officeart/2005/8/layout/orgChart1"/>
    <dgm:cxn modelId="{D0C3DA47-AB4E-7248-BA40-E952C0279C9B}" type="presParOf" srcId="{B18ECDD2-D4E6-ED43-977A-4358A2887C04}" destId="{5EE5E3E2-E502-1A49-B40C-11CD7C355836}" srcOrd="2" destOrd="0" presId="urn:microsoft.com/office/officeart/2005/8/layout/orgChart1"/>
    <dgm:cxn modelId="{EAFF9A2C-A4F1-6C49-BACE-7522443A0688}" type="presParOf" srcId="{0CA1EA2C-51B5-5E4E-99C1-3CC61F6BF2FF}" destId="{C8AB3288-D55A-C34C-8F49-9383C3B9DCC9}" srcOrd="2" destOrd="0" presId="urn:microsoft.com/office/officeart/2005/8/layout/orgChart1"/>
    <dgm:cxn modelId="{94EF35EC-2E3D-544D-AD8D-4580B2438001}" type="presParOf" srcId="{A8EB1C75-1129-4542-9F1A-D659DD2631ED}" destId="{17CA1F42-FDD8-414A-8CF3-0E975DA6669F}" srcOrd="2" destOrd="0" presId="urn:microsoft.com/office/officeart/2005/8/layout/orgChart1"/>
    <dgm:cxn modelId="{C34F5177-C4A1-7C4A-B381-55DF530B93F8}" type="presParOf" srcId="{26C6F463-448B-A041-B688-ABAD404A7005}" destId="{BA43C484-5BD3-6F45-A5EC-19B22F03B02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B9D4F0-2A3C-A84D-94B2-E44BD23BD103}">
      <dsp:nvSpPr>
        <dsp:cNvPr id="0" name=""/>
        <dsp:cNvSpPr/>
      </dsp:nvSpPr>
      <dsp:spPr>
        <a:xfrm>
          <a:off x="1307842" y="2711493"/>
          <a:ext cx="154527" cy="1205315"/>
        </a:xfrm>
        <a:custGeom>
          <a:avLst/>
          <a:gdLst/>
          <a:ahLst/>
          <a:cxnLst/>
          <a:rect l="0" t="0" r="0" b="0"/>
          <a:pathLst>
            <a:path>
              <a:moveTo>
                <a:pt x="0" y="0"/>
              </a:moveTo>
              <a:lnTo>
                <a:pt x="0" y="1205315"/>
              </a:lnTo>
              <a:lnTo>
                <a:pt x="154527" y="120531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91B7326-D591-1642-B654-81028DB3CCE9}">
      <dsp:nvSpPr>
        <dsp:cNvPr id="0" name=""/>
        <dsp:cNvSpPr/>
      </dsp:nvSpPr>
      <dsp:spPr>
        <a:xfrm>
          <a:off x="1307842" y="2711493"/>
          <a:ext cx="154527" cy="473884"/>
        </a:xfrm>
        <a:custGeom>
          <a:avLst/>
          <a:gdLst/>
          <a:ahLst/>
          <a:cxnLst/>
          <a:rect l="0" t="0" r="0" b="0"/>
          <a:pathLst>
            <a:path>
              <a:moveTo>
                <a:pt x="0" y="0"/>
              </a:moveTo>
              <a:lnTo>
                <a:pt x="0" y="473884"/>
              </a:lnTo>
              <a:lnTo>
                <a:pt x="154527" y="47388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802A58-4187-104C-8DB8-E2A0946DCF5B}">
      <dsp:nvSpPr>
        <dsp:cNvPr id="0" name=""/>
        <dsp:cNvSpPr/>
      </dsp:nvSpPr>
      <dsp:spPr>
        <a:xfrm>
          <a:off x="1674196" y="1980063"/>
          <a:ext cx="91440" cy="216338"/>
        </a:xfrm>
        <a:custGeom>
          <a:avLst/>
          <a:gdLst/>
          <a:ahLst/>
          <a:cxnLst/>
          <a:rect l="0" t="0" r="0" b="0"/>
          <a:pathLst>
            <a:path>
              <a:moveTo>
                <a:pt x="45720" y="0"/>
              </a:moveTo>
              <a:lnTo>
                <a:pt x="45720" y="21633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2D8525F-6331-B549-967D-B2A8D056D9EA}">
      <dsp:nvSpPr>
        <dsp:cNvPr id="0" name=""/>
        <dsp:cNvSpPr/>
      </dsp:nvSpPr>
      <dsp:spPr>
        <a:xfrm>
          <a:off x="1674196" y="1248632"/>
          <a:ext cx="91440" cy="216338"/>
        </a:xfrm>
        <a:custGeom>
          <a:avLst/>
          <a:gdLst/>
          <a:ahLst/>
          <a:cxnLst/>
          <a:rect l="0" t="0" r="0" b="0"/>
          <a:pathLst>
            <a:path>
              <a:moveTo>
                <a:pt x="45720" y="0"/>
              </a:moveTo>
              <a:lnTo>
                <a:pt x="45720" y="21633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819DFEE-F0E3-E74F-B929-9AC71B714864}">
      <dsp:nvSpPr>
        <dsp:cNvPr id="0" name=""/>
        <dsp:cNvSpPr/>
      </dsp:nvSpPr>
      <dsp:spPr>
        <a:xfrm>
          <a:off x="1674196" y="517201"/>
          <a:ext cx="91440" cy="216338"/>
        </a:xfrm>
        <a:custGeom>
          <a:avLst/>
          <a:gdLst/>
          <a:ahLst/>
          <a:cxnLst/>
          <a:rect l="0" t="0" r="0" b="0"/>
          <a:pathLst>
            <a:path>
              <a:moveTo>
                <a:pt x="45720" y="0"/>
              </a:moveTo>
              <a:lnTo>
                <a:pt x="45720" y="21633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204D22-B5F5-7245-BF28-EF7D7FF29366}">
      <dsp:nvSpPr>
        <dsp:cNvPr id="0" name=""/>
        <dsp:cNvSpPr/>
      </dsp:nvSpPr>
      <dsp:spPr>
        <a:xfrm>
          <a:off x="1204824" y="2109"/>
          <a:ext cx="1030184" cy="51509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a:t>ESS</a:t>
          </a:r>
        </a:p>
      </dsp:txBody>
      <dsp:txXfrm>
        <a:off x="1204824" y="2109"/>
        <a:ext cx="1030184" cy="515092"/>
      </dsp:txXfrm>
    </dsp:sp>
    <dsp:sp modelId="{689F49ED-8537-9547-8C9C-A61687AD47EA}">
      <dsp:nvSpPr>
        <dsp:cNvPr id="0" name=""/>
        <dsp:cNvSpPr/>
      </dsp:nvSpPr>
      <dsp:spPr>
        <a:xfrm>
          <a:off x="1204824" y="733540"/>
          <a:ext cx="1030184" cy="51509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a:t>Machine Directorate</a:t>
          </a:r>
        </a:p>
      </dsp:txBody>
      <dsp:txXfrm>
        <a:off x="1204824" y="733540"/>
        <a:ext cx="1030184" cy="515092"/>
      </dsp:txXfrm>
    </dsp:sp>
    <dsp:sp modelId="{BD8B521D-DC9A-1448-AFD4-17A5290B3058}">
      <dsp:nvSpPr>
        <dsp:cNvPr id="0" name=""/>
        <dsp:cNvSpPr/>
      </dsp:nvSpPr>
      <dsp:spPr>
        <a:xfrm>
          <a:off x="1204824" y="1464971"/>
          <a:ext cx="1030184" cy="51509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a:t>EIS Division</a:t>
          </a:r>
        </a:p>
      </dsp:txBody>
      <dsp:txXfrm>
        <a:off x="1204824" y="1464971"/>
        <a:ext cx="1030184" cy="515092"/>
      </dsp:txXfrm>
    </dsp:sp>
    <dsp:sp modelId="{5AACD154-5033-F14D-89E2-596921ED27C4}">
      <dsp:nvSpPr>
        <dsp:cNvPr id="0" name=""/>
        <dsp:cNvSpPr/>
      </dsp:nvSpPr>
      <dsp:spPr>
        <a:xfrm>
          <a:off x="1204824" y="2196401"/>
          <a:ext cx="1030184" cy="515092"/>
        </a:xfrm>
        <a:prstGeom prst="rect">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a:t>ES*</a:t>
          </a:r>
        </a:p>
      </dsp:txBody>
      <dsp:txXfrm>
        <a:off x="1204824" y="2196401"/>
        <a:ext cx="1030184" cy="515092"/>
      </dsp:txXfrm>
    </dsp:sp>
    <dsp:sp modelId="{B6CC4EEF-1B06-FE47-ADE6-8656C7E091BC}">
      <dsp:nvSpPr>
        <dsp:cNvPr id="0" name=""/>
        <dsp:cNvSpPr/>
      </dsp:nvSpPr>
      <dsp:spPr>
        <a:xfrm>
          <a:off x="1462370" y="2927832"/>
          <a:ext cx="1030184" cy="515092"/>
        </a:xfrm>
        <a:prstGeom prst="rect">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a:t>System Engineering*</a:t>
          </a:r>
        </a:p>
      </dsp:txBody>
      <dsp:txXfrm>
        <a:off x="1462370" y="2927832"/>
        <a:ext cx="1030184" cy="515092"/>
      </dsp:txXfrm>
    </dsp:sp>
    <dsp:sp modelId="{9FE884E9-A68F-9240-91B9-BE843AC47E91}">
      <dsp:nvSpPr>
        <dsp:cNvPr id="0" name=""/>
        <dsp:cNvSpPr/>
      </dsp:nvSpPr>
      <dsp:spPr>
        <a:xfrm>
          <a:off x="1462370" y="3659263"/>
          <a:ext cx="1030184" cy="515092"/>
        </a:xfrm>
        <a:prstGeom prst="rect">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a:t>Technical Content Management *</a:t>
          </a:r>
        </a:p>
      </dsp:txBody>
      <dsp:txXfrm>
        <a:off x="1462370" y="3659263"/>
        <a:ext cx="1030184" cy="515092"/>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9F57FC-B3FF-4DF2-9417-962901C07B3B}" type="datetimeFigureOut">
              <a:rPr lang="sv-SE" smtClean="0"/>
              <a:t>2019-04-09</a:t>
            </a:fld>
            <a:endParaRPr lang="sv-SE"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1A53A7-64CD-4D0E-AAE8-1AC9C79D7085}" type="slidenum">
              <a:rPr lang="sv-SE" smtClean="0"/>
              <a:t>‹#›</a:t>
            </a:fld>
            <a:endParaRPr lang="sv-SE" dirty="0"/>
          </a:p>
        </p:txBody>
      </p:sp>
    </p:spTree>
    <p:extLst>
      <p:ext uri="{BB962C8B-B14F-4D97-AF65-F5344CB8AC3E}">
        <p14:creationId xmlns:p14="http://schemas.microsoft.com/office/powerpoint/2010/main" val="1284655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1A53A7-64CD-4D0E-AAE8-1AC9C79D7085}" type="slidenum">
              <a:rPr lang="sv-SE" smtClean="0"/>
              <a:t>7</a:t>
            </a:fld>
            <a:endParaRPr lang="sv-SE" dirty="0"/>
          </a:p>
        </p:txBody>
      </p:sp>
    </p:spTree>
    <p:extLst>
      <p:ext uri="{BB962C8B-B14F-4D97-AF65-F5344CB8AC3E}">
        <p14:creationId xmlns:p14="http://schemas.microsoft.com/office/powerpoint/2010/main" val="1615620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161A53A7-64CD-4D0E-AAE8-1AC9C79D7085}" type="slidenum">
              <a:rPr lang="sv-SE" smtClean="0"/>
              <a:t>22</a:t>
            </a:fld>
            <a:endParaRPr lang="sv-SE" dirty="0"/>
          </a:p>
        </p:txBody>
      </p:sp>
    </p:spTree>
    <p:extLst>
      <p:ext uri="{BB962C8B-B14F-4D97-AF65-F5344CB8AC3E}">
        <p14:creationId xmlns:p14="http://schemas.microsoft.com/office/powerpoint/2010/main" val="6579612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bg>
      <p:bgPr>
        <a:solidFill>
          <a:srgbClr val="13A0DD"/>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normAutofit/>
          </a:bodyPr>
          <a:lstStyle>
            <a:lvl1pPr algn="ctr">
              <a:defRPr sz="3200"/>
            </a:lvl1pPr>
          </a:lstStyle>
          <a:p>
            <a:r>
              <a:rPr lang="en-US" noProof="0"/>
              <a:t>Click to edit Master title style</a:t>
            </a:r>
            <a:endParaRPr lang="en-GB" noProof="0" dirty="0"/>
          </a:p>
        </p:txBody>
      </p:sp>
      <p:sp>
        <p:nvSpPr>
          <p:cNvPr id="3" name="Subtitle 2"/>
          <p:cNvSpPr>
            <a:spLocks noGrp="1"/>
          </p:cNvSpPr>
          <p:nvPr>
            <p:ph type="subTitle" idx="1" hasCustomPrompt="1"/>
          </p:nvPr>
        </p:nvSpPr>
        <p:spPr>
          <a:xfrm>
            <a:off x="1828800" y="3886200"/>
            <a:ext cx="8534400" cy="1752600"/>
          </a:xfrm>
        </p:spPr>
        <p:txBody>
          <a:bodyPr/>
          <a:lstStyle>
            <a:lvl1pPr marL="0" indent="0" algn="ctr">
              <a:buNone/>
              <a:defRPr>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dirty="0"/>
              <a:t>Presenter name</a:t>
            </a:r>
            <a:endParaRPr lang="en-GB" noProof="0" dirty="0"/>
          </a:p>
        </p:txBody>
      </p:sp>
      <p:sp>
        <p:nvSpPr>
          <p:cNvPr id="4" name="Date Placeholder 3"/>
          <p:cNvSpPr>
            <a:spLocks noGrp="1"/>
          </p:cNvSpPr>
          <p:nvPr>
            <p:ph type="dt" sz="half" idx="10"/>
          </p:nvPr>
        </p:nvSpPr>
        <p:spPr>
          <a:xfrm>
            <a:off x="609600" y="6453336"/>
            <a:ext cx="2844800" cy="365125"/>
          </a:xfrm>
        </p:spPr>
        <p:txBody>
          <a:bodyPr anchor="b"/>
          <a:lstStyle>
            <a:lvl1pPr>
              <a:defRPr>
                <a:solidFill>
                  <a:schemeClr val="bg1"/>
                </a:solidFill>
              </a:defRPr>
            </a:lvl1pPr>
          </a:lstStyle>
          <a:p>
            <a:fld id="{5ED7AC81-318B-4D49-A602-9E30227C87EC}" type="datetime1">
              <a:rPr lang="en-GB" smtClean="0"/>
              <a:pPr/>
              <a:t>09/04/2019</a:t>
            </a:fld>
            <a:endParaRPr lang="en-GB" dirty="0"/>
          </a:p>
        </p:txBody>
      </p:sp>
      <p:sp>
        <p:nvSpPr>
          <p:cNvPr id="5" name="Footer Placeholder 4"/>
          <p:cNvSpPr>
            <a:spLocks noGrp="1"/>
          </p:cNvSpPr>
          <p:nvPr>
            <p:ph type="ftr" sz="quarter" idx="11"/>
          </p:nvPr>
        </p:nvSpPr>
        <p:spPr>
          <a:xfrm>
            <a:off x="4165600" y="6453336"/>
            <a:ext cx="3860800" cy="365125"/>
          </a:xfrm>
        </p:spPr>
        <p:txBody>
          <a:bodyPr anchor="b"/>
          <a:lstStyle>
            <a:lvl1pPr>
              <a:defRPr>
                <a:solidFill>
                  <a:schemeClr val="bg1"/>
                </a:solidFill>
              </a:defRPr>
            </a:lvl1pPr>
          </a:lstStyle>
          <a:p>
            <a:r>
              <a:rPr lang="en-GB"/>
              <a:t>© European Spallation Source ERIC</a:t>
            </a:r>
            <a:endParaRPr lang="en-GB" dirty="0"/>
          </a:p>
        </p:txBody>
      </p:sp>
      <p:sp>
        <p:nvSpPr>
          <p:cNvPr id="6" name="Slide Number Placeholder 5"/>
          <p:cNvSpPr>
            <a:spLocks noGrp="1"/>
          </p:cNvSpPr>
          <p:nvPr>
            <p:ph type="sldNum" sz="quarter" idx="12"/>
          </p:nvPr>
        </p:nvSpPr>
        <p:spPr>
          <a:xfrm>
            <a:off x="8737600" y="6453336"/>
            <a:ext cx="2844800" cy="365125"/>
          </a:xfrm>
        </p:spPr>
        <p:txBody>
          <a:bodyPr anchor="b"/>
          <a:lstStyle>
            <a:lvl1pPr>
              <a:defRPr>
                <a:solidFill>
                  <a:schemeClr val="bg1"/>
                </a:solidFill>
              </a:defRPr>
            </a:lvl1pPr>
          </a:lstStyle>
          <a:p>
            <a:fld id="{551115BC-487E-4422-894C-CB7CD3E79223}" type="slidenum">
              <a:rPr lang="en-GB" smtClean="0"/>
              <a:pPr/>
              <a:t>‹#›</a:t>
            </a:fld>
            <a:endParaRPr lang="en-GB"/>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44407" y="260651"/>
            <a:ext cx="2208245" cy="886059"/>
          </a:xfrm>
          <a:prstGeom prst="rect">
            <a:avLst/>
          </a:prstGeom>
        </p:spPr>
      </p:pic>
      <p:pic>
        <p:nvPicPr>
          <p:cNvPr id="11" name="Picture 10">
            <a:extLst>
              <a:ext uri="{FF2B5EF4-FFF2-40B4-BE49-F238E27FC236}">
                <a16:creationId xmlns:a16="http://schemas.microsoft.com/office/drawing/2014/main" id="{3B77A986-290F-D34E-872B-A89DF3BE59A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3375" b="16409"/>
          <a:stretch/>
        </p:blipFill>
        <p:spPr>
          <a:xfrm>
            <a:off x="9219135" y="260651"/>
            <a:ext cx="2972865" cy="1316868"/>
          </a:xfrm>
          <a:prstGeom prst="rect">
            <a:avLst/>
          </a:prstGeom>
        </p:spPr>
      </p:pic>
    </p:spTree>
    <p:extLst>
      <p:ext uri="{BB962C8B-B14F-4D97-AF65-F5344CB8AC3E}">
        <p14:creationId xmlns:p14="http://schemas.microsoft.com/office/powerpoint/2010/main" val="2439884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609600" y="1600206"/>
            <a:ext cx="5384800" cy="4525963"/>
          </a:xfrm>
        </p:spPr>
        <p:txBody>
          <a:bodyPr/>
          <a:lstStyle>
            <a:lvl1pPr>
              <a:defRPr sz="1939"/>
            </a:lvl1pPr>
            <a:lvl2pPr>
              <a:defRPr sz="1661"/>
            </a:lvl2pPr>
            <a:lvl3pPr>
              <a:defRPr sz="1385"/>
            </a:lvl3pPr>
            <a:lvl4pPr>
              <a:defRPr sz="1247"/>
            </a:lvl4pPr>
            <a:lvl5pPr>
              <a:defRPr sz="1247"/>
            </a:lvl5pPr>
            <a:lvl6pPr>
              <a:defRPr sz="1247"/>
            </a:lvl6pPr>
            <a:lvl7pPr>
              <a:defRPr sz="1247"/>
            </a:lvl7pPr>
            <a:lvl8pPr>
              <a:defRPr sz="1247"/>
            </a:lvl8pPr>
            <a:lvl9pPr>
              <a:defRPr sz="1247"/>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97600" y="1600206"/>
            <a:ext cx="5384800" cy="4525963"/>
          </a:xfrm>
        </p:spPr>
        <p:txBody>
          <a:bodyPr/>
          <a:lstStyle>
            <a:lvl1pPr>
              <a:defRPr sz="1939"/>
            </a:lvl1pPr>
            <a:lvl2pPr>
              <a:defRPr sz="1661"/>
            </a:lvl2pPr>
            <a:lvl3pPr>
              <a:defRPr sz="1385"/>
            </a:lvl3pPr>
            <a:lvl4pPr>
              <a:defRPr sz="1247"/>
            </a:lvl4pPr>
            <a:lvl5pPr>
              <a:defRPr sz="1247"/>
            </a:lvl5pPr>
            <a:lvl6pPr>
              <a:defRPr sz="1247"/>
            </a:lvl6pPr>
            <a:lvl7pPr>
              <a:defRPr sz="1247"/>
            </a:lvl7pPr>
            <a:lvl8pPr>
              <a:defRPr sz="1247"/>
            </a:lvl8pPr>
            <a:lvl9pPr>
              <a:defRPr sz="1247"/>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2019-04-09</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144712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609604" y="1535116"/>
            <a:ext cx="5386917" cy="639762"/>
          </a:xfrm>
        </p:spPr>
        <p:txBody>
          <a:bodyPr anchor="b"/>
          <a:lstStyle>
            <a:lvl1pPr marL="0" indent="0">
              <a:buNone/>
              <a:defRPr sz="1661" b="1"/>
            </a:lvl1pPr>
            <a:lvl2pPr marL="315314" indent="0">
              <a:buNone/>
              <a:defRPr sz="1385" b="1"/>
            </a:lvl2pPr>
            <a:lvl3pPr marL="630630" indent="0">
              <a:buNone/>
              <a:defRPr sz="1247" b="1"/>
            </a:lvl3pPr>
            <a:lvl4pPr marL="945947" indent="0">
              <a:buNone/>
              <a:defRPr sz="1108" b="1"/>
            </a:lvl4pPr>
            <a:lvl5pPr marL="1261265" indent="0">
              <a:buNone/>
              <a:defRPr sz="1108" b="1"/>
            </a:lvl5pPr>
            <a:lvl6pPr marL="1576588" indent="0">
              <a:buNone/>
              <a:defRPr sz="1108" b="1"/>
            </a:lvl6pPr>
            <a:lvl7pPr marL="1891904" indent="0">
              <a:buNone/>
              <a:defRPr sz="1108" b="1"/>
            </a:lvl7pPr>
            <a:lvl8pPr marL="2207225" indent="0">
              <a:buNone/>
              <a:defRPr sz="1108" b="1"/>
            </a:lvl8pPr>
            <a:lvl9pPr marL="2522543" indent="0">
              <a:buNone/>
              <a:defRPr sz="1108" b="1"/>
            </a:lvl9pPr>
          </a:lstStyle>
          <a:p>
            <a:pPr lvl="0"/>
            <a:r>
              <a:rPr lang="sv-SE"/>
              <a:t>Klicka här för att ändra format på bakgrundstexten</a:t>
            </a:r>
          </a:p>
        </p:txBody>
      </p:sp>
      <p:sp>
        <p:nvSpPr>
          <p:cNvPr id="4" name="Platshållare för innehåll 3"/>
          <p:cNvSpPr>
            <a:spLocks noGrp="1"/>
          </p:cNvSpPr>
          <p:nvPr>
            <p:ph sz="half" idx="2"/>
          </p:nvPr>
        </p:nvSpPr>
        <p:spPr>
          <a:xfrm>
            <a:off x="609604" y="2174878"/>
            <a:ext cx="5386917" cy="3951288"/>
          </a:xfrm>
        </p:spPr>
        <p:txBody>
          <a:bodyPr/>
          <a:lstStyle>
            <a:lvl1pPr>
              <a:defRPr sz="1661"/>
            </a:lvl1pPr>
            <a:lvl2pPr>
              <a:defRPr sz="1385"/>
            </a:lvl2pPr>
            <a:lvl3pPr>
              <a:defRPr sz="1247"/>
            </a:lvl3pPr>
            <a:lvl4pPr>
              <a:defRPr sz="1108"/>
            </a:lvl4pPr>
            <a:lvl5pPr>
              <a:defRPr sz="1108"/>
            </a:lvl5pPr>
            <a:lvl6pPr>
              <a:defRPr sz="1108"/>
            </a:lvl6pPr>
            <a:lvl7pPr>
              <a:defRPr sz="1108"/>
            </a:lvl7pPr>
            <a:lvl8pPr>
              <a:defRPr sz="1108"/>
            </a:lvl8pPr>
            <a:lvl9pPr>
              <a:defRPr sz="1108"/>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93374" y="1535116"/>
            <a:ext cx="5389033" cy="639762"/>
          </a:xfrm>
        </p:spPr>
        <p:txBody>
          <a:bodyPr anchor="b"/>
          <a:lstStyle>
            <a:lvl1pPr marL="0" indent="0">
              <a:buNone/>
              <a:defRPr sz="1661" b="1"/>
            </a:lvl1pPr>
            <a:lvl2pPr marL="315314" indent="0">
              <a:buNone/>
              <a:defRPr sz="1385" b="1"/>
            </a:lvl2pPr>
            <a:lvl3pPr marL="630630" indent="0">
              <a:buNone/>
              <a:defRPr sz="1247" b="1"/>
            </a:lvl3pPr>
            <a:lvl4pPr marL="945947" indent="0">
              <a:buNone/>
              <a:defRPr sz="1108" b="1"/>
            </a:lvl4pPr>
            <a:lvl5pPr marL="1261265" indent="0">
              <a:buNone/>
              <a:defRPr sz="1108" b="1"/>
            </a:lvl5pPr>
            <a:lvl6pPr marL="1576588" indent="0">
              <a:buNone/>
              <a:defRPr sz="1108" b="1"/>
            </a:lvl6pPr>
            <a:lvl7pPr marL="1891904" indent="0">
              <a:buNone/>
              <a:defRPr sz="1108" b="1"/>
            </a:lvl7pPr>
            <a:lvl8pPr marL="2207225" indent="0">
              <a:buNone/>
              <a:defRPr sz="1108" b="1"/>
            </a:lvl8pPr>
            <a:lvl9pPr marL="2522543" indent="0">
              <a:buNone/>
              <a:defRPr sz="1108"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93374" y="2174878"/>
            <a:ext cx="5389033" cy="3951288"/>
          </a:xfrm>
        </p:spPr>
        <p:txBody>
          <a:bodyPr/>
          <a:lstStyle>
            <a:lvl1pPr>
              <a:defRPr sz="1661"/>
            </a:lvl1pPr>
            <a:lvl2pPr>
              <a:defRPr sz="1385"/>
            </a:lvl2pPr>
            <a:lvl3pPr>
              <a:defRPr sz="1247"/>
            </a:lvl3pPr>
            <a:lvl4pPr>
              <a:defRPr sz="1108"/>
            </a:lvl4pPr>
            <a:lvl5pPr>
              <a:defRPr sz="1108"/>
            </a:lvl5pPr>
            <a:lvl6pPr>
              <a:defRPr sz="1108"/>
            </a:lvl6pPr>
            <a:lvl7pPr>
              <a:defRPr sz="1108"/>
            </a:lvl7pPr>
            <a:lvl8pPr>
              <a:defRPr sz="1108"/>
            </a:lvl8pPr>
            <a:lvl9pPr>
              <a:defRPr sz="1108"/>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2019-04-09</a:t>
            </a:fld>
            <a:endParaRPr lang="sv-SE">
              <a:solidFill>
                <a:prstClr val="black">
                  <a:tint val="75000"/>
                </a:prstClr>
              </a:solidFill>
            </a:endParaRPr>
          </a:p>
        </p:txBody>
      </p:sp>
      <p:sp>
        <p:nvSpPr>
          <p:cNvPr id="8" name="Platshållare för sidfot 7"/>
          <p:cNvSpPr>
            <a:spLocks noGrp="1"/>
          </p:cNvSpPr>
          <p:nvPr>
            <p:ph type="ftr" sz="quarter" idx="11"/>
          </p:nvPr>
        </p:nvSpPr>
        <p:spPr/>
        <p:txBody>
          <a:bodyPr/>
          <a:lstStyle/>
          <a:p>
            <a:endParaRPr lang="sv-SE">
              <a:solidFill>
                <a:prstClr val="black">
                  <a:tint val="75000"/>
                </a:prstClr>
              </a:solidFill>
            </a:endParaRPr>
          </a:p>
        </p:txBody>
      </p:sp>
      <p:sp>
        <p:nvSpPr>
          <p:cNvPr id="9" name="Platshållare för bildnummer 8"/>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6228446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2019-04-09</a:t>
            </a:fld>
            <a:endParaRPr lang="sv-SE">
              <a:solidFill>
                <a:prstClr val="black">
                  <a:tint val="75000"/>
                </a:prstClr>
              </a:solidFill>
            </a:endParaRPr>
          </a:p>
        </p:txBody>
      </p:sp>
      <p:sp>
        <p:nvSpPr>
          <p:cNvPr id="4" name="Platshållare för sidfot 3"/>
          <p:cNvSpPr>
            <a:spLocks noGrp="1"/>
          </p:cNvSpPr>
          <p:nvPr>
            <p:ph type="ftr" sz="quarter" idx="11"/>
          </p:nvPr>
        </p:nvSpPr>
        <p:spPr/>
        <p:txBody>
          <a:bodyPr/>
          <a:lstStyle/>
          <a:p>
            <a:endParaRPr lang="sv-SE">
              <a:solidFill>
                <a:prstClr val="black">
                  <a:tint val="75000"/>
                </a:prstClr>
              </a:solidFill>
            </a:endParaRPr>
          </a:p>
        </p:txBody>
      </p:sp>
      <p:sp>
        <p:nvSpPr>
          <p:cNvPr id="5" name="Platshållare för bildnummer 4"/>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42242161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2019-04-09</a:t>
            </a:fld>
            <a:endParaRPr lang="sv-SE">
              <a:solidFill>
                <a:prstClr val="black">
                  <a:tint val="75000"/>
                </a:prstClr>
              </a:solidFill>
            </a:endParaRPr>
          </a:p>
        </p:txBody>
      </p:sp>
      <p:sp>
        <p:nvSpPr>
          <p:cNvPr id="3" name="Platshållare för sidfot 2"/>
          <p:cNvSpPr>
            <a:spLocks noGrp="1"/>
          </p:cNvSpPr>
          <p:nvPr>
            <p:ph type="ftr" sz="quarter" idx="11"/>
          </p:nvPr>
        </p:nvSpPr>
        <p:spPr/>
        <p:txBody>
          <a:bodyPr/>
          <a:lstStyle/>
          <a:p>
            <a:endParaRPr lang="sv-SE">
              <a:solidFill>
                <a:prstClr val="black">
                  <a:tint val="75000"/>
                </a:prstClr>
              </a:solidFill>
            </a:endParaRPr>
          </a:p>
        </p:txBody>
      </p:sp>
      <p:sp>
        <p:nvSpPr>
          <p:cNvPr id="4" name="Platshållare för bildnummer 3"/>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632342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09611" y="273052"/>
            <a:ext cx="4011084" cy="1162050"/>
          </a:xfrm>
        </p:spPr>
        <p:txBody>
          <a:bodyPr anchor="b"/>
          <a:lstStyle>
            <a:lvl1pPr algn="l">
              <a:defRPr sz="1385" b="1"/>
            </a:lvl1pPr>
          </a:lstStyle>
          <a:p>
            <a:r>
              <a:rPr lang="sv-SE"/>
              <a:t>Klicka här för att ändra format</a:t>
            </a:r>
          </a:p>
        </p:txBody>
      </p:sp>
      <p:sp>
        <p:nvSpPr>
          <p:cNvPr id="3" name="Platshållare för innehåll 2"/>
          <p:cNvSpPr>
            <a:spLocks noGrp="1"/>
          </p:cNvSpPr>
          <p:nvPr>
            <p:ph idx="1"/>
          </p:nvPr>
        </p:nvSpPr>
        <p:spPr>
          <a:xfrm>
            <a:off x="4766743" y="273401"/>
            <a:ext cx="6815668" cy="5853113"/>
          </a:xfrm>
        </p:spPr>
        <p:txBody>
          <a:bodyPr/>
          <a:lstStyle>
            <a:lvl1pPr>
              <a:defRPr sz="2216"/>
            </a:lvl1pPr>
            <a:lvl2pPr>
              <a:defRPr sz="1939"/>
            </a:lvl2pPr>
            <a:lvl3pPr>
              <a:defRPr sz="1661"/>
            </a:lvl3pPr>
            <a:lvl4pPr>
              <a:defRPr sz="1385"/>
            </a:lvl4pPr>
            <a:lvl5pPr>
              <a:defRPr sz="1385"/>
            </a:lvl5pPr>
            <a:lvl6pPr>
              <a:defRPr sz="1385"/>
            </a:lvl6pPr>
            <a:lvl7pPr>
              <a:defRPr sz="1385"/>
            </a:lvl7pPr>
            <a:lvl8pPr>
              <a:defRPr sz="1385"/>
            </a:lvl8pPr>
            <a:lvl9pPr>
              <a:defRPr sz="1385"/>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609611" y="1435104"/>
            <a:ext cx="4011084" cy="4691063"/>
          </a:xfrm>
        </p:spPr>
        <p:txBody>
          <a:bodyPr/>
          <a:lstStyle>
            <a:lvl1pPr marL="0" indent="0">
              <a:buNone/>
              <a:defRPr sz="969"/>
            </a:lvl1pPr>
            <a:lvl2pPr marL="315314" indent="0">
              <a:buNone/>
              <a:defRPr sz="831"/>
            </a:lvl2pPr>
            <a:lvl3pPr marL="630630" indent="0">
              <a:buNone/>
              <a:defRPr sz="692"/>
            </a:lvl3pPr>
            <a:lvl4pPr marL="945947" indent="0">
              <a:buNone/>
              <a:defRPr sz="623"/>
            </a:lvl4pPr>
            <a:lvl5pPr marL="1261265" indent="0">
              <a:buNone/>
              <a:defRPr sz="623"/>
            </a:lvl5pPr>
            <a:lvl6pPr marL="1576588" indent="0">
              <a:buNone/>
              <a:defRPr sz="623"/>
            </a:lvl6pPr>
            <a:lvl7pPr marL="1891904" indent="0">
              <a:buNone/>
              <a:defRPr sz="623"/>
            </a:lvl7pPr>
            <a:lvl8pPr marL="2207225" indent="0">
              <a:buNone/>
              <a:defRPr sz="623"/>
            </a:lvl8pPr>
            <a:lvl9pPr marL="2522543" indent="0">
              <a:buNone/>
              <a:defRPr sz="623"/>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2019-04-09</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0115300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2389717" y="4800603"/>
            <a:ext cx="7315200" cy="566738"/>
          </a:xfrm>
        </p:spPr>
        <p:txBody>
          <a:bodyPr anchor="b"/>
          <a:lstStyle>
            <a:lvl1pPr algn="l">
              <a:defRPr sz="1385" b="1"/>
            </a:lvl1pPr>
          </a:lstStyle>
          <a:p>
            <a:r>
              <a:rPr lang="sv-SE"/>
              <a:t>Klicka här för att ändra format</a:t>
            </a:r>
          </a:p>
        </p:txBody>
      </p:sp>
      <p:sp>
        <p:nvSpPr>
          <p:cNvPr id="3" name="Platshållare för bild 2"/>
          <p:cNvSpPr>
            <a:spLocks noGrp="1"/>
          </p:cNvSpPr>
          <p:nvPr>
            <p:ph type="pic" idx="1"/>
          </p:nvPr>
        </p:nvSpPr>
        <p:spPr>
          <a:xfrm>
            <a:off x="2389717" y="612775"/>
            <a:ext cx="7315200" cy="4114800"/>
          </a:xfrm>
        </p:spPr>
        <p:txBody>
          <a:bodyPr/>
          <a:lstStyle>
            <a:lvl1pPr marL="0" indent="0">
              <a:buNone/>
              <a:defRPr sz="2216"/>
            </a:lvl1pPr>
            <a:lvl2pPr marL="315314" indent="0">
              <a:buNone/>
              <a:defRPr sz="1939"/>
            </a:lvl2pPr>
            <a:lvl3pPr marL="630630" indent="0">
              <a:buNone/>
              <a:defRPr sz="1661"/>
            </a:lvl3pPr>
            <a:lvl4pPr marL="945947" indent="0">
              <a:buNone/>
              <a:defRPr sz="1385"/>
            </a:lvl4pPr>
            <a:lvl5pPr marL="1261265" indent="0">
              <a:buNone/>
              <a:defRPr sz="1385"/>
            </a:lvl5pPr>
            <a:lvl6pPr marL="1576588" indent="0">
              <a:buNone/>
              <a:defRPr sz="1385"/>
            </a:lvl6pPr>
            <a:lvl7pPr marL="1891904" indent="0">
              <a:buNone/>
              <a:defRPr sz="1385"/>
            </a:lvl7pPr>
            <a:lvl8pPr marL="2207225" indent="0">
              <a:buNone/>
              <a:defRPr sz="1385"/>
            </a:lvl8pPr>
            <a:lvl9pPr marL="2522543" indent="0">
              <a:buNone/>
              <a:defRPr sz="1385"/>
            </a:lvl9pPr>
          </a:lstStyle>
          <a:p>
            <a:endParaRPr lang="sv-SE"/>
          </a:p>
        </p:txBody>
      </p:sp>
      <p:sp>
        <p:nvSpPr>
          <p:cNvPr id="4" name="Platshållare för text 3"/>
          <p:cNvSpPr>
            <a:spLocks noGrp="1"/>
          </p:cNvSpPr>
          <p:nvPr>
            <p:ph type="body" sz="half" idx="2"/>
          </p:nvPr>
        </p:nvSpPr>
        <p:spPr>
          <a:xfrm>
            <a:off x="2389717" y="5367341"/>
            <a:ext cx="7315200" cy="804862"/>
          </a:xfrm>
        </p:spPr>
        <p:txBody>
          <a:bodyPr/>
          <a:lstStyle>
            <a:lvl1pPr marL="0" indent="0">
              <a:buNone/>
              <a:defRPr sz="969"/>
            </a:lvl1pPr>
            <a:lvl2pPr marL="315314" indent="0">
              <a:buNone/>
              <a:defRPr sz="831"/>
            </a:lvl2pPr>
            <a:lvl3pPr marL="630630" indent="0">
              <a:buNone/>
              <a:defRPr sz="692"/>
            </a:lvl3pPr>
            <a:lvl4pPr marL="945947" indent="0">
              <a:buNone/>
              <a:defRPr sz="623"/>
            </a:lvl4pPr>
            <a:lvl5pPr marL="1261265" indent="0">
              <a:buNone/>
              <a:defRPr sz="623"/>
            </a:lvl5pPr>
            <a:lvl6pPr marL="1576588" indent="0">
              <a:buNone/>
              <a:defRPr sz="623"/>
            </a:lvl6pPr>
            <a:lvl7pPr marL="1891904" indent="0">
              <a:buNone/>
              <a:defRPr sz="623"/>
            </a:lvl7pPr>
            <a:lvl8pPr marL="2207225" indent="0">
              <a:buNone/>
              <a:defRPr sz="623"/>
            </a:lvl8pPr>
            <a:lvl9pPr marL="2522543" indent="0">
              <a:buNone/>
              <a:defRPr sz="623"/>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2019-04-09</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5592225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2019-04-09</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4160471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839200" y="275036"/>
            <a:ext cx="2743200" cy="5851525"/>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609600" y="275036"/>
            <a:ext cx="8026400" cy="5851525"/>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2019-04-09</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5090039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Rubrikbild bild">
    <p:spTree>
      <p:nvGrpSpPr>
        <p:cNvPr id="1" name=""/>
        <p:cNvGrpSpPr/>
        <p:nvPr/>
      </p:nvGrpSpPr>
      <p:grpSpPr>
        <a:xfrm>
          <a:off x="0" y="0"/>
          <a:ext cx="0" cy="0"/>
          <a:chOff x="0" y="0"/>
          <a:chExt cx="0" cy="0"/>
        </a:xfrm>
      </p:grpSpPr>
      <p:sp>
        <p:nvSpPr>
          <p:cNvPr id="2" name="Rubrik 1"/>
          <p:cNvSpPr>
            <a:spLocks noGrp="1"/>
          </p:cNvSpPr>
          <p:nvPr>
            <p:ph type="title"/>
          </p:nvPr>
        </p:nvSpPr>
        <p:spPr>
          <a:xfrm>
            <a:off x="791349" y="301"/>
            <a:ext cx="7683499" cy="1441451"/>
          </a:xfrm>
        </p:spPr>
        <p:txBody>
          <a:bodyPr/>
          <a:lstStyle/>
          <a:p>
            <a:r>
              <a:rPr lang="sv-SE"/>
              <a:t>Klicka här för att ändra format</a:t>
            </a:r>
          </a:p>
        </p:txBody>
      </p:sp>
      <p:cxnSp>
        <p:nvCxnSpPr>
          <p:cNvPr id="3" name="Rak 7"/>
          <p:cNvCxnSpPr/>
          <p:nvPr userDrawn="1"/>
        </p:nvCxnSpPr>
        <p:spPr>
          <a:xfrm>
            <a:off x="-434760" y="1452400"/>
            <a:ext cx="12928527"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9735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6DC40F-55C4-384F-A14E-20FF4C53AB90}"/>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9" name="Picture 8">
            <a:extLst>
              <a:ext uri="{FF2B5EF4-FFF2-40B4-BE49-F238E27FC236}">
                <a16:creationId xmlns:a16="http://schemas.microsoft.com/office/drawing/2014/main" id="{C7D684BB-AC49-4844-95DA-6540E04D6DE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3375" b="16409"/>
          <a:stretch/>
        </p:blipFill>
        <p:spPr>
          <a:xfrm>
            <a:off x="10128448" y="256034"/>
            <a:ext cx="2018336" cy="894048"/>
          </a:xfrm>
          <a:prstGeom prst="rect">
            <a:avLst/>
          </a:prstGeom>
          <a:solidFill>
            <a:srgbClr val="0094CA"/>
          </a:solidFill>
        </p:spPr>
      </p:pic>
      <p:sp>
        <p:nvSpPr>
          <p:cNvPr id="2" name="Title 1"/>
          <p:cNvSpPr>
            <a:spLocks noGrp="1"/>
          </p:cNvSpPr>
          <p:nvPr>
            <p:ph type="title" hasCustomPrompt="1"/>
          </p:nvPr>
        </p:nvSpPr>
        <p:spPr>
          <a:xfrm>
            <a:off x="609600" y="346646"/>
            <a:ext cx="9518848" cy="562074"/>
          </a:xfrm>
        </p:spPr>
        <p:txBody>
          <a:bodyPr lIns="90000" anchor="b">
            <a:noAutofit/>
          </a:bodyPr>
          <a:lstStyle>
            <a:lvl1pPr algn="l">
              <a:defRPr sz="32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sp>
        <p:nvSpPr>
          <p:cNvPr id="3" name="Content Placeholder 2"/>
          <p:cNvSpPr>
            <a:spLocks noGrp="1"/>
          </p:cNvSpPr>
          <p:nvPr>
            <p:ph idx="1" hasCustomPrompt="1"/>
          </p:nvPr>
        </p:nvSpPr>
        <p:spPr>
          <a:xfrm>
            <a:off x="609600" y="1781000"/>
            <a:ext cx="10972800" cy="4345166"/>
          </a:xfrm>
        </p:spPr>
        <p:txBody>
          <a:bodyPr lIns="90000">
            <a:noAutofit/>
          </a:bodyPr>
          <a:lstStyle>
            <a:lvl1pPr marL="342900" indent="-342900">
              <a:buFont typeface="Arial" panose="020B0604020202020204" pitchFamily="34" charset="0"/>
              <a:buChar char="•"/>
              <a:defRPr/>
            </a:lvl1pPr>
          </a:lstStyle>
          <a:p>
            <a:pPr lvl="0"/>
            <a:r>
              <a:rPr lang="en-US" noProof="0" dirty="0"/>
              <a:t>Avoid text less than 16 points.  Always use Calibri font</a:t>
            </a:r>
          </a:p>
        </p:txBody>
      </p:sp>
      <p:sp>
        <p:nvSpPr>
          <p:cNvPr id="5" name="Footer Placeholder 4"/>
          <p:cNvSpPr>
            <a:spLocks noGrp="1"/>
          </p:cNvSpPr>
          <p:nvPr>
            <p:ph type="ftr" sz="quarter" idx="11"/>
          </p:nvPr>
        </p:nvSpPr>
        <p:spPr>
          <a:xfrm>
            <a:off x="4165600" y="6453336"/>
            <a:ext cx="3860800" cy="365125"/>
          </a:xfrm>
        </p:spPr>
        <p:txBody>
          <a:bodyPr anchor="b"/>
          <a:lstStyle>
            <a:lvl1pPr>
              <a:defRPr>
                <a:solidFill>
                  <a:schemeClr val="tx1">
                    <a:lumMod val="65000"/>
                    <a:lumOff val="35000"/>
                  </a:schemeClr>
                </a:solidFill>
              </a:defRPr>
            </a:lvl1pPr>
          </a:lstStyle>
          <a:p>
            <a:r>
              <a:rPr lang="en-GB"/>
              <a:t>© European Spallation Source ERIC</a:t>
            </a:r>
            <a:endParaRPr lang="en-GB" dirty="0"/>
          </a:p>
        </p:txBody>
      </p:sp>
      <p:sp>
        <p:nvSpPr>
          <p:cNvPr id="6" name="Slide Number Placeholder 5"/>
          <p:cNvSpPr>
            <a:spLocks noGrp="1"/>
          </p:cNvSpPr>
          <p:nvPr>
            <p:ph type="sldNum" sz="quarter" idx="12"/>
          </p:nvPr>
        </p:nvSpPr>
        <p:spPr>
          <a:xfrm>
            <a:off x="8737600" y="6453336"/>
            <a:ext cx="2844800" cy="365125"/>
          </a:xfrm>
        </p:spPr>
        <p:txBody>
          <a:bodyPr anchor="b"/>
          <a:lstStyle>
            <a:lvl1pPr>
              <a:defRPr>
                <a:solidFill>
                  <a:schemeClr val="tx1">
                    <a:lumMod val="65000"/>
                    <a:lumOff val="35000"/>
                  </a:schemeClr>
                </a:solidFill>
              </a:defRPr>
            </a:lvl1pPr>
          </a:lstStyle>
          <a:p>
            <a:fld id="{551115BC-487E-4422-894C-CB7CD3E79223}" type="slidenum">
              <a:rPr lang="en-GB" smtClean="0"/>
              <a:pPr/>
              <a:t>‹#›</a:t>
            </a:fld>
            <a:endParaRPr lang="en-GB"/>
          </a:p>
        </p:txBody>
      </p:sp>
      <p:sp>
        <p:nvSpPr>
          <p:cNvPr id="17" name="Text Placeholder 16">
            <a:extLst>
              <a:ext uri="{FF2B5EF4-FFF2-40B4-BE49-F238E27FC236}">
                <a16:creationId xmlns:a16="http://schemas.microsoft.com/office/drawing/2014/main" id="{38011E48-F5AC-104B-BB7F-6322AAB1F2D8}"/>
              </a:ext>
            </a:extLst>
          </p:cNvPr>
          <p:cNvSpPr>
            <a:spLocks noGrp="1"/>
          </p:cNvSpPr>
          <p:nvPr>
            <p:ph type="body" sz="quarter" idx="13" hasCustomPrompt="1"/>
          </p:nvPr>
        </p:nvSpPr>
        <p:spPr>
          <a:xfrm>
            <a:off x="609600" y="797780"/>
            <a:ext cx="9518848" cy="590550"/>
          </a:xfrm>
        </p:spPr>
        <p:txBody>
          <a:bodyPr lIns="90000">
            <a:noAutofit/>
          </a:bodyPr>
          <a:lstStyle>
            <a:lvl1pPr marL="0" indent="0">
              <a:buNone/>
              <a:defRPr lang="sv-SE" sz="24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1351099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vå innehållsdel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E636088-FAD8-024C-A1D7-D74763A458C9}"/>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 name="Content Placeholder 2"/>
          <p:cNvSpPr>
            <a:spLocks noGrp="1"/>
          </p:cNvSpPr>
          <p:nvPr>
            <p:ph sz="half" idx="1" hasCustomPrompt="1"/>
          </p:nvPr>
        </p:nvSpPr>
        <p:spPr>
          <a:xfrm>
            <a:off x="609600" y="1781000"/>
            <a:ext cx="5384800" cy="434516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noProof="0" dirty="0"/>
              <a:t>Avoid text less than 16 points.  Always use Calibri font</a:t>
            </a:r>
          </a:p>
        </p:txBody>
      </p:sp>
      <p:sp>
        <p:nvSpPr>
          <p:cNvPr id="4" name="Content Placeholder 3"/>
          <p:cNvSpPr>
            <a:spLocks noGrp="1"/>
          </p:cNvSpPr>
          <p:nvPr>
            <p:ph sz="half" idx="2" hasCustomPrompt="1"/>
          </p:nvPr>
        </p:nvSpPr>
        <p:spPr>
          <a:xfrm>
            <a:off x="6197600" y="1781000"/>
            <a:ext cx="5384800" cy="434516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noProof="0" dirty="0"/>
              <a:t>Avoid text less than 16 points.  Always use Calibri font</a:t>
            </a:r>
          </a:p>
        </p:txBody>
      </p:sp>
      <p:sp>
        <p:nvSpPr>
          <p:cNvPr id="6" name="Footer Placeholder 5"/>
          <p:cNvSpPr>
            <a:spLocks noGrp="1"/>
          </p:cNvSpPr>
          <p:nvPr>
            <p:ph type="ftr" sz="quarter" idx="11"/>
          </p:nvPr>
        </p:nvSpPr>
        <p:spPr>
          <a:xfrm>
            <a:off x="4165600" y="6448251"/>
            <a:ext cx="3860800" cy="365125"/>
          </a:xfrm>
        </p:spPr>
        <p:txBody>
          <a:bodyPr anchor="b"/>
          <a:lstStyle>
            <a:lvl1pPr>
              <a:defRPr>
                <a:solidFill>
                  <a:schemeClr val="tx1">
                    <a:lumMod val="65000"/>
                    <a:lumOff val="35000"/>
                  </a:schemeClr>
                </a:solidFill>
              </a:defRPr>
            </a:lvl1pPr>
          </a:lstStyle>
          <a:p>
            <a:r>
              <a:rPr lang="en-GB"/>
              <a:t>© European Spallation Source ERIC</a:t>
            </a:r>
            <a:endParaRPr lang="en-GB" dirty="0"/>
          </a:p>
        </p:txBody>
      </p:sp>
      <p:sp>
        <p:nvSpPr>
          <p:cNvPr id="7" name="Slide Number Placeholder 6"/>
          <p:cNvSpPr>
            <a:spLocks noGrp="1"/>
          </p:cNvSpPr>
          <p:nvPr>
            <p:ph type="sldNum" sz="quarter" idx="12"/>
          </p:nvPr>
        </p:nvSpPr>
        <p:spPr>
          <a:xfrm>
            <a:off x="8737600" y="6448251"/>
            <a:ext cx="2844800" cy="365125"/>
          </a:xfrm>
        </p:spPr>
        <p:txBody>
          <a:bodyPr anchor="b"/>
          <a:lstStyle>
            <a:lvl1pPr>
              <a:defRPr>
                <a:solidFill>
                  <a:schemeClr val="tx1">
                    <a:lumMod val="65000"/>
                    <a:lumOff val="35000"/>
                  </a:schemeClr>
                </a:solidFill>
              </a:defRPr>
            </a:lvl1pPr>
          </a:lstStyle>
          <a:p>
            <a:fld id="{551115BC-487E-4422-894C-CB7CD3E79223}" type="slidenum">
              <a:rPr lang="en-GB" smtClean="0"/>
              <a:pPr/>
              <a:t>‹#›</a:t>
            </a:fld>
            <a:endParaRPr lang="en-GB"/>
          </a:p>
        </p:txBody>
      </p:sp>
      <p:pic>
        <p:nvPicPr>
          <p:cNvPr id="13" name="Picture 12">
            <a:extLst>
              <a:ext uri="{FF2B5EF4-FFF2-40B4-BE49-F238E27FC236}">
                <a16:creationId xmlns:a16="http://schemas.microsoft.com/office/drawing/2014/main" id="{EE7D9470-03DC-FB43-B831-D8BEB33949E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3375" b="16409"/>
          <a:stretch/>
        </p:blipFill>
        <p:spPr>
          <a:xfrm>
            <a:off x="10128448" y="256034"/>
            <a:ext cx="2018336" cy="894048"/>
          </a:xfrm>
          <a:prstGeom prst="rect">
            <a:avLst/>
          </a:prstGeom>
          <a:solidFill>
            <a:srgbClr val="0094CA"/>
          </a:solidFill>
        </p:spPr>
      </p:pic>
      <p:sp>
        <p:nvSpPr>
          <p:cNvPr id="14" name="Title 1">
            <a:extLst>
              <a:ext uri="{FF2B5EF4-FFF2-40B4-BE49-F238E27FC236}">
                <a16:creationId xmlns:a16="http://schemas.microsoft.com/office/drawing/2014/main" id="{51282D3D-8FD4-E041-9B14-07B58C6C3A79}"/>
              </a:ext>
            </a:extLst>
          </p:cNvPr>
          <p:cNvSpPr>
            <a:spLocks noGrp="1"/>
          </p:cNvSpPr>
          <p:nvPr>
            <p:ph type="title" hasCustomPrompt="1"/>
          </p:nvPr>
        </p:nvSpPr>
        <p:spPr>
          <a:xfrm>
            <a:off x="609600" y="346646"/>
            <a:ext cx="9518848" cy="562074"/>
          </a:xfrm>
        </p:spPr>
        <p:txBody>
          <a:bodyPr lIns="90000" anchor="b">
            <a:noAutofit/>
          </a:bodyPr>
          <a:lstStyle>
            <a:lvl1pPr algn="l">
              <a:defRPr sz="32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sp>
        <p:nvSpPr>
          <p:cNvPr id="16" name="Text Placeholder 16">
            <a:extLst>
              <a:ext uri="{FF2B5EF4-FFF2-40B4-BE49-F238E27FC236}">
                <a16:creationId xmlns:a16="http://schemas.microsoft.com/office/drawing/2014/main" id="{2852DFA2-0FC7-BC44-83D5-11A0ECDA5943}"/>
              </a:ext>
            </a:extLst>
          </p:cNvPr>
          <p:cNvSpPr>
            <a:spLocks noGrp="1"/>
          </p:cNvSpPr>
          <p:nvPr>
            <p:ph type="body" sz="quarter" idx="13" hasCustomPrompt="1"/>
          </p:nvPr>
        </p:nvSpPr>
        <p:spPr>
          <a:xfrm>
            <a:off x="609600" y="797780"/>
            <a:ext cx="9518848" cy="590550"/>
          </a:xfrm>
        </p:spPr>
        <p:txBody>
          <a:bodyPr lIns="90000">
            <a:noAutofit/>
          </a:bodyPr>
          <a:lstStyle>
            <a:lvl1pPr marL="0" indent="0">
              <a:buNone/>
              <a:defRPr lang="sv-SE" sz="24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136283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669E2A3-BE71-6440-9127-D0B8B7CC9739}"/>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4" name="Content Placeholder 3"/>
          <p:cNvSpPr>
            <a:spLocks noGrp="1"/>
          </p:cNvSpPr>
          <p:nvPr>
            <p:ph sz="half" idx="2" hasCustomPrompt="1"/>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noProof="0" dirty="0"/>
              <a:t>Avoid text less than 16 points.</a:t>
            </a:r>
          </a:p>
          <a:p>
            <a:pPr lvl="0"/>
            <a:r>
              <a:rPr lang="en-US" noProof="0" dirty="0"/>
              <a:t>Always use Calibri font</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8" name="Footer Placeholder 7"/>
          <p:cNvSpPr>
            <a:spLocks noGrp="1"/>
          </p:cNvSpPr>
          <p:nvPr>
            <p:ph type="ftr" sz="quarter" idx="11"/>
          </p:nvPr>
        </p:nvSpPr>
        <p:spPr>
          <a:xfrm>
            <a:off x="4165600" y="6453336"/>
            <a:ext cx="3860800" cy="365125"/>
          </a:xfrm>
        </p:spPr>
        <p:txBody>
          <a:bodyPr anchor="b"/>
          <a:lstStyle>
            <a:lvl1pPr>
              <a:defRPr>
                <a:solidFill>
                  <a:schemeClr val="tx1">
                    <a:lumMod val="65000"/>
                    <a:lumOff val="35000"/>
                  </a:schemeClr>
                </a:solidFill>
              </a:defRPr>
            </a:lvl1pPr>
          </a:lstStyle>
          <a:p>
            <a:r>
              <a:rPr lang="en-GB"/>
              <a:t>© European Spallation Source ERIC</a:t>
            </a:r>
            <a:endParaRPr lang="en-GB" dirty="0"/>
          </a:p>
        </p:txBody>
      </p:sp>
      <p:sp>
        <p:nvSpPr>
          <p:cNvPr id="9" name="Slide Number Placeholder 8"/>
          <p:cNvSpPr>
            <a:spLocks noGrp="1"/>
          </p:cNvSpPr>
          <p:nvPr>
            <p:ph type="sldNum" sz="quarter" idx="12"/>
          </p:nvPr>
        </p:nvSpPr>
        <p:spPr>
          <a:xfrm>
            <a:off x="8737600" y="6453336"/>
            <a:ext cx="2844800" cy="365125"/>
          </a:xfrm>
        </p:spPr>
        <p:txBody>
          <a:bodyPr anchor="b"/>
          <a:lstStyle>
            <a:lvl1pPr>
              <a:defRPr>
                <a:solidFill>
                  <a:schemeClr val="tx1">
                    <a:lumMod val="65000"/>
                    <a:lumOff val="35000"/>
                  </a:schemeClr>
                </a:solidFill>
              </a:defRPr>
            </a:lvl1pPr>
          </a:lstStyle>
          <a:p>
            <a:fld id="{551115BC-487E-4422-894C-CB7CD3E79223}" type="slidenum">
              <a:rPr lang="en-GB" smtClean="0"/>
              <a:pPr/>
              <a:t>‹#›</a:t>
            </a:fld>
            <a:endParaRPr lang="en-GB" dirty="0"/>
          </a:p>
        </p:txBody>
      </p:sp>
      <p:sp>
        <p:nvSpPr>
          <p:cNvPr id="14" name="Title 1">
            <a:extLst>
              <a:ext uri="{FF2B5EF4-FFF2-40B4-BE49-F238E27FC236}">
                <a16:creationId xmlns:a16="http://schemas.microsoft.com/office/drawing/2014/main" id="{F3169E67-0A12-B74D-AF26-4E88E2ACDB9B}"/>
              </a:ext>
            </a:extLst>
          </p:cNvPr>
          <p:cNvSpPr>
            <a:spLocks noGrp="1"/>
          </p:cNvSpPr>
          <p:nvPr>
            <p:ph type="title" hasCustomPrompt="1"/>
          </p:nvPr>
        </p:nvSpPr>
        <p:spPr>
          <a:xfrm>
            <a:off x="609600" y="346646"/>
            <a:ext cx="9518848" cy="562074"/>
          </a:xfrm>
        </p:spPr>
        <p:txBody>
          <a:bodyPr anchor="b">
            <a:noAutofit/>
          </a:bodyPr>
          <a:lstStyle>
            <a:lvl1pPr algn="l">
              <a:defRPr sz="32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pic>
        <p:nvPicPr>
          <p:cNvPr id="16" name="Picture 15">
            <a:extLst>
              <a:ext uri="{FF2B5EF4-FFF2-40B4-BE49-F238E27FC236}">
                <a16:creationId xmlns:a16="http://schemas.microsoft.com/office/drawing/2014/main" id="{1EC61DED-7621-EB4E-8EAC-F939BC061D3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3375" b="16409"/>
          <a:stretch/>
        </p:blipFill>
        <p:spPr>
          <a:xfrm>
            <a:off x="10128448" y="256034"/>
            <a:ext cx="2018336" cy="894048"/>
          </a:xfrm>
          <a:prstGeom prst="rect">
            <a:avLst/>
          </a:prstGeom>
          <a:solidFill>
            <a:srgbClr val="0094CA"/>
          </a:solidFill>
        </p:spPr>
      </p:pic>
      <p:sp>
        <p:nvSpPr>
          <p:cNvPr id="17" name="Text Placeholder 16">
            <a:extLst>
              <a:ext uri="{FF2B5EF4-FFF2-40B4-BE49-F238E27FC236}">
                <a16:creationId xmlns:a16="http://schemas.microsoft.com/office/drawing/2014/main" id="{A616A99C-711C-4B40-89A4-39C8721F15DC}"/>
              </a:ext>
            </a:extLst>
          </p:cNvPr>
          <p:cNvSpPr>
            <a:spLocks noGrp="1"/>
          </p:cNvSpPr>
          <p:nvPr>
            <p:ph type="body" sz="quarter" idx="13" hasCustomPrompt="1"/>
          </p:nvPr>
        </p:nvSpPr>
        <p:spPr>
          <a:xfrm>
            <a:off x="609600" y="797780"/>
            <a:ext cx="9518848" cy="590550"/>
          </a:xfrm>
        </p:spPr>
        <p:txBody>
          <a:bodyPr>
            <a:normAutofit/>
          </a:bodyPr>
          <a:lstStyle>
            <a:lvl1pPr marL="0" indent="0">
              <a:buNone/>
              <a:defRPr lang="sv-SE" sz="24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1249740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Jämförels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669E2A3-BE71-6440-9127-D0B8B7CC9739}"/>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7" name="Date Placeholder 6"/>
          <p:cNvSpPr>
            <a:spLocks noGrp="1"/>
          </p:cNvSpPr>
          <p:nvPr>
            <p:ph type="dt" sz="half" idx="10"/>
          </p:nvPr>
        </p:nvSpPr>
        <p:spPr>
          <a:xfrm>
            <a:off x="609600" y="6453336"/>
            <a:ext cx="2844800" cy="365125"/>
          </a:xfrm>
        </p:spPr>
        <p:txBody>
          <a:bodyPr anchor="b"/>
          <a:lstStyle/>
          <a:p>
            <a:fld id="{3C7D23FA-05C4-4CC1-B281-2F815585BC1C}" type="datetime1">
              <a:rPr lang="en-GB" noProof="0" smtClean="0"/>
              <a:t>09/04/2019</a:t>
            </a:fld>
            <a:endParaRPr lang="en-GB" noProof="0"/>
          </a:p>
        </p:txBody>
      </p:sp>
      <p:sp>
        <p:nvSpPr>
          <p:cNvPr id="8" name="Footer Placeholder 7"/>
          <p:cNvSpPr>
            <a:spLocks noGrp="1"/>
          </p:cNvSpPr>
          <p:nvPr>
            <p:ph type="ftr" sz="quarter" idx="11"/>
          </p:nvPr>
        </p:nvSpPr>
        <p:spPr>
          <a:xfrm>
            <a:off x="4165600" y="6453336"/>
            <a:ext cx="3860800" cy="365125"/>
          </a:xfrm>
        </p:spPr>
        <p:txBody>
          <a:bodyPr anchor="b"/>
          <a:lstStyle/>
          <a:p>
            <a:r>
              <a:rPr lang="en-GB" dirty="0"/>
              <a:t>© European Spallation Source ERIC</a:t>
            </a:r>
          </a:p>
        </p:txBody>
      </p:sp>
      <p:sp>
        <p:nvSpPr>
          <p:cNvPr id="9" name="Slide Number Placeholder 8"/>
          <p:cNvSpPr>
            <a:spLocks noGrp="1"/>
          </p:cNvSpPr>
          <p:nvPr>
            <p:ph type="sldNum" sz="quarter" idx="12"/>
          </p:nvPr>
        </p:nvSpPr>
        <p:spPr>
          <a:xfrm>
            <a:off x="8737600" y="6453336"/>
            <a:ext cx="2844800" cy="365125"/>
          </a:xfrm>
        </p:spPr>
        <p:txBody>
          <a:bodyPr anchor="b"/>
          <a:lstStyle/>
          <a:p>
            <a:fld id="{551115BC-487E-4422-894C-CB7CD3E79223}" type="slidenum">
              <a:rPr lang="en-GB" noProof="0" smtClean="0"/>
              <a:t>‹#›</a:t>
            </a:fld>
            <a:endParaRPr lang="en-GB" noProof="0" dirty="0"/>
          </a:p>
        </p:txBody>
      </p:sp>
      <p:sp>
        <p:nvSpPr>
          <p:cNvPr id="14" name="Title 1">
            <a:extLst>
              <a:ext uri="{FF2B5EF4-FFF2-40B4-BE49-F238E27FC236}">
                <a16:creationId xmlns:a16="http://schemas.microsoft.com/office/drawing/2014/main" id="{F3169E67-0A12-B74D-AF26-4E88E2ACDB9B}"/>
              </a:ext>
            </a:extLst>
          </p:cNvPr>
          <p:cNvSpPr>
            <a:spLocks noGrp="1"/>
          </p:cNvSpPr>
          <p:nvPr>
            <p:ph type="title" hasCustomPrompt="1"/>
          </p:nvPr>
        </p:nvSpPr>
        <p:spPr>
          <a:xfrm>
            <a:off x="609600" y="346646"/>
            <a:ext cx="9518848" cy="562074"/>
          </a:xfrm>
        </p:spPr>
        <p:txBody>
          <a:bodyPr anchor="b">
            <a:noAutofit/>
          </a:bodyPr>
          <a:lstStyle>
            <a:lvl1pPr algn="l">
              <a:defRPr sz="32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pic>
        <p:nvPicPr>
          <p:cNvPr id="16" name="Picture 15">
            <a:extLst>
              <a:ext uri="{FF2B5EF4-FFF2-40B4-BE49-F238E27FC236}">
                <a16:creationId xmlns:a16="http://schemas.microsoft.com/office/drawing/2014/main" id="{1EC61DED-7621-EB4E-8EAC-F939BC061D3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3375" b="16409"/>
          <a:stretch/>
        </p:blipFill>
        <p:spPr>
          <a:xfrm>
            <a:off x="10128448" y="256034"/>
            <a:ext cx="2018336" cy="894048"/>
          </a:xfrm>
          <a:prstGeom prst="rect">
            <a:avLst/>
          </a:prstGeom>
          <a:solidFill>
            <a:srgbClr val="0094CA"/>
          </a:solidFill>
        </p:spPr>
      </p:pic>
      <p:sp>
        <p:nvSpPr>
          <p:cNvPr id="17" name="Text Placeholder 16">
            <a:extLst>
              <a:ext uri="{FF2B5EF4-FFF2-40B4-BE49-F238E27FC236}">
                <a16:creationId xmlns:a16="http://schemas.microsoft.com/office/drawing/2014/main" id="{A616A99C-711C-4B40-89A4-39C8721F15DC}"/>
              </a:ext>
            </a:extLst>
          </p:cNvPr>
          <p:cNvSpPr>
            <a:spLocks noGrp="1"/>
          </p:cNvSpPr>
          <p:nvPr>
            <p:ph type="body" sz="quarter" idx="13" hasCustomPrompt="1"/>
          </p:nvPr>
        </p:nvSpPr>
        <p:spPr>
          <a:xfrm>
            <a:off x="609600" y="797780"/>
            <a:ext cx="9518848" cy="590550"/>
          </a:xfrm>
        </p:spPr>
        <p:txBody>
          <a:bodyPr>
            <a:normAutofit/>
          </a:bodyPr>
          <a:lstStyle>
            <a:lvl1pPr marL="0" indent="0">
              <a:buNone/>
              <a:defRPr lang="sv-SE" sz="24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1498801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7" name="Rektangel 6"/>
          <p:cNvSpPr/>
          <p:nvPr userDrawn="1"/>
        </p:nvSpPr>
        <p:spPr>
          <a:xfrm>
            <a:off x="0" y="0"/>
            <a:ext cx="12192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1800" dirty="0">
              <a:solidFill>
                <a:srgbClr val="0094CA"/>
              </a:solidFill>
            </a:endParaRPr>
          </a:p>
        </p:txBody>
      </p:sp>
      <p:sp>
        <p:nvSpPr>
          <p:cNvPr id="2" name="Title 1"/>
          <p:cNvSpPr>
            <a:spLocks noGrp="1"/>
          </p:cNvSpPr>
          <p:nvPr>
            <p:ph type="title"/>
          </p:nvPr>
        </p:nvSpPr>
        <p:spPr/>
        <p:txBody>
          <a:bodyPr/>
          <a:lstStyle/>
          <a:p>
            <a:r>
              <a:rPr lang="en-GB" noProof="0"/>
              <a:t>Click to edit Master title style</a:t>
            </a:r>
          </a:p>
        </p:txBody>
      </p:sp>
      <p:sp>
        <p:nvSpPr>
          <p:cNvPr id="3" name="Content Placeholder 2"/>
          <p:cNvSpPr>
            <a:spLocks noGrp="1"/>
          </p:cNvSpPr>
          <p:nvPr>
            <p:ph idx="1"/>
          </p:nvPr>
        </p:nvSpPr>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Date Placeholder 3"/>
          <p:cNvSpPr>
            <a:spLocks noGrp="1"/>
          </p:cNvSpPr>
          <p:nvPr>
            <p:ph type="dt" sz="half" idx="10"/>
          </p:nvPr>
        </p:nvSpPr>
        <p:spPr/>
        <p:txBody>
          <a:bodyPr/>
          <a:lstStyle/>
          <a:p>
            <a:fld id="{6EB99CB0-346B-43FA-9EE6-F90C3F3BC0BA}" type="datetime1">
              <a:rPr lang="sv-SE" smtClean="0"/>
              <a:t>2019-04-09</a:t>
            </a:fld>
            <a:endParaRPr lang="sv-SE" dirty="0"/>
          </a:p>
        </p:txBody>
      </p:sp>
      <p:sp>
        <p:nvSpPr>
          <p:cNvPr id="5" name="Footer Placeholder 4"/>
          <p:cNvSpPr>
            <a:spLocks noGrp="1"/>
          </p:cNvSpPr>
          <p:nvPr>
            <p:ph type="ftr" sz="quarter" idx="11"/>
          </p:nvPr>
        </p:nvSpPr>
        <p:spPr/>
        <p:txBody>
          <a:bodyPr/>
          <a:lstStyle/>
          <a:p>
            <a:endParaRPr lang="sv-SE" dirty="0"/>
          </a:p>
        </p:txBody>
      </p:sp>
      <p:sp>
        <p:nvSpPr>
          <p:cNvPr id="6" name="Slide Number Placeholder 5"/>
          <p:cNvSpPr>
            <a:spLocks noGrp="1"/>
          </p:cNvSpPr>
          <p:nvPr>
            <p:ph type="sldNum" sz="quarter" idx="12"/>
          </p:nvPr>
        </p:nvSpPr>
        <p:spPr/>
        <p:txBody>
          <a:bodyPr/>
          <a:lstStyle/>
          <a:p>
            <a:fld id="{551115BC-487E-4422-894C-CB7CD3E79223}" type="slidenum">
              <a:rPr lang="sv-SE" smtClean="0"/>
              <a:t>‹#›</a:t>
            </a:fld>
            <a:endParaRPr lang="sv-SE" dirty="0"/>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25344" y="319530"/>
            <a:ext cx="1827307" cy="733206"/>
          </a:xfrm>
          <a:prstGeom prst="rect">
            <a:avLst/>
          </a:prstGeom>
        </p:spPr>
      </p:pic>
    </p:spTree>
    <p:extLst>
      <p:ext uri="{BB962C8B-B14F-4D97-AF65-F5344CB8AC3E}">
        <p14:creationId xmlns:p14="http://schemas.microsoft.com/office/powerpoint/2010/main" val="416419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15314" indent="0" algn="ctr">
              <a:buNone/>
              <a:defRPr>
                <a:solidFill>
                  <a:schemeClr val="tx1">
                    <a:tint val="75000"/>
                  </a:schemeClr>
                </a:solidFill>
              </a:defRPr>
            </a:lvl2pPr>
            <a:lvl3pPr marL="630630" indent="0" algn="ctr">
              <a:buNone/>
              <a:defRPr>
                <a:solidFill>
                  <a:schemeClr val="tx1">
                    <a:tint val="75000"/>
                  </a:schemeClr>
                </a:solidFill>
              </a:defRPr>
            </a:lvl3pPr>
            <a:lvl4pPr marL="945947" indent="0" algn="ctr">
              <a:buNone/>
              <a:defRPr>
                <a:solidFill>
                  <a:schemeClr val="tx1">
                    <a:tint val="75000"/>
                  </a:schemeClr>
                </a:solidFill>
              </a:defRPr>
            </a:lvl4pPr>
            <a:lvl5pPr marL="1261265" indent="0" algn="ctr">
              <a:buNone/>
              <a:defRPr>
                <a:solidFill>
                  <a:schemeClr val="tx1">
                    <a:tint val="75000"/>
                  </a:schemeClr>
                </a:solidFill>
              </a:defRPr>
            </a:lvl5pPr>
            <a:lvl6pPr marL="1576588" indent="0" algn="ctr">
              <a:buNone/>
              <a:defRPr>
                <a:solidFill>
                  <a:schemeClr val="tx1">
                    <a:tint val="75000"/>
                  </a:schemeClr>
                </a:solidFill>
              </a:defRPr>
            </a:lvl6pPr>
            <a:lvl7pPr marL="1891904" indent="0" algn="ctr">
              <a:buNone/>
              <a:defRPr>
                <a:solidFill>
                  <a:schemeClr val="tx1">
                    <a:tint val="75000"/>
                  </a:schemeClr>
                </a:solidFill>
              </a:defRPr>
            </a:lvl7pPr>
            <a:lvl8pPr marL="2207225" indent="0" algn="ctr">
              <a:buNone/>
              <a:defRPr>
                <a:solidFill>
                  <a:schemeClr val="tx1">
                    <a:tint val="75000"/>
                  </a:schemeClr>
                </a:solidFill>
              </a:defRPr>
            </a:lvl8pPr>
            <a:lvl9pPr marL="2522543" indent="0" algn="ctr">
              <a:buNone/>
              <a:defRPr>
                <a:solidFill>
                  <a:schemeClr val="tx1">
                    <a:tint val="75000"/>
                  </a:schemeClr>
                </a:solidFill>
              </a:defRPr>
            </a:lvl9pPr>
          </a:lstStyle>
          <a:p>
            <a:r>
              <a:rPr lang="sv-SE"/>
              <a:t>Klicka här för att ändra format på underrubrik i bakgrunden</a:t>
            </a:r>
          </a:p>
        </p:txBody>
      </p:sp>
    </p:spTree>
    <p:extLst>
      <p:ext uri="{BB962C8B-B14F-4D97-AF65-F5344CB8AC3E}">
        <p14:creationId xmlns:p14="http://schemas.microsoft.com/office/powerpoint/2010/main" val="2883608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2019-04-09</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499831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963087" y="4407120"/>
            <a:ext cx="10363200" cy="1362076"/>
          </a:xfrm>
        </p:spPr>
        <p:txBody>
          <a:bodyPr anchor="t"/>
          <a:lstStyle>
            <a:lvl1pPr algn="l">
              <a:defRPr sz="2700" b="1" cap="all"/>
            </a:lvl1pPr>
          </a:lstStyle>
          <a:p>
            <a:r>
              <a:rPr lang="sv-SE"/>
              <a:t>Klicka här för att ändra format</a:t>
            </a:r>
          </a:p>
        </p:txBody>
      </p:sp>
      <p:sp>
        <p:nvSpPr>
          <p:cNvPr id="3" name="Platshållare för text 2"/>
          <p:cNvSpPr>
            <a:spLocks noGrp="1"/>
          </p:cNvSpPr>
          <p:nvPr>
            <p:ph type="body" idx="1"/>
          </p:nvPr>
        </p:nvSpPr>
        <p:spPr>
          <a:xfrm>
            <a:off x="963087" y="2906723"/>
            <a:ext cx="10363200" cy="1500187"/>
          </a:xfrm>
        </p:spPr>
        <p:txBody>
          <a:bodyPr anchor="b"/>
          <a:lstStyle>
            <a:lvl1pPr marL="0" indent="0">
              <a:buNone/>
              <a:defRPr sz="1385">
                <a:solidFill>
                  <a:schemeClr val="tx1">
                    <a:tint val="75000"/>
                  </a:schemeClr>
                </a:solidFill>
              </a:defRPr>
            </a:lvl1pPr>
            <a:lvl2pPr marL="315314" indent="0">
              <a:buNone/>
              <a:defRPr sz="1247">
                <a:solidFill>
                  <a:schemeClr val="tx1">
                    <a:tint val="75000"/>
                  </a:schemeClr>
                </a:solidFill>
              </a:defRPr>
            </a:lvl2pPr>
            <a:lvl3pPr marL="630630" indent="0">
              <a:buNone/>
              <a:defRPr sz="1108">
                <a:solidFill>
                  <a:schemeClr val="tx1">
                    <a:tint val="75000"/>
                  </a:schemeClr>
                </a:solidFill>
              </a:defRPr>
            </a:lvl3pPr>
            <a:lvl4pPr marL="945947" indent="0">
              <a:buNone/>
              <a:defRPr sz="969">
                <a:solidFill>
                  <a:schemeClr val="tx1">
                    <a:tint val="75000"/>
                  </a:schemeClr>
                </a:solidFill>
              </a:defRPr>
            </a:lvl4pPr>
            <a:lvl5pPr marL="1261265" indent="0">
              <a:buNone/>
              <a:defRPr sz="969">
                <a:solidFill>
                  <a:schemeClr val="tx1">
                    <a:tint val="75000"/>
                  </a:schemeClr>
                </a:solidFill>
              </a:defRPr>
            </a:lvl5pPr>
            <a:lvl6pPr marL="1576588" indent="0">
              <a:buNone/>
              <a:defRPr sz="969">
                <a:solidFill>
                  <a:schemeClr val="tx1">
                    <a:tint val="75000"/>
                  </a:schemeClr>
                </a:solidFill>
              </a:defRPr>
            </a:lvl6pPr>
            <a:lvl7pPr marL="1891904" indent="0">
              <a:buNone/>
              <a:defRPr sz="969">
                <a:solidFill>
                  <a:schemeClr val="tx1">
                    <a:tint val="75000"/>
                  </a:schemeClr>
                </a:solidFill>
              </a:defRPr>
            </a:lvl7pPr>
            <a:lvl8pPr marL="2207225" indent="0">
              <a:buNone/>
              <a:defRPr sz="969">
                <a:solidFill>
                  <a:schemeClr val="tx1">
                    <a:tint val="75000"/>
                  </a:schemeClr>
                </a:solidFill>
              </a:defRPr>
            </a:lvl8pPr>
            <a:lvl9pPr marL="2522543" indent="0">
              <a:buNone/>
              <a:defRPr sz="969">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2019-04-09</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44815857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9518848" cy="1143000"/>
          </a:xfrm>
          <a:prstGeom prst="rect">
            <a:avLst/>
          </a:prstGeom>
        </p:spPr>
        <p:txBody>
          <a:bodyPr vert="horz" lIns="91440" tIns="45720" rIns="91440" bIns="45720" rtlCol="0" anchor="ctr">
            <a:normAutofit/>
          </a:bodyPr>
          <a:lstStyle/>
          <a:p>
            <a:r>
              <a:rPr lang="sv-SE" noProof="0"/>
              <a:t>Klicka här för att ändra format</a:t>
            </a:r>
            <a:endParaRPr lang="en-GB" noProof="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103233B-D569-4A6E-878F-CDE152514C47}" type="datetime1">
              <a:rPr lang="en-GB" noProof="0" smtClean="0"/>
              <a:t>09/04/2019</a:t>
            </a:fld>
            <a:endParaRPr lang="en-GB" noProof="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noProof="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51115BC-487E-4422-894C-CB7CD3E79223}" type="slidenum">
              <a:rPr lang="en-GB" noProof="0" smtClean="0"/>
              <a:t>‹#›</a:t>
            </a:fld>
            <a:endParaRPr lang="en-GB" noProof="0"/>
          </a:p>
        </p:txBody>
      </p:sp>
    </p:spTree>
    <p:extLst>
      <p:ext uri="{BB962C8B-B14F-4D97-AF65-F5344CB8AC3E}">
        <p14:creationId xmlns:p14="http://schemas.microsoft.com/office/powerpoint/2010/main" val="3806408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69" r:id="rId5"/>
    <p:sldLayoutId id="2147483670" r:id="rId6"/>
  </p:sldLayoutIdLst>
  <p:hf hdr="0" ftr="0" dt="0"/>
  <p:txStyles>
    <p:titleStyle>
      <a:lvl1pPr algn="l" defTabSz="685800" rtl="0" eaLnBrk="1" latinLnBrk="0" hangingPunct="1">
        <a:spcBef>
          <a:spcPct val="0"/>
        </a:spcBef>
        <a:buNone/>
        <a:defRPr sz="2400" kern="1200" baseline="0">
          <a:solidFill>
            <a:schemeClr val="bg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100" kern="1200" baseline="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500" kern="1200" baseline="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350" kern="1200" baseline="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09600" y="274638"/>
            <a:ext cx="10972800" cy="1143000"/>
          </a:xfrm>
          <a:prstGeom prst="rect">
            <a:avLst/>
          </a:prstGeom>
        </p:spPr>
        <p:txBody>
          <a:bodyPr vert="horz" lIns="91090" tIns="45549" rIns="91090" bIns="45549" rtlCol="0" anchor="ctr">
            <a:normAutofit/>
          </a:bodyPr>
          <a:lstStyle/>
          <a:p>
            <a:r>
              <a:rPr lang="sv-SE"/>
              <a:t>Klicka här för att ändra format</a:t>
            </a:r>
          </a:p>
        </p:txBody>
      </p:sp>
      <p:sp>
        <p:nvSpPr>
          <p:cNvPr id="3" name="Platshållare för text 2"/>
          <p:cNvSpPr>
            <a:spLocks noGrp="1"/>
          </p:cNvSpPr>
          <p:nvPr>
            <p:ph type="body" idx="1"/>
          </p:nvPr>
        </p:nvSpPr>
        <p:spPr>
          <a:xfrm>
            <a:off x="609600" y="1600206"/>
            <a:ext cx="10972800" cy="4525963"/>
          </a:xfrm>
          <a:prstGeom prst="rect">
            <a:avLst/>
          </a:prstGeom>
        </p:spPr>
        <p:txBody>
          <a:bodyPr vert="horz" lIns="91090" tIns="45549" rIns="91090" bIns="45549"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609604" y="6356748"/>
            <a:ext cx="2844800" cy="365125"/>
          </a:xfrm>
          <a:prstGeom prst="rect">
            <a:avLst/>
          </a:prstGeom>
        </p:spPr>
        <p:txBody>
          <a:bodyPr vert="horz" lIns="91090" tIns="45549" rIns="91090" bIns="45549" rtlCol="0" anchor="ctr"/>
          <a:lstStyle>
            <a:lvl1pPr algn="l">
              <a:defRPr sz="831">
                <a:solidFill>
                  <a:schemeClr val="tx1">
                    <a:tint val="75000"/>
                  </a:schemeClr>
                </a:solidFill>
              </a:defRPr>
            </a:lvl1pPr>
          </a:lstStyle>
          <a:p>
            <a:pPr defTabSz="315314"/>
            <a:fld id="{49A5678A-D05F-FD42-9890-CCECCD9C8C54}" type="datetimeFigureOut">
              <a:rPr lang="sv-SE" smtClean="0">
                <a:solidFill>
                  <a:prstClr val="black">
                    <a:tint val="75000"/>
                  </a:prstClr>
                </a:solidFill>
              </a:rPr>
              <a:pPr defTabSz="315314"/>
              <a:t>2019-04-09</a:t>
            </a:fld>
            <a:endParaRPr lang="sv-SE">
              <a:solidFill>
                <a:prstClr val="black">
                  <a:tint val="75000"/>
                </a:prstClr>
              </a:solidFill>
            </a:endParaRPr>
          </a:p>
        </p:txBody>
      </p:sp>
      <p:sp>
        <p:nvSpPr>
          <p:cNvPr id="5" name="Platshållare för sidfot 4"/>
          <p:cNvSpPr>
            <a:spLocks noGrp="1"/>
          </p:cNvSpPr>
          <p:nvPr>
            <p:ph type="ftr" sz="quarter" idx="3"/>
          </p:nvPr>
        </p:nvSpPr>
        <p:spPr>
          <a:xfrm>
            <a:off x="4165600" y="6356748"/>
            <a:ext cx="3860800" cy="365125"/>
          </a:xfrm>
          <a:prstGeom prst="rect">
            <a:avLst/>
          </a:prstGeom>
        </p:spPr>
        <p:txBody>
          <a:bodyPr vert="horz" lIns="91090" tIns="45549" rIns="91090" bIns="45549" rtlCol="0" anchor="ctr"/>
          <a:lstStyle>
            <a:lvl1pPr algn="ctr">
              <a:defRPr sz="831">
                <a:solidFill>
                  <a:schemeClr val="tx1">
                    <a:tint val="75000"/>
                  </a:schemeClr>
                </a:solidFill>
              </a:defRPr>
            </a:lvl1pPr>
          </a:lstStyle>
          <a:p>
            <a:pPr defTabSz="315314"/>
            <a:endParaRPr lang="sv-SE">
              <a:solidFill>
                <a:prstClr val="black">
                  <a:tint val="75000"/>
                </a:prstClr>
              </a:solidFill>
            </a:endParaRPr>
          </a:p>
        </p:txBody>
      </p:sp>
      <p:sp>
        <p:nvSpPr>
          <p:cNvPr id="6" name="Platshållare för bildnummer 5"/>
          <p:cNvSpPr>
            <a:spLocks noGrp="1"/>
          </p:cNvSpPr>
          <p:nvPr>
            <p:ph type="sldNum" sz="quarter" idx="4"/>
          </p:nvPr>
        </p:nvSpPr>
        <p:spPr>
          <a:xfrm>
            <a:off x="8737600" y="6356748"/>
            <a:ext cx="2844800" cy="365125"/>
          </a:xfrm>
          <a:prstGeom prst="rect">
            <a:avLst/>
          </a:prstGeom>
        </p:spPr>
        <p:txBody>
          <a:bodyPr vert="horz" lIns="91090" tIns="45549" rIns="91090" bIns="45549" rtlCol="0" anchor="ctr"/>
          <a:lstStyle>
            <a:lvl1pPr algn="r">
              <a:defRPr sz="831">
                <a:solidFill>
                  <a:schemeClr val="tx1">
                    <a:tint val="75000"/>
                  </a:schemeClr>
                </a:solidFill>
              </a:defRPr>
            </a:lvl1pPr>
          </a:lstStyle>
          <a:p>
            <a:pPr defTabSz="315314"/>
            <a:fld id="{276797C7-3D02-2A4F-97AD-9EB2A99A67F0}" type="slidenum">
              <a:rPr lang="sv-SE" smtClean="0">
                <a:solidFill>
                  <a:prstClr val="black">
                    <a:tint val="75000"/>
                  </a:prstClr>
                </a:solidFill>
              </a:rPr>
              <a:pPr defTabSz="315314"/>
              <a:t>‹#›</a:t>
            </a:fld>
            <a:endParaRPr lang="sv-SE">
              <a:solidFill>
                <a:prstClr val="black">
                  <a:tint val="75000"/>
                </a:prstClr>
              </a:solidFill>
            </a:endParaRPr>
          </a:p>
        </p:txBody>
      </p:sp>
    </p:spTree>
    <p:extLst>
      <p:ext uri="{BB962C8B-B14F-4D97-AF65-F5344CB8AC3E}">
        <p14:creationId xmlns:p14="http://schemas.microsoft.com/office/powerpoint/2010/main" val="3378207998"/>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Lst>
  <p:txStyles>
    <p:titleStyle>
      <a:lvl1pPr algn="ctr" defTabSz="315314" rtl="0" eaLnBrk="1" latinLnBrk="0" hangingPunct="1">
        <a:spcBef>
          <a:spcPct val="0"/>
        </a:spcBef>
        <a:buNone/>
        <a:defRPr sz="3047" kern="1200">
          <a:solidFill>
            <a:schemeClr val="tx1"/>
          </a:solidFill>
          <a:latin typeface="+mj-lt"/>
          <a:ea typeface="+mj-ea"/>
          <a:cs typeface="+mj-cs"/>
        </a:defRPr>
      </a:lvl1pPr>
    </p:titleStyle>
    <p:bodyStyle>
      <a:lvl1pPr marL="236484" indent="-236484" algn="l" defTabSz="315314" rtl="0" eaLnBrk="1" latinLnBrk="0" hangingPunct="1">
        <a:spcBef>
          <a:spcPct val="20000"/>
        </a:spcBef>
        <a:buFont typeface="Arial"/>
        <a:buChar char="•"/>
        <a:defRPr sz="2216" kern="1200">
          <a:solidFill>
            <a:schemeClr val="tx1"/>
          </a:solidFill>
          <a:latin typeface="+mn-lt"/>
          <a:ea typeface="+mn-ea"/>
          <a:cs typeface="+mn-cs"/>
        </a:defRPr>
      </a:lvl1pPr>
      <a:lvl2pPr marL="512390" indent="-197066" algn="l" defTabSz="315314" rtl="0" eaLnBrk="1" latinLnBrk="0" hangingPunct="1">
        <a:spcBef>
          <a:spcPct val="20000"/>
        </a:spcBef>
        <a:buFont typeface="Arial"/>
        <a:buChar char="–"/>
        <a:defRPr sz="1939" kern="1200">
          <a:solidFill>
            <a:schemeClr val="tx1"/>
          </a:solidFill>
          <a:latin typeface="+mn-lt"/>
          <a:ea typeface="+mn-ea"/>
          <a:cs typeface="+mn-cs"/>
        </a:defRPr>
      </a:lvl2pPr>
      <a:lvl3pPr marL="788276" indent="-157655" algn="l" defTabSz="315314" rtl="0" eaLnBrk="1" latinLnBrk="0" hangingPunct="1">
        <a:spcBef>
          <a:spcPct val="20000"/>
        </a:spcBef>
        <a:buFont typeface="Arial"/>
        <a:buChar char="•"/>
        <a:defRPr sz="1661" kern="1200">
          <a:solidFill>
            <a:schemeClr val="tx1"/>
          </a:solidFill>
          <a:latin typeface="+mn-lt"/>
          <a:ea typeface="+mn-ea"/>
          <a:cs typeface="+mn-cs"/>
        </a:defRPr>
      </a:lvl3pPr>
      <a:lvl4pPr marL="1103609" indent="-157655" algn="l" defTabSz="315314" rtl="0" eaLnBrk="1" latinLnBrk="0" hangingPunct="1">
        <a:spcBef>
          <a:spcPct val="20000"/>
        </a:spcBef>
        <a:buFont typeface="Arial"/>
        <a:buChar char="–"/>
        <a:defRPr sz="1385" kern="1200">
          <a:solidFill>
            <a:schemeClr val="tx1"/>
          </a:solidFill>
          <a:latin typeface="+mn-lt"/>
          <a:ea typeface="+mn-ea"/>
          <a:cs typeface="+mn-cs"/>
        </a:defRPr>
      </a:lvl4pPr>
      <a:lvl5pPr marL="1418929" indent="-157655" algn="l" defTabSz="315314" rtl="0" eaLnBrk="1" latinLnBrk="0" hangingPunct="1">
        <a:spcBef>
          <a:spcPct val="20000"/>
        </a:spcBef>
        <a:buFont typeface="Arial"/>
        <a:buChar char="»"/>
        <a:defRPr sz="1385" kern="1200">
          <a:solidFill>
            <a:schemeClr val="tx1"/>
          </a:solidFill>
          <a:latin typeface="+mn-lt"/>
          <a:ea typeface="+mn-ea"/>
          <a:cs typeface="+mn-cs"/>
        </a:defRPr>
      </a:lvl5pPr>
      <a:lvl6pPr marL="1734244" indent="-157655" algn="l" defTabSz="315314" rtl="0" eaLnBrk="1" latinLnBrk="0" hangingPunct="1">
        <a:spcBef>
          <a:spcPct val="20000"/>
        </a:spcBef>
        <a:buFont typeface="Arial"/>
        <a:buChar char="•"/>
        <a:defRPr sz="1385" kern="1200">
          <a:solidFill>
            <a:schemeClr val="tx1"/>
          </a:solidFill>
          <a:latin typeface="+mn-lt"/>
          <a:ea typeface="+mn-ea"/>
          <a:cs typeface="+mn-cs"/>
        </a:defRPr>
      </a:lvl6pPr>
      <a:lvl7pPr marL="2049560" indent="-157655" algn="l" defTabSz="315314" rtl="0" eaLnBrk="1" latinLnBrk="0" hangingPunct="1">
        <a:spcBef>
          <a:spcPct val="20000"/>
        </a:spcBef>
        <a:buFont typeface="Arial"/>
        <a:buChar char="•"/>
        <a:defRPr sz="1385" kern="1200">
          <a:solidFill>
            <a:schemeClr val="tx1"/>
          </a:solidFill>
          <a:latin typeface="+mn-lt"/>
          <a:ea typeface="+mn-ea"/>
          <a:cs typeface="+mn-cs"/>
        </a:defRPr>
      </a:lvl7pPr>
      <a:lvl8pPr marL="2364882" indent="-157655" algn="l" defTabSz="315314" rtl="0" eaLnBrk="1" latinLnBrk="0" hangingPunct="1">
        <a:spcBef>
          <a:spcPct val="20000"/>
        </a:spcBef>
        <a:buFont typeface="Arial"/>
        <a:buChar char="•"/>
        <a:defRPr sz="1385" kern="1200">
          <a:solidFill>
            <a:schemeClr val="tx1"/>
          </a:solidFill>
          <a:latin typeface="+mn-lt"/>
          <a:ea typeface="+mn-ea"/>
          <a:cs typeface="+mn-cs"/>
        </a:defRPr>
      </a:lvl8pPr>
      <a:lvl9pPr marL="2680197" indent="-157655" algn="l" defTabSz="315314" rtl="0" eaLnBrk="1" latinLnBrk="0" hangingPunct="1">
        <a:spcBef>
          <a:spcPct val="20000"/>
        </a:spcBef>
        <a:buFont typeface="Arial"/>
        <a:buChar char="•"/>
        <a:defRPr sz="1385" kern="1200">
          <a:solidFill>
            <a:schemeClr val="tx1"/>
          </a:solidFill>
          <a:latin typeface="+mn-lt"/>
          <a:ea typeface="+mn-ea"/>
          <a:cs typeface="+mn-cs"/>
        </a:defRPr>
      </a:lvl9pPr>
    </p:bodyStyle>
    <p:otherStyle>
      <a:defPPr>
        <a:defRPr lang="sv-SE"/>
      </a:defPPr>
      <a:lvl1pPr marL="0" algn="l" defTabSz="315314" rtl="0" eaLnBrk="1" latinLnBrk="0" hangingPunct="1">
        <a:defRPr sz="1247" kern="1200">
          <a:solidFill>
            <a:schemeClr val="tx1"/>
          </a:solidFill>
          <a:latin typeface="+mn-lt"/>
          <a:ea typeface="+mn-ea"/>
          <a:cs typeface="+mn-cs"/>
        </a:defRPr>
      </a:lvl1pPr>
      <a:lvl2pPr marL="315314" algn="l" defTabSz="315314" rtl="0" eaLnBrk="1" latinLnBrk="0" hangingPunct="1">
        <a:defRPr sz="1247" kern="1200">
          <a:solidFill>
            <a:schemeClr val="tx1"/>
          </a:solidFill>
          <a:latin typeface="+mn-lt"/>
          <a:ea typeface="+mn-ea"/>
          <a:cs typeface="+mn-cs"/>
        </a:defRPr>
      </a:lvl2pPr>
      <a:lvl3pPr marL="630630" algn="l" defTabSz="315314" rtl="0" eaLnBrk="1" latinLnBrk="0" hangingPunct="1">
        <a:defRPr sz="1247" kern="1200">
          <a:solidFill>
            <a:schemeClr val="tx1"/>
          </a:solidFill>
          <a:latin typeface="+mn-lt"/>
          <a:ea typeface="+mn-ea"/>
          <a:cs typeface="+mn-cs"/>
        </a:defRPr>
      </a:lvl3pPr>
      <a:lvl4pPr marL="945947" algn="l" defTabSz="315314" rtl="0" eaLnBrk="1" latinLnBrk="0" hangingPunct="1">
        <a:defRPr sz="1247" kern="1200">
          <a:solidFill>
            <a:schemeClr val="tx1"/>
          </a:solidFill>
          <a:latin typeface="+mn-lt"/>
          <a:ea typeface="+mn-ea"/>
          <a:cs typeface="+mn-cs"/>
        </a:defRPr>
      </a:lvl4pPr>
      <a:lvl5pPr marL="1261265" algn="l" defTabSz="315314" rtl="0" eaLnBrk="1" latinLnBrk="0" hangingPunct="1">
        <a:defRPr sz="1247" kern="1200">
          <a:solidFill>
            <a:schemeClr val="tx1"/>
          </a:solidFill>
          <a:latin typeface="+mn-lt"/>
          <a:ea typeface="+mn-ea"/>
          <a:cs typeface="+mn-cs"/>
        </a:defRPr>
      </a:lvl5pPr>
      <a:lvl6pPr marL="1576588" algn="l" defTabSz="315314" rtl="0" eaLnBrk="1" latinLnBrk="0" hangingPunct="1">
        <a:defRPr sz="1247" kern="1200">
          <a:solidFill>
            <a:schemeClr val="tx1"/>
          </a:solidFill>
          <a:latin typeface="+mn-lt"/>
          <a:ea typeface="+mn-ea"/>
          <a:cs typeface="+mn-cs"/>
        </a:defRPr>
      </a:lvl6pPr>
      <a:lvl7pPr marL="1891904" algn="l" defTabSz="315314" rtl="0" eaLnBrk="1" latinLnBrk="0" hangingPunct="1">
        <a:defRPr sz="1247" kern="1200">
          <a:solidFill>
            <a:schemeClr val="tx1"/>
          </a:solidFill>
          <a:latin typeface="+mn-lt"/>
          <a:ea typeface="+mn-ea"/>
          <a:cs typeface="+mn-cs"/>
        </a:defRPr>
      </a:lvl7pPr>
      <a:lvl8pPr marL="2207225" algn="l" defTabSz="315314" rtl="0" eaLnBrk="1" latinLnBrk="0" hangingPunct="1">
        <a:defRPr sz="1247" kern="1200">
          <a:solidFill>
            <a:schemeClr val="tx1"/>
          </a:solidFill>
          <a:latin typeface="+mn-lt"/>
          <a:ea typeface="+mn-ea"/>
          <a:cs typeface="+mn-cs"/>
        </a:defRPr>
      </a:lvl8pPr>
      <a:lvl9pPr marL="2522543" algn="l" defTabSz="315314" rtl="0" eaLnBrk="1" latinLnBrk="0" hangingPunct="1">
        <a:defRPr sz="124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hyperlink" Target="https://chess.esss.lu.se/enovia/link/ESS-0094091/21308.51166.19968.27572/valid" TargetMode="External"/><Relationship Id="rId2" Type="http://schemas.openxmlformats.org/officeDocument/2006/relationships/hyperlink" Target="https://chess.esss.lu.se/enovia/link/ESS-0050017.1/21308.51166.32768.29477/valid" TargetMode="External"/><Relationship Id="rId1" Type="http://schemas.openxmlformats.org/officeDocument/2006/relationships/slideLayout" Target="../slideLayouts/slideLayout2.xml"/><Relationship Id="rId5" Type="http://schemas.openxmlformats.org/officeDocument/2006/relationships/hyperlink" Target="https://chess.esss.lu.se/enovia/link/ESS-0094092/21308.51166.51200.24459/valid" TargetMode="External"/><Relationship Id="rId4" Type="http://schemas.openxmlformats.org/officeDocument/2006/relationships/hyperlink" Target="https://chess.esss.lu.se/enovia/link/ESS-0094090/21308.51166.37888.26950/valid"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jpeg"/><Relationship Id="rId9"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jpe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39.jpe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chess.esss.lu.se/enovia/link/ESS-0092276/21308.51166.62464.47298/valid" TargetMode="Externa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2CE98-D5A2-0648-AD18-116338EADBE6}"/>
              </a:ext>
            </a:extLst>
          </p:cNvPr>
          <p:cNvSpPr>
            <a:spLocks noGrp="1"/>
          </p:cNvSpPr>
          <p:nvPr>
            <p:ph type="ctrTitle"/>
          </p:nvPr>
        </p:nvSpPr>
        <p:spPr>
          <a:xfrm>
            <a:off x="914400" y="2386087"/>
            <a:ext cx="10363200" cy="2046089"/>
          </a:xfrm>
        </p:spPr>
        <p:txBody>
          <a:bodyPr>
            <a:normAutofit fontScale="90000"/>
          </a:bodyPr>
          <a:lstStyle/>
          <a:p>
            <a:pPr defTabSz="315314"/>
            <a:r>
              <a:rPr lang="sv-SE" dirty="0">
                <a:solidFill>
                  <a:srgbClr val="FFFFFF"/>
                </a:solidFill>
              </a:rPr>
              <a:t>TAC #</a:t>
            </a:r>
            <a:r>
              <a:rPr lang="sv-SE" dirty="0" smtClean="0">
                <a:solidFill>
                  <a:srgbClr val="FFFFFF"/>
                </a:solidFill>
              </a:rPr>
              <a:t>19 - </a:t>
            </a:r>
            <a:r>
              <a:rPr lang="en-GB" dirty="0" smtClean="0"/>
              <a:t>Plenary </a:t>
            </a:r>
            <a:r>
              <a:rPr lang="en-GB" dirty="0"/>
              <a:t>Session: </a:t>
            </a:r>
            <a:r>
              <a:rPr lang="en-GB" dirty="0" smtClean="0"/>
              <a:t>“EIS”</a:t>
            </a:r>
            <a:br>
              <a:rPr lang="en-GB" dirty="0" smtClean="0"/>
            </a:br>
            <a:r>
              <a:rPr lang="en-GB" dirty="0">
                <a:solidFill>
                  <a:srgbClr val="FFFFFF"/>
                </a:solidFill>
              </a:rPr>
              <a:t/>
            </a:r>
            <a:br>
              <a:rPr lang="en-GB" dirty="0">
                <a:solidFill>
                  <a:srgbClr val="FFFFFF"/>
                </a:solidFill>
              </a:rPr>
            </a:br>
            <a:r>
              <a:rPr lang="en-US" sz="4000" b="1" dirty="0">
                <a:solidFill>
                  <a:srgbClr val="FFFFFF"/>
                </a:solidFill>
              </a:rPr>
              <a:t>Central Engineering service </a:t>
            </a:r>
            <a:r>
              <a:rPr lang="en-US" sz="4000" b="1" dirty="0" smtClean="0">
                <a:solidFill>
                  <a:srgbClr val="FFFFFF"/>
                </a:solidFill>
              </a:rPr>
              <a:t>functions</a:t>
            </a:r>
            <a:br>
              <a:rPr lang="en-US" sz="4000" b="1" dirty="0" smtClean="0">
                <a:solidFill>
                  <a:srgbClr val="FFFFFF"/>
                </a:solidFill>
              </a:rPr>
            </a:br>
            <a:r>
              <a:rPr lang="en-US" sz="2000" dirty="0">
                <a:solidFill>
                  <a:srgbClr val="FFFFFF"/>
                </a:solidFill>
                <a:latin typeface="+mn-lt"/>
                <a:ea typeface="+mn-ea"/>
                <a:cs typeface="+mn-cs"/>
              </a:rPr>
              <a:t>provided by</a:t>
            </a:r>
            <a:r>
              <a:rPr lang="en-GB" sz="4000" b="1" dirty="0">
                <a:solidFill>
                  <a:srgbClr val="FFFFFF"/>
                </a:solidFill>
              </a:rPr>
              <a:t/>
            </a:r>
            <a:br>
              <a:rPr lang="en-GB" sz="4000" b="1" dirty="0">
                <a:solidFill>
                  <a:srgbClr val="FFFFFF"/>
                </a:solidFill>
              </a:rPr>
            </a:br>
            <a:r>
              <a:rPr lang="en-US" sz="4000" b="1" dirty="0">
                <a:solidFill>
                  <a:srgbClr val="FFFFFF"/>
                </a:solidFill>
              </a:rPr>
              <a:t>Engineering &amp; Integration Support Div</a:t>
            </a:r>
            <a:r>
              <a:rPr lang="en-US" sz="4000" b="1" dirty="0" smtClean="0">
                <a:solidFill>
                  <a:srgbClr val="FFFFFF"/>
                </a:solidFill>
              </a:rPr>
              <a:t>.</a:t>
            </a:r>
            <a:r>
              <a:rPr lang="en-US" sz="4000" dirty="0" smtClean="0">
                <a:solidFill>
                  <a:srgbClr val="FFFFFF"/>
                </a:solidFill>
              </a:rPr>
              <a:t/>
            </a:r>
            <a:br>
              <a:rPr lang="en-US" sz="4000" dirty="0" smtClean="0">
                <a:solidFill>
                  <a:srgbClr val="FFFFFF"/>
                </a:solidFill>
              </a:rPr>
            </a:br>
            <a:r>
              <a:rPr lang="en-US" sz="4000" b="1" dirty="0">
                <a:solidFill>
                  <a:prstClr val="white"/>
                </a:solidFill>
              </a:rPr>
              <a:t/>
            </a:r>
            <a:br>
              <a:rPr lang="en-US" sz="4000" b="1" dirty="0">
                <a:solidFill>
                  <a:prstClr val="white"/>
                </a:solidFill>
              </a:rPr>
            </a:br>
            <a:endParaRPr lang="en-GB" sz="4000" b="1" dirty="0"/>
          </a:p>
        </p:txBody>
      </p:sp>
      <p:sp>
        <p:nvSpPr>
          <p:cNvPr id="3" name="Subtitle 2">
            <a:extLst>
              <a:ext uri="{FF2B5EF4-FFF2-40B4-BE49-F238E27FC236}">
                <a16:creationId xmlns:a16="http://schemas.microsoft.com/office/drawing/2014/main" id="{6547BB3A-0D99-9D43-ADAF-EC7E12B7F5FA}"/>
              </a:ext>
            </a:extLst>
          </p:cNvPr>
          <p:cNvSpPr>
            <a:spLocks noGrp="1"/>
          </p:cNvSpPr>
          <p:nvPr>
            <p:ph type="subTitle" idx="1"/>
          </p:nvPr>
        </p:nvSpPr>
        <p:spPr>
          <a:xfrm>
            <a:off x="1828800" y="4437112"/>
            <a:ext cx="8534400" cy="1752600"/>
          </a:xfrm>
        </p:spPr>
        <p:txBody>
          <a:bodyPr>
            <a:normAutofit/>
          </a:bodyPr>
          <a:lstStyle/>
          <a:p>
            <a:pPr defTabSz="315314"/>
            <a:endParaRPr lang="en-GB" sz="2400" b="1" dirty="0">
              <a:solidFill>
                <a:prstClr val="white"/>
              </a:solidFill>
            </a:endParaRPr>
          </a:p>
          <a:p>
            <a:pPr defTabSz="315314"/>
            <a:r>
              <a:rPr lang="sv-SE" sz="1800" dirty="0">
                <a:solidFill>
                  <a:srgbClr val="FFFFFF"/>
                </a:solidFill>
              </a:rPr>
              <a:t>Magnus Täcklind </a:t>
            </a:r>
          </a:p>
          <a:p>
            <a:pPr defTabSz="315314"/>
            <a:r>
              <a:rPr lang="en-US" sz="1800" dirty="0" smtClean="0">
                <a:solidFill>
                  <a:srgbClr val="FFFFFF"/>
                </a:solidFill>
              </a:rPr>
              <a:t>Acting </a:t>
            </a:r>
            <a:r>
              <a:rPr lang="en-US" sz="1800" dirty="0" err="1" smtClean="0">
                <a:solidFill>
                  <a:srgbClr val="FFFFFF"/>
                </a:solidFill>
              </a:rPr>
              <a:t>HoD</a:t>
            </a:r>
            <a:r>
              <a:rPr lang="en-US" sz="1800" dirty="0" smtClean="0">
                <a:solidFill>
                  <a:srgbClr val="FFFFFF"/>
                </a:solidFill>
              </a:rPr>
              <a:t> Engineering &amp; Integration Support Div.</a:t>
            </a:r>
            <a:endParaRPr lang="en-US" sz="1400" dirty="0">
              <a:solidFill>
                <a:prstClr val="white"/>
              </a:solidFill>
            </a:endParaRPr>
          </a:p>
          <a:p>
            <a:pPr defTabSz="315314"/>
            <a:r>
              <a:rPr lang="en-GB" sz="1400" dirty="0">
                <a:solidFill>
                  <a:srgbClr val="FFFFFF"/>
                </a:solidFill>
              </a:rPr>
              <a:t>European Spallation Source ERIC</a:t>
            </a:r>
          </a:p>
          <a:p>
            <a:pPr defTabSz="315314"/>
            <a:r>
              <a:rPr lang="en-GB" sz="1400" dirty="0" smtClean="0">
                <a:solidFill>
                  <a:srgbClr val="FFFFFF"/>
                </a:solidFill>
              </a:rPr>
              <a:t>2019-04-10</a:t>
            </a:r>
            <a:endParaRPr lang="en-GB" sz="1200" dirty="0">
              <a:solidFill>
                <a:srgbClr val="FFFFFF"/>
              </a:solidFill>
            </a:endParaRPr>
          </a:p>
          <a:p>
            <a:endParaRPr lang="sv-SE" dirty="0"/>
          </a:p>
        </p:txBody>
      </p:sp>
    </p:spTree>
    <p:extLst>
      <p:ext uri="{BB962C8B-B14F-4D97-AF65-F5344CB8AC3E}">
        <p14:creationId xmlns:p14="http://schemas.microsoft.com/office/powerpoint/2010/main" val="32638474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85E05EC-B962-4F63-8422-CAE293AF51C0}"/>
              </a:ext>
            </a:extLst>
          </p:cNvPr>
          <p:cNvSpPr>
            <a:spLocks noGrp="1"/>
          </p:cNvSpPr>
          <p:nvPr>
            <p:ph sz="half" idx="1"/>
          </p:nvPr>
        </p:nvSpPr>
        <p:spPr>
          <a:xfrm>
            <a:off x="335360" y="1590254"/>
            <a:ext cx="11490439" cy="5040559"/>
          </a:xfrm>
        </p:spPr>
        <p:txBody>
          <a:bodyPr>
            <a:normAutofit fontScale="85000" lnSpcReduction="20000"/>
          </a:bodyPr>
          <a:lstStyle/>
          <a:p>
            <a:pPr marL="0" indent="0">
              <a:buNone/>
            </a:pPr>
            <a:r>
              <a:rPr lang="en-GB" sz="2500" b="1" i="1" dirty="0">
                <a:solidFill>
                  <a:srgbClr val="0070C0"/>
                </a:solidFill>
              </a:rPr>
              <a:t>Category 1:</a:t>
            </a:r>
          </a:p>
          <a:p>
            <a:pPr marL="0" indent="0">
              <a:buNone/>
            </a:pPr>
            <a:r>
              <a:rPr lang="en-GB" sz="2400" dirty="0"/>
              <a:t>For collaborators with the need to work concurrently with integration to the ESS design over a longer period of time. These will need to be connected to the CAD database or a replica database (multisite) to work directly connected, the same way as users at the ESS office in Lund.</a:t>
            </a:r>
          </a:p>
          <a:p>
            <a:pPr marL="0" indent="0">
              <a:buNone/>
            </a:pPr>
            <a:r>
              <a:rPr lang="en-GB" sz="2400" i="1" dirty="0">
                <a:solidFill>
                  <a:srgbClr val="0070C0"/>
                </a:solidFill>
              </a:rPr>
              <a:t>Examples: </a:t>
            </a:r>
            <a:r>
              <a:rPr lang="en-GB" sz="2400" dirty="0">
                <a:solidFill>
                  <a:srgbClr val="0070C0"/>
                </a:solidFill>
              </a:rPr>
              <a:t>Mechanical design @ ESS Bilbao , STFC , PSI and CEA</a:t>
            </a:r>
          </a:p>
          <a:p>
            <a:pPr marL="0" indent="0">
              <a:buNone/>
            </a:pPr>
            <a:endParaRPr lang="en-GB" sz="2400" b="1" i="1" dirty="0" smtClean="0">
              <a:solidFill>
                <a:srgbClr val="0070C0"/>
              </a:solidFill>
            </a:endParaRPr>
          </a:p>
          <a:p>
            <a:pPr marL="0" indent="0">
              <a:buNone/>
            </a:pPr>
            <a:r>
              <a:rPr lang="en-GB" sz="2500" b="1" i="1" dirty="0">
                <a:solidFill>
                  <a:srgbClr val="0070C0"/>
                </a:solidFill>
              </a:rPr>
              <a:t>Category 2:</a:t>
            </a:r>
          </a:p>
          <a:p>
            <a:pPr marL="0" indent="0">
              <a:buNone/>
            </a:pPr>
            <a:r>
              <a:rPr lang="en-GB" sz="2400" dirty="0" smtClean="0"/>
              <a:t>Used for collaborators/suppliers with design responsibilities of a more complex or longer term nature. A limited number of users at the IKC, are connected to the PLM database and responsible for updating the design information and design coordination. </a:t>
            </a:r>
          </a:p>
          <a:p>
            <a:pPr marL="0" indent="0">
              <a:buNone/>
            </a:pPr>
            <a:endParaRPr lang="en-GB" sz="2400" dirty="0" smtClean="0"/>
          </a:p>
          <a:p>
            <a:pPr marL="0" indent="0">
              <a:buNone/>
            </a:pPr>
            <a:r>
              <a:rPr lang="en-GB" sz="2500" b="1" i="1" dirty="0">
                <a:solidFill>
                  <a:srgbClr val="0070C0"/>
                </a:solidFill>
              </a:rPr>
              <a:t>Category 3: </a:t>
            </a:r>
          </a:p>
          <a:p>
            <a:pPr marL="0" indent="0">
              <a:buNone/>
            </a:pPr>
            <a:r>
              <a:rPr lang="en-GB" sz="2400" dirty="0"/>
              <a:t>For external collaborators that will only contribute with already designed items or items of simpler nature, where there is a limited amount of iterations to the design process. The data will be handled through a communications responsible at ESS (back office) who will manage design items and store them to the database, manage revisions and models integrity. </a:t>
            </a:r>
            <a:br>
              <a:rPr lang="en-GB" sz="2400" dirty="0"/>
            </a:br>
            <a:endParaRPr lang="en-GB" sz="2400" dirty="0"/>
          </a:p>
          <a:p>
            <a:pPr marL="0" indent="0">
              <a:buNone/>
            </a:pPr>
            <a:endParaRPr lang="en-GB" sz="2400" dirty="0" smtClean="0"/>
          </a:p>
          <a:p>
            <a:pPr marL="0" indent="0">
              <a:buNone/>
            </a:pPr>
            <a:endParaRPr lang="en-GB" sz="2400" dirty="0" smtClean="0"/>
          </a:p>
          <a:p>
            <a:endParaRPr lang="en-US" dirty="0"/>
          </a:p>
        </p:txBody>
      </p:sp>
      <p:sp>
        <p:nvSpPr>
          <p:cNvPr id="4" name="Slide Number Placeholder 3">
            <a:extLst>
              <a:ext uri="{FF2B5EF4-FFF2-40B4-BE49-F238E27FC236}">
                <a16:creationId xmlns:a16="http://schemas.microsoft.com/office/drawing/2014/main" id="{2A3CA289-B17D-4072-BBEA-B11F89133DF2}"/>
              </a:ext>
            </a:extLst>
          </p:cNvPr>
          <p:cNvSpPr>
            <a:spLocks noGrp="1"/>
          </p:cNvSpPr>
          <p:nvPr>
            <p:ph type="sldNum" sz="quarter" idx="12"/>
          </p:nvPr>
        </p:nvSpPr>
        <p:spPr/>
        <p:txBody>
          <a:bodyPr/>
          <a:lstStyle/>
          <a:p>
            <a:fld id="{551115BC-487E-4422-894C-CB7CD3E79223}" type="slidenum">
              <a:rPr lang="en-GB" smtClean="0"/>
              <a:pPr/>
              <a:t>10</a:t>
            </a:fld>
            <a:endParaRPr lang="en-GB"/>
          </a:p>
        </p:txBody>
      </p:sp>
      <p:sp>
        <p:nvSpPr>
          <p:cNvPr id="5" name="Title 4">
            <a:extLst>
              <a:ext uri="{FF2B5EF4-FFF2-40B4-BE49-F238E27FC236}">
                <a16:creationId xmlns:a16="http://schemas.microsoft.com/office/drawing/2014/main" id="{144602AE-6E6E-463E-92EC-52DFC4CE423D}"/>
              </a:ext>
            </a:extLst>
          </p:cNvPr>
          <p:cNvSpPr>
            <a:spLocks noGrp="1"/>
          </p:cNvSpPr>
          <p:nvPr>
            <p:ph type="title"/>
          </p:nvPr>
        </p:nvSpPr>
        <p:spPr>
          <a:xfrm>
            <a:off x="767408" y="548680"/>
            <a:ext cx="9518848" cy="562074"/>
          </a:xfrm>
        </p:spPr>
        <p:txBody>
          <a:bodyPr/>
          <a:lstStyle/>
          <a:p>
            <a:r>
              <a:rPr lang="en-US" dirty="0"/>
              <a:t>Level of integration for </a:t>
            </a:r>
            <a:r>
              <a:rPr lang="en-US" dirty="0" smtClean="0"/>
              <a:t>In-Kind partners – </a:t>
            </a:r>
            <a:br>
              <a:rPr lang="en-US" dirty="0" smtClean="0"/>
            </a:br>
            <a:r>
              <a:rPr lang="en-GB" sz="2000" dirty="0"/>
              <a:t>ESS defines connection to the CHESS PLM database in three different </a:t>
            </a:r>
            <a:r>
              <a:rPr lang="en-GB" sz="2000" dirty="0" smtClean="0"/>
              <a:t>categories:</a:t>
            </a:r>
            <a:endParaRPr lang="en-US" sz="2000" dirty="0"/>
          </a:p>
        </p:txBody>
      </p:sp>
    </p:spTree>
    <p:extLst>
      <p:ext uri="{BB962C8B-B14F-4D97-AF65-F5344CB8AC3E}">
        <p14:creationId xmlns:p14="http://schemas.microsoft.com/office/powerpoint/2010/main" val="30338014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0A9DFA5B-94C3-9C4D-A8CF-0C97584B7766}"/>
              </a:ext>
            </a:extLst>
          </p:cNvPr>
          <p:cNvGraphicFramePr/>
          <p:nvPr>
            <p:extLst>
              <p:ext uri="{D42A27DB-BD31-4B8C-83A1-F6EECF244321}">
                <p14:modId xmlns:p14="http://schemas.microsoft.com/office/powerpoint/2010/main" val="1786160246"/>
              </p:ext>
            </p:extLst>
          </p:nvPr>
        </p:nvGraphicFramePr>
        <p:xfrm>
          <a:off x="9630638" y="1952381"/>
          <a:ext cx="3697379" cy="41764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B2AC7152-E0B3-A046-80AF-DB99947D934E}"/>
              </a:ext>
            </a:extLst>
          </p:cNvPr>
          <p:cNvSpPr>
            <a:spLocks noGrp="1"/>
          </p:cNvSpPr>
          <p:nvPr>
            <p:ph type="title"/>
          </p:nvPr>
        </p:nvSpPr>
        <p:spPr>
          <a:xfrm>
            <a:off x="612087" y="460676"/>
            <a:ext cx="9518848" cy="562074"/>
          </a:xfrm>
        </p:spPr>
        <p:txBody>
          <a:bodyPr/>
          <a:lstStyle/>
          <a:p>
            <a:r>
              <a:rPr lang="en-GB" dirty="0"/>
              <a:t>Technical Content </a:t>
            </a:r>
            <a:r>
              <a:rPr lang="en-GB" dirty="0" smtClean="0"/>
              <a:t>Management (TCM)</a:t>
            </a:r>
            <a:endParaRPr lang="en-GB" dirty="0"/>
          </a:p>
        </p:txBody>
      </p:sp>
      <p:sp>
        <p:nvSpPr>
          <p:cNvPr id="3" name="Content Placeholder 2">
            <a:extLst>
              <a:ext uri="{FF2B5EF4-FFF2-40B4-BE49-F238E27FC236}">
                <a16:creationId xmlns:a16="http://schemas.microsoft.com/office/drawing/2014/main" id="{7F7C90C5-E5C5-544E-AB59-DC5C6D4D566A}"/>
              </a:ext>
            </a:extLst>
          </p:cNvPr>
          <p:cNvSpPr>
            <a:spLocks noGrp="1"/>
          </p:cNvSpPr>
          <p:nvPr>
            <p:ph idx="1"/>
          </p:nvPr>
        </p:nvSpPr>
        <p:spPr>
          <a:xfrm>
            <a:off x="407368" y="1556792"/>
            <a:ext cx="10513168" cy="1365097"/>
          </a:xfrm>
        </p:spPr>
        <p:txBody>
          <a:bodyPr/>
          <a:lstStyle/>
          <a:p>
            <a:r>
              <a:rPr lang="en-GB" dirty="0"/>
              <a:t>Technical Content </a:t>
            </a:r>
            <a:r>
              <a:rPr lang="en-GB" dirty="0" err="1"/>
              <a:t>mgmt</a:t>
            </a:r>
            <a:r>
              <a:rPr lang="en-GB" dirty="0"/>
              <a:t> team is responsible for how we structure and manage of the facility documentation and provide support to projects to capture documentation, structure, upload  and that it becomes baselined. TCM was established in 2016</a:t>
            </a:r>
            <a:r>
              <a:rPr lang="en-GB" dirty="0" smtClean="0"/>
              <a:t>.</a:t>
            </a:r>
            <a:endParaRPr lang="en-GB" dirty="0"/>
          </a:p>
        </p:txBody>
      </p:sp>
      <p:sp>
        <p:nvSpPr>
          <p:cNvPr id="4" name="Slide Number Placeholder 3">
            <a:extLst>
              <a:ext uri="{FF2B5EF4-FFF2-40B4-BE49-F238E27FC236}">
                <a16:creationId xmlns:a16="http://schemas.microsoft.com/office/drawing/2014/main" id="{14886571-1599-9D4E-B800-E77237B47E6F}"/>
              </a:ext>
            </a:extLst>
          </p:cNvPr>
          <p:cNvSpPr>
            <a:spLocks noGrp="1"/>
          </p:cNvSpPr>
          <p:nvPr>
            <p:ph type="sldNum" sz="quarter" idx="12"/>
          </p:nvPr>
        </p:nvSpPr>
        <p:spPr/>
        <p:txBody>
          <a:bodyPr/>
          <a:lstStyle/>
          <a:p>
            <a:fld id="{551115BC-487E-4422-894C-CB7CD3E79223}" type="slidenum">
              <a:rPr lang="en-GB" smtClean="0"/>
              <a:pPr/>
              <a:t>11</a:t>
            </a:fld>
            <a:endParaRPr lang="en-GB"/>
          </a:p>
        </p:txBody>
      </p:sp>
      <p:sp>
        <p:nvSpPr>
          <p:cNvPr id="7" name="Content Placeholder 2">
            <a:extLst>
              <a:ext uri="{FF2B5EF4-FFF2-40B4-BE49-F238E27FC236}">
                <a16:creationId xmlns:a16="http://schemas.microsoft.com/office/drawing/2014/main" id="{1569DF7C-B175-4B44-A504-FB8AE264B905}"/>
              </a:ext>
            </a:extLst>
          </p:cNvPr>
          <p:cNvSpPr txBox="1">
            <a:spLocks/>
          </p:cNvSpPr>
          <p:nvPr/>
        </p:nvSpPr>
        <p:spPr>
          <a:xfrm>
            <a:off x="396559" y="3068959"/>
            <a:ext cx="10972800" cy="1804219"/>
          </a:xfrm>
          <a:prstGeom prst="rect">
            <a:avLst/>
          </a:prstGeom>
        </p:spPr>
        <p:txBody>
          <a:bodyPr vert="horz" lIns="90000" tIns="45720" rIns="91440" bIns="45720" numCol="2" rtlCol="0">
            <a:noAutofit/>
          </a:bodyPr>
          <a:lstStyle>
            <a:lvl1pPr marL="342900" indent="-342900" algn="l" defTabSz="685800" rtl="0" eaLnBrk="1" latinLnBrk="0" hangingPunct="1">
              <a:spcBef>
                <a:spcPct val="20000"/>
              </a:spcBef>
              <a:buFont typeface="Arial" panose="020B0604020202020204" pitchFamily="34" charset="0"/>
              <a:buChar char="•"/>
              <a:defRPr sz="2100" kern="1200" baseline="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500" kern="1200" baseline="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350" kern="1200" baseline="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GB" dirty="0"/>
              <a:t>Supports the </a:t>
            </a:r>
            <a:r>
              <a:rPr lang="en-GB" dirty="0" smtClean="0"/>
              <a:t>organisation, </a:t>
            </a:r>
            <a:r>
              <a:rPr lang="en-GB" dirty="0"/>
              <a:t>all </a:t>
            </a:r>
            <a:r>
              <a:rPr lang="en-GB" dirty="0" smtClean="0"/>
              <a:t>projects </a:t>
            </a:r>
            <a:r>
              <a:rPr lang="en-GB" dirty="0"/>
              <a:t>and their </a:t>
            </a:r>
            <a:r>
              <a:rPr lang="en-GB" dirty="0" smtClean="0"/>
              <a:t>partners, with:</a:t>
            </a:r>
            <a:endParaRPr lang="en-GB" dirty="0"/>
          </a:p>
          <a:p>
            <a:pPr lvl="1"/>
            <a:r>
              <a:rPr lang="en-GB" dirty="0"/>
              <a:t>Managing documentation from partners</a:t>
            </a:r>
          </a:p>
          <a:p>
            <a:pPr lvl="1"/>
            <a:r>
              <a:rPr lang="en-GB" dirty="0"/>
              <a:t>Naming and tagging</a:t>
            </a:r>
          </a:p>
          <a:p>
            <a:pPr lvl="1"/>
            <a:r>
              <a:rPr lang="en-GB" dirty="0"/>
              <a:t>Labelling service</a:t>
            </a:r>
          </a:p>
          <a:p>
            <a:endParaRPr lang="en-GB" dirty="0"/>
          </a:p>
          <a:p>
            <a:r>
              <a:rPr lang="en-GB" dirty="0"/>
              <a:t>Support to In-Kinds and Partners</a:t>
            </a:r>
          </a:p>
          <a:p>
            <a:pPr lvl="1"/>
            <a:r>
              <a:rPr lang="en-GB" dirty="0"/>
              <a:t>Upload of documentation</a:t>
            </a:r>
          </a:p>
          <a:p>
            <a:pPr lvl="1"/>
            <a:r>
              <a:rPr lang="en-GB" dirty="0"/>
              <a:t>Help with systems, naming and tagging</a:t>
            </a:r>
          </a:p>
          <a:p>
            <a:pPr lvl="1"/>
            <a:r>
              <a:rPr lang="en-GB" dirty="0"/>
              <a:t>Trainings online or at our </a:t>
            </a:r>
            <a:r>
              <a:rPr lang="en-GB" dirty="0" smtClean="0"/>
              <a:t>partners</a:t>
            </a:r>
            <a:endParaRPr lang="en-GB" dirty="0"/>
          </a:p>
          <a:p>
            <a:pPr lvl="1"/>
            <a:r>
              <a:rPr lang="en-GB" dirty="0"/>
              <a:t>General guidance and support</a:t>
            </a:r>
          </a:p>
        </p:txBody>
      </p:sp>
      <p:sp>
        <p:nvSpPr>
          <p:cNvPr id="5" name="Rectangle 4"/>
          <p:cNvSpPr/>
          <p:nvPr/>
        </p:nvSpPr>
        <p:spPr>
          <a:xfrm>
            <a:off x="908754" y="5298127"/>
            <a:ext cx="9948409" cy="1246495"/>
          </a:xfrm>
          <a:prstGeom prst="rect">
            <a:avLst/>
          </a:prstGeom>
        </p:spPr>
        <p:txBody>
          <a:bodyPr wrap="square">
            <a:spAutoFit/>
          </a:bodyPr>
          <a:lstStyle/>
          <a:p>
            <a:pPr marL="342900" indent="-342900">
              <a:buFont typeface="Arial" panose="020B0604020202020204" pitchFamily="34" charset="0"/>
              <a:buChar char="•"/>
            </a:pPr>
            <a:r>
              <a:rPr lang="en-GB" sz="2100" dirty="0"/>
              <a:t>A very small team having with a large impact:</a:t>
            </a:r>
          </a:p>
          <a:p>
            <a:pPr lvl="1"/>
            <a:r>
              <a:rPr lang="en-GB" dirty="0"/>
              <a:t>- Get documentation in the correct software, works fully integrated with project</a:t>
            </a:r>
          </a:p>
          <a:p>
            <a:pPr lvl="1"/>
            <a:r>
              <a:rPr lang="en-GB" dirty="0"/>
              <a:t>- Challenges: Enough mandate to coordinate how to structure documentation and get people to adopt the official software</a:t>
            </a:r>
          </a:p>
        </p:txBody>
      </p:sp>
    </p:spTree>
    <p:extLst>
      <p:ext uri="{BB962C8B-B14F-4D97-AF65-F5344CB8AC3E}">
        <p14:creationId xmlns:p14="http://schemas.microsoft.com/office/powerpoint/2010/main" val="18920489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C7152-E0B3-A046-80AF-DB99947D934E}"/>
              </a:ext>
            </a:extLst>
          </p:cNvPr>
          <p:cNvSpPr>
            <a:spLocks noGrp="1"/>
          </p:cNvSpPr>
          <p:nvPr>
            <p:ph type="title"/>
          </p:nvPr>
        </p:nvSpPr>
        <p:spPr>
          <a:xfrm>
            <a:off x="612087" y="460676"/>
            <a:ext cx="9518848" cy="562074"/>
          </a:xfrm>
        </p:spPr>
        <p:txBody>
          <a:bodyPr/>
          <a:lstStyle/>
          <a:p>
            <a:r>
              <a:rPr lang="en-GB" dirty="0"/>
              <a:t>Technical Content Management</a:t>
            </a:r>
          </a:p>
        </p:txBody>
      </p:sp>
      <p:sp>
        <p:nvSpPr>
          <p:cNvPr id="3" name="Content Placeholder 2">
            <a:extLst>
              <a:ext uri="{FF2B5EF4-FFF2-40B4-BE49-F238E27FC236}">
                <a16:creationId xmlns:a16="http://schemas.microsoft.com/office/drawing/2014/main" id="{7F7C90C5-E5C5-544E-AB59-DC5C6D4D566A}"/>
              </a:ext>
            </a:extLst>
          </p:cNvPr>
          <p:cNvSpPr>
            <a:spLocks noGrp="1"/>
          </p:cNvSpPr>
          <p:nvPr>
            <p:ph idx="1"/>
          </p:nvPr>
        </p:nvSpPr>
        <p:spPr>
          <a:xfrm>
            <a:off x="479376" y="1700808"/>
            <a:ext cx="10513168" cy="3600400"/>
          </a:xfrm>
        </p:spPr>
        <p:txBody>
          <a:bodyPr/>
          <a:lstStyle/>
          <a:p>
            <a:pPr marL="0" indent="0">
              <a:buNone/>
            </a:pPr>
            <a:r>
              <a:rPr lang="en-GB" sz="2400" i="1" dirty="0" smtClean="0"/>
              <a:t>In place:</a:t>
            </a:r>
            <a:br>
              <a:rPr lang="en-GB" sz="2400" i="1" dirty="0" smtClean="0"/>
            </a:br>
            <a:endParaRPr lang="en-GB" sz="2400" i="1" dirty="0"/>
          </a:p>
          <a:p>
            <a:pPr lvl="1"/>
            <a:r>
              <a:rPr lang="en-GB" sz="2400" dirty="0"/>
              <a:t>ESS Breakdown Structures</a:t>
            </a:r>
          </a:p>
          <a:p>
            <a:pPr lvl="2"/>
            <a:r>
              <a:rPr lang="en-GB" sz="1800" dirty="0"/>
              <a:t>Where ESS manages </a:t>
            </a:r>
            <a:r>
              <a:rPr lang="en-GB" sz="1800" dirty="0" smtClean="0"/>
              <a:t>Facility documentation</a:t>
            </a:r>
            <a:endParaRPr lang="en-GB" sz="1800" dirty="0"/>
          </a:p>
          <a:p>
            <a:pPr lvl="1"/>
            <a:r>
              <a:rPr lang="en-GB" sz="2400" dirty="0" smtClean="0"/>
              <a:t>“Rules for Technical information”, </a:t>
            </a:r>
            <a:r>
              <a:rPr lang="sv-SE" sz="2400" u="sng" dirty="0">
                <a:solidFill>
                  <a:srgbClr val="0070C0"/>
                </a:solidFill>
                <a:hlinkClick r:id="rId2"/>
              </a:rPr>
              <a:t>ESS-0050017</a:t>
            </a:r>
            <a:endParaRPr lang="en-GB" sz="2400" u="sng" dirty="0">
              <a:solidFill>
                <a:srgbClr val="0070C0"/>
              </a:solidFill>
            </a:endParaRPr>
          </a:p>
          <a:p>
            <a:pPr lvl="1"/>
            <a:r>
              <a:rPr lang="en-US" sz="2400" dirty="0" smtClean="0"/>
              <a:t>Generic </a:t>
            </a:r>
            <a:r>
              <a:rPr lang="en-US" sz="2400" dirty="0"/>
              <a:t>Requirements for Marking and Labelling, </a:t>
            </a:r>
            <a:r>
              <a:rPr lang="en-US" sz="2400" dirty="0" smtClean="0">
                <a:hlinkClick r:id="rId3"/>
              </a:rPr>
              <a:t>ESS-0094091</a:t>
            </a:r>
            <a:endParaRPr lang="en-GB" sz="2400" dirty="0"/>
          </a:p>
          <a:p>
            <a:pPr lvl="1"/>
            <a:r>
              <a:rPr lang="en-US" sz="2400" dirty="0" smtClean="0"/>
              <a:t>Generic </a:t>
            </a:r>
            <a:r>
              <a:rPr lang="en-US" sz="2400" dirty="0"/>
              <a:t>Requirements for Naming and Tagging, </a:t>
            </a:r>
            <a:r>
              <a:rPr lang="en-US" sz="2400" dirty="0" smtClean="0">
                <a:hlinkClick r:id="rId4"/>
              </a:rPr>
              <a:t>ESS-0094090</a:t>
            </a:r>
            <a:endParaRPr lang="en-GB" sz="2400" dirty="0"/>
          </a:p>
          <a:p>
            <a:pPr lvl="1"/>
            <a:r>
              <a:rPr lang="en-GB" sz="2400" dirty="0" smtClean="0"/>
              <a:t>G</a:t>
            </a:r>
            <a:r>
              <a:rPr lang="en-US" sz="2400" dirty="0" err="1"/>
              <a:t>eneric</a:t>
            </a:r>
            <a:r>
              <a:rPr lang="en-US" sz="2400" dirty="0"/>
              <a:t> Requirements for Documentation of Technical Systems, </a:t>
            </a:r>
            <a:r>
              <a:rPr lang="en-US" sz="2400" dirty="0" smtClean="0">
                <a:hlinkClick r:id="rId5"/>
              </a:rPr>
              <a:t>ESS-0094092</a:t>
            </a:r>
            <a:endParaRPr lang="en-GB" sz="2400" dirty="0"/>
          </a:p>
        </p:txBody>
      </p:sp>
      <p:sp>
        <p:nvSpPr>
          <p:cNvPr id="4" name="Slide Number Placeholder 3">
            <a:extLst>
              <a:ext uri="{FF2B5EF4-FFF2-40B4-BE49-F238E27FC236}">
                <a16:creationId xmlns:a16="http://schemas.microsoft.com/office/drawing/2014/main" id="{14886571-1599-9D4E-B800-E77237B47E6F}"/>
              </a:ext>
            </a:extLst>
          </p:cNvPr>
          <p:cNvSpPr>
            <a:spLocks noGrp="1"/>
          </p:cNvSpPr>
          <p:nvPr>
            <p:ph type="sldNum" sz="quarter" idx="12"/>
          </p:nvPr>
        </p:nvSpPr>
        <p:spPr/>
        <p:txBody>
          <a:bodyPr/>
          <a:lstStyle/>
          <a:p>
            <a:fld id="{551115BC-487E-4422-894C-CB7CD3E79223}" type="slidenum">
              <a:rPr lang="en-GB" smtClean="0"/>
              <a:pPr/>
              <a:t>12</a:t>
            </a:fld>
            <a:endParaRPr lang="en-GB"/>
          </a:p>
        </p:txBody>
      </p:sp>
    </p:spTree>
    <p:extLst>
      <p:ext uri="{BB962C8B-B14F-4D97-AF65-F5344CB8AC3E}">
        <p14:creationId xmlns:p14="http://schemas.microsoft.com/office/powerpoint/2010/main" val="10073911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C5269-17E4-6A44-BCF8-000C02114026}"/>
              </a:ext>
            </a:extLst>
          </p:cNvPr>
          <p:cNvSpPr>
            <a:spLocks noGrp="1"/>
          </p:cNvSpPr>
          <p:nvPr>
            <p:ph type="title"/>
          </p:nvPr>
        </p:nvSpPr>
        <p:spPr>
          <a:xfrm>
            <a:off x="660236" y="471479"/>
            <a:ext cx="9518848" cy="562074"/>
          </a:xfrm>
        </p:spPr>
        <p:txBody>
          <a:bodyPr/>
          <a:lstStyle/>
          <a:p>
            <a:r>
              <a:rPr lang="en-GB" dirty="0"/>
              <a:t>Technical Content Management</a:t>
            </a:r>
            <a:endParaRPr lang="sv-SE" dirty="0"/>
          </a:p>
        </p:txBody>
      </p:sp>
      <p:sp>
        <p:nvSpPr>
          <p:cNvPr id="3" name="Content Placeholder 2">
            <a:extLst>
              <a:ext uri="{FF2B5EF4-FFF2-40B4-BE49-F238E27FC236}">
                <a16:creationId xmlns:a16="http://schemas.microsoft.com/office/drawing/2014/main" id="{29910095-CDB9-3046-9EF9-B923F1B332D2}"/>
              </a:ext>
            </a:extLst>
          </p:cNvPr>
          <p:cNvSpPr>
            <a:spLocks noGrp="1"/>
          </p:cNvSpPr>
          <p:nvPr>
            <p:ph idx="1"/>
          </p:nvPr>
        </p:nvSpPr>
        <p:spPr/>
        <p:txBody>
          <a:bodyPr numCol="1"/>
          <a:lstStyle/>
          <a:p>
            <a:r>
              <a:rPr lang="en-GB" dirty="0"/>
              <a:t>Example of support to In-Kind/Partners </a:t>
            </a:r>
          </a:p>
          <a:p>
            <a:pPr lvl="1"/>
            <a:endParaRPr lang="en-GB" dirty="0"/>
          </a:p>
        </p:txBody>
      </p:sp>
      <p:sp>
        <p:nvSpPr>
          <p:cNvPr id="4" name="Slide Number Placeholder 3">
            <a:extLst>
              <a:ext uri="{FF2B5EF4-FFF2-40B4-BE49-F238E27FC236}">
                <a16:creationId xmlns:a16="http://schemas.microsoft.com/office/drawing/2014/main" id="{30F3445E-9491-CB42-B393-8391234DEAE4}"/>
              </a:ext>
            </a:extLst>
          </p:cNvPr>
          <p:cNvSpPr>
            <a:spLocks noGrp="1"/>
          </p:cNvSpPr>
          <p:nvPr>
            <p:ph type="sldNum" sz="quarter" idx="12"/>
          </p:nvPr>
        </p:nvSpPr>
        <p:spPr/>
        <p:txBody>
          <a:bodyPr/>
          <a:lstStyle/>
          <a:p>
            <a:fld id="{551115BC-487E-4422-894C-CB7CD3E79223}" type="slidenum">
              <a:rPr lang="en-GB" smtClean="0"/>
              <a:pPr/>
              <a:t>13</a:t>
            </a:fld>
            <a:endParaRPr lang="en-GB"/>
          </a:p>
        </p:txBody>
      </p:sp>
      <p:pic>
        <p:nvPicPr>
          <p:cNvPr id="6" name="Picture 5">
            <a:extLst>
              <a:ext uri="{FF2B5EF4-FFF2-40B4-BE49-F238E27FC236}">
                <a16:creationId xmlns:a16="http://schemas.microsoft.com/office/drawing/2014/main" id="{5817209C-7425-7946-9E5B-945C140784AA}"/>
              </a:ext>
            </a:extLst>
          </p:cNvPr>
          <p:cNvPicPr>
            <a:picLocks noChangeAspect="1"/>
          </p:cNvPicPr>
          <p:nvPr/>
        </p:nvPicPr>
        <p:blipFill>
          <a:blip r:embed="rId2"/>
          <a:stretch>
            <a:fillRect/>
          </a:stretch>
        </p:blipFill>
        <p:spPr>
          <a:xfrm>
            <a:off x="8293100" y="2594051"/>
            <a:ext cx="3289300" cy="2463800"/>
          </a:xfrm>
          <a:prstGeom prst="rect">
            <a:avLst/>
          </a:prstGeom>
        </p:spPr>
      </p:pic>
      <p:sp>
        <p:nvSpPr>
          <p:cNvPr id="7" name="Content Placeholder 2">
            <a:extLst>
              <a:ext uri="{FF2B5EF4-FFF2-40B4-BE49-F238E27FC236}">
                <a16:creationId xmlns:a16="http://schemas.microsoft.com/office/drawing/2014/main" id="{3FF10524-5398-6C4C-BA8B-786FBED7037E}"/>
              </a:ext>
            </a:extLst>
          </p:cNvPr>
          <p:cNvSpPr txBox="1">
            <a:spLocks/>
          </p:cNvSpPr>
          <p:nvPr/>
        </p:nvSpPr>
        <p:spPr>
          <a:xfrm>
            <a:off x="609600" y="2108170"/>
            <a:ext cx="8208912" cy="4345166"/>
          </a:xfrm>
          <a:prstGeom prst="rect">
            <a:avLst/>
          </a:prstGeom>
        </p:spPr>
        <p:txBody>
          <a:bodyPr vert="horz" lIns="90000" tIns="45720" rIns="91440" bIns="45720" numCol="2" rtlCol="0">
            <a:noAutofit/>
          </a:bodyPr>
          <a:lstStyle>
            <a:lvl1pPr marL="342900" indent="-342900" algn="l" defTabSz="685800" rtl="0" eaLnBrk="1" latinLnBrk="0" hangingPunct="1">
              <a:spcBef>
                <a:spcPct val="20000"/>
              </a:spcBef>
              <a:buFont typeface="Arial" panose="020B0604020202020204" pitchFamily="34" charset="0"/>
              <a:buChar char="•"/>
              <a:defRPr sz="2100" kern="1200" baseline="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500" kern="1200" baseline="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350" kern="1200" baseline="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lvl="1"/>
            <a:r>
              <a:rPr lang="en-GB" dirty="0"/>
              <a:t>CEA</a:t>
            </a:r>
          </a:p>
          <a:p>
            <a:pPr lvl="2"/>
            <a:r>
              <a:rPr lang="en-GB" dirty="0"/>
              <a:t>Training at CEA</a:t>
            </a:r>
          </a:p>
          <a:p>
            <a:pPr lvl="2"/>
            <a:r>
              <a:rPr lang="en-GB" dirty="0"/>
              <a:t>Training through Link</a:t>
            </a:r>
          </a:p>
          <a:p>
            <a:pPr lvl="2"/>
            <a:r>
              <a:rPr lang="en-GB" dirty="0"/>
              <a:t>Support with printing labels</a:t>
            </a:r>
          </a:p>
          <a:p>
            <a:pPr lvl="2"/>
            <a:r>
              <a:rPr lang="en-GB" dirty="0"/>
              <a:t>Support with upload of documentation </a:t>
            </a:r>
            <a:r>
              <a:rPr lang="en-GB" dirty="0" err="1"/>
              <a:t>infor</a:t>
            </a:r>
            <a:r>
              <a:rPr lang="en-GB" dirty="0"/>
              <a:t> CHESS</a:t>
            </a:r>
          </a:p>
          <a:p>
            <a:pPr lvl="1"/>
            <a:r>
              <a:rPr lang="en-GB" dirty="0"/>
              <a:t>ESS Bilbao</a:t>
            </a:r>
          </a:p>
          <a:p>
            <a:pPr lvl="2"/>
            <a:r>
              <a:rPr lang="en-GB" dirty="0"/>
              <a:t>Support with upload of documentation to CHESS</a:t>
            </a:r>
          </a:p>
          <a:p>
            <a:pPr lvl="1"/>
            <a:r>
              <a:rPr lang="en-GB" dirty="0"/>
              <a:t>RACE</a:t>
            </a:r>
          </a:p>
          <a:p>
            <a:pPr lvl="2"/>
            <a:r>
              <a:rPr lang="en-GB" dirty="0"/>
              <a:t>Support with tagging and functional breakdown of system</a:t>
            </a:r>
          </a:p>
          <a:p>
            <a:pPr lvl="1"/>
            <a:r>
              <a:rPr lang="en-GB" dirty="0" err="1"/>
              <a:t>BrightNESS</a:t>
            </a:r>
            <a:endParaRPr lang="en-GB" dirty="0"/>
          </a:p>
          <a:p>
            <a:pPr lvl="2"/>
            <a:r>
              <a:rPr lang="en-GB" dirty="0"/>
              <a:t>Training at ESS an through video link.</a:t>
            </a:r>
          </a:p>
          <a:p>
            <a:pPr lvl="1"/>
            <a:endParaRPr lang="en-GB" dirty="0"/>
          </a:p>
          <a:p>
            <a:pPr lvl="1"/>
            <a:r>
              <a:rPr lang="en-GB" dirty="0"/>
              <a:t>INFN </a:t>
            </a:r>
          </a:p>
          <a:p>
            <a:pPr lvl="2"/>
            <a:r>
              <a:rPr lang="en-GB" dirty="0"/>
              <a:t>Support with upload of documentation</a:t>
            </a:r>
          </a:p>
          <a:p>
            <a:pPr lvl="1"/>
            <a:r>
              <a:rPr lang="en-GB" dirty="0"/>
              <a:t>GRE LTD</a:t>
            </a:r>
          </a:p>
          <a:p>
            <a:pPr lvl="2"/>
            <a:r>
              <a:rPr lang="en-GB" dirty="0"/>
              <a:t>Support with tagging and naming </a:t>
            </a:r>
          </a:p>
          <a:p>
            <a:pPr lvl="1"/>
            <a:r>
              <a:rPr lang="en-GB" dirty="0"/>
              <a:t>STFC </a:t>
            </a:r>
          </a:p>
          <a:p>
            <a:pPr lvl="2"/>
            <a:r>
              <a:rPr lang="en-GB" dirty="0"/>
              <a:t>Training at STFC</a:t>
            </a:r>
          </a:p>
        </p:txBody>
      </p:sp>
    </p:spTree>
    <p:extLst>
      <p:ext uri="{BB962C8B-B14F-4D97-AF65-F5344CB8AC3E}">
        <p14:creationId xmlns:p14="http://schemas.microsoft.com/office/powerpoint/2010/main" val="33163365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B4D86-ACFC-CB42-9D46-5054F1A7D6CA}"/>
              </a:ext>
            </a:extLst>
          </p:cNvPr>
          <p:cNvSpPr>
            <a:spLocks noGrp="1"/>
          </p:cNvSpPr>
          <p:nvPr>
            <p:ph type="title"/>
          </p:nvPr>
        </p:nvSpPr>
        <p:spPr>
          <a:xfrm>
            <a:off x="609600" y="404664"/>
            <a:ext cx="9518848" cy="562074"/>
          </a:xfrm>
        </p:spPr>
        <p:txBody>
          <a:bodyPr/>
          <a:lstStyle/>
          <a:p>
            <a:r>
              <a:rPr lang="en-GB" dirty="0" smtClean="0"/>
              <a:t>Basic requirements</a:t>
            </a:r>
            <a:endParaRPr lang="en-GB" dirty="0"/>
          </a:p>
        </p:txBody>
      </p:sp>
      <p:sp>
        <p:nvSpPr>
          <p:cNvPr id="3" name="Content Placeholder 2">
            <a:extLst>
              <a:ext uri="{FF2B5EF4-FFF2-40B4-BE49-F238E27FC236}">
                <a16:creationId xmlns:a16="http://schemas.microsoft.com/office/drawing/2014/main" id="{9DF1770D-2A2D-0C47-8EA7-4E842D8E54CC}"/>
              </a:ext>
            </a:extLst>
          </p:cNvPr>
          <p:cNvSpPr>
            <a:spLocks noGrp="1"/>
          </p:cNvSpPr>
          <p:nvPr>
            <p:ph idx="1"/>
          </p:nvPr>
        </p:nvSpPr>
        <p:spPr>
          <a:xfrm>
            <a:off x="609600" y="1844824"/>
            <a:ext cx="10972800" cy="4281342"/>
          </a:xfrm>
        </p:spPr>
        <p:txBody>
          <a:bodyPr/>
          <a:lstStyle/>
          <a:p>
            <a:pPr lvl="1"/>
            <a:r>
              <a:rPr lang="en-GB" dirty="0" smtClean="0"/>
              <a:t>All </a:t>
            </a:r>
            <a:r>
              <a:rPr lang="en-GB" dirty="0"/>
              <a:t>technical information is consolidated in </a:t>
            </a:r>
            <a:r>
              <a:rPr lang="en-GB" dirty="0" smtClean="0"/>
              <a:t>correct structure in CHESS (our EDMS software). </a:t>
            </a:r>
            <a:endParaRPr lang="en-GB" dirty="0"/>
          </a:p>
          <a:p>
            <a:pPr lvl="2"/>
            <a:r>
              <a:rPr lang="en-GB" dirty="0"/>
              <a:t>In Facility and Location Breakdown Structure.</a:t>
            </a:r>
          </a:p>
          <a:p>
            <a:pPr lvl="1"/>
            <a:r>
              <a:rPr lang="en-GB" dirty="0"/>
              <a:t>Preferably design drawings and models are done in our standard tools (Catia V6, </a:t>
            </a:r>
            <a:r>
              <a:rPr lang="en-GB" dirty="0" err="1" smtClean="0"/>
              <a:t>ePLAN</a:t>
            </a:r>
            <a:r>
              <a:rPr lang="en-GB" dirty="0" smtClean="0"/>
              <a:t> </a:t>
            </a:r>
            <a:r>
              <a:rPr lang="en-GB" dirty="0"/>
              <a:t>and </a:t>
            </a:r>
            <a:r>
              <a:rPr lang="en-GB" dirty="0" err="1"/>
              <a:t>Aveva</a:t>
            </a:r>
            <a:r>
              <a:rPr lang="en-GB" dirty="0"/>
              <a:t> suite). </a:t>
            </a:r>
          </a:p>
          <a:p>
            <a:pPr lvl="1"/>
            <a:r>
              <a:rPr lang="en-GB" dirty="0"/>
              <a:t>Documentation from our partners shall clearly state the level of maturity (</a:t>
            </a:r>
            <a:r>
              <a:rPr lang="en-GB" dirty="0" err="1"/>
              <a:t>eg</a:t>
            </a:r>
            <a:r>
              <a:rPr lang="en-GB" dirty="0"/>
              <a:t>. </a:t>
            </a:r>
            <a:r>
              <a:rPr lang="en-GB" dirty="0" smtClean="0"/>
              <a:t>for </a:t>
            </a:r>
            <a:r>
              <a:rPr lang="en-GB" dirty="0"/>
              <a:t>Manufacturing, As Built </a:t>
            </a:r>
            <a:r>
              <a:rPr lang="en-GB" dirty="0" smtClean="0"/>
              <a:t>...) </a:t>
            </a:r>
            <a:r>
              <a:rPr lang="en-GB" dirty="0"/>
              <a:t>and showing that the appropriate reviewers and approver have </a:t>
            </a:r>
            <a:r>
              <a:rPr lang="en-GB" dirty="0" smtClean="0"/>
              <a:t>reviewed/approved </a:t>
            </a:r>
            <a:r>
              <a:rPr lang="en-GB" dirty="0"/>
              <a:t>its content. </a:t>
            </a:r>
          </a:p>
          <a:p>
            <a:pPr lvl="1"/>
            <a:r>
              <a:rPr lang="en-GB" dirty="0"/>
              <a:t>Documentation shall also be released in CHESS with the relevant reviewer and approver from ESS.</a:t>
            </a:r>
          </a:p>
        </p:txBody>
      </p:sp>
      <p:sp>
        <p:nvSpPr>
          <p:cNvPr id="4" name="Slide Number Placeholder 3">
            <a:extLst>
              <a:ext uri="{FF2B5EF4-FFF2-40B4-BE49-F238E27FC236}">
                <a16:creationId xmlns:a16="http://schemas.microsoft.com/office/drawing/2014/main" id="{ABB4EBDE-C462-6846-966F-A5BED0DA157C}"/>
              </a:ext>
            </a:extLst>
          </p:cNvPr>
          <p:cNvSpPr>
            <a:spLocks noGrp="1"/>
          </p:cNvSpPr>
          <p:nvPr>
            <p:ph type="sldNum" sz="quarter" idx="12"/>
          </p:nvPr>
        </p:nvSpPr>
        <p:spPr/>
        <p:txBody>
          <a:bodyPr/>
          <a:lstStyle/>
          <a:p>
            <a:fld id="{551115BC-487E-4422-894C-CB7CD3E79223}" type="slidenum">
              <a:rPr lang="en-GB" smtClean="0"/>
              <a:pPr/>
              <a:t>14</a:t>
            </a:fld>
            <a:endParaRPr lang="en-GB"/>
          </a:p>
        </p:txBody>
      </p:sp>
      <p:pic>
        <p:nvPicPr>
          <p:cNvPr id="6" name="Picture 5">
            <a:extLst>
              <a:ext uri="{FF2B5EF4-FFF2-40B4-BE49-F238E27FC236}">
                <a16:creationId xmlns:a16="http://schemas.microsoft.com/office/drawing/2014/main" id="{3C95C570-456B-1948-8DA7-2A7A79BB2E11}"/>
              </a:ext>
            </a:extLst>
          </p:cNvPr>
          <p:cNvPicPr>
            <a:picLocks noChangeAspect="1"/>
          </p:cNvPicPr>
          <p:nvPr/>
        </p:nvPicPr>
        <p:blipFill>
          <a:blip r:embed="rId2"/>
          <a:stretch>
            <a:fillRect/>
          </a:stretch>
        </p:blipFill>
        <p:spPr>
          <a:xfrm>
            <a:off x="2471936" y="4149080"/>
            <a:ext cx="7248128" cy="2067832"/>
          </a:xfrm>
          <a:prstGeom prst="rect">
            <a:avLst/>
          </a:prstGeom>
        </p:spPr>
      </p:pic>
    </p:spTree>
    <p:extLst>
      <p:ext uri="{BB962C8B-B14F-4D97-AF65-F5344CB8AC3E}">
        <p14:creationId xmlns:p14="http://schemas.microsoft.com/office/powerpoint/2010/main" val="10001179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7356F-624A-054E-9EED-B7A0D040A301}"/>
              </a:ext>
            </a:extLst>
          </p:cNvPr>
          <p:cNvSpPr>
            <a:spLocks noGrp="1"/>
          </p:cNvSpPr>
          <p:nvPr>
            <p:ph type="title"/>
          </p:nvPr>
        </p:nvSpPr>
        <p:spPr>
          <a:xfrm>
            <a:off x="609600" y="404664"/>
            <a:ext cx="9518848" cy="562074"/>
          </a:xfrm>
        </p:spPr>
        <p:txBody>
          <a:bodyPr/>
          <a:lstStyle/>
          <a:p>
            <a:r>
              <a:rPr lang="en-GB" dirty="0" smtClean="0"/>
              <a:t>Interaction with In-Kind partners and contractors</a:t>
            </a:r>
            <a:endParaRPr lang="en-GB" dirty="0"/>
          </a:p>
        </p:txBody>
      </p:sp>
      <p:sp>
        <p:nvSpPr>
          <p:cNvPr id="3" name="Content Placeholder 2">
            <a:extLst>
              <a:ext uri="{FF2B5EF4-FFF2-40B4-BE49-F238E27FC236}">
                <a16:creationId xmlns:a16="http://schemas.microsoft.com/office/drawing/2014/main" id="{5B7E7A66-0D4B-B941-9F97-F407D1D0165A}"/>
              </a:ext>
            </a:extLst>
          </p:cNvPr>
          <p:cNvSpPr>
            <a:spLocks noGrp="1"/>
          </p:cNvSpPr>
          <p:nvPr>
            <p:ph idx="1"/>
          </p:nvPr>
        </p:nvSpPr>
        <p:spPr>
          <a:xfrm>
            <a:off x="609600" y="1781000"/>
            <a:ext cx="10972800" cy="4744344"/>
          </a:xfrm>
        </p:spPr>
        <p:txBody>
          <a:bodyPr/>
          <a:lstStyle/>
          <a:p>
            <a:r>
              <a:rPr lang="en-GB" i="1" dirty="0" smtClean="0">
                <a:solidFill>
                  <a:srgbClr val="0070C0"/>
                </a:solidFill>
              </a:rPr>
              <a:t>Going Forward:</a:t>
            </a:r>
            <a:endParaRPr lang="en-GB" i="1" dirty="0">
              <a:solidFill>
                <a:srgbClr val="0070C0"/>
              </a:solidFill>
            </a:endParaRPr>
          </a:p>
          <a:p>
            <a:pPr lvl="1"/>
            <a:r>
              <a:rPr lang="en-GB" sz="2000" dirty="0"/>
              <a:t>During 2019/20 increase communication with and visits to our partners to make sure that ESS receives:</a:t>
            </a:r>
          </a:p>
          <a:p>
            <a:pPr lvl="2"/>
            <a:r>
              <a:rPr lang="en-GB" sz="1800" dirty="0"/>
              <a:t>CAD data information in ESS Standard tools</a:t>
            </a:r>
          </a:p>
          <a:p>
            <a:pPr lvl="1"/>
            <a:r>
              <a:rPr lang="en-GB" sz="2000" dirty="0"/>
              <a:t>Or at least receives information that is </a:t>
            </a:r>
          </a:p>
          <a:p>
            <a:pPr lvl="2"/>
            <a:r>
              <a:rPr lang="en-GB" sz="1800" dirty="0"/>
              <a:t>Searchable</a:t>
            </a:r>
          </a:p>
          <a:p>
            <a:pPr lvl="2"/>
            <a:r>
              <a:rPr lang="en-GB" sz="1800" dirty="0"/>
              <a:t>Linked </a:t>
            </a:r>
          </a:p>
          <a:p>
            <a:pPr lvl="2"/>
            <a:r>
              <a:rPr lang="en-GB" sz="1800" dirty="0"/>
              <a:t>Editable</a:t>
            </a:r>
          </a:p>
          <a:p>
            <a:pPr lvl="2"/>
            <a:r>
              <a:rPr lang="en-GB" sz="1800" dirty="0"/>
              <a:t>In a common and native file </a:t>
            </a:r>
            <a:r>
              <a:rPr lang="en-GB" sz="1800" dirty="0" smtClean="0"/>
              <a:t>formats</a:t>
            </a:r>
            <a:r>
              <a:rPr lang="en-GB" sz="2000" dirty="0" smtClean="0"/>
              <a:t/>
            </a:r>
            <a:br>
              <a:rPr lang="en-GB" sz="2000" dirty="0" smtClean="0"/>
            </a:br>
            <a:endParaRPr lang="en-GB" sz="2000" dirty="0"/>
          </a:p>
          <a:p>
            <a:r>
              <a:rPr lang="en-GB" sz="2000" dirty="0" smtClean="0"/>
              <a:t>This </a:t>
            </a:r>
            <a:r>
              <a:rPr lang="en-GB" sz="2000" dirty="0"/>
              <a:t>to ensure </a:t>
            </a:r>
          </a:p>
          <a:p>
            <a:pPr lvl="1"/>
            <a:r>
              <a:rPr lang="en-GB" dirty="0"/>
              <a:t>Data constancy </a:t>
            </a:r>
          </a:p>
          <a:p>
            <a:pPr lvl="1"/>
            <a:r>
              <a:rPr lang="en-GB" dirty="0"/>
              <a:t>Data quality </a:t>
            </a:r>
          </a:p>
          <a:p>
            <a:pPr lvl="1"/>
            <a:r>
              <a:rPr lang="en-GB" dirty="0"/>
              <a:t>Data maintainability</a:t>
            </a:r>
          </a:p>
        </p:txBody>
      </p:sp>
      <p:sp>
        <p:nvSpPr>
          <p:cNvPr id="4" name="Slide Number Placeholder 3">
            <a:extLst>
              <a:ext uri="{FF2B5EF4-FFF2-40B4-BE49-F238E27FC236}">
                <a16:creationId xmlns:a16="http://schemas.microsoft.com/office/drawing/2014/main" id="{D8297B75-2835-9E44-ABAC-CE56573691C3}"/>
              </a:ext>
            </a:extLst>
          </p:cNvPr>
          <p:cNvSpPr>
            <a:spLocks noGrp="1"/>
          </p:cNvSpPr>
          <p:nvPr>
            <p:ph type="sldNum" sz="quarter" idx="12"/>
          </p:nvPr>
        </p:nvSpPr>
        <p:spPr/>
        <p:txBody>
          <a:bodyPr/>
          <a:lstStyle/>
          <a:p>
            <a:fld id="{551115BC-487E-4422-894C-CB7CD3E79223}" type="slidenum">
              <a:rPr lang="en-GB" smtClean="0"/>
              <a:pPr/>
              <a:t>15</a:t>
            </a:fld>
            <a:endParaRPr lang="en-GB"/>
          </a:p>
        </p:txBody>
      </p:sp>
      <p:pic>
        <p:nvPicPr>
          <p:cNvPr id="6" name="Picture 5">
            <a:extLst>
              <a:ext uri="{FF2B5EF4-FFF2-40B4-BE49-F238E27FC236}">
                <a16:creationId xmlns:a16="http://schemas.microsoft.com/office/drawing/2014/main" id="{6E211016-01D5-C44B-8319-DA40F88EB201}"/>
              </a:ext>
            </a:extLst>
          </p:cNvPr>
          <p:cNvPicPr>
            <a:picLocks noChangeAspect="1"/>
          </p:cNvPicPr>
          <p:nvPr/>
        </p:nvPicPr>
        <p:blipFill>
          <a:blip r:embed="rId2"/>
          <a:stretch>
            <a:fillRect/>
          </a:stretch>
        </p:blipFill>
        <p:spPr>
          <a:xfrm>
            <a:off x="6888088" y="4384673"/>
            <a:ext cx="4562018" cy="2068663"/>
          </a:xfrm>
          <a:prstGeom prst="rect">
            <a:avLst/>
          </a:prstGeom>
        </p:spPr>
      </p:pic>
    </p:spTree>
    <p:extLst>
      <p:ext uri="{BB962C8B-B14F-4D97-AF65-F5344CB8AC3E}">
        <p14:creationId xmlns:p14="http://schemas.microsoft.com/office/powerpoint/2010/main" val="13116346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368" y="404664"/>
            <a:ext cx="9518848" cy="562074"/>
          </a:xfrm>
        </p:spPr>
        <p:txBody>
          <a:bodyPr/>
          <a:lstStyle/>
          <a:p>
            <a:r>
              <a:rPr lang="en-GB" dirty="0"/>
              <a:t>TAC#19 Technical Advisory </a:t>
            </a:r>
            <a:r>
              <a:rPr lang="en-GB" dirty="0" smtClean="0"/>
              <a:t>Committee - Charge </a:t>
            </a:r>
            <a:endParaRPr lang="sv-SE" dirty="0"/>
          </a:p>
        </p:txBody>
      </p:sp>
      <p:sp>
        <p:nvSpPr>
          <p:cNvPr id="4" name="Slide Number Placeholder 3"/>
          <p:cNvSpPr>
            <a:spLocks noGrp="1"/>
          </p:cNvSpPr>
          <p:nvPr>
            <p:ph type="sldNum" sz="quarter" idx="12"/>
          </p:nvPr>
        </p:nvSpPr>
        <p:spPr/>
        <p:txBody>
          <a:bodyPr/>
          <a:lstStyle/>
          <a:p>
            <a:fld id="{551115BC-487E-4422-894C-CB7CD3E79223}" type="slidenum">
              <a:rPr lang="en-GB" smtClean="0"/>
              <a:pPr/>
              <a:t>16</a:t>
            </a:fld>
            <a:endParaRPr lang="en-GB"/>
          </a:p>
        </p:txBody>
      </p:sp>
      <p:sp>
        <p:nvSpPr>
          <p:cNvPr id="6" name="Content Placeholder 2">
            <a:extLst>
              <a:ext uri="{FF2B5EF4-FFF2-40B4-BE49-F238E27FC236}">
                <a16:creationId xmlns:a16="http://schemas.microsoft.com/office/drawing/2014/main" id="{90477500-DC04-D748-B834-273542DDBFE7}"/>
              </a:ext>
            </a:extLst>
          </p:cNvPr>
          <p:cNvSpPr txBox="1">
            <a:spLocks/>
          </p:cNvSpPr>
          <p:nvPr/>
        </p:nvSpPr>
        <p:spPr>
          <a:xfrm>
            <a:off x="767408" y="1616576"/>
            <a:ext cx="10729192" cy="4188688"/>
          </a:xfrm>
          <a:prstGeom prst="rect">
            <a:avLst/>
          </a:prstGeom>
        </p:spPr>
        <p:txBody>
          <a:bodyPr vert="horz" lIns="67500" tIns="34290" rIns="68580" bIns="34290" rtlCol="0">
            <a:noAutofit/>
          </a:bodyPr>
          <a:lstStyle>
            <a:lvl1pPr marL="342900" indent="-342900" algn="l" defTabSz="685800" rtl="0" eaLnBrk="1" latinLnBrk="0" hangingPunct="1">
              <a:spcBef>
                <a:spcPct val="20000"/>
              </a:spcBef>
              <a:buFont typeface="Arial" panose="020B0604020202020204" pitchFamily="34" charset="0"/>
              <a:buChar char="•"/>
              <a:defRPr sz="2100" kern="1200" baseline="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500" kern="1200" baseline="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350" kern="1200" baseline="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None/>
            </a:pPr>
            <a:r>
              <a:rPr lang="en-GB" b="1" dirty="0"/>
              <a:t>C</a:t>
            </a:r>
            <a:r>
              <a:rPr lang="en-GB" b="1" dirty="0" smtClean="0"/>
              <a:t>harge </a:t>
            </a:r>
            <a:r>
              <a:rPr lang="en-GB" b="1" dirty="0"/>
              <a:t>(key questions to review panel) from EIS:</a:t>
            </a:r>
            <a:endParaRPr lang="sv-SE" dirty="0"/>
          </a:p>
          <a:p>
            <a:r>
              <a:rPr lang="en-GB" b="1" dirty="0"/>
              <a:t>Is the proposed approach for interacting with the in-kind partners going to lead to delivered documentation of the proper quality and usability</a:t>
            </a:r>
            <a:r>
              <a:rPr lang="en-GB" b="1" dirty="0" smtClean="0"/>
              <a:t>?</a:t>
            </a:r>
            <a:br>
              <a:rPr lang="en-GB" b="1" dirty="0" smtClean="0"/>
            </a:br>
            <a:r>
              <a:rPr lang="en-GB" sz="1800" dirty="0">
                <a:solidFill>
                  <a:srgbClr val="0070C0"/>
                </a:solidFill>
              </a:rPr>
              <a:t>A way to ensure satisfactory deliveries might be asking partners, systematically and with foresight, about format, content and structure of documentation to be submitted later on.</a:t>
            </a:r>
            <a:br>
              <a:rPr lang="en-GB" sz="1800" dirty="0">
                <a:solidFill>
                  <a:srgbClr val="0070C0"/>
                </a:solidFill>
              </a:rPr>
            </a:br>
            <a:r>
              <a:rPr lang="en-GB" sz="1800" dirty="0">
                <a:solidFill>
                  <a:srgbClr val="0070C0"/>
                </a:solidFill>
              </a:rPr>
              <a:t>- Can this be a reasonable strategy and request to make?</a:t>
            </a:r>
          </a:p>
          <a:p>
            <a:endParaRPr lang="en-GB" b="1" dirty="0" smtClean="0"/>
          </a:p>
          <a:p>
            <a:r>
              <a:rPr lang="en-GB" b="1" dirty="0" smtClean="0"/>
              <a:t>Additional </a:t>
            </a:r>
            <a:r>
              <a:rPr lang="en-GB" b="1" dirty="0"/>
              <a:t>suggestions are </a:t>
            </a:r>
            <a:r>
              <a:rPr lang="en-GB" b="1" dirty="0" smtClean="0"/>
              <a:t>welcome!</a:t>
            </a:r>
            <a:br>
              <a:rPr lang="en-GB" b="1" dirty="0" smtClean="0"/>
            </a:br>
            <a:r>
              <a:rPr lang="en-GB" sz="1800" dirty="0">
                <a:solidFill>
                  <a:srgbClr val="0070C0"/>
                </a:solidFill>
              </a:rPr>
              <a:t>What experiences and advice can be shared via TAC?</a:t>
            </a:r>
            <a:endParaRPr lang="sv-SE" sz="1800" dirty="0">
              <a:solidFill>
                <a:srgbClr val="0070C0"/>
              </a:solidFill>
            </a:endParaRPr>
          </a:p>
          <a:p>
            <a:endParaRPr lang="sv-SE" dirty="0" smtClean="0"/>
          </a:p>
          <a:p>
            <a:pPr lvl="1"/>
            <a:endParaRPr lang="sv-SE" sz="1600" dirty="0"/>
          </a:p>
          <a:p>
            <a:pPr lvl="1"/>
            <a:endParaRPr lang="en-US" sz="1600" dirty="0"/>
          </a:p>
          <a:p>
            <a:pPr lvl="1"/>
            <a:endParaRPr lang="en-US" sz="1200" dirty="0"/>
          </a:p>
          <a:p>
            <a:pPr lvl="1"/>
            <a:endParaRPr lang="sv-SE" sz="1200" dirty="0"/>
          </a:p>
        </p:txBody>
      </p:sp>
    </p:spTree>
    <p:extLst>
      <p:ext uri="{BB962C8B-B14F-4D97-AF65-F5344CB8AC3E}">
        <p14:creationId xmlns:p14="http://schemas.microsoft.com/office/powerpoint/2010/main" val="41797020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376" y="406430"/>
            <a:ext cx="9518848" cy="562074"/>
          </a:xfrm>
        </p:spPr>
        <p:txBody>
          <a:bodyPr/>
          <a:lstStyle/>
          <a:p>
            <a:r>
              <a:rPr lang="en-GB" dirty="0" smtClean="0"/>
              <a:t>Status, Progress…</a:t>
            </a:r>
            <a:endParaRPr lang="sv-SE" dirty="0"/>
          </a:p>
        </p:txBody>
      </p:sp>
      <p:sp>
        <p:nvSpPr>
          <p:cNvPr id="4" name="Slide Number Placeholder 3"/>
          <p:cNvSpPr>
            <a:spLocks noGrp="1"/>
          </p:cNvSpPr>
          <p:nvPr>
            <p:ph type="sldNum" sz="quarter" idx="12"/>
          </p:nvPr>
        </p:nvSpPr>
        <p:spPr/>
        <p:txBody>
          <a:bodyPr/>
          <a:lstStyle/>
          <a:p>
            <a:fld id="{551115BC-487E-4422-894C-CB7CD3E79223}" type="slidenum">
              <a:rPr lang="en-GB" smtClean="0"/>
              <a:pPr/>
              <a:t>17</a:t>
            </a:fld>
            <a:endParaRPr lang="en-GB"/>
          </a:p>
        </p:txBody>
      </p:sp>
      <p:sp>
        <p:nvSpPr>
          <p:cNvPr id="6" name="Content Placeholder 2">
            <a:extLst>
              <a:ext uri="{FF2B5EF4-FFF2-40B4-BE49-F238E27FC236}">
                <a16:creationId xmlns:a16="http://schemas.microsoft.com/office/drawing/2014/main" id="{90477500-DC04-D748-B834-273542DDBFE7}"/>
              </a:ext>
            </a:extLst>
          </p:cNvPr>
          <p:cNvSpPr txBox="1">
            <a:spLocks/>
          </p:cNvSpPr>
          <p:nvPr/>
        </p:nvSpPr>
        <p:spPr>
          <a:xfrm>
            <a:off x="479376" y="1772816"/>
            <a:ext cx="11103024" cy="4392488"/>
          </a:xfrm>
          <a:prstGeom prst="rect">
            <a:avLst/>
          </a:prstGeom>
        </p:spPr>
        <p:txBody>
          <a:bodyPr vert="horz" lIns="67500" tIns="34290" rIns="68580" bIns="34290" rtlCol="0">
            <a:noAutofit/>
          </a:bodyPr>
          <a:lstStyle>
            <a:lvl1pPr marL="342900" indent="-342900" algn="l" defTabSz="685800" rtl="0" eaLnBrk="1" latinLnBrk="0" hangingPunct="1">
              <a:spcBef>
                <a:spcPct val="20000"/>
              </a:spcBef>
              <a:buFont typeface="Arial" panose="020B0604020202020204" pitchFamily="34" charset="0"/>
              <a:buChar char="•"/>
              <a:defRPr sz="2100" kern="1200" baseline="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500" kern="1200" baseline="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350" kern="1200" baseline="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GB" dirty="0" smtClean="0"/>
              <a:t>Design packages and lead for parts of Infrastructure project</a:t>
            </a:r>
          </a:p>
          <a:p>
            <a:r>
              <a:rPr lang="en-GB" dirty="0" smtClean="0"/>
              <a:t>Resource loading for different projects and disciplines</a:t>
            </a:r>
            <a:br>
              <a:rPr lang="en-GB" dirty="0" smtClean="0"/>
            </a:br>
            <a:r>
              <a:rPr lang="en-GB" sz="1800" dirty="0">
                <a:solidFill>
                  <a:srgbClr val="0070C0"/>
                </a:solidFill>
              </a:rPr>
              <a:t>E.g. 10 new electrical design engineers in 3 months have started (for Target and Acc. Infra project.)</a:t>
            </a:r>
          </a:p>
          <a:p>
            <a:r>
              <a:rPr lang="en-GB" dirty="0" smtClean="0"/>
              <a:t>Manufacturing - Establishment of Temporary Technical </a:t>
            </a:r>
            <a:r>
              <a:rPr lang="en-GB" dirty="0" err="1" smtClean="0"/>
              <a:t>Center</a:t>
            </a:r>
            <a:r>
              <a:rPr lang="en-GB" dirty="0" smtClean="0"/>
              <a:t> (Mech. workshop located on-site)</a:t>
            </a:r>
            <a:br>
              <a:rPr lang="en-GB" dirty="0" smtClean="0"/>
            </a:br>
            <a:r>
              <a:rPr lang="en-GB" sz="1800" dirty="0" smtClean="0">
                <a:solidFill>
                  <a:srgbClr val="0070C0"/>
                </a:solidFill>
              </a:rPr>
              <a:t>Machines installed. Several assignments delivered and new requests. As well now set to start welding!</a:t>
            </a:r>
          </a:p>
          <a:p>
            <a:r>
              <a:rPr lang="en-GB" dirty="0" smtClean="0"/>
              <a:t>The ESS Enterprise Asset Management (EAM) System is being deployed.</a:t>
            </a:r>
            <a:br>
              <a:rPr lang="en-GB" dirty="0" smtClean="0"/>
            </a:br>
            <a:r>
              <a:rPr lang="en-GB" sz="1800" dirty="0" smtClean="0">
                <a:solidFill>
                  <a:srgbClr val="0070C0"/>
                </a:solidFill>
              </a:rPr>
              <a:t>Providing the opportunity to track assets, maintenance, warehouse management, work orders and permits, non-conformities, logbook etc. Now start integration with business system </a:t>
            </a:r>
            <a:r>
              <a:rPr lang="en-GB" sz="1800" dirty="0" err="1" smtClean="0">
                <a:solidFill>
                  <a:srgbClr val="0070C0"/>
                </a:solidFill>
              </a:rPr>
              <a:t>ESSOn</a:t>
            </a:r>
            <a:r>
              <a:rPr lang="en-GB" sz="1800" dirty="0" smtClean="0">
                <a:solidFill>
                  <a:srgbClr val="0070C0"/>
                </a:solidFill>
              </a:rPr>
              <a:t>.</a:t>
            </a:r>
          </a:p>
          <a:p>
            <a:r>
              <a:rPr lang="en-GB" dirty="0" smtClean="0"/>
              <a:t>Virtual Reality system is operational</a:t>
            </a:r>
            <a:br>
              <a:rPr lang="en-GB" dirty="0" smtClean="0"/>
            </a:br>
            <a:r>
              <a:rPr lang="en-GB" sz="1800" dirty="0" smtClean="0">
                <a:solidFill>
                  <a:srgbClr val="0070C0"/>
                </a:solidFill>
              </a:rPr>
              <a:t>Helping </a:t>
            </a:r>
            <a:r>
              <a:rPr lang="en-GB" sz="1800" dirty="0">
                <a:solidFill>
                  <a:srgbClr val="0070C0"/>
                </a:solidFill>
              </a:rPr>
              <a:t>subprojects diagnose and solve integration issues.</a:t>
            </a:r>
          </a:p>
          <a:p>
            <a:r>
              <a:rPr lang="en-GB" dirty="0" smtClean="0"/>
              <a:t>Team for rigging work established</a:t>
            </a:r>
            <a:br>
              <a:rPr lang="en-GB" dirty="0" smtClean="0"/>
            </a:br>
            <a:r>
              <a:rPr lang="en-GB" sz="1800" dirty="0">
                <a:solidFill>
                  <a:srgbClr val="0070C0"/>
                </a:solidFill>
              </a:rPr>
              <a:t>Lifting/rigging equipment procured, handbook approved</a:t>
            </a:r>
            <a:r>
              <a:rPr lang="en-GB" sz="1800" dirty="0" smtClean="0">
                <a:solidFill>
                  <a:srgbClr val="0070C0"/>
                </a:solidFill>
              </a:rPr>
              <a:t>, team is </a:t>
            </a:r>
            <a:r>
              <a:rPr lang="en-GB" sz="1800" dirty="0">
                <a:solidFill>
                  <a:srgbClr val="0070C0"/>
                </a:solidFill>
              </a:rPr>
              <a:t>involved in </a:t>
            </a:r>
            <a:r>
              <a:rPr lang="en-GB" sz="1800" dirty="0" smtClean="0">
                <a:solidFill>
                  <a:srgbClr val="0070C0"/>
                </a:solidFill>
              </a:rPr>
              <a:t>several projects and activities on site. </a:t>
            </a:r>
          </a:p>
          <a:p>
            <a:r>
              <a:rPr lang="en-GB" dirty="0" smtClean="0"/>
              <a:t>Lab for Mechanical testing, measurements and repairs established</a:t>
            </a:r>
            <a:br>
              <a:rPr lang="en-GB" dirty="0" smtClean="0"/>
            </a:br>
            <a:r>
              <a:rPr lang="en-GB" sz="1800" dirty="0">
                <a:solidFill>
                  <a:srgbClr val="0070C0"/>
                </a:solidFill>
              </a:rPr>
              <a:t>The first assignments are on-going</a:t>
            </a:r>
          </a:p>
          <a:p>
            <a:endParaRPr lang="en-GB" dirty="0" smtClean="0"/>
          </a:p>
          <a:p>
            <a:pPr marL="342900" lvl="1" indent="0">
              <a:buNone/>
            </a:pPr>
            <a:endParaRPr lang="en-GB" sz="1600" dirty="0" smtClean="0"/>
          </a:p>
          <a:p>
            <a:pPr lvl="1"/>
            <a:endParaRPr lang="en-US" sz="1200" dirty="0"/>
          </a:p>
          <a:p>
            <a:pPr lvl="1"/>
            <a:endParaRPr lang="sv-SE" sz="1200" dirty="0"/>
          </a:p>
        </p:txBody>
      </p:sp>
    </p:spTree>
    <p:extLst>
      <p:ext uri="{BB962C8B-B14F-4D97-AF65-F5344CB8AC3E}">
        <p14:creationId xmlns:p14="http://schemas.microsoft.com/office/powerpoint/2010/main" val="26322523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376" y="406430"/>
            <a:ext cx="9518848" cy="562074"/>
          </a:xfrm>
        </p:spPr>
        <p:txBody>
          <a:bodyPr/>
          <a:lstStyle/>
          <a:p>
            <a:r>
              <a:rPr lang="en-GB" dirty="0" smtClean="0"/>
              <a:t>… and Challenges</a:t>
            </a:r>
            <a:endParaRPr lang="sv-SE" dirty="0"/>
          </a:p>
        </p:txBody>
      </p:sp>
      <p:sp>
        <p:nvSpPr>
          <p:cNvPr id="4" name="Slide Number Placeholder 3"/>
          <p:cNvSpPr>
            <a:spLocks noGrp="1"/>
          </p:cNvSpPr>
          <p:nvPr>
            <p:ph type="sldNum" sz="quarter" idx="12"/>
          </p:nvPr>
        </p:nvSpPr>
        <p:spPr/>
        <p:txBody>
          <a:bodyPr/>
          <a:lstStyle/>
          <a:p>
            <a:fld id="{551115BC-487E-4422-894C-CB7CD3E79223}" type="slidenum">
              <a:rPr lang="en-GB" smtClean="0"/>
              <a:pPr/>
              <a:t>18</a:t>
            </a:fld>
            <a:endParaRPr lang="en-GB"/>
          </a:p>
        </p:txBody>
      </p:sp>
      <p:sp>
        <p:nvSpPr>
          <p:cNvPr id="6" name="Content Placeholder 2">
            <a:extLst>
              <a:ext uri="{FF2B5EF4-FFF2-40B4-BE49-F238E27FC236}">
                <a16:creationId xmlns:a16="http://schemas.microsoft.com/office/drawing/2014/main" id="{90477500-DC04-D748-B834-273542DDBFE7}"/>
              </a:ext>
            </a:extLst>
          </p:cNvPr>
          <p:cNvSpPr txBox="1">
            <a:spLocks/>
          </p:cNvSpPr>
          <p:nvPr/>
        </p:nvSpPr>
        <p:spPr>
          <a:xfrm>
            <a:off x="490770" y="1595338"/>
            <a:ext cx="10729192" cy="5040560"/>
          </a:xfrm>
          <a:prstGeom prst="rect">
            <a:avLst/>
          </a:prstGeom>
        </p:spPr>
        <p:txBody>
          <a:bodyPr vert="horz" lIns="67500" tIns="34290" rIns="68580" bIns="34290" rtlCol="0">
            <a:noAutofit/>
          </a:bodyPr>
          <a:lstStyle>
            <a:lvl1pPr marL="342900" indent="-342900" algn="l" defTabSz="685800" rtl="0" eaLnBrk="1" latinLnBrk="0" hangingPunct="1">
              <a:spcBef>
                <a:spcPct val="20000"/>
              </a:spcBef>
              <a:buFont typeface="Arial" panose="020B0604020202020204" pitchFamily="34" charset="0"/>
              <a:buChar char="•"/>
              <a:defRPr sz="2100" kern="1200" baseline="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500" kern="1200" baseline="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350" kern="1200" baseline="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GB" dirty="0"/>
              <a:t>Number of requests for shorter assignments from matrixed competences are successively increasing. </a:t>
            </a:r>
            <a:br>
              <a:rPr lang="en-GB" dirty="0"/>
            </a:br>
            <a:r>
              <a:rPr lang="en-GB" sz="1600" dirty="0">
                <a:solidFill>
                  <a:srgbClr val="0070C0"/>
                </a:solidFill>
              </a:rPr>
              <a:t>Core team functions don’t mange and are not on top of </a:t>
            </a:r>
            <a:r>
              <a:rPr lang="en-GB" sz="1600" dirty="0" smtClean="0">
                <a:solidFill>
                  <a:srgbClr val="0070C0"/>
                </a:solidFill>
              </a:rPr>
              <a:t>planning.</a:t>
            </a:r>
            <a:endParaRPr lang="en-GB" sz="1600" dirty="0">
              <a:solidFill>
                <a:srgbClr val="0070C0"/>
              </a:solidFill>
            </a:endParaRPr>
          </a:p>
          <a:p>
            <a:r>
              <a:rPr lang="en-GB" dirty="0" smtClean="0"/>
              <a:t>Common understanding of model for efficient centralized and shared services</a:t>
            </a:r>
            <a:br>
              <a:rPr lang="en-GB" dirty="0" smtClean="0"/>
            </a:br>
            <a:r>
              <a:rPr lang="en-GB" sz="1600" dirty="0">
                <a:solidFill>
                  <a:srgbClr val="0070C0"/>
                </a:solidFill>
              </a:rPr>
              <a:t>What functions and how to plan and assign tasks?</a:t>
            </a:r>
          </a:p>
          <a:p>
            <a:r>
              <a:rPr lang="en-GB" dirty="0" smtClean="0"/>
              <a:t>Take </a:t>
            </a:r>
            <a:r>
              <a:rPr lang="en-GB" dirty="0"/>
              <a:t>ownership for operation and maintenance of Technical Infrastructure projects</a:t>
            </a:r>
            <a:br>
              <a:rPr lang="en-GB" dirty="0"/>
            </a:br>
            <a:r>
              <a:rPr lang="en-GB" sz="1600" dirty="0">
                <a:solidFill>
                  <a:srgbClr val="0070C0"/>
                </a:solidFill>
              </a:rPr>
              <a:t>What functions/systems, timeline, strategy and plan for resources (what can be shared)?</a:t>
            </a:r>
          </a:p>
          <a:p>
            <a:r>
              <a:rPr lang="en-GB" dirty="0"/>
              <a:t>Technical Information Management</a:t>
            </a:r>
            <a:br>
              <a:rPr lang="en-GB" dirty="0"/>
            </a:br>
            <a:r>
              <a:rPr lang="en-GB" sz="1600" dirty="0">
                <a:solidFill>
                  <a:srgbClr val="0070C0"/>
                </a:solidFill>
              </a:rPr>
              <a:t>Governance and prioritizing business needs for implementation and configuration of Engineering tools. Synergies and collaboration with IT.</a:t>
            </a:r>
          </a:p>
          <a:p>
            <a:r>
              <a:rPr lang="en-GB" dirty="0" smtClean="0"/>
              <a:t>Implementation of Enterprise </a:t>
            </a:r>
            <a:r>
              <a:rPr lang="en-GB" dirty="0"/>
              <a:t>Asset </a:t>
            </a:r>
            <a:r>
              <a:rPr lang="en-GB" dirty="0" smtClean="0"/>
              <a:t>Management</a:t>
            </a:r>
            <a:br>
              <a:rPr lang="en-GB" dirty="0" smtClean="0"/>
            </a:br>
            <a:r>
              <a:rPr lang="en-GB" sz="1600" dirty="0">
                <a:solidFill>
                  <a:srgbClr val="0070C0"/>
                </a:solidFill>
              </a:rPr>
              <a:t>A</a:t>
            </a:r>
            <a:r>
              <a:rPr lang="en-GB" sz="1600" dirty="0" smtClean="0">
                <a:solidFill>
                  <a:srgbClr val="0070C0"/>
                </a:solidFill>
              </a:rPr>
              <a:t>vailable </a:t>
            </a:r>
            <a:r>
              <a:rPr lang="en-GB" sz="1600" dirty="0">
                <a:solidFill>
                  <a:srgbClr val="0070C0"/>
                </a:solidFill>
              </a:rPr>
              <a:t>and implemented when requested! Which functions and who should do what?</a:t>
            </a:r>
          </a:p>
          <a:p>
            <a:r>
              <a:rPr lang="en-GB" dirty="0" smtClean="0"/>
              <a:t>Facility documentation</a:t>
            </a:r>
            <a:br>
              <a:rPr lang="en-GB" dirty="0" smtClean="0"/>
            </a:br>
            <a:r>
              <a:rPr lang="en-GB" sz="1600" dirty="0" smtClean="0">
                <a:solidFill>
                  <a:srgbClr val="0070C0"/>
                </a:solidFill>
              </a:rPr>
              <a:t>How to take care of huge volumes, insufficient content or format?</a:t>
            </a:r>
          </a:p>
          <a:p>
            <a:r>
              <a:rPr lang="en-GB" dirty="0" smtClean="0"/>
              <a:t>Uniform ways of working for similar tasks</a:t>
            </a:r>
            <a:br>
              <a:rPr lang="en-GB" dirty="0" smtClean="0"/>
            </a:br>
            <a:r>
              <a:rPr lang="en-GB" sz="1600" dirty="0">
                <a:solidFill>
                  <a:srgbClr val="0070C0"/>
                </a:solidFill>
              </a:rPr>
              <a:t>Assure consolidated solutions, regulative requirements, correct quality and availability for </a:t>
            </a:r>
            <a:r>
              <a:rPr lang="en-GB" sz="1600" dirty="0" smtClean="0">
                <a:solidFill>
                  <a:srgbClr val="0070C0"/>
                </a:solidFill>
              </a:rPr>
              <a:t>systems!</a:t>
            </a:r>
            <a:endParaRPr lang="en-GB" sz="1600" dirty="0">
              <a:solidFill>
                <a:srgbClr val="0070C0"/>
              </a:solidFill>
            </a:endParaRPr>
          </a:p>
          <a:p>
            <a:endParaRPr lang="en-GB" sz="1600" dirty="0">
              <a:solidFill>
                <a:srgbClr val="0070C0"/>
              </a:solidFill>
            </a:endParaRPr>
          </a:p>
          <a:p>
            <a:pPr lvl="1"/>
            <a:endParaRPr lang="sv-SE" sz="2100" b="1" dirty="0"/>
          </a:p>
          <a:p>
            <a:pPr marL="342900" lvl="1" indent="0">
              <a:buNone/>
            </a:pPr>
            <a:endParaRPr lang="en-US" sz="1600" dirty="0"/>
          </a:p>
          <a:p>
            <a:pPr lvl="1"/>
            <a:endParaRPr lang="en-US" sz="1200" dirty="0"/>
          </a:p>
          <a:p>
            <a:pPr lvl="1"/>
            <a:endParaRPr lang="sv-SE" sz="1200" dirty="0"/>
          </a:p>
        </p:txBody>
      </p:sp>
    </p:spTree>
    <p:extLst>
      <p:ext uri="{BB962C8B-B14F-4D97-AF65-F5344CB8AC3E}">
        <p14:creationId xmlns:p14="http://schemas.microsoft.com/office/powerpoint/2010/main" val="8514872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368" y="449429"/>
            <a:ext cx="9518848" cy="562074"/>
          </a:xfrm>
        </p:spPr>
        <p:txBody>
          <a:bodyPr/>
          <a:lstStyle/>
          <a:p>
            <a:r>
              <a:rPr lang="en-GB" dirty="0" smtClean="0"/>
              <a:t>Areas where we seek advice on strategy and approach</a:t>
            </a:r>
            <a:endParaRPr lang="sv-SE" dirty="0"/>
          </a:p>
        </p:txBody>
      </p:sp>
      <p:sp>
        <p:nvSpPr>
          <p:cNvPr id="4" name="Slide Number Placeholder 3"/>
          <p:cNvSpPr>
            <a:spLocks noGrp="1"/>
          </p:cNvSpPr>
          <p:nvPr>
            <p:ph type="sldNum" sz="quarter" idx="12"/>
          </p:nvPr>
        </p:nvSpPr>
        <p:spPr/>
        <p:txBody>
          <a:bodyPr/>
          <a:lstStyle/>
          <a:p>
            <a:fld id="{551115BC-487E-4422-894C-CB7CD3E79223}" type="slidenum">
              <a:rPr lang="en-GB" smtClean="0"/>
              <a:pPr/>
              <a:t>19</a:t>
            </a:fld>
            <a:endParaRPr lang="en-GB"/>
          </a:p>
        </p:txBody>
      </p:sp>
      <p:sp>
        <p:nvSpPr>
          <p:cNvPr id="6" name="Content Placeholder 2">
            <a:extLst>
              <a:ext uri="{FF2B5EF4-FFF2-40B4-BE49-F238E27FC236}">
                <a16:creationId xmlns:a16="http://schemas.microsoft.com/office/drawing/2014/main" id="{90477500-DC04-D748-B834-273542DDBFE7}"/>
              </a:ext>
            </a:extLst>
          </p:cNvPr>
          <p:cNvSpPr txBox="1">
            <a:spLocks/>
          </p:cNvSpPr>
          <p:nvPr/>
        </p:nvSpPr>
        <p:spPr>
          <a:xfrm>
            <a:off x="695400" y="1807727"/>
            <a:ext cx="10729192" cy="4620736"/>
          </a:xfrm>
          <a:prstGeom prst="rect">
            <a:avLst/>
          </a:prstGeom>
        </p:spPr>
        <p:txBody>
          <a:bodyPr vert="horz" lIns="67500" tIns="34290" rIns="68580" bIns="34290" rtlCol="0">
            <a:noAutofit/>
          </a:bodyPr>
          <a:lstStyle>
            <a:lvl1pPr marL="342900" indent="-342900" algn="l" defTabSz="685800" rtl="0" eaLnBrk="1" latinLnBrk="0" hangingPunct="1">
              <a:spcBef>
                <a:spcPct val="20000"/>
              </a:spcBef>
              <a:buFont typeface="Arial" panose="020B0604020202020204" pitchFamily="34" charset="0"/>
              <a:buChar char="•"/>
              <a:defRPr sz="2100" kern="1200" baseline="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500" kern="1200" baseline="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350" kern="1200" baseline="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GB" b="1" dirty="0">
                <a:solidFill>
                  <a:srgbClr val="0070C0"/>
                </a:solidFill>
              </a:rPr>
              <a:t>Matrixed resources</a:t>
            </a:r>
            <a:br>
              <a:rPr lang="en-GB" b="1" dirty="0">
                <a:solidFill>
                  <a:srgbClr val="0070C0"/>
                </a:solidFill>
              </a:rPr>
            </a:br>
            <a:r>
              <a:rPr lang="en-GB" sz="1800" dirty="0"/>
              <a:t>-  Common ways of working. – Efficient planning and usage</a:t>
            </a:r>
          </a:p>
          <a:p>
            <a:r>
              <a:rPr lang="en-GB" b="1" dirty="0">
                <a:solidFill>
                  <a:srgbClr val="0070C0"/>
                </a:solidFill>
              </a:rPr>
              <a:t>Engineering / Technicians service business model</a:t>
            </a:r>
            <a:br>
              <a:rPr lang="en-GB" b="1" dirty="0">
                <a:solidFill>
                  <a:srgbClr val="0070C0"/>
                </a:solidFill>
              </a:rPr>
            </a:br>
            <a:r>
              <a:rPr lang="en-GB" sz="1800" dirty="0"/>
              <a:t>-  What services are “free” of charge vs. debited projects?</a:t>
            </a:r>
          </a:p>
          <a:p>
            <a:r>
              <a:rPr lang="en-GB" b="1" dirty="0">
                <a:solidFill>
                  <a:srgbClr val="0070C0"/>
                </a:solidFill>
              </a:rPr>
              <a:t>How to go from resourcing to deliverables?</a:t>
            </a:r>
            <a:br>
              <a:rPr lang="en-GB" b="1" dirty="0">
                <a:solidFill>
                  <a:srgbClr val="0070C0"/>
                </a:solidFill>
              </a:rPr>
            </a:br>
            <a:r>
              <a:rPr lang="en-GB" sz="1800" dirty="0"/>
              <a:t>-  Today, focusing resourcing within e.g. design and installation support</a:t>
            </a:r>
          </a:p>
          <a:p>
            <a:r>
              <a:rPr lang="en-GB" b="1" dirty="0" smtClean="0">
                <a:solidFill>
                  <a:srgbClr val="0070C0"/>
                </a:solidFill>
              </a:rPr>
              <a:t>Facility Documentation Management </a:t>
            </a:r>
            <a:br>
              <a:rPr lang="en-GB" b="1" dirty="0" smtClean="0">
                <a:solidFill>
                  <a:srgbClr val="0070C0"/>
                </a:solidFill>
              </a:rPr>
            </a:br>
            <a:r>
              <a:rPr lang="en-GB" sz="1800" dirty="0" smtClean="0"/>
              <a:t>-  Small team with huge impact</a:t>
            </a:r>
          </a:p>
          <a:p>
            <a:r>
              <a:rPr lang="en-GB" b="1" dirty="0" smtClean="0">
                <a:solidFill>
                  <a:srgbClr val="0070C0"/>
                </a:solidFill>
              </a:rPr>
              <a:t>Requirements, Configuration and Interface Management</a:t>
            </a:r>
            <a:br>
              <a:rPr lang="en-GB" b="1" dirty="0" smtClean="0">
                <a:solidFill>
                  <a:srgbClr val="0070C0"/>
                </a:solidFill>
              </a:rPr>
            </a:br>
            <a:r>
              <a:rPr lang="en-GB" sz="1800" dirty="0"/>
              <a:t>-  </a:t>
            </a:r>
            <a:r>
              <a:rPr lang="en-GB" sz="1800" dirty="0" smtClean="0"/>
              <a:t>Today mainly de-centralised</a:t>
            </a:r>
            <a:endParaRPr lang="en-GB" b="1" dirty="0" smtClean="0">
              <a:solidFill>
                <a:srgbClr val="0070C0"/>
              </a:solidFill>
            </a:endParaRPr>
          </a:p>
          <a:p>
            <a:r>
              <a:rPr lang="en-GB" b="1" dirty="0" smtClean="0">
                <a:solidFill>
                  <a:srgbClr val="0070C0"/>
                </a:solidFill>
              </a:rPr>
              <a:t>In-Kind Partner / Contractor Deliverables</a:t>
            </a:r>
            <a:br>
              <a:rPr lang="en-GB" b="1" dirty="0" smtClean="0">
                <a:solidFill>
                  <a:srgbClr val="0070C0"/>
                </a:solidFill>
              </a:rPr>
            </a:br>
            <a:r>
              <a:rPr lang="en-GB" sz="1800" dirty="0"/>
              <a:t>-  </a:t>
            </a:r>
            <a:r>
              <a:rPr lang="en-GB" sz="1800" dirty="0" smtClean="0"/>
              <a:t>Technical Annex / Contracts: Content and format</a:t>
            </a:r>
            <a:endParaRPr lang="en-GB" sz="1800" dirty="0"/>
          </a:p>
          <a:p>
            <a:endParaRPr lang="sv-SE" dirty="0" smtClean="0">
              <a:solidFill>
                <a:srgbClr val="0070C0"/>
              </a:solidFill>
            </a:endParaRPr>
          </a:p>
          <a:p>
            <a:pPr lvl="1"/>
            <a:endParaRPr lang="sv-SE" sz="1600" dirty="0">
              <a:solidFill>
                <a:srgbClr val="0070C0"/>
              </a:solidFill>
            </a:endParaRPr>
          </a:p>
          <a:p>
            <a:pPr lvl="1"/>
            <a:endParaRPr lang="en-US" sz="1600" dirty="0"/>
          </a:p>
          <a:p>
            <a:pPr lvl="1"/>
            <a:endParaRPr lang="en-US" sz="1200" dirty="0"/>
          </a:p>
          <a:p>
            <a:pPr lvl="1"/>
            <a:endParaRPr lang="sv-SE" sz="1200" dirty="0"/>
          </a:p>
        </p:txBody>
      </p:sp>
    </p:spTree>
    <p:extLst>
      <p:ext uri="{BB962C8B-B14F-4D97-AF65-F5344CB8AC3E}">
        <p14:creationId xmlns:p14="http://schemas.microsoft.com/office/powerpoint/2010/main" val="22077620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D4E1D06-0953-4A3B-A0C2-7CBA6846D7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02978"/>
            <a:ext cx="12192000" cy="5469671"/>
          </a:xfrm>
          <a:prstGeom prst="rect">
            <a:avLst/>
          </a:prstGeom>
          <a:effectLst>
            <a:outerShdw blurRad="50800" dist="50800" dir="5400000" algn="ctr" rotWithShape="0">
              <a:srgbClr val="000000">
                <a:alpha val="99000"/>
              </a:srgbClr>
            </a:outerShdw>
          </a:effectLst>
        </p:spPr>
      </p:pic>
      <p:sp>
        <p:nvSpPr>
          <p:cNvPr id="2" name="Title 1"/>
          <p:cNvSpPr>
            <a:spLocks noGrp="1"/>
          </p:cNvSpPr>
          <p:nvPr>
            <p:ph type="title"/>
          </p:nvPr>
        </p:nvSpPr>
        <p:spPr>
          <a:xfrm>
            <a:off x="641152" y="476672"/>
            <a:ext cx="9518848" cy="562074"/>
          </a:xfrm>
        </p:spPr>
        <p:txBody>
          <a:bodyPr/>
          <a:lstStyle/>
          <a:p>
            <a:r>
              <a:rPr lang="en-GB" dirty="0" smtClean="0"/>
              <a:t>Content</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en-GB" smtClean="0"/>
              <a:pPr/>
              <a:t>2</a:t>
            </a:fld>
            <a:endParaRPr lang="en-GB"/>
          </a:p>
        </p:txBody>
      </p:sp>
      <p:sp>
        <p:nvSpPr>
          <p:cNvPr id="6" name="Content Placeholder 2">
            <a:extLst>
              <a:ext uri="{FF2B5EF4-FFF2-40B4-BE49-F238E27FC236}">
                <a16:creationId xmlns:a16="http://schemas.microsoft.com/office/drawing/2014/main" id="{90477500-DC04-D748-B834-273542DDBFE7}"/>
              </a:ext>
            </a:extLst>
          </p:cNvPr>
          <p:cNvSpPr txBox="1">
            <a:spLocks/>
          </p:cNvSpPr>
          <p:nvPr/>
        </p:nvSpPr>
        <p:spPr>
          <a:xfrm>
            <a:off x="407368" y="3932240"/>
            <a:ext cx="5832648" cy="2736304"/>
          </a:xfrm>
          <a:prstGeom prst="rect">
            <a:avLst/>
          </a:prstGeom>
        </p:spPr>
        <p:txBody>
          <a:bodyPr vert="horz" lIns="67500" tIns="34290" rIns="68580" bIns="34290" rtlCol="0">
            <a:noAutofit/>
          </a:bodyPr>
          <a:lstStyle>
            <a:lvl1pPr marL="342900" indent="-342900" algn="l" defTabSz="685800" rtl="0" eaLnBrk="1" latinLnBrk="0" hangingPunct="1">
              <a:spcBef>
                <a:spcPct val="20000"/>
              </a:spcBef>
              <a:buFont typeface="Arial" panose="020B0604020202020204" pitchFamily="34" charset="0"/>
              <a:buChar char="•"/>
              <a:defRPr sz="2100" kern="1200" baseline="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500" kern="1200" baseline="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350" kern="1200" baseline="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US" sz="2800" b="1" dirty="0">
                <a:solidFill>
                  <a:schemeClr val="bg1"/>
                </a:solidFill>
              </a:rPr>
              <a:t>Organization</a:t>
            </a:r>
          </a:p>
          <a:p>
            <a:r>
              <a:rPr lang="en-US" sz="2800" b="1" dirty="0">
                <a:solidFill>
                  <a:schemeClr val="bg1"/>
                </a:solidFill>
              </a:rPr>
              <a:t>Roles, Functions, Responsibilities</a:t>
            </a:r>
          </a:p>
          <a:p>
            <a:r>
              <a:rPr lang="en-US" sz="2800" b="1" dirty="0">
                <a:solidFill>
                  <a:schemeClr val="bg1"/>
                </a:solidFill>
              </a:rPr>
              <a:t>Focus TIM and TCM</a:t>
            </a:r>
          </a:p>
          <a:p>
            <a:r>
              <a:rPr lang="en-US" sz="2800" b="1" dirty="0">
                <a:solidFill>
                  <a:schemeClr val="bg1"/>
                </a:solidFill>
              </a:rPr>
              <a:t>Status, progress and challenges</a:t>
            </a:r>
          </a:p>
          <a:p>
            <a:r>
              <a:rPr lang="en-GB" sz="2800" b="1" dirty="0">
                <a:solidFill>
                  <a:schemeClr val="bg1"/>
                </a:solidFill>
              </a:rPr>
              <a:t>Advice on strategy and </a:t>
            </a:r>
            <a:r>
              <a:rPr lang="en-GB" sz="2800" b="1" dirty="0" smtClean="0">
                <a:solidFill>
                  <a:schemeClr val="bg1"/>
                </a:solidFill>
              </a:rPr>
              <a:t>approach</a:t>
            </a:r>
            <a:endParaRPr lang="en-US" sz="2800" dirty="0">
              <a:solidFill>
                <a:schemeClr val="bg1"/>
              </a:solidFill>
            </a:endParaRPr>
          </a:p>
          <a:p>
            <a:pPr lvl="1"/>
            <a:endParaRPr lang="en-US" sz="1200" dirty="0"/>
          </a:p>
          <a:p>
            <a:pPr lvl="1"/>
            <a:endParaRPr lang="sv-SE" sz="1200" dirty="0"/>
          </a:p>
        </p:txBody>
      </p:sp>
    </p:spTree>
    <p:extLst>
      <p:ext uri="{BB962C8B-B14F-4D97-AF65-F5344CB8AC3E}">
        <p14:creationId xmlns:p14="http://schemas.microsoft.com/office/powerpoint/2010/main" val="16925985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D0D3C-7F95-4B38-89F7-AA6ED023026D}"/>
              </a:ext>
            </a:extLst>
          </p:cNvPr>
          <p:cNvSpPr>
            <a:spLocks noGrp="1"/>
          </p:cNvSpPr>
          <p:nvPr>
            <p:ph type="ctrTitle"/>
          </p:nvPr>
        </p:nvSpPr>
        <p:spPr/>
        <p:txBody>
          <a:bodyPr>
            <a:normAutofit/>
          </a:bodyPr>
          <a:lstStyle/>
          <a:p>
            <a:r>
              <a:rPr lang="en-US" sz="3600" dirty="0" smtClean="0"/>
              <a:t>Back-up slides</a:t>
            </a:r>
            <a:endParaRPr lang="en-US" sz="3600" dirty="0"/>
          </a:p>
        </p:txBody>
      </p:sp>
      <p:sp>
        <p:nvSpPr>
          <p:cNvPr id="3" name="Subtitle 2">
            <a:extLst>
              <a:ext uri="{FF2B5EF4-FFF2-40B4-BE49-F238E27FC236}">
                <a16:creationId xmlns:a16="http://schemas.microsoft.com/office/drawing/2014/main" id="{9DAAE76C-8EDE-48E6-A354-154C1E43043D}"/>
              </a:ext>
            </a:extLst>
          </p:cNvPr>
          <p:cNvSpPr>
            <a:spLocks noGrp="1"/>
          </p:cNvSpPr>
          <p:nvPr>
            <p:ph type="subTitle" idx="1"/>
          </p:nvPr>
        </p:nvSpPr>
        <p:spPr/>
        <p:txBody>
          <a:bodyPr/>
          <a:lstStyle/>
          <a:p>
            <a:pPr defTabSz="315314"/>
            <a:r>
              <a:rPr lang="sv-SE" sz="2400" dirty="0">
                <a:solidFill>
                  <a:srgbClr val="FFFFFF"/>
                </a:solidFill>
              </a:rPr>
              <a:t>Magnus Täcklind </a:t>
            </a:r>
          </a:p>
          <a:p>
            <a:pPr defTabSz="315314"/>
            <a:r>
              <a:rPr lang="en-US" sz="2400" dirty="0">
                <a:solidFill>
                  <a:srgbClr val="FFFFFF"/>
                </a:solidFill>
              </a:rPr>
              <a:t>Acting </a:t>
            </a:r>
            <a:r>
              <a:rPr lang="en-US" sz="2400" dirty="0" err="1">
                <a:solidFill>
                  <a:srgbClr val="FFFFFF"/>
                </a:solidFill>
              </a:rPr>
              <a:t>HoD</a:t>
            </a:r>
            <a:r>
              <a:rPr lang="en-US" sz="2400" dirty="0">
                <a:solidFill>
                  <a:srgbClr val="FFFFFF"/>
                </a:solidFill>
              </a:rPr>
              <a:t> Engineering &amp; Integration Support Div.</a:t>
            </a:r>
            <a:endParaRPr lang="en-US" sz="1800" dirty="0">
              <a:solidFill>
                <a:prstClr val="white"/>
              </a:solidFill>
            </a:endParaRPr>
          </a:p>
          <a:p>
            <a:pPr defTabSz="315314"/>
            <a:r>
              <a:rPr lang="en-GB" sz="1800" dirty="0">
                <a:solidFill>
                  <a:srgbClr val="FFFFFF"/>
                </a:solidFill>
              </a:rPr>
              <a:t>European Spallation Source ERIC</a:t>
            </a:r>
          </a:p>
          <a:p>
            <a:pPr defTabSz="315314"/>
            <a:r>
              <a:rPr lang="en-GB" sz="1800" dirty="0" smtClean="0">
                <a:solidFill>
                  <a:srgbClr val="FFFFFF"/>
                </a:solidFill>
              </a:rPr>
              <a:t>2019-04-10</a:t>
            </a:r>
            <a:endParaRPr lang="en-GB" sz="1600" dirty="0">
              <a:solidFill>
                <a:srgbClr val="FFFFFF"/>
              </a:solidFill>
            </a:endParaRPr>
          </a:p>
        </p:txBody>
      </p:sp>
    </p:spTree>
    <p:extLst>
      <p:ext uri="{BB962C8B-B14F-4D97-AF65-F5344CB8AC3E}">
        <p14:creationId xmlns:p14="http://schemas.microsoft.com/office/powerpoint/2010/main" val="7581996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368" y="404663"/>
            <a:ext cx="9518848" cy="562074"/>
          </a:xfrm>
        </p:spPr>
        <p:txBody>
          <a:bodyPr/>
          <a:lstStyle/>
          <a:p>
            <a:r>
              <a:rPr lang="en-GB" dirty="0" smtClean="0"/>
              <a:t>Functions in </a:t>
            </a:r>
            <a:r>
              <a:rPr lang="en-US" dirty="0">
                <a:solidFill>
                  <a:srgbClr val="FFFFFF"/>
                </a:solidFill>
              </a:rPr>
              <a:t>Engineering &amp; Integration Support Div</a:t>
            </a:r>
            <a:r>
              <a:rPr lang="en-US" dirty="0" smtClean="0">
                <a:solidFill>
                  <a:srgbClr val="FFFFFF"/>
                </a:solidFill>
              </a:rPr>
              <a:t>.</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en-GB" smtClean="0"/>
              <a:pPr/>
              <a:t>21</a:t>
            </a:fld>
            <a:endParaRPr lang="en-GB"/>
          </a:p>
        </p:txBody>
      </p:sp>
      <p:sp>
        <p:nvSpPr>
          <p:cNvPr id="6" name="Content Placeholder 2">
            <a:extLst>
              <a:ext uri="{FF2B5EF4-FFF2-40B4-BE49-F238E27FC236}">
                <a16:creationId xmlns:a16="http://schemas.microsoft.com/office/drawing/2014/main" id="{90477500-DC04-D748-B834-273542DDBFE7}"/>
              </a:ext>
            </a:extLst>
          </p:cNvPr>
          <p:cNvSpPr txBox="1">
            <a:spLocks/>
          </p:cNvSpPr>
          <p:nvPr/>
        </p:nvSpPr>
        <p:spPr>
          <a:xfrm>
            <a:off x="504032" y="1531645"/>
            <a:ext cx="4896544" cy="5052784"/>
          </a:xfrm>
          <a:prstGeom prst="rect">
            <a:avLst/>
          </a:prstGeom>
        </p:spPr>
        <p:txBody>
          <a:bodyPr vert="horz" lIns="67500" tIns="34290" rIns="68580" bIns="34290" rtlCol="0">
            <a:noAutofit/>
          </a:bodyPr>
          <a:lstStyle>
            <a:lvl1pPr marL="342900" indent="-342900" algn="l" defTabSz="685800" rtl="0" eaLnBrk="1" latinLnBrk="0" hangingPunct="1">
              <a:spcBef>
                <a:spcPct val="20000"/>
              </a:spcBef>
              <a:buFont typeface="Arial" panose="020B0604020202020204" pitchFamily="34" charset="0"/>
              <a:buChar char="•"/>
              <a:defRPr sz="2100" kern="1200" baseline="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500" kern="1200" baseline="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350" kern="1200" baseline="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lvl="1"/>
            <a:endParaRPr lang="en-US" sz="1200" dirty="0"/>
          </a:p>
          <a:p>
            <a:pPr lvl="0"/>
            <a:r>
              <a:rPr lang="en-US" sz="1200" b="1" dirty="0">
                <a:latin typeface="Calibri" panose="020F0502020204030204" pitchFamily="34" charset="0"/>
                <a:ea typeface="Calibri" panose="020F0502020204030204" pitchFamily="34" charset="0"/>
                <a:cs typeface="Times New Roman" panose="02020603050405020304" pitchFamily="18" charset="0"/>
              </a:rPr>
              <a:t>Design &amp; Engineering: </a:t>
            </a:r>
            <a:r>
              <a:rPr lang="en-US" sz="1200" dirty="0">
                <a:latin typeface="Calibri" panose="020F0502020204030204" pitchFamily="34" charset="0"/>
                <a:ea typeface="Calibri" panose="020F0502020204030204" pitchFamily="34" charset="0"/>
                <a:cs typeface="Times New Roman" panose="02020603050405020304" pitchFamily="18" charset="0"/>
              </a:rPr>
              <a:t>Central core team of personnel supporting ESS projects, with competences and resources within the technical areas of Mechanical-, Plant/Process-, Electrical and Instrument &amp; Controls design, Analysis (Structural, fluids etc.) and Technical project-leaders. Responsibility for establishing and administrating governing and guiding documents, methods and templates, to assure the output of design and engineering is uniform. </a:t>
            </a:r>
            <a:r>
              <a:rPr lang="en-US" sz="1200" dirty="0" smtClean="0">
                <a:latin typeface="Calibri" panose="020F0502020204030204" pitchFamily="34" charset="0"/>
                <a:ea typeface="Calibri" panose="020F0502020204030204" pitchFamily="34" charset="0"/>
                <a:cs typeface="Times New Roman" panose="02020603050405020304" pitchFamily="18" charset="0"/>
              </a:rPr>
              <a:t/>
            </a:r>
            <a:br>
              <a:rPr lang="en-US" sz="1200" dirty="0" smtClean="0">
                <a:latin typeface="Calibri" panose="020F0502020204030204" pitchFamily="34" charset="0"/>
                <a:ea typeface="Calibri" panose="020F0502020204030204" pitchFamily="34" charset="0"/>
                <a:cs typeface="Times New Roman" panose="02020603050405020304" pitchFamily="18" charset="0"/>
              </a:rPr>
            </a:b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lvl="0"/>
            <a:r>
              <a:rPr lang="en-US" sz="1200" b="1" dirty="0">
                <a:latin typeface="Calibri" panose="020F0502020204030204" pitchFamily="34" charset="0"/>
                <a:ea typeface="Calibri" panose="020F0502020204030204" pitchFamily="34" charset="0"/>
                <a:cs typeface="Times New Roman" panose="02020603050405020304" pitchFamily="18" charset="0"/>
              </a:rPr>
              <a:t>Spatial Integration: </a:t>
            </a:r>
            <a:r>
              <a:rPr lang="en-GB" sz="1200" dirty="0">
                <a:latin typeface="Calibri" panose="020F0502020204030204" pitchFamily="34" charset="0"/>
                <a:ea typeface="Calibri" panose="020F0502020204030204" pitchFamily="34" charset="0"/>
                <a:cs typeface="Times New Roman" panose="02020603050405020304" pitchFamily="18" charset="0"/>
              </a:rPr>
              <a:t>Lead and coordinate the activities to ensure an effective and correct integration with baseline/configuration control. Ownership of ESS coordinate-systems and Master 3D model (EPL) with its related data and as-built models. </a:t>
            </a:r>
            <a:r>
              <a:rPr lang="en-GB" sz="1200" dirty="0" smtClean="0">
                <a:latin typeface="Calibri" panose="020F0502020204030204" pitchFamily="34" charset="0"/>
                <a:ea typeface="Calibri" panose="020F0502020204030204" pitchFamily="34" charset="0"/>
                <a:cs typeface="Times New Roman" panose="02020603050405020304" pitchFamily="18" charset="0"/>
              </a:rPr>
              <a:t/>
            </a:r>
            <a:br>
              <a:rPr lang="en-GB" sz="1200" dirty="0" smtClean="0">
                <a:latin typeface="Calibri" panose="020F0502020204030204" pitchFamily="34" charset="0"/>
                <a:ea typeface="Calibri" panose="020F0502020204030204" pitchFamily="34" charset="0"/>
                <a:cs typeface="Times New Roman" panose="02020603050405020304" pitchFamily="18" charset="0"/>
              </a:rPr>
            </a:b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lvl="0"/>
            <a:r>
              <a:rPr lang="en-GB" sz="1200" b="1" dirty="0">
                <a:latin typeface="Calibri" panose="020F0502020204030204" pitchFamily="34" charset="0"/>
                <a:ea typeface="Calibri" panose="020F0502020204030204" pitchFamily="34" charset="0"/>
                <a:cs typeface="Times New Roman" panose="02020603050405020304" pitchFamily="18" charset="0"/>
              </a:rPr>
              <a:t>Survey, Alignment and Metrology: </a:t>
            </a:r>
            <a:r>
              <a:rPr lang="en-GB" sz="1200" dirty="0">
                <a:latin typeface="Calibri" panose="020F0502020204030204" pitchFamily="34" charset="0"/>
                <a:ea typeface="Calibri" panose="020F0502020204030204" pitchFamily="34" charset="0"/>
                <a:cs typeface="Times New Roman" panose="02020603050405020304" pitchFamily="18" charset="0"/>
              </a:rPr>
              <a:t>Coordination and support in all aspects of Survey, Alignment and Metrology activities. </a:t>
            </a:r>
            <a:r>
              <a:rPr lang="en-GB" sz="1200" dirty="0" smtClean="0">
                <a:latin typeface="Calibri" panose="020F0502020204030204" pitchFamily="34" charset="0"/>
                <a:ea typeface="Calibri" panose="020F0502020204030204" pitchFamily="34" charset="0"/>
                <a:cs typeface="Times New Roman" panose="02020603050405020304" pitchFamily="18" charset="0"/>
              </a:rPr>
              <a:t/>
            </a:r>
            <a:br>
              <a:rPr lang="en-GB" sz="1200" dirty="0" smtClean="0">
                <a:latin typeface="Calibri" panose="020F0502020204030204" pitchFamily="34" charset="0"/>
                <a:ea typeface="Calibri" panose="020F0502020204030204" pitchFamily="34" charset="0"/>
                <a:cs typeface="Times New Roman" panose="02020603050405020304" pitchFamily="18" charset="0"/>
              </a:rPr>
            </a:b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lvl="0"/>
            <a:r>
              <a:rPr lang="en-GB" sz="1200" b="1" dirty="0">
                <a:latin typeface="Calibri" panose="020F0502020204030204" pitchFamily="34" charset="0"/>
                <a:ea typeface="Calibri" panose="020F0502020204030204" pitchFamily="34" charset="0"/>
                <a:cs typeface="Times New Roman" panose="02020603050405020304" pitchFamily="18" charset="0"/>
              </a:rPr>
              <a:t>Manufacturing: </a:t>
            </a:r>
            <a:r>
              <a:rPr lang="en-GB" sz="1200" dirty="0">
                <a:latin typeface="Calibri" panose="020F0502020204030204" pitchFamily="34" charset="0"/>
                <a:ea typeface="Calibri" panose="020F0502020204030204" pitchFamily="34" charset="0"/>
                <a:cs typeface="Times New Roman" panose="02020603050405020304" pitchFamily="18" charset="0"/>
              </a:rPr>
              <a:t>Responsible for Central Mechanical Workshop and framework agreement for related prefabrication/manufacturing services</a:t>
            </a:r>
            <a:r>
              <a:rPr lang="en-GB" sz="1200" dirty="0" smtClean="0">
                <a:latin typeface="Calibri" panose="020F0502020204030204" pitchFamily="34" charset="0"/>
                <a:ea typeface="Calibri" panose="020F0502020204030204" pitchFamily="34" charset="0"/>
                <a:cs typeface="Times New Roman" panose="02020603050405020304" pitchFamily="18" charset="0"/>
              </a:rPr>
              <a:t>.</a:t>
            </a:r>
            <a:br>
              <a:rPr lang="en-GB" sz="1200" dirty="0" smtClean="0">
                <a:latin typeface="Calibri" panose="020F0502020204030204" pitchFamily="34" charset="0"/>
                <a:ea typeface="Calibri" panose="020F0502020204030204" pitchFamily="34" charset="0"/>
                <a:cs typeface="Times New Roman" panose="02020603050405020304" pitchFamily="18" charset="0"/>
              </a:rPr>
            </a:b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lvl="0"/>
            <a:r>
              <a:rPr lang="en-US" sz="1200" b="1" dirty="0">
                <a:latin typeface="Calibri" panose="020F0502020204030204" pitchFamily="34" charset="0"/>
                <a:ea typeface="Calibri" panose="020F0502020204030204" pitchFamily="34" charset="0"/>
                <a:cs typeface="Times New Roman" panose="02020603050405020304" pitchFamily="18" charset="0"/>
              </a:rPr>
              <a:t>PLM &amp; Process Support: </a:t>
            </a:r>
            <a:r>
              <a:rPr lang="en-US" sz="1200" dirty="0">
                <a:latin typeface="Calibri" panose="020F0502020204030204" pitchFamily="34" charset="0"/>
                <a:ea typeface="Calibri" panose="020F0502020204030204" pitchFamily="34" charset="0"/>
                <a:cs typeface="Times New Roman" panose="02020603050405020304" pitchFamily="18" charset="0"/>
              </a:rPr>
              <a:t>Providing support on PLM &amp; Design tools. Manage licenses and uphold and improve PLM and CAD tools quality and performance. Provide back-office support.</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marL="342900" lvl="1" indent="0">
              <a:buNone/>
            </a:pPr>
            <a:endParaRPr lang="sv-SE"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Content Placeholder 2">
            <a:extLst>
              <a:ext uri="{FF2B5EF4-FFF2-40B4-BE49-F238E27FC236}">
                <a16:creationId xmlns:a16="http://schemas.microsoft.com/office/drawing/2014/main" id="{90477500-DC04-D748-B834-273542DDBFE7}"/>
              </a:ext>
            </a:extLst>
          </p:cNvPr>
          <p:cNvSpPr txBox="1">
            <a:spLocks/>
          </p:cNvSpPr>
          <p:nvPr/>
        </p:nvSpPr>
        <p:spPr>
          <a:xfrm>
            <a:off x="6456040" y="1333773"/>
            <a:ext cx="5630700" cy="4752527"/>
          </a:xfrm>
          <a:prstGeom prst="rect">
            <a:avLst/>
          </a:prstGeom>
        </p:spPr>
        <p:txBody>
          <a:bodyPr vert="horz" lIns="67500" tIns="34290" rIns="68580" bIns="34290" rtlCol="0">
            <a:noAutofit/>
          </a:bodyPr>
          <a:lstStyle>
            <a:lvl1pPr marL="342900" indent="-342900" algn="l" defTabSz="685800" rtl="0" eaLnBrk="1" latinLnBrk="0" hangingPunct="1">
              <a:spcBef>
                <a:spcPct val="20000"/>
              </a:spcBef>
              <a:buFont typeface="Arial" panose="020B0604020202020204" pitchFamily="34" charset="0"/>
              <a:buChar char="•"/>
              <a:defRPr sz="2100" kern="1200" baseline="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500" kern="1200" baseline="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350" kern="1200" baseline="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342900" lvl="1" indent="0">
              <a:buNone/>
            </a:pPr>
            <a:endParaRPr lang="en-US" sz="1200" dirty="0"/>
          </a:p>
          <a:p>
            <a:pPr lvl="1"/>
            <a:endParaRPr lang="sv-SE" sz="1200" dirty="0"/>
          </a:p>
        </p:txBody>
      </p:sp>
      <p:sp>
        <p:nvSpPr>
          <p:cNvPr id="3" name="Rectangle 2"/>
          <p:cNvSpPr/>
          <p:nvPr/>
        </p:nvSpPr>
        <p:spPr>
          <a:xfrm>
            <a:off x="6456040" y="1680121"/>
            <a:ext cx="4667212" cy="4059829"/>
          </a:xfrm>
          <a:prstGeom prst="rect">
            <a:avLst/>
          </a:prstGeom>
        </p:spPr>
        <p:txBody>
          <a:bodyPr wrap="square">
            <a:spAutoFit/>
          </a:bodyPr>
          <a:lstStyle/>
          <a:p>
            <a:pPr marL="342900" lvl="0" indent="-342900">
              <a:lnSpc>
                <a:spcPct val="107000"/>
              </a:lnSpc>
              <a:spcAft>
                <a:spcPts val="800"/>
              </a:spcAft>
              <a:buFont typeface="Arial" panose="020B0604020202020204" pitchFamily="34" charset="0"/>
              <a:buChar char="•"/>
              <a:tabLst>
                <a:tab pos="457200" algn="l"/>
              </a:tabLst>
            </a:pPr>
            <a:r>
              <a:rPr lang="en-US" sz="1200" b="1" dirty="0">
                <a:latin typeface="Calibri" panose="020F0502020204030204" pitchFamily="34" charset="0"/>
                <a:ea typeface="Calibri" panose="020F0502020204030204" pitchFamily="34" charset="0"/>
                <a:cs typeface="Times New Roman" panose="02020603050405020304" pitchFamily="18" charset="0"/>
              </a:rPr>
              <a:t>Installation Support: </a:t>
            </a:r>
            <a:r>
              <a:rPr lang="en-US" sz="1200" dirty="0">
                <a:latin typeface="Calibri" panose="020F0502020204030204" pitchFamily="34" charset="0"/>
                <a:ea typeface="Calibri" panose="020F0502020204030204" pitchFamily="34" charset="0"/>
                <a:cs typeface="Times New Roman" panose="02020603050405020304" pitchFamily="18" charset="0"/>
              </a:rPr>
              <a:t>Coordinate the team of ESS-wide installation resources (personnel and equipment) and its related framework agreements, temporary services and needed routines and guidelines, e.g. rigging services and crane operations.</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sz="1200" b="1" dirty="0">
                <a:latin typeface="Calibri" panose="020F0502020204030204" pitchFamily="34" charset="0"/>
                <a:ea typeface="Calibri" panose="020F0502020204030204" pitchFamily="34" charset="0"/>
                <a:cs typeface="Times New Roman" panose="02020603050405020304" pitchFamily="18" charset="0"/>
              </a:rPr>
              <a:t>Technical Infrastructure systems:</a:t>
            </a:r>
            <a:r>
              <a:rPr lang="en-US" sz="1200" dirty="0">
                <a:latin typeface="Calibri" panose="020F0502020204030204" pitchFamily="34" charset="0"/>
                <a:ea typeface="Calibri" panose="020F0502020204030204" pitchFamily="34" charset="0"/>
                <a:cs typeface="Times New Roman" panose="02020603050405020304" pitchFamily="18" charset="0"/>
              </a:rPr>
              <a:t> </a:t>
            </a:r>
            <a:r>
              <a:rPr lang="en-GB" sz="1200" dirty="0">
                <a:latin typeface="Calibri" panose="020F0502020204030204" pitchFamily="34" charset="0"/>
                <a:ea typeface="Calibri" panose="020F0502020204030204" pitchFamily="34" charset="0"/>
                <a:cs typeface="Times New Roman" panose="02020603050405020304" pitchFamily="18" charset="0"/>
              </a:rPr>
              <a:t>Accountability for e.g. electrical systems, in terms of operation, maintenance and safety.</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sz="1200" b="1" dirty="0">
                <a:latin typeface="Calibri" panose="020F0502020204030204" pitchFamily="34" charset="0"/>
                <a:ea typeface="Calibri" panose="020F0502020204030204" pitchFamily="34" charset="0"/>
                <a:cs typeface="Times New Roman" panose="02020603050405020304" pitchFamily="18" charset="0"/>
              </a:rPr>
              <a:t>Technical Content Management:</a:t>
            </a:r>
            <a:r>
              <a:rPr lang="en-US" sz="1200" dirty="0">
                <a:latin typeface="Calibri" panose="020F0502020204030204" pitchFamily="34" charset="0"/>
                <a:ea typeface="Calibri" panose="020F0502020204030204" pitchFamily="34" charset="0"/>
                <a:cs typeface="Times New Roman" panose="02020603050405020304" pitchFamily="18" charset="0"/>
              </a:rPr>
              <a:t> Setting up and maintaining consolidated Functional and Location breakdown structures in PLM, as well </a:t>
            </a:r>
            <a:r>
              <a:rPr lang="en-GB" sz="1200" dirty="0">
                <a:latin typeface="Calibri" panose="020F0502020204030204" pitchFamily="34" charset="0"/>
                <a:ea typeface="Calibri" panose="020F0502020204030204" pitchFamily="34" charset="0"/>
                <a:cs typeface="Times New Roman" panose="02020603050405020304" pitchFamily="18" charset="0"/>
              </a:rPr>
              <a:t>the consolidation/transmittal of its data, facility documentation, including uniform principles for tagging, labelling and marking.</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sz="1200" b="1" dirty="0">
                <a:latin typeface="Calibri" panose="020F0502020204030204" pitchFamily="34" charset="0"/>
                <a:ea typeface="Calibri" panose="020F0502020204030204" pitchFamily="34" charset="0"/>
                <a:cs typeface="Times New Roman" panose="02020603050405020304" pitchFamily="18" charset="0"/>
              </a:rPr>
              <a:t>Systems Engineering:</a:t>
            </a:r>
            <a:r>
              <a:rPr lang="en-US" sz="1200" dirty="0">
                <a:latin typeface="Calibri" panose="020F0502020204030204" pitchFamily="34" charset="0"/>
                <a:ea typeface="Calibri" panose="020F0502020204030204" pitchFamily="34" charset="0"/>
                <a:cs typeface="Times New Roman" panose="02020603050405020304" pitchFamily="18" charset="0"/>
              </a:rPr>
              <a:t> Supporting the creation and maintenance of Ways of working (as part of ESSMS) focusing Develop and Maintain facility and Manage configurations, as well support in e.g. requirements management and configuration/change control.</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sz="1200" b="1" dirty="0">
                <a:latin typeface="Calibri" panose="020F0502020204030204" pitchFamily="34" charset="0"/>
                <a:ea typeface="Calibri" panose="020F0502020204030204" pitchFamily="34" charset="0"/>
                <a:cs typeface="Times New Roman" panose="02020603050405020304" pitchFamily="18" charset="0"/>
              </a:rPr>
              <a:t>Enterprise Asset Management (EAM):</a:t>
            </a:r>
            <a:r>
              <a:rPr lang="en-US" sz="1200" dirty="0">
                <a:latin typeface="Calibri" panose="020F0502020204030204" pitchFamily="34" charset="0"/>
                <a:ea typeface="Calibri" panose="020F0502020204030204" pitchFamily="34" charset="0"/>
                <a:cs typeface="Tahoma" panose="020B0604030504040204" pitchFamily="34" charset="0"/>
              </a:rPr>
              <a:t> </a:t>
            </a:r>
            <a:r>
              <a:rPr lang="en-US" sz="1200" dirty="0">
                <a:latin typeface="Calibri" panose="020F0502020204030204" pitchFamily="34" charset="0"/>
                <a:ea typeface="Calibri" panose="020F0502020204030204" pitchFamily="34" charset="0"/>
                <a:cs typeface="Times New Roman" panose="02020603050405020304" pitchFamily="18" charset="0"/>
              </a:rPr>
              <a:t>Setting up and maintaining consolidated platform for EAM and provide service and support in different EAM functions. </a:t>
            </a:r>
            <a:endParaRPr lang="sv-SE" sz="1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043366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p:cNvSpPr/>
          <p:nvPr/>
        </p:nvSpPr>
        <p:spPr>
          <a:xfrm>
            <a:off x="9336360" y="3929846"/>
            <a:ext cx="2846760" cy="3006350"/>
          </a:xfrm>
          <a:prstGeom prst="rect">
            <a:avLst/>
          </a:prstGeom>
          <a:solidFill>
            <a:srgbClr val="00B05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p:cNvSpPr>
            <a:spLocks noGrp="1"/>
          </p:cNvSpPr>
          <p:nvPr>
            <p:ph type="title"/>
          </p:nvPr>
        </p:nvSpPr>
        <p:spPr>
          <a:xfrm>
            <a:off x="407368" y="421896"/>
            <a:ext cx="10081120" cy="562074"/>
          </a:xfrm>
        </p:spPr>
        <p:txBody>
          <a:bodyPr/>
          <a:lstStyle/>
          <a:p>
            <a:r>
              <a:rPr lang="en-US" dirty="0" smtClean="0"/>
              <a:t>EIS services</a:t>
            </a:r>
            <a:endParaRPr lang="sv-SE" dirty="0"/>
          </a:p>
        </p:txBody>
      </p:sp>
      <p:sp>
        <p:nvSpPr>
          <p:cNvPr id="4" name="Slide Number Placeholder 3"/>
          <p:cNvSpPr>
            <a:spLocks noGrp="1"/>
          </p:cNvSpPr>
          <p:nvPr>
            <p:ph type="sldNum" sz="quarter" idx="12"/>
          </p:nvPr>
        </p:nvSpPr>
        <p:spPr/>
        <p:txBody>
          <a:bodyPr/>
          <a:lstStyle/>
          <a:p>
            <a:fld id="{551115BC-487E-4422-894C-CB7CD3E79223}" type="slidenum">
              <a:rPr lang="en-GB" smtClean="0"/>
              <a:pPr/>
              <a:t>22</a:t>
            </a:fld>
            <a:endParaRPr lang="en-GB" dirty="0"/>
          </a:p>
        </p:txBody>
      </p:sp>
      <p:cxnSp>
        <p:nvCxnSpPr>
          <p:cNvPr id="7" name="Straight Connector 6"/>
          <p:cNvCxnSpPr/>
          <p:nvPr/>
        </p:nvCxnSpPr>
        <p:spPr>
          <a:xfrm>
            <a:off x="0" y="3861048"/>
            <a:ext cx="12192000"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855640" y="1412776"/>
            <a:ext cx="0" cy="54452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023992" y="1412776"/>
            <a:ext cx="0" cy="54452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336360" y="1412776"/>
            <a:ext cx="0" cy="5445224"/>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9265342" y="1429798"/>
            <a:ext cx="2855640" cy="216024"/>
          </a:xfrm>
          <a:prstGeom prst="rect">
            <a:avLst/>
          </a:prstGeom>
        </p:spPr>
        <p:txBody>
          <a:bodyPr vert="horz" wrap="none" lIns="91440" tIns="45720" rIns="91440" bIns="45720" rtlCol="0" anchor="t">
            <a:noAutofit/>
          </a:bodyPr>
          <a:lstStyle>
            <a:defPPr>
              <a:defRPr lang="sv-SE"/>
            </a:defPPr>
            <a:lvl1pPr algn="ctr">
              <a:defRPr sz="1100" b="1"/>
            </a:lvl1pPr>
          </a:lstStyle>
          <a:p>
            <a:r>
              <a:rPr lang="en-US" dirty="0"/>
              <a:t>Design &amp; Engineering (D&amp;E)</a:t>
            </a:r>
            <a:endParaRPr lang="sv-SE" dirty="0"/>
          </a:p>
        </p:txBody>
      </p:sp>
      <p:sp>
        <p:nvSpPr>
          <p:cNvPr id="26" name="TextBox 25"/>
          <p:cNvSpPr txBox="1"/>
          <p:nvPr/>
        </p:nvSpPr>
        <p:spPr>
          <a:xfrm>
            <a:off x="2830960" y="3858399"/>
            <a:ext cx="3168352" cy="216024"/>
          </a:xfrm>
          <a:prstGeom prst="rect">
            <a:avLst/>
          </a:prstGeom>
        </p:spPr>
        <p:txBody>
          <a:bodyPr vert="horz" wrap="none" lIns="91440" tIns="45720" rIns="91440" bIns="45720" rtlCol="0" anchor="t">
            <a:noAutofit/>
          </a:bodyPr>
          <a:lstStyle>
            <a:defPPr>
              <a:defRPr lang="sv-SE"/>
            </a:defPPr>
            <a:lvl1pPr algn="ctr">
              <a:defRPr sz="1100" b="1"/>
            </a:lvl1pPr>
          </a:lstStyle>
          <a:p>
            <a:r>
              <a:rPr lang="en-US" dirty="0"/>
              <a:t>Engineering Management Support</a:t>
            </a:r>
            <a:endParaRPr lang="sv-SE" dirty="0"/>
          </a:p>
        </p:txBody>
      </p:sp>
      <p:sp>
        <p:nvSpPr>
          <p:cNvPr id="27" name="TextBox 26"/>
          <p:cNvSpPr txBox="1"/>
          <p:nvPr/>
        </p:nvSpPr>
        <p:spPr>
          <a:xfrm>
            <a:off x="6405698" y="3962672"/>
            <a:ext cx="2855642" cy="216024"/>
          </a:xfrm>
          <a:prstGeom prst="rect">
            <a:avLst/>
          </a:prstGeom>
        </p:spPr>
        <p:txBody>
          <a:bodyPr vert="horz" wrap="none" lIns="91440" tIns="45720" rIns="91440" bIns="45720" rtlCol="0" anchor="t">
            <a:noAutofit/>
          </a:bodyPr>
          <a:lstStyle>
            <a:defPPr>
              <a:defRPr lang="sv-SE"/>
            </a:defPPr>
            <a:lvl1pPr algn="ctr">
              <a:defRPr sz="1100" b="1"/>
            </a:lvl1pPr>
          </a:lstStyle>
          <a:p>
            <a:r>
              <a:rPr lang="en-US" dirty="0"/>
              <a:t>Installation Support and Technical Infrastructure (ISTI)</a:t>
            </a:r>
            <a:endParaRPr lang="sv-SE" dirty="0"/>
          </a:p>
        </p:txBody>
      </p:sp>
      <p:sp>
        <p:nvSpPr>
          <p:cNvPr id="31" name="TextBox 30"/>
          <p:cNvSpPr txBox="1"/>
          <p:nvPr/>
        </p:nvSpPr>
        <p:spPr>
          <a:xfrm>
            <a:off x="9336400" y="1626812"/>
            <a:ext cx="3096304" cy="1423535"/>
          </a:xfrm>
          <a:prstGeom prst="rect">
            <a:avLst/>
          </a:prstGeom>
        </p:spPr>
        <p:txBody>
          <a:bodyPr vert="horz" wrap="none" lIns="91440" tIns="45720" rIns="91440" bIns="45720" rtlCol="0" anchor="t">
            <a:normAutofit fontScale="92500" lnSpcReduction="10000"/>
          </a:bodyPr>
          <a:lstStyle/>
          <a:p>
            <a:pPr algn="l"/>
            <a:r>
              <a:rPr lang="en-US" sz="1000" dirty="0" smtClean="0"/>
              <a:t>Activities</a:t>
            </a:r>
          </a:p>
          <a:p>
            <a:pPr marL="171450" indent="-171450" algn="l">
              <a:buFontTx/>
              <a:buChar char="-"/>
            </a:pPr>
            <a:r>
              <a:rPr lang="en-US" sz="1000" dirty="0" smtClean="0"/>
              <a:t>Resource management</a:t>
            </a:r>
          </a:p>
          <a:p>
            <a:pPr marL="171450" indent="-171450" algn="l">
              <a:buFontTx/>
              <a:buChar char="-"/>
            </a:pPr>
            <a:r>
              <a:rPr lang="en-US" sz="1000" dirty="0" smtClean="0"/>
              <a:t>Engineering Handbook, Design procedures, templates</a:t>
            </a:r>
          </a:p>
          <a:p>
            <a:pPr marL="171450" indent="-171450">
              <a:buFontTx/>
              <a:buChar char="-"/>
            </a:pPr>
            <a:r>
              <a:rPr lang="en-GB" sz="1000" dirty="0" smtClean="0"/>
              <a:t>Support projects with small tasks (1-3 hours)</a:t>
            </a:r>
          </a:p>
          <a:p>
            <a:pPr marL="171450" indent="-171450">
              <a:buFontTx/>
              <a:buChar char="-"/>
            </a:pPr>
            <a:r>
              <a:rPr lang="en-GB" sz="1000" dirty="0" smtClean="0"/>
              <a:t>Subject Matter advice and participation in reviews</a:t>
            </a:r>
          </a:p>
          <a:p>
            <a:pPr marL="171450" indent="-171450">
              <a:buFontTx/>
              <a:buChar char="-"/>
            </a:pPr>
            <a:r>
              <a:rPr lang="en-GB" sz="1000" dirty="0"/>
              <a:t>Cable Coordination (central </a:t>
            </a:r>
            <a:r>
              <a:rPr lang="en-GB" sz="1000" dirty="0" smtClean="0"/>
              <a:t>coordination)</a:t>
            </a:r>
          </a:p>
          <a:p>
            <a:pPr marL="171450" indent="-171450">
              <a:buFontTx/>
              <a:buChar char="-"/>
            </a:pPr>
            <a:r>
              <a:rPr lang="en-GB" sz="1000" dirty="0" smtClean="0"/>
              <a:t>FWA for Technical Consultant and Services </a:t>
            </a:r>
          </a:p>
          <a:p>
            <a:pPr marL="171450" indent="-171450">
              <a:buFontTx/>
              <a:buChar char="-"/>
            </a:pPr>
            <a:r>
              <a:rPr lang="en-US" sz="1000" dirty="0" smtClean="0"/>
              <a:t>SSM permits support</a:t>
            </a:r>
          </a:p>
          <a:p>
            <a:pPr marL="171450" indent="-171450">
              <a:buFontTx/>
              <a:buChar char="-"/>
            </a:pPr>
            <a:r>
              <a:rPr lang="en-US" sz="1000" dirty="0" smtClean="0"/>
              <a:t>Component </a:t>
            </a:r>
            <a:r>
              <a:rPr lang="en-US" sz="1000" dirty="0"/>
              <a:t>Standardization</a:t>
            </a:r>
            <a:r>
              <a:rPr lang="en-GB" sz="1000" dirty="0" smtClean="0"/>
              <a:t>.</a:t>
            </a:r>
          </a:p>
          <a:p>
            <a:pPr marL="171450" indent="-171450">
              <a:buFontTx/>
              <a:buChar char="-"/>
            </a:pPr>
            <a:r>
              <a:rPr lang="en-GB" sz="1000" dirty="0" smtClean="0"/>
              <a:t>Technical reference data</a:t>
            </a:r>
            <a:endParaRPr lang="en-GB" sz="1000" dirty="0"/>
          </a:p>
          <a:p>
            <a:pPr marL="171450" indent="-171450">
              <a:buFontTx/>
              <a:buChar char="-"/>
            </a:pPr>
            <a:endParaRPr lang="en-US" sz="1000" dirty="0"/>
          </a:p>
          <a:p>
            <a:pPr marL="171450" indent="-171450">
              <a:buFontTx/>
              <a:buChar char="-"/>
            </a:pPr>
            <a:endParaRPr lang="en-US" sz="1000" dirty="0" smtClean="0"/>
          </a:p>
          <a:p>
            <a:pPr marL="171450" indent="-171450" algn="l">
              <a:buFontTx/>
              <a:buChar char="-"/>
            </a:pPr>
            <a:endParaRPr lang="en-US" sz="1000" dirty="0" smtClean="0"/>
          </a:p>
          <a:p>
            <a:pPr algn="l"/>
            <a:endParaRPr lang="sv-SE" sz="1000" dirty="0" smtClean="0"/>
          </a:p>
        </p:txBody>
      </p:sp>
      <p:sp>
        <p:nvSpPr>
          <p:cNvPr id="33" name="Rectangle 32"/>
          <p:cNvSpPr/>
          <p:nvPr/>
        </p:nvSpPr>
        <p:spPr>
          <a:xfrm>
            <a:off x="10051743" y="3207686"/>
            <a:ext cx="732124" cy="3176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Electrical and I&amp;C</a:t>
            </a:r>
            <a:endParaRPr lang="sv-SE" sz="800" dirty="0"/>
          </a:p>
        </p:txBody>
      </p:sp>
      <p:sp>
        <p:nvSpPr>
          <p:cNvPr id="34" name="Rectangle 33"/>
          <p:cNvSpPr/>
          <p:nvPr/>
        </p:nvSpPr>
        <p:spPr>
          <a:xfrm>
            <a:off x="9375332" y="3212976"/>
            <a:ext cx="666786" cy="3176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Mechanical</a:t>
            </a:r>
            <a:endParaRPr lang="sv-SE" sz="800" dirty="0"/>
          </a:p>
        </p:txBody>
      </p:sp>
      <p:sp>
        <p:nvSpPr>
          <p:cNvPr id="35" name="Rectangle 34"/>
          <p:cNvSpPr/>
          <p:nvPr/>
        </p:nvSpPr>
        <p:spPr>
          <a:xfrm>
            <a:off x="10789092" y="3205736"/>
            <a:ext cx="765154" cy="3176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Plant / Piping</a:t>
            </a:r>
            <a:endParaRPr lang="sv-SE" sz="800" dirty="0"/>
          </a:p>
        </p:txBody>
      </p:sp>
      <p:sp>
        <p:nvSpPr>
          <p:cNvPr id="36" name="Rectangle 35"/>
          <p:cNvSpPr/>
          <p:nvPr/>
        </p:nvSpPr>
        <p:spPr>
          <a:xfrm>
            <a:off x="9371283" y="3539264"/>
            <a:ext cx="670835" cy="3176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Analysis</a:t>
            </a:r>
            <a:endParaRPr lang="sv-SE" sz="800" dirty="0"/>
          </a:p>
        </p:txBody>
      </p:sp>
      <p:sp>
        <p:nvSpPr>
          <p:cNvPr id="37" name="Rectangle 36"/>
          <p:cNvSpPr/>
          <p:nvPr/>
        </p:nvSpPr>
        <p:spPr>
          <a:xfrm>
            <a:off x="10052564" y="3539264"/>
            <a:ext cx="731303" cy="3176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Cable coordination</a:t>
            </a:r>
            <a:endParaRPr lang="sv-SE" sz="800" dirty="0"/>
          </a:p>
        </p:txBody>
      </p:sp>
      <p:sp>
        <p:nvSpPr>
          <p:cNvPr id="44" name="TextBox 43"/>
          <p:cNvSpPr txBox="1"/>
          <p:nvPr/>
        </p:nvSpPr>
        <p:spPr>
          <a:xfrm>
            <a:off x="2802824" y="4069278"/>
            <a:ext cx="2789120" cy="1804627"/>
          </a:xfrm>
          <a:prstGeom prst="rect">
            <a:avLst/>
          </a:prstGeom>
        </p:spPr>
        <p:txBody>
          <a:bodyPr vert="horz" wrap="none" lIns="91440" tIns="45720" rIns="91440" bIns="45720" rtlCol="0" anchor="t">
            <a:normAutofit fontScale="85000" lnSpcReduction="20000"/>
          </a:bodyPr>
          <a:lstStyle/>
          <a:p>
            <a:r>
              <a:rPr lang="en-US" sz="1000" b="1" dirty="0" smtClean="0"/>
              <a:t>Technical </a:t>
            </a:r>
            <a:r>
              <a:rPr lang="en-US" sz="1000" b="1" dirty="0"/>
              <a:t>Content Management</a:t>
            </a:r>
          </a:p>
          <a:p>
            <a:r>
              <a:rPr lang="en-US" sz="1000" dirty="0"/>
              <a:t>Activities</a:t>
            </a:r>
          </a:p>
          <a:p>
            <a:pPr marL="171450" indent="-171450" algn="l">
              <a:buFontTx/>
              <a:buChar char="-"/>
            </a:pPr>
            <a:r>
              <a:rPr lang="en-US" sz="1000" dirty="0" smtClean="0"/>
              <a:t>System Engineering</a:t>
            </a:r>
          </a:p>
          <a:p>
            <a:pPr marL="171450" indent="-171450" algn="l">
              <a:buFontTx/>
              <a:buChar char="-"/>
            </a:pPr>
            <a:r>
              <a:rPr lang="en-US" sz="1000" dirty="0" smtClean="0"/>
              <a:t>Requirement management</a:t>
            </a:r>
          </a:p>
          <a:p>
            <a:pPr marL="171450" indent="-171450" algn="l">
              <a:buFontTx/>
              <a:buChar char="-"/>
            </a:pPr>
            <a:r>
              <a:rPr lang="en-US" sz="1000" dirty="0" smtClean="0"/>
              <a:t>Configuration Management</a:t>
            </a:r>
          </a:p>
          <a:p>
            <a:pPr algn="l"/>
            <a:endParaRPr lang="en-US" sz="1000" dirty="0"/>
          </a:p>
          <a:p>
            <a:pPr algn="l"/>
            <a:endParaRPr lang="en-US" sz="1000" dirty="0" smtClean="0"/>
          </a:p>
          <a:p>
            <a:pPr algn="l"/>
            <a:r>
              <a:rPr lang="en-US" sz="1000" b="1" dirty="0" smtClean="0"/>
              <a:t>Technical Content Management</a:t>
            </a:r>
          </a:p>
          <a:p>
            <a:pPr algn="l"/>
            <a:r>
              <a:rPr lang="en-US" sz="1000" dirty="0" smtClean="0"/>
              <a:t>Activities</a:t>
            </a:r>
          </a:p>
          <a:p>
            <a:pPr marL="171450" indent="-171450" algn="l">
              <a:buFontTx/>
              <a:buChar char="-"/>
            </a:pPr>
            <a:r>
              <a:rPr lang="en-US" sz="1000" dirty="0" smtClean="0"/>
              <a:t>Technical reference data</a:t>
            </a:r>
          </a:p>
          <a:p>
            <a:pPr marL="171450" indent="-171450" algn="l">
              <a:buFontTx/>
              <a:buChar char="-"/>
            </a:pPr>
            <a:r>
              <a:rPr lang="en-US" sz="1000" dirty="0" smtClean="0"/>
              <a:t>Coordinate ESS Facility Documentation</a:t>
            </a:r>
          </a:p>
          <a:p>
            <a:pPr marL="171450" indent="-171450" algn="l">
              <a:buFontTx/>
              <a:buChar char="-"/>
            </a:pPr>
            <a:r>
              <a:rPr lang="en-US" sz="1000" dirty="0" smtClean="0"/>
              <a:t>Document management service </a:t>
            </a:r>
            <a:r>
              <a:rPr lang="en-US" sz="1000" dirty="0" err="1" smtClean="0"/>
              <a:t>e.g</a:t>
            </a:r>
            <a:r>
              <a:rPr lang="en-US" sz="1000" dirty="0" smtClean="0"/>
              <a:t> sub-project work</a:t>
            </a:r>
          </a:p>
          <a:p>
            <a:pPr algn="l"/>
            <a:r>
              <a:rPr lang="en-US" sz="1000" dirty="0"/>
              <a:t> </a:t>
            </a:r>
            <a:r>
              <a:rPr lang="en-US" sz="1000" dirty="0" smtClean="0"/>
              <a:t>      in CHESS</a:t>
            </a:r>
          </a:p>
          <a:p>
            <a:pPr marL="171450" indent="-171450" algn="l">
              <a:buFontTx/>
              <a:buChar char="-"/>
            </a:pPr>
            <a:r>
              <a:rPr lang="en-US" sz="1000" dirty="0" smtClean="0"/>
              <a:t>Configuration Management service</a:t>
            </a:r>
          </a:p>
          <a:p>
            <a:pPr marL="171450" indent="-171450" algn="l">
              <a:buFontTx/>
              <a:buChar char="-"/>
            </a:pPr>
            <a:r>
              <a:rPr lang="en-US" sz="1000" dirty="0" smtClean="0"/>
              <a:t>Labeling service</a:t>
            </a:r>
          </a:p>
          <a:p>
            <a:pPr marL="171450" indent="-171450" algn="l">
              <a:buFontTx/>
              <a:buChar char="-"/>
            </a:pPr>
            <a:endParaRPr lang="en-US" sz="1000" dirty="0"/>
          </a:p>
          <a:p>
            <a:pPr algn="l"/>
            <a:endParaRPr lang="en-US" sz="1000" dirty="0" smtClean="0"/>
          </a:p>
          <a:p>
            <a:pPr algn="l"/>
            <a:endParaRPr lang="en-US" sz="1000" dirty="0" smtClean="0"/>
          </a:p>
        </p:txBody>
      </p:sp>
      <p:sp>
        <p:nvSpPr>
          <p:cNvPr id="46" name="TextBox 45"/>
          <p:cNvSpPr txBox="1"/>
          <p:nvPr/>
        </p:nvSpPr>
        <p:spPr>
          <a:xfrm>
            <a:off x="9371283" y="3969412"/>
            <a:ext cx="2855642" cy="216024"/>
          </a:xfrm>
          <a:prstGeom prst="rect">
            <a:avLst/>
          </a:prstGeom>
        </p:spPr>
        <p:txBody>
          <a:bodyPr vert="horz" wrap="none" lIns="91440" tIns="45720" rIns="91440" bIns="45720" rtlCol="0" anchor="t">
            <a:normAutofit fontScale="92500" lnSpcReduction="10000"/>
          </a:bodyPr>
          <a:lstStyle/>
          <a:p>
            <a:pPr algn="ctr"/>
            <a:r>
              <a:rPr lang="en-US" sz="1000" b="1" dirty="0" smtClean="0"/>
              <a:t>Additional </a:t>
            </a:r>
            <a:endParaRPr lang="sv-SE" sz="1000" b="1" dirty="0" smtClean="0"/>
          </a:p>
        </p:txBody>
      </p:sp>
      <p:sp>
        <p:nvSpPr>
          <p:cNvPr id="47" name="TextBox 46"/>
          <p:cNvSpPr txBox="1"/>
          <p:nvPr/>
        </p:nvSpPr>
        <p:spPr>
          <a:xfrm>
            <a:off x="9401520" y="4221088"/>
            <a:ext cx="2678087" cy="2321784"/>
          </a:xfrm>
          <a:prstGeom prst="rect">
            <a:avLst/>
          </a:prstGeom>
        </p:spPr>
        <p:txBody>
          <a:bodyPr vert="horz" wrap="none" lIns="91440" tIns="45720" rIns="91440" bIns="45720" rtlCol="0" anchor="t">
            <a:normAutofit fontScale="77500" lnSpcReduction="20000"/>
          </a:bodyPr>
          <a:lstStyle/>
          <a:p>
            <a:r>
              <a:rPr lang="en-US" sz="1000" b="1" dirty="0" smtClean="0"/>
              <a:t>Applications, Training </a:t>
            </a:r>
            <a:r>
              <a:rPr lang="en-US" sz="1000" b="1" dirty="0"/>
              <a:t>and Support in </a:t>
            </a:r>
            <a:r>
              <a:rPr lang="en-US" sz="1000" b="1" dirty="0" smtClean="0"/>
              <a:t>Software in 2019</a:t>
            </a:r>
            <a:endParaRPr lang="en-US" sz="1000" b="1" dirty="0"/>
          </a:p>
          <a:p>
            <a:pPr marL="171450" indent="-171450">
              <a:buFontTx/>
              <a:buChar char="-"/>
            </a:pPr>
            <a:r>
              <a:rPr lang="en-US" sz="1000" dirty="0"/>
              <a:t>900 CHESS users </a:t>
            </a:r>
          </a:p>
          <a:p>
            <a:pPr marL="171450" indent="-171450">
              <a:buFontTx/>
              <a:buChar char="-"/>
            </a:pPr>
            <a:r>
              <a:rPr lang="en-US" sz="1000" dirty="0"/>
              <a:t>80 </a:t>
            </a:r>
            <a:r>
              <a:rPr lang="en-US" sz="1000" dirty="0" err="1"/>
              <a:t>Catia</a:t>
            </a:r>
            <a:r>
              <a:rPr lang="en-US" sz="1000" dirty="0"/>
              <a:t> V6 </a:t>
            </a:r>
            <a:r>
              <a:rPr lang="en-US" sz="1000" dirty="0" smtClean="0"/>
              <a:t>users</a:t>
            </a:r>
            <a:endParaRPr lang="en-US" sz="1000" dirty="0"/>
          </a:p>
          <a:p>
            <a:pPr marL="171450" indent="-171450">
              <a:buFontTx/>
              <a:buChar char="-"/>
            </a:pPr>
            <a:r>
              <a:rPr lang="en-US" sz="1000" dirty="0"/>
              <a:t>250 EAM users </a:t>
            </a:r>
            <a:r>
              <a:rPr lang="en-US" sz="1000" dirty="0" smtClean="0"/>
              <a:t>(2019/2020)</a:t>
            </a:r>
            <a:endParaRPr lang="en-US" sz="1000" dirty="0"/>
          </a:p>
          <a:p>
            <a:pPr marL="171450" indent="-171450">
              <a:buFontTx/>
              <a:buChar char="-"/>
            </a:pPr>
            <a:r>
              <a:rPr lang="en-US" sz="1000" dirty="0"/>
              <a:t>16 </a:t>
            </a:r>
            <a:r>
              <a:rPr lang="en-US" sz="1000" dirty="0" smtClean="0"/>
              <a:t>E3D users (+ SWECO for infrastructure GO1/GO2)</a:t>
            </a:r>
            <a:endParaRPr lang="en-US" sz="1000" dirty="0"/>
          </a:p>
          <a:p>
            <a:pPr marL="171450" indent="-171450">
              <a:buFontTx/>
              <a:buChar char="-"/>
            </a:pPr>
            <a:r>
              <a:rPr lang="en-US" sz="1000" dirty="0"/>
              <a:t>25 </a:t>
            </a:r>
            <a:r>
              <a:rPr lang="en-US" sz="1000" dirty="0" err="1" smtClean="0"/>
              <a:t>ePlan</a:t>
            </a:r>
            <a:r>
              <a:rPr lang="en-US" sz="1000" dirty="0" smtClean="0"/>
              <a:t> (+SWECO for infrastructure GO1/GO2</a:t>
            </a:r>
            <a:endParaRPr lang="en-US" sz="1000" dirty="0"/>
          </a:p>
          <a:p>
            <a:pPr marL="171450" indent="-171450">
              <a:buFontTx/>
              <a:buChar char="-"/>
            </a:pPr>
            <a:r>
              <a:rPr lang="en-US" sz="1000" dirty="0" smtClean="0"/>
              <a:t>5 </a:t>
            </a:r>
            <a:r>
              <a:rPr lang="en-US" sz="1000" dirty="0" err="1" smtClean="0"/>
              <a:t>Dymola</a:t>
            </a:r>
            <a:r>
              <a:rPr lang="en-US" sz="1000" dirty="0" smtClean="0"/>
              <a:t> </a:t>
            </a:r>
            <a:endParaRPr lang="en-US" sz="1000" dirty="0"/>
          </a:p>
          <a:p>
            <a:pPr marL="171450" indent="-171450">
              <a:buFontTx/>
              <a:buChar char="-"/>
            </a:pPr>
            <a:r>
              <a:rPr lang="en-US" sz="1000" dirty="0" smtClean="0"/>
              <a:t>25 </a:t>
            </a:r>
            <a:r>
              <a:rPr lang="en-US" sz="1000" dirty="0" err="1" smtClean="0"/>
              <a:t>Ansys</a:t>
            </a:r>
            <a:endParaRPr lang="en-US" sz="1000" dirty="0"/>
          </a:p>
          <a:p>
            <a:pPr marL="171450" indent="-171450">
              <a:buFontTx/>
              <a:buChar char="-"/>
            </a:pPr>
            <a:r>
              <a:rPr lang="en-US" sz="1000" dirty="0" err="1"/>
              <a:t>Altium</a:t>
            </a:r>
            <a:r>
              <a:rPr lang="en-US" sz="1000" dirty="0"/>
              <a:t> </a:t>
            </a:r>
            <a:endParaRPr lang="en-US" sz="1000" dirty="0" smtClean="0"/>
          </a:p>
          <a:p>
            <a:pPr marL="171450" indent="-171450">
              <a:buFontTx/>
              <a:buChar char="-"/>
            </a:pPr>
            <a:endParaRPr lang="en-US" sz="1000" dirty="0" smtClean="0"/>
          </a:p>
          <a:p>
            <a:pPr marL="171450" indent="-171450">
              <a:buFontTx/>
              <a:buChar char="-"/>
            </a:pPr>
            <a:endParaRPr lang="en-US" sz="1000" dirty="0"/>
          </a:p>
          <a:p>
            <a:r>
              <a:rPr lang="en-US" sz="1000" b="1" dirty="0" smtClean="0"/>
              <a:t>Challenges</a:t>
            </a:r>
          </a:p>
          <a:p>
            <a:r>
              <a:rPr lang="en-US" sz="1000" dirty="0" smtClean="0"/>
              <a:t>Lack </a:t>
            </a:r>
            <a:r>
              <a:rPr lang="en-US" sz="1000" dirty="0"/>
              <a:t>of planning at ESS (What/How much/When)</a:t>
            </a:r>
          </a:p>
          <a:p>
            <a:r>
              <a:rPr lang="en-US" sz="1000" dirty="0"/>
              <a:t>Reactive way of working</a:t>
            </a:r>
          </a:p>
          <a:p>
            <a:r>
              <a:rPr lang="en-US" sz="1000" dirty="0"/>
              <a:t>Silo work restrain services (planning, deployment)</a:t>
            </a:r>
          </a:p>
          <a:p>
            <a:r>
              <a:rPr lang="en-US" sz="1000" dirty="0" smtClean="0"/>
              <a:t>EIS is </a:t>
            </a:r>
            <a:r>
              <a:rPr lang="en-US" sz="1000" dirty="0"/>
              <a:t>asked to participate in reviews but no </a:t>
            </a:r>
            <a:r>
              <a:rPr lang="en-US" sz="1000" dirty="0" smtClean="0"/>
              <a:t>budget</a:t>
            </a:r>
            <a:endParaRPr lang="en-US" sz="1000" dirty="0"/>
          </a:p>
          <a:p>
            <a:r>
              <a:rPr lang="en-US" sz="1000" dirty="0"/>
              <a:t>D&amp;E and IS Service</a:t>
            </a:r>
          </a:p>
          <a:p>
            <a:pPr marL="171450" indent="-171450">
              <a:buFont typeface="Arial" panose="020B0604020202020204" pitchFamily="34" charset="0"/>
              <a:buChar char="•"/>
            </a:pPr>
            <a:r>
              <a:rPr lang="en-US" sz="1000" dirty="0"/>
              <a:t>Used as resources only</a:t>
            </a:r>
          </a:p>
          <a:p>
            <a:pPr marL="171450" indent="-171450">
              <a:buFont typeface="Arial" panose="020B0604020202020204" pitchFamily="34" charset="0"/>
              <a:buChar char="•"/>
            </a:pPr>
            <a:r>
              <a:rPr lang="en-US" sz="1000" dirty="0"/>
              <a:t>No consultant is ever sent back</a:t>
            </a:r>
          </a:p>
          <a:p>
            <a:pPr marL="171450" indent="-171450">
              <a:buFont typeface="Arial" panose="020B0604020202020204" pitchFamily="34" charset="0"/>
              <a:buChar char="•"/>
            </a:pPr>
            <a:r>
              <a:rPr lang="en-US" sz="1000" dirty="0"/>
              <a:t>No possibilities to use allocated resources for </a:t>
            </a:r>
            <a:r>
              <a:rPr lang="en-US" sz="1000" dirty="0" smtClean="0"/>
              <a:t>training</a:t>
            </a:r>
            <a:r>
              <a:rPr lang="en-US" sz="1000" dirty="0"/>
              <a:t> </a:t>
            </a:r>
            <a:r>
              <a:rPr lang="en-US" sz="1000" dirty="0" smtClean="0"/>
              <a:t>and </a:t>
            </a:r>
            <a:endParaRPr lang="en-US" sz="1000" dirty="0"/>
          </a:p>
          <a:p>
            <a:r>
              <a:rPr lang="en-US" sz="1000" dirty="0"/>
              <a:t>        </a:t>
            </a:r>
            <a:r>
              <a:rPr lang="en-US" sz="1000" dirty="0" smtClean="0"/>
              <a:t>cross-organizational </a:t>
            </a:r>
            <a:r>
              <a:rPr lang="en-US" sz="1000" dirty="0"/>
              <a:t>reviews</a:t>
            </a:r>
          </a:p>
          <a:p>
            <a:endParaRPr lang="en-US" sz="1000" dirty="0" smtClean="0"/>
          </a:p>
          <a:p>
            <a:endParaRPr lang="en-US" sz="1000" dirty="0" smtClean="0"/>
          </a:p>
          <a:p>
            <a:endParaRPr lang="en-US" sz="1000" dirty="0" smtClean="0"/>
          </a:p>
          <a:p>
            <a:pPr marL="171450" indent="-171450" algn="l">
              <a:buFontTx/>
              <a:buChar char="-"/>
            </a:pPr>
            <a:endParaRPr lang="en-US" sz="1000" dirty="0" smtClean="0"/>
          </a:p>
          <a:p>
            <a:pPr algn="l"/>
            <a:endParaRPr lang="sv-SE" sz="1000" dirty="0" smtClean="0"/>
          </a:p>
        </p:txBody>
      </p:sp>
      <p:sp>
        <p:nvSpPr>
          <p:cNvPr id="54" name="TextBox 53"/>
          <p:cNvSpPr txBox="1"/>
          <p:nvPr/>
        </p:nvSpPr>
        <p:spPr>
          <a:xfrm>
            <a:off x="6058915" y="4149079"/>
            <a:ext cx="1981301" cy="1384507"/>
          </a:xfrm>
          <a:prstGeom prst="rect">
            <a:avLst/>
          </a:prstGeom>
        </p:spPr>
        <p:txBody>
          <a:bodyPr vert="horz" wrap="none" lIns="91440" tIns="45720" rIns="91440" bIns="45720" rtlCol="0" anchor="t">
            <a:normAutofit lnSpcReduction="10000"/>
          </a:bodyPr>
          <a:lstStyle/>
          <a:p>
            <a:pPr algn="l"/>
            <a:r>
              <a:rPr lang="en-US" sz="1000" dirty="0" smtClean="0"/>
              <a:t>Activities</a:t>
            </a:r>
          </a:p>
          <a:p>
            <a:pPr marL="171450" indent="-171450" algn="l">
              <a:buFontTx/>
              <a:buChar char="-"/>
            </a:pPr>
            <a:r>
              <a:rPr lang="en-US" sz="1000" dirty="0" smtClean="0"/>
              <a:t>Resource management</a:t>
            </a:r>
          </a:p>
          <a:p>
            <a:pPr marL="171450" indent="-171450">
              <a:buFontTx/>
              <a:buChar char="-"/>
            </a:pPr>
            <a:r>
              <a:rPr lang="en-US" sz="1100" dirty="0" smtClean="0"/>
              <a:t>Installation </a:t>
            </a:r>
            <a:r>
              <a:rPr lang="en-US" sz="1100" dirty="0"/>
              <a:t>coordinators</a:t>
            </a:r>
          </a:p>
          <a:p>
            <a:pPr marL="171450" indent="-171450">
              <a:buFontTx/>
              <a:buChar char="-"/>
            </a:pPr>
            <a:r>
              <a:rPr lang="en-US" sz="1100" dirty="0"/>
              <a:t>Rigging and crane operations</a:t>
            </a:r>
          </a:p>
          <a:p>
            <a:pPr marL="171450" indent="-171450">
              <a:buFontTx/>
              <a:buChar char="-"/>
            </a:pPr>
            <a:r>
              <a:rPr lang="en-US" sz="1100" dirty="0" smtClean="0"/>
              <a:t>Mechanical and electrical technicians</a:t>
            </a:r>
          </a:p>
          <a:p>
            <a:pPr marL="171450" indent="-171450">
              <a:buFontTx/>
              <a:buChar char="-"/>
            </a:pPr>
            <a:r>
              <a:rPr lang="en-US" sz="1100" dirty="0" smtClean="0"/>
              <a:t>FWA for mechanical </a:t>
            </a:r>
            <a:r>
              <a:rPr lang="en-US" sz="1100" dirty="0"/>
              <a:t>and electrical </a:t>
            </a:r>
            <a:r>
              <a:rPr lang="en-US" sz="1100" dirty="0" smtClean="0"/>
              <a:t>installation</a:t>
            </a:r>
          </a:p>
          <a:p>
            <a:pPr marL="171450" indent="-171450">
              <a:buFontTx/>
              <a:buChar char="-"/>
            </a:pPr>
            <a:r>
              <a:rPr lang="en-US" sz="1100" dirty="0" smtClean="0"/>
              <a:t>FWA </a:t>
            </a:r>
            <a:r>
              <a:rPr lang="en-US" sz="1000" dirty="0" smtClean="0"/>
              <a:t>for rigging</a:t>
            </a:r>
          </a:p>
          <a:p>
            <a:pPr marL="171450" indent="-171450">
              <a:buFontTx/>
              <a:buChar char="-"/>
            </a:pPr>
            <a:r>
              <a:rPr lang="en-GB" sz="1000" dirty="0" smtClean="0"/>
              <a:t>Subject </a:t>
            </a:r>
            <a:r>
              <a:rPr lang="en-GB" sz="1000" dirty="0"/>
              <a:t>Matter advice and participation in reviews</a:t>
            </a:r>
          </a:p>
          <a:p>
            <a:pPr algn="l"/>
            <a:endParaRPr lang="en-US" sz="1000" dirty="0" smtClean="0"/>
          </a:p>
          <a:p>
            <a:pPr algn="l"/>
            <a:endParaRPr lang="en-US" sz="1000" dirty="0" smtClean="0"/>
          </a:p>
        </p:txBody>
      </p:sp>
      <p:sp>
        <p:nvSpPr>
          <p:cNvPr id="55" name="Rectangle 54"/>
          <p:cNvSpPr/>
          <p:nvPr/>
        </p:nvSpPr>
        <p:spPr>
          <a:xfrm>
            <a:off x="6744072" y="5622992"/>
            <a:ext cx="637508" cy="3176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Electrical</a:t>
            </a:r>
            <a:endParaRPr lang="sv-SE" sz="800" dirty="0"/>
          </a:p>
        </p:txBody>
      </p:sp>
      <p:sp>
        <p:nvSpPr>
          <p:cNvPr id="56" name="Rectangle 55"/>
          <p:cNvSpPr/>
          <p:nvPr/>
        </p:nvSpPr>
        <p:spPr>
          <a:xfrm>
            <a:off x="6023992" y="5622992"/>
            <a:ext cx="729656" cy="3176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Mechanical</a:t>
            </a:r>
            <a:endParaRPr lang="sv-SE" sz="800" dirty="0"/>
          </a:p>
        </p:txBody>
      </p:sp>
      <p:sp>
        <p:nvSpPr>
          <p:cNvPr id="57" name="Rectangle 56"/>
          <p:cNvSpPr/>
          <p:nvPr/>
        </p:nvSpPr>
        <p:spPr>
          <a:xfrm>
            <a:off x="7341840" y="5625845"/>
            <a:ext cx="914400" cy="3176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Rigging</a:t>
            </a:r>
            <a:endParaRPr lang="sv-SE" sz="800" dirty="0"/>
          </a:p>
        </p:txBody>
      </p:sp>
      <p:sp>
        <p:nvSpPr>
          <p:cNvPr id="59" name="TextBox 58"/>
          <p:cNvSpPr txBox="1"/>
          <p:nvPr/>
        </p:nvSpPr>
        <p:spPr>
          <a:xfrm>
            <a:off x="6154277" y="5917820"/>
            <a:ext cx="2390401" cy="607524"/>
          </a:xfrm>
          <a:prstGeom prst="rect">
            <a:avLst/>
          </a:prstGeom>
        </p:spPr>
        <p:txBody>
          <a:bodyPr vert="horz" wrap="none" lIns="91440" tIns="45720" rIns="91440" bIns="45720" rtlCol="0" anchor="t">
            <a:normAutofit/>
          </a:bodyPr>
          <a:lstStyle/>
          <a:p>
            <a:pPr algn="l"/>
            <a:r>
              <a:rPr lang="en-US" sz="1000" b="1" dirty="0" smtClean="0"/>
              <a:t>Technical Infrastructure (Separate Breakout)</a:t>
            </a:r>
          </a:p>
          <a:p>
            <a:pPr marL="171450" indent="-171450" algn="l">
              <a:buFontTx/>
              <a:buChar char="-"/>
            </a:pPr>
            <a:r>
              <a:rPr lang="en-US" sz="1000" dirty="0" smtClean="0"/>
              <a:t>Operation and Maintenance</a:t>
            </a:r>
          </a:p>
          <a:p>
            <a:pPr marL="171450" indent="-171450" algn="l">
              <a:buFontTx/>
              <a:buChar char="-"/>
            </a:pPr>
            <a:endParaRPr lang="en-US" sz="1000" dirty="0" smtClean="0"/>
          </a:p>
          <a:p>
            <a:pPr algn="l"/>
            <a:endParaRPr lang="en-US" sz="1000" dirty="0" smtClean="0"/>
          </a:p>
          <a:p>
            <a:pPr algn="l"/>
            <a:endParaRPr lang="en-US" sz="1000" dirty="0" smtClean="0"/>
          </a:p>
        </p:txBody>
      </p:sp>
      <p:sp>
        <p:nvSpPr>
          <p:cNvPr id="60" name="Rectangle 59"/>
          <p:cNvSpPr/>
          <p:nvPr/>
        </p:nvSpPr>
        <p:spPr>
          <a:xfrm>
            <a:off x="6023992" y="6309320"/>
            <a:ext cx="2100422" cy="3176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Technical Infrastructure</a:t>
            </a:r>
            <a:endParaRPr lang="sv-SE" sz="800" dirty="0"/>
          </a:p>
        </p:txBody>
      </p:sp>
      <p:pic>
        <p:nvPicPr>
          <p:cNvPr id="10" name="Picture 9"/>
          <p:cNvPicPr>
            <a:picLocks noChangeAspect="1"/>
          </p:cNvPicPr>
          <p:nvPr/>
        </p:nvPicPr>
        <p:blipFill>
          <a:blip r:embed="rId3"/>
          <a:stretch>
            <a:fillRect/>
          </a:stretch>
        </p:blipFill>
        <p:spPr>
          <a:xfrm>
            <a:off x="3239371" y="5809889"/>
            <a:ext cx="1726624" cy="1080000"/>
          </a:xfrm>
          <a:prstGeom prst="rect">
            <a:avLst/>
          </a:prstGeom>
        </p:spPr>
      </p:pic>
      <p:sp>
        <p:nvSpPr>
          <p:cNvPr id="67" name="TextBox 66"/>
          <p:cNvSpPr txBox="1"/>
          <p:nvPr/>
        </p:nvSpPr>
        <p:spPr>
          <a:xfrm>
            <a:off x="0" y="1412776"/>
            <a:ext cx="2855640" cy="216024"/>
          </a:xfrm>
          <a:prstGeom prst="rect">
            <a:avLst/>
          </a:prstGeom>
        </p:spPr>
        <p:txBody>
          <a:bodyPr vert="horz" wrap="none" lIns="91440" tIns="45720" rIns="91440" bIns="45720" rtlCol="0" anchor="t">
            <a:noAutofit/>
          </a:bodyPr>
          <a:lstStyle/>
          <a:p>
            <a:pPr algn="ctr"/>
            <a:r>
              <a:rPr lang="en-US" sz="1100" b="1" dirty="0"/>
              <a:t>Survey, Alignment and </a:t>
            </a:r>
            <a:r>
              <a:rPr lang="en-US" sz="1100" b="1" dirty="0" smtClean="0"/>
              <a:t>Metrology (SAM)</a:t>
            </a:r>
            <a:endParaRPr lang="sv-SE" sz="1100" b="1" dirty="0"/>
          </a:p>
        </p:txBody>
      </p:sp>
      <p:sp>
        <p:nvSpPr>
          <p:cNvPr id="68" name="TextBox 67"/>
          <p:cNvSpPr txBox="1"/>
          <p:nvPr/>
        </p:nvSpPr>
        <p:spPr>
          <a:xfrm>
            <a:off x="2855640" y="1421287"/>
            <a:ext cx="3168352" cy="216024"/>
          </a:xfrm>
          <a:prstGeom prst="rect">
            <a:avLst/>
          </a:prstGeom>
        </p:spPr>
        <p:txBody>
          <a:bodyPr vert="horz" wrap="none" lIns="91440" tIns="45720" rIns="91440" bIns="45720" rtlCol="0" anchor="t">
            <a:noAutofit/>
          </a:bodyPr>
          <a:lstStyle>
            <a:defPPr>
              <a:defRPr lang="sv-SE"/>
            </a:defPPr>
            <a:lvl1pPr algn="ctr">
              <a:defRPr sz="1100" b="1"/>
            </a:lvl1pPr>
          </a:lstStyle>
          <a:p>
            <a:r>
              <a:rPr lang="en-US" dirty="0"/>
              <a:t>Spatial Integration (SI)</a:t>
            </a:r>
            <a:endParaRPr lang="sv-SE" dirty="0"/>
          </a:p>
        </p:txBody>
      </p:sp>
      <p:sp>
        <p:nvSpPr>
          <p:cNvPr id="69" name="TextBox 68"/>
          <p:cNvSpPr txBox="1"/>
          <p:nvPr/>
        </p:nvSpPr>
        <p:spPr>
          <a:xfrm>
            <a:off x="0" y="1556792"/>
            <a:ext cx="2855640" cy="2101888"/>
          </a:xfrm>
          <a:prstGeom prst="rect">
            <a:avLst/>
          </a:prstGeom>
        </p:spPr>
        <p:txBody>
          <a:bodyPr vert="horz" wrap="none" lIns="91440" tIns="45720" rIns="91440" bIns="45720" rtlCol="0" anchor="t">
            <a:normAutofit/>
          </a:bodyPr>
          <a:lstStyle/>
          <a:p>
            <a:pPr algn="l"/>
            <a:r>
              <a:rPr lang="en-US" sz="1000" dirty="0" smtClean="0"/>
              <a:t>Activities</a:t>
            </a:r>
            <a:endParaRPr lang="en-US" sz="1000" dirty="0"/>
          </a:p>
          <a:p>
            <a:pPr marL="171450" indent="-171450" algn="l">
              <a:buFontTx/>
              <a:buChar char="-"/>
            </a:pPr>
            <a:r>
              <a:rPr lang="en-US" sz="1000" dirty="0"/>
              <a:t>Survey</a:t>
            </a:r>
          </a:p>
          <a:p>
            <a:pPr marL="171450" indent="-171450" algn="l">
              <a:buFontTx/>
              <a:buChar char="-"/>
            </a:pPr>
            <a:r>
              <a:rPr lang="en-US" sz="1000" dirty="0"/>
              <a:t>3D Laser Scanning</a:t>
            </a:r>
          </a:p>
          <a:p>
            <a:pPr marL="171450" indent="-171450" algn="l">
              <a:buFontTx/>
              <a:buChar char="-"/>
            </a:pPr>
            <a:r>
              <a:rPr lang="en-US" sz="1000" dirty="0"/>
              <a:t>Alignment</a:t>
            </a:r>
          </a:p>
          <a:p>
            <a:pPr marL="171450" indent="-171450" algn="l">
              <a:buFontTx/>
              <a:buChar char="-"/>
            </a:pPr>
            <a:r>
              <a:rPr lang="en-US" sz="1000" dirty="0"/>
              <a:t>Marking</a:t>
            </a:r>
          </a:p>
          <a:p>
            <a:pPr marL="171450" indent="-171450" algn="l">
              <a:buFontTx/>
              <a:buChar char="-"/>
            </a:pPr>
            <a:r>
              <a:rPr lang="en-US" sz="1000" dirty="0"/>
              <a:t>Calibration</a:t>
            </a:r>
          </a:p>
          <a:p>
            <a:pPr marL="171450" indent="-171450" algn="l">
              <a:buFontTx/>
              <a:buChar char="-"/>
            </a:pPr>
            <a:r>
              <a:rPr lang="en-US" sz="1000" dirty="0"/>
              <a:t>Fiducialization</a:t>
            </a:r>
          </a:p>
          <a:p>
            <a:pPr marL="171450" indent="-171450" algn="l">
              <a:buFontTx/>
              <a:buChar char="-"/>
            </a:pPr>
            <a:r>
              <a:rPr lang="en-US" sz="1000" dirty="0"/>
              <a:t>Geometrical Control</a:t>
            </a:r>
          </a:p>
          <a:p>
            <a:pPr marL="171450" indent="-171450" algn="l">
              <a:buFontTx/>
              <a:buChar char="-"/>
            </a:pPr>
            <a:r>
              <a:rPr lang="en-US" sz="1000" dirty="0"/>
              <a:t>As-built</a:t>
            </a:r>
          </a:p>
          <a:p>
            <a:pPr algn="l"/>
            <a:endParaRPr lang="sv-SE" sz="1000" dirty="0"/>
          </a:p>
        </p:txBody>
      </p:sp>
      <p:sp>
        <p:nvSpPr>
          <p:cNvPr id="70" name="TextBox 69"/>
          <p:cNvSpPr txBox="1"/>
          <p:nvPr/>
        </p:nvSpPr>
        <p:spPr>
          <a:xfrm>
            <a:off x="2802824" y="1556792"/>
            <a:ext cx="2789120" cy="1609396"/>
          </a:xfrm>
          <a:prstGeom prst="rect">
            <a:avLst/>
          </a:prstGeom>
        </p:spPr>
        <p:txBody>
          <a:bodyPr vert="horz" wrap="none" lIns="91440" tIns="45720" rIns="91440" bIns="45720" rtlCol="0" anchor="t">
            <a:normAutofit/>
          </a:bodyPr>
          <a:lstStyle/>
          <a:p>
            <a:r>
              <a:rPr lang="en-US" sz="1000" dirty="0" smtClean="0"/>
              <a:t>Activities</a:t>
            </a:r>
            <a:endParaRPr lang="en-US" sz="1000" dirty="0"/>
          </a:p>
          <a:p>
            <a:pPr marL="171450" indent="-171450" algn="l">
              <a:buFontTx/>
              <a:buChar char="-"/>
            </a:pPr>
            <a:r>
              <a:rPr lang="en-US" sz="1000" dirty="0"/>
              <a:t>Import/Translate Design data from </a:t>
            </a:r>
            <a:r>
              <a:rPr lang="en-US" sz="1000" dirty="0" smtClean="0"/>
              <a:t>CF, IK</a:t>
            </a:r>
            <a:r>
              <a:rPr lang="en-US" sz="1000" dirty="0"/>
              <a:t>, contractors etc.</a:t>
            </a:r>
          </a:p>
          <a:p>
            <a:pPr marL="171450" indent="-171450" algn="l">
              <a:buFontTx/>
              <a:buChar char="-"/>
            </a:pPr>
            <a:r>
              <a:rPr lang="en-US" sz="1000" dirty="0"/>
              <a:t>Manage ESS 3D Master model</a:t>
            </a:r>
          </a:p>
          <a:p>
            <a:pPr marL="171450" indent="-171450" algn="l">
              <a:buFontTx/>
              <a:buChar char="-"/>
            </a:pPr>
            <a:r>
              <a:rPr lang="en-US" sz="1000" dirty="0"/>
              <a:t>Perform Quality/Clash/Collision Checks</a:t>
            </a:r>
          </a:p>
          <a:p>
            <a:pPr marL="171450" indent="-171450" algn="l">
              <a:buFontTx/>
              <a:buChar char="-"/>
            </a:pPr>
            <a:r>
              <a:rPr lang="en-US" sz="1000" dirty="0"/>
              <a:t>Call for Integration meeting</a:t>
            </a:r>
          </a:p>
          <a:p>
            <a:pPr marL="171450" indent="-171450" algn="l">
              <a:buFontTx/>
              <a:buChar char="-"/>
            </a:pPr>
            <a:r>
              <a:rPr lang="en-US" sz="1000" dirty="0"/>
              <a:t>Send/Communicate ESS Design Data</a:t>
            </a:r>
          </a:p>
          <a:p>
            <a:pPr marL="171450" indent="-171450" algn="l">
              <a:buFontTx/>
              <a:buChar char="-"/>
            </a:pPr>
            <a:r>
              <a:rPr lang="en-US" sz="1000" dirty="0"/>
              <a:t>Drive release/</a:t>
            </a:r>
            <a:r>
              <a:rPr lang="en-US" sz="1000" dirty="0" err="1"/>
              <a:t>LoM</a:t>
            </a:r>
            <a:r>
              <a:rPr lang="en-US" sz="1000" dirty="0"/>
              <a:t> with each WP/WU</a:t>
            </a:r>
          </a:p>
          <a:p>
            <a:pPr marL="171450" indent="-171450" algn="l">
              <a:buFontTx/>
              <a:buChar char="-"/>
            </a:pPr>
            <a:r>
              <a:rPr lang="en-US" sz="1000" dirty="0"/>
              <a:t>Virtual Reality</a:t>
            </a:r>
          </a:p>
          <a:p>
            <a:pPr algn="l"/>
            <a:endParaRPr lang="sv-SE" sz="1000" dirty="0"/>
          </a:p>
        </p:txBody>
      </p:sp>
      <p:pic>
        <p:nvPicPr>
          <p:cNvPr id="72" name="Picture 71">
            <a:extLst>
              <a:ext uri="{FF2B5EF4-FFF2-40B4-BE49-F238E27FC236}">
                <a16:creationId xmlns:a16="http://schemas.microsoft.com/office/drawing/2014/main" id="{AB940E7E-8F7D-0248-B3BB-0215EA2465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5480" y="3064474"/>
            <a:ext cx="1426699" cy="796574"/>
          </a:xfrm>
          <a:prstGeom prst="rect">
            <a:avLst/>
          </a:prstGeom>
        </p:spPr>
      </p:pic>
      <p:pic>
        <p:nvPicPr>
          <p:cNvPr id="73" name="Picture 72">
            <a:extLst>
              <a:ext uri="{FF2B5EF4-FFF2-40B4-BE49-F238E27FC236}">
                <a16:creationId xmlns:a16="http://schemas.microsoft.com/office/drawing/2014/main" id="{91949F59-253D-BE4C-AC52-FB269B654AF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44" t="3960" r="1869" b="6571"/>
          <a:stretch/>
        </p:blipFill>
        <p:spPr>
          <a:xfrm>
            <a:off x="3278261" y="3145132"/>
            <a:ext cx="2344330" cy="711833"/>
          </a:xfrm>
          <a:prstGeom prst="rect">
            <a:avLst/>
          </a:prstGeom>
        </p:spPr>
      </p:pic>
      <p:sp>
        <p:nvSpPr>
          <p:cNvPr id="74" name="TextBox 73"/>
          <p:cNvSpPr txBox="1"/>
          <p:nvPr/>
        </p:nvSpPr>
        <p:spPr>
          <a:xfrm>
            <a:off x="6023991" y="1429798"/>
            <a:ext cx="3312367" cy="216024"/>
          </a:xfrm>
          <a:prstGeom prst="rect">
            <a:avLst/>
          </a:prstGeom>
        </p:spPr>
        <p:txBody>
          <a:bodyPr vert="horz" wrap="none" lIns="91440" tIns="45720" rIns="91440" bIns="45720" rtlCol="0" anchor="t">
            <a:noAutofit/>
          </a:bodyPr>
          <a:lstStyle>
            <a:defPPr>
              <a:defRPr lang="sv-SE"/>
            </a:defPPr>
            <a:lvl1pPr algn="ctr">
              <a:defRPr sz="1100" b="1"/>
            </a:lvl1pPr>
          </a:lstStyle>
          <a:p>
            <a:r>
              <a:rPr lang="en-US" dirty="0"/>
              <a:t>Workshop and manufacturing outsourcing (MAN)</a:t>
            </a:r>
            <a:endParaRPr lang="sv-SE" dirty="0"/>
          </a:p>
        </p:txBody>
      </p:sp>
      <p:sp>
        <p:nvSpPr>
          <p:cNvPr id="76" name="TextBox 75">
            <a:extLst>
              <a:ext uri="{FF2B5EF4-FFF2-40B4-BE49-F238E27FC236}">
                <a16:creationId xmlns:a16="http://schemas.microsoft.com/office/drawing/2014/main" id="{0CDED4CA-39F7-3747-9697-C5F2B36F7B33}"/>
              </a:ext>
            </a:extLst>
          </p:cNvPr>
          <p:cNvSpPr txBox="1"/>
          <p:nvPr/>
        </p:nvSpPr>
        <p:spPr>
          <a:xfrm>
            <a:off x="6126976" y="1628800"/>
            <a:ext cx="2789120" cy="1609396"/>
          </a:xfrm>
          <a:prstGeom prst="rect">
            <a:avLst/>
          </a:prstGeom>
        </p:spPr>
        <p:txBody>
          <a:bodyPr vert="horz" wrap="none" lIns="91440" tIns="45720" rIns="91440" bIns="45720" rtlCol="0" anchor="t">
            <a:normAutofit/>
          </a:bodyPr>
          <a:lstStyle/>
          <a:p>
            <a:pPr algn="l"/>
            <a:r>
              <a:rPr lang="en-US" sz="1000" dirty="0" smtClean="0"/>
              <a:t>Activities</a:t>
            </a:r>
            <a:endParaRPr lang="en-US" sz="1000" dirty="0"/>
          </a:p>
          <a:p>
            <a:pPr marL="171450" indent="-171450" algn="l">
              <a:buFontTx/>
              <a:buChar char="-"/>
            </a:pPr>
            <a:r>
              <a:rPr lang="en-US" sz="1000" dirty="0"/>
              <a:t>Operation of TTC workshop in G02</a:t>
            </a:r>
          </a:p>
          <a:p>
            <a:pPr marL="171450" indent="-171450" algn="l">
              <a:buFontTx/>
              <a:buChar char="-"/>
            </a:pPr>
            <a:r>
              <a:rPr lang="en-US" sz="1000" dirty="0"/>
              <a:t>Time-critical modification and manufacturing</a:t>
            </a:r>
          </a:p>
          <a:p>
            <a:pPr marL="171450" indent="-171450" algn="l">
              <a:buFontTx/>
              <a:buChar char="-"/>
            </a:pPr>
            <a:r>
              <a:rPr lang="en-US" sz="1000" dirty="0"/>
              <a:t>Basic fastener stock</a:t>
            </a:r>
          </a:p>
          <a:p>
            <a:pPr marL="171450" indent="-171450">
              <a:buFontTx/>
              <a:buChar char="-"/>
            </a:pPr>
            <a:r>
              <a:rPr lang="en-US" sz="1000" dirty="0"/>
              <a:t>3D printing in polymers</a:t>
            </a:r>
          </a:p>
          <a:p>
            <a:pPr marL="171450" indent="-171450" algn="l">
              <a:buFontTx/>
              <a:buChar char="-"/>
            </a:pPr>
            <a:r>
              <a:rPr lang="en-US" sz="1000" dirty="0"/>
              <a:t>Coordinate outsourcing to vendors</a:t>
            </a:r>
          </a:p>
          <a:p>
            <a:pPr marL="171450" indent="-171450" algn="l">
              <a:buFontTx/>
              <a:buChar char="-"/>
            </a:pPr>
            <a:r>
              <a:rPr lang="en-US" sz="1000" dirty="0"/>
              <a:t>Subject Matter advice</a:t>
            </a:r>
          </a:p>
          <a:p>
            <a:pPr algn="l"/>
            <a:endParaRPr lang="sv-SE" sz="1000" dirty="0"/>
          </a:p>
        </p:txBody>
      </p:sp>
      <p:pic>
        <p:nvPicPr>
          <p:cNvPr id="77" name="Picture 76">
            <a:extLst>
              <a:ext uri="{FF2B5EF4-FFF2-40B4-BE49-F238E27FC236}">
                <a16:creationId xmlns:a16="http://schemas.microsoft.com/office/drawing/2014/main" id="{8E4D3981-ED82-EC45-87A7-057268B4007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277" t="8744" b="15204"/>
          <a:stretch/>
        </p:blipFill>
        <p:spPr>
          <a:xfrm>
            <a:off x="8079827" y="3099553"/>
            <a:ext cx="1193359" cy="758653"/>
          </a:xfrm>
          <a:prstGeom prst="rect">
            <a:avLst/>
          </a:prstGeom>
        </p:spPr>
      </p:pic>
      <p:pic>
        <p:nvPicPr>
          <p:cNvPr id="78" name="Picture 77">
            <a:extLst>
              <a:ext uri="{FF2B5EF4-FFF2-40B4-BE49-F238E27FC236}">
                <a16:creationId xmlns:a16="http://schemas.microsoft.com/office/drawing/2014/main" id="{C5EB1E78-BF40-C449-9E8E-3801E7DE75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37325" y="3197581"/>
            <a:ext cx="871491" cy="653618"/>
          </a:xfrm>
          <a:prstGeom prst="rect">
            <a:avLst/>
          </a:prstGeom>
        </p:spPr>
      </p:pic>
      <p:pic>
        <p:nvPicPr>
          <p:cNvPr id="79" name="Picture 78">
            <a:extLst>
              <a:ext uri="{FF2B5EF4-FFF2-40B4-BE49-F238E27FC236}">
                <a16:creationId xmlns:a16="http://schemas.microsoft.com/office/drawing/2014/main" id="{B0D06218-27A8-FD49-B7EC-A45EC319F73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1150" b="14301"/>
          <a:stretch/>
        </p:blipFill>
        <p:spPr>
          <a:xfrm>
            <a:off x="7381580" y="3205362"/>
            <a:ext cx="642149" cy="638288"/>
          </a:xfrm>
          <a:prstGeom prst="rect">
            <a:avLst/>
          </a:prstGeom>
        </p:spPr>
      </p:pic>
      <p:pic>
        <p:nvPicPr>
          <p:cNvPr id="80" name="Picture 79">
            <a:extLst>
              <a:ext uri="{FF2B5EF4-FFF2-40B4-BE49-F238E27FC236}">
                <a16:creationId xmlns:a16="http://schemas.microsoft.com/office/drawing/2014/main" id="{11F4DD1A-4803-BE47-8CEC-2340DD370E6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21401" y="2486505"/>
            <a:ext cx="758520" cy="563843"/>
          </a:xfrm>
          <a:prstGeom prst="rect">
            <a:avLst/>
          </a:prstGeom>
        </p:spPr>
      </p:pic>
      <p:sp>
        <p:nvSpPr>
          <p:cNvPr id="81" name="TextBox 80"/>
          <p:cNvSpPr txBox="1"/>
          <p:nvPr/>
        </p:nvSpPr>
        <p:spPr>
          <a:xfrm>
            <a:off x="-24680" y="3868687"/>
            <a:ext cx="2855642" cy="216024"/>
          </a:xfrm>
          <a:prstGeom prst="rect">
            <a:avLst/>
          </a:prstGeom>
        </p:spPr>
        <p:txBody>
          <a:bodyPr vert="horz" wrap="none" lIns="91440" tIns="45720" rIns="91440" bIns="45720" rtlCol="0" anchor="t">
            <a:noAutofit/>
          </a:bodyPr>
          <a:lstStyle>
            <a:defPPr>
              <a:defRPr lang="sv-SE"/>
            </a:defPPr>
            <a:lvl1pPr algn="ctr">
              <a:defRPr sz="1100" b="1"/>
            </a:lvl1pPr>
          </a:lstStyle>
          <a:p>
            <a:r>
              <a:rPr lang="en-US" dirty="0"/>
              <a:t>Technical Information Management (TIM)</a:t>
            </a:r>
            <a:endParaRPr lang="sv-SE" dirty="0"/>
          </a:p>
        </p:txBody>
      </p:sp>
      <p:pic>
        <p:nvPicPr>
          <p:cNvPr id="83" name="Picture 82"/>
          <p:cNvPicPr>
            <a:picLocks noChangeAspect="1"/>
          </p:cNvPicPr>
          <p:nvPr/>
        </p:nvPicPr>
        <p:blipFill>
          <a:blip r:embed="rId10"/>
          <a:stretch>
            <a:fillRect/>
          </a:stretch>
        </p:blipFill>
        <p:spPr>
          <a:xfrm>
            <a:off x="-12682" y="5536498"/>
            <a:ext cx="1932218" cy="1331703"/>
          </a:xfrm>
          <a:prstGeom prst="rect">
            <a:avLst/>
          </a:prstGeom>
          <a:solidFill>
            <a:schemeClr val="bg1"/>
          </a:solidFill>
        </p:spPr>
      </p:pic>
      <p:sp>
        <p:nvSpPr>
          <p:cNvPr id="85" name="TextBox 84"/>
          <p:cNvSpPr txBox="1"/>
          <p:nvPr/>
        </p:nvSpPr>
        <p:spPr>
          <a:xfrm>
            <a:off x="17160" y="4074423"/>
            <a:ext cx="2789120" cy="1609396"/>
          </a:xfrm>
          <a:prstGeom prst="rect">
            <a:avLst/>
          </a:prstGeom>
        </p:spPr>
        <p:txBody>
          <a:bodyPr vert="horz" wrap="none" lIns="91440" tIns="45720" rIns="91440" bIns="45720" rtlCol="0" anchor="t">
            <a:normAutofit/>
          </a:bodyPr>
          <a:lstStyle/>
          <a:p>
            <a:pPr algn="l"/>
            <a:r>
              <a:rPr lang="en-US" sz="1000" dirty="0" smtClean="0"/>
              <a:t>Activities</a:t>
            </a:r>
            <a:endParaRPr lang="en-US" sz="1000" dirty="0"/>
          </a:p>
          <a:p>
            <a:pPr marL="171450" indent="-171450" algn="l">
              <a:buFontTx/>
              <a:buChar char="-"/>
            </a:pPr>
            <a:r>
              <a:rPr lang="en-US" sz="1000" dirty="0" smtClean="0"/>
              <a:t>CHESS, EAM and CAD</a:t>
            </a:r>
          </a:p>
          <a:p>
            <a:pPr marL="171450" indent="-171450" algn="l">
              <a:buFontTx/>
              <a:buChar char="-"/>
            </a:pPr>
            <a:r>
              <a:rPr lang="en-US" sz="1000" dirty="0" smtClean="0"/>
              <a:t>Support </a:t>
            </a:r>
            <a:r>
              <a:rPr lang="en-US" sz="1000" dirty="0"/>
              <a:t>and Training (</a:t>
            </a:r>
            <a:r>
              <a:rPr lang="en-US" sz="1000" dirty="0" smtClean="0"/>
              <a:t>Classroom/e-training)</a:t>
            </a:r>
            <a:endParaRPr lang="en-US" sz="1000" dirty="0"/>
          </a:p>
          <a:p>
            <a:pPr marL="171450" indent="-171450" algn="l">
              <a:buFontTx/>
              <a:buChar char="-"/>
            </a:pPr>
            <a:r>
              <a:rPr lang="en-US" sz="1000" dirty="0" smtClean="0"/>
              <a:t>Methods/Guidelines </a:t>
            </a:r>
            <a:r>
              <a:rPr lang="en-US" sz="1000" dirty="0"/>
              <a:t>for how to use the software</a:t>
            </a:r>
          </a:p>
          <a:p>
            <a:pPr marL="171450" indent="-171450" algn="l">
              <a:buFontTx/>
              <a:buChar char="-"/>
            </a:pPr>
            <a:r>
              <a:rPr lang="en-US" sz="1000" dirty="0"/>
              <a:t>FWA for PLM, CAD </a:t>
            </a:r>
            <a:r>
              <a:rPr lang="en-US" sz="1000" dirty="0" smtClean="0"/>
              <a:t>/ PLM / EAM expertise</a:t>
            </a:r>
          </a:p>
          <a:p>
            <a:pPr marL="171450" indent="-171450">
              <a:buFontTx/>
              <a:buChar char="-"/>
            </a:pPr>
            <a:r>
              <a:rPr lang="en-US" sz="1000" dirty="0" smtClean="0"/>
              <a:t>Licenses</a:t>
            </a:r>
          </a:p>
          <a:p>
            <a:pPr marL="171450" indent="-171450">
              <a:buFontTx/>
              <a:buChar char="-"/>
            </a:pPr>
            <a:r>
              <a:rPr lang="en-US" sz="1000" dirty="0" smtClean="0"/>
              <a:t>Engineering Support (back office)</a:t>
            </a:r>
            <a:endParaRPr lang="en-US" sz="1000" dirty="0"/>
          </a:p>
          <a:p>
            <a:pPr marL="171450" indent="-171450" algn="l">
              <a:buFontTx/>
              <a:buChar char="-"/>
            </a:pPr>
            <a:endParaRPr lang="en-US" sz="1000" dirty="0"/>
          </a:p>
          <a:p>
            <a:pPr algn="l"/>
            <a:endParaRPr lang="sv-SE" sz="1000" dirty="0"/>
          </a:p>
        </p:txBody>
      </p:sp>
      <p:sp>
        <p:nvSpPr>
          <p:cNvPr id="66" name="Rectangle 65"/>
          <p:cNvSpPr/>
          <p:nvPr/>
        </p:nvSpPr>
        <p:spPr>
          <a:xfrm>
            <a:off x="8256239" y="5625026"/>
            <a:ext cx="1074263" cy="3176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Installation </a:t>
            </a:r>
            <a:r>
              <a:rPr lang="en-US" sz="800" dirty="0" err="1" smtClean="0"/>
              <a:t>Coord</a:t>
            </a:r>
            <a:r>
              <a:rPr lang="sv-SE" sz="800" dirty="0" err="1" smtClean="0"/>
              <a:t>ination</a:t>
            </a:r>
            <a:endParaRPr lang="en-US" sz="800" dirty="0" smtClean="0"/>
          </a:p>
        </p:txBody>
      </p:sp>
      <p:sp>
        <p:nvSpPr>
          <p:cNvPr id="82" name="Rectangle 81"/>
          <p:cNvSpPr/>
          <p:nvPr/>
        </p:nvSpPr>
        <p:spPr>
          <a:xfrm>
            <a:off x="10794313" y="3524864"/>
            <a:ext cx="759933" cy="3187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Project </a:t>
            </a:r>
            <a:r>
              <a:rPr lang="en-US" sz="800" dirty="0" err="1" smtClean="0"/>
              <a:t>mgmt</a:t>
            </a:r>
            <a:endParaRPr lang="sv-SE" sz="800" dirty="0"/>
          </a:p>
        </p:txBody>
      </p:sp>
      <p:sp>
        <p:nvSpPr>
          <p:cNvPr id="48" name="Rectangle 47"/>
          <p:cNvSpPr/>
          <p:nvPr/>
        </p:nvSpPr>
        <p:spPr>
          <a:xfrm>
            <a:off x="11553616" y="3201329"/>
            <a:ext cx="602909" cy="3176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CAD</a:t>
            </a:r>
            <a:endParaRPr lang="sv-SE" sz="800" dirty="0"/>
          </a:p>
        </p:txBody>
      </p:sp>
    </p:spTree>
    <p:extLst>
      <p:ext uri="{BB962C8B-B14F-4D97-AF65-F5344CB8AC3E}">
        <p14:creationId xmlns:p14="http://schemas.microsoft.com/office/powerpoint/2010/main" val="39414203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24DAEE3-38CE-4E0A-8771-25BDCCD860A6}"/>
              </a:ext>
            </a:extLst>
          </p:cNvPr>
          <p:cNvSpPr>
            <a:spLocks noGrp="1"/>
          </p:cNvSpPr>
          <p:nvPr>
            <p:ph sz="half" idx="1"/>
          </p:nvPr>
        </p:nvSpPr>
        <p:spPr/>
        <p:txBody>
          <a:bodyPr/>
          <a:lstStyle/>
          <a:p>
            <a:pPr marL="0" indent="0">
              <a:buNone/>
            </a:pPr>
            <a:r>
              <a:rPr lang="en-GB" dirty="0"/>
              <a:t>ESS Engineering methods and tools</a:t>
            </a:r>
            <a:r>
              <a:rPr lang="en-US" dirty="0"/>
              <a:t> are built on </a:t>
            </a:r>
            <a:r>
              <a:rPr lang="en-US" b="1" dirty="0"/>
              <a:t>a common technical framework</a:t>
            </a:r>
            <a:r>
              <a:rPr lang="en-US" dirty="0"/>
              <a:t> that focuses on </a:t>
            </a:r>
            <a:r>
              <a:rPr lang="en-US" b="1" dirty="0"/>
              <a:t>standardized</a:t>
            </a:r>
          </a:p>
          <a:p>
            <a:pPr lvl="1"/>
            <a:r>
              <a:rPr lang="en-US" dirty="0"/>
              <a:t>Procedures</a:t>
            </a:r>
          </a:p>
          <a:p>
            <a:pPr lvl="1"/>
            <a:r>
              <a:rPr lang="en-US" dirty="0"/>
              <a:t>Components</a:t>
            </a:r>
          </a:p>
          <a:p>
            <a:pPr lvl="1"/>
            <a:r>
              <a:rPr lang="en-US" dirty="0"/>
              <a:t>Documentation</a:t>
            </a:r>
          </a:p>
          <a:p>
            <a:pPr lvl="1"/>
            <a:r>
              <a:rPr lang="en-US" dirty="0"/>
              <a:t>Engineering software</a:t>
            </a:r>
          </a:p>
          <a:p>
            <a:r>
              <a:rPr lang="en-US" dirty="0"/>
              <a:t>Central coordination of cross-cutting programs </a:t>
            </a:r>
          </a:p>
          <a:p>
            <a:r>
              <a:rPr lang="en-US" dirty="0"/>
              <a:t>Centrally matrixed resources</a:t>
            </a:r>
            <a:endParaRPr lang="sv-SE" dirty="0"/>
          </a:p>
          <a:p>
            <a:pPr marL="0" indent="0">
              <a:buNone/>
            </a:pPr>
            <a:endParaRPr lang="en-US" dirty="0"/>
          </a:p>
        </p:txBody>
      </p:sp>
      <p:sp>
        <p:nvSpPr>
          <p:cNvPr id="4" name="Slide Number Placeholder 3">
            <a:extLst>
              <a:ext uri="{FF2B5EF4-FFF2-40B4-BE49-F238E27FC236}">
                <a16:creationId xmlns:a16="http://schemas.microsoft.com/office/drawing/2014/main" id="{59CD91C2-1711-45DC-A387-AA1FD6E04BA4}"/>
              </a:ext>
            </a:extLst>
          </p:cNvPr>
          <p:cNvSpPr>
            <a:spLocks noGrp="1"/>
          </p:cNvSpPr>
          <p:nvPr>
            <p:ph type="sldNum" sz="quarter" idx="12"/>
          </p:nvPr>
        </p:nvSpPr>
        <p:spPr/>
        <p:txBody>
          <a:bodyPr/>
          <a:lstStyle/>
          <a:p>
            <a:fld id="{551115BC-487E-4422-894C-CB7CD3E79223}" type="slidenum">
              <a:rPr lang="en-GB" smtClean="0"/>
              <a:pPr/>
              <a:t>23</a:t>
            </a:fld>
            <a:endParaRPr lang="en-GB"/>
          </a:p>
        </p:txBody>
      </p:sp>
      <p:sp>
        <p:nvSpPr>
          <p:cNvPr id="5" name="Title 4">
            <a:extLst>
              <a:ext uri="{FF2B5EF4-FFF2-40B4-BE49-F238E27FC236}">
                <a16:creationId xmlns:a16="http://schemas.microsoft.com/office/drawing/2014/main" id="{3CA4BBD5-E719-496E-B095-74B5BF1050BD}"/>
              </a:ext>
            </a:extLst>
          </p:cNvPr>
          <p:cNvSpPr>
            <a:spLocks noGrp="1"/>
          </p:cNvSpPr>
          <p:nvPr>
            <p:ph type="title"/>
          </p:nvPr>
        </p:nvSpPr>
        <p:spPr>
          <a:xfrm>
            <a:off x="625530" y="476672"/>
            <a:ext cx="9518848" cy="562074"/>
          </a:xfrm>
        </p:spPr>
        <p:txBody>
          <a:bodyPr/>
          <a:lstStyle/>
          <a:p>
            <a:r>
              <a:rPr lang="en-US" dirty="0"/>
              <a:t>The Technical Framework strategies</a:t>
            </a:r>
          </a:p>
        </p:txBody>
      </p:sp>
      <p:pic>
        <p:nvPicPr>
          <p:cNvPr id="7" name="Picture 6">
            <a:extLst>
              <a:ext uri="{FF2B5EF4-FFF2-40B4-BE49-F238E27FC236}">
                <a16:creationId xmlns:a16="http://schemas.microsoft.com/office/drawing/2014/main" id="{0D1088E6-AC3C-49B4-B781-5D6C629AC8B4}"/>
              </a:ext>
            </a:extLst>
          </p:cNvPr>
          <p:cNvPicPr>
            <a:picLocks noChangeAspect="1"/>
          </p:cNvPicPr>
          <p:nvPr/>
        </p:nvPicPr>
        <p:blipFill>
          <a:blip r:embed="rId2"/>
          <a:stretch>
            <a:fillRect/>
          </a:stretch>
        </p:blipFill>
        <p:spPr>
          <a:xfrm>
            <a:off x="6528048" y="1775684"/>
            <a:ext cx="3888432" cy="2142606"/>
          </a:xfrm>
          <a:prstGeom prst="rect">
            <a:avLst/>
          </a:prstGeom>
        </p:spPr>
      </p:pic>
      <p:pic>
        <p:nvPicPr>
          <p:cNvPr id="9" name="Picture 8">
            <a:extLst>
              <a:ext uri="{FF2B5EF4-FFF2-40B4-BE49-F238E27FC236}">
                <a16:creationId xmlns:a16="http://schemas.microsoft.com/office/drawing/2014/main" id="{E7A4C33A-5B47-47F1-8462-1DCD336A02C8}"/>
              </a:ext>
            </a:extLst>
          </p:cNvPr>
          <p:cNvPicPr>
            <a:picLocks noChangeAspect="1"/>
          </p:cNvPicPr>
          <p:nvPr/>
        </p:nvPicPr>
        <p:blipFill>
          <a:blip r:embed="rId3"/>
          <a:stretch>
            <a:fillRect/>
          </a:stretch>
        </p:blipFill>
        <p:spPr>
          <a:xfrm>
            <a:off x="6609170" y="4221088"/>
            <a:ext cx="3726187" cy="2074720"/>
          </a:xfrm>
          <a:prstGeom prst="rect">
            <a:avLst/>
          </a:prstGeom>
        </p:spPr>
      </p:pic>
    </p:spTree>
    <p:extLst>
      <p:ext uri="{BB962C8B-B14F-4D97-AF65-F5344CB8AC3E}">
        <p14:creationId xmlns:p14="http://schemas.microsoft.com/office/powerpoint/2010/main" val="958909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837FB-6A7F-42D9-9EC4-E5967F2117FF}"/>
              </a:ext>
            </a:extLst>
          </p:cNvPr>
          <p:cNvSpPr>
            <a:spLocks noGrp="1"/>
          </p:cNvSpPr>
          <p:nvPr>
            <p:ph type="title"/>
          </p:nvPr>
        </p:nvSpPr>
        <p:spPr>
          <a:xfrm>
            <a:off x="496219" y="426944"/>
            <a:ext cx="9518848" cy="562074"/>
          </a:xfrm>
        </p:spPr>
        <p:txBody>
          <a:bodyPr/>
          <a:lstStyle/>
          <a:p>
            <a:r>
              <a:rPr lang="en-US" dirty="0"/>
              <a:t>TIM Systems (TIMS)</a:t>
            </a:r>
          </a:p>
        </p:txBody>
      </p:sp>
      <p:sp>
        <p:nvSpPr>
          <p:cNvPr id="4" name="Slide Number Placeholder 3">
            <a:extLst>
              <a:ext uri="{FF2B5EF4-FFF2-40B4-BE49-F238E27FC236}">
                <a16:creationId xmlns:a16="http://schemas.microsoft.com/office/drawing/2014/main" id="{FF3A0DD1-5D5F-4BA7-9271-DE6AB91127C8}"/>
              </a:ext>
            </a:extLst>
          </p:cNvPr>
          <p:cNvSpPr>
            <a:spLocks noGrp="1"/>
          </p:cNvSpPr>
          <p:nvPr>
            <p:ph type="sldNum" sz="quarter" idx="12"/>
          </p:nvPr>
        </p:nvSpPr>
        <p:spPr/>
        <p:txBody>
          <a:bodyPr/>
          <a:lstStyle/>
          <a:p>
            <a:fld id="{551115BC-487E-4422-894C-CB7CD3E79223}" type="slidenum">
              <a:rPr lang="en-GB" smtClean="0"/>
              <a:pPr/>
              <a:t>24</a:t>
            </a:fld>
            <a:endParaRPr lang="en-GB"/>
          </a:p>
        </p:txBody>
      </p:sp>
      <p:sp>
        <p:nvSpPr>
          <p:cNvPr id="6" name="Left Brace 5">
            <a:extLst>
              <a:ext uri="{FF2B5EF4-FFF2-40B4-BE49-F238E27FC236}">
                <a16:creationId xmlns:a16="http://schemas.microsoft.com/office/drawing/2014/main" id="{74300369-D2D8-41A2-AD9C-136A121540F3}"/>
              </a:ext>
            </a:extLst>
          </p:cNvPr>
          <p:cNvSpPr/>
          <p:nvPr/>
        </p:nvSpPr>
        <p:spPr>
          <a:xfrm>
            <a:off x="496219" y="1700808"/>
            <a:ext cx="215353" cy="1845822"/>
          </a:xfrm>
          <a:prstGeom prst="leftBrace">
            <a:avLst/>
          </a:prstGeom>
          <a:ln w="31750"/>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sz="1350"/>
          </a:p>
        </p:txBody>
      </p:sp>
      <p:sp>
        <p:nvSpPr>
          <p:cNvPr id="7" name="Left Brace 6">
            <a:extLst>
              <a:ext uri="{FF2B5EF4-FFF2-40B4-BE49-F238E27FC236}">
                <a16:creationId xmlns:a16="http://schemas.microsoft.com/office/drawing/2014/main" id="{F541DA2A-A858-4385-AC04-9997342A648D}"/>
              </a:ext>
            </a:extLst>
          </p:cNvPr>
          <p:cNvSpPr/>
          <p:nvPr/>
        </p:nvSpPr>
        <p:spPr>
          <a:xfrm>
            <a:off x="496221" y="3640162"/>
            <a:ext cx="215351" cy="2905826"/>
          </a:xfrm>
          <a:prstGeom prst="leftBrace">
            <a:avLst/>
          </a:prstGeom>
          <a:ln w="31750"/>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sz="1350"/>
          </a:p>
        </p:txBody>
      </p:sp>
      <p:sp>
        <p:nvSpPr>
          <p:cNvPr id="8" name="TextBox 7">
            <a:extLst>
              <a:ext uri="{FF2B5EF4-FFF2-40B4-BE49-F238E27FC236}">
                <a16:creationId xmlns:a16="http://schemas.microsoft.com/office/drawing/2014/main" id="{231BB196-8248-4050-81C1-3F9F5016909C}"/>
              </a:ext>
            </a:extLst>
          </p:cNvPr>
          <p:cNvSpPr txBox="1"/>
          <p:nvPr/>
        </p:nvSpPr>
        <p:spPr>
          <a:xfrm rot="16200000">
            <a:off x="-235203" y="2659139"/>
            <a:ext cx="898836" cy="300082"/>
          </a:xfrm>
          <a:prstGeom prst="rect">
            <a:avLst/>
          </a:prstGeom>
          <a:noFill/>
        </p:spPr>
        <p:txBody>
          <a:bodyPr wrap="none" rtlCol="0">
            <a:spAutoFit/>
          </a:bodyPr>
          <a:lstStyle/>
          <a:p>
            <a:r>
              <a:rPr lang="sv-SE" sz="1350" dirty="0"/>
              <a:t>Core tools</a:t>
            </a:r>
          </a:p>
        </p:txBody>
      </p:sp>
      <p:sp>
        <p:nvSpPr>
          <p:cNvPr id="9" name="TextBox 8">
            <a:extLst>
              <a:ext uri="{FF2B5EF4-FFF2-40B4-BE49-F238E27FC236}">
                <a16:creationId xmlns:a16="http://schemas.microsoft.com/office/drawing/2014/main" id="{39DE8E3F-0B54-4ECE-ABCC-5301671E514B}"/>
              </a:ext>
            </a:extLst>
          </p:cNvPr>
          <p:cNvSpPr txBox="1"/>
          <p:nvPr/>
        </p:nvSpPr>
        <p:spPr>
          <a:xfrm rot="16200000">
            <a:off x="-566171" y="5223989"/>
            <a:ext cx="1673792" cy="300082"/>
          </a:xfrm>
          <a:prstGeom prst="rect">
            <a:avLst/>
          </a:prstGeom>
          <a:noFill/>
        </p:spPr>
        <p:txBody>
          <a:bodyPr wrap="none" rtlCol="0">
            <a:spAutoFit/>
          </a:bodyPr>
          <a:lstStyle/>
          <a:p>
            <a:r>
              <a:rPr lang="sv-SE" sz="1350" dirty="0"/>
              <a:t>Design/Support tools</a:t>
            </a:r>
          </a:p>
        </p:txBody>
      </p:sp>
      <p:pic>
        <p:nvPicPr>
          <p:cNvPr id="13" name="Picture 12">
            <a:extLst>
              <a:ext uri="{FF2B5EF4-FFF2-40B4-BE49-F238E27FC236}">
                <a16:creationId xmlns:a16="http://schemas.microsoft.com/office/drawing/2014/main" id="{EFEB812F-4ED7-4D12-80A2-AE0E093A41F3}"/>
              </a:ext>
            </a:extLst>
          </p:cNvPr>
          <p:cNvPicPr>
            <a:picLocks noChangeAspect="1"/>
          </p:cNvPicPr>
          <p:nvPr/>
        </p:nvPicPr>
        <p:blipFill rotWithShape="1">
          <a:blip r:embed="rId2"/>
          <a:srcRect t="7500"/>
          <a:stretch/>
        </p:blipFill>
        <p:spPr>
          <a:xfrm>
            <a:off x="826988" y="1746430"/>
            <a:ext cx="6133108" cy="4804643"/>
          </a:xfrm>
          <a:prstGeom prst="rect">
            <a:avLst/>
          </a:prstGeom>
        </p:spPr>
      </p:pic>
      <p:grpSp>
        <p:nvGrpSpPr>
          <p:cNvPr id="16" name="Group 15">
            <a:extLst>
              <a:ext uri="{FF2B5EF4-FFF2-40B4-BE49-F238E27FC236}">
                <a16:creationId xmlns:a16="http://schemas.microsoft.com/office/drawing/2014/main" id="{879767FF-F83C-484B-98BD-155E59B792F7}"/>
              </a:ext>
            </a:extLst>
          </p:cNvPr>
          <p:cNvGrpSpPr/>
          <p:nvPr/>
        </p:nvGrpSpPr>
        <p:grpSpPr>
          <a:xfrm>
            <a:off x="7101275" y="1746430"/>
            <a:ext cx="5118046" cy="3289026"/>
            <a:chOff x="7217748" y="2420888"/>
            <a:chExt cx="5118046" cy="3289026"/>
          </a:xfrm>
        </p:grpSpPr>
        <p:grpSp>
          <p:nvGrpSpPr>
            <p:cNvPr id="15" name="Group 14">
              <a:extLst>
                <a:ext uri="{FF2B5EF4-FFF2-40B4-BE49-F238E27FC236}">
                  <a16:creationId xmlns:a16="http://schemas.microsoft.com/office/drawing/2014/main" id="{DA9C3251-CD78-43AA-9A8E-235234175616}"/>
                </a:ext>
              </a:extLst>
            </p:cNvPr>
            <p:cNvGrpSpPr/>
            <p:nvPr/>
          </p:nvGrpSpPr>
          <p:grpSpPr>
            <a:xfrm>
              <a:off x="8976320" y="5229200"/>
              <a:ext cx="1080120" cy="418634"/>
              <a:chOff x="7075523" y="1745609"/>
              <a:chExt cx="1872480" cy="736835"/>
            </a:xfrm>
          </p:grpSpPr>
          <p:pic>
            <p:nvPicPr>
              <p:cNvPr id="10" name="Picture 9">
                <a:extLst>
                  <a:ext uri="{FF2B5EF4-FFF2-40B4-BE49-F238E27FC236}">
                    <a16:creationId xmlns:a16="http://schemas.microsoft.com/office/drawing/2014/main" id="{2C677325-8C95-4E82-ADA8-FA6C0F7D6666}"/>
                  </a:ext>
                </a:extLst>
              </p:cNvPr>
              <p:cNvPicPr>
                <a:picLocks noChangeAspect="1"/>
              </p:cNvPicPr>
              <p:nvPr/>
            </p:nvPicPr>
            <p:blipFill rotWithShape="1">
              <a:blip r:embed="rId3"/>
              <a:srcRect l="29840" t="14001" r="29840" b="14001"/>
              <a:stretch/>
            </p:blipFill>
            <p:spPr>
              <a:xfrm>
                <a:off x="8228003" y="1762444"/>
                <a:ext cx="720000" cy="720000"/>
              </a:xfrm>
              <a:prstGeom prst="rect">
                <a:avLst/>
              </a:prstGeom>
            </p:spPr>
          </p:pic>
          <p:pic>
            <p:nvPicPr>
              <p:cNvPr id="11" name="Picture 10">
                <a:extLst>
                  <a:ext uri="{FF2B5EF4-FFF2-40B4-BE49-F238E27FC236}">
                    <a16:creationId xmlns:a16="http://schemas.microsoft.com/office/drawing/2014/main" id="{3E4707CE-8FD8-41A9-86D4-50B2E903D6EE}"/>
                  </a:ext>
                </a:extLst>
              </p:cNvPr>
              <p:cNvPicPr>
                <a:picLocks noChangeAspect="1"/>
              </p:cNvPicPr>
              <p:nvPr/>
            </p:nvPicPr>
            <p:blipFill>
              <a:blip r:embed="rId4"/>
              <a:stretch>
                <a:fillRect/>
              </a:stretch>
            </p:blipFill>
            <p:spPr>
              <a:xfrm>
                <a:off x="7075523" y="1745609"/>
                <a:ext cx="1080000" cy="700645"/>
              </a:xfrm>
              <a:prstGeom prst="rect">
                <a:avLst/>
              </a:prstGeom>
            </p:spPr>
          </p:pic>
        </p:grpSp>
        <p:pic>
          <p:nvPicPr>
            <p:cNvPr id="12" name="Picture 11">
              <a:extLst>
                <a:ext uri="{FF2B5EF4-FFF2-40B4-BE49-F238E27FC236}">
                  <a16:creationId xmlns:a16="http://schemas.microsoft.com/office/drawing/2014/main" id="{754BC993-0A8A-403D-B940-378894FE50EC}"/>
                </a:ext>
              </a:extLst>
            </p:cNvPr>
            <p:cNvPicPr>
              <a:picLocks noChangeAspect="1"/>
            </p:cNvPicPr>
            <p:nvPr/>
          </p:nvPicPr>
          <p:blipFill>
            <a:blip r:embed="rId5"/>
            <a:stretch>
              <a:fillRect/>
            </a:stretch>
          </p:blipFill>
          <p:spPr>
            <a:xfrm>
              <a:off x="9130933" y="2420888"/>
              <a:ext cx="792732" cy="527527"/>
            </a:xfrm>
            <a:prstGeom prst="rect">
              <a:avLst/>
            </a:prstGeom>
          </p:spPr>
        </p:pic>
        <p:pic>
          <p:nvPicPr>
            <p:cNvPr id="14" name="Picture 13">
              <a:extLst>
                <a:ext uri="{FF2B5EF4-FFF2-40B4-BE49-F238E27FC236}">
                  <a16:creationId xmlns:a16="http://schemas.microsoft.com/office/drawing/2014/main" id="{7951ACDA-4153-4976-9EAF-D8003E3F4395}"/>
                </a:ext>
              </a:extLst>
            </p:cNvPr>
            <p:cNvPicPr>
              <a:picLocks noChangeAspect="1"/>
            </p:cNvPicPr>
            <p:nvPr/>
          </p:nvPicPr>
          <p:blipFill>
            <a:blip r:embed="rId6"/>
            <a:stretch>
              <a:fillRect/>
            </a:stretch>
          </p:blipFill>
          <p:spPr>
            <a:xfrm>
              <a:off x="7217748" y="2860215"/>
              <a:ext cx="5118046" cy="2849699"/>
            </a:xfrm>
            <a:prstGeom prst="rect">
              <a:avLst/>
            </a:prstGeom>
          </p:spPr>
        </p:pic>
      </p:grpSp>
    </p:spTree>
    <p:extLst>
      <p:ext uri="{BB962C8B-B14F-4D97-AF65-F5344CB8AC3E}">
        <p14:creationId xmlns:p14="http://schemas.microsoft.com/office/powerpoint/2010/main" val="21306312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00F2B-21E4-F544-8935-3655F5EABC89}"/>
              </a:ext>
            </a:extLst>
          </p:cNvPr>
          <p:cNvSpPr>
            <a:spLocks noGrp="1"/>
          </p:cNvSpPr>
          <p:nvPr>
            <p:ph type="title"/>
          </p:nvPr>
        </p:nvSpPr>
        <p:spPr>
          <a:xfrm>
            <a:off x="592892" y="404664"/>
            <a:ext cx="9518848" cy="562074"/>
          </a:xfrm>
        </p:spPr>
        <p:txBody>
          <a:bodyPr/>
          <a:lstStyle/>
          <a:p>
            <a:r>
              <a:rPr lang="en-GB" dirty="0"/>
              <a:t>Technical Content Management</a:t>
            </a:r>
          </a:p>
        </p:txBody>
      </p:sp>
      <p:sp>
        <p:nvSpPr>
          <p:cNvPr id="3" name="Content Placeholder 2">
            <a:extLst>
              <a:ext uri="{FF2B5EF4-FFF2-40B4-BE49-F238E27FC236}">
                <a16:creationId xmlns:a16="http://schemas.microsoft.com/office/drawing/2014/main" id="{163D1F8D-ACBD-8B44-8A83-E4D005A6EB74}"/>
              </a:ext>
            </a:extLst>
          </p:cNvPr>
          <p:cNvSpPr>
            <a:spLocks noGrp="1"/>
          </p:cNvSpPr>
          <p:nvPr>
            <p:ph idx="1"/>
          </p:nvPr>
        </p:nvSpPr>
        <p:spPr>
          <a:xfrm>
            <a:off x="609600" y="1628800"/>
            <a:ext cx="8006680" cy="4824536"/>
          </a:xfrm>
        </p:spPr>
        <p:txBody>
          <a:bodyPr/>
          <a:lstStyle/>
          <a:p>
            <a:r>
              <a:rPr lang="en-GB" dirty="0"/>
              <a:t>Goal:</a:t>
            </a:r>
          </a:p>
          <a:p>
            <a:pPr lvl="1"/>
            <a:r>
              <a:rPr lang="en-GB" dirty="0"/>
              <a:t>To make sure that sufficient information is gathered and structured for the operation, maintenance and redesign of the Facility. Which includes documents, models, drawings and other design and manufacturing information.</a:t>
            </a:r>
          </a:p>
          <a:p>
            <a:pPr lvl="1"/>
            <a:r>
              <a:rPr lang="en-GB" dirty="0"/>
              <a:t>To meet regulatory requirements.</a:t>
            </a:r>
          </a:p>
          <a:p>
            <a:pPr lvl="1"/>
            <a:r>
              <a:rPr lang="en-GB" dirty="0"/>
              <a:t>Make the information searchable from other systems at ESS e.g. </a:t>
            </a:r>
            <a:r>
              <a:rPr lang="en-GB" dirty="0" smtClean="0"/>
              <a:t>EPICS </a:t>
            </a:r>
            <a:r>
              <a:rPr lang="en-GB" dirty="0"/>
              <a:t>and Asset Management through </a:t>
            </a:r>
            <a:r>
              <a:rPr lang="en-GB" dirty="0" smtClean="0"/>
              <a:t>uniform naming </a:t>
            </a:r>
            <a:r>
              <a:rPr lang="en-GB" dirty="0"/>
              <a:t>and tagging</a:t>
            </a:r>
            <a:r>
              <a:rPr lang="en-GB" dirty="0" smtClean="0"/>
              <a:t>.</a:t>
            </a:r>
            <a:br>
              <a:rPr lang="en-GB" dirty="0" smtClean="0"/>
            </a:br>
            <a:endParaRPr lang="en-GB" dirty="0"/>
          </a:p>
          <a:p>
            <a:r>
              <a:rPr lang="en-GB" dirty="0"/>
              <a:t>Challenges:</a:t>
            </a:r>
          </a:p>
          <a:p>
            <a:pPr lvl="1"/>
            <a:r>
              <a:rPr lang="en-GB" dirty="0"/>
              <a:t>ESS is currently using a set of design tools (Catia V6, </a:t>
            </a:r>
            <a:r>
              <a:rPr lang="en-GB" dirty="0" err="1"/>
              <a:t>Eplan</a:t>
            </a:r>
            <a:r>
              <a:rPr lang="en-GB" dirty="0"/>
              <a:t> 2.8, </a:t>
            </a:r>
            <a:r>
              <a:rPr lang="en-GB" dirty="0" err="1"/>
              <a:t>Aveva</a:t>
            </a:r>
            <a:r>
              <a:rPr lang="en-GB" dirty="0"/>
              <a:t> Suite) to consolidate and manage the design information. In the future operation and maintenance of the facility we will need to update and redesign based on our partners deliveries meaning we must make sure that the partners delivers models and drawings that are linked and editable by the ESS Standard tools. </a:t>
            </a:r>
          </a:p>
        </p:txBody>
      </p:sp>
      <p:sp>
        <p:nvSpPr>
          <p:cNvPr id="4" name="Slide Number Placeholder 3">
            <a:extLst>
              <a:ext uri="{FF2B5EF4-FFF2-40B4-BE49-F238E27FC236}">
                <a16:creationId xmlns:a16="http://schemas.microsoft.com/office/drawing/2014/main" id="{AB36DB34-C729-DB44-BBC1-2E4F26503620}"/>
              </a:ext>
            </a:extLst>
          </p:cNvPr>
          <p:cNvSpPr>
            <a:spLocks noGrp="1"/>
          </p:cNvSpPr>
          <p:nvPr>
            <p:ph type="sldNum" sz="quarter" idx="12"/>
          </p:nvPr>
        </p:nvSpPr>
        <p:spPr/>
        <p:txBody>
          <a:bodyPr/>
          <a:lstStyle/>
          <a:p>
            <a:fld id="{551115BC-487E-4422-894C-CB7CD3E79223}" type="slidenum">
              <a:rPr lang="en-GB" smtClean="0"/>
              <a:pPr/>
              <a:t>25</a:t>
            </a:fld>
            <a:endParaRPr lang="en-GB"/>
          </a:p>
        </p:txBody>
      </p:sp>
      <p:pic>
        <p:nvPicPr>
          <p:cNvPr id="6" name="Picture 5">
            <a:extLst>
              <a:ext uri="{FF2B5EF4-FFF2-40B4-BE49-F238E27FC236}">
                <a16:creationId xmlns:a16="http://schemas.microsoft.com/office/drawing/2014/main" id="{6AA3DEC7-53DB-B24A-BE4F-B589019A9E29}"/>
              </a:ext>
            </a:extLst>
          </p:cNvPr>
          <p:cNvPicPr>
            <a:picLocks noChangeAspect="1"/>
          </p:cNvPicPr>
          <p:nvPr/>
        </p:nvPicPr>
        <p:blipFill>
          <a:blip r:embed="rId2"/>
          <a:stretch>
            <a:fillRect/>
          </a:stretch>
        </p:blipFill>
        <p:spPr>
          <a:xfrm>
            <a:off x="8588040" y="1781000"/>
            <a:ext cx="3495388" cy="1879352"/>
          </a:xfrm>
          <a:prstGeom prst="rect">
            <a:avLst/>
          </a:prstGeom>
        </p:spPr>
      </p:pic>
    </p:spTree>
    <p:extLst>
      <p:ext uri="{BB962C8B-B14F-4D97-AF65-F5344CB8AC3E}">
        <p14:creationId xmlns:p14="http://schemas.microsoft.com/office/powerpoint/2010/main" val="33606900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CAF5E31-5421-4BD3-877E-9D5F735F7C20}"/>
              </a:ext>
            </a:extLst>
          </p:cNvPr>
          <p:cNvPicPr>
            <a:picLocks noChangeAspect="1"/>
          </p:cNvPicPr>
          <p:nvPr/>
        </p:nvPicPr>
        <p:blipFill>
          <a:blip r:embed="rId2" cstate="print">
            <a:clrChange>
              <a:clrFrom>
                <a:srgbClr val="FFFFFF"/>
              </a:clrFrom>
              <a:clrTo>
                <a:srgbClr val="FFFFFF">
                  <a:alpha val="0"/>
                </a:srgbClr>
              </a:clrTo>
            </a:clrChange>
            <a:alphaModFix/>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943872" y="2137055"/>
            <a:ext cx="3483397" cy="2160000"/>
          </a:xfrm>
          <a:prstGeom prst="rect">
            <a:avLst/>
          </a:prstGeom>
          <a:solidFill>
            <a:schemeClr val="bg1"/>
          </a:solidFill>
          <a:ln w="25400">
            <a:noFill/>
          </a:ln>
        </p:spPr>
      </p:pic>
      <p:sp>
        <p:nvSpPr>
          <p:cNvPr id="2" name="Content Placeholder 1">
            <a:extLst>
              <a:ext uri="{FF2B5EF4-FFF2-40B4-BE49-F238E27FC236}">
                <a16:creationId xmlns:a16="http://schemas.microsoft.com/office/drawing/2014/main" id="{A862F22D-4559-4F4C-9309-57024831D58E}"/>
              </a:ext>
            </a:extLst>
          </p:cNvPr>
          <p:cNvSpPr>
            <a:spLocks noGrp="1"/>
          </p:cNvSpPr>
          <p:nvPr>
            <p:ph sz="half" idx="1"/>
          </p:nvPr>
        </p:nvSpPr>
        <p:spPr>
          <a:xfrm>
            <a:off x="609600" y="1781000"/>
            <a:ext cx="4838328" cy="4345166"/>
          </a:xfrm>
        </p:spPr>
        <p:txBody>
          <a:bodyPr/>
          <a:lstStyle/>
          <a:p>
            <a:pPr marL="0" indent="0">
              <a:buNone/>
            </a:pPr>
            <a:r>
              <a:rPr lang="en-GB" b="1" dirty="0"/>
              <a:t>Strategies</a:t>
            </a:r>
            <a:r>
              <a:rPr lang="en-GB" b="1" dirty="0">
                <a:latin typeface="Tahoma" panose="020B0604030504040204" pitchFamily="34" charset="0"/>
                <a:ea typeface="Tahoma" panose="020B0604030504040204" pitchFamily="34" charset="0"/>
                <a:cs typeface="Tahoma" panose="020B0604030504040204" pitchFamily="34" charset="0"/>
              </a:rPr>
              <a:t>: </a:t>
            </a:r>
            <a:r>
              <a:rPr lang="en-US" dirty="0"/>
              <a:t>Configuration management of the space and volumes with central coordination</a:t>
            </a:r>
          </a:p>
          <a:p>
            <a:endParaRPr lang="en-GB" sz="1000" b="1" dirty="0"/>
          </a:p>
          <a:p>
            <a:pPr marL="0" indent="0">
              <a:buNone/>
            </a:pPr>
            <a:r>
              <a:rPr lang="en-GB" b="1" dirty="0"/>
              <a:t>Techniques</a:t>
            </a:r>
            <a:endParaRPr lang="en-GB" dirty="0"/>
          </a:p>
          <a:p>
            <a:pPr marL="285750" indent="-285750"/>
            <a:r>
              <a:rPr lang="en-GB" dirty="0"/>
              <a:t>One detailed 3D master model</a:t>
            </a:r>
          </a:p>
          <a:p>
            <a:pPr marL="285750" indent="-285750"/>
            <a:r>
              <a:rPr lang="en-GB" dirty="0"/>
              <a:t>One 3D light master model based and linked with the detailed master 3D model</a:t>
            </a:r>
          </a:p>
          <a:p>
            <a:pPr marL="285750" indent="-285750"/>
            <a:r>
              <a:rPr lang="en-GB" dirty="0"/>
              <a:t>Laser scanning</a:t>
            </a:r>
          </a:p>
          <a:p>
            <a:pPr marL="285750" indent="-285750"/>
            <a:r>
              <a:rPr lang="en-GB" dirty="0"/>
              <a:t>Virtual reality</a:t>
            </a:r>
          </a:p>
          <a:p>
            <a:pPr marL="0" indent="0">
              <a:buNone/>
            </a:pPr>
            <a:endParaRPr lang="en-US" dirty="0"/>
          </a:p>
        </p:txBody>
      </p:sp>
      <p:sp>
        <p:nvSpPr>
          <p:cNvPr id="4" name="Slide Number Placeholder 3">
            <a:extLst>
              <a:ext uri="{FF2B5EF4-FFF2-40B4-BE49-F238E27FC236}">
                <a16:creationId xmlns:a16="http://schemas.microsoft.com/office/drawing/2014/main" id="{9496CEE5-2D57-4269-9928-D630971D6E33}"/>
              </a:ext>
            </a:extLst>
          </p:cNvPr>
          <p:cNvSpPr>
            <a:spLocks noGrp="1"/>
          </p:cNvSpPr>
          <p:nvPr>
            <p:ph type="sldNum" sz="quarter" idx="12"/>
          </p:nvPr>
        </p:nvSpPr>
        <p:spPr/>
        <p:txBody>
          <a:bodyPr/>
          <a:lstStyle/>
          <a:p>
            <a:fld id="{551115BC-487E-4422-894C-CB7CD3E79223}" type="slidenum">
              <a:rPr lang="en-GB" smtClean="0"/>
              <a:pPr/>
              <a:t>26</a:t>
            </a:fld>
            <a:endParaRPr lang="en-GB"/>
          </a:p>
        </p:txBody>
      </p:sp>
      <p:sp>
        <p:nvSpPr>
          <p:cNvPr id="5" name="Title 4">
            <a:extLst>
              <a:ext uri="{FF2B5EF4-FFF2-40B4-BE49-F238E27FC236}">
                <a16:creationId xmlns:a16="http://schemas.microsoft.com/office/drawing/2014/main" id="{24A3CC64-15CD-40DF-B07F-D838734B7F35}"/>
              </a:ext>
            </a:extLst>
          </p:cNvPr>
          <p:cNvSpPr>
            <a:spLocks noGrp="1"/>
          </p:cNvSpPr>
          <p:nvPr>
            <p:ph type="title"/>
          </p:nvPr>
        </p:nvSpPr>
        <p:spPr/>
        <p:txBody>
          <a:bodyPr/>
          <a:lstStyle/>
          <a:p>
            <a:r>
              <a:rPr lang="en-US" dirty="0"/>
              <a:t>Spatial Integration -</a:t>
            </a:r>
          </a:p>
        </p:txBody>
      </p:sp>
      <p:sp>
        <p:nvSpPr>
          <p:cNvPr id="6" name="Text Placeholder 5">
            <a:extLst>
              <a:ext uri="{FF2B5EF4-FFF2-40B4-BE49-F238E27FC236}">
                <a16:creationId xmlns:a16="http://schemas.microsoft.com/office/drawing/2014/main" id="{D19DE652-C451-47F5-A859-1C5F5217C88D}"/>
              </a:ext>
            </a:extLst>
          </p:cNvPr>
          <p:cNvSpPr>
            <a:spLocks noGrp="1"/>
          </p:cNvSpPr>
          <p:nvPr>
            <p:ph type="body" sz="quarter" idx="13"/>
          </p:nvPr>
        </p:nvSpPr>
        <p:spPr/>
        <p:txBody>
          <a:bodyPr/>
          <a:lstStyle/>
          <a:p>
            <a:r>
              <a:rPr lang="en-US" dirty="0"/>
              <a:t>Critical challenges around our 3D Data</a:t>
            </a:r>
          </a:p>
        </p:txBody>
      </p:sp>
      <p:pic>
        <p:nvPicPr>
          <p:cNvPr id="7" name="Picture 6" descr="C:\Users\nikolaosgazis\Copy nikolaos.gazis@esss.se\Photos_bACK_uP\20160208_STATUS\20160208_SPK_6.jpg">
            <a:extLst>
              <a:ext uri="{FF2B5EF4-FFF2-40B4-BE49-F238E27FC236}">
                <a16:creationId xmlns:a16="http://schemas.microsoft.com/office/drawing/2014/main" id="{17E8CE04-5A6F-4D43-BFCC-87DFC41B252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13999" y="4365104"/>
            <a:ext cx="3968401" cy="1881889"/>
          </a:xfrm>
          <a:prstGeom prst="rect">
            <a:avLst/>
          </a:prstGeom>
          <a:noFill/>
          <a:extLst>
            <a:ext uri="{909E8E84-426E-40dd-AFC4-6F175D3DCCD1}">
              <a14:hiddenFill xmlns:lc="http://schemas.openxmlformats.org/drawingml/2006/lockedCanvas" xmlns=""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9C1D2588-2CA8-42C9-9811-2512D317337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1338" t="8761"/>
          <a:stretch/>
        </p:blipFill>
        <p:spPr bwMode="auto">
          <a:xfrm>
            <a:off x="8688288" y="1634469"/>
            <a:ext cx="3231713" cy="21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5">
            <a:extLst>
              <a:ext uri="{FF2B5EF4-FFF2-40B4-BE49-F238E27FC236}">
                <a16:creationId xmlns:a16="http://schemas.microsoft.com/office/drawing/2014/main" id="{F563976D-6667-4279-9BB1-0DE8953B689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66555" y="4718836"/>
            <a:ext cx="3801553"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7659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A3F129-C602-4BE7-B90D-500B62647050}"/>
              </a:ext>
            </a:extLst>
          </p:cNvPr>
          <p:cNvSpPr>
            <a:spLocks noGrp="1"/>
          </p:cNvSpPr>
          <p:nvPr>
            <p:ph sz="half" idx="1"/>
          </p:nvPr>
        </p:nvSpPr>
        <p:spPr/>
        <p:txBody>
          <a:bodyPr>
            <a:normAutofit/>
          </a:bodyPr>
          <a:lstStyle/>
          <a:p>
            <a:pPr marL="0" indent="0">
              <a:buNone/>
            </a:pPr>
            <a:r>
              <a:rPr lang="en-US" dirty="0"/>
              <a:t>ESS bases the facility documentation/data and its lifecycle management in </a:t>
            </a:r>
            <a:r>
              <a:rPr lang="en-US" b="1" dirty="0"/>
              <a:t>one</a:t>
            </a:r>
            <a:r>
              <a:rPr lang="en-US" dirty="0"/>
              <a:t> PLM-platform for all disciplines and lifecycle aspects</a:t>
            </a:r>
          </a:p>
          <a:p>
            <a:pPr marL="0" indent="0">
              <a:buNone/>
            </a:pPr>
            <a:endParaRPr lang="en-US" dirty="0"/>
          </a:p>
          <a:p>
            <a:r>
              <a:rPr lang="en-US" dirty="0"/>
              <a:t>Out of the box for Product Lifecycle Management</a:t>
            </a:r>
          </a:p>
          <a:p>
            <a:r>
              <a:rPr lang="en-US" dirty="0"/>
              <a:t>Customized for:</a:t>
            </a:r>
          </a:p>
          <a:p>
            <a:pPr lvl="1"/>
            <a:r>
              <a:rPr lang="en-US" dirty="0"/>
              <a:t>Building Lifecycle Management</a:t>
            </a:r>
          </a:p>
          <a:p>
            <a:pPr lvl="1"/>
            <a:r>
              <a:rPr lang="en-US" dirty="0"/>
              <a:t>Plant Lifecycle Management</a:t>
            </a:r>
          </a:p>
          <a:p>
            <a:r>
              <a:rPr lang="en-US" dirty="0"/>
              <a:t>Common reference data for all disciplines (ISO 15926-4) </a:t>
            </a:r>
          </a:p>
        </p:txBody>
      </p:sp>
      <p:sp>
        <p:nvSpPr>
          <p:cNvPr id="4" name="Slide Number Placeholder 3">
            <a:extLst>
              <a:ext uri="{FF2B5EF4-FFF2-40B4-BE49-F238E27FC236}">
                <a16:creationId xmlns:a16="http://schemas.microsoft.com/office/drawing/2014/main" id="{1D5EB0D7-E3B5-4BC6-8D2B-679988700293}"/>
              </a:ext>
            </a:extLst>
          </p:cNvPr>
          <p:cNvSpPr>
            <a:spLocks noGrp="1"/>
          </p:cNvSpPr>
          <p:nvPr>
            <p:ph type="sldNum" sz="quarter" idx="12"/>
          </p:nvPr>
        </p:nvSpPr>
        <p:spPr/>
        <p:txBody>
          <a:bodyPr/>
          <a:lstStyle/>
          <a:p>
            <a:fld id="{551115BC-487E-4422-894C-CB7CD3E79223}" type="slidenum">
              <a:rPr lang="en-GB" smtClean="0"/>
              <a:pPr/>
              <a:t>27</a:t>
            </a:fld>
            <a:endParaRPr lang="en-GB"/>
          </a:p>
        </p:txBody>
      </p:sp>
      <p:sp>
        <p:nvSpPr>
          <p:cNvPr id="5" name="Title 4">
            <a:extLst>
              <a:ext uri="{FF2B5EF4-FFF2-40B4-BE49-F238E27FC236}">
                <a16:creationId xmlns:a16="http://schemas.microsoft.com/office/drawing/2014/main" id="{6A8409DF-A3E5-480E-B12C-0D08B35CB937}"/>
              </a:ext>
            </a:extLst>
          </p:cNvPr>
          <p:cNvSpPr>
            <a:spLocks noGrp="1"/>
          </p:cNvSpPr>
          <p:nvPr>
            <p:ph type="title"/>
          </p:nvPr>
        </p:nvSpPr>
        <p:spPr/>
        <p:txBody>
          <a:bodyPr/>
          <a:lstStyle/>
          <a:p>
            <a:r>
              <a:rPr lang="en-US" dirty="0"/>
              <a:t>Different Aspects - </a:t>
            </a:r>
          </a:p>
        </p:txBody>
      </p:sp>
      <p:sp>
        <p:nvSpPr>
          <p:cNvPr id="6" name="Text Placeholder 5">
            <a:extLst>
              <a:ext uri="{FF2B5EF4-FFF2-40B4-BE49-F238E27FC236}">
                <a16:creationId xmlns:a16="http://schemas.microsoft.com/office/drawing/2014/main" id="{F11E5586-5DD7-494A-9D05-B708FA454619}"/>
              </a:ext>
            </a:extLst>
          </p:cNvPr>
          <p:cNvSpPr>
            <a:spLocks noGrp="1"/>
          </p:cNvSpPr>
          <p:nvPr>
            <p:ph type="body" sz="quarter" idx="13"/>
          </p:nvPr>
        </p:nvSpPr>
        <p:spPr/>
        <p:txBody>
          <a:bodyPr/>
          <a:lstStyle/>
          <a:p>
            <a:r>
              <a:rPr lang="en-US" dirty="0"/>
              <a:t>ESS Plant \ BIM \ Product Lifecycle Management</a:t>
            </a:r>
          </a:p>
        </p:txBody>
      </p:sp>
      <p:pic>
        <p:nvPicPr>
          <p:cNvPr id="12" name="Picture 11">
            <a:extLst>
              <a:ext uri="{FF2B5EF4-FFF2-40B4-BE49-F238E27FC236}">
                <a16:creationId xmlns:a16="http://schemas.microsoft.com/office/drawing/2014/main" id="{668364E3-3C3E-4F0E-8212-05AB94D5DE86}"/>
              </a:ext>
            </a:extLst>
          </p:cNvPr>
          <p:cNvPicPr>
            <a:picLocks noChangeAspect="1"/>
          </p:cNvPicPr>
          <p:nvPr/>
        </p:nvPicPr>
        <p:blipFill>
          <a:blip r:embed="rId2"/>
          <a:stretch>
            <a:fillRect/>
          </a:stretch>
        </p:blipFill>
        <p:spPr>
          <a:xfrm>
            <a:off x="6816080" y="2132856"/>
            <a:ext cx="4810506" cy="2899483"/>
          </a:xfrm>
          <a:prstGeom prst="rect">
            <a:avLst/>
          </a:prstGeom>
        </p:spPr>
      </p:pic>
    </p:spTree>
    <p:extLst>
      <p:ext uri="{BB962C8B-B14F-4D97-AF65-F5344CB8AC3E}">
        <p14:creationId xmlns:p14="http://schemas.microsoft.com/office/powerpoint/2010/main" val="40455226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60A05-A027-42C5-9368-06E4683CC798}"/>
              </a:ext>
            </a:extLst>
          </p:cNvPr>
          <p:cNvSpPr>
            <a:spLocks noGrp="1"/>
          </p:cNvSpPr>
          <p:nvPr>
            <p:ph type="title"/>
          </p:nvPr>
        </p:nvSpPr>
        <p:spPr>
          <a:xfrm>
            <a:off x="613196" y="406385"/>
            <a:ext cx="9518848" cy="562074"/>
          </a:xfrm>
        </p:spPr>
        <p:txBody>
          <a:bodyPr/>
          <a:lstStyle/>
          <a:p>
            <a:r>
              <a:rPr lang="en-US" dirty="0"/>
              <a:t>An integrated facility</a:t>
            </a:r>
          </a:p>
        </p:txBody>
      </p:sp>
      <p:sp>
        <p:nvSpPr>
          <p:cNvPr id="4" name="Slide Number Placeholder 3">
            <a:extLst>
              <a:ext uri="{FF2B5EF4-FFF2-40B4-BE49-F238E27FC236}">
                <a16:creationId xmlns:a16="http://schemas.microsoft.com/office/drawing/2014/main" id="{E2268432-409E-4175-81FB-E5EF5AE336FF}"/>
              </a:ext>
            </a:extLst>
          </p:cNvPr>
          <p:cNvSpPr>
            <a:spLocks noGrp="1"/>
          </p:cNvSpPr>
          <p:nvPr>
            <p:ph type="sldNum" sz="quarter" idx="12"/>
          </p:nvPr>
        </p:nvSpPr>
        <p:spPr/>
        <p:txBody>
          <a:bodyPr/>
          <a:lstStyle/>
          <a:p>
            <a:fld id="{551115BC-487E-4422-894C-CB7CD3E79223}" type="slidenum">
              <a:rPr lang="en-GB" smtClean="0"/>
              <a:pPr/>
              <a:t>28</a:t>
            </a:fld>
            <a:endParaRPr lang="en-GB"/>
          </a:p>
        </p:txBody>
      </p:sp>
      <p:pic>
        <p:nvPicPr>
          <p:cNvPr id="6" name="Image 6">
            <a:extLst>
              <a:ext uri="{FF2B5EF4-FFF2-40B4-BE49-F238E27FC236}">
                <a16:creationId xmlns:a16="http://schemas.microsoft.com/office/drawing/2014/main" id="{5B016673-E27F-4572-8D6A-333D0031729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19991"/>
          <a:stretch/>
        </p:blipFill>
        <p:spPr>
          <a:xfrm>
            <a:off x="7320456" y="3431382"/>
            <a:ext cx="2636031" cy="1581794"/>
          </a:xfrm>
          <a:prstGeom prst="rect">
            <a:avLst/>
          </a:prstGeom>
        </p:spPr>
      </p:pic>
      <p:pic>
        <p:nvPicPr>
          <p:cNvPr id="8" name="Picture 7">
            <a:extLst>
              <a:ext uri="{FF2B5EF4-FFF2-40B4-BE49-F238E27FC236}">
                <a16:creationId xmlns:a16="http://schemas.microsoft.com/office/drawing/2014/main" id="{C3A87BC2-3093-4E25-9143-54A4C48A93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9493"/>
          <a:stretch/>
        </p:blipFill>
        <p:spPr>
          <a:xfrm>
            <a:off x="1069561" y="1431117"/>
            <a:ext cx="2328040" cy="2179011"/>
          </a:xfrm>
          <a:prstGeom prst="rect">
            <a:avLst/>
          </a:prstGeom>
        </p:spPr>
      </p:pic>
      <p:pic>
        <p:nvPicPr>
          <p:cNvPr id="9" name="Picture 8">
            <a:extLst>
              <a:ext uri="{FF2B5EF4-FFF2-40B4-BE49-F238E27FC236}">
                <a16:creationId xmlns:a16="http://schemas.microsoft.com/office/drawing/2014/main" id="{4B001819-873F-4CA9-86D6-02D825F7E06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55117" y="3645024"/>
            <a:ext cx="2342483" cy="1781030"/>
          </a:xfrm>
          <a:prstGeom prst="rect">
            <a:avLst/>
          </a:prstGeom>
        </p:spPr>
      </p:pic>
      <p:pic>
        <p:nvPicPr>
          <p:cNvPr id="10" name="Picture 9">
            <a:extLst>
              <a:ext uri="{FF2B5EF4-FFF2-40B4-BE49-F238E27FC236}">
                <a16:creationId xmlns:a16="http://schemas.microsoft.com/office/drawing/2014/main" id="{E399126A-DF44-46DB-B4C5-C37B78BE3FBD}"/>
              </a:ext>
            </a:extLst>
          </p:cNvPr>
          <p:cNvPicPr>
            <a:picLocks noChangeAspect="1"/>
          </p:cNvPicPr>
          <p:nvPr/>
        </p:nvPicPr>
        <p:blipFill>
          <a:blip r:embed="rId5"/>
          <a:stretch>
            <a:fillRect/>
          </a:stretch>
        </p:blipFill>
        <p:spPr>
          <a:xfrm>
            <a:off x="4020816" y="1442256"/>
            <a:ext cx="2703608" cy="2028911"/>
          </a:xfrm>
          <a:prstGeom prst="rect">
            <a:avLst/>
          </a:prstGeom>
        </p:spPr>
      </p:pic>
      <p:pic>
        <p:nvPicPr>
          <p:cNvPr id="11" name="Picture 10">
            <a:extLst>
              <a:ext uri="{FF2B5EF4-FFF2-40B4-BE49-F238E27FC236}">
                <a16:creationId xmlns:a16="http://schemas.microsoft.com/office/drawing/2014/main" id="{56835C83-AA86-4281-862B-25A235A33E7B}"/>
              </a:ext>
            </a:extLst>
          </p:cNvPr>
          <p:cNvPicPr>
            <a:picLocks noChangeAspect="1"/>
          </p:cNvPicPr>
          <p:nvPr/>
        </p:nvPicPr>
        <p:blipFill>
          <a:blip r:embed="rId6"/>
          <a:stretch>
            <a:fillRect/>
          </a:stretch>
        </p:blipFill>
        <p:spPr>
          <a:xfrm>
            <a:off x="4020816" y="3501008"/>
            <a:ext cx="2703608" cy="2028554"/>
          </a:xfrm>
          <a:prstGeom prst="rect">
            <a:avLst/>
          </a:prstGeom>
        </p:spPr>
      </p:pic>
      <p:pic>
        <p:nvPicPr>
          <p:cNvPr id="12" name="Picture 11">
            <a:extLst>
              <a:ext uri="{FF2B5EF4-FFF2-40B4-BE49-F238E27FC236}">
                <a16:creationId xmlns:a16="http://schemas.microsoft.com/office/drawing/2014/main" id="{91D457E9-B387-4AF6-AF9E-35E823817B3D}"/>
              </a:ext>
            </a:extLst>
          </p:cNvPr>
          <p:cNvPicPr>
            <a:picLocks noChangeAspect="1"/>
          </p:cNvPicPr>
          <p:nvPr/>
        </p:nvPicPr>
        <p:blipFill>
          <a:blip r:embed="rId7"/>
          <a:stretch>
            <a:fillRect/>
          </a:stretch>
        </p:blipFill>
        <p:spPr>
          <a:xfrm>
            <a:off x="7320456" y="1448336"/>
            <a:ext cx="2636031" cy="1980664"/>
          </a:xfrm>
          <a:prstGeom prst="rect">
            <a:avLst/>
          </a:prstGeom>
        </p:spPr>
      </p:pic>
      <p:sp>
        <p:nvSpPr>
          <p:cNvPr id="13" name="Rectangle 12">
            <a:extLst>
              <a:ext uri="{FF2B5EF4-FFF2-40B4-BE49-F238E27FC236}">
                <a16:creationId xmlns:a16="http://schemas.microsoft.com/office/drawing/2014/main" id="{99B5AEBB-DF38-4070-BBA6-CADD40A7711A}"/>
              </a:ext>
            </a:extLst>
          </p:cNvPr>
          <p:cNvSpPr/>
          <p:nvPr/>
        </p:nvSpPr>
        <p:spPr>
          <a:xfrm>
            <a:off x="1271464" y="1412776"/>
            <a:ext cx="1944216" cy="365125"/>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BUILDING</a:t>
            </a:r>
            <a:endParaRPr lang="sv-SE" dirty="0">
              <a:solidFill>
                <a:schemeClr val="tx1"/>
              </a:solidFill>
            </a:endParaRPr>
          </a:p>
        </p:txBody>
      </p:sp>
      <p:sp>
        <p:nvSpPr>
          <p:cNvPr id="14" name="Rectangle 13">
            <a:extLst>
              <a:ext uri="{FF2B5EF4-FFF2-40B4-BE49-F238E27FC236}">
                <a16:creationId xmlns:a16="http://schemas.microsoft.com/office/drawing/2014/main" id="{63125A61-A4C4-4C06-B97D-31836C68DFBF}"/>
              </a:ext>
            </a:extLst>
          </p:cNvPr>
          <p:cNvSpPr/>
          <p:nvPr/>
        </p:nvSpPr>
        <p:spPr>
          <a:xfrm>
            <a:off x="4367808" y="1412776"/>
            <a:ext cx="1944216" cy="365125"/>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PLANT</a:t>
            </a:r>
            <a:endParaRPr lang="sv-SE" dirty="0">
              <a:solidFill>
                <a:schemeClr val="tx1"/>
              </a:solidFill>
            </a:endParaRPr>
          </a:p>
        </p:txBody>
      </p:sp>
      <p:sp>
        <p:nvSpPr>
          <p:cNvPr id="15" name="Rectangle 14">
            <a:extLst>
              <a:ext uri="{FF2B5EF4-FFF2-40B4-BE49-F238E27FC236}">
                <a16:creationId xmlns:a16="http://schemas.microsoft.com/office/drawing/2014/main" id="{E8230256-EE3E-436C-BD2B-07ED2CB43C2C}"/>
              </a:ext>
            </a:extLst>
          </p:cNvPr>
          <p:cNvSpPr/>
          <p:nvPr/>
        </p:nvSpPr>
        <p:spPr>
          <a:xfrm>
            <a:off x="7608168" y="1455711"/>
            <a:ext cx="1944216" cy="365125"/>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PRODUCT</a:t>
            </a:r>
            <a:endParaRPr lang="sv-SE" dirty="0">
              <a:solidFill>
                <a:schemeClr val="tx1"/>
              </a:solidFill>
            </a:endParaRPr>
          </a:p>
        </p:txBody>
      </p:sp>
      <p:pic>
        <p:nvPicPr>
          <p:cNvPr id="16" name="Picture 15">
            <a:extLst>
              <a:ext uri="{FF2B5EF4-FFF2-40B4-BE49-F238E27FC236}">
                <a16:creationId xmlns:a16="http://schemas.microsoft.com/office/drawing/2014/main" id="{F9EBF59A-CAD6-4892-B17C-93B00C0EAA2C}"/>
              </a:ext>
            </a:extLst>
          </p:cNvPr>
          <p:cNvPicPr>
            <a:picLocks noChangeAspect="1"/>
          </p:cNvPicPr>
          <p:nvPr/>
        </p:nvPicPr>
        <p:blipFill rotWithShape="1">
          <a:blip r:embed="rId8"/>
          <a:srcRect l="34644" t="52625" r="21060" b="16400"/>
          <a:stretch/>
        </p:blipFill>
        <p:spPr>
          <a:xfrm>
            <a:off x="3863752" y="5517232"/>
            <a:ext cx="3112210" cy="1224136"/>
          </a:xfrm>
          <a:prstGeom prst="rect">
            <a:avLst/>
          </a:prstGeom>
        </p:spPr>
      </p:pic>
    </p:spTree>
    <p:extLst>
      <p:ext uri="{BB962C8B-B14F-4D97-AF65-F5344CB8AC3E}">
        <p14:creationId xmlns:p14="http://schemas.microsoft.com/office/powerpoint/2010/main" val="31988437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A05AE-53E9-40DA-9AE1-5FF9E77C7AC8}"/>
              </a:ext>
            </a:extLst>
          </p:cNvPr>
          <p:cNvSpPr>
            <a:spLocks noGrp="1"/>
          </p:cNvSpPr>
          <p:nvPr>
            <p:ph type="title"/>
          </p:nvPr>
        </p:nvSpPr>
        <p:spPr/>
        <p:txBody>
          <a:bodyPr/>
          <a:lstStyle/>
          <a:p>
            <a:r>
              <a:rPr lang="en-US" dirty="0"/>
              <a:t>ESS Plant Layout – The link to ALL information</a:t>
            </a:r>
          </a:p>
        </p:txBody>
      </p:sp>
      <p:sp>
        <p:nvSpPr>
          <p:cNvPr id="4" name="Slide Number Placeholder 3">
            <a:extLst>
              <a:ext uri="{FF2B5EF4-FFF2-40B4-BE49-F238E27FC236}">
                <a16:creationId xmlns:a16="http://schemas.microsoft.com/office/drawing/2014/main" id="{59E41517-7F51-4464-BE71-0A3D21AE22D2}"/>
              </a:ext>
            </a:extLst>
          </p:cNvPr>
          <p:cNvSpPr>
            <a:spLocks noGrp="1"/>
          </p:cNvSpPr>
          <p:nvPr>
            <p:ph type="sldNum" sz="quarter" idx="12"/>
          </p:nvPr>
        </p:nvSpPr>
        <p:spPr/>
        <p:txBody>
          <a:bodyPr/>
          <a:lstStyle/>
          <a:p>
            <a:fld id="{551115BC-487E-4422-894C-CB7CD3E79223}" type="slidenum">
              <a:rPr lang="en-GB" smtClean="0"/>
              <a:pPr/>
              <a:t>29</a:t>
            </a:fld>
            <a:endParaRPr lang="en-GB"/>
          </a:p>
        </p:txBody>
      </p:sp>
      <p:sp>
        <p:nvSpPr>
          <p:cNvPr id="5" name="Text Placeholder 4">
            <a:extLst>
              <a:ext uri="{FF2B5EF4-FFF2-40B4-BE49-F238E27FC236}">
                <a16:creationId xmlns:a16="http://schemas.microsoft.com/office/drawing/2014/main" id="{8BE899D0-CD2C-4E75-8E06-C667705E951D}"/>
              </a:ext>
            </a:extLst>
          </p:cNvPr>
          <p:cNvSpPr>
            <a:spLocks noGrp="1"/>
          </p:cNvSpPr>
          <p:nvPr>
            <p:ph type="body" sz="quarter" idx="13"/>
          </p:nvPr>
        </p:nvSpPr>
        <p:spPr/>
        <p:txBody>
          <a:bodyPr/>
          <a:lstStyle/>
          <a:p>
            <a:r>
              <a:rPr lang="en-US" sz="2000" dirty="0"/>
              <a:t>All information is connected and available through our master 3D model (EPL)</a:t>
            </a:r>
          </a:p>
        </p:txBody>
      </p:sp>
      <p:pic>
        <p:nvPicPr>
          <p:cNvPr id="8" name="Picture 7">
            <a:extLst>
              <a:ext uri="{FF2B5EF4-FFF2-40B4-BE49-F238E27FC236}">
                <a16:creationId xmlns:a16="http://schemas.microsoft.com/office/drawing/2014/main" id="{6CFA2245-2AA4-477C-B2F9-E9208C5396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814" y="1974337"/>
            <a:ext cx="8533138" cy="4551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Connector 8">
            <a:extLst>
              <a:ext uri="{FF2B5EF4-FFF2-40B4-BE49-F238E27FC236}">
                <a16:creationId xmlns:a16="http://schemas.microsoft.com/office/drawing/2014/main" id="{4686199D-1F35-4D9E-9CD4-CC3373F4EF5C}"/>
              </a:ext>
            </a:extLst>
          </p:cNvPr>
          <p:cNvCxnSpPr/>
          <p:nvPr/>
        </p:nvCxnSpPr>
        <p:spPr>
          <a:xfrm flipH="1">
            <a:off x="584956" y="2262369"/>
            <a:ext cx="5557" cy="144016"/>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393A4F9-FE42-4480-A3E9-D429A02603BC}"/>
              </a:ext>
            </a:extLst>
          </p:cNvPr>
          <p:cNvCxnSpPr/>
          <p:nvPr/>
        </p:nvCxnSpPr>
        <p:spPr>
          <a:xfrm flipH="1">
            <a:off x="564553" y="2478393"/>
            <a:ext cx="21460" cy="3456384"/>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6C07B2B-7499-4D3D-B0AB-BC575B983851}"/>
              </a:ext>
            </a:extLst>
          </p:cNvPr>
          <p:cNvSpPr txBox="1"/>
          <p:nvPr/>
        </p:nvSpPr>
        <p:spPr>
          <a:xfrm>
            <a:off x="45485" y="2226655"/>
            <a:ext cx="564578" cy="215444"/>
          </a:xfrm>
          <a:prstGeom prst="rect">
            <a:avLst/>
          </a:prstGeom>
          <a:noFill/>
        </p:spPr>
        <p:txBody>
          <a:bodyPr wrap="none" rtlCol="0">
            <a:spAutoFit/>
          </a:bodyPr>
          <a:lstStyle/>
          <a:p>
            <a:r>
              <a:rPr lang="en-GB" sz="800"/>
              <a:t>Buildings</a:t>
            </a:r>
          </a:p>
        </p:txBody>
      </p:sp>
      <p:sp>
        <p:nvSpPr>
          <p:cNvPr id="12" name="TextBox 11">
            <a:extLst>
              <a:ext uri="{FF2B5EF4-FFF2-40B4-BE49-F238E27FC236}">
                <a16:creationId xmlns:a16="http://schemas.microsoft.com/office/drawing/2014/main" id="{EDC109B3-943B-42E9-ADE9-0DE1C2500D07}"/>
              </a:ext>
            </a:extLst>
          </p:cNvPr>
          <p:cNvSpPr txBox="1"/>
          <p:nvPr/>
        </p:nvSpPr>
        <p:spPr>
          <a:xfrm>
            <a:off x="40982" y="3961555"/>
            <a:ext cx="593432" cy="369332"/>
          </a:xfrm>
          <a:prstGeom prst="rect">
            <a:avLst/>
          </a:prstGeom>
          <a:noFill/>
        </p:spPr>
        <p:txBody>
          <a:bodyPr wrap="none" rtlCol="0">
            <a:spAutoFit/>
          </a:bodyPr>
          <a:lstStyle/>
          <a:p>
            <a:r>
              <a:rPr lang="en-GB" sz="900" dirty="0"/>
              <a:t>Plant &amp;</a:t>
            </a:r>
          </a:p>
          <a:p>
            <a:r>
              <a:rPr lang="en-GB" sz="900" dirty="0"/>
              <a:t>Machine</a:t>
            </a:r>
          </a:p>
        </p:txBody>
      </p:sp>
      <p:pic>
        <p:nvPicPr>
          <p:cNvPr id="13" name="Picture 12">
            <a:extLst>
              <a:ext uri="{FF2B5EF4-FFF2-40B4-BE49-F238E27FC236}">
                <a16:creationId xmlns:a16="http://schemas.microsoft.com/office/drawing/2014/main" id="{EF9F07FF-067F-4BCB-80C9-891A3F3660C5}"/>
              </a:ext>
            </a:extLst>
          </p:cNvPr>
          <p:cNvPicPr>
            <a:picLocks noChangeAspect="1"/>
          </p:cNvPicPr>
          <p:nvPr/>
        </p:nvPicPr>
        <p:blipFill rotWithShape="1">
          <a:blip r:embed="rId3"/>
          <a:srcRect l="20469" t="15856" r="11905" b="19551"/>
          <a:stretch/>
        </p:blipFill>
        <p:spPr>
          <a:xfrm>
            <a:off x="8596633" y="1556792"/>
            <a:ext cx="3475791" cy="1867454"/>
          </a:xfrm>
          <a:prstGeom prst="rect">
            <a:avLst/>
          </a:prstGeom>
        </p:spPr>
      </p:pic>
      <p:pic>
        <p:nvPicPr>
          <p:cNvPr id="14" name="Picture 13">
            <a:extLst>
              <a:ext uri="{FF2B5EF4-FFF2-40B4-BE49-F238E27FC236}">
                <a16:creationId xmlns:a16="http://schemas.microsoft.com/office/drawing/2014/main" id="{F054BDD7-95A6-4627-8F06-E10565A80ADF}"/>
              </a:ext>
            </a:extLst>
          </p:cNvPr>
          <p:cNvPicPr>
            <a:picLocks noChangeAspect="1"/>
          </p:cNvPicPr>
          <p:nvPr/>
        </p:nvPicPr>
        <p:blipFill rotWithShape="1">
          <a:blip r:embed="rId4"/>
          <a:srcRect l="14268" t="24276" r="22538" b="15876"/>
          <a:stretch/>
        </p:blipFill>
        <p:spPr>
          <a:xfrm>
            <a:off x="5015880" y="1561546"/>
            <a:ext cx="3505572" cy="1867454"/>
          </a:xfrm>
          <a:prstGeom prst="rect">
            <a:avLst/>
          </a:prstGeom>
        </p:spPr>
      </p:pic>
      <p:pic>
        <p:nvPicPr>
          <p:cNvPr id="18" name="Picture 17">
            <a:extLst>
              <a:ext uri="{FF2B5EF4-FFF2-40B4-BE49-F238E27FC236}">
                <a16:creationId xmlns:a16="http://schemas.microsoft.com/office/drawing/2014/main" id="{4CF7E303-74E3-4A19-A054-035F44EE077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464152" y="4911481"/>
            <a:ext cx="2844800" cy="1906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0">
            <a:extLst>
              <a:ext uri="{FF2B5EF4-FFF2-40B4-BE49-F238E27FC236}">
                <a16:creationId xmlns:a16="http://schemas.microsoft.com/office/drawing/2014/main" id="{34CFEEBA-B2E5-4F83-86E3-9D664219D2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74050" y="3433755"/>
            <a:ext cx="1898374" cy="2020978"/>
          </a:xfrm>
          <a:prstGeom prst="rect">
            <a:avLst/>
          </a:prstGeom>
          <a:ln>
            <a:noFill/>
          </a:ln>
        </p:spPr>
      </p:pic>
    </p:spTree>
    <p:extLst>
      <p:ext uri="{BB962C8B-B14F-4D97-AF65-F5344CB8AC3E}">
        <p14:creationId xmlns:p14="http://schemas.microsoft.com/office/powerpoint/2010/main" val="9292459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368" y="404664"/>
            <a:ext cx="9518848" cy="562074"/>
          </a:xfrm>
        </p:spPr>
        <p:txBody>
          <a:bodyPr/>
          <a:lstStyle/>
          <a:p>
            <a:r>
              <a:rPr lang="en-GB" dirty="0"/>
              <a:t>TAC#19 Technical Advisory </a:t>
            </a:r>
            <a:r>
              <a:rPr lang="en-GB" dirty="0" smtClean="0"/>
              <a:t>Committee - Charge </a:t>
            </a:r>
            <a:endParaRPr lang="sv-SE" dirty="0"/>
          </a:p>
        </p:txBody>
      </p:sp>
      <p:sp>
        <p:nvSpPr>
          <p:cNvPr id="4" name="Slide Number Placeholder 3"/>
          <p:cNvSpPr>
            <a:spLocks noGrp="1"/>
          </p:cNvSpPr>
          <p:nvPr>
            <p:ph type="sldNum" sz="quarter" idx="12"/>
          </p:nvPr>
        </p:nvSpPr>
        <p:spPr/>
        <p:txBody>
          <a:bodyPr/>
          <a:lstStyle/>
          <a:p>
            <a:fld id="{551115BC-487E-4422-894C-CB7CD3E79223}" type="slidenum">
              <a:rPr lang="en-GB" smtClean="0"/>
              <a:pPr/>
              <a:t>3</a:t>
            </a:fld>
            <a:endParaRPr lang="en-GB"/>
          </a:p>
        </p:txBody>
      </p:sp>
      <p:sp>
        <p:nvSpPr>
          <p:cNvPr id="6" name="Content Placeholder 2">
            <a:extLst>
              <a:ext uri="{FF2B5EF4-FFF2-40B4-BE49-F238E27FC236}">
                <a16:creationId xmlns:a16="http://schemas.microsoft.com/office/drawing/2014/main" id="{90477500-DC04-D748-B834-273542DDBFE7}"/>
              </a:ext>
            </a:extLst>
          </p:cNvPr>
          <p:cNvSpPr txBox="1">
            <a:spLocks/>
          </p:cNvSpPr>
          <p:nvPr/>
        </p:nvSpPr>
        <p:spPr>
          <a:xfrm>
            <a:off x="767408" y="1616576"/>
            <a:ext cx="10729192" cy="4188688"/>
          </a:xfrm>
          <a:prstGeom prst="rect">
            <a:avLst/>
          </a:prstGeom>
        </p:spPr>
        <p:txBody>
          <a:bodyPr vert="horz" lIns="67500" tIns="34290" rIns="68580" bIns="34290" rtlCol="0">
            <a:noAutofit/>
          </a:bodyPr>
          <a:lstStyle>
            <a:lvl1pPr marL="342900" indent="-342900" algn="l" defTabSz="685800" rtl="0" eaLnBrk="1" latinLnBrk="0" hangingPunct="1">
              <a:spcBef>
                <a:spcPct val="20000"/>
              </a:spcBef>
              <a:buFont typeface="Arial" panose="020B0604020202020204" pitchFamily="34" charset="0"/>
              <a:buChar char="•"/>
              <a:defRPr sz="2100" kern="1200" baseline="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500" kern="1200" baseline="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350" kern="1200" baseline="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None/>
            </a:pPr>
            <a:r>
              <a:rPr lang="en-GB" sz="2400" b="1" dirty="0"/>
              <a:t>C</a:t>
            </a:r>
            <a:r>
              <a:rPr lang="en-GB" sz="2400" b="1" dirty="0" smtClean="0"/>
              <a:t>harge - key </a:t>
            </a:r>
            <a:r>
              <a:rPr lang="en-GB" sz="2400" b="1" dirty="0"/>
              <a:t>questions to review </a:t>
            </a:r>
            <a:r>
              <a:rPr lang="en-GB" sz="2400" b="1" dirty="0" smtClean="0"/>
              <a:t>panel - </a:t>
            </a:r>
            <a:r>
              <a:rPr lang="en-GB" sz="2400" b="1" dirty="0"/>
              <a:t>from EIS:</a:t>
            </a:r>
            <a:endParaRPr lang="sv-SE" sz="2400" dirty="0"/>
          </a:p>
          <a:p>
            <a:r>
              <a:rPr lang="en-GB" sz="2400" b="1" dirty="0"/>
              <a:t>Is the proposed approach for interacting with the in-kind partners going to lead to delivered documentation of the proper quality and usability</a:t>
            </a:r>
            <a:r>
              <a:rPr lang="en-GB" sz="2400" b="1" dirty="0" smtClean="0"/>
              <a:t>?</a:t>
            </a:r>
          </a:p>
          <a:p>
            <a:r>
              <a:rPr lang="en-GB" sz="2400" b="1" dirty="0" smtClean="0"/>
              <a:t>Additional </a:t>
            </a:r>
            <a:r>
              <a:rPr lang="en-GB" sz="2400" b="1" dirty="0"/>
              <a:t>suggestions are welcome</a:t>
            </a:r>
            <a:r>
              <a:rPr lang="en-GB" sz="2400" b="1" dirty="0" smtClean="0"/>
              <a:t>.</a:t>
            </a:r>
          </a:p>
          <a:p>
            <a:endParaRPr lang="en-GB" sz="2400" b="1" dirty="0"/>
          </a:p>
          <a:p>
            <a:pPr marL="0" indent="0">
              <a:buNone/>
            </a:pPr>
            <a:endParaRPr lang="sv-SE" dirty="0" smtClean="0"/>
          </a:p>
          <a:p>
            <a:pPr lvl="1"/>
            <a:endParaRPr lang="sv-SE" sz="1600" dirty="0"/>
          </a:p>
          <a:p>
            <a:pPr lvl="1"/>
            <a:endParaRPr lang="en-US" sz="1600" dirty="0"/>
          </a:p>
          <a:p>
            <a:pPr lvl="1"/>
            <a:endParaRPr lang="en-US" sz="1200" dirty="0"/>
          </a:p>
          <a:p>
            <a:pPr lvl="1"/>
            <a:endParaRPr lang="sv-SE" sz="1200" dirty="0"/>
          </a:p>
        </p:txBody>
      </p:sp>
    </p:spTree>
    <p:extLst>
      <p:ext uri="{BB962C8B-B14F-4D97-AF65-F5344CB8AC3E}">
        <p14:creationId xmlns:p14="http://schemas.microsoft.com/office/powerpoint/2010/main" val="1615812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BE803-7692-4741-A67B-EBBBC4F7A3FE}"/>
              </a:ext>
            </a:extLst>
          </p:cNvPr>
          <p:cNvSpPr>
            <a:spLocks noGrp="1"/>
          </p:cNvSpPr>
          <p:nvPr>
            <p:ph type="title"/>
          </p:nvPr>
        </p:nvSpPr>
        <p:spPr>
          <a:xfrm>
            <a:off x="604835" y="399566"/>
            <a:ext cx="9518848" cy="562074"/>
          </a:xfrm>
        </p:spPr>
        <p:txBody>
          <a:bodyPr/>
          <a:lstStyle/>
          <a:p>
            <a:r>
              <a:rPr lang="en-US" dirty="0"/>
              <a:t>Lifecycle information management - ESS</a:t>
            </a:r>
          </a:p>
        </p:txBody>
      </p:sp>
      <p:sp>
        <p:nvSpPr>
          <p:cNvPr id="4" name="Slide Number Placeholder 3">
            <a:extLst>
              <a:ext uri="{FF2B5EF4-FFF2-40B4-BE49-F238E27FC236}">
                <a16:creationId xmlns:a16="http://schemas.microsoft.com/office/drawing/2014/main" id="{91894175-AC1F-4E9F-9AC3-47FEFAC96BAD}"/>
              </a:ext>
            </a:extLst>
          </p:cNvPr>
          <p:cNvSpPr>
            <a:spLocks noGrp="1"/>
          </p:cNvSpPr>
          <p:nvPr>
            <p:ph type="sldNum" sz="quarter" idx="12"/>
          </p:nvPr>
        </p:nvSpPr>
        <p:spPr/>
        <p:txBody>
          <a:bodyPr/>
          <a:lstStyle/>
          <a:p>
            <a:fld id="{551115BC-487E-4422-894C-CB7CD3E79223}" type="slidenum">
              <a:rPr lang="en-GB" smtClean="0"/>
              <a:pPr/>
              <a:t>30</a:t>
            </a:fld>
            <a:endParaRPr lang="en-GB"/>
          </a:p>
        </p:txBody>
      </p:sp>
      <p:sp>
        <p:nvSpPr>
          <p:cNvPr id="6" name="Rectangle 5">
            <a:extLst>
              <a:ext uri="{FF2B5EF4-FFF2-40B4-BE49-F238E27FC236}">
                <a16:creationId xmlns:a16="http://schemas.microsoft.com/office/drawing/2014/main" id="{2699EAF9-4777-491B-A877-CF277D5EADD4}"/>
              </a:ext>
            </a:extLst>
          </p:cNvPr>
          <p:cNvSpPr/>
          <p:nvPr/>
        </p:nvSpPr>
        <p:spPr>
          <a:xfrm>
            <a:off x="1521188" y="1484784"/>
            <a:ext cx="9144000" cy="5328592"/>
          </a:xfrm>
          <a:prstGeom prst="rect">
            <a:avLst/>
          </a:prstGeom>
          <a:blipFill dpi="0" rotWithShape="1">
            <a:blip r:embed="rId2">
              <a:alphaModFix amt="34000"/>
              <a:grayscl/>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Circular Arrow 3">
            <a:extLst>
              <a:ext uri="{FF2B5EF4-FFF2-40B4-BE49-F238E27FC236}">
                <a16:creationId xmlns:a16="http://schemas.microsoft.com/office/drawing/2014/main" id="{33C94AE7-6851-442A-9D8C-CE7338E0FA85}"/>
              </a:ext>
            </a:extLst>
          </p:cNvPr>
          <p:cNvSpPr/>
          <p:nvPr/>
        </p:nvSpPr>
        <p:spPr>
          <a:xfrm rot="5400000" flipH="1" flipV="1">
            <a:off x="2661254" y="992021"/>
            <a:ext cx="4814193" cy="6951849"/>
          </a:xfrm>
          <a:prstGeom prst="circularArrow">
            <a:avLst>
              <a:gd name="adj1" fmla="val 5058"/>
              <a:gd name="adj2" fmla="val 701402"/>
              <a:gd name="adj3" fmla="val 20699737"/>
              <a:gd name="adj4" fmla="val 1767476"/>
              <a:gd name="adj5" fmla="val 7522"/>
            </a:avLst>
          </a:prstGeom>
          <a:solidFill>
            <a:srgbClr val="B7B8C7">
              <a:alpha val="60000"/>
            </a:srgbClr>
          </a:solidFill>
          <a:ln w="25400">
            <a:solidFill>
              <a:srgbClr val="B7B8C7">
                <a:alpha val="60000"/>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8" name="Group 7">
            <a:extLst>
              <a:ext uri="{FF2B5EF4-FFF2-40B4-BE49-F238E27FC236}">
                <a16:creationId xmlns:a16="http://schemas.microsoft.com/office/drawing/2014/main" id="{689D133B-70AE-4718-9B51-449128A755A4}"/>
              </a:ext>
            </a:extLst>
          </p:cNvPr>
          <p:cNvGrpSpPr/>
          <p:nvPr/>
        </p:nvGrpSpPr>
        <p:grpSpPr>
          <a:xfrm>
            <a:off x="6063741" y="1996441"/>
            <a:ext cx="2480533" cy="1065385"/>
            <a:chOff x="6148798" y="1581698"/>
            <a:chExt cx="3307377" cy="1420513"/>
          </a:xfrm>
        </p:grpSpPr>
        <p:sp>
          <p:nvSpPr>
            <p:cNvPr id="9" name="Oval 8">
              <a:extLst>
                <a:ext uri="{FF2B5EF4-FFF2-40B4-BE49-F238E27FC236}">
                  <a16:creationId xmlns:a16="http://schemas.microsoft.com/office/drawing/2014/main" id="{E5CE7A7A-B2B9-4EFB-A5D0-32E87664E74D}"/>
                </a:ext>
              </a:extLst>
            </p:cNvPr>
            <p:cNvSpPr/>
            <p:nvPr/>
          </p:nvSpPr>
          <p:spPr>
            <a:xfrm>
              <a:off x="6959159" y="1958856"/>
              <a:ext cx="58616" cy="58615"/>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Oval 9">
              <a:extLst>
                <a:ext uri="{FF2B5EF4-FFF2-40B4-BE49-F238E27FC236}">
                  <a16:creationId xmlns:a16="http://schemas.microsoft.com/office/drawing/2014/main" id="{839BEFAE-31BC-488D-9466-697E1BBCAD37}"/>
                </a:ext>
              </a:extLst>
            </p:cNvPr>
            <p:cNvSpPr/>
            <p:nvPr/>
          </p:nvSpPr>
          <p:spPr>
            <a:xfrm>
              <a:off x="7228789" y="2216763"/>
              <a:ext cx="58616" cy="58615"/>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Oval 10">
              <a:extLst>
                <a:ext uri="{FF2B5EF4-FFF2-40B4-BE49-F238E27FC236}">
                  <a16:creationId xmlns:a16="http://schemas.microsoft.com/office/drawing/2014/main" id="{B508555F-FD7A-4D4F-B4E7-AFBD6B40243D}"/>
                </a:ext>
              </a:extLst>
            </p:cNvPr>
            <p:cNvSpPr/>
            <p:nvPr/>
          </p:nvSpPr>
          <p:spPr>
            <a:xfrm>
              <a:off x="7433943" y="2439502"/>
              <a:ext cx="58616" cy="58615"/>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2" name="Elbow Connector 8">
              <a:extLst>
                <a:ext uri="{FF2B5EF4-FFF2-40B4-BE49-F238E27FC236}">
                  <a16:creationId xmlns:a16="http://schemas.microsoft.com/office/drawing/2014/main" id="{D5D2E12F-F157-464A-B537-1EDDD1A6A493}"/>
                </a:ext>
              </a:extLst>
            </p:cNvPr>
            <p:cNvCxnSpPr>
              <a:stCxn id="9" idx="4"/>
              <a:endCxn id="10" idx="2"/>
            </p:cNvCxnSpPr>
            <p:nvPr/>
          </p:nvCxnSpPr>
          <p:spPr>
            <a:xfrm rot="16200000" flipH="1">
              <a:off x="6994328" y="2011610"/>
              <a:ext cx="228600" cy="240322"/>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13" name="Elbow Connector 9">
              <a:extLst>
                <a:ext uri="{FF2B5EF4-FFF2-40B4-BE49-F238E27FC236}">
                  <a16:creationId xmlns:a16="http://schemas.microsoft.com/office/drawing/2014/main" id="{6100FB6E-FD54-4EDA-99BC-F9156EE3E6F0}"/>
                </a:ext>
              </a:extLst>
            </p:cNvPr>
            <p:cNvCxnSpPr>
              <a:stCxn id="10" idx="4"/>
              <a:endCxn id="11" idx="2"/>
            </p:cNvCxnSpPr>
            <p:nvPr/>
          </p:nvCxnSpPr>
          <p:spPr>
            <a:xfrm rot="16200000" flipH="1">
              <a:off x="7249304" y="2284171"/>
              <a:ext cx="193432" cy="175846"/>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3E6A0E2-0F85-466C-A76B-D6091D845F59}"/>
                </a:ext>
              </a:extLst>
            </p:cNvPr>
            <p:cNvSpPr txBox="1"/>
            <p:nvPr/>
          </p:nvSpPr>
          <p:spPr>
            <a:xfrm>
              <a:off x="7108627" y="1841625"/>
              <a:ext cx="1292847" cy="338555"/>
            </a:xfrm>
            <a:prstGeom prst="rect">
              <a:avLst/>
            </a:prstGeom>
            <a:noFill/>
            <a:ln>
              <a:noFill/>
            </a:ln>
          </p:spPr>
          <p:txBody>
            <a:bodyPr wrap="square" rtlCol="0">
              <a:spAutoFit/>
            </a:bodyPr>
            <a:lstStyle/>
            <a:p>
              <a:r>
                <a:rPr lang="en-US" sz="1050" dirty="0"/>
                <a:t>=ESS</a:t>
              </a:r>
            </a:p>
          </p:txBody>
        </p:sp>
        <p:sp>
          <p:nvSpPr>
            <p:cNvPr id="15" name="TextBox 14">
              <a:extLst>
                <a:ext uri="{FF2B5EF4-FFF2-40B4-BE49-F238E27FC236}">
                  <a16:creationId xmlns:a16="http://schemas.microsoft.com/office/drawing/2014/main" id="{88B57861-02F7-4FCC-BE7E-A1EE00EA0E15}"/>
                </a:ext>
              </a:extLst>
            </p:cNvPr>
            <p:cNvSpPr txBox="1"/>
            <p:nvPr/>
          </p:nvSpPr>
          <p:spPr>
            <a:xfrm>
              <a:off x="7319643" y="2087809"/>
              <a:ext cx="1357324" cy="338555"/>
            </a:xfrm>
            <a:prstGeom prst="rect">
              <a:avLst/>
            </a:prstGeom>
            <a:noFill/>
          </p:spPr>
          <p:txBody>
            <a:bodyPr wrap="square" rtlCol="0">
              <a:spAutoFit/>
            </a:bodyPr>
            <a:lstStyle/>
            <a:p>
              <a:r>
                <a:rPr lang="en-US" sz="1050" dirty="0"/>
                <a:t>=ESS.ACC</a:t>
              </a:r>
            </a:p>
          </p:txBody>
        </p:sp>
        <p:sp>
          <p:nvSpPr>
            <p:cNvPr id="16" name="TextBox 15">
              <a:extLst>
                <a:ext uri="{FF2B5EF4-FFF2-40B4-BE49-F238E27FC236}">
                  <a16:creationId xmlns:a16="http://schemas.microsoft.com/office/drawing/2014/main" id="{28E9DA97-4E4E-4D8B-BD8D-B8B93527E234}"/>
                </a:ext>
              </a:extLst>
            </p:cNvPr>
            <p:cNvSpPr txBox="1"/>
            <p:nvPr/>
          </p:nvSpPr>
          <p:spPr>
            <a:xfrm>
              <a:off x="7518933" y="2310547"/>
              <a:ext cx="1257301" cy="338555"/>
            </a:xfrm>
            <a:prstGeom prst="rect">
              <a:avLst/>
            </a:prstGeom>
            <a:noFill/>
          </p:spPr>
          <p:txBody>
            <a:bodyPr wrap="square" rtlCol="0">
              <a:spAutoFit/>
            </a:bodyPr>
            <a:lstStyle/>
            <a:p>
              <a:r>
                <a:rPr lang="en-US" sz="1050" dirty="0"/>
                <a:t>=ESS.ACC.E02</a:t>
              </a:r>
            </a:p>
          </p:txBody>
        </p:sp>
        <p:sp>
          <p:nvSpPr>
            <p:cNvPr id="17" name="Oval 16">
              <a:extLst>
                <a:ext uri="{FF2B5EF4-FFF2-40B4-BE49-F238E27FC236}">
                  <a16:creationId xmlns:a16="http://schemas.microsoft.com/office/drawing/2014/main" id="{36ACCA26-F22B-40D0-B3E5-DE861A435B75}"/>
                </a:ext>
              </a:extLst>
            </p:cNvPr>
            <p:cNvSpPr/>
            <p:nvPr/>
          </p:nvSpPr>
          <p:spPr>
            <a:xfrm>
              <a:off x="7680127" y="2662240"/>
              <a:ext cx="58616" cy="58615"/>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8" name="Elbow Connector 14">
              <a:extLst>
                <a:ext uri="{FF2B5EF4-FFF2-40B4-BE49-F238E27FC236}">
                  <a16:creationId xmlns:a16="http://schemas.microsoft.com/office/drawing/2014/main" id="{381310B6-877B-4224-9167-A0F27BE333E8}"/>
                </a:ext>
              </a:extLst>
            </p:cNvPr>
            <p:cNvCxnSpPr>
              <a:stCxn id="11" idx="4"/>
              <a:endCxn id="17" idx="2"/>
            </p:cNvCxnSpPr>
            <p:nvPr/>
          </p:nvCxnSpPr>
          <p:spPr>
            <a:xfrm rot="16200000" flipH="1">
              <a:off x="7474974" y="2486394"/>
              <a:ext cx="193431" cy="216876"/>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0388B7C-E804-4137-B6AB-68A81D124F2E}"/>
                </a:ext>
              </a:extLst>
            </p:cNvPr>
            <p:cNvSpPr txBox="1"/>
            <p:nvPr/>
          </p:nvSpPr>
          <p:spPr>
            <a:xfrm>
              <a:off x="7776841" y="2533285"/>
              <a:ext cx="1679334" cy="338555"/>
            </a:xfrm>
            <a:prstGeom prst="rect">
              <a:avLst/>
            </a:prstGeom>
            <a:noFill/>
          </p:spPr>
          <p:txBody>
            <a:bodyPr wrap="square" rtlCol="0">
              <a:spAutoFit/>
            </a:bodyPr>
            <a:lstStyle/>
            <a:p>
              <a:r>
                <a:rPr lang="en-US" sz="1050" dirty="0"/>
                <a:t>=ESS.ACC.E02.W02</a:t>
              </a:r>
            </a:p>
          </p:txBody>
        </p:sp>
        <p:sp>
          <p:nvSpPr>
            <p:cNvPr id="20" name="Oval 19">
              <a:extLst>
                <a:ext uri="{FF2B5EF4-FFF2-40B4-BE49-F238E27FC236}">
                  <a16:creationId xmlns:a16="http://schemas.microsoft.com/office/drawing/2014/main" id="{3FF3B00B-14BC-4322-9A03-3AE417D360D5}"/>
                </a:ext>
              </a:extLst>
            </p:cNvPr>
            <p:cNvSpPr/>
            <p:nvPr/>
          </p:nvSpPr>
          <p:spPr>
            <a:xfrm>
              <a:off x="7433942" y="2943596"/>
              <a:ext cx="58616" cy="58615"/>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21" name="Elbow Connector 17">
              <a:extLst>
                <a:ext uri="{FF2B5EF4-FFF2-40B4-BE49-F238E27FC236}">
                  <a16:creationId xmlns:a16="http://schemas.microsoft.com/office/drawing/2014/main" id="{7BEF79AD-17A4-470C-9A7F-100954E70B32}"/>
                </a:ext>
              </a:extLst>
            </p:cNvPr>
            <p:cNvCxnSpPr>
              <a:stCxn id="10" idx="4"/>
              <a:endCxn id="20" idx="2"/>
            </p:cNvCxnSpPr>
            <p:nvPr/>
          </p:nvCxnSpPr>
          <p:spPr>
            <a:xfrm rot="16200000" flipH="1">
              <a:off x="6997256" y="2536218"/>
              <a:ext cx="697526" cy="175845"/>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C9AB814-E0DB-42A1-96F7-7EA5E5DA3C18}"/>
                </a:ext>
              </a:extLst>
            </p:cNvPr>
            <p:cNvSpPr txBox="1"/>
            <p:nvPr/>
          </p:nvSpPr>
          <p:spPr>
            <a:xfrm>
              <a:off x="6148798" y="1581698"/>
              <a:ext cx="3198926" cy="338555"/>
            </a:xfrm>
            <a:prstGeom prst="rect">
              <a:avLst/>
            </a:prstGeom>
            <a:noFill/>
          </p:spPr>
          <p:txBody>
            <a:bodyPr wrap="square" rtlCol="0">
              <a:spAutoFit/>
            </a:bodyPr>
            <a:lstStyle/>
            <a:p>
              <a:r>
                <a:rPr lang="en-US" sz="1050" dirty="0"/>
                <a:t>Functional Breakdown Structure - FBS</a:t>
              </a:r>
            </a:p>
          </p:txBody>
        </p:sp>
      </p:grpSp>
      <p:sp>
        <p:nvSpPr>
          <p:cNvPr id="23" name="TextBox 22">
            <a:extLst>
              <a:ext uri="{FF2B5EF4-FFF2-40B4-BE49-F238E27FC236}">
                <a16:creationId xmlns:a16="http://schemas.microsoft.com/office/drawing/2014/main" id="{50401752-5792-48E2-B51A-9FB814B5D7AD}"/>
              </a:ext>
            </a:extLst>
          </p:cNvPr>
          <p:cNvSpPr txBox="1"/>
          <p:nvPr/>
        </p:nvSpPr>
        <p:spPr>
          <a:xfrm>
            <a:off x="8209297" y="3172786"/>
            <a:ext cx="1287830" cy="253916"/>
          </a:xfrm>
          <a:prstGeom prst="rect">
            <a:avLst/>
          </a:prstGeom>
          <a:noFill/>
        </p:spPr>
        <p:txBody>
          <a:bodyPr wrap="square" rtlCol="0">
            <a:spAutoFit/>
          </a:bodyPr>
          <a:lstStyle/>
          <a:p>
            <a:r>
              <a:rPr lang="en-US" sz="1050" dirty="0"/>
              <a:t>Location Structure</a:t>
            </a:r>
          </a:p>
        </p:txBody>
      </p:sp>
      <p:sp>
        <p:nvSpPr>
          <p:cNvPr id="24" name="Oval 23">
            <a:extLst>
              <a:ext uri="{FF2B5EF4-FFF2-40B4-BE49-F238E27FC236}">
                <a16:creationId xmlns:a16="http://schemas.microsoft.com/office/drawing/2014/main" id="{FE5185C5-7543-4196-833A-C7EE45B8C06F}"/>
              </a:ext>
            </a:extLst>
          </p:cNvPr>
          <p:cNvSpPr/>
          <p:nvPr/>
        </p:nvSpPr>
        <p:spPr>
          <a:xfrm>
            <a:off x="8472264" y="3441508"/>
            <a:ext cx="43962" cy="43961"/>
          </a:xfrm>
          <a:prstGeom prst="ellipse">
            <a:avLst/>
          </a:prstGeom>
          <a:solidFill>
            <a:schemeClr val="accent2">
              <a:lumMod val="75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5" name="Oval 24">
            <a:extLst>
              <a:ext uri="{FF2B5EF4-FFF2-40B4-BE49-F238E27FC236}">
                <a16:creationId xmlns:a16="http://schemas.microsoft.com/office/drawing/2014/main" id="{B1465929-06E7-4D41-84F7-8C382F73B603}"/>
              </a:ext>
            </a:extLst>
          </p:cNvPr>
          <p:cNvSpPr/>
          <p:nvPr/>
        </p:nvSpPr>
        <p:spPr>
          <a:xfrm>
            <a:off x="8674487" y="3634938"/>
            <a:ext cx="43962" cy="43961"/>
          </a:xfrm>
          <a:prstGeom prst="ellipse">
            <a:avLst/>
          </a:prstGeom>
          <a:solidFill>
            <a:schemeClr val="accent2">
              <a:lumMod val="75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6" name="Oval 25">
            <a:extLst>
              <a:ext uri="{FF2B5EF4-FFF2-40B4-BE49-F238E27FC236}">
                <a16:creationId xmlns:a16="http://schemas.microsoft.com/office/drawing/2014/main" id="{E29483A3-7EA6-4497-9046-05CAD9EF9E07}"/>
              </a:ext>
            </a:extLst>
          </p:cNvPr>
          <p:cNvSpPr/>
          <p:nvPr/>
        </p:nvSpPr>
        <p:spPr>
          <a:xfrm>
            <a:off x="8828352" y="3801993"/>
            <a:ext cx="43962" cy="43961"/>
          </a:xfrm>
          <a:prstGeom prst="ellipse">
            <a:avLst/>
          </a:prstGeom>
          <a:solidFill>
            <a:schemeClr val="accent2">
              <a:lumMod val="75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27" name="Elbow Connector 28">
            <a:extLst>
              <a:ext uri="{FF2B5EF4-FFF2-40B4-BE49-F238E27FC236}">
                <a16:creationId xmlns:a16="http://schemas.microsoft.com/office/drawing/2014/main" id="{60AD99A9-CB67-487D-B576-C3CF7A9E50C7}"/>
              </a:ext>
            </a:extLst>
          </p:cNvPr>
          <p:cNvCxnSpPr>
            <a:stCxn id="24" idx="4"/>
            <a:endCxn id="25" idx="2"/>
          </p:cNvCxnSpPr>
          <p:nvPr/>
        </p:nvCxnSpPr>
        <p:spPr>
          <a:xfrm rot="16200000" flipH="1">
            <a:off x="8498641" y="3481074"/>
            <a:ext cx="171450" cy="180242"/>
          </a:xfrm>
          <a:prstGeom prst="bentConnector2">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8" name="Elbow Connector 29">
            <a:extLst>
              <a:ext uri="{FF2B5EF4-FFF2-40B4-BE49-F238E27FC236}">
                <a16:creationId xmlns:a16="http://schemas.microsoft.com/office/drawing/2014/main" id="{5E400D1C-E49D-45D6-946F-D09FF6E2B6B5}"/>
              </a:ext>
            </a:extLst>
          </p:cNvPr>
          <p:cNvCxnSpPr>
            <a:stCxn id="25" idx="4"/>
            <a:endCxn id="26" idx="2"/>
          </p:cNvCxnSpPr>
          <p:nvPr/>
        </p:nvCxnSpPr>
        <p:spPr>
          <a:xfrm rot="16200000" flipH="1">
            <a:off x="8689873" y="3685494"/>
            <a:ext cx="145074" cy="131885"/>
          </a:xfrm>
          <a:prstGeom prst="bentConnector2">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D7A59C05-8B46-4394-ABAA-2EEBD5AA5C5B}"/>
              </a:ext>
            </a:extLst>
          </p:cNvPr>
          <p:cNvSpPr txBox="1"/>
          <p:nvPr/>
        </p:nvSpPr>
        <p:spPr>
          <a:xfrm>
            <a:off x="8742626" y="3538223"/>
            <a:ext cx="888548" cy="253916"/>
          </a:xfrm>
          <a:prstGeom prst="rect">
            <a:avLst/>
          </a:prstGeom>
          <a:noFill/>
        </p:spPr>
        <p:txBody>
          <a:bodyPr wrap="square" rtlCol="0">
            <a:spAutoFit/>
          </a:bodyPr>
          <a:lstStyle/>
          <a:p>
            <a:r>
              <a:rPr lang="en-US" sz="1050" dirty="0"/>
              <a:t>+ESS.G02</a:t>
            </a:r>
          </a:p>
        </p:txBody>
      </p:sp>
      <p:sp>
        <p:nvSpPr>
          <p:cNvPr id="30" name="TextBox 29">
            <a:extLst>
              <a:ext uri="{FF2B5EF4-FFF2-40B4-BE49-F238E27FC236}">
                <a16:creationId xmlns:a16="http://schemas.microsoft.com/office/drawing/2014/main" id="{B15EBB59-6585-405D-B424-989A1A9E5E27}"/>
              </a:ext>
            </a:extLst>
          </p:cNvPr>
          <p:cNvSpPr txBox="1"/>
          <p:nvPr/>
        </p:nvSpPr>
        <p:spPr>
          <a:xfrm>
            <a:off x="8892095" y="3705276"/>
            <a:ext cx="942976" cy="253916"/>
          </a:xfrm>
          <a:prstGeom prst="rect">
            <a:avLst/>
          </a:prstGeom>
          <a:noFill/>
        </p:spPr>
        <p:txBody>
          <a:bodyPr wrap="square" rtlCol="0">
            <a:spAutoFit/>
          </a:bodyPr>
          <a:lstStyle/>
          <a:p>
            <a:r>
              <a:rPr lang="en-US" sz="1050" dirty="0"/>
              <a:t>+ESS.G02.090</a:t>
            </a:r>
          </a:p>
        </p:txBody>
      </p:sp>
      <p:sp>
        <p:nvSpPr>
          <p:cNvPr id="31" name="Oval 30">
            <a:extLst>
              <a:ext uri="{FF2B5EF4-FFF2-40B4-BE49-F238E27FC236}">
                <a16:creationId xmlns:a16="http://schemas.microsoft.com/office/drawing/2014/main" id="{8C119962-F60D-48A9-90F7-0E738DA9D3F3}"/>
              </a:ext>
            </a:extLst>
          </p:cNvPr>
          <p:cNvSpPr/>
          <p:nvPr/>
        </p:nvSpPr>
        <p:spPr>
          <a:xfrm>
            <a:off x="8959556" y="4281276"/>
            <a:ext cx="43962" cy="43961"/>
          </a:xfrm>
          <a:prstGeom prst="ellipse">
            <a:avLst/>
          </a:prstGeom>
          <a:solidFill>
            <a:schemeClr val="accent2">
              <a:lumMod val="75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2" name="Oval 31">
            <a:extLst>
              <a:ext uri="{FF2B5EF4-FFF2-40B4-BE49-F238E27FC236}">
                <a16:creationId xmlns:a16="http://schemas.microsoft.com/office/drawing/2014/main" id="{07AEC5A2-F0AA-4BA1-8818-9359EC46710B}"/>
              </a:ext>
            </a:extLst>
          </p:cNvPr>
          <p:cNvSpPr/>
          <p:nvPr/>
        </p:nvSpPr>
        <p:spPr>
          <a:xfrm>
            <a:off x="8828352" y="4052655"/>
            <a:ext cx="43962" cy="43961"/>
          </a:xfrm>
          <a:prstGeom prst="ellipse">
            <a:avLst/>
          </a:prstGeom>
          <a:solidFill>
            <a:schemeClr val="accent2">
              <a:lumMod val="75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33" name="Elbow Connector 36">
            <a:extLst>
              <a:ext uri="{FF2B5EF4-FFF2-40B4-BE49-F238E27FC236}">
                <a16:creationId xmlns:a16="http://schemas.microsoft.com/office/drawing/2014/main" id="{E6F235C6-FEE2-49E1-93E1-6D589F92FA86}"/>
              </a:ext>
            </a:extLst>
          </p:cNvPr>
          <p:cNvCxnSpPr>
            <a:stCxn id="25" idx="4"/>
            <a:endCxn id="32" idx="2"/>
          </p:cNvCxnSpPr>
          <p:nvPr/>
        </p:nvCxnSpPr>
        <p:spPr>
          <a:xfrm rot="16200000" flipH="1">
            <a:off x="8564542" y="3810825"/>
            <a:ext cx="395737" cy="131884"/>
          </a:xfrm>
          <a:prstGeom prst="bentConnector2">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4" name="Elbow Connector 37">
            <a:extLst>
              <a:ext uri="{FF2B5EF4-FFF2-40B4-BE49-F238E27FC236}">
                <a16:creationId xmlns:a16="http://schemas.microsoft.com/office/drawing/2014/main" id="{EADCE153-5B39-4591-9B3B-AE310CDE31C2}"/>
              </a:ext>
            </a:extLst>
          </p:cNvPr>
          <p:cNvCxnSpPr>
            <a:stCxn id="32" idx="4"/>
            <a:endCxn id="31" idx="2"/>
          </p:cNvCxnSpPr>
          <p:nvPr/>
        </p:nvCxnSpPr>
        <p:spPr>
          <a:xfrm rot="16200000" flipH="1">
            <a:off x="8801624" y="4145324"/>
            <a:ext cx="206641" cy="109223"/>
          </a:xfrm>
          <a:prstGeom prst="bentConnector2">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A03BC401-7C9D-4688-9A32-62CF85418307}"/>
              </a:ext>
            </a:extLst>
          </p:cNvPr>
          <p:cNvSpPr txBox="1"/>
          <p:nvPr/>
        </p:nvSpPr>
        <p:spPr>
          <a:xfrm>
            <a:off x="8899969" y="3933056"/>
            <a:ext cx="942976" cy="253916"/>
          </a:xfrm>
          <a:prstGeom prst="rect">
            <a:avLst/>
          </a:prstGeom>
          <a:noFill/>
        </p:spPr>
        <p:txBody>
          <a:bodyPr wrap="square" rtlCol="0">
            <a:spAutoFit/>
          </a:bodyPr>
          <a:lstStyle/>
          <a:p>
            <a:r>
              <a:rPr lang="en-US" sz="1050" dirty="0"/>
              <a:t>+ESS.G02.100</a:t>
            </a:r>
          </a:p>
        </p:txBody>
      </p:sp>
      <p:sp>
        <p:nvSpPr>
          <p:cNvPr id="36" name="TextBox 35">
            <a:extLst>
              <a:ext uri="{FF2B5EF4-FFF2-40B4-BE49-F238E27FC236}">
                <a16:creationId xmlns:a16="http://schemas.microsoft.com/office/drawing/2014/main" id="{324EECCD-108F-48F6-AC6F-89882F1D32F8}"/>
              </a:ext>
            </a:extLst>
          </p:cNvPr>
          <p:cNvSpPr txBox="1"/>
          <p:nvPr/>
        </p:nvSpPr>
        <p:spPr>
          <a:xfrm>
            <a:off x="9029476" y="4178043"/>
            <a:ext cx="1426487" cy="253916"/>
          </a:xfrm>
          <a:prstGeom prst="rect">
            <a:avLst/>
          </a:prstGeom>
          <a:noFill/>
        </p:spPr>
        <p:txBody>
          <a:bodyPr wrap="square" rtlCol="0">
            <a:spAutoFit/>
          </a:bodyPr>
          <a:lstStyle/>
          <a:p>
            <a:r>
              <a:rPr lang="en-US" sz="1050" dirty="0"/>
              <a:t>+ESS.G02.100.10001</a:t>
            </a:r>
          </a:p>
        </p:txBody>
      </p:sp>
      <p:sp>
        <p:nvSpPr>
          <p:cNvPr id="37" name="TextBox 36">
            <a:extLst>
              <a:ext uri="{FF2B5EF4-FFF2-40B4-BE49-F238E27FC236}">
                <a16:creationId xmlns:a16="http://schemas.microsoft.com/office/drawing/2014/main" id="{B3F8E084-6322-40C3-A67D-1E2B26E53C31}"/>
              </a:ext>
            </a:extLst>
          </p:cNvPr>
          <p:cNvSpPr txBox="1"/>
          <p:nvPr/>
        </p:nvSpPr>
        <p:spPr>
          <a:xfrm>
            <a:off x="8521148" y="3345894"/>
            <a:ext cx="1110027" cy="253916"/>
          </a:xfrm>
          <a:prstGeom prst="rect">
            <a:avLst/>
          </a:prstGeom>
          <a:noFill/>
        </p:spPr>
        <p:txBody>
          <a:bodyPr wrap="square" rtlCol="0">
            <a:spAutoFit/>
          </a:bodyPr>
          <a:lstStyle/>
          <a:p>
            <a:r>
              <a:rPr lang="en-US" sz="1050" dirty="0"/>
              <a:t>+ESS</a:t>
            </a:r>
          </a:p>
        </p:txBody>
      </p:sp>
      <p:sp>
        <p:nvSpPr>
          <p:cNvPr id="38" name="TextBox 37">
            <a:extLst>
              <a:ext uri="{FF2B5EF4-FFF2-40B4-BE49-F238E27FC236}">
                <a16:creationId xmlns:a16="http://schemas.microsoft.com/office/drawing/2014/main" id="{8088F85A-DF9A-430A-8E79-087504A4498A}"/>
              </a:ext>
            </a:extLst>
          </p:cNvPr>
          <p:cNvSpPr txBox="1"/>
          <p:nvPr/>
        </p:nvSpPr>
        <p:spPr>
          <a:xfrm rot="3729481">
            <a:off x="8095059" y="3589270"/>
            <a:ext cx="679307" cy="207749"/>
          </a:xfrm>
          <a:prstGeom prst="rect">
            <a:avLst/>
          </a:prstGeom>
          <a:noFill/>
        </p:spPr>
        <p:txBody>
          <a:bodyPr wrap="square" rtlCol="0">
            <a:spAutoFit/>
          </a:bodyPr>
          <a:lstStyle/>
          <a:p>
            <a:r>
              <a:rPr lang="en-US" sz="750" dirty="0"/>
              <a:t>Located In</a:t>
            </a:r>
          </a:p>
        </p:txBody>
      </p:sp>
      <p:grpSp>
        <p:nvGrpSpPr>
          <p:cNvPr id="39" name="Group 38">
            <a:extLst>
              <a:ext uri="{FF2B5EF4-FFF2-40B4-BE49-F238E27FC236}">
                <a16:creationId xmlns:a16="http://schemas.microsoft.com/office/drawing/2014/main" id="{4EBACECD-BEDB-4C6E-B19A-6C92EA36377A}"/>
              </a:ext>
            </a:extLst>
          </p:cNvPr>
          <p:cNvGrpSpPr/>
          <p:nvPr/>
        </p:nvGrpSpPr>
        <p:grpSpPr>
          <a:xfrm>
            <a:off x="1631504" y="4869161"/>
            <a:ext cx="3134876" cy="1639839"/>
            <a:chOff x="251520" y="4653136"/>
            <a:chExt cx="3134876" cy="1639839"/>
          </a:xfrm>
        </p:grpSpPr>
        <p:grpSp>
          <p:nvGrpSpPr>
            <p:cNvPr id="40" name="Group 39">
              <a:extLst>
                <a:ext uri="{FF2B5EF4-FFF2-40B4-BE49-F238E27FC236}">
                  <a16:creationId xmlns:a16="http://schemas.microsoft.com/office/drawing/2014/main" id="{BB7082DD-B3D6-48D0-B99A-20E70F4DE884}"/>
                </a:ext>
              </a:extLst>
            </p:cNvPr>
            <p:cNvGrpSpPr/>
            <p:nvPr/>
          </p:nvGrpSpPr>
          <p:grpSpPr>
            <a:xfrm>
              <a:off x="251520" y="4653136"/>
              <a:ext cx="2360597" cy="1391924"/>
              <a:chOff x="288218" y="1173556"/>
              <a:chExt cx="3147462" cy="1855899"/>
            </a:xfrm>
          </p:grpSpPr>
          <p:sp>
            <p:nvSpPr>
              <p:cNvPr id="42" name="Oval 41">
                <a:extLst>
                  <a:ext uri="{FF2B5EF4-FFF2-40B4-BE49-F238E27FC236}">
                    <a16:creationId xmlns:a16="http://schemas.microsoft.com/office/drawing/2014/main" id="{1C7C387D-7A2C-4EC4-913B-E6E9D8727ED0}"/>
                  </a:ext>
                </a:extLst>
              </p:cNvPr>
              <p:cNvSpPr/>
              <p:nvPr/>
            </p:nvSpPr>
            <p:spPr>
              <a:xfrm>
                <a:off x="895023" y="1530005"/>
                <a:ext cx="58616" cy="58615"/>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3" name="Oval 42">
                <a:extLst>
                  <a:ext uri="{FF2B5EF4-FFF2-40B4-BE49-F238E27FC236}">
                    <a16:creationId xmlns:a16="http://schemas.microsoft.com/office/drawing/2014/main" id="{96F06C0F-3B12-402B-95F3-B86E47A833B1}"/>
                  </a:ext>
                </a:extLst>
              </p:cNvPr>
              <p:cNvSpPr/>
              <p:nvPr/>
            </p:nvSpPr>
            <p:spPr>
              <a:xfrm>
                <a:off x="1164653" y="1787912"/>
                <a:ext cx="58616" cy="58615"/>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4" name="Oval 43">
                <a:extLst>
                  <a:ext uri="{FF2B5EF4-FFF2-40B4-BE49-F238E27FC236}">
                    <a16:creationId xmlns:a16="http://schemas.microsoft.com/office/drawing/2014/main" id="{47AF0441-1423-4A5C-8FAD-9793790D60CF}"/>
                  </a:ext>
                </a:extLst>
              </p:cNvPr>
              <p:cNvSpPr/>
              <p:nvPr/>
            </p:nvSpPr>
            <p:spPr>
              <a:xfrm>
                <a:off x="1369807" y="2010651"/>
                <a:ext cx="58616" cy="58615"/>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45" name="Elbow Connector 65">
                <a:extLst>
                  <a:ext uri="{FF2B5EF4-FFF2-40B4-BE49-F238E27FC236}">
                    <a16:creationId xmlns:a16="http://schemas.microsoft.com/office/drawing/2014/main" id="{AF4AFB5D-928A-4F30-92D5-B8A00AD11390}"/>
                  </a:ext>
                </a:extLst>
              </p:cNvPr>
              <p:cNvCxnSpPr>
                <a:stCxn id="42" idx="4"/>
                <a:endCxn id="43" idx="2"/>
              </p:cNvCxnSpPr>
              <p:nvPr/>
            </p:nvCxnSpPr>
            <p:spPr>
              <a:xfrm rot="16200000" flipH="1">
                <a:off x="930192" y="1582759"/>
                <a:ext cx="228600" cy="240322"/>
              </a:xfrm>
              <a:prstGeom prst="bentConnector2">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Elbow Connector 66">
                <a:extLst>
                  <a:ext uri="{FF2B5EF4-FFF2-40B4-BE49-F238E27FC236}">
                    <a16:creationId xmlns:a16="http://schemas.microsoft.com/office/drawing/2014/main" id="{C96CA7D7-8DBE-4CE0-B07F-5008561CE4E9}"/>
                  </a:ext>
                </a:extLst>
              </p:cNvPr>
              <p:cNvCxnSpPr>
                <a:stCxn id="43" idx="4"/>
                <a:endCxn id="44" idx="2"/>
              </p:cNvCxnSpPr>
              <p:nvPr/>
            </p:nvCxnSpPr>
            <p:spPr>
              <a:xfrm rot="16200000" flipH="1">
                <a:off x="1185168" y="1855320"/>
                <a:ext cx="193432" cy="175846"/>
              </a:xfrm>
              <a:prstGeom prst="bentConnector2">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93DA4C65-58E0-49C6-813E-CA9E20F6C38B}"/>
                  </a:ext>
                </a:extLst>
              </p:cNvPr>
              <p:cNvSpPr txBox="1"/>
              <p:nvPr/>
            </p:nvSpPr>
            <p:spPr>
              <a:xfrm>
                <a:off x="1044493" y="1412773"/>
                <a:ext cx="1138708" cy="338555"/>
              </a:xfrm>
              <a:prstGeom prst="rect">
                <a:avLst/>
              </a:prstGeom>
              <a:noFill/>
              <a:ln>
                <a:noFill/>
              </a:ln>
            </p:spPr>
            <p:txBody>
              <a:bodyPr wrap="square" rtlCol="0">
                <a:spAutoFit/>
              </a:bodyPr>
              <a:lstStyle/>
              <a:p>
                <a:r>
                  <a:rPr lang="en-US" sz="1050" dirty="0"/>
                  <a:t>Plant</a:t>
                </a:r>
              </a:p>
            </p:txBody>
          </p:sp>
          <p:sp>
            <p:nvSpPr>
              <p:cNvPr id="48" name="TextBox 47">
                <a:extLst>
                  <a:ext uri="{FF2B5EF4-FFF2-40B4-BE49-F238E27FC236}">
                    <a16:creationId xmlns:a16="http://schemas.microsoft.com/office/drawing/2014/main" id="{3E8098B9-5EC7-430B-B53B-29B7FBBB6DC0}"/>
                  </a:ext>
                </a:extLst>
              </p:cNvPr>
              <p:cNvSpPr txBox="1"/>
              <p:nvPr/>
            </p:nvSpPr>
            <p:spPr>
              <a:xfrm>
                <a:off x="1255506" y="1658957"/>
                <a:ext cx="1442489" cy="338555"/>
              </a:xfrm>
              <a:prstGeom prst="rect">
                <a:avLst/>
              </a:prstGeom>
              <a:noFill/>
            </p:spPr>
            <p:txBody>
              <a:bodyPr wrap="square" rtlCol="0">
                <a:spAutoFit/>
              </a:bodyPr>
              <a:lstStyle/>
              <a:p>
                <a:r>
                  <a:rPr lang="en-US" sz="1050" dirty="0"/>
                  <a:t>Process Unit</a:t>
                </a:r>
              </a:p>
            </p:txBody>
          </p:sp>
          <p:sp>
            <p:nvSpPr>
              <p:cNvPr id="49" name="TextBox 48">
                <a:extLst>
                  <a:ext uri="{FF2B5EF4-FFF2-40B4-BE49-F238E27FC236}">
                    <a16:creationId xmlns:a16="http://schemas.microsoft.com/office/drawing/2014/main" id="{6B25EF4D-5429-4F66-BD95-B0403F2551DF}"/>
                  </a:ext>
                </a:extLst>
              </p:cNvPr>
              <p:cNvSpPr txBox="1"/>
              <p:nvPr/>
            </p:nvSpPr>
            <p:spPr>
              <a:xfrm>
                <a:off x="1454798" y="1881696"/>
                <a:ext cx="1980882" cy="553997"/>
              </a:xfrm>
              <a:prstGeom prst="rect">
                <a:avLst/>
              </a:prstGeom>
              <a:noFill/>
            </p:spPr>
            <p:txBody>
              <a:bodyPr wrap="square" rtlCol="0">
                <a:spAutoFit/>
              </a:bodyPr>
              <a:lstStyle/>
              <a:p>
                <a:r>
                  <a:rPr lang="en-US" sz="1050" dirty="0"/>
                  <a:t>Equipment Supply BOM</a:t>
                </a:r>
              </a:p>
              <a:p>
                <a:endParaRPr lang="en-US" sz="1050" dirty="0"/>
              </a:p>
            </p:txBody>
          </p:sp>
          <p:sp>
            <p:nvSpPr>
              <p:cNvPr id="50" name="Oval 49">
                <a:extLst>
                  <a:ext uri="{FF2B5EF4-FFF2-40B4-BE49-F238E27FC236}">
                    <a16:creationId xmlns:a16="http://schemas.microsoft.com/office/drawing/2014/main" id="{D3641D59-5533-4174-A64D-889588D85533}"/>
                  </a:ext>
                </a:extLst>
              </p:cNvPr>
              <p:cNvSpPr/>
              <p:nvPr/>
            </p:nvSpPr>
            <p:spPr>
              <a:xfrm>
                <a:off x="1615991" y="2233389"/>
                <a:ext cx="58616" cy="58615"/>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51" name="Elbow Connector 71">
                <a:extLst>
                  <a:ext uri="{FF2B5EF4-FFF2-40B4-BE49-F238E27FC236}">
                    <a16:creationId xmlns:a16="http://schemas.microsoft.com/office/drawing/2014/main" id="{4CB64AFA-17B0-4A0A-AD80-86BD8170983C}"/>
                  </a:ext>
                </a:extLst>
              </p:cNvPr>
              <p:cNvCxnSpPr>
                <a:stCxn id="44" idx="4"/>
                <a:endCxn id="50" idx="2"/>
              </p:cNvCxnSpPr>
              <p:nvPr/>
            </p:nvCxnSpPr>
            <p:spPr>
              <a:xfrm rot="16200000" flipH="1">
                <a:off x="1410838" y="2057543"/>
                <a:ext cx="193431" cy="216876"/>
              </a:xfrm>
              <a:prstGeom prst="bentConnector2">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9A2109FE-63F3-41F6-AA64-F8E787F0C9B7}"/>
                  </a:ext>
                </a:extLst>
              </p:cNvPr>
              <p:cNvSpPr txBox="1"/>
              <p:nvPr/>
            </p:nvSpPr>
            <p:spPr>
              <a:xfrm>
                <a:off x="1712704" y="2104434"/>
                <a:ext cx="1442489" cy="338555"/>
              </a:xfrm>
              <a:prstGeom prst="rect">
                <a:avLst/>
              </a:prstGeom>
              <a:noFill/>
            </p:spPr>
            <p:txBody>
              <a:bodyPr wrap="square" rtlCol="0">
                <a:spAutoFit/>
              </a:bodyPr>
              <a:lstStyle/>
              <a:p>
                <a:r>
                  <a:rPr lang="en-US" sz="1050" dirty="0"/>
                  <a:t>Element</a:t>
                </a:r>
              </a:p>
            </p:txBody>
          </p:sp>
          <p:sp>
            <p:nvSpPr>
              <p:cNvPr id="53" name="Oval 52">
                <a:extLst>
                  <a:ext uri="{FF2B5EF4-FFF2-40B4-BE49-F238E27FC236}">
                    <a16:creationId xmlns:a16="http://schemas.microsoft.com/office/drawing/2014/main" id="{3D82B584-4A6C-40A6-9D51-4907034E22A0}"/>
                  </a:ext>
                </a:extLst>
              </p:cNvPr>
              <p:cNvSpPr/>
              <p:nvPr/>
            </p:nvSpPr>
            <p:spPr>
              <a:xfrm>
                <a:off x="1673869" y="2970840"/>
                <a:ext cx="58616" cy="58615"/>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4" name="Oval 53">
                <a:extLst>
                  <a:ext uri="{FF2B5EF4-FFF2-40B4-BE49-F238E27FC236}">
                    <a16:creationId xmlns:a16="http://schemas.microsoft.com/office/drawing/2014/main" id="{7525EB00-E2FB-4CA5-9370-861B9AA0ECCB}"/>
                  </a:ext>
                </a:extLst>
              </p:cNvPr>
              <p:cNvSpPr/>
              <p:nvPr/>
            </p:nvSpPr>
            <p:spPr>
              <a:xfrm>
                <a:off x="1821556" y="2460220"/>
                <a:ext cx="58616" cy="58615"/>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55" name="Elbow Connector 75">
                <a:extLst>
                  <a:ext uri="{FF2B5EF4-FFF2-40B4-BE49-F238E27FC236}">
                    <a16:creationId xmlns:a16="http://schemas.microsoft.com/office/drawing/2014/main" id="{5C4979C9-DA79-4499-B320-544CA400A19E}"/>
                  </a:ext>
                </a:extLst>
              </p:cNvPr>
              <p:cNvCxnSpPr>
                <a:stCxn id="50" idx="4"/>
                <a:endCxn id="54" idx="2"/>
              </p:cNvCxnSpPr>
              <p:nvPr/>
            </p:nvCxnSpPr>
            <p:spPr>
              <a:xfrm rot="16200000" flipH="1">
                <a:off x="1634665" y="2302637"/>
                <a:ext cx="197524" cy="176257"/>
              </a:xfrm>
              <a:prstGeom prst="bentConnector2">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6" name="Oval 55">
                <a:extLst>
                  <a:ext uri="{FF2B5EF4-FFF2-40B4-BE49-F238E27FC236}">
                    <a16:creationId xmlns:a16="http://schemas.microsoft.com/office/drawing/2014/main" id="{F2376754-15A0-4EC9-84BD-ADE986914E9D}"/>
                  </a:ext>
                </a:extLst>
              </p:cNvPr>
              <p:cNvSpPr/>
              <p:nvPr/>
            </p:nvSpPr>
            <p:spPr>
              <a:xfrm>
                <a:off x="1645298" y="2730184"/>
                <a:ext cx="58616" cy="58615"/>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57" name="Elbow Connector 77">
                <a:extLst>
                  <a:ext uri="{FF2B5EF4-FFF2-40B4-BE49-F238E27FC236}">
                    <a16:creationId xmlns:a16="http://schemas.microsoft.com/office/drawing/2014/main" id="{DB512299-7FDD-4908-B188-1391823E5C21}"/>
                  </a:ext>
                </a:extLst>
              </p:cNvPr>
              <p:cNvCxnSpPr>
                <a:stCxn id="44" idx="4"/>
                <a:endCxn id="56" idx="2"/>
              </p:cNvCxnSpPr>
              <p:nvPr/>
            </p:nvCxnSpPr>
            <p:spPr>
              <a:xfrm rot="16200000" flipH="1">
                <a:off x="1177093" y="2291287"/>
                <a:ext cx="690226" cy="246183"/>
              </a:xfrm>
              <a:prstGeom prst="bentConnector2">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Elbow Connector 78">
                <a:extLst>
                  <a:ext uri="{FF2B5EF4-FFF2-40B4-BE49-F238E27FC236}">
                    <a16:creationId xmlns:a16="http://schemas.microsoft.com/office/drawing/2014/main" id="{757D711E-37B7-4A9E-8765-DECF0F6F364D}"/>
                  </a:ext>
                </a:extLst>
              </p:cNvPr>
              <p:cNvCxnSpPr>
                <a:stCxn id="44" idx="4"/>
                <a:endCxn id="53" idx="2"/>
              </p:cNvCxnSpPr>
              <p:nvPr/>
            </p:nvCxnSpPr>
            <p:spPr>
              <a:xfrm rot="16200000" flipH="1">
                <a:off x="1071051" y="2397330"/>
                <a:ext cx="930882" cy="274754"/>
              </a:xfrm>
              <a:prstGeom prst="bentConnector2">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B5235882-E7D5-4D06-AB49-5C7A60F37DF2}"/>
                  </a:ext>
                </a:extLst>
              </p:cNvPr>
              <p:cNvSpPr txBox="1"/>
              <p:nvPr/>
            </p:nvSpPr>
            <p:spPr>
              <a:xfrm>
                <a:off x="288218" y="1173556"/>
                <a:ext cx="1319670" cy="338555"/>
              </a:xfrm>
              <a:prstGeom prst="rect">
                <a:avLst/>
              </a:prstGeom>
              <a:noFill/>
            </p:spPr>
            <p:txBody>
              <a:bodyPr wrap="square" rtlCol="0">
                <a:spAutoFit/>
              </a:bodyPr>
              <a:lstStyle/>
              <a:p>
                <a:r>
                  <a:rPr lang="en-US" sz="1050" dirty="0"/>
                  <a:t>Supply BOM</a:t>
                </a:r>
              </a:p>
            </p:txBody>
          </p:sp>
          <p:sp>
            <p:nvSpPr>
              <p:cNvPr id="60" name="TextBox 59">
                <a:extLst>
                  <a:ext uri="{FF2B5EF4-FFF2-40B4-BE49-F238E27FC236}">
                    <a16:creationId xmlns:a16="http://schemas.microsoft.com/office/drawing/2014/main" id="{F09F8B51-239F-41DB-968B-B23D09E8EC9E}"/>
                  </a:ext>
                </a:extLst>
              </p:cNvPr>
              <p:cNvSpPr txBox="1"/>
              <p:nvPr/>
            </p:nvSpPr>
            <p:spPr>
              <a:xfrm>
                <a:off x="1897004" y="2331266"/>
                <a:ext cx="1442489" cy="338555"/>
              </a:xfrm>
              <a:prstGeom prst="rect">
                <a:avLst/>
              </a:prstGeom>
              <a:noFill/>
            </p:spPr>
            <p:txBody>
              <a:bodyPr wrap="square" rtlCol="0">
                <a:spAutoFit/>
              </a:bodyPr>
              <a:lstStyle/>
              <a:p>
                <a:r>
                  <a:rPr lang="en-US" sz="1050" dirty="0"/>
                  <a:t>Assy/Part</a:t>
                </a:r>
              </a:p>
            </p:txBody>
          </p:sp>
        </p:grpSp>
        <p:sp>
          <p:nvSpPr>
            <p:cNvPr id="41" name="TextBox 40">
              <a:extLst>
                <a:ext uri="{FF2B5EF4-FFF2-40B4-BE49-F238E27FC236}">
                  <a16:creationId xmlns:a16="http://schemas.microsoft.com/office/drawing/2014/main" id="{15E9F6B6-7704-4F65-957D-32136A96D136}"/>
                </a:ext>
              </a:extLst>
            </p:cNvPr>
            <p:cNvSpPr txBox="1"/>
            <p:nvPr/>
          </p:nvSpPr>
          <p:spPr>
            <a:xfrm rot="907276">
              <a:off x="1847749" y="6015976"/>
              <a:ext cx="1538647" cy="276999"/>
            </a:xfrm>
            <a:prstGeom prst="rect">
              <a:avLst/>
            </a:prstGeom>
            <a:noFill/>
          </p:spPr>
          <p:txBody>
            <a:bodyPr wrap="square" rtlCol="0">
              <a:spAutoFit/>
            </a:bodyPr>
            <a:lstStyle/>
            <a:p>
              <a:r>
                <a:rPr lang="en-US" sz="1200" dirty="0">
                  <a:solidFill>
                    <a:schemeClr val="accent1"/>
                  </a:solidFill>
                </a:rPr>
                <a:t>Supply &amp; Logistics</a:t>
              </a:r>
            </a:p>
          </p:txBody>
        </p:sp>
      </p:grpSp>
      <p:grpSp>
        <p:nvGrpSpPr>
          <p:cNvPr id="61" name="Group 60">
            <a:extLst>
              <a:ext uri="{FF2B5EF4-FFF2-40B4-BE49-F238E27FC236}">
                <a16:creationId xmlns:a16="http://schemas.microsoft.com/office/drawing/2014/main" id="{923C4306-826B-4675-B05E-6221372DC149}"/>
              </a:ext>
            </a:extLst>
          </p:cNvPr>
          <p:cNvGrpSpPr/>
          <p:nvPr/>
        </p:nvGrpSpPr>
        <p:grpSpPr>
          <a:xfrm>
            <a:off x="1487489" y="3212976"/>
            <a:ext cx="1458867" cy="1257724"/>
            <a:chOff x="920309" y="4030726"/>
            <a:chExt cx="1945156" cy="1676965"/>
          </a:xfrm>
        </p:grpSpPr>
        <p:sp>
          <p:nvSpPr>
            <p:cNvPr id="62" name="Oval 61">
              <a:extLst>
                <a:ext uri="{FF2B5EF4-FFF2-40B4-BE49-F238E27FC236}">
                  <a16:creationId xmlns:a16="http://schemas.microsoft.com/office/drawing/2014/main" id="{340F48E3-FE31-4D2B-9288-CFA44DF2AA76}"/>
                </a:ext>
              </a:extLst>
            </p:cNvPr>
            <p:cNvSpPr/>
            <p:nvPr/>
          </p:nvSpPr>
          <p:spPr>
            <a:xfrm>
              <a:off x="1307521" y="4329658"/>
              <a:ext cx="58616" cy="5861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3" name="Oval 62">
              <a:extLst>
                <a:ext uri="{FF2B5EF4-FFF2-40B4-BE49-F238E27FC236}">
                  <a16:creationId xmlns:a16="http://schemas.microsoft.com/office/drawing/2014/main" id="{70D572B4-CAEF-421B-8D9F-F8FB2F27CAD0}"/>
                </a:ext>
              </a:extLst>
            </p:cNvPr>
            <p:cNvSpPr/>
            <p:nvPr/>
          </p:nvSpPr>
          <p:spPr>
            <a:xfrm>
              <a:off x="1512675" y="4552397"/>
              <a:ext cx="58616" cy="5861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64" name="Elbow Connector 84">
              <a:extLst>
                <a:ext uri="{FF2B5EF4-FFF2-40B4-BE49-F238E27FC236}">
                  <a16:creationId xmlns:a16="http://schemas.microsoft.com/office/drawing/2014/main" id="{EDB77F82-FA0F-4785-B40D-DF25BF9B6D17}"/>
                </a:ext>
              </a:extLst>
            </p:cNvPr>
            <p:cNvCxnSpPr>
              <a:stCxn id="62" idx="4"/>
              <a:endCxn id="63" idx="2"/>
            </p:cNvCxnSpPr>
            <p:nvPr/>
          </p:nvCxnSpPr>
          <p:spPr>
            <a:xfrm rot="16200000" flipH="1">
              <a:off x="1328036" y="4397066"/>
              <a:ext cx="193432" cy="175846"/>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7D4559F4-19FD-4327-AA38-304269F827D8}"/>
                </a:ext>
              </a:extLst>
            </p:cNvPr>
            <p:cNvSpPr txBox="1"/>
            <p:nvPr/>
          </p:nvSpPr>
          <p:spPr>
            <a:xfrm>
              <a:off x="920309" y="4030726"/>
              <a:ext cx="1184731" cy="338555"/>
            </a:xfrm>
            <a:prstGeom prst="rect">
              <a:avLst/>
            </a:prstGeom>
            <a:noFill/>
          </p:spPr>
          <p:txBody>
            <a:bodyPr wrap="square" rtlCol="0">
              <a:spAutoFit/>
            </a:bodyPr>
            <a:lstStyle/>
            <a:p>
              <a:r>
                <a:rPr lang="en-US" sz="1050" dirty="0"/>
                <a:t>Warehouse </a:t>
              </a:r>
            </a:p>
          </p:txBody>
        </p:sp>
        <p:sp>
          <p:nvSpPr>
            <p:cNvPr id="66" name="TextBox 65">
              <a:extLst>
                <a:ext uri="{FF2B5EF4-FFF2-40B4-BE49-F238E27FC236}">
                  <a16:creationId xmlns:a16="http://schemas.microsoft.com/office/drawing/2014/main" id="{FAE09EDB-C6FF-4D35-AE6D-B30E92F5C11E}"/>
                </a:ext>
              </a:extLst>
            </p:cNvPr>
            <p:cNvSpPr txBox="1"/>
            <p:nvPr/>
          </p:nvSpPr>
          <p:spPr>
            <a:xfrm>
              <a:off x="1597666" y="4423442"/>
              <a:ext cx="1257301" cy="338555"/>
            </a:xfrm>
            <a:prstGeom prst="rect">
              <a:avLst/>
            </a:prstGeom>
            <a:noFill/>
          </p:spPr>
          <p:txBody>
            <a:bodyPr wrap="square" rtlCol="0">
              <a:spAutoFit/>
            </a:bodyPr>
            <a:lstStyle/>
            <a:p>
              <a:r>
                <a:rPr lang="en-US" sz="1050" dirty="0"/>
                <a:t>Element</a:t>
              </a:r>
            </a:p>
          </p:txBody>
        </p:sp>
        <p:sp>
          <p:nvSpPr>
            <p:cNvPr id="67" name="Oval 66">
              <a:extLst>
                <a:ext uri="{FF2B5EF4-FFF2-40B4-BE49-F238E27FC236}">
                  <a16:creationId xmlns:a16="http://schemas.microsoft.com/office/drawing/2014/main" id="{62C7BC62-26FB-4CEA-9891-CD15998836F8}"/>
                </a:ext>
              </a:extLst>
            </p:cNvPr>
            <p:cNvSpPr/>
            <p:nvPr/>
          </p:nvSpPr>
          <p:spPr>
            <a:xfrm>
              <a:off x="1512675" y="4851329"/>
              <a:ext cx="58616" cy="5861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68" name="Elbow Connector 88">
              <a:extLst>
                <a:ext uri="{FF2B5EF4-FFF2-40B4-BE49-F238E27FC236}">
                  <a16:creationId xmlns:a16="http://schemas.microsoft.com/office/drawing/2014/main" id="{2D499E0F-380E-4AF2-AC33-7DB065C1C0C8}"/>
                </a:ext>
              </a:extLst>
            </p:cNvPr>
            <p:cNvCxnSpPr>
              <a:stCxn id="62" idx="4"/>
              <a:endCxn id="67" idx="2"/>
            </p:cNvCxnSpPr>
            <p:nvPr/>
          </p:nvCxnSpPr>
          <p:spPr>
            <a:xfrm rot="16200000" flipH="1">
              <a:off x="1178570" y="4546532"/>
              <a:ext cx="492364" cy="175846"/>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69" name="Oval 68">
              <a:extLst>
                <a:ext uri="{FF2B5EF4-FFF2-40B4-BE49-F238E27FC236}">
                  <a16:creationId xmlns:a16="http://schemas.microsoft.com/office/drawing/2014/main" id="{CDECDD36-D615-41E2-870D-0901BF982C6D}"/>
                </a:ext>
              </a:extLst>
            </p:cNvPr>
            <p:cNvSpPr/>
            <p:nvPr/>
          </p:nvSpPr>
          <p:spPr>
            <a:xfrm>
              <a:off x="1512675" y="5464857"/>
              <a:ext cx="58616" cy="5861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0" name="Oval 69">
              <a:extLst>
                <a:ext uri="{FF2B5EF4-FFF2-40B4-BE49-F238E27FC236}">
                  <a16:creationId xmlns:a16="http://schemas.microsoft.com/office/drawing/2014/main" id="{D68DBF72-1D61-4951-BCBC-8F37559C1F9F}"/>
                </a:ext>
              </a:extLst>
            </p:cNvPr>
            <p:cNvSpPr/>
            <p:nvPr/>
          </p:nvSpPr>
          <p:spPr>
            <a:xfrm>
              <a:off x="1512675" y="5158093"/>
              <a:ext cx="58616" cy="5861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71" name="Elbow Connector 91">
              <a:extLst>
                <a:ext uri="{FF2B5EF4-FFF2-40B4-BE49-F238E27FC236}">
                  <a16:creationId xmlns:a16="http://schemas.microsoft.com/office/drawing/2014/main" id="{70B9FF6E-142A-4261-9952-623F3895CFC7}"/>
                </a:ext>
              </a:extLst>
            </p:cNvPr>
            <p:cNvCxnSpPr>
              <a:stCxn id="62" idx="4"/>
              <a:endCxn id="70" idx="2"/>
            </p:cNvCxnSpPr>
            <p:nvPr/>
          </p:nvCxnSpPr>
          <p:spPr>
            <a:xfrm rot="16200000" flipH="1">
              <a:off x="1025188" y="4699914"/>
              <a:ext cx="799128" cy="175846"/>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2D96F5BD-4E41-43D0-BDFB-2A3D814DE5E1}"/>
                </a:ext>
              </a:extLst>
            </p:cNvPr>
            <p:cNvSpPr txBox="1"/>
            <p:nvPr/>
          </p:nvSpPr>
          <p:spPr>
            <a:xfrm>
              <a:off x="1597666" y="4726748"/>
              <a:ext cx="1257301" cy="338555"/>
            </a:xfrm>
            <a:prstGeom prst="rect">
              <a:avLst/>
            </a:prstGeom>
            <a:noFill/>
          </p:spPr>
          <p:txBody>
            <a:bodyPr wrap="square" rtlCol="0">
              <a:spAutoFit/>
            </a:bodyPr>
            <a:lstStyle/>
            <a:p>
              <a:r>
                <a:rPr lang="en-US" sz="1050" dirty="0"/>
                <a:t>Element</a:t>
              </a:r>
            </a:p>
          </p:txBody>
        </p:sp>
        <p:sp>
          <p:nvSpPr>
            <p:cNvPr id="73" name="TextBox 72">
              <a:extLst>
                <a:ext uri="{FF2B5EF4-FFF2-40B4-BE49-F238E27FC236}">
                  <a16:creationId xmlns:a16="http://schemas.microsoft.com/office/drawing/2014/main" id="{B334D0DA-56DE-4B8E-B92C-C06DCB7ECF2A}"/>
                </a:ext>
              </a:extLst>
            </p:cNvPr>
            <p:cNvSpPr txBox="1"/>
            <p:nvPr/>
          </p:nvSpPr>
          <p:spPr>
            <a:xfrm>
              <a:off x="1608164" y="4998628"/>
              <a:ext cx="1257301" cy="338555"/>
            </a:xfrm>
            <a:prstGeom prst="rect">
              <a:avLst/>
            </a:prstGeom>
            <a:noFill/>
          </p:spPr>
          <p:txBody>
            <a:bodyPr wrap="square" rtlCol="0">
              <a:spAutoFit/>
            </a:bodyPr>
            <a:lstStyle/>
            <a:p>
              <a:r>
                <a:rPr lang="en-US" sz="1050" dirty="0"/>
                <a:t>Element</a:t>
              </a:r>
            </a:p>
          </p:txBody>
        </p:sp>
        <p:sp>
          <p:nvSpPr>
            <p:cNvPr id="74" name="TextBox 73">
              <a:extLst>
                <a:ext uri="{FF2B5EF4-FFF2-40B4-BE49-F238E27FC236}">
                  <a16:creationId xmlns:a16="http://schemas.microsoft.com/office/drawing/2014/main" id="{0254D3B8-CD07-49E5-8B63-53D27ECF11F6}"/>
                </a:ext>
              </a:extLst>
            </p:cNvPr>
            <p:cNvSpPr txBox="1"/>
            <p:nvPr/>
          </p:nvSpPr>
          <p:spPr>
            <a:xfrm>
              <a:off x="1608164" y="5369136"/>
              <a:ext cx="1257301" cy="338555"/>
            </a:xfrm>
            <a:prstGeom prst="rect">
              <a:avLst/>
            </a:prstGeom>
            <a:noFill/>
          </p:spPr>
          <p:txBody>
            <a:bodyPr wrap="square" rtlCol="0">
              <a:spAutoFit/>
            </a:bodyPr>
            <a:lstStyle/>
            <a:p>
              <a:r>
                <a:rPr lang="en-US" sz="1050" dirty="0"/>
                <a:t>Element</a:t>
              </a:r>
            </a:p>
          </p:txBody>
        </p:sp>
        <p:cxnSp>
          <p:nvCxnSpPr>
            <p:cNvPr id="75" name="Elbow Connector 95">
              <a:extLst>
                <a:ext uri="{FF2B5EF4-FFF2-40B4-BE49-F238E27FC236}">
                  <a16:creationId xmlns:a16="http://schemas.microsoft.com/office/drawing/2014/main" id="{FA0DDA8D-3356-40B7-9374-E8AB9A7485F8}"/>
                </a:ext>
              </a:extLst>
            </p:cNvPr>
            <p:cNvCxnSpPr>
              <a:stCxn id="62" idx="4"/>
              <a:endCxn id="69" idx="2"/>
            </p:cNvCxnSpPr>
            <p:nvPr/>
          </p:nvCxnSpPr>
          <p:spPr>
            <a:xfrm rot="16200000" flipH="1">
              <a:off x="871806" y="4853296"/>
              <a:ext cx="1105892" cy="175846"/>
            </a:xfrm>
            <a:prstGeom prst="bentConnector2">
              <a:avLst/>
            </a:prstGeom>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4728BB69-247F-443A-8859-A37B64AD3AFD}"/>
              </a:ext>
            </a:extLst>
          </p:cNvPr>
          <p:cNvGrpSpPr/>
          <p:nvPr/>
        </p:nvGrpSpPr>
        <p:grpSpPr>
          <a:xfrm>
            <a:off x="2484885" y="2026570"/>
            <a:ext cx="2583773" cy="1168748"/>
            <a:chOff x="1039141" y="2060848"/>
            <a:chExt cx="2583773" cy="1168748"/>
          </a:xfrm>
        </p:grpSpPr>
        <p:sp>
          <p:nvSpPr>
            <p:cNvPr id="77" name="TextBox 76">
              <a:extLst>
                <a:ext uri="{FF2B5EF4-FFF2-40B4-BE49-F238E27FC236}">
                  <a16:creationId xmlns:a16="http://schemas.microsoft.com/office/drawing/2014/main" id="{55156B6A-C04D-46B8-ABAF-25BD5F579CC2}"/>
                </a:ext>
              </a:extLst>
            </p:cNvPr>
            <p:cNvSpPr txBox="1"/>
            <p:nvPr/>
          </p:nvSpPr>
          <p:spPr>
            <a:xfrm rot="19856136">
              <a:off x="1039141" y="2740381"/>
              <a:ext cx="1246023" cy="276999"/>
            </a:xfrm>
            <a:prstGeom prst="rect">
              <a:avLst/>
            </a:prstGeom>
            <a:noFill/>
          </p:spPr>
          <p:txBody>
            <a:bodyPr wrap="square" rtlCol="0">
              <a:spAutoFit/>
            </a:bodyPr>
            <a:lstStyle/>
            <a:p>
              <a:r>
                <a:rPr lang="en-US" sz="1200" dirty="0">
                  <a:solidFill>
                    <a:schemeClr val="accent1"/>
                  </a:solidFill>
                </a:rPr>
                <a:t>Assemble</a:t>
              </a:r>
            </a:p>
          </p:txBody>
        </p:sp>
        <p:grpSp>
          <p:nvGrpSpPr>
            <p:cNvPr id="78" name="Group 77">
              <a:extLst>
                <a:ext uri="{FF2B5EF4-FFF2-40B4-BE49-F238E27FC236}">
                  <a16:creationId xmlns:a16="http://schemas.microsoft.com/office/drawing/2014/main" id="{C79B659A-DC93-4739-BC1F-FF2B32D37D99}"/>
                </a:ext>
              </a:extLst>
            </p:cNvPr>
            <p:cNvGrpSpPr/>
            <p:nvPr/>
          </p:nvGrpSpPr>
          <p:grpSpPr>
            <a:xfrm>
              <a:off x="1475656" y="2060848"/>
              <a:ext cx="2147258" cy="1168748"/>
              <a:chOff x="3685579" y="2191293"/>
              <a:chExt cx="2863010" cy="1558331"/>
            </a:xfrm>
          </p:grpSpPr>
          <p:sp>
            <p:nvSpPr>
              <p:cNvPr id="79" name="Oval 78">
                <a:extLst>
                  <a:ext uri="{FF2B5EF4-FFF2-40B4-BE49-F238E27FC236}">
                    <a16:creationId xmlns:a16="http://schemas.microsoft.com/office/drawing/2014/main" id="{0EFE9C98-EC99-4994-906D-DA1E7D1ED0F3}"/>
                  </a:ext>
                </a:extLst>
              </p:cNvPr>
              <p:cNvSpPr/>
              <p:nvPr/>
            </p:nvSpPr>
            <p:spPr>
              <a:xfrm>
                <a:off x="4495938" y="2568451"/>
                <a:ext cx="58616" cy="58615"/>
              </a:xfrm>
              <a:prstGeom prst="ellipse">
                <a:avLst/>
              </a:prstGeom>
              <a:solidFill>
                <a:schemeClr val="bg2">
                  <a:lumMod val="1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0" name="Oval 79">
                <a:extLst>
                  <a:ext uri="{FF2B5EF4-FFF2-40B4-BE49-F238E27FC236}">
                    <a16:creationId xmlns:a16="http://schemas.microsoft.com/office/drawing/2014/main" id="{2667A775-CA25-4A4E-BF51-6786DC25FF93}"/>
                  </a:ext>
                </a:extLst>
              </p:cNvPr>
              <p:cNvSpPr/>
              <p:nvPr/>
            </p:nvSpPr>
            <p:spPr>
              <a:xfrm>
                <a:off x="4765568" y="2826358"/>
                <a:ext cx="58616" cy="58615"/>
              </a:xfrm>
              <a:prstGeom prst="ellipse">
                <a:avLst/>
              </a:prstGeom>
              <a:solidFill>
                <a:schemeClr val="bg2">
                  <a:lumMod val="1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1" name="Oval 80">
                <a:extLst>
                  <a:ext uri="{FF2B5EF4-FFF2-40B4-BE49-F238E27FC236}">
                    <a16:creationId xmlns:a16="http://schemas.microsoft.com/office/drawing/2014/main" id="{F218E464-7D0B-4970-87A2-9201743FB9EB}"/>
                  </a:ext>
                </a:extLst>
              </p:cNvPr>
              <p:cNvSpPr/>
              <p:nvPr/>
            </p:nvSpPr>
            <p:spPr>
              <a:xfrm>
                <a:off x="4970722" y="3049097"/>
                <a:ext cx="58616" cy="58615"/>
              </a:xfrm>
              <a:prstGeom prst="ellipse">
                <a:avLst/>
              </a:prstGeom>
              <a:solidFill>
                <a:schemeClr val="bg2">
                  <a:lumMod val="1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82" name="Elbow Connector 102">
                <a:extLst>
                  <a:ext uri="{FF2B5EF4-FFF2-40B4-BE49-F238E27FC236}">
                    <a16:creationId xmlns:a16="http://schemas.microsoft.com/office/drawing/2014/main" id="{59A05E7E-6320-4F12-8E0C-E72A1083FED8}"/>
                  </a:ext>
                </a:extLst>
              </p:cNvPr>
              <p:cNvCxnSpPr>
                <a:stCxn id="79" idx="4"/>
                <a:endCxn id="80" idx="2"/>
              </p:cNvCxnSpPr>
              <p:nvPr/>
            </p:nvCxnSpPr>
            <p:spPr>
              <a:xfrm rot="16200000" flipH="1">
                <a:off x="4531107" y="2621205"/>
                <a:ext cx="228600" cy="240322"/>
              </a:xfrm>
              <a:prstGeom prst="bentConnector2">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83" name="Elbow Connector 103">
                <a:extLst>
                  <a:ext uri="{FF2B5EF4-FFF2-40B4-BE49-F238E27FC236}">
                    <a16:creationId xmlns:a16="http://schemas.microsoft.com/office/drawing/2014/main" id="{8636F524-CDC2-4EDC-AD35-2F1EEEB89AB1}"/>
                  </a:ext>
                </a:extLst>
              </p:cNvPr>
              <p:cNvCxnSpPr>
                <a:stCxn id="80" idx="4"/>
                <a:endCxn id="81" idx="2"/>
              </p:cNvCxnSpPr>
              <p:nvPr/>
            </p:nvCxnSpPr>
            <p:spPr>
              <a:xfrm rot="16200000" flipH="1">
                <a:off x="4786083" y="2893766"/>
                <a:ext cx="193432" cy="175846"/>
              </a:xfrm>
              <a:prstGeom prst="bentConnector2">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1B9A3331-3353-4069-8E93-68C68AAE6783}"/>
                  </a:ext>
                </a:extLst>
              </p:cNvPr>
              <p:cNvSpPr txBox="1"/>
              <p:nvPr/>
            </p:nvSpPr>
            <p:spPr>
              <a:xfrm>
                <a:off x="4645407" y="2451220"/>
                <a:ext cx="935054" cy="338555"/>
              </a:xfrm>
              <a:prstGeom prst="rect">
                <a:avLst/>
              </a:prstGeom>
              <a:noFill/>
              <a:ln>
                <a:noFill/>
              </a:ln>
            </p:spPr>
            <p:txBody>
              <a:bodyPr wrap="square" rtlCol="0">
                <a:spAutoFit/>
              </a:bodyPr>
              <a:lstStyle/>
              <a:p>
                <a:r>
                  <a:rPr lang="en-US" sz="1050" dirty="0"/>
                  <a:t>System</a:t>
                </a:r>
              </a:p>
            </p:txBody>
          </p:sp>
          <p:sp>
            <p:nvSpPr>
              <p:cNvPr id="85" name="TextBox 84">
                <a:extLst>
                  <a:ext uri="{FF2B5EF4-FFF2-40B4-BE49-F238E27FC236}">
                    <a16:creationId xmlns:a16="http://schemas.microsoft.com/office/drawing/2014/main" id="{1AF4307F-0EBF-4249-BC1E-39F94081740C}"/>
                  </a:ext>
                </a:extLst>
              </p:cNvPr>
              <p:cNvSpPr txBox="1"/>
              <p:nvPr/>
            </p:nvSpPr>
            <p:spPr>
              <a:xfrm>
                <a:off x="4856421" y="2697404"/>
                <a:ext cx="899318" cy="338555"/>
              </a:xfrm>
              <a:prstGeom prst="rect">
                <a:avLst/>
              </a:prstGeom>
              <a:noFill/>
            </p:spPr>
            <p:txBody>
              <a:bodyPr wrap="square" rtlCol="0">
                <a:spAutoFit/>
              </a:bodyPr>
              <a:lstStyle/>
              <a:p>
                <a:r>
                  <a:rPr lang="en-US" sz="1050" dirty="0"/>
                  <a:t>System</a:t>
                </a:r>
              </a:p>
            </p:txBody>
          </p:sp>
          <p:sp>
            <p:nvSpPr>
              <p:cNvPr id="86" name="TextBox 85">
                <a:extLst>
                  <a:ext uri="{FF2B5EF4-FFF2-40B4-BE49-F238E27FC236}">
                    <a16:creationId xmlns:a16="http://schemas.microsoft.com/office/drawing/2014/main" id="{9840308A-7462-4D5D-A95A-4CF84C9ACF78}"/>
                  </a:ext>
                </a:extLst>
              </p:cNvPr>
              <p:cNvSpPr txBox="1"/>
              <p:nvPr/>
            </p:nvSpPr>
            <p:spPr>
              <a:xfrm>
                <a:off x="5055713" y="2920142"/>
                <a:ext cx="1257301" cy="338555"/>
              </a:xfrm>
              <a:prstGeom prst="rect">
                <a:avLst/>
              </a:prstGeom>
              <a:noFill/>
            </p:spPr>
            <p:txBody>
              <a:bodyPr wrap="square" rtlCol="0">
                <a:spAutoFit/>
              </a:bodyPr>
              <a:lstStyle/>
              <a:p>
                <a:r>
                  <a:rPr lang="en-US" sz="1050" dirty="0"/>
                  <a:t>SN-3006718</a:t>
                </a:r>
              </a:p>
            </p:txBody>
          </p:sp>
          <p:sp>
            <p:nvSpPr>
              <p:cNvPr id="87" name="Oval 86">
                <a:extLst>
                  <a:ext uri="{FF2B5EF4-FFF2-40B4-BE49-F238E27FC236}">
                    <a16:creationId xmlns:a16="http://schemas.microsoft.com/office/drawing/2014/main" id="{F38ABE4B-FD2F-4D3A-BE11-558310F5D054}"/>
                  </a:ext>
                </a:extLst>
              </p:cNvPr>
              <p:cNvSpPr/>
              <p:nvPr/>
            </p:nvSpPr>
            <p:spPr>
              <a:xfrm>
                <a:off x="5216906" y="3271835"/>
                <a:ext cx="58616" cy="58615"/>
              </a:xfrm>
              <a:prstGeom prst="ellipse">
                <a:avLst/>
              </a:prstGeom>
              <a:solidFill>
                <a:schemeClr val="bg2">
                  <a:lumMod val="1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88" name="Elbow Connector 108">
                <a:extLst>
                  <a:ext uri="{FF2B5EF4-FFF2-40B4-BE49-F238E27FC236}">
                    <a16:creationId xmlns:a16="http://schemas.microsoft.com/office/drawing/2014/main" id="{8B93025D-B0B2-422A-8DE7-48FB2563093D}"/>
                  </a:ext>
                </a:extLst>
              </p:cNvPr>
              <p:cNvCxnSpPr>
                <a:stCxn id="81" idx="4"/>
                <a:endCxn id="87" idx="2"/>
              </p:cNvCxnSpPr>
              <p:nvPr/>
            </p:nvCxnSpPr>
            <p:spPr>
              <a:xfrm rot="16200000" flipH="1">
                <a:off x="5011753" y="3095989"/>
                <a:ext cx="193431" cy="216876"/>
              </a:xfrm>
              <a:prstGeom prst="bentConnector2">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D9DD9F5E-F09D-4262-89C3-B10C21A42075}"/>
                  </a:ext>
                </a:extLst>
              </p:cNvPr>
              <p:cNvSpPr txBox="1"/>
              <p:nvPr/>
            </p:nvSpPr>
            <p:spPr>
              <a:xfrm>
                <a:off x="5313620" y="3142880"/>
                <a:ext cx="1234969" cy="338555"/>
              </a:xfrm>
              <a:prstGeom prst="rect">
                <a:avLst/>
              </a:prstGeom>
              <a:noFill/>
            </p:spPr>
            <p:txBody>
              <a:bodyPr wrap="square" rtlCol="0">
                <a:spAutoFit/>
              </a:bodyPr>
              <a:lstStyle/>
              <a:p>
                <a:r>
                  <a:rPr lang="en-US" sz="1050" dirty="0"/>
                  <a:t>SN-3079730</a:t>
                </a:r>
              </a:p>
            </p:txBody>
          </p:sp>
          <p:sp>
            <p:nvSpPr>
              <p:cNvPr id="90" name="Oval 89">
                <a:extLst>
                  <a:ext uri="{FF2B5EF4-FFF2-40B4-BE49-F238E27FC236}">
                    <a16:creationId xmlns:a16="http://schemas.microsoft.com/office/drawing/2014/main" id="{7E4C17B7-C9A9-4422-AC97-07ED59713F63}"/>
                  </a:ext>
                </a:extLst>
              </p:cNvPr>
              <p:cNvSpPr/>
              <p:nvPr/>
            </p:nvSpPr>
            <p:spPr>
              <a:xfrm>
                <a:off x="4970721" y="3553191"/>
                <a:ext cx="58616" cy="58615"/>
              </a:xfrm>
              <a:prstGeom prst="ellipse">
                <a:avLst/>
              </a:prstGeom>
              <a:solidFill>
                <a:schemeClr val="bg2">
                  <a:lumMod val="1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91" name="Elbow Connector 111">
                <a:extLst>
                  <a:ext uri="{FF2B5EF4-FFF2-40B4-BE49-F238E27FC236}">
                    <a16:creationId xmlns:a16="http://schemas.microsoft.com/office/drawing/2014/main" id="{2D797F34-90E5-48FB-90AA-5748CB4CA61E}"/>
                  </a:ext>
                </a:extLst>
              </p:cNvPr>
              <p:cNvCxnSpPr>
                <a:stCxn id="80" idx="4"/>
                <a:endCxn id="90" idx="2"/>
              </p:cNvCxnSpPr>
              <p:nvPr/>
            </p:nvCxnSpPr>
            <p:spPr>
              <a:xfrm rot="16200000" flipH="1">
                <a:off x="4534035" y="3145813"/>
                <a:ext cx="697526" cy="175845"/>
              </a:xfrm>
              <a:prstGeom prst="bentConnector2">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5DB70022-6BAF-4207-9805-8A341EB7B8EF}"/>
                  </a:ext>
                </a:extLst>
              </p:cNvPr>
              <p:cNvSpPr txBox="1"/>
              <p:nvPr/>
            </p:nvSpPr>
            <p:spPr>
              <a:xfrm>
                <a:off x="3685579" y="2191293"/>
                <a:ext cx="2487743" cy="338555"/>
              </a:xfrm>
              <a:prstGeom prst="rect">
                <a:avLst/>
              </a:prstGeom>
              <a:noFill/>
            </p:spPr>
            <p:txBody>
              <a:bodyPr wrap="square" rtlCol="0">
                <a:spAutoFit/>
              </a:bodyPr>
              <a:lstStyle/>
              <a:p>
                <a:r>
                  <a:rPr lang="en-US" sz="1050" dirty="0"/>
                  <a:t>Physically Installed Structure</a:t>
                </a:r>
              </a:p>
            </p:txBody>
          </p:sp>
          <p:sp>
            <p:nvSpPr>
              <p:cNvPr id="93" name="TextBox 92">
                <a:extLst>
                  <a:ext uri="{FF2B5EF4-FFF2-40B4-BE49-F238E27FC236}">
                    <a16:creationId xmlns:a16="http://schemas.microsoft.com/office/drawing/2014/main" id="{BE503420-32F7-4B1D-83F4-863EC2520FD0}"/>
                  </a:ext>
                </a:extLst>
              </p:cNvPr>
              <p:cNvSpPr txBox="1"/>
              <p:nvPr/>
            </p:nvSpPr>
            <p:spPr>
              <a:xfrm>
                <a:off x="5019997" y="3411069"/>
                <a:ext cx="922249" cy="338555"/>
              </a:xfrm>
              <a:prstGeom prst="rect">
                <a:avLst/>
              </a:prstGeom>
              <a:noFill/>
            </p:spPr>
            <p:txBody>
              <a:bodyPr wrap="square" rtlCol="0">
                <a:spAutoFit/>
              </a:bodyPr>
              <a:lstStyle/>
              <a:p>
                <a:r>
                  <a:rPr lang="en-US" sz="1050" dirty="0"/>
                  <a:t>System</a:t>
                </a:r>
              </a:p>
            </p:txBody>
          </p:sp>
        </p:grpSp>
      </p:grpSp>
      <p:sp>
        <p:nvSpPr>
          <p:cNvPr id="94" name="TextBox 93">
            <a:extLst>
              <a:ext uri="{FF2B5EF4-FFF2-40B4-BE49-F238E27FC236}">
                <a16:creationId xmlns:a16="http://schemas.microsoft.com/office/drawing/2014/main" id="{6E7D517D-F1E3-4A09-A151-ADDDB82A42CA}"/>
              </a:ext>
            </a:extLst>
          </p:cNvPr>
          <p:cNvSpPr txBox="1"/>
          <p:nvPr/>
        </p:nvSpPr>
        <p:spPr>
          <a:xfrm>
            <a:off x="4727849" y="2276873"/>
            <a:ext cx="1569687" cy="276999"/>
          </a:xfrm>
          <a:prstGeom prst="rect">
            <a:avLst/>
          </a:prstGeom>
          <a:noFill/>
        </p:spPr>
        <p:txBody>
          <a:bodyPr wrap="square" rtlCol="0">
            <a:spAutoFit/>
          </a:bodyPr>
          <a:lstStyle/>
          <a:p>
            <a:r>
              <a:rPr lang="en-US" sz="1200" dirty="0">
                <a:solidFill>
                  <a:schemeClr val="accent1"/>
                </a:solidFill>
              </a:rPr>
              <a:t>Install &amp; Commission</a:t>
            </a:r>
          </a:p>
        </p:txBody>
      </p:sp>
      <p:grpSp>
        <p:nvGrpSpPr>
          <p:cNvPr id="95" name="Group 94">
            <a:extLst>
              <a:ext uri="{FF2B5EF4-FFF2-40B4-BE49-F238E27FC236}">
                <a16:creationId xmlns:a16="http://schemas.microsoft.com/office/drawing/2014/main" id="{5F7FC645-CA68-4FEA-BBEF-CBECC1A77647}"/>
              </a:ext>
            </a:extLst>
          </p:cNvPr>
          <p:cNvGrpSpPr/>
          <p:nvPr/>
        </p:nvGrpSpPr>
        <p:grpSpPr>
          <a:xfrm>
            <a:off x="6565670" y="3947286"/>
            <a:ext cx="2482658" cy="2575670"/>
            <a:chOff x="4969662" y="3205319"/>
            <a:chExt cx="2482658" cy="2575670"/>
          </a:xfrm>
        </p:grpSpPr>
        <p:grpSp>
          <p:nvGrpSpPr>
            <p:cNvPr id="96" name="Group 95">
              <a:extLst>
                <a:ext uri="{FF2B5EF4-FFF2-40B4-BE49-F238E27FC236}">
                  <a16:creationId xmlns:a16="http://schemas.microsoft.com/office/drawing/2014/main" id="{9BBCE9C2-5D46-4AAC-8DE0-6AF9413615D3}"/>
                </a:ext>
              </a:extLst>
            </p:cNvPr>
            <p:cNvGrpSpPr/>
            <p:nvPr/>
          </p:nvGrpSpPr>
          <p:grpSpPr>
            <a:xfrm>
              <a:off x="4969662" y="4365104"/>
              <a:ext cx="2482658" cy="1415885"/>
              <a:chOff x="3977523" y="4540493"/>
              <a:chExt cx="3310211" cy="1887847"/>
            </a:xfrm>
          </p:grpSpPr>
          <p:sp>
            <p:nvSpPr>
              <p:cNvPr id="98" name="TextBox 97">
                <a:extLst>
                  <a:ext uri="{FF2B5EF4-FFF2-40B4-BE49-F238E27FC236}">
                    <a16:creationId xmlns:a16="http://schemas.microsoft.com/office/drawing/2014/main" id="{A121FCDC-88B6-47A1-8069-AA580822E6BE}"/>
                  </a:ext>
                </a:extLst>
              </p:cNvPr>
              <p:cNvSpPr txBox="1"/>
              <p:nvPr/>
            </p:nvSpPr>
            <p:spPr>
              <a:xfrm>
                <a:off x="5845245" y="5503319"/>
                <a:ext cx="1442489" cy="338555"/>
              </a:xfrm>
              <a:prstGeom prst="rect">
                <a:avLst/>
              </a:prstGeom>
              <a:noFill/>
            </p:spPr>
            <p:txBody>
              <a:bodyPr wrap="square" rtlCol="0">
                <a:spAutoFit/>
              </a:bodyPr>
              <a:lstStyle/>
              <a:p>
                <a:r>
                  <a:rPr lang="en-US" sz="1050" dirty="0"/>
                  <a:t>PN-1409467</a:t>
                </a:r>
              </a:p>
            </p:txBody>
          </p:sp>
          <p:sp>
            <p:nvSpPr>
              <p:cNvPr id="99" name="Oval 98">
                <a:extLst>
                  <a:ext uri="{FF2B5EF4-FFF2-40B4-BE49-F238E27FC236}">
                    <a16:creationId xmlns:a16="http://schemas.microsoft.com/office/drawing/2014/main" id="{E19D1C5B-4F19-4FDD-93A4-741B98CF1DFF}"/>
                  </a:ext>
                </a:extLst>
              </p:cNvPr>
              <p:cNvSpPr/>
              <p:nvPr/>
            </p:nvSpPr>
            <p:spPr>
              <a:xfrm>
                <a:off x="5027563" y="4928890"/>
                <a:ext cx="58616" cy="58615"/>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0" name="Oval 99">
                <a:extLst>
                  <a:ext uri="{FF2B5EF4-FFF2-40B4-BE49-F238E27FC236}">
                    <a16:creationId xmlns:a16="http://schemas.microsoft.com/office/drawing/2014/main" id="{059EE3B1-6CF5-4BFC-AF87-47673701E896}"/>
                  </a:ext>
                </a:extLst>
              </p:cNvPr>
              <p:cNvSpPr/>
              <p:nvPr/>
            </p:nvSpPr>
            <p:spPr>
              <a:xfrm>
                <a:off x="5297193" y="5186797"/>
                <a:ext cx="58616" cy="58615"/>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1" name="Oval 100">
                <a:extLst>
                  <a:ext uri="{FF2B5EF4-FFF2-40B4-BE49-F238E27FC236}">
                    <a16:creationId xmlns:a16="http://schemas.microsoft.com/office/drawing/2014/main" id="{E884895E-B709-4BE7-A7FE-5927AAFED844}"/>
                  </a:ext>
                </a:extLst>
              </p:cNvPr>
              <p:cNvSpPr/>
              <p:nvPr/>
            </p:nvSpPr>
            <p:spPr>
              <a:xfrm>
                <a:off x="5502347" y="5409536"/>
                <a:ext cx="58616" cy="58615"/>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02" name="Elbow Connector 134">
                <a:extLst>
                  <a:ext uri="{FF2B5EF4-FFF2-40B4-BE49-F238E27FC236}">
                    <a16:creationId xmlns:a16="http://schemas.microsoft.com/office/drawing/2014/main" id="{63EFBBE2-A827-4E87-A50F-23A5224560A9}"/>
                  </a:ext>
                </a:extLst>
              </p:cNvPr>
              <p:cNvCxnSpPr>
                <a:stCxn id="99" idx="4"/>
                <a:endCxn id="100" idx="2"/>
              </p:cNvCxnSpPr>
              <p:nvPr/>
            </p:nvCxnSpPr>
            <p:spPr>
              <a:xfrm rot="16200000" flipH="1">
                <a:off x="5062732" y="4981644"/>
                <a:ext cx="228600" cy="240322"/>
              </a:xfrm>
              <a:prstGeom prst="bentConnector2">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3" name="Elbow Connector 135">
                <a:extLst>
                  <a:ext uri="{FF2B5EF4-FFF2-40B4-BE49-F238E27FC236}">
                    <a16:creationId xmlns:a16="http://schemas.microsoft.com/office/drawing/2014/main" id="{7747554A-091F-494B-A3F1-DDB37D927172}"/>
                  </a:ext>
                </a:extLst>
              </p:cNvPr>
              <p:cNvCxnSpPr>
                <a:stCxn id="100" idx="4"/>
                <a:endCxn id="101" idx="2"/>
              </p:cNvCxnSpPr>
              <p:nvPr/>
            </p:nvCxnSpPr>
            <p:spPr>
              <a:xfrm rot="16200000" flipH="1">
                <a:off x="5317708" y="5254205"/>
                <a:ext cx="193432" cy="175846"/>
              </a:xfrm>
              <a:prstGeom prst="bentConnector2">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104" name="TextBox 103">
                <a:extLst>
                  <a:ext uri="{FF2B5EF4-FFF2-40B4-BE49-F238E27FC236}">
                    <a16:creationId xmlns:a16="http://schemas.microsoft.com/office/drawing/2014/main" id="{328D0FD6-05BE-44C1-A769-EFE8FC4C7737}"/>
                  </a:ext>
                </a:extLst>
              </p:cNvPr>
              <p:cNvSpPr txBox="1"/>
              <p:nvPr/>
            </p:nvSpPr>
            <p:spPr>
              <a:xfrm>
                <a:off x="5177032" y="4811658"/>
                <a:ext cx="1438629" cy="338555"/>
              </a:xfrm>
              <a:prstGeom prst="rect">
                <a:avLst/>
              </a:prstGeom>
              <a:noFill/>
              <a:ln>
                <a:noFill/>
              </a:ln>
            </p:spPr>
            <p:txBody>
              <a:bodyPr wrap="square" rtlCol="0">
                <a:spAutoFit/>
              </a:bodyPr>
              <a:lstStyle/>
              <a:p>
                <a:r>
                  <a:rPr lang="en-US" sz="1050" dirty="0"/>
                  <a:t>PN-1003367</a:t>
                </a:r>
              </a:p>
            </p:txBody>
          </p:sp>
          <p:sp>
            <p:nvSpPr>
              <p:cNvPr id="105" name="TextBox 104">
                <a:extLst>
                  <a:ext uri="{FF2B5EF4-FFF2-40B4-BE49-F238E27FC236}">
                    <a16:creationId xmlns:a16="http://schemas.microsoft.com/office/drawing/2014/main" id="{40AE7822-0817-45FD-91A4-64802D22EA31}"/>
                  </a:ext>
                </a:extLst>
              </p:cNvPr>
              <p:cNvSpPr txBox="1"/>
              <p:nvPr/>
            </p:nvSpPr>
            <p:spPr>
              <a:xfrm>
                <a:off x="5388046" y="5057842"/>
                <a:ext cx="1442489" cy="338555"/>
              </a:xfrm>
              <a:prstGeom prst="rect">
                <a:avLst/>
              </a:prstGeom>
              <a:noFill/>
            </p:spPr>
            <p:txBody>
              <a:bodyPr wrap="square" rtlCol="0">
                <a:spAutoFit/>
              </a:bodyPr>
              <a:lstStyle/>
              <a:p>
                <a:r>
                  <a:rPr lang="en-US" sz="1050" dirty="0"/>
                  <a:t>PN-1003467</a:t>
                </a:r>
              </a:p>
            </p:txBody>
          </p:sp>
          <p:sp>
            <p:nvSpPr>
              <p:cNvPr id="106" name="TextBox 105">
                <a:extLst>
                  <a:ext uri="{FF2B5EF4-FFF2-40B4-BE49-F238E27FC236}">
                    <a16:creationId xmlns:a16="http://schemas.microsoft.com/office/drawing/2014/main" id="{2061E2AB-ACCE-4800-906B-3E81A10EBB55}"/>
                  </a:ext>
                </a:extLst>
              </p:cNvPr>
              <p:cNvSpPr txBox="1"/>
              <p:nvPr/>
            </p:nvSpPr>
            <p:spPr>
              <a:xfrm>
                <a:off x="5587338" y="5280581"/>
                <a:ext cx="1386805" cy="553997"/>
              </a:xfrm>
              <a:prstGeom prst="rect">
                <a:avLst/>
              </a:prstGeom>
              <a:noFill/>
            </p:spPr>
            <p:txBody>
              <a:bodyPr wrap="square" rtlCol="0">
                <a:spAutoFit/>
              </a:bodyPr>
              <a:lstStyle/>
              <a:p>
                <a:r>
                  <a:rPr lang="en-US" sz="1050" dirty="0"/>
                  <a:t>PN-1203667</a:t>
                </a:r>
              </a:p>
              <a:p>
                <a:endParaRPr lang="en-US" sz="1050" dirty="0"/>
              </a:p>
            </p:txBody>
          </p:sp>
          <p:sp>
            <p:nvSpPr>
              <p:cNvPr id="107" name="Oval 106">
                <a:extLst>
                  <a:ext uri="{FF2B5EF4-FFF2-40B4-BE49-F238E27FC236}">
                    <a16:creationId xmlns:a16="http://schemas.microsoft.com/office/drawing/2014/main" id="{706B9CB4-0336-4DF6-9832-4DE35558A42A}"/>
                  </a:ext>
                </a:extLst>
              </p:cNvPr>
              <p:cNvSpPr/>
              <p:nvPr/>
            </p:nvSpPr>
            <p:spPr>
              <a:xfrm>
                <a:off x="5748531" y="5632274"/>
                <a:ext cx="58616" cy="58615"/>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08" name="Elbow Connector 140">
                <a:extLst>
                  <a:ext uri="{FF2B5EF4-FFF2-40B4-BE49-F238E27FC236}">
                    <a16:creationId xmlns:a16="http://schemas.microsoft.com/office/drawing/2014/main" id="{2C97B65E-6F97-4815-9B7C-A9598C9E7109}"/>
                  </a:ext>
                </a:extLst>
              </p:cNvPr>
              <p:cNvCxnSpPr>
                <a:stCxn id="101" idx="4"/>
                <a:endCxn id="107" idx="2"/>
              </p:cNvCxnSpPr>
              <p:nvPr/>
            </p:nvCxnSpPr>
            <p:spPr>
              <a:xfrm rot="16200000" flipH="1">
                <a:off x="5543378" y="5456428"/>
                <a:ext cx="193431" cy="216876"/>
              </a:xfrm>
              <a:prstGeom prst="bentConnector2">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109" name="Oval 108">
                <a:extLst>
                  <a:ext uri="{FF2B5EF4-FFF2-40B4-BE49-F238E27FC236}">
                    <a16:creationId xmlns:a16="http://schemas.microsoft.com/office/drawing/2014/main" id="{5821B751-AC1E-4B99-BDA7-0322738FD3A6}"/>
                  </a:ext>
                </a:extLst>
              </p:cNvPr>
              <p:cNvSpPr/>
              <p:nvPr/>
            </p:nvSpPr>
            <p:spPr>
              <a:xfrm>
                <a:off x="5502346" y="5913630"/>
                <a:ext cx="58616" cy="58615"/>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10" name="Elbow Connector 142">
                <a:extLst>
                  <a:ext uri="{FF2B5EF4-FFF2-40B4-BE49-F238E27FC236}">
                    <a16:creationId xmlns:a16="http://schemas.microsoft.com/office/drawing/2014/main" id="{91389129-B5A8-46E1-A138-69191E91FB53}"/>
                  </a:ext>
                </a:extLst>
              </p:cNvPr>
              <p:cNvCxnSpPr>
                <a:stCxn id="100" idx="4"/>
                <a:endCxn id="109" idx="2"/>
              </p:cNvCxnSpPr>
              <p:nvPr/>
            </p:nvCxnSpPr>
            <p:spPr>
              <a:xfrm rot="16200000" flipH="1">
                <a:off x="5065660" y="5506252"/>
                <a:ext cx="697526" cy="175845"/>
              </a:xfrm>
              <a:prstGeom prst="bentConnector2">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111" name="Oval 110">
                <a:extLst>
                  <a:ext uri="{FF2B5EF4-FFF2-40B4-BE49-F238E27FC236}">
                    <a16:creationId xmlns:a16="http://schemas.microsoft.com/office/drawing/2014/main" id="{66181B1C-C9F1-49D1-AAF7-30150E3E10B4}"/>
                  </a:ext>
                </a:extLst>
              </p:cNvPr>
              <p:cNvSpPr/>
              <p:nvPr/>
            </p:nvSpPr>
            <p:spPr>
              <a:xfrm>
                <a:off x="5806409" y="6369725"/>
                <a:ext cx="58616" cy="58615"/>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2" name="Oval 111">
                <a:extLst>
                  <a:ext uri="{FF2B5EF4-FFF2-40B4-BE49-F238E27FC236}">
                    <a16:creationId xmlns:a16="http://schemas.microsoft.com/office/drawing/2014/main" id="{B889F17A-7414-4180-9D37-F2E77EACD541}"/>
                  </a:ext>
                </a:extLst>
              </p:cNvPr>
              <p:cNvSpPr/>
              <p:nvPr/>
            </p:nvSpPr>
            <p:spPr>
              <a:xfrm>
                <a:off x="5954096" y="5859105"/>
                <a:ext cx="58616" cy="58615"/>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13" name="Elbow Connector 145">
                <a:extLst>
                  <a:ext uri="{FF2B5EF4-FFF2-40B4-BE49-F238E27FC236}">
                    <a16:creationId xmlns:a16="http://schemas.microsoft.com/office/drawing/2014/main" id="{ED45A535-C399-4407-BB35-0C2222254774}"/>
                  </a:ext>
                </a:extLst>
              </p:cNvPr>
              <p:cNvCxnSpPr>
                <a:stCxn id="107" idx="4"/>
                <a:endCxn id="112" idx="2"/>
              </p:cNvCxnSpPr>
              <p:nvPr/>
            </p:nvCxnSpPr>
            <p:spPr>
              <a:xfrm rot="16200000" flipH="1">
                <a:off x="5767205" y="5701522"/>
                <a:ext cx="197524" cy="176257"/>
              </a:xfrm>
              <a:prstGeom prst="bentConnector2">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114" name="Oval 113">
                <a:extLst>
                  <a:ext uri="{FF2B5EF4-FFF2-40B4-BE49-F238E27FC236}">
                    <a16:creationId xmlns:a16="http://schemas.microsoft.com/office/drawing/2014/main" id="{70119178-8A6C-454D-8834-41AFA894E598}"/>
                  </a:ext>
                </a:extLst>
              </p:cNvPr>
              <p:cNvSpPr/>
              <p:nvPr/>
            </p:nvSpPr>
            <p:spPr>
              <a:xfrm>
                <a:off x="5777838" y="6129069"/>
                <a:ext cx="58616" cy="58615"/>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15" name="Elbow Connector 147">
                <a:extLst>
                  <a:ext uri="{FF2B5EF4-FFF2-40B4-BE49-F238E27FC236}">
                    <a16:creationId xmlns:a16="http://schemas.microsoft.com/office/drawing/2014/main" id="{C4D41EAE-F742-4E4B-8D66-98CC0844BB4B}"/>
                  </a:ext>
                </a:extLst>
              </p:cNvPr>
              <p:cNvCxnSpPr>
                <a:stCxn id="109" idx="4"/>
                <a:endCxn id="114" idx="2"/>
              </p:cNvCxnSpPr>
              <p:nvPr/>
            </p:nvCxnSpPr>
            <p:spPr>
              <a:xfrm rot="16200000" flipH="1">
                <a:off x="5561680" y="5942219"/>
                <a:ext cx="186132" cy="246184"/>
              </a:xfrm>
              <a:prstGeom prst="bentConnector2">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6" name="Elbow Connector 148">
                <a:extLst>
                  <a:ext uri="{FF2B5EF4-FFF2-40B4-BE49-F238E27FC236}">
                    <a16:creationId xmlns:a16="http://schemas.microsoft.com/office/drawing/2014/main" id="{ED9C7078-CE51-4B86-903F-FF87CBBAC22E}"/>
                  </a:ext>
                </a:extLst>
              </p:cNvPr>
              <p:cNvCxnSpPr>
                <a:stCxn id="109" idx="4"/>
                <a:endCxn id="111" idx="2"/>
              </p:cNvCxnSpPr>
              <p:nvPr/>
            </p:nvCxnSpPr>
            <p:spPr>
              <a:xfrm rot="16200000" flipH="1">
                <a:off x="5455637" y="6048261"/>
                <a:ext cx="426788" cy="274755"/>
              </a:xfrm>
              <a:prstGeom prst="bentConnector2">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117" name="TextBox 116">
                <a:extLst>
                  <a:ext uri="{FF2B5EF4-FFF2-40B4-BE49-F238E27FC236}">
                    <a16:creationId xmlns:a16="http://schemas.microsoft.com/office/drawing/2014/main" id="{59583703-B56E-4208-97AE-C1444BEE07B2}"/>
                  </a:ext>
                </a:extLst>
              </p:cNvPr>
              <p:cNvSpPr txBox="1"/>
              <p:nvPr/>
            </p:nvSpPr>
            <p:spPr>
              <a:xfrm>
                <a:off x="3977523" y="4540493"/>
                <a:ext cx="2332694" cy="338555"/>
              </a:xfrm>
              <a:prstGeom prst="rect">
                <a:avLst/>
              </a:prstGeom>
              <a:noFill/>
            </p:spPr>
            <p:txBody>
              <a:bodyPr wrap="square" rtlCol="0">
                <a:spAutoFit/>
              </a:bodyPr>
              <a:lstStyle/>
              <a:p>
                <a:r>
                  <a:rPr lang="en-US" sz="1050" dirty="0"/>
                  <a:t>Engineering Bill Of Material</a:t>
                </a:r>
              </a:p>
            </p:txBody>
          </p:sp>
        </p:grpSp>
        <p:sp>
          <p:nvSpPr>
            <p:cNvPr id="97" name="TextBox 96">
              <a:extLst>
                <a:ext uri="{FF2B5EF4-FFF2-40B4-BE49-F238E27FC236}">
                  <a16:creationId xmlns:a16="http://schemas.microsoft.com/office/drawing/2014/main" id="{654E8B6F-6ADD-4D82-91E1-3B23F53F134F}"/>
                </a:ext>
              </a:extLst>
            </p:cNvPr>
            <p:cNvSpPr txBox="1"/>
            <p:nvPr/>
          </p:nvSpPr>
          <p:spPr>
            <a:xfrm rot="5400000">
              <a:off x="5970729" y="3689831"/>
              <a:ext cx="1246023" cy="276999"/>
            </a:xfrm>
            <a:prstGeom prst="rect">
              <a:avLst/>
            </a:prstGeom>
            <a:noFill/>
          </p:spPr>
          <p:txBody>
            <a:bodyPr wrap="square" rtlCol="0">
              <a:spAutoFit/>
            </a:bodyPr>
            <a:lstStyle/>
            <a:p>
              <a:r>
                <a:rPr lang="en-US" sz="1200" dirty="0">
                  <a:solidFill>
                    <a:schemeClr val="accent1"/>
                  </a:solidFill>
                </a:rPr>
                <a:t>Product design</a:t>
              </a:r>
            </a:p>
          </p:txBody>
        </p:sp>
      </p:grpSp>
      <p:sp>
        <p:nvSpPr>
          <p:cNvPr id="118" name="TextBox 117">
            <a:extLst>
              <a:ext uri="{FF2B5EF4-FFF2-40B4-BE49-F238E27FC236}">
                <a16:creationId xmlns:a16="http://schemas.microsoft.com/office/drawing/2014/main" id="{E492D934-CB17-4FFC-804D-346F4EA4027B}"/>
              </a:ext>
            </a:extLst>
          </p:cNvPr>
          <p:cNvSpPr txBox="1"/>
          <p:nvPr/>
        </p:nvSpPr>
        <p:spPr>
          <a:xfrm rot="2489106">
            <a:off x="7290791" y="3422120"/>
            <a:ext cx="1246023" cy="276999"/>
          </a:xfrm>
          <a:prstGeom prst="rect">
            <a:avLst/>
          </a:prstGeom>
          <a:noFill/>
        </p:spPr>
        <p:txBody>
          <a:bodyPr wrap="square" rtlCol="0">
            <a:spAutoFit/>
          </a:bodyPr>
          <a:lstStyle/>
          <a:p>
            <a:r>
              <a:rPr lang="en-US" sz="1200" dirty="0">
                <a:solidFill>
                  <a:schemeClr val="accent1"/>
                </a:solidFill>
              </a:rPr>
              <a:t>Plant design</a:t>
            </a:r>
          </a:p>
        </p:txBody>
      </p:sp>
      <p:sp>
        <p:nvSpPr>
          <p:cNvPr id="119" name="Oval 118">
            <a:extLst>
              <a:ext uri="{FF2B5EF4-FFF2-40B4-BE49-F238E27FC236}">
                <a16:creationId xmlns:a16="http://schemas.microsoft.com/office/drawing/2014/main" id="{90E6B4B1-5795-40E6-9AC6-2B63244B474A}"/>
              </a:ext>
            </a:extLst>
          </p:cNvPr>
          <p:cNvSpPr/>
          <p:nvPr/>
        </p:nvSpPr>
        <p:spPr>
          <a:xfrm>
            <a:off x="3359696" y="3501008"/>
            <a:ext cx="3565426" cy="1944216"/>
          </a:xfrm>
          <a:prstGeom prst="ellipse">
            <a:avLst/>
          </a:prstGeom>
          <a:solidFill>
            <a:srgbClr val="B7B8C7">
              <a:alpha val="60000"/>
            </a:srgbClr>
          </a:solidFill>
          <a:ln w="25400">
            <a:solidFill>
              <a:srgbClr val="B7B8C7">
                <a:alpha val="60000"/>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120" name="Group 119">
            <a:extLst>
              <a:ext uri="{FF2B5EF4-FFF2-40B4-BE49-F238E27FC236}">
                <a16:creationId xmlns:a16="http://schemas.microsoft.com/office/drawing/2014/main" id="{10FD7D1B-18DD-4EE2-B218-797C42A6A812}"/>
              </a:ext>
            </a:extLst>
          </p:cNvPr>
          <p:cNvGrpSpPr/>
          <p:nvPr/>
        </p:nvGrpSpPr>
        <p:grpSpPr>
          <a:xfrm flipH="1">
            <a:off x="5020974" y="3645024"/>
            <a:ext cx="1867114" cy="1581720"/>
            <a:chOff x="8390040" y="982842"/>
            <a:chExt cx="2305604" cy="1858590"/>
          </a:xfrm>
        </p:grpSpPr>
        <p:sp>
          <p:nvSpPr>
            <p:cNvPr id="121" name="Oval 120">
              <a:extLst>
                <a:ext uri="{FF2B5EF4-FFF2-40B4-BE49-F238E27FC236}">
                  <a16:creationId xmlns:a16="http://schemas.microsoft.com/office/drawing/2014/main" id="{CB53DF16-48E9-462C-8FF7-2DEC3A95F548}"/>
                </a:ext>
              </a:extLst>
            </p:cNvPr>
            <p:cNvSpPr/>
            <p:nvPr/>
          </p:nvSpPr>
          <p:spPr>
            <a:xfrm>
              <a:off x="9972801" y="1289544"/>
              <a:ext cx="58616" cy="58615"/>
            </a:xfrm>
            <a:prstGeom prst="ellips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2" name="Oval 121">
              <a:extLst>
                <a:ext uri="{FF2B5EF4-FFF2-40B4-BE49-F238E27FC236}">
                  <a16:creationId xmlns:a16="http://schemas.microsoft.com/office/drawing/2014/main" id="{635A5674-9112-4B4F-B937-917BA7298C00}"/>
                </a:ext>
              </a:extLst>
            </p:cNvPr>
            <p:cNvSpPr/>
            <p:nvPr/>
          </p:nvSpPr>
          <p:spPr>
            <a:xfrm>
              <a:off x="10242431" y="1547451"/>
              <a:ext cx="58616" cy="58615"/>
            </a:xfrm>
            <a:prstGeom prst="ellips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3" name="Oval 122">
              <a:extLst>
                <a:ext uri="{FF2B5EF4-FFF2-40B4-BE49-F238E27FC236}">
                  <a16:creationId xmlns:a16="http://schemas.microsoft.com/office/drawing/2014/main" id="{DCA126F7-8DF9-4C2E-B005-E4B8A5461ECB}"/>
                </a:ext>
              </a:extLst>
            </p:cNvPr>
            <p:cNvSpPr/>
            <p:nvPr/>
          </p:nvSpPr>
          <p:spPr>
            <a:xfrm>
              <a:off x="10447585" y="1770190"/>
              <a:ext cx="58616" cy="58615"/>
            </a:xfrm>
            <a:prstGeom prst="ellips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24" name="Elbow Connector 173">
              <a:extLst>
                <a:ext uri="{FF2B5EF4-FFF2-40B4-BE49-F238E27FC236}">
                  <a16:creationId xmlns:a16="http://schemas.microsoft.com/office/drawing/2014/main" id="{7F03CEFE-58CC-4B7B-A2E2-B251EF95A225}"/>
                </a:ext>
              </a:extLst>
            </p:cNvPr>
            <p:cNvCxnSpPr>
              <a:stCxn id="121" idx="4"/>
              <a:endCxn id="122" idx="2"/>
            </p:cNvCxnSpPr>
            <p:nvPr/>
          </p:nvCxnSpPr>
          <p:spPr>
            <a:xfrm rot="16200000" flipH="1">
              <a:off x="10007970" y="1342298"/>
              <a:ext cx="228600" cy="240322"/>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125" name="Elbow Connector 174">
              <a:extLst>
                <a:ext uri="{FF2B5EF4-FFF2-40B4-BE49-F238E27FC236}">
                  <a16:creationId xmlns:a16="http://schemas.microsoft.com/office/drawing/2014/main" id="{DCC21AFF-D891-43C1-AF00-D8944B9507F0}"/>
                </a:ext>
              </a:extLst>
            </p:cNvPr>
            <p:cNvCxnSpPr>
              <a:stCxn id="122" idx="4"/>
              <a:endCxn id="123" idx="2"/>
            </p:cNvCxnSpPr>
            <p:nvPr/>
          </p:nvCxnSpPr>
          <p:spPr>
            <a:xfrm rot="16200000" flipH="1">
              <a:off x="10262946" y="1614859"/>
              <a:ext cx="193432" cy="175846"/>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126" name="TextBox 125">
              <a:extLst>
                <a:ext uri="{FF2B5EF4-FFF2-40B4-BE49-F238E27FC236}">
                  <a16:creationId xmlns:a16="http://schemas.microsoft.com/office/drawing/2014/main" id="{27594879-EB5A-4880-B5B4-4EFAE997DEDD}"/>
                </a:ext>
              </a:extLst>
            </p:cNvPr>
            <p:cNvSpPr txBox="1"/>
            <p:nvPr/>
          </p:nvSpPr>
          <p:spPr>
            <a:xfrm>
              <a:off x="8515856" y="1172313"/>
              <a:ext cx="1480034" cy="298362"/>
            </a:xfrm>
            <a:prstGeom prst="rect">
              <a:avLst/>
            </a:prstGeom>
            <a:noFill/>
          </p:spPr>
          <p:txBody>
            <a:bodyPr wrap="square" rtlCol="0">
              <a:spAutoFit/>
            </a:bodyPr>
            <a:lstStyle/>
            <a:p>
              <a:r>
                <a:rPr lang="en-US" sz="1050" dirty="0"/>
                <a:t>Physical Object</a:t>
              </a:r>
            </a:p>
          </p:txBody>
        </p:sp>
        <p:sp>
          <p:nvSpPr>
            <p:cNvPr id="127" name="TextBox 126">
              <a:extLst>
                <a:ext uri="{FF2B5EF4-FFF2-40B4-BE49-F238E27FC236}">
                  <a16:creationId xmlns:a16="http://schemas.microsoft.com/office/drawing/2014/main" id="{617ED75E-C421-4468-8E56-940308C63FAE}"/>
                </a:ext>
              </a:extLst>
            </p:cNvPr>
            <p:cNvSpPr txBox="1"/>
            <p:nvPr/>
          </p:nvSpPr>
          <p:spPr>
            <a:xfrm>
              <a:off x="8390040" y="1418498"/>
              <a:ext cx="1590692" cy="298362"/>
            </a:xfrm>
            <a:prstGeom prst="rect">
              <a:avLst/>
            </a:prstGeom>
            <a:noFill/>
          </p:spPr>
          <p:txBody>
            <a:bodyPr wrap="square" rtlCol="0">
              <a:spAutoFit/>
            </a:bodyPr>
            <a:lstStyle/>
            <a:p>
              <a:r>
                <a:rPr lang="en-US" sz="1050" dirty="0"/>
                <a:t>Process Instrument</a:t>
              </a:r>
            </a:p>
          </p:txBody>
        </p:sp>
        <p:sp>
          <p:nvSpPr>
            <p:cNvPr id="128" name="TextBox 127">
              <a:extLst>
                <a:ext uri="{FF2B5EF4-FFF2-40B4-BE49-F238E27FC236}">
                  <a16:creationId xmlns:a16="http://schemas.microsoft.com/office/drawing/2014/main" id="{EBA87181-D993-4FB9-BF8A-089B5310E777}"/>
                </a:ext>
              </a:extLst>
            </p:cNvPr>
            <p:cNvSpPr txBox="1"/>
            <p:nvPr/>
          </p:nvSpPr>
          <p:spPr>
            <a:xfrm>
              <a:off x="8902848" y="1641235"/>
              <a:ext cx="1257300" cy="298362"/>
            </a:xfrm>
            <a:prstGeom prst="rect">
              <a:avLst/>
            </a:prstGeom>
            <a:noFill/>
          </p:spPr>
          <p:txBody>
            <a:bodyPr wrap="square" rtlCol="0">
              <a:spAutoFit/>
            </a:bodyPr>
            <a:lstStyle/>
            <a:p>
              <a:r>
                <a:rPr lang="en-US" sz="1050" dirty="0"/>
                <a:t>Oscilloscope</a:t>
              </a:r>
            </a:p>
          </p:txBody>
        </p:sp>
        <p:sp>
          <p:nvSpPr>
            <p:cNvPr id="129" name="Oval 128">
              <a:extLst>
                <a:ext uri="{FF2B5EF4-FFF2-40B4-BE49-F238E27FC236}">
                  <a16:creationId xmlns:a16="http://schemas.microsoft.com/office/drawing/2014/main" id="{0356903F-B3E4-4B79-A3ED-7AF1A982E303}"/>
                </a:ext>
              </a:extLst>
            </p:cNvPr>
            <p:cNvSpPr/>
            <p:nvPr/>
          </p:nvSpPr>
          <p:spPr>
            <a:xfrm>
              <a:off x="10447585" y="2069122"/>
              <a:ext cx="58616" cy="58615"/>
            </a:xfrm>
            <a:prstGeom prst="ellips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30" name="Elbow Connector 180">
              <a:extLst>
                <a:ext uri="{FF2B5EF4-FFF2-40B4-BE49-F238E27FC236}">
                  <a16:creationId xmlns:a16="http://schemas.microsoft.com/office/drawing/2014/main" id="{D5DE412B-093A-4979-A237-09B3F6A2875D}"/>
                </a:ext>
              </a:extLst>
            </p:cNvPr>
            <p:cNvCxnSpPr>
              <a:stCxn id="122" idx="4"/>
              <a:endCxn id="129" idx="2"/>
            </p:cNvCxnSpPr>
            <p:nvPr/>
          </p:nvCxnSpPr>
          <p:spPr>
            <a:xfrm rot="16200000" flipH="1">
              <a:off x="10113480" y="1764325"/>
              <a:ext cx="492364" cy="175846"/>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131" name="Oval 130">
              <a:extLst>
                <a:ext uri="{FF2B5EF4-FFF2-40B4-BE49-F238E27FC236}">
                  <a16:creationId xmlns:a16="http://schemas.microsoft.com/office/drawing/2014/main" id="{98FCFA25-09FC-4E39-9F84-2BD7D5F457B9}"/>
                </a:ext>
              </a:extLst>
            </p:cNvPr>
            <p:cNvSpPr/>
            <p:nvPr/>
          </p:nvSpPr>
          <p:spPr>
            <a:xfrm>
              <a:off x="10622524" y="2680714"/>
              <a:ext cx="58616" cy="58615"/>
            </a:xfrm>
            <a:prstGeom prst="ellips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2" name="Oval 131">
              <a:extLst>
                <a:ext uri="{FF2B5EF4-FFF2-40B4-BE49-F238E27FC236}">
                  <a16:creationId xmlns:a16="http://schemas.microsoft.com/office/drawing/2014/main" id="{A71699CE-81E4-47BF-9203-CB01839E343C}"/>
                </a:ext>
              </a:extLst>
            </p:cNvPr>
            <p:cNvSpPr/>
            <p:nvPr/>
          </p:nvSpPr>
          <p:spPr>
            <a:xfrm>
              <a:off x="10447585" y="2375886"/>
              <a:ext cx="58616" cy="58615"/>
            </a:xfrm>
            <a:prstGeom prst="ellips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33" name="Elbow Connector 183">
              <a:extLst>
                <a:ext uri="{FF2B5EF4-FFF2-40B4-BE49-F238E27FC236}">
                  <a16:creationId xmlns:a16="http://schemas.microsoft.com/office/drawing/2014/main" id="{342049D5-1B32-4E93-960E-A85E2CA19AF6}"/>
                </a:ext>
              </a:extLst>
            </p:cNvPr>
            <p:cNvCxnSpPr>
              <a:stCxn id="122" idx="4"/>
              <a:endCxn id="132" idx="2"/>
            </p:cNvCxnSpPr>
            <p:nvPr/>
          </p:nvCxnSpPr>
          <p:spPr>
            <a:xfrm rot="16200000" flipH="1">
              <a:off x="9960098" y="1917707"/>
              <a:ext cx="799128" cy="175846"/>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134" name="Elbow Connector 184">
              <a:extLst>
                <a:ext uri="{FF2B5EF4-FFF2-40B4-BE49-F238E27FC236}">
                  <a16:creationId xmlns:a16="http://schemas.microsoft.com/office/drawing/2014/main" id="{5FBE8DD4-BA6D-4468-B045-0F3B2E087F85}"/>
                </a:ext>
              </a:extLst>
            </p:cNvPr>
            <p:cNvCxnSpPr>
              <a:stCxn id="132" idx="4"/>
              <a:endCxn id="131" idx="2"/>
            </p:cNvCxnSpPr>
            <p:nvPr/>
          </p:nvCxnSpPr>
          <p:spPr>
            <a:xfrm rot="16200000" flipH="1">
              <a:off x="10411948" y="2499445"/>
              <a:ext cx="275521" cy="145631"/>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135" name="TextBox 134">
              <a:extLst>
                <a:ext uri="{FF2B5EF4-FFF2-40B4-BE49-F238E27FC236}">
                  <a16:creationId xmlns:a16="http://schemas.microsoft.com/office/drawing/2014/main" id="{7030E358-0EC5-480C-AA9C-3CB4C8CA49E9}"/>
                </a:ext>
              </a:extLst>
            </p:cNvPr>
            <p:cNvSpPr txBox="1"/>
            <p:nvPr/>
          </p:nvSpPr>
          <p:spPr>
            <a:xfrm>
              <a:off x="8390041" y="1944541"/>
              <a:ext cx="1793371" cy="298362"/>
            </a:xfrm>
            <a:prstGeom prst="rect">
              <a:avLst/>
            </a:prstGeom>
            <a:noFill/>
          </p:spPr>
          <p:txBody>
            <a:bodyPr wrap="square" rtlCol="0">
              <a:spAutoFit/>
            </a:bodyPr>
            <a:lstStyle/>
            <a:p>
              <a:r>
                <a:rPr lang="en-US" sz="1050" dirty="0"/>
                <a:t>Thermal Instrument</a:t>
              </a:r>
            </a:p>
          </p:txBody>
        </p:sp>
        <p:sp>
          <p:nvSpPr>
            <p:cNvPr id="136" name="TextBox 135">
              <a:extLst>
                <a:ext uri="{FF2B5EF4-FFF2-40B4-BE49-F238E27FC236}">
                  <a16:creationId xmlns:a16="http://schemas.microsoft.com/office/drawing/2014/main" id="{128963E8-6E8F-48D3-A50A-5E9AB29861ED}"/>
                </a:ext>
              </a:extLst>
            </p:cNvPr>
            <p:cNvSpPr txBox="1"/>
            <p:nvPr/>
          </p:nvSpPr>
          <p:spPr>
            <a:xfrm>
              <a:off x="8401172" y="2216420"/>
              <a:ext cx="1781111" cy="298362"/>
            </a:xfrm>
            <a:prstGeom prst="rect">
              <a:avLst/>
            </a:prstGeom>
            <a:noFill/>
          </p:spPr>
          <p:txBody>
            <a:bodyPr wrap="square" rtlCol="0">
              <a:spAutoFit/>
            </a:bodyPr>
            <a:lstStyle/>
            <a:p>
              <a:r>
                <a:rPr lang="en-US" sz="1050" dirty="0"/>
                <a:t>Detecting Instrument</a:t>
              </a:r>
            </a:p>
          </p:txBody>
        </p:sp>
        <p:sp>
          <p:nvSpPr>
            <p:cNvPr id="137" name="TextBox 136">
              <a:extLst>
                <a:ext uri="{FF2B5EF4-FFF2-40B4-BE49-F238E27FC236}">
                  <a16:creationId xmlns:a16="http://schemas.microsoft.com/office/drawing/2014/main" id="{F75A1838-8C7A-46E2-8C10-5BD706290AA0}"/>
                </a:ext>
              </a:extLst>
            </p:cNvPr>
            <p:cNvSpPr txBox="1"/>
            <p:nvPr/>
          </p:nvSpPr>
          <p:spPr>
            <a:xfrm>
              <a:off x="9074410" y="2543070"/>
              <a:ext cx="1365110" cy="298362"/>
            </a:xfrm>
            <a:prstGeom prst="rect">
              <a:avLst/>
            </a:prstGeom>
            <a:noFill/>
          </p:spPr>
          <p:txBody>
            <a:bodyPr wrap="square" rtlCol="0">
              <a:spAutoFit/>
            </a:bodyPr>
            <a:lstStyle/>
            <a:p>
              <a:r>
                <a:rPr lang="en-US" sz="1050" dirty="0"/>
                <a:t>Flow Meter</a:t>
              </a:r>
            </a:p>
          </p:txBody>
        </p:sp>
        <p:sp>
          <p:nvSpPr>
            <p:cNvPr id="138" name="TextBox 137">
              <a:extLst>
                <a:ext uri="{FF2B5EF4-FFF2-40B4-BE49-F238E27FC236}">
                  <a16:creationId xmlns:a16="http://schemas.microsoft.com/office/drawing/2014/main" id="{C816A4B1-4DB3-427C-8445-64D05EE2A4EE}"/>
                </a:ext>
              </a:extLst>
            </p:cNvPr>
            <p:cNvSpPr txBox="1"/>
            <p:nvPr/>
          </p:nvSpPr>
          <p:spPr>
            <a:xfrm>
              <a:off x="9215798" y="982842"/>
              <a:ext cx="1479846" cy="298362"/>
            </a:xfrm>
            <a:prstGeom prst="rect">
              <a:avLst/>
            </a:prstGeom>
            <a:noFill/>
          </p:spPr>
          <p:txBody>
            <a:bodyPr wrap="square" rtlCol="0">
              <a:spAutoFit/>
            </a:bodyPr>
            <a:lstStyle/>
            <a:p>
              <a:r>
                <a:rPr lang="en-US" sz="1050" dirty="0"/>
                <a:t>Reference Data</a:t>
              </a:r>
            </a:p>
          </p:txBody>
        </p:sp>
      </p:grpSp>
      <p:sp>
        <p:nvSpPr>
          <p:cNvPr id="139" name="Oval 138">
            <a:extLst>
              <a:ext uri="{FF2B5EF4-FFF2-40B4-BE49-F238E27FC236}">
                <a16:creationId xmlns:a16="http://schemas.microsoft.com/office/drawing/2014/main" id="{6C29F584-3FFC-4867-B576-3E3C1C7EAAEF}"/>
              </a:ext>
            </a:extLst>
          </p:cNvPr>
          <p:cNvSpPr/>
          <p:nvPr/>
        </p:nvSpPr>
        <p:spPr>
          <a:xfrm>
            <a:off x="4192402" y="4077072"/>
            <a:ext cx="47443" cy="49883"/>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0" name="Oval 139">
            <a:extLst>
              <a:ext uri="{FF2B5EF4-FFF2-40B4-BE49-F238E27FC236}">
                <a16:creationId xmlns:a16="http://schemas.microsoft.com/office/drawing/2014/main" id="{74BD91EC-EFA9-4EF1-B231-8B688D7E1C8D}"/>
              </a:ext>
            </a:extLst>
          </p:cNvPr>
          <p:cNvSpPr/>
          <p:nvPr/>
        </p:nvSpPr>
        <p:spPr>
          <a:xfrm>
            <a:off x="4358451" y="4247401"/>
            <a:ext cx="47443" cy="49883"/>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41" name="Elbow Connector 156">
            <a:extLst>
              <a:ext uri="{FF2B5EF4-FFF2-40B4-BE49-F238E27FC236}">
                <a16:creationId xmlns:a16="http://schemas.microsoft.com/office/drawing/2014/main" id="{6572301C-D213-43B1-B7C8-7B8B03539905}"/>
              </a:ext>
            </a:extLst>
          </p:cNvPr>
          <p:cNvCxnSpPr>
            <a:stCxn id="139" idx="4"/>
            <a:endCxn id="140" idx="2"/>
          </p:cNvCxnSpPr>
          <p:nvPr/>
        </p:nvCxnSpPr>
        <p:spPr>
          <a:xfrm rot="16200000" flipH="1">
            <a:off x="4214593" y="4128485"/>
            <a:ext cx="145388" cy="142327"/>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142" name="Oval 141">
            <a:extLst>
              <a:ext uri="{FF2B5EF4-FFF2-40B4-BE49-F238E27FC236}">
                <a16:creationId xmlns:a16="http://schemas.microsoft.com/office/drawing/2014/main" id="{B6ED4335-23BC-4420-A320-9A2F7D380CD7}"/>
              </a:ext>
            </a:extLst>
          </p:cNvPr>
          <p:cNvSpPr/>
          <p:nvPr/>
        </p:nvSpPr>
        <p:spPr>
          <a:xfrm>
            <a:off x="4533802" y="4430747"/>
            <a:ext cx="47443" cy="49883"/>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43" name="Elbow Connector 158">
            <a:extLst>
              <a:ext uri="{FF2B5EF4-FFF2-40B4-BE49-F238E27FC236}">
                <a16:creationId xmlns:a16="http://schemas.microsoft.com/office/drawing/2014/main" id="{EC6CA437-7FA1-4B77-9B6D-2038EF84E33E}"/>
              </a:ext>
            </a:extLst>
          </p:cNvPr>
          <p:cNvCxnSpPr>
            <a:stCxn id="140" idx="4"/>
            <a:endCxn id="142" idx="2"/>
          </p:cNvCxnSpPr>
          <p:nvPr/>
        </p:nvCxnSpPr>
        <p:spPr>
          <a:xfrm rot="16200000" flipH="1">
            <a:off x="4378785" y="4300671"/>
            <a:ext cx="158405" cy="151629"/>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144" name="Oval 143">
            <a:extLst>
              <a:ext uri="{FF2B5EF4-FFF2-40B4-BE49-F238E27FC236}">
                <a16:creationId xmlns:a16="http://schemas.microsoft.com/office/drawing/2014/main" id="{524514AF-52A1-45E2-81F2-74A95E9A9488}"/>
              </a:ext>
            </a:extLst>
          </p:cNvPr>
          <p:cNvSpPr/>
          <p:nvPr/>
        </p:nvSpPr>
        <p:spPr>
          <a:xfrm>
            <a:off x="3935760" y="4696654"/>
            <a:ext cx="47443" cy="49883"/>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5" name="Oval 144">
            <a:extLst>
              <a:ext uri="{FF2B5EF4-FFF2-40B4-BE49-F238E27FC236}">
                <a16:creationId xmlns:a16="http://schemas.microsoft.com/office/drawing/2014/main" id="{F8D63752-6DFD-4A6C-80D8-C8235DFC3E4D}"/>
              </a:ext>
            </a:extLst>
          </p:cNvPr>
          <p:cNvSpPr/>
          <p:nvPr/>
        </p:nvSpPr>
        <p:spPr>
          <a:xfrm>
            <a:off x="4129473" y="5084806"/>
            <a:ext cx="47443" cy="49883"/>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6" name="Oval 145">
            <a:extLst>
              <a:ext uri="{FF2B5EF4-FFF2-40B4-BE49-F238E27FC236}">
                <a16:creationId xmlns:a16="http://schemas.microsoft.com/office/drawing/2014/main" id="{026005C6-847E-4A48-99B8-DBEA8D4C0DFA}"/>
              </a:ext>
            </a:extLst>
          </p:cNvPr>
          <p:cNvSpPr/>
          <p:nvPr/>
        </p:nvSpPr>
        <p:spPr>
          <a:xfrm>
            <a:off x="4111111" y="4880000"/>
            <a:ext cx="47443" cy="49883"/>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47" name="Elbow Connector 162">
            <a:extLst>
              <a:ext uri="{FF2B5EF4-FFF2-40B4-BE49-F238E27FC236}">
                <a16:creationId xmlns:a16="http://schemas.microsoft.com/office/drawing/2014/main" id="{2BAFC85F-7C0E-4E83-94B2-7867E0DB7464}"/>
              </a:ext>
            </a:extLst>
          </p:cNvPr>
          <p:cNvCxnSpPr>
            <a:stCxn id="144" idx="4"/>
            <a:endCxn id="146" idx="2"/>
          </p:cNvCxnSpPr>
          <p:nvPr/>
        </p:nvCxnSpPr>
        <p:spPr>
          <a:xfrm rot="16200000" flipH="1">
            <a:off x="3956094" y="4749924"/>
            <a:ext cx="158405" cy="151629"/>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148" name="Elbow Connector 163">
            <a:extLst>
              <a:ext uri="{FF2B5EF4-FFF2-40B4-BE49-F238E27FC236}">
                <a16:creationId xmlns:a16="http://schemas.microsoft.com/office/drawing/2014/main" id="{C5B11320-F6D4-477E-B196-609AD2CEAFD3}"/>
              </a:ext>
            </a:extLst>
          </p:cNvPr>
          <p:cNvCxnSpPr>
            <a:stCxn id="144" idx="4"/>
            <a:endCxn id="145" idx="2"/>
          </p:cNvCxnSpPr>
          <p:nvPr/>
        </p:nvCxnSpPr>
        <p:spPr>
          <a:xfrm rot="16200000" flipH="1">
            <a:off x="3862872" y="4843146"/>
            <a:ext cx="363211" cy="169991"/>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149" name="Oval 148">
            <a:extLst>
              <a:ext uri="{FF2B5EF4-FFF2-40B4-BE49-F238E27FC236}">
                <a16:creationId xmlns:a16="http://schemas.microsoft.com/office/drawing/2014/main" id="{7E39CBA0-17C7-45B2-A837-5135F9845857}"/>
              </a:ext>
            </a:extLst>
          </p:cNvPr>
          <p:cNvSpPr/>
          <p:nvPr/>
        </p:nvSpPr>
        <p:spPr>
          <a:xfrm>
            <a:off x="4492612" y="4696654"/>
            <a:ext cx="47443" cy="49883"/>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0" name="Oval 149">
            <a:extLst>
              <a:ext uri="{FF2B5EF4-FFF2-40B4-BE49-F238E27FC236}">
                <a16:creationId xmlns:a16="http://schemas.microsoft.com/office/drawing/2014/main" id="{94DF9C7A-D239-45F0-95D3-6E47C69C9C37}"/>
              </a:ext>
            </a:extLst>
          </p:cNvPr>
          <p:cNvSpPr/>
          <p:nvPr/>
        </p:nvSpPr>
        <p:spPr>
          <a:xfrm>
            <a:off x="4658661" y="4866983"/>
            <a:ext cx="47443" cy="49883"/>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51" name="Elbow Connector 166">
            <a:extLst>
              <a:ext uri="{FF2B5EF4-FFF2-40B4-BE49-F238E27FC236}">
                <a16:creationId xmlns:a16="http://schemas.microsoft.com/office/drawing/2014/main" id="{8F69583E-CCCC-4930-9AC0-5024F48D4729}"/>
              </a:ext>
            </a:extLst>
          </p:cNvPr>
          <p:cNvCxnSpPr>
            <a:stCxn id="149" idx="4"/>
            <a:endCxn id="150" idx="2"/>
          </p:cNvCxnSpPr>
          <p:nvPr/>
        </p:nvCxnSpPr>
        <p:spPr>
          <a:xfrm rot="16200000" flipH="1">
            <a:off x="4514803" y="4748067"/>
            <a:ext cx="145388" cy="142327"/>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152" name="Oval 151">
            <a:extLst>
              <a:ext uri="{FF2B5EF4-FFF2-40B4-BE49-F238E27FC236}">
                <a16:creationId xmlns:a16="http://schemas.microsoft.com/office/drawing/2014/main" id="{E6CA6F60-37BC-4C17-82D9-5E63DD354BD7}"/>
              </a:ext>
            </a:extLst>
          </p:cNvPr>
          <p:cNvSpPr/>
          <p:nvPr/>
        </p:nvSpPr>
        <p:spPr>
          <a:xfrm>
            <a:off x="4561521" y="5229200"/>
            <a:ext cx="47443" cy="49883"/>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53" name="Curved Connector 168">
            <a:extLst>
              <a:ext uri="{FF2B5EF4-FFF2-40B4-BE49-F238E27FC236}">
                <a16:creationId xmlns:a16="http://schemas.microsoft.com/office/drawing/2014/main" id="{0092E188-A617-447A-9BEB-447829C23E30}"/>
              </a:ext>
            </a:extLst>
          </p:cNvPr>
          <p:cNvCxnSpPr>
            <a:stCxn id="149" idx="6"/>
            <a:endCxn id="131" idx="6"/>
          </p:cNvCxnSpPr>
          <p:nvPr/>
        </p:nvCxnSpPr>
        <p:spPr>
          <a:xfrm>
            <a:off x="4540055" y="4721596"/>
            <a:ext cx="492665" cy="393314"/>
          </a:xfrm>
          <a:prstGeom prst="curvedConnector3">
            <a:avLst>
              <a:gd name="adj1" fmla="val 50000"/>
            </a:avLst>
          </a:prstGeom>
          <a:ln w="9525">
            <a:solidFill>
              <a:srgbClr val="41719C"/>
            </a:solidFill>
          </a:ln>
        </p:spPr>
        <p:style>
          <a:lnRef idx="1">
            <a:schemeClr val="accent1"/>
          </a:lnRef>
          <a:fillRef idx="0">
            <a:schemeClr val="accent1"/>
          </a:fillRef>
          <a:effectRef idx="0">
            <a:schemeClr val="accent1"/>
          </a:effectRef>
          <a:fontRef idx="minor">
            <a:schemeClr val="tx1"/>
          </a:fontRef>
        </p:style>
      </p:cxnSp>
      <p:sp>
        <p:nvSpPr>
          <p:cNvPr id="154" name="TextBox 153">
            <a:extLst>
              <a:ext uri="{FF2B5EF4-FFF2-40B4-BE49-F238E27FC236}">
                <a16:creationId xmlns:a16="http://schemas.microsoft.com/office/drawing/2014/main" id="{40725D9A-B328-4C75-B562-780D714BE281}"/>
              </a:ext>
            </a:extLst>
          </p:cNvPr>
          <p:cNvSpPr txBox="1"/>
          <p:nvPr/>
        </p:nvSpPr>
        <p:spPr>
          <a:xfrm flipH="1">
            <a:off x="3935760" y="3751148"/>
            <a:ext cx="1198402" cy="253916"/>
          </a:xfrm>
          <a:prstGeom prst="rect">
            <a:avLst/>
          </a:prstGeom>
          <a:noFill/>
        </p:spPr>
        <p:txBody>
          <a:bodyPr wrap="square" rtlCol="0">
            <a:spAutoFit/>
          </a:bodyPr>
          <a:lstStyle/>
          <a:p>
            <a:r>
              <a:rPr lang="en-US" sz="1050" dirty="0"/>
              <a:t>Catalog</a:t>
            </a:r>
          </a:p>
        </p:txBody>
      </p:sp>
      <p:cxnSp>
        <p:nvCxnSpPr>
          <p:cNvPr id="155" name="Curved Connector 189">
            <a:extLst>
              <a:ext uri="{FF2B5EF4-FFF2-40B4-BE49-F238E27FC236}">
                <a16:creationId xmlns:a16="http://schemas.microsoft.com/office/drawing/2014/main" id="{509284EE-0211-4C8B-BDF1-687C898A96D4}"/>
              </a:ext>
            </a:extLst>
          </p:cNvPr>
          <p:cNvCxnSpPr>
            <a:cxnSpLocks/>
            <a:stCxn id="176" idx="6"/>
            <a:endCxn id="178" idx="2"/>
          </p:cNvCxnSpPr>
          <p:nvPr/>
        </p:nvCxnSpPr>
        <p:spPr>
          <a:xfrm>
            <a:off x="7436106" y="3018933"/>
            <a:ext cx="1666742" cy="1512439"/>
          </a:xfrm>
          <a:prstGeom prst="curvedConnector3">
            <a:avLst>
              <a:gd name="adj1" fmla="val 50000"/>
            </a:avLst>
          </a:prstGeom>
          <a:ln w="952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56" name="Curved Connector 190">
            <a:extLst>
              <a:ext uri="{FF2B5EF4-FFF2-40B4-BE49-F238E27FC236}">
                <a16:creationId xmlns:a16="http://schemas.microsoft.com/office/drawing/2014/main" id="{0D280CA8-F155-4D0A-8551-B6E59B46EBF1}"/>
              </a:ext>
            </a:extLst>
          </p:cNvPr>
          <p:cNvCxnSpPr>
            <a:cxnSpLocks/>
            <a:stCxn id="176" idx="5"/>
          </p:cNvCxnSpPr>
          <p:nvPr/>
        </p:nvCxnSpPr>
        <p:spPr>
          <a:xfrm rot="5400000">
            <a:off x="6052774" y="2124113"/>
            <a:ext cx="466533" cy="2287257"/>
          </a:xfrm>
          <a:prstGeom prst="curvedConnector2">
            <a:avLst/>
          </a:prstGeom>
          <a:ln w="1587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57" name="Curved Connector 191">
            <a:extLst>
              <a:ext uri="{FF2B5EF4-FFF2-40B4-BE49-F238E27FC236}">
                <a16:creationId xmlns:a16="http://schemas.microsoft.com/office/drawing/2014/main" id="{89440F85-728C-4BB7-8B42-1CD3B6D74852}"/>
              </a:ext>
            </a:extLst>
          </p:cNvPr>
          <p:cNvCxnSpPr/>
          <p:nvPr/>
        </p:nvCxnSpPr>
        <p:spPr>
          <a:xfrm rot="10800000">
            <a:off x="6358298" y="5193311"/>
            <a:ext cx="994902" cy="227041"/>
          </a:xfrm>
          <a:prstGeom prst="curvedConnector3">
            <a:avLst>
              <a:gd name="adj1" fmla="val 82215"/>
            </a:avLst>
          </a:prstGeom>
          <a:ln w="1587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58" name="Curved Connector 192">
            <a:extLst>
              <a:ext uri="{FF2B5EF4-FFF2-40B4-BE49-F238E27FC236}">
                <a16:creationId xmlns:a16="http://schemas.microsoft.com/office/drawing/2014/main" id="{235E15D2-7DFD-4B6F-8189-8DA3D415DD4F}"/>
              </a:ext>
            </a:extLst>
          </p:cNvPr>
          <p:cNvCxnSpPr>
            <a:stCxn id="119" idx="0"/>
            <a:endCxn id="87" idx="5"/>
          </p:cNvCxnSpPr>
          <p:nvPr/>
        </p:nvCxnSpPr>
        <p:spPr>
          <a:xfrm rot="16200000" flipV="1">
            <a:off x="4311659" y="2670258"/>
            <a:ext cx="626510" cy="1034990"/>
          </a:xfrm>
          <a:prstGeom prst="curvedConnector3">
            <a:avLst>
              <a:gd name="adj1" fmla="val 72570"/>
            </a:avLst>
          </a:prstGeom>
          <a:ln w="15875">
            <a:solidFill>
              <a:srgbClr val="41719C"/>
            </a:solidFill>
          </a:ln>
        </p:spPr>
        <p:style>
          <a:lnRef idx="1">
            <a:schemeClr val="accent1"/>
          </a:lnRef>
          <a:fillRef idx="0">
            <a:schemeClr val="accent1"/>
          </a:fillRef>
          <a:effectRef idx="0">
            <a:schemeClr val="accent1"/>
          </a:effectRef>
          <a:fontRef idx="minor">
            <a:schemeClr val="tx1"/>
          </a:fontRef>
        </p:style>
      </p:cxnSp>
      <p:grpSp>
        <p:nvGrpSpPr>
          <p:cNvPr id="159" name="Group 158">
            <a:extLst>
              <a:ext uri="{FF2B5EF4-FFF2-40B4-BE49-F238E27FC236}">
                <a16:creationId xmlns:a16="http://schemas.microsoft.com/office/drawing/2014/main" id="{F6FDB31C-BF9E-420A-A96A-F9FDFD289684}"/>
              </a:ext>
            </a:extLst>
          </p:cNvPr>
          <p:cNvGrpSpPr/>
          <p:nvPr/>
        </p:nvGrpSpPr>
        <p:grpSpPr>
          <a:xfrm>
            <a:off x="4781150" y="5627660"/>
            <a:ext cx="2670537" cy="1257724"/>
            <a:chOff x="3257149" y="5411636"/>
            <a:chExt cx="2670537" cy="1257724"/>
          </a:xfrm>
        </p:grpSpPr>
        <p:grpSp>
          <p:nvGrpSpPr>
            <p:cNvPr id="160" name="Group 159">
              <a:extLst>
                <a:ext uri="{FF2B5EF4-FFF2-40B4-BE49-F238E27FC236}">
                  <a16:creationId xmlns:a16="http://schemas.microsoft.com/office/drawing/2014/main" id="{5CFCF43D-B1A3-4108-BD67-F05F8E99399F}"/>
                </a:ext>
              </a:extLst>
            </p:cNvPr>
            <p:cNvGrpSpPr/>
            <p:nvPr/>
          </p:nvGrpSpPr>
          <p:grpSpPr>
            <a:xfrm>
              <a:off x="3257149" y="5411636"/>
              <a:ext cx="1458867" cy="1257724"/>
              <a:chOff x="920309" y="4030726"/>
              <a:chExt cx="1945156" cy="1676965"/>
            </a:xfrm>
          </p:grpSpPr>
          <p:sp>
            <p:nvSpPr>
              <p:cNvPr id="162" name="Oval 161">
                <a:extLst>
                  <a:ext uri="{FF2B5EF4-FFF2-40B4-BE49-F238E27FC236}">
                    <a16:creationId xmlns:a16="http://schemas.microsoft.com/office/drawing/2014/main" id="{7CD8564D-60CB-4333-8E3F-4BDD394DEE86}"/>
                  </a:ext>
                </a:extLst>
              </p:cNvPr>
              <p:cNvSpPr/>
              <p:nvPr/>
            </p:nvSpPr>
            <p:spPr>
              <a:xfrm>
                <a:off x="1307521" y="4329658"/>
                <a:ext cx="58616" cy="5861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3" name="Oval 162">
                <a:extLst>
                  <a:ext uri="{FF2B5EF4-FFF2-40B4-BE49-F238E27FC236}">
                    <a16:creationId xmlns:a16="http://schemas.microsoft.com/office/drawing/2014/main" id="{67AE165A-5F0D-4E6B-975B-2A8B2ED45EFA}"/>
                  </a:ext>
                </a:extLst>
              </p:cNvPr>
              <p:cNvSpPr/>
              <p:nvPr/>
            </p:nvSpPr>
            <p:spPr>
              <a:xfrm>
                <a:off x="1512675" y="4552397"/>
                <a:ext cx="58616" cy="5861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64" name="Elbow Connector 47">
                <a:extLst>
                  <a:ext uri="{FF2B5EF4-FFF2-40B4-BE49-F238E27FC236}">
                    <a16:creationId xmlns:a16="http://schemas.microsoft.com/office/drawing/2014/main" id="{2A40721E-B3C6-4B17-8457-4A26D1BDC67F}"/>
                  </a:ext>
                </a:extLst>
              </p:cNvPr>
              <p:cNvCxnSpPr>
                <a:stCxn id="162" idx="4"/>
                <a:endCxn id="163" idx="2"/>
              </p:cNvCxnSpPr>
              <p:nvPr/>
            </p:nvCxnSpPr>
            <p:spPr>
              <a:xfrm rot="16200000" flipH="1">
                <a:off x="1328036" y="4397066"/>
                <a:ext cx="193432" cy="175846"/>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165" name="TextBox 164">
                <a:extLst>
                  <a:ext uri="{FF2B5EF4-FFF2-40B4-BE49-F238E27FC236}">
                    <a16:creationId xmlns:a16="http://schemas.microsoft.com/office/drawing/2014/main" id="{8AFED3CF-823D-448C-988D-C2867F647AC0}"/>
                  </a:ext>
                </a:extLst>
              </p:cNvPr>
              <p:cNvSpPr txBox="1"/>
              <p:nvPr/>
            </p:nvSpPr>
            <p:spPr>
              <a:xfrm>
                <a:off x="920309" y="4030726"/>
                <a:ext cx="1184731" cy="338555"/>
              </a:xfrm>
              <a:prstGeom prst="rect">
                <a:avLst/>
              </a:prstGeom>
              <a:noFill/>
            </p:spPr>
            <p:txBody>
              <a:bodyPr wrap="square" rtlCol="0">
                <a:spAutoFit/>
              </a:bodyPr>
              <a:lstStyle/>
              <a:p>
                <a:r>
                  <a:rPr lang="en-US" sz="1050" dirty="0"/>
                  <a:t>Sales BOM</a:t>
                </a:r>
              </a:p>
            </p:txBody>
          </p:sp>
          <p:sp>
            <p:nvSpPr>
              <p:cNvPr id="166" name="TextBox 165">
                <a:extLst>
                  <a:ext uri="{FF2B5EF4-FFF2-40B4-BE49-F238E27FC236}">
                    <a16:creationId xmlns:a16="http://schemas.microsoft.com/office/drawing/2014/main" id="{D453D8A7-3510-4E64-88B8-EB7BE589FE6C}"/>
                  </a:ext>
                </a:extLst>
              </p:cNvPr>
              <p:cNvSpPr txBox="1"/>
              <p:nvPr/>
            </p:nvSpPr>
            <p:spPr>
              <a:xfrm>
                <a:off x="1597666" y="4423442"/>
                <a:ext cx="1257301" cy="338555"/>
              </a:xfrm>
              <a:prstGeom prst="rect">
                <a:avLst/>
              </a:prstGeom>
              <a:noFill/>
            </p:spPr>
            <p:txBody>
              <a:bodyPr wrap="square" rtlCol="0">
                <a:spAutoFit/>
              </a:bodyPr>
              <a:lstStyle/>
              <a:p>
                <a:r>
                  <a:rPr lang="en-US" sz="1050" dirty="0"/>
                  <a:t>Element</a:t>
                </a:r>
              </a:p>
            </p:txBody>
          </p:sp>
          <p:sp>
            <p:nvSpPr>
              <p:cNvPr id="167" name="Oval 166">
                <a:extLst>
                  <a:ext uri="{FF2B5EF4-FFF2-40B4-BE49-F238E27FC236}">
                    <a16:creationId xmlns:a16="http://schemas.microsoft.com/office/drawing/2014/main" id="{208FE93D-EB04-494C-AD6A-FDFEE1E936F5}"/>
                  </a:ext>
                </a:extLst>
              </p:cNvPr>
              <p:cNvSpPr/>
              <p:nvPr/>
            </p:nvSpPr>
            <p:spPr>
              <a:xfrm>
                <a:off x="1512675" y="4851329"/>
                <a:ext cx="58616" cy="5861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68" name="Elbow Connector 51">
                <a:extLst>
                  <a:ext uri="{FF2B5EF4-FFF2-40B4-BE49-F238E27FC236}">
                    <a16:creationId xmlns:a16="http://schemas.microsoft.com/office/drawing/2014/main" id="{ED866489-F0A8-4AB5-8503-E4BBB9F54256}"/>
                  </a:ext>
                </a:extLst>
              </p:cNvPr>
              <p:cNvCxnSpPr>
                <a:stCxn id="162" idx="4"/>
                <a:endCxn id="167" idx="2"/>
              </p:cNvCxnSpPr>
              <p:nvPr/>
            </p:nvCxnSpPr>
            <p:spPr>
              <a:xfrm rot="16200000" flipH="1">
                <a:off x="1178570" y="4546532"/>
                <a:ext cx="492364" cy="175846"/>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169" name="Oval 168">
                <a:extLst>
                  <a:ext uri="{FF2B5EF4-FFF2-40B4-BE49-F238E27FC236}">
                    <a16:creationId xmlns:a16="http://schemas.microsoft.com/office/drawing/2014/main" id="{7518A3E3-43DF-4D17-8ADB-B9D6BC86DE80}"/>
                  </a:ext>
                </a:extLst>
              </p:cNvPr>
              <p:cNvSpPr/>
              <p:nvPr/>
            </p:nvSpPr>
            <p:spPr>
              <a:xfrm>
                <a:off x="1512675" y="5464857"/>
                <a:ext cx="58616" cy="5861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0" name="Oval 169">
                <a:extLst>
                  <a:ext uri="{FF2B5EF4-FFF2-40B4-BE49-F238E27FC236}">
                    <a16:creationId xmlns:a16="http://schemas.microsoft.com/office/drawing/2014/main" id="{F793FBA5-5E9B-48C9-BA07-3406D5E91E60}"/>
                  </a:ext>
                </a:extLst>
              </p:cNvPr>
              <p:cNvSpPr/>
              <p:nvPr/>
            </p:nvSpPr>
            <p:spPr>
              <a:xfrm>
                <a:off x="1512675" y="5158093"/>
                <a:ext cx="58616" cy="5861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71" name="Elbow Connector 54">
                <a:extLst>
                  <a:ext uri="{FF2B5EF4-FFF2-40B4-BE49-F238E27FC236}">
                    <a16:creationId xmlns:a16="http://schemas.microsoft.com/office/drawing/2014/main" id="{2899AF17-6F91-4E97-8B6A-9EB90CAB5665}"/>
                  </a:ext>
                </a:extLst>
              </p:cNvPr>
              <p:cNvCxnSpPr>
                <a:stCxn id="162" idx="4"/>
                <a:endCxn id="170" idx="2"/>
              </p:cNvCxnSpPr>
              <p:nvPr/>
            </p:nvCxnSpPr>
            <p:spPr>
              <a:xfrm rot="16200000" flipH="1">
                <a:off x="1025188" y="4699914"/>
                <a:ext cx="799128" cy="175846"/>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172" name="TextBox 171">
                <a:extLst>
                  <a:ext uri="{FF2B5EF4-FFF2-40B4-BE49-F238E27FC236}">
                    <a16:creationId xmlns:a16="http://schemas.microsoft.com/office/drawing/2014/main" id="{5760E542-9643-4ADD-AAAB-C5A53A88A2ED}"/>
                  </a:ext>
                </a:extLst>
              </p:cNvPr>
              <p:cNvSpPr txBox="1"/>
              <p:nvPr/>
            </p:nvSpPr>
            <p:spPr>
              <a:xfrm>
                <a:off x="1597666" y="4726748"/>
                <a:ext cx="1257301" cy="338555"/>
              </a:xfrm>
              <a:prstGeom prst="rect">
                <a:avLst/>
              </a:prstGeom>
              <a:noFill/>
            </p:spPr>
            <p:txBody>
              <a:bodyPr wrap="square" rtlCol="0">
                <a:spAutoFit/>
              </a:bodyPr>
              <a:lstStyle/>
              <a:p>
                <a:r>
                  <a:rPr lang="en-US" sz="1050" dirty="0"/>
                  <a:t>Element</a:t>
                </a:r>
              </a:p>
            </p:txBody>
          </p:sp>
          <p:sp>
            <p:nvSpPr>
              <p:cNvPr id="173" name="TextBox 172">
                <a:extLst>
                  <a:ext uri="{FF2B5EF4-FFF2-40B4-BE49-F238E27FC236}">
                    <a16:creationId xmlns:a16="http://schemas.microsoft.com/office/drawing/2014/main" id="{6B2AB719-737C-4C9C-9215-CF3C9D709AAC}"/>
                  </a:ext>
                </a:extLst>
              </p:cNvPr>
              <p:cNvSpPr txBox="1"/>
              <p:nvPr/>
            </p:nvSpPr>
            <p:spPr>
              <a:xfrm>
                <a:off x="1608164" y="4998628"/>
                <a:ext cx="1257301" cy="338555"/>
              </a:xfrm>
              <a:prstGeom prst="rect">
                <a:avLst/>
              </a:prstGeom>
              <a:noFill/>
            </p:spPr>
            <p:txBody>
              <a:bodyPr wrap="square" rtlCol="0">
                <a:spAutoFit/>
              </a:bodyPr>
              <a:lstStyle/>
              <a:p>
                <a:r>
                  <a:rPr lang="en-US" sz="1050" dirty="0"/>
                  <a:t>Element</a:t>
                </a:r>
              </a:p>
            </p:txBody>
          </p:sp>
          <p:sp>
            <p:nvSpPr>
              <p:cNvPr id="174" name="TextBox 173">
                <a:extLst>
                  <a:ext uri="{FF2B5EF4-FFF2-40B4-BE49-F238E27FC236}">
                    <a16:creationId xmlns:a16="http://schemas.microsoft.com/office/drawing/2014/main" id="{AC466288-CB81-453F-996C-B7B944FA2397}"/>
                  </a:ext>
                </a:extLst>
              </p:cNvPr>
              <p:cNvSpPr txBox="1"/>
              <p:nvPr/>
            </p:nvSpPr>
            <p:spPr>
              <a:xfrm>
                <a:off x="1608164" y="5369136"/>
                <a:ext cx="1257301" cy="338555"/>
              </a:xfrm>
              <a:prstGeom prst="rect">
                <a:avLst/>
              </a:prstGeom>
              <a:noFill/>
            </p:spPr>
            <p:txBody>
              <a:bodyPr wrap="square" rtlCol="0">
                <a:spAutoFit/>
              </a:bodyPr>
              <a:lstStyle/>
              <a:p>
                <a:r>
                  <a:rPr lang="en-US" sz="1050" dirty="0"/>
                  <a:t>Element</a:t>
                </a:r>
              </a:p>
            </p:txBody>
          </p:sp>
          <p:cxnSp>
            <p:nvCxnSpPr>
              <p:cNvPr id="175" name="Elbow Connector 58">
                <a:extLst>
                  <a:ext uri="{FF2B5EF4-FFF2-40B4-BE49-F238E27FC236}">
                    <a16:creationId xmlns:a16="http://schemas.microsoft.com/office/drawing/2014/main" id="{D9015CC4-398B-4EEF-A7E3-75DEA56C6833}"/>
                  </a:ext>
                </a:extLst>
              </p:cNvPr>
              <p:cNvCxnSpPr>
                <a:stCxn id="162" idx="4"/>
                <a:endCxn id="169" idx="2"/>
              </p:cNvCxnSpPr>
              <p:nvPr/>
            </p:nvCxnSpPr>
            <p:spPr>
              <a:xfrm rot="16200000" flipH="1">
                <a:off x="871806" y="4853296"/>
                <a:ext cx="1105892" cy="175846"/>
              </a:xfrm>
              <a:prstGeom prst="bentConnector2">
                <a:avLst/>
              </a:prstGeom>
            </p:spPr>
            <p:style>
              <a:lnRef idx="1">
                <a:schemeClr val="accent1"/>
              </a:lnRef>
              <a:fillRef idx="0">
                <a:schemeClr val="accent1"/>
              </a:fillRef>
              <a:effectRef idx="0">
                <a:schemeClr val="accent1"/>
              </a:effectRef>
              <a:fontRef idx="minor">
                <a:schemeClr val="tx1"/>
              </a:fontRef>
            </p:style>
          </p:cxnSp>
        </p:grpSp>
        <p:sp>
          <p:nvSpPr>
            <p:cNvPr id="161" name="TextBox 160">
              <a:extLst>
                <a:ext uri="{FF2B5EF4-FFF2-40B4-BE49-F238E27FC236}">
                  <a16:creationId xmlns:a16="http://schemas.microsoft.com/office/drawing/2014/main" id="{6D7A14AB-E61B-4F27-BC6D-B327AF201B4F}"/>
                </a:ext>
              </a:extLst>
            </p:cNvPr>
            <p:cNvSpPr txBox="1"/>
            <p:nvPr/>
          </p:nvSpPr>
          <p:spPr>
            <a:xfrm rot="20271256">
              <a:off x="4681663" y="5759629"/>
              <a:ext cx="1246023" cy="276999"/>
            </a:xfrm>
            <a:prstGeom prst="rect">
              <a:avLst/>
            </a:prstGeom>
            <a:noFill/>
          </p:spPr>
          <p:txBody>
            <a:bodyPr wrap="square" rtlCol="0">
              <a:spAutoFit/>
            </a:bodyPr>
            <a:lstStyle/>
            <a:p>
              <a:r>
                <a:rPr lang="en-US" sz="1200" dirty="0">
                  <a:solidFill>
                    <a:schemeClr val="accent1"/>
                  </a:solidFill>
                </a:rPr>
                <a:t>Procurement</a:t>
              </a:r>
            </a:p>
          </p:txBody>
        </p:sp>
      </p:grpSp>
      <p:sp>
        <p:nvSpPr>
          <p:cNvPr id="176" name="Oval 175">
            <a:extLst>
              <a:ext uri="{FF2B5EF4-FFF2-40B4-BE49-F238E27FC236}">
                <a16:creationId xmlns:a16="http://schemas.microsoft.com/office/drawing/2014/main" id="{72E5D5A5-A445-4EC6-8E44-CB7ADF7A3D96}"/>
              </a:ext>
            </a:extLst>
          </p:cNvPr>
          <p:cNvSpPr/>
          <p:nvPr/>
        </p:nvSpPr>
        <p:spPr>
          <a:xfrm>
            <a:off x="7392144" y="2996952"/>
            <a:ext cx="43962" cy="43961"/>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77" name="Elbow Connector 14">
            <a:extLst>
              <a:ext uri="{FF2B5EF4-FFF2-40B4-BE49-F238E27FC236}">
                <a16:creationId xmlns:a16="http://schemas.microsoft.com/office/drawing/2014/main" id="{BC09DA5F-DD91-41E2-99D9-76B578F8E854}"/>
              </a:ext>
            </a:extLst>
          </p:cNvPr>
          <p:cNvCxnSpPr>
            <a:cxnSpLocks/>
            <a:stCxn id="17" idx="4"/>
            <a:endCxn id="176" idx="2"/>
          </p:cNvCxnSpPr>
          <p:nvPr/>
        </p:nvCxnSpPr>
        <p:spPr>
          <a:xfrm rot="16200000" flipH="1">
            <a:off x="7229119" y="2855907"/>
            <a:ext cx="168125" cy="157925"/>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178" name="Oval 177">
            <a:extLst>
              <a:ext uri="{FF2B5EF4-FFF2-40B4-BE49-F238E27FC236}">
                <a16:creationId xmlns:a16="http://schemas.microsoft.com/office/drawing/2014/main" id="{9034EB4A-CFFB-4355-AB03-F8B926E4F34C}"/>
              </a:ext>
            </a:extLst>
          </p:cNvPr>
          <p:cNvSpPr/>
          <p:nvPr/>
        </p:nvSpPr>
        <p:spPr>
          <a:xfrm>
            <a:off x="9102848" y="4509391"/>
            <a:ext cx="43962" cy="43961"/>
          </a:xfrm>
          <a:prstGeom prst="ellipse">
            <a:avLst/>
          </a:prstGeom>
          <a:solidFill>
            <a:schemeClr val="accent2">
              <a:lumMod val="75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79" name="Elbow Connector 37">
            <a:extLst>
              <a:ext uri="{FF2B5EF4-FFF2-40B4-BE49-F238E27FC236}">
                <a16:creationId xmlns:a16="http://schemas.microsoft.com/office/drawing/2014/main" id="{7A15DD30-0FDC-49E1-A58E-F229B4BACDF3}"/>
              </a:ext>
            </a:extLst>
          </p:cNvPr>
          <p:cNvCxnSpPr>
            <a:cxnSpLocks/>
            <a:stCxn id="31" idx="4"/>
            <a:endCxn id="178" idx="2"/>
          </p:cNvCxnSpPr>
          <p:nvPr/>
        </p:nvCxnSpPr>
        <p:spPr>
          <a:xfrm rot="16200000" flipH="1">
            <a:off x="8939124" y="4367647"/>
            <a:ext cx="206135" cy="121313"/>
          </a:xfrm>
          <a:prstGeom prst="bentConnector2">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80" name="TextBox 179">
            <a:extLst>
              <a:ext uri="{FF2B5EF4-FFF2-40B4-BE49-F238E27FC236}">
                <a16:creationId xmlns:a16="http://schemas.microsoft.com/office/drawing/2014/main" id="{07D2BEF3-AB83-4B0D-9B28-671806A2DE9E}"/>
              </a:ext>
            </a:extLst>
          </p:cNvPr>
          <p:cNvSpPr txBox="1"/>
          <p:nvPr/>
        </p:nvSpPr>
        <p:spPr>
          <a:xfrm>
            <a:off x="7496259" y="2899070"/>
            <a:ext cx="1552069" cy="253916"/>
          </a:xfrm>
          <a:prstGeom prst="rect">
            <a:avLst/>
          </a:prstGeom>
          <a:noFill/>
        </p:spPr>
        <p:txBody>
          <a:bodyPr wrap="square" rtlCol="0">
            <a:spAutoFit/>
          </a:bodyPr>
          <a:lstStyle/>
          <a:p>
            <a:r>
              <a:rPr lang="en-US" sz="1050" dirty="0"/>
              <a:t>=ESS.ACC.E02.W02.BF10</a:t>
            </a:r>
          </a:p>
        </p:txBody>
      </p:sp>
      <p:sp>
        <p:nvSpPr>
          <p:cNvPr id="181" name="TextBox 180">
            <a:extLst>
              <a:ext uri="{FF2B5EF4-FFF2-40B4-BE49-F238E27FC236}">
                <a16:creationId xmlns:a16="http://schemas.microsoft.com/office/drawing/2014/main" id="{6D8BBF2D-4974-469B-90E3-89F38D674021}"/>
              </a:ext>
            </a:extLst>
          </p:cNvPr>
          <p:cNvSpPr txBox="1"/>
          <p:nvPr/>
        </p:nvSpPr>
        <p:spPr>
          <a:xfrm>
            <a:off x="9157294" y="4411634"/>
            <a:ext cx="1577814" cy="253916"/>
          </a:xfrm>
          <a:prstGeom prst="rect">
            <a:avLst/>
          </a:prstGeom>
          <a:noFill/>
        </p:spPr>
        <p:txBody>
          <a:bodyPr wrap="square" rtlCol="0">
            <a:spAutoFit/>
          </a:bodyPr>
          <a:lstStyle/>
          <a:p>
            <a:r>
              <a:rPr lang="en-US" sz="1050" dirty="0"/>
              <a:t>+ESS.G02.100.10001.102</a:t>
            </a:r>
          </a:p>
        </p:txBody>
      </p:sp>
      <p:sp>
        <p:nvSpPr>
          <p:cNvPr id="182" name="Rectangle 181">
            <a:extLst>
              <a:ext uri="{FF2B5EF4-FFF2-40B4-BE49-F238E27FC236}">
                <a16:creationId xmlns:a16="http://schemas.microsoft.com/office/drawing/2014/main" id="{92127D10-FE4E-44AC-BD28-4197FF4C403D}"/>
              </a:ext>
            </a:extLst>
          </p:cNvPr>
          <p:cNvSpPr/>
          <p:nvPr/>
        </p:nvSpPr>
        <p:spPr>
          <a:xfrm>
            <a:off x="2963494" y="1484784"/>
            <a:ext cx="6018041" cy="1708940"/>
          </a:xfrm>
          <a:prstGeom prst="rect">
            <a:avLst/>
          </a:prstGeom>
          <a:solidFill>
            <a:schemeClr val="accent4">
              <a:lumMod val="20000"/>
              <a:lumOff val="80000"/>
              <a:alpha val="20000"/>
            </a:schemeClr>
          </a:solidFill>
          <a:ln w="28575" cmpd="sng">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dirty="0">
                <a:solidFill>
                  <a:schemeClr val="accent4">
                    <a:lumMod val="75000"/>
                  </a:schemeClr>
                </a:solidFill>
              </a:rPr>
              <a:t>Operate &amp; Maintain</a:t>
            </a:r>
            <a:endParaRPr lang="en-US" sz="1400" dirty="0">
              <a:solidFill>
                <a:schemeClr val="accent4">
                  <a:lumMod val="75000"/>
                </a:schemeClr>
              </a:solidFill>
            </a:endParaRPr>
          </a:p>
        </p:txBody>
      </p:sp>
    </p:spTree>
    <p:extLst>
      <p:ext uri="{BB962C8B-B14F-4D97-AF65-F5344CB8AC3E}">
        <p14:creationId xmlns:p14="http://schemas.microsoft.com/office/powerpoint/2010/main" val="4349217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51115BC-487E-4422-894C-CB7CD3E79223}" type="slidenum">
              <a:rPr lang="en-GB" noProof="0" smtClean="0"/>
              <a:t>31</a:t>
            </a:fld>
            <a:endParaRPr lang="en-GB" noProof="0" dirty="0"/>
          </a:p>
        </p:txBody>
      </p:sp>
      <p:sp>
        <p:nvSpPr>
          <p:cNvPr id="3" name="Title 2"/>
          <p:cNvSpPr>
            <a:spLocks noGrp="1"/>
          </p:cNvSpPr>
          <p:nvPr>
            <p:ph type="title"/>
          </p:nvPr>
        </p:nvSpPr>
        <p:spPr/>
        <p:txBody>
          <a:bodyPr/>
          <a:lstStyle/>
          <a:p>
            <a:r>
              <a:rPr lang="sv-SE" dirty="0" smtClean="0"/>
              <a:t>FBS-</a:t>
            </a:r>
            <a:r>
              <a:rPr lang="en-US" dirty="0" smtClean="0"/>
              <a:t>Facility </a:t>
            </a:r>
            <a:r>
              <a:rPr lang="en-US" dirty="0"/>
              <a:t>Breakdown Structure - FBS</a:t>
            </a:r>
            <a:endParaRPr lang="sv-SE" dirty="0"/>
          </a:p>
        </p:txBody>
      </p:sp>
      <p:sp>
        <p:nvSpPr>
          <p:cNvPr id="4" name="Text Placeholder 3"/>
          <p:cNvSpPr>
            <a:spLocks noGrp="1"/>
          </p:cNvSpPr>
          <p:nvPr>
            <p:ph type="body" sz="quarter" idx="13"/>
          </p:nvPr>
        </p:nvSpPr>
        <p:spPr/>
        <p:txBody>
          <a:bodyPr/>
          <a:lstStyle/>
          <a:p>
            <a:r>
              <a:rPr lang="en-US" dirty="0"/>
              <a:t>Example</a:t>
            </a:r>
            <a:endParaRPr lang="en-US" dirty="0"/>
          </a:p>
        </p:txBody>
      </p:sp>
      <p:pic>
        <p:nvPicPr>
          <p:cNvPr id="5" name="Picture 4"/>
          <p:cNvPicPr>
            <a:picLocks noChangeAspect="1"/>
          </p:cNvPicPr>
          <p:nvPr/>
        </p:nvPicPr>
        <p:blipFill rotWithShape="1">
          <a:blip r:embed="rId2"/>
          <a:srcRect l="21355" t="15876" r="3932" b="9575"/>
          <a:stretch/>
        </p:blipFill>
        <p:spPr>
          <a:xfrm>
            <a:off x="1271464" y="1523898"/>
            <a:ext cx="9108000" cy="5112000"/>
          </a:xfrm>
          <a:prstGeom prst="rect">
            <a:avLst/>
          </a:prstGeom>
        </p:spPr>
      </p:pic>
    </p:spTree>
    <p:extLst>
      <p:ext uri="{BB962C8B-B14F-4D97-AF65-F5344CB8AC3E}">
        <p14:creationId xmlns:p14="http://schemas.microsoft.com/office/powerpoint/2010/main" val="20901189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3E4493-2BF6-41EF-8E88-20C7D9AC1DA4}"/>
              </a:ext>
            </a:extLst>
          </p:cNvPr>
          <p:cNvSpPr>
            <a:spLocks noGrp="1"/>
          </p:cNvSpPr>
          <p:nvPr>
            <p:ph type="sldNum" sz="quarter" idx="12"/>
          </p:nvPr>
        </p:nvSpPr>
        <p:spPr/>
        <p:txBody>
          <a:bodyPr/>
          <a:lstStyle/>
          <a:p>
            <a:fld id="{551115BC-487E-4422-894C-CB7CD3E79223}" type="slidenum">
              <a:rPr lang="en-GB" noProof="0" smtClean="0"/>
              <a:t>32</a:t>
            </a:fld>
            <a:endParaRPr lang="en-GB" noProof="0" dirty="0"/>
          </a:p>
        </p:txBody>
      </p:sp>
      <p:sp>
        <p:nvSpPr>
          <p:cNvPr id="3" name="Title 2">
            <a:extLst>
              <a:ext uri="{FF2B5EF4-FFF2-40B4-BE49-F238E27FC236}">
                <a16:creationId xmlns:a16="http://schemas.microsoft.com/office/drawing/2014/main" id="{2C0120D0-676E-441E-B9E0-BA944C6DC70C}"/>
              </a:ext>
            </a:extLst>
          </p:cNvPr>
          <p:cNvSpPr>
            <a:spLocks noGrp="1"/>
          </p:cNvSpPr>
          <p:nvPr>
            <p:ph type="title"/>
          </p:nvPr>
        </p:nvSpPr>
        <p:spPr/>
        <p:txBody>
          <a:bodyPr/>
          <a:lstStyle/>
          <a:p>
            <a:r>
              <a:rPr lang="en-US" dirty="0" smtClean="0"/>
              <a:t>LBS-Location Breakdown structure</a:t>
            </a:r>
            <a:endParaRPr lang="en-US" dirty="0"/>
          </a:p>
        </p:txBody>
      </p:sp>
      <p:sp>
        <p:nvSpPr>
          <p:cNvPr id="4" name="Text Placeholder 3">
            <a:extLst>
              <a:ext uri="{FF2B5EF4-FFF2-40B4-BE49-F238E27FC236}">
                <a16:creationId xmlns:a16="http://schemas.microsoft.com/office/drawing/2014/main" id="{B18462B2-6A35-4983-9973-6949628548FB}"/>
              </a:ext>
            </a:extLst>
          </p:cNvPr>
          <p:cNvSpPr>
            <a:spLocks noGrp="1"/>
          </p:cNvSpPr>
          <p:nvPr>
            <p:ph type="body" sz="quarter" idx="13"/>
          </p:nvPr>
        </p:nvSpPr>
        <p:spPr/>
        <p:txBody>
          <a:bodyPr/>
          <a:lstStyle/>
          <a:p>
            <a:r>
              <a:rPr lang="en-US" dirty="0"/>
              <a:t>Example</a:t>
            </a:r>
            <a:endParaRPr lang="en-US" dirty="0"/>
          </a:p>
        </p:txBody>
      </p:sp>
      <p:pic>
        <p:nvPicPr>
          <p:cNvPr id="6" name="Picture 5">
            <a:hlinkClick r:id="" action="ppaction://noaction"/>
            <a:extLst>
              <a:ext uri="{FF2B5EF4-FFF2-40B4-BE49-F238E27FC236}">
                <a16:creationId xmlns:a16="http://schemas.microsoft.com/office/drawing/2014/main" id="{A90BA892-1559-41EA-A16E-42F3F1289939}"/>
              </a:ext>
            </a:extLst>
          </p:cNvPr>
          <p:cNvPicPr>
            <a:picLocks noChangeAspect="1"/>
          </p:cNvPicPr>
          <p:nvPr/>
        </p:nvPicPr>
        <p:blipFill>
          <a:blip r:embed="rId2"/>
          <a:stretch>
            <a:fillRect/>
          </a:stretch>
        </p:blipFill>
        <p:spPr>
          <a:xfrm>
            <a:off x="11255783" y="1484784"/>
            <a:ext cx="888889" cy="504056"/>
          </a:xfrm>
          <a:prstGeom prst="rect">
            <a:avLst/>
          </a:prstGeom>
          <a:ln>
            <a:solidFill>
              <a:schemeClr val="accent3"/>
            </a:solidFill>
          </a:ln>
        </p:spPr>
      </p:pic>
      <p:pic>
        <p:nvPicPr>
          <p:cNvPr id="7" name="Picture 6"/>
          <p:cNvPicPr>
            <a:picLocks noChangeAspect="1"/>
          </p:cNvPicPr>
          <p:nvPr/>
        </p:nvPicPr>
        <p:blipFill rotWithShape="1">
          <a:blip r:embed="rId3"/>
          <a:srcRect l="21060" t="15876" r="1274" b="6950"/>
          <a:stretch/>
        </p:blipFill>
        <p:spPr>
          <a:xfrm>
            <a:off x="1014041" y="1523898"/>
            <a:ext cx="9145959" cy="5112000"/>
          </a:xfrm>
          <a:prstGeom prst="rect">
            <a:avLst/>
          </a:prstGeom>
        </p:spPr>
      </p:pic>
    </p:spTree>
    <p:extLst>
      <p:ext uri="{BB962C8B-B14F-4D97-AF65-F5344CB8AC3E}">
        <p14:creationId xmlns:p14="http://schemas.microsoft.com/office/powerpoint/2010/main" val="3508998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7467494-6785-4536-AB4A-2A014F87D4E7}"/>
              </a:ext>
            </a:extLst>
          </p:cNvPr>
          <p:cNvSpPr>
            <a:spLocks noGrp="1"/>
          </p:cNvSpPr>
          <p:nvPr>
            <p:ph type="sldNum" sz="quarter" idx="12"/>
          </p:nvPr>
        </p:nvSpPr>
        <p:spPr/>
        <p:txBody>
          <a:bodyPr/>
          <a:lstStyle/>
          <a:p>
            <a:fld id="{551115BC-487E-4422-894C-CB7CD3E79223}" type="slidenum">
              <a:rPr lang="en-GB" noProof="0" smtClean="0"/>
              <a:t>33</a:t>
            </a:fld>
            <a:endParaRPr lang="en-GB" noProof="0" dirty="0"/>
          </a:p>
        </p:txBody>
      </p:sp>
      <p:sp>
        <p:nvSpPr>
          <p:cNvPr id="3" name="Title 2">
            <a:extLst>
              <a:ext uri="{FF2B5EF4-FFF2-40B4-BE49-F238E27FC236}">
                <a16:creationId xmlns:a16="http://schemas.microsoft.com/office/drawing/2014/main" id="{01B1D2BF-C1B0-46A8-9B49-3DD551C448B4}"/>
              </a:ext>
            </a:extLst>
          </p:cNvPr>
          <p:cNvSpPr>
            <a:spLocks noGrp="1"/>
          </p:cNvSpPr>
          <p:nvPr>
            <p:ph type="title"/>
          </p:nvPr>
        </p:nvSpPr>
        <p:spPr/>
        <p:txBody>
          <a:bodyPr/>
          <a:lstStyle/>
          <a:p>
            <a:r>
              <a:rPr lang="en-US" dirty="0"/>
              <a:t>Installed Assets located in TS2 Area</a:t>
            </a:r>
          </a:p>
        </p:txBody>
      </p:sp>
      <p:sp>
        <p:nvSpPr>
          <p:cNvPr id="4" name="Text Placeholder 3">
            <a:extLst>
              <a:ext uri="{FF2B5EF4-FFF2-40B4-BE49-F238E27FC236}">
                <a16:creationId xmlns:a16="http://schemas.microsoft.com/office/drawing/2014/main" id="{3DB7AAB3-6B92-4C59-8521-F4045A368547}"/>
              </a:ext>
            </a:extLst>
          </p:cNvPr>
          <p:cNvSpPr>
            <a:spLocks noGrp="1"/>
          </p:cNvSpPr>
          <p:nvPr>
            <p:ph type="body" sz="quarter" idx="13"/>
          </p:nvPr>
        </p:nvSpPr>
        <p:spPr/>
        <p:txBody>
          <a:bodyPr/>
          <a:lstStyle/>
          <a:p>
            <a:r>
              <a:rPr lang="en-US" dirty="0" smtClean="0"/>
              <a:t>Example</a:t>
            </a:r>
            <a:endParaRPr lang="en-US" dirty="0"/>
          </a:p>
        </p:txBody>
      </p:sp>
      <p:pic>
        <p:nvPicPr>
          <p:cNvPr id="5" name="Picture 4">
            <a:extLst>
              <a:ext uri="{FF2B5EF4-FFF2-40B4-BE49-F238E27FC236}">
                <a16:creationId xmlns:a16="http://schemas.microsoft.com/office/drawing/2014/main" id="{C06859E6-267C-4526-8100-B2DECFE841E2}"/>
              </a:ext>
            </a:extLst>
          </p:cNvPr>
          <p:cNvPicPr>
            <a:picLocks noChangeAspect="1"/>
          </p:cNvPicPr>
          <p:nvPr/>
        </p:nvPicPr>
        <p:blipFill>
          <a:blip r:embed="rId2"/>
          <a:stretch>
            <a:fillRect/>
          </a:stretch>
        </p:blipFill>
        <p:spPr>
          <a:xfrm>
            <a:off x="609600" y="1457683"/>
            <a:ext cx="9144000" cy="5336275"/>
          </a:xfrm>
          <a:prstGeom prst="rect">
            <a:avLst/>
          </a:prstGeom>
        </p:spPr>
      </p:pic>
      <p:pic>
        <p:nvPicPr>
          <p:cNvPr id="6" name="Picture 5">
            <a:hlinkClick r:id="" action="ppaction://noaction"/>
            <a:extLst>
              <a:ext uri="{FF2B5EF4-FFF2-40B4-BE49-F238E27FC236}">
                <a16:creationId xmlns:a16="http://schemas.microsoft.com/office/drawing/2014/main" id="{E23F07D2-62EE-49E9-8357-8FEA47509FB9}"/>
              </a:ext>
            </a:extLst>
          </p:cNvPr>
          <p:cNvPicPr>
            <a:picLocks noChangeAspect="1"/>
          </p:cNvPicPr>
          <p:nvPr/>
        </p:nvPicPr>
        <p:blipFill>
          <a:blip r:embed="rId3"/>
          <a:stretch>
            <a:fillRect/>
          </a:stretch>
        </p:blipFill>
        <p:spPr>
          <a:xfrm>
            <a:off x="11255783" y="1484784"/>
            <a:ext cx="888889" cy="504056"/>
          </a:xfrm>
          <a:prstGeom prst="rect">
            <a:avLst/>
          </a:prstGeom>
        </p:spPr>
      </p:pic>
    </p:spTree>
    <p:extLst>
      <p:ext uri="{BB962C8B-B14F-4D97-AF65-F5344CB8AC3E}">
        <p14:creationId xmlns:p14="http://schemas.microsoft.com/office/powerpoint/2010/main" val="38417522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979B8-9792-47D6-9E90-F7CD316D4BA3}"/>
              </a:ext>
            </a:extLst>
          </p:cNvPr>
          <p:cNvSpPr>
            <a:spLocks noGrp="1"/>
          </p:cNvSpPr>
          <p:nvPr>
            <p:ph type="title"/>
          </p:nvPr>
        </p:nvSpPr>
        <p:spPr>
          <a:xfrm>
            <a:off x="704789" y="399393"/>
            <a:ext cx="9518848" cy="562074"/>
          </a:xfrm>
        </p:spPr>
        <p:txBody>
          <a:bodyPr/>
          <a:lstStyle/>
          <a:p>
            <a:r>
              <a:rPr lang="en-US" dirty="0"/>
              <a:t>System Map</a:t>
            </a:r>
          </a:p>
        </p:txBody>
      </p:sp>
      <p:sp>
        <p:nvSpPr>
          <p:cNvPr id="4" name="Slide Number Placeholder 3">
            <a:extLst>
              <a:ext uri="{FF2B5EF4-FFF2-40B4-BE49-F238E27FC236}">
                <a16:creationId xmlns:a16="http://schemas.microsoft.com/office/drawing/2014/main" id="{9AC1C1EA-4A76-4E2B-A845-67F66CBEDA10}"/>
              </a:ext>
            </a:extLst>
          </p:cNvPr>
          <p:cNvSpPr>
            <a:spLocks noGrp="1"/>
          </p:cNvSpPr>
          <p:nvPr>
            <p:ph type="sldNum" sz="quarter" idx="12"/>
          </p:nvPr>
        </p:nvSpPr>
        <p:spPr/>
        <p:txBody>
          <a:bodyPr/>
          <a:lstStyle/>
          <a:p>
            <a:fld id="{551115BC-487E-4422-894C-CB7CD3E79223}" type="slidenum">
              <a:rPr lang="en-GB" smtClean="0"/>
              <a:pPr/>
              <a:t>34</a:t>
            </a:fld>
            <a:endParaRPr lang="en-GB"/>
          </a:p>
        </p:txBody>
      </p:sp>
      <p:sp>
        <p:nvSpPr>
          <p:cNvPr id="6" name="Rectangle 5">
            <a:extLst>
              <a:ext uri="{FF2B5EF4-FFF2-40B4-BE49-F238E27FC236}">
                <a16:creationId xmlns:a16="http://schemas.microsoft.com/office/drawing/2014/main" id="{AB0D7758-E0AC-47F6-A347-21962A2D9D07}"/>
              </a:ext>
            </a:extLst>
          </p:cNvPr>
          <p:cNvSpPr/>
          <p:nvPr/>
        </p:nvSpPr>
        <p:spPr>
          <a:xfrm>
            <a:off x="3444859" y="4221088"/>
            <a:ext cx="2406900" cy="1323439"/>
          </a:xfrm>
          <a:prstGeom prst="rect">
            <a:avLst/>
          </a:prstGeom>
          <a:solidFill>
            <a:schemeClr val="accent5">
              <a:lumMod val="20000"/>
              <a:lumOff val="80000"/>
            </a:schemeClr>
          </a:solidFill>
          <a:ln w="28575" cmpd="sng">
            <a:solidFill>
              <a:srgbClr val="0094CA"/>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defTabSz="457119"/>
            <a:endParaRPr lang="en-US" dirty="0">
              <a:solidFill>
                <a:srgbClr val="0094CA"/>
              </a:solidFill>
            </a:endParaRPr>
          </a:p>
        </p:txBody>
      </p:sp>
      <p:sp>
        <p:nvSpPr>
          <p:cNvPr id="7" name="TextBox 6">
            <a:extLst>
              <a:ext uri="{FF2B5EF4-FFF2-40B4-BE49-F238E27FC236}">
                <a16:creationId xmlns:a16="http://schemas.microsoft.com/office/drawing/2014/main" id="{64D37C24-D50A-4D44-90F1-857FF65F07DF}"/>
              </a:ext>
            </a:extLst>
          </p:cNvPr>
          <p:cNvSpPr txBox="1"/>
          <p:nvPr/>
        </p:nvSpPr>
        <p:spPr>
          <a:xfrm>
            <a:off x="3442760" y="4221087"/>
            <a:ext cx="2408999" cy="1508105"/>
          </a:xfrm>
          <a:prstGeom prst="rect">
            <a:avLst/>
          </a:prstGeom>
          <a:noFill/>
        </p:spPr>
        <p:txBody>
          <a:bodyPr wrap="square" rtlCol="0">
            <a:spAutoFit/>
          </a:bodyPr>
          <a:lstStyle/>
          <a:p>
            <a:pPr algn="ctr"/>
            <a:r>
              <a:rPr lang="en-US" sz="1600" dirty="0">
                <a:solidFill>
                  <a:srgbClr val="0094CA"/>
                </a:solidFill>
              </a:rPr>
              <a:t>PLM</a:t>
            </a:r>
          </a:p>
          <a:p>
            <a:pPr marL="171450" indent="-171450">
              <a:buFont typeface="Arial" panose="020B0604020202020204" pitchFamily="34" charset="0"/>
              <a:buChar char="•"/>
            </a:pPr>
            <a:r>
              <a:rPr lang="en-US" sz="1200" dirty="0">
                <a:solidFill>
                  <a:srgbClr val="0094CA"/>
                </a:solidFill>
              </a:rPr>
              <a:t>Building lifecycle</a:t>
            </a:r>
          </a:p>
          <a:p>
            <a:pPr marL="171450" indent="-171450">
              <a:buFont typeface="Arial" panose="020B0604020202020204" pitchFamily="34" charset="0"/>
              <a:buChar char="•"/>
            </a:pPr>
            <a:r>
              <a:rPr lang="en-US" sz="1200" dirty="0">
                <a:solidFill>
                  <a:srgbClr val="0094CA"/>
                </a:solidFill>
              </a:rPr>
              <a:t>Plant lifecycle</a:t>
            </a:r>
          </a:p>
          <a:p>
            <a:pPr marL="171450" indent="-171450">
              <a:buFont typeface="Arial" panose="020B0604020202020204" pitchFamily="34" charset="0"/>
              <a:buChar char="•"/>
            </a:pPr>
            <a:r>
              <a:rPr lang="en-US" sz="1200" dirty="0">
                <a:solidFill>
                  <a:srgbClr val="0094CA"/>
                </a:solidFill>
              </a:rPr>
              <a:t>Product lifecycle</a:t>
            </a:r>
          </a:p>
          <a:p>
            <a:pPr marL="171450" indent="-171450">
              <a:buFont typeface="Arial" panose="020B0604020202020204" pitchFamily="34" charset="0"/>
              <a:buChar char="•"/>
            </a:pPr>
            <a:r>
              <a:rPr lang="en-US" sz="1200" dirty="0">
                <a:solidFill>
                  <a:srgbClr val="0094CA"/>
                </a:solidFill>
              </a:rPr>
              <a:t>Reference data</a:t>
            </a:r>
          </a:p>
          <a:p>
            <a:pPr marL="171450" indent="-171450">
              <a:buFont typeface="Arial" panose="020B0604020202020204" pitchFamily="34" charset="0"/>
              <a:buChar char="•"/>
            </a:pPr>
            <a:r>
              <a:rPr lang="en-US" sz="1200" dirty="0">
                <a:solidFill>
                  <a:srgbClr val="0094CA"/>
                </a:solidFill>
              </a:rPr>
              <a:t>Catalogs</a:t>
            </a:r>
          </a:p>
          <a:p>
            <a:pPr algn="ctr"/>
            <a:endParaRPr lang="en-US" sz="1600" dirty="0">
              <a:solidFill>
                <a:srgbClr val="0094CA"/>
              </a:solidFill>
            </a:endParaRPr>
          </a:p>
        </p:txBody>
      </p:sp>
      <p:cxnSp>
        <p:nvCxnSpPr>
          <p:cNvPr id="8" name="Straight Arrow Connector 7">
            <a:extLst>
              <a:ext uri="{FF2B5EF4-FFF2-40B4-BE49-F238E27FC236}">
                <a16:creationId xmlns:a16="http://schemas.microsoft.com/office/drawing/2014/main" id="{8E0C561D-0E1C-4D82-8B11-FD91A3684564}"/>
              </a:ext>
            </a:extLst>
          </p:cNvPr>
          <p:cNvCxnSpPr>
            <a:cxnSpLocks/>
            <a:stCxn id="7" idx="0"/>
            <a:endCxn id="11" idx="2"/>
          </p:cNvCxnSpPr>
          <p:nvPr/>
        </p:nvCxnSpPr>
        <p:spPr>
          <a:xfrm flipV="1">
            <a:off x="4647260" y="3019312"/>
            <a:ext cx="1049" cy="1201775"/>
          </a:xfrm>
          <a:prstGeom prst="straightConnector1">
            <a:avLst/>
          </a:prstGeom>
          <a:ln>
            <a:solidFill>
              <a:srgbClr val="0094CA"/>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Elbow Connector 233">
            <a:extLst>
              <a:ext uri="{FF2B5EF4-FFF2-40B4-BE49-F238E27FC236}">
                <a16:creationId xmlns:a16="http://schemas.microsoft.com/office/drawing/2014/main" id="{7B4F2D46-7ACC-4855-A7F7-ACBB35BBFA8E}"/>
              </a:ext>
            </a:extLst>
          </p:cNvPr>
          <p:cNvCxnSpPr>
            <a:cxnSpLocks/>
            <a:stCxn id="17" idx="0"/>
            <a:endCxn id="15" idx="2"/>
          </p:cNvCxnSpPr>
          <p:nvPr/>
        </p:nvCxnSpPr>
        <p:spPr>
          <a:xfrm rot="5400000" flipH="1" flipV="1">
            <a:off x="5930176" y="2747123"/>
            <a:ext cx="1201774" cy="1746153"/>
          </a:xfrm>
          <a:prstGeom prst="bentConnector3">
            <a:avLst>
              <a:gd name="adj1" fmla="val 50000"/>
            </a:avLst>
          </a:prstGeom>
          <a:ln>
            <a:solidFill>
              <a:srgbClr val="0094CA"/>
            </a:solidFill>
            <a:headEnd type="triangle" w="sm" len="med"/>
            <a:tailEnd type="none"/>
          </a:ln>
        </p:spPr>
        <p:style>
          <a:lnRef idx="1">
            <a:schemeClr val="accent1"/>
          </a:lnRef>
          <a:fillRef idx="0">
            <a:schemeClr val="accent1"/>
          </a:fillRef>
          <a:effectRef idx="0">
            <a:schemeClr val="accent1"/>
          </a:effectRef>
          <a:fontRef idx="minor">
            <a:schemeClr val="tx1"/>
          </a:fontRef>
        </p:style>
      </p:cxnSp>
      <p:cxnSp>
        <p:nvCxnSpPr>
          <p:cNvPr id="10" name="Elbow Connector 236">
            <a:extLst>
              <a:ext uri="{FF2B5EF4-FFF2-40B4-BE49-F238E27FC236}">
                <a16:creationId xmlns:a16="http://schemas.microsoft.com/office/drawing/2014/main" id="{8EED4EDE-7BC0-44E9-A7D0-D8D3DBB3D1EF}"/>
              </a:ext>
            </a:extLst>
          </p:cNvPr>
          <p:cNvCxnSpPr>
            <a:cxnSpLocks/>
            <a:stCxn id="13" idx="2"/>
            <a:endCxn id="20" idx="0"/>
          </p:cNvCxnSpPr>
          <p:nvPr/>
        </p:nvCxnSpPr>
        <p:spPr>
          <a:xfrm rot="16200000" flipH="1">
            <a:off x="2163093" y="2747647"/>
            <a:ext cx="1201774" cy="1745104"/>
          </a:xfrm>
          <a:prstGeom prst="bentConnector3">
            <a:avLst>
              <a:gd name="adj1" fmla="val 50000"/>
            </a:avLst>
          </a:prstGeom>
          <a:ln>
            <a:solidFill>
              <a:srgbClr val="0094CA"/>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C4714C2A-CE07-4ADA-A649-1AA8D921552E}"/>
              </a:ext>
            </a:extLst>
          </p:cNvPr>
          <p:cNvSpPr/>
          <p:nvPr/>
        </p:nvSpPr>
        <p:spPr>
          <a:xfrm>
            <a:off x="3444859" y="1700808"/>
            <a:ext cx="2406900" cy="1318504"/>
          </a:xfrm>
          <a:prstGeom prst="rect">
            <a:avLst/>
          </a:prstGeom>
          <a:solidFill>
            <a:schemeClr val="accent5">
              <a:lumMod val="20000"/>
              <a:lumOff val="80000"/>
            </a:schemeClr>
          </a:solidFill>
          <a:ln w="28575" cmpd="sng">
            <a:solidFill>
              <a:srgbClr val="0094CA"/>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defTabSz="457119"/>
            <a:endParaRPr lang="en-US" dirty="0">
              <a:solidFill>
                <a:srgbClr val="0094CA"/>
              </a:solidFill>
            </a:endParaRPr>
          </a:p>
        </p:txBody>
      </p:sp>
      <p:sp>
        <p:nvSpPr>
          <p:cNvPr id="12" name="TextBox 11">
            <a:extLst>
              <a:ext uri="{FF2B5EF4-FFF2-40B4-BE49-F238E27FC236}">
                <a16:creationId xmlns:a16="http://schemas.microsoft.com/office/drawing/2014/main" id="{A5BA0DCD-4A6F-4F5A-B9CE-C1AD3DF66865}"/>
              </a:ext>
            </a:extLst>
          </p:cNvPr>
          <p:cNvSpPr txBox="1"/>
          <p:nvPr/>
        </p:nvSpPr>
        <p:spPr>
          <a:xfrm>
            <a:off x="3453513" y="1808359"/>
            <a:ext cx="2368655" cy="1077218"/>
          </a:xfrm>
          <a:prstGeom prst="rect">
            <a:avLst/>
          </a:prstGeom>
          <a:noFill/>
        </p:spPr>
        <p:txBody>
          <a:bodyPr wrap="square" rtlCol="0">
            <a:spAutoFit/>
          </a:bodyPr>
          <a:lstStyle/>
          <a:p>
            <a:pPr algn="ctr"/>
            <a:r>
              <a:rPr lang="en-US" sz="1600" dirty="0">
                <a:solidFill>
                  <a:srgbClr val="0094CA"/>
                </a:solidFill>
              </a:rPr>
              <a:t>Enterprise</a:t>
            </a:r>
          </a:p>
          <a:p>
            <a:pPr algn="ctr"/>
            <a:r>
              <a:rPr lang="en-US" sz="1600" dirty="0">
                <a:solidFill>
                  <a:srgbClr val="0094CA"/>
                </a:solidFill>
              </a:rPr>
              <a:t>Asset</a:t>
            </a:r>
          </a:p>
          <a:p>
            <a:pPr algn="ctr"/>
            <a:r>
              <a:rPr lang="en-US" sz="1600" dirty="0">
                <a:solidFill>
                  <a:srgbClr val="0094CA"/>
                </a:solidFill>
              </a:rPr>
              <a:t>Management</a:t>
            </a:r>
          </a:p>
          <a:p>
            <a:pPr algn="ctr"/>
            <a:r>
              <a:rPr lang="en-US" sz="1600" dirty="0">
                <a:solidFill>
                  <a:srgbClr val="0094CA"/>
                </a:solidFill>
              </a:rPr>
              <a:t>(EAM)</a:t>
            </a:r>
          </a:p>
        </p:txBody>
      </p:sp>
      <p:sp>
        <p:nvSpPr>
          <p:cNvPr id="13" name="Rectangle 12">
            <a:extLst>
              <a:ext uri="{FF2B5EF4-FFF2-40B4-BE49-F238E27FC236}">
                <a16:creationId xmlns:a16="http://schemas.microsoft.com/office/drawing/2014/main" id="{67A39956-0AD5-4A21-AC80-68FBD702D377}"/>
              </a:ext>
            </a:extLst>
          </p:cNvPr>
          <p:cNvSpPr/>
          <p:nvPr/>
        </p:nvSpPr>
        <p:spPr>
          <a:xfrm>
            <a:off x="689028" y="1700808"/>
            <a:ext cx="2404800" cy="1318504"/>
          </a:xfrm>
          <a:prstGeom prst="rect">
            <a:avLst/>
          </a:prstGeom>
          <a:solidFill>
            <a:schemeClr val="bg1">
              <a:lumMod val="85000"/>
            </a:schemeClr>
          </a:solidFill>
          <a:ln w="28575" cmpd="sng">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defTabSz="457119"/>
            <a:endParaRPr lang="en-US" dirty="0">
              <a:solidFill>
                <a:srgbClr val="0094CA"/>
              </a:solidFill>
            </a:endParaRPr>
          </a:p>
        </p:txBody>
      </p:sp>
      <p:sp>
        <p:nvSpPr>
          <p:cNvPr id="14" name="TextBox 13">
            <a:extLst>
              <a:ext uri="{FF2B5EF4-FFF2-40B4-BE49-F238E27FC236}">
                <a16:creationId xmlns:a16="http://schemas.microsoft.com/office/drawing/2014/main" id="{1256BF4F-FBD3-408D-A3C7-000C9BE1DA24}"/>
              </a:ext>
            </a:extLst>
          </p:cNvPr>
          <p:cNvSpPr txBox="1"/>
          <p:nvPr/>
        </p:nvSpPr>
        <p:spPr>
          <a:xfrm>
            <a:off x="689028" y="1808359"/>
            <a:ext cx="2396146" cy="1077218"/>
          </a:xfrm>
          <a:prstGeom prst="rect">
            <a:avLst/>
          </a:prstGeom>
          <a:noFill/>
        </p:spPr>
        <p:txBody>
          <a:bodyPr wrap="square" rtlCol="0">
            <a:spAutoFit/>
          </a:bodyPr>
          <a:lstStyle/>
          <a:p>
            <a:pPr algn="ctr"/>
            <a:r>
              <a:rPr lang="en-US" sz="1600" dirty="0">
                <a:solidFill>
                  <a:schemeClr val="bg1">
                    <a:lumMod val="50000"/>
                  </a:schemeClr>
                </a:solidFill>
              </a:rPr>
              <a:t>Enterprise </a:t>
            </a:r>
          </a:p>
          <a:p>
            <a:pPr algn="ctr"/>
            <a:r>
              <a:rPr lang="en-US" sz="1600" dirty="0">
                <a:solidFill>
                  <a:schemeClr val="bg1">
                    <a:lumMod val="50000"/>
                  </a:schemeClr>
                </a:solidFill>
              </a:rPr>
              <a:t>Resource</a:t>
            </a:r>
          </a:p>
          <a:p>
            <a:pPr algn="ctr"/>
            <a:r>
              <a:rPr lang="en-US" sz="1600" dirty="0">
                <a:solidFill>
                  <a:schemeClr val="bg1">
                    <a:lumMod val="50000"/>
                  </a:schemeClr>
                </a:solidFill>
              </a:rPr>
              <a:t> Planning</a:t>
            </a:r>
          </a:p>
          <a:p>
            <a:pPr algn="ctr"/>
            <a:r>
              <a:rPr lang="en-US" sz="1600" dirty="0">
                <a:solidFill>
                  <a:schemeClr val="bg1">
                    <a:lumMod val="50000"/>
                  </a:schemeClr>
                </a:solidFill>
              </a:rPr>
              <a:t>(ERP)</a:t>
            </a:r>
          </a:p>
        </p:txBody>
      </p:sp>
      <p:sp>
        <p:nvSpPr>
          <p:cNvPr id="15" name="Rectangle 14">
            <a:extLst>
              <a:ext uri="{FF2B5EF4-FFF2-40B4-BE49-F238E27FC236}">
                <a16:creationId xmlns:a16="http://schemas.microsoft.com/office/drawing/2014/main" id="{FFD0BC61-1D68-49F1-BC89-A29D0E48855B}"/>
              </a:ext>
            </a:extLst>
          </p:cNvPr>
          <p:cNvSpPr/>
          <p:nvPr/>
        </p:nvSpPr>
        <p:spPr>
          <a:xfrm>
            <a:off x="6200690" y="1700808"/>
            <a:ext cx="2406900" cy="1318504"/>
          </a:xfrm>
          <a:prstGeom prst="rect">
            <a:avLst/>
          </a:prstGeom>
          <a:solidFill>
            <a:schemeClr val="bg1">
              <a:lumMod val="85000"/>
            </a:schemeClr>
          </a:solidFill>
          <a:ln w="28575" cmpd="sng">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defTabSz="457119"/>
            <a:endParaRPr lang="en-US" dirty="0">
              <a:solidFill>
                <a:srgbClr val="0094CA"/>
              </a:solidFill>
            </a:endParaRPr>
          </a:p>
        </p:txBody>
      </p:sp>
      <p:sp>
        <p:nvSpPr>
          <p:cNvPr id="16" name="TextBox 15">
            <a:extLst>
              <a:ext uri="{FF2B5EF4-FFF2-40B4-BE49-F238E27FC236}">
                <a16:creationId xmlns:a16="http://schemas.microsoft.com/office/drawing/2014/main" id="{6E4C0D25-7389-4068-AC41-A79AE0A87D44}"/>
              </a:ext>
            </a:extLst>
          </p:cNvPr>
          <p:cNvSpPr txBox="1"/>
          <p:nvPr/>
        </p:nvSpPr>
        <p:spPr>
          <a:xfrm>
            <a:off x="6192036" y="1808359"/>
            <a:ext cx="2406900" cy="830997"/>
          </a:xfrm>
          <a:prstGeom prst="rect">
            <a:avLst/>
          </a:prstGeom>
          <a:noFill/>
        </p:spPr>
        <p:txBody>
          <a:bodyPr wrap="square" rtlCol="0">
            <a:spAutoFit/>
          </a:bodyPr>
          <a:lstStyle/>
          <a:p>
            <a:pPr algn="ctr"/>
            <a:r>
              <a:rPr lang="en-US" sz="1600" dirty="0">
                <a:solidFill>
                  <a:schemeClr val="bg1">
                    <a:lumMod val="50000"/>
                  </a:schemeClr>
                </a:solidFill>
              </a:rPr>
              <a:t>Integrated</a:t>
            </a:r>
          </a:p>
          <a:p>
            <a:pPr algn="ctr"/>
            <a:r>
              <a:rPr lang="en-US" sz="1600" dirty="0">
                <a:solidFill>
                  <a:schemeClr val="bg1">
                    <a:lumMod val="50000"/>
                  </a:schemeClr>
                </a:solidFill>
              </a:rPr>
              <a:t>Control</a:t>
            </a:r>
          </a:p>
          <a:p>
            <a:pPr algn="ctr"/>
            <a:r>
              <a:rPr lang="en-US" sz="1600" dirty="0">
                <a:solidFill>
                  <a:schemeClr val="bg1">
                    <a:lumMod val="50000"/>
                  </a:schemeClr>
                </a:solidFill>
              </a:rPr>
              <a:t>System</a:t>
            </a:r>
          </a:p>
        </p:txBody>
      </p:sp>
      <p:sp>
        <p:nvSpPr>
          <p:cNvPr id="17" name="Rectangle 16">
            <a:extLst>
              <a:ext uri="{FF2B5EF4-FFF2-40B4-BE49-F238E27FC236}">
                <a16:creationId xmlns:a16="http://schemas.microsoft.com/office/drawing/2014/main" id="{2630E53E-EDCD-4D67-82F7-62721A644E09}"/>
              </a:ext>
            </a:extLst>
          </p:cNvPr>
          <p:cNvSpPr/>
          <p:nvPr/>
        </p:nvSpPr>
        <p:spPr>
          <a:xfrm>
            <a:off x="5464214" y="4221086"/>
            <a:ext cx="387545" cy="3047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429717B1-37DD-4B1F-AC5F-C73A9DA46E46}"/>
              </a:ext>
            </a:extLst>
          </p:cNvPr>
          <p:cNvSpPr/>
          <p:nvPr/>
        </p:nvSpPr>
        <p:spPr>
          <a:xfrm>
            <a:off x="5464213" y="5239816"/>
            <a:ext cx="387545" cy="3047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B67245B3-9032-420C-B01A-6AC454E8C502}"/>
              </a:ext>
            </a:extLst>
          </p:cNvPr>
          <p:cNvSpPr/>
          <p:nvPr/>
        </p:nvSpPr>
        <p:spPr>
          <a:xfrm>
            <a:off x="3442759" y="5229199"/>
            <a:ext cx="387545" cy="3047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9B3045B7-2659-4974-9AB7-18C361049F5D}"/>
              </a:ext>
            </a:extLst>
          </p:cNvPr>
          <p:cNvSpPr/>
          <p:nvPr/>
        </p:nvSpPr>
        <p:spPr>
          <a:xfrm>
            <a:off x="3442759" y="4221086"/>
            <a:ext cx="387545" cy="3047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3282FA92-C2A0-47F0-A35C-C7BCF2EAD7BA}"/>
              </a:ext>
            </a:extLst>
          </p:cNvPr>
          <p:cNvSpPr/>
          <p:nvPr/>
        </p:nvSpPr>
        <p:spPr>
          <a:xfrm>
            <a:off x="3952110" y="5229199"/>
            <a:ext cx="387545" cy="3047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Arrow Connector 21">
            <a:extLst>
              <a:ext uri="{FF2B5EF4-FFF2-40B4-BE49-F238E27FC236}">
                <a16:creationId xmlns:a16="http://schemas.microsoft.com/office/drawing/2014/main" id="{9C03EB91-DA89-4DC4-9F77-C3ACC0BF0640}"/>
              </a:ext>
            </a:extLst>
          </p:cNvPr>
          <p:cNvCxnSpPr>
            <a:cxnSpLocks/>
            <a:stCxn id="11" idx="1"/>
            <a:endCxn id="13" idx="3"/>
          </p:cNvCxnSpPr>
          <p:nvPr/>
        </p:nvCxnSpPr>
        <p:spPr>
          <a:xfrm flipH="1">
            <a:off x="3093828" y="2360060"/>
            <a:ext cx="351031" cy="0"/>
          </a:xfrm>
          <a:prstGeom prst="straightConnector1">
            <a:avLst/>
          </a:prstGeom>
          <a:ln>
            <a:solidFill>
              <a:srgbClr val="0094CA"/>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Rounded Rectangle 144">
            <a:extLst>
              <a:ext uri="{FF2B5EF4-FFF2-40B4-BE49-F238E27FC236}">
                <a16:creationId xmlns:a16="http://schemas.microsoft.com/office/drawing/2014/main" id="{D18D067E-3740-4E69-B36A-3BB6594E18B6}"/>
              </a:ext>
            </a:extLst>
          </p:cNvPr>
          <p:cNvSpPr/>
          <p:nvPr/>
        </p:nvSpPr>
        <p:spPr>
          <a:xfrm>
            <a:off x="2059135" y="3933056"/>
            <a:ext cx="745793" cy="406382"/>
          </a:xfrm>
          <a:prstGeom prst="roundRect">
            <a:avLst/>
          </a:prstGeom>
          <a:solidFill>
            <a:schemeClr val="accent1">
              <a:lumMod val="75000"/>
            </a:schemeClr>
          </a:solidFill>
          <a:ln w="190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AVEVA</a:t>
            </a:r>
          </a:p>
          <a:p>
            <a:pPr algn="ctr"/>
            <a:r>
              <a:rPr lang="en-US" sz="1000" dirty="0"/>
              <a:t>P&amp;ID</a:t>
            </a:r>
          </a:p>
        </p:txBody>
      </p:sp>
      <p:cxnSp>
        <p:nvCxnSpPr>
          <p:cNvPr id="24" name="Elbow Connector 167">
            <a:extLst>
              <a:ext uri="{FF2B5EF4-FFF2-40B4-BE49-F238E27FC236}">
                <a16:creationId xmlns:a16="http://schemas.microsoft.com/office/drawing/2014/main" id="{168DA510-04A3-4D69-B6C7-B848F48EF012}"/>
              </a:ext>
            </a:extLst>
          </p:cNvPr>
          <p:cNvCxnSpPr>
            <a:cxnSpLocks/>
            <a:stCxn id="23" idx="3"/>
            <a:endCxn id="20" idx="1"/>
          </p:cNvCxnSpPr>
          <p:nvPr/>
        </p:nvCxnSpPr>
        <p:spPr>
          <a:xfrm>
            <a:off x="2804928" y="4136247"/>
            <a:ext cx="637831" cy="23719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7A6E4EE9-12B9-4D10-88C7-BED73D30A9F7}"/>
              </a:ext>
            </a:extLst>
          </p:cNvPr>
          <p:cNvSpPr/>
          <p:nvPr/>
        </p:nvSpPr>
        <p:spPr>
          <a:xfrm>
            <a:off x="3442758" y="4623547"/>
            <a:ext cx="387545" cy="3047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ounded Rectangle 147">
            <a:extLst>
              <a:ext uri="{FF2B5EF4-FFF2-40B4-BE49-F238E27FC236}">
                <a16:creationId xmlns:a16="http://schemas.microsoft.com/office/drawing/2014/main" id="{CFD51C37-537F-494C-AFE5-921116BDE986}"/>
              </a:ext>
            </a:extLst>
          </p:cNvPr>
          <p:cNvSpPr/>
          <p:nvPr/>
        </p:nvSpPr>
        <p:spPr>
          <a:xfrm>
            <a:off x="2059135" y="4365106"/>
            <a:ext cx="745793" cy="406382"/>
          </a:xfrm>
          <a:prstGeom prst="roundRect">
            <a:avLst/>
          </a:prstGeom>
          <a:solidFill>
            <a:schemeClr val="accent1">
              <a:lumMod val="75000"/>
            </a:schemeClr>
          </a:solidFill>
          <a:ln w="190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AVEVA 3D</a:t>
            </a:r>
          </a:p>
        </p:txBody>
      </p:sp>
      <p:cxnSp>
        <p:nvCxnSpPr>
          <p:cNvPr id="27" name="Elbow Connector 169">
            <a:extLst>
              <a:ext uri="{FF2B5EF4-FFF2-40B4-BE49-F238E27FC236}">
                <a16:creationId xmlns:a16="http://schemas.microsoft.com/office/drawing/2014/main" id="{F5A9DA3E-5422-4971-AD7B-AFBA7ECDBC56}"/>
              </a:ext>
            </a:extLst>
          </p:cNvPr>
          <p:cNvCxnSpPr>
            <a:cxnSpLocks/>
            <a:stCxn id="26" idx="3"/>
            <a:endCxn id="20" idx="1"/>
          </p:cNvCxnSpPr>
          <p:nvPr/>
        </p:nvCxnSpPr>
        <p:spPr>
          <a:xfrm flipV="1">
            <a:off x="2804928" y="4373441"/>
            <a:ext cx="637831" cy="19485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Rounded Rectangle 148">
            <a:extLst>
              <a:ext uri="{FF2B5EF4-FFF2-40B4-BE49-F238E27FC236}">
                <a16:creationId xmlns:a16="http://schemas.microsoft.com/office/drawing/2014/main" id="{5CE1E28F-38C9-45F3-905E-03FDC3F0AF8A}"/>
              </a:ext>
            </a:extLst>
          </p:cNvPr>
          <p:cNvSpPr/>
          <p:nvPr/>
        </p:nvSpPr>
        <p:spPr>
          <a:xfrm>
            <a:off x="2059135" y="4802294"/>
            <a:ext cx="745793" cy="406382"/>
          </a:xfrm>
          <a:prstGeom prst="roundRect">
            <a:avLst/>
          </a:prstGeom>
          <a:solidFill>
            <a:schemeClr val="accent1">
              <a:lumMod val="75000"/>
            </a:schemeClr>
          </a:solidFill>
          <a:ln w="190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ePlan</a:t>
            </a:r>
          </a:p>
        </p:txBody>
      </p:sp>
      <p:cxnSp>
        <p:nvCxnSpPr>
          <p:cNvPr id="29" name="Elbow Connector 172">
            <a:extLst>
              <a:ext uri="{FF2B5EF4-FFF2-40B4-BE49-F238E27FC236}">
                <a16:creationId xmlns:a16="http://schemas.microsoft.com/office/drawing/2014/main" id="{994DFFF5-D8ED-45B9-9062-EE2B57931F43}"/>
              </a:ext>
            </a:extLst>
          </p:cNvPr>
          <p:cNvCxnSpPr>
            <a:cxnSpLocks/>
            <a:stCxn id="28" idx="3"/>
            <a:endCxn id="20" idx="1"/>
          </p:cNvCxnSpPr>
          <p:nvPr/>
        </p:nvCxnSpPr>
        <p:spPr>
          <a:xfrm flipV="1">
            <a:off x="2804928" y="4373441"/>
            <a:ext cx="637831" cy="63204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0B8F9CC8-6281-44AB-A2E9-A57FB72689DF}"/>
              </a:ext>
            </a:extLst>
          </p:cNvPr>
          <p:cNvSpPr txBox="1"/>
          <p:nvPr/>
        </p:nvSpPr>
        <p:spPr>
          <a:xfrm>
            <a:off x="869934" y="4411957"/>
            <a:ext cx="1102736" cy="276999"/>
          </a:xfrm>
          <a:prstGeom prst="rect">
            <a:avLst/>
          </a:prstGeom>
          <a:noFill/>
        </p:spPr>
        <p:txBody>
          <a:bodyPr wrap="none" rtlCol="0">
            <a:spAutoFit/>
          </a:bodyPr>
          <a:lstStyle/>
          <a:p>
            <a:r>
              <a:rPr lang="en-US" sz="1200" dirty="0">
                <a:solidFill>
                  <a:schemeClr val="accent1">
                    <a:lumMod val="75000"/>
                  </a:schemeClr>
                </a:solidFill>
              </a:rPr>
              <a:t>PLANT DESIGN</a:t>
            </a:r>
          </a:p>
        </p:txBody>
      </p:sp>
      <p:sp>
        <p:nvSpPr>
          <p:cNvPr id="31" name="Rounded Rectangle 145">
            <a:extLst>
              <a:ext uri="{FF2B5EF4-FFF2-40B4-BE49-F238E27FC236}">
                <a16:creationId xmlns:a16="http://schemas.microsoft.com/office/drawing/2014/main" id="{ED3E2B70-E08B-4E8B-BBA1-F238D5D06F5E}"/>
              </a:ext>
            </a:extLst>
          </p:cNvPr>
          <p:cNvSpPr/>
          <p:nvPr/>
        </p:nvSpPr>
        <p:spPr>
          <a:xfrm>
            <a:off x="2059728" y="5275303"/>
            <a:ext cx="745200" cy="406800"/>
          </a:xfrm>
          <a:prstGeom prst="roundRect">
            <a:avLst/>
          </a:prstGeom>
          <a:solidFill>
            <a:srgbClr val="008000"/>
          </a:solidFill>
          <a:ln w="190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Catia</a:t>
            </a:r>
          </a:p>
        </p:txBody>
      </p:sp>
      <p:sp>
        <p:nvSpPr>
          <p:cNvPr id="32" name="Rounded Rectangle 149">
            <a:extLst>
              <a:ext uri="{FF2B5EF4-FFF2-40B4-BE49-F238E27FC236}">
                <a16:creationId xmlns:a16="http://schemas.microsoft.com/office/drawing/2014/main" id="{668ED3AA-6718-4E6D-9276-42773717292A}"/>
              </a:ext>
            </a:extLst>
          </p:cNvPr>
          <p:cNvSpPr/>
          <p:nvPr/>
        </p:nvSpPr>
        <p:spPr>
          <a:xfrm>
            <a:off x="2059728" y="5708485"/>
            <a:ext cx="745200" cy="406800"/>
          </a:xfrm>
          <a:prstGeom prst="roundRect">
            <a:avLst/>
          </a:prstGeom>
          <a:solidFill>
            <a:srgbClr val="008000"/>
          </a:solidFill>
          <a:ln w="190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ePlan</a:t>
            </a:r>
          </a:p>
        </p:txBody>
      </p:sp>
      <p:cxnSp>
        <p:nvCxnSpPr>
          <p:cNvPr id="33" name="Elbow Connector 177">
            <a:extLst>
              <a:ext uri="{FF2B5EF4-FFF2-40B4-BE49-F238E27FC236}">
                <a16:creationId xmlns:a16="http://schemas.microsoft.com/office/drawing/2014/main" id="{CFA43E95-3348-46E3-AAF3-F9262F9295FD}"/>
              </a:ext>
            </a:extLst>
          </p:cNvPr>
          <p:cNvCxnSpPr>
            <a:cxnSpLocks/>
            <a:stCxn id="31" idx="3"/>
            <a:endCxn id="19" idx="1"/>
          </p:cNvCxnSpPr>
          <p:nvPr/>
        </p:nvCxnSpPr>
        <p:spPr>
          <a:xfrm flipV="1">
            <a:off x="2804928" y="5381554"/>
            <a:ext cx="637831" cy="97149"/>
          </a:xfrm>
          <a:prstGeom prst="bentConnector3">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180">
            <a:extLst>
              <a:ext uri="{FF2B5EF4-FFF2-40B4-BE49-F238E27FC236}">
                <a16:creationId xmlns:a16="http://schemas.microsoft.com/office/drawing/2014/main" id="{3D3E060E-F862-4BA2-BC3D-8BB2A7A82DCF}"/>
              </a:ext>
            </a:extLst>
          </p:cNvPr>
          <p:cNvCxnSpPr>
            <a:cxnSpLocks/>
            <a:stCxn id="32" idx="3"/>
            <a:endCxn id="19" idx="1"/>
          </p:cNvCxnSpPr>
          <p:nvPr/>
        </p:nvCxnSpPr>
        <p:spPr>
          <a:xfrm flipV="1">
            <a:off x="2804928" y="5381554"/>
            <a:ext cx="637831" cy="530331"/>
          </a:xfrm>
          <a:prstGeom prst="bentConnector3">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35" name="Rounded Rectangle 149">
            <a:extLst>
              <a:ext uri="{FF2B5EF4-FFF2-40B4-BE49-F238E27FC236}">
                <a16:creationId xmlns:a16="http://schemas.microsoft.com/office/drawing/2014/main" id="{D8D363B7-DB35-4B77-94AD-86E2A745CB87}"/>
              </a:ext>
            </a:extLst>
          </p:cNvPr>
          <p:cNvSpPr/>
          <p:nvPr/>
        </p:nvSpPr>
        <p:spPr>
          <a:xfrm>
            <a:off x="2059135" y="6141667"/>
            <a:ext cx="745200" cy="406800"/>
          </a:xfrm>
          <a:prstGeom prst="roundRect">
            <a:avLst/>
          </a:prstGeom>
          <a:solidFill>
            <a:srgbClr val="008000"/>
          </a:solidFill>
          <a:ln w="190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Altium</a:t>
            </a:r>
          </a:p>
        </p:txBody>
      </p:sp>
      <p:cxnSp>
        <p:nvCxnSpPr>
          <p:cNvPr id="36" name="Elbow Connector 180">
            <a:extLst>
              <a:ext uri="{FF2B5EF4-FFF2-40B4-BE49-F238E27FC236}">
                <a16:creationId xmlns:a16="http://schemas.microsoft.com/office/drawing/2014/main" id="{BEE7D553-E806-4D6F-B30E-AF2E0CF9DCAA}"/>
              </a:ext>
            </a:extLst>
          </p:cNvPr>
          <p:cNvCxnSpPr>
            <a:cxnSpLocks/>
            <a:stCxn id="35" idx="3"/>
            <a:endCxn id="19" idx="1"/>
          </p:cNvCxnSpPr>
          <p:nvPr/>
        </p:nvCxnSpPr>
        <p:spPr>
          <a:xfrm flipV="1">
            <a:off x="2804335" y="5381554"/>
            <a:ext cx="638424" cy="963513"/>
          </a:xfrm>
          <a:prstGeom prst="bentConnector3">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9778C954-13ED-4577-89A7-F144C7DCAD9F}"/>
              </a:ext>
            </a:extLst>
          </p:cNvPr>
          <p:cNvSpPr txBox="1"/>
          <p:nvPr/>
        </p:nvSpPr>
        <p:spPr>
          <a:xfrm>
            <a:off x="661441" y="5724810"/>
            <a:ext cx="1310575" cy="276999"/>
          </a:xfrm>
          <a:prstGeom prst="rect">
            <a:avLst/>
          </a:prstGeom>
          <a:noFill/>
        </p:spPr>
        <p:txBody>
          <a:bodyPr wrap="none" rtlCol="0">
            <a:spAutoFit/>
          </a:bodyPr>
          <a:lstStyle/>
          <a:p>
            <a:r>
              <a:rPr lang="en-US" sz="1200" dirty="0">
                <a:solidFill>
                  <a:srgbClr val="008000"/>
                </a:solidFill>
              </a:rPr>
              <a:t>PRODUCT DESIGN</a:t>
            </a:r>
          </a:p>
        </p:txBody>
      </p:sp>
      <p:sp>
        <p:nvSpPr>
          <p:cNvPr id="38" name="Rounded Rectangle 200">
            <a:extLst>
              <a:ext uri="{FF2B5EF4-FFF2-40B4-BE49-F238E27FC236}">
                <a16:creationId xmlns:a16="http://schemas.microsoft.com/office/drawing/2014/main" id="{07CA5B4C-49DD-4575-B8FB-78BC9F42ADA0}"/>
              </a:ext>
            </a:extLst>
          </p:cNvPr>
          <p:cNvSpPr/>
          <p:nvPr/>
        </p:nvSpPr>
        <p:spPr>
          <a:xfrm>
            <a:off x="6486499" y="4364688"/>
            <a:ext cx="745200" cy="406800"/>
          </a:xfrm>
          <a:prstGeom prst="roundRect">
            <a:avLst/>
          </a:prstGeom>
          <a:solidFill>
            <a:schemeClr val="accent4"/>
          </a:solidFill>
          <a:ln w="190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p>
        </p:txBody>
      </p:sp>
      <p:sp>
        <p:nvSpPr>
          <p:cNvPr id="39" name="TextBox 38">
            <a:extLst>
              <a:ext uri="{FF2B5EF4-FFF2-40B4-BE49-F238E27FC236}">
                <a16:creationId xmlns:a16="http://schemas.microsoft.com/office/drawing/2014/main" id="{3EAC6CD8-F348-4472-A59D-678F4E33E8DF}"/>
              </a:ext>
            </a:extLst>
          </p:cNvPr>
          <p:cNvSpPr txBox="1"/>
          <p:nvPr/>
        </p:nvSpPr>
        <p:spPr>
          <a:xfrm>
            <a:off x="6584286" y="4437642"/>
            <a:ext cx="620364" cy="246833"/>
          </a:xfrm>
          <a:prstGeom prst="rect">
            <a:avLst/>
          </a:prstGeom>
          <a:noFill/>
        </p:spPr>
        <p:txBody>
          <a:bodyPr wrap="square" rtlCol="0">
            <a:spAutoFit/>
          </a:bodyPr>
          <a:lstStyle/>
          <a:p>
            <a:pPr algn="ctr"/>
            <a:r>
              <a:rPr lang="en-US" sz="1000" dirty="0">
                <a:solidFill>
                  <a:schemeClr val="lt1"/>
                </a:solidFill>
              </a:rPr>
              <a:t>Ansys</a:t>
            </a:r>
          </a:p>
        </p:txBody>
      </p:sp>
      <p:sp>
        <p:nvSpPr>
          <p:cNvPr id="40" name="Rounded Rectangle 206">
            <a:extLst>
              <a:ext uri="{FF2B5EF4-FFF2-40B4-BE49-F238E27FC236}">
                <a16:creationId xmlns:a16="http://schemas.microsoft.com/office/drawing/2014/main" id="{1F84E99C-3412-407B-9A0F-2BC78D4FB3E1}"/>
              </a:ext>
            </a:extLst>
          </p:cNvPr>
          <p:cNvSpPr/>
          <p:nvPr/>
        </p:nvSpPr>
        <p:spPr>
          <a:xfrm>
            <a:off x="6486499" y="3931016"/>
            <a:ext cx="745200" cy="406800"/>
          </a:xfrm>
          <a:prstGeom prst="roundRect">
            <a:avLst/>
          </a:prstGeom>
          <a:solidFill>
            <a:schemeClr val="accent4"/>
          </a:solidFill>
          <a:ln w="190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p>
        </p:txBody>
      </p:sp>
      <p:sp>
        <p:nvSpPr>
          <p:cNvPr id="41" name="TextBox 40">
            <a:extLst>
              <a:ext uri="{FF2B5EF4-FFF2-40B4-BE49-F238E27FC236}">
                <a16:creationId xmlns:a16="http://schemas.microsoft.com/office/drawing/2014/main" id="{934D4991-B577-4430-864B-B0CBA6342CB4}"/>
              </a:ext>
            </a:extLst>
          </p:cNvPr>
          <p:cNvSpPr txBox="1"/>
          <p:nvPr/>
        </p:nvSpPr>
        <p:spPr>
          <a:xfrm>
            <a:off x="6569304" y="4006814"/>
            <a:ext cx="599059" cy="246221"/>
          </a:xfrm>
          <a:prstGeom prst="rect">
            <a:avLst/>
          </a:prstGeom>
          <a:noFill/>
        </p:spPr>
        <p:txBody>
          <a:bodyPr wrap="square" rtlCol="0">
            <a:spAutoFit/>
          </a:bodyPr>
          <a:lstStyle/>
          <a:p>
            <a:pPr algn="ctr"/>
            <a:r>
              <a:rPr lang="en-US" sz="1000" dirty="0">
                <a:solidFill>
                  <a:schemeClr val="lt1"/>
                </a:solidFill>
              </a:rPr>
              <a:t>Dymola</a:t>
            </a:r>
          </a:p>
        </p:txBody>
      </p:sp>
      <p:cxnSp>
        <p:nvCxnSpPr>
          <p:cNvPr id="42" name="Elbow Connector 215">
            <a:extLst>
              <a:ext uri="{FF2B5EF4-FFF2-40B4-BE49-F238E27FC236}">
                <a16:creationId xmlns:a16="http://schemas.microsoft.com/office/drawing/2014/main" id="{03E34376-3239-4E07-918D-E887783043E8}"/>
              </a:ext>
            </a:extLst>
          </p:cNvPr>
          <p:cNvCxnSpPr>
            <a:cxnSpLocks/>
            <a:stCxn id="40" idx="1"/>
            <a:endCxn id="17" idx="3"/>
          </p:cNvCxnSpPr>
          <p:nvPr/>
        </p:nvCxnSpPr>
        <p:spPr>
          <a:xfrm rot="10800000" flipV="1">
            <a:off x="5851759" y="4134415"/>
            <a:ext cx="634740" cy="239025"/>
          </a:xfrm>
          <a:prstGeom prst="bentConnector3">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43" name="Elbow Connector 224">
            <a:extLst>
              <a:ext uri="{FF2B5EF4-FFF2-40B4-BE49-F238E27FC236}">
                <a16:creationId xmlns:a16="http://schemas.microsoft.com/office/drawing/2014/main" id="{095BCD91-43F3-4395-8D0A-D2B980D7CBF3}"/>
              </a:ext>
            </a:extLst>
          </p:cNvPr>
          <p:cNvCxnSpPr>
            <a:cxnSpLocks/>
            <a:stCxn id="38" idx="1"/>
            <a:endCxn id="17" idx="3"/>
          </p:cNvCxnSpPr>
          <p:nvPr/>
        </p:nvCxnSpPr>
        <p:spPr>
          <a:xfrm rot="10800000">
            <a:off x="5851759" y="4373442"/>
            <a:ext cx="634740" cy="194647"/>
          </a:xfrm>
          <a:prstGeom prst="bentConnector3">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44" name="Rounded Rectangle 159">
            <a:extLst>
              <a:ext uri="{FF2B5EF4-FFF2-40B4-BE49-F238E27FC236}">
                <a16:creationId xmlns:a16="http://schemas.microsoft.com/office/drawing/2014/main" id="{82766AE7-39A2-4A8A-969F-ED1984E0DDDD}"/>
              </a:ext>
            </a:extLst>
          </p:cNvPr>
          <p:cNvSpPr/>
          <p:nvPr/>
        </p:nvSpPr>
        <p:spPr>
          <a:xfrm>
            <a:off x="6486499" y="5275303"/>
            <a:ext cx="745200" cy="406800"/>
          </a:xfrm>
          <a:prstGeom prst="roundRect">
            <a:avLst/>
          </a:prstGeom>
          <a:solidFill>
            <a:srgbClr val="FF8C46"/>
          </a:solidFill>
          <a:ln w="190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Revit</a:t>
            </a:r>
          </a:p>
        </p:txBody>
      </p:sp>
      <p:sp>
        <p:nvSpPr>
          <p:cNvPr id="45" name="Rounded Rectangle 161">
            <a:extLst>
              <a:ext uri="{FF2B5EF4-FFF2-40B4-BE49-F238E27FC236}">
                <a16:creationId xmlns:a16="http://schemas.microsoft.com/office/drawing/2014/main" id="{C688B102-518F-4B59-95B1-9CA67081D525}"/>
              </a:ext>
            </a:extLst>
          </p:cNvPr>
          <p:cNvSpPr/>
          <p:nvPr/>
        </p:nvSpPr>
        <p:spPr>
          <a:xfrm>
            <a:off x="6486499" y="5724810"/>
            <a:ext cx="745200" cy="406800"/>
          </a:xfrm>
          <a:prstGeom prst="roundRect">
            <a:avLst/>
          </a:prstGeom>
          <a:solidFill>
            <a:srgbClr val="FF8C46"/>
          </a:solidFill>
          <a:ln w="190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Tekla</a:t>
            </a:r>
          </a:p>
        </p:txBody>
      </p:sp>
      <p:cxnSp>
        <p:nvCxnSpPr>
          <p:cNvPr id="46" name="Elbow Connector 183">
            <a:extLst>
              <a:ext uri="{FF2B5EF4-FFF2-40B4-BE49-F238E27FC236}">
                <a16:creationId xmlns:a16="http://schemas.microsoft.com/office/drawing/2014/main" id="{B283BDCA-95F7-427C-891A-169E0585A24B}"/>
              </a:ext>
            </a:extLst>
          </p:cNvPr>
          <p:cNvCxnSpPr>
            <a:cxnSpLocks/>
            <a:stCxn id="45" idx="1"/>
            <a:endCxn id="18" idx="3"/>
          </p:cNvCxnSpPr>
          <p:nvPr/>
        </p:nvCxnSpPr>
        <p:spPr>
          <a:xfrm rot="10800000">
            <a:off x="5851759" y="5392172"/>
            <a:ext cx="634741" cy="536039"/>
          </a:xfrm>
          <a:prstGeom prst="bentConnector3">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7" name="Elbow Connector 191">
            <a:extLst>
              <a:ext uri="{FF2B5EF4-FFF2-40B4-BE49-F238E27FC236}">
                <a16:creationId xmlns:a16="http://schemas.microsoft.com/office/drawing/2014/main" id="{C8513F60-DEB4-4EA0-9A7F-6EBA0DDFAF36}"/>
              </a:ext>
            </a:extLst>
          </p:cNvPr>
          <p:cNvCxnSpPr>
            <a:cxnSpLocks/>
            <a:stCxn id="44" idx="1"/>
            <a:endCxn id="18" idx="3"/>
          </p:cNvCxnSpPr>
          <p:nvPr/>
        </p:nvCxnSpPr>
        <p:spPr>
          <a:xfrm rot="10800000">
            <a:off x="5851759" y="5392171"/>
            <a:ext cx="634741" cy="86532"/>
          </a:xfrm>
          <a:prstGeom prst="bentConnector3">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68183D93-7409-4570-B4D4-6CA2724DBA07}"/>
              </a:ext>
            </a:extLst>
          </p:cNvPr>
          <p:cNvSpPr txBox="1"/>
          <p:nvPr/>
        </p:nvSpPr>
        <p:spPr>
          <a:xfrm>
            <a:off x="7231699" y="5589240"/>
            <a:ext cx="2176669" cy="276999"/>
          </a:xfrm>
          <a:prstGeom prst="rect">
            <a:avLst/>
          </a:prstGeom>
          <a:noFill/>
        </p:spPr>
        <p:txBody>
          <a:bodyPr wrap="square" rtlCol="0">
            <a:spAutoFit/>
          </a:bodyPr>
          <a:lstStyle/>
          <a:p>
            <a:r>
              <a:rPr lang="en-US" sz="1200" dirty="0">
                <a:solidFill>
                  <a:srgbClr val="FF8C46"/>
                </a:solidFill>
              </a:rPr>
              <a:t>CIVIL</a:t>
            </a:r>
          </a:p>
        </p:txBody>
      </p:sp>
      <p:sp>
        <p:nvSpPr>
          <p:cNvPr id="49" name="TextBox 48">
            <a:extLst>
              <a:ext uri="{FF2B5EF4-FFF2-40B4-BE49-F238E27FC236}">
                <a16:creationId xmlns:a16="http://schemas.microsoft.com/office/drawing/2014/main" id="{89716CF5-E2CD-40AB-9C86-FE1B33B67684}"/>
              </a:ext>
            </a:extLst>
          </p:cNvPr>
          <p:cNvSpPr txBox="1"/>
          <p:nvPr/>
        </p:nvSpPr>
        <p:spPr>
          <a:xfrm>
            <a:off x="7231699" y="4429588"/>
            <a:ext cx="1820602" cy="276999"/>
          </a:xfrm>
          <a:prstGeom prst="rect">
            <a:avLst/>
          </a:prstGeom>
          <a:noFill/>
        </p:spPr>
        <p:txBody>
          <a:bodyPr wrap="square" rtlCol="0">
            <a:spAutoFit/>
          </a:bodyPr>
          <a:lstStyle/>
          <a:p>
            <a:r>
              <a:rPr lang="en-US" sz="1200" dirty="0">
                <a:solidFill>
                  <a:schemeClr val="accent4"/>
                </a:solidFill>
              </a:rPr>
              <a:t>SIMULATION &amp; ANALYSIS</a:t>
            </a:r>
          </a:p>
        </p:txBody>
      </p:sp>
      <p:cxnSp>
        <p:nvCxnSpPr>
          <p:cNvPr id="50" name="Straight Arrow Connector 49">
            <a:extLst>
              <a:ext uri="{FF2B5EF4-FFF2-40B4-BE49-F238E27FC236}">
                <a16:creationId xmlns:a16="http://schemas.microsoft.com/office/drawing/2014/main" id="{7B92AFA2-A5B2-4257-8F5D-312BA755E97D}"/>
              </a:ext>
            </a:extLst>
          </p:cNvPr>
          <p:cNvCxnSpPr>
            <a:cxnSpLocks/>
            <a:stCxn id="15" idx="1"/>
            <a:endCxn id="11" idx="3"/>
          </p:cNvCxnSpPr>
          <p:nvPr/>
        </p:nvCxnSpPr>
        <p:spPr>
          <a:xfrm flipH="1">
            <a:off x="5851759" y="2360060"/>
            <a:ext cx="3489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71421C2A-01F1-433A-8893-36332CAD0BEB}"/>
              </a:ext>
            </a:extLst>
          </p:cNvPr>
          <p:cNvGrpSpPr/>
          <p:nvPr/>
        </p:nvGrpSpPr>
        <p:grpSpPr>
          <a:xfrm>
            <a:off x="6388005" y="4802137"/>
            <a:ext cx="966212" cy="406800"/>
            <a:chOff x="6156177" y="4802137"/>
            <a:chExt cx="966212" cy="406800"/>
          </a:xfrm>
        </p:grpSpPr>
        <p:sp>
          <p:nvSpPr>
            <p:cNvPr id="52" name="Rounded Rectangle 200">
              <a:extLst>
                <a:ext uri="{FF2B5EF4-FFF2-40B4-BE49-F238E27FC236}">
                  <a16:creationId xmlns:a16="http://schemas.microsoft.com/office/drawing/2014/main" id="{AFD8B0F2-8DC8-40E9-921A-43D1C7E61492}"/>
                </a:ext>
              </a:extLst>
            </p:cNvPr>
            <p:cNvSpPr/>
            <p:nvPr/>
          </p:nvSpPr>
          <p:spPr>
            <a:xfrm>
              <a:off x="6265684" y="4802137"/>
              <a:ext cx="745200" cy="406800"/>
            </a:xfrm>
            <a:prstGeom prst="roundRect">
              <a:avLst/>
            </a:prstGeom>
            <a:solidFill>
              <a:schemeClr val="accent4"/>
            </a:solidFill>
            <a:ln w="190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p>
          </p:txBody>
        </p:sp>
        <p:sp>
          <p:nvSpPr>
            <p:cNvPr id="53" name="TextBox 52">
              <a:extLst>
                <a:ext uri="{FF2B5EF4-FFF2-40B4-BE49-F238E27FC236}">
                  <a16:creationId xmlns:a16="http://schemas.microsoft.com/office/drawing/2014/main" id="{2A4C9DCD-CCE4-4D06-8A33-42B52DEAF796}"/>
                </a:ext>
              </a:extLst>
            </p:cNvPr>
            <p:cNvSpPr txBox="1"/>
            <p:nvPr/>
          </p:nvSpPr>
          <p:spPr>
            <a:xfrm>
              <a:off x="6156177" y="4875091"/>
              <a:ext cx="966212" cy="246221"/>
            </a:xfrm>
            <a:prstGeom prst="rect">
              <a:avLst/>
            </a:prstGeom>
            <a:noFill/>
          </p:spPr>
          <p:txBody>
            <a:bodyPr wrap="square" rtlCol="0">
              <a:spAutoFit/>
            </a:bodyPr>
            <a:lstStyle/>
            <a:p>
              <a:pPr algn="ctr" fontAlgn="t"/>
              <a:r>
                <a:rPr lang="sv-SE" sz="1000" dirty="0">
                  <a:solidFill>
                    <a:schemeClr val="lt1"/>
                  </a:solidFill>
                </a:rPr>
                <a:t>Navisworks</a:t>
              </a:r>
            </a:p>
          </p:txBody>
        </p:sp>
      </p:grpSp>
      <p:cxnSp>
        <p:nvCxnSpPr>
          <p:cNvPr id="54" name="Elbow Connector 224">
            <a:extLst>
              <a:ext uri="{FF2B5EF4-FFF2-40B4-BE49-F238E27FC236}">
                <a16:creationId xmlns:a16="http://schemas.microsoft.com/office/drawing/2014/main" id="{67C5C550-268F-4333-8073-94F625DF9ADF}"/>
              </a:ext>
            </a:extLst>
          </p:cNvPr>
          <p:cNvCxnSpPr>
            <a:cxnSpLocks/>
            <a:stCxn id="52" idx="1"/>
            <a:endCxn id="17" idx="3"/>
          </p:cNvCxnSpPr>
          <p:nvPr/>
        </p:nvCxnSpPr>
        <p:spPr>
          <a:xfrm rot="10800000">
            <a:off x="5851760" y="4373441"/>
            <a:ext cx="645753" cy="632096"/>
          </a:xfrm>
          <a:prstGeom prst="bentConnector3">
            <a:avLst>
              <a:gd name="adj1" fmla="val 50000"/>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2465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0366"/>
            <a:ext cx="9518848" cy="562074"/>
          </a:xfrm>
        </p:spPr>
        <p:txBody>
          <a:bodyPr/>
          <a:lstStyle/>
          <a:p>
            <a:r>
              <a:rPr lang="en-US" dirty="0"/>
              <a:t>What services </a:t>
            </a:r>
            <a:r>
              <a:rPr lang="en-US" dirty="0" smtClean="0"/>
              <a:t>does EIS provide? High level</a:t>
            </a:r>
            <a:endParaRPr lang="sv-SE" dirty="0"/>
          </a:p>
        </p:txBody>
      </p:sp>
      <p:sp>
        <p:nvSpPr>
          <p:cNvPr id="3" name="Content Placeholder 2"/>
          <p:cNvSpPr>
            <a:spLocks noGrp="1"/>
          </p:cNvSpPr>
          <p:nvPr>
            <p:ph idx="1"/>
          </p:nvPr>
        </p:nvSpPr>
        <p:spPr>
          <a:xfrm>
            <a:off x="427680" y="1712290"/>
            <a:ext cx="11170364" cy="4345166"/>
          </a:xfrm>
        </p:spPr>
        <p:txBody>
          <a:bodyPr/>
          <a:lstStyle/>
          <a:p>
            <a:r>
              <a:rPr lang="en-GB" sz="2200" dirty="0"/>
              <a:t>Services of technical nature - Engineering, hands-on work (technicians etc.) and engineering </a:t>
            </a:r>
            <a:r>
              <a:rPr lang="en-GB" sz="2200" dirty="0" smtClean="0"/>
              <a:t>software, two </a:t>
            </a:r>
            <a:r>
              <a:rPr lang="en-GB" sz="2200" dirty="0"/>
              <a:t>business </a:t>
            </a:r>
            <a:r>
              <a:rPr lang="en-GB" sz="2200" dirty="0" smtClean="0"/>
              <a:t>models:</a:t>
            </a:r>
            <a:endParaRPr lang="en-GB" sz="2200" dirty="0"/>
          </a:p>
          <a:p>
            <a:pPr lvl="1"/>
            <a:r>
              <a:rPr lang="en-GB" sz="1900" i="1" dirty="0" smtClean="0"/>
              <a:t>Full responsibility for scope e.g. Survey &amp; </a:t>
            </a:r>
            <a:r>
              <a:rPr lang="en-GB" sz="1900" i="1" dirty="0"/>
              <a:t>A</a:t>
            </a:r>
            <a:r>
              <a:rPr lang="en-GB" sz="1900" i="1" dirty="0" smtClean="0"/>
              <a:t>lignment</a:t>
            </a:r>
          </a:p>
          <a:p>
            <a:pPr lvl="1"/>
            <a:r>
              <a:rPr lang="en-GB" sz="1900" i="1" dirty="0" smtClean="0"/>
              <a:t>Resourcing only/mainly, e.g. Design &amp; Engineering</a:t>
            </a:r>
            <a:r>
              <a:rPr lang="en-GB" sz="1900" i="1" dirty="0"/>
              <a:t/>
            </a:r>
            <a:br>
              <a:rPr lang="en-GB" sz="1900" i="1" dirty="0"/>
            </a:br>
            <a:endParaRPr lang="en-GB" i="1" dirty="0">
              <a:solidFill>
                <a:srgbClr val="0070C0"/>
              </a:solidFill>
            </a:endParaRPr>
          </a:p>
          <a:p>
            <a:r>
              <a:rPr lang="en-GB" sz="2200" dirty="0" smtClean="0"/>
              <a:t>ESS </a:t>
            </a:r>
            <a:r>
              <a:rPr lang="en-GB" sz="2200" dirty="0"/>
              <a:t>Handbook for Engineering Management, including design rules, support for engineering software and structure for facility documentation</a:t>
            </a:r>
            <a:r>
              <a:rPr lang="en-GB" sz="2200" dirty="0" smtClean="0"/>
              <a:t>.</a:t>
            </a:r>
            <a:br>
              <a:rPr lang="en-GB" sz="2200" dirty="0" smtClean="0"/>
            </a:br>
            <a:r>
              <a:rPr lang="en-GB" sz="1800" i="1" dirty="0">
                <a:solidFill>
                  <a:srgbClr val="0070C0"/>
                </a:solidFill>
              </a:rPr>
              <a:t>Successively being developed and implemented as support to projects</a:t>
            </a:r>
            <a:br>
              <a:rPr lang="en-GB" sz="1800" i="1" dirty="0">
                <a:solidFill>
                  <a:srgbClr val="0070C0"/>
                </a:solidFill>
              </a:rPr>
            </a:br>
            <a:endParaRPr lang="en-GB" sz="1800" i="1" dirty="0">
              <a:solidFill>
                <a:srgbClr val="0070C0"/>
              </a:solidFill>
            </a:endParaRPr>
          </a:p>
          <a:p>
            <a:r>
              <a:rPr lang="en-GB" sz="2200" dirty="0" smtClean="0"/>
              <a:t>EIS prefer </a:t>
            </a:r>
            <a:r>
              <a:rPr lang="en-GB" sz="2200" dirty="0"/>
              <a:t>agreed services across the whole ESS </a:t>
            </a:r>
            <a:r>
              <a:rPr lang="en-GB" sz="2200" dirty="0" smtClean="0"/>
              <a:t>organization.</a:t>
            </a:r>
            <a:endParaRPr lang="en-GB" sz="2200" dirty="0"/>
          </a:p>
          <a:p>
            <a:endParaRPr lang="en-GB" sz="2200" dirty="0" smtClean="0"/>
          </a:p>
          <a:p>
            <a:pPr marL="0" indent="0">
              <a:buNone/>
            </a:pPr>
            <a:r>
              <a:rPr lang="en-GB" sz="1800" i="1" dirty="0">
                <a:solidFill>
                  <a:srgbClr val="0070C0"/>
                </a:solidFill>
              </a:rPr>
              <a:t>Support and perform engineering activities throughout ESS and ensure design integration. Develop and maintain methodologies and processes - proposed to be implemented and applied via matrixed recourses and support to engineering projects and other activities</a:t>
            </a:r>
            <a:br>
              <a:rPr lang="en-GB" sz="1800" i="1" dirty="0">
                <a:solidFill>
                  <a:srgbClr val="0070C0"/>
                </a:solidFill>
              </a:rPr>
            </a:br>
            <a:endParaRPr lang="en-GB" sz="1800" i="1" dirty="0">
              <a:solidFill>
                <a:srgbClr val="0070C0"/>
              </a:solidFill>
            </a:endParaRPr>
          </a:p>
        </p:txBody>
      </p:sp>
      <p:sp>
        <p:nvSpPr>
          <p:cNvPr id="4" name="Slide Number Placeholder 3"/>
          <p:cNvSpPr>
            <a:spLocks noGrp="1"/>
          </p:cNvSpPr>
          <p:nvPr>
            <p:ph type="sldNum" sz="quarter" idx="12"/>
          </p:nvPr>
        </p:nvSpPr>
        <p:spPr/>
        <p:txBody>
          <a:bodyPr/>
          <a:lstStyle/>
          <a:p>
            <a:fld id="{551115BC-487E-4422-894C-CB7CD3E79223}" type="slidenum">
              <a:rPr lang="en-GB" smtClean="0"/>
              <a:pPr/>
              <a:t>4</a:t>
            </a:fld>
            <a:endParaRPr lang="en-GB" dirty="0"/>
          </a:p>
        </p:txBody>
      </p:sp>
    </p:spTree>
    <p:extLst>
      <p:ext uri="{BB962C8B-B14F-4D97-AF65-F5344CB8AC3E}">
        <p14:creationId xmlns:p14="http://schemas.microsoft.com/office/powerpoint/2010/main" val="6605120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368" y="404663"/>
            <a:ext cx="9518848" cy="562074"/>
          </a:xfrm>
        </p:spPr>
        <p:txBody>
          <a:bodyPr/>
          <a:lstStyle/>
          <a:p>
            <a:r>
              <a:rPr lang="en-GB" dirty="0" smtClean="0"/>
              <a:t>Functions in </a:t>
            </a:r>
            <a:r>
              <a:rPr lang="en-US" dirty="0">
                <a:solidFill>
                  <a:srgbClr val="FFFFFF"/>
                </a:solidFill>
              </a:rPr>
              <a:t>Engineering &amp; Integration Support Div</a:t>
            </a:r>
            <a:r>
              <a:rPr lang="en-US" dirty="0" smtClean="0">
                <a:solidFill>
                  <a:srgbClr val="FFFFFF"/>
                </a:solidFill>
              </a:rPr>
              <a:t>.</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en-GB" smtClean="0"/>
              <a:pPr/>
              <a:t>5</a:t>
            </a:fld>
            <a:endParaRPr lang="en-GB"/>
          </a:p>
        </p:txBody>
      </p:sp>
      <p:sp>
        <p:nvSpPr>
          <p:cNvPr id="6" name="Content Placeholder 2">
            <a:extLst>
              <a:ext uri="{FF2B5EF4-FFF2-40B4-BE49-F238E27FC236}">
                <a16:creationId xmlns:a16="http://schemas.microsoft.com/office/drawing/2014/main" id="{90477500-DC04-D748-B834-273542DDBFE7}"/>
              </a:ext>
            </a:extLst>
          </p:cNvPr>
          <p:cNvSpPr txBox="1">
            <a:spLocks/>
          </p:cNvSpPr>
          <p:nvPr/>
        </p:nvSpPr>
        <p:spPr>
          <a:xfrm>
            <a:off x="767408" y="1616575"/>
            <a:ext cx="5472608" cy="5201885"/>
          </a:xfrm>
          <a:prstGeom prst="rect">
            <a:avLst/>
          </a:prstGeom>
        </p:spPr>
        <p:txBody>
          <a:bodyPr vert="horz" lIns="67500" tIns="34290" rIns="68580" bIns="34290" rtlCol="0">
            <a:noAutofit/>
          </a:bodyPr>
          <a:lstStyle>
            <a:lvl1pPr marL="342900" indent="-342900" algn="l" defTabSz="685800" rtl="0" eaLnBrk="1" latinLnBrk="0" hangingPunct="1">
              <a:spcBef>
                <a:spcPct val="20000"/>
              </a:spcBef>
              <a:buFont typeface="Arial" panose="020B0604020202020204" pitchFamily="34" charset="0"/>
              <a:buChar char="•"/>
              <a:defRPr sz="2100" kern="1200" baseline="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500" kern="1200" baseline="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350" kern="1200" baseline="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US" sz="1600" b="1" dirty="0" smtClean="0"/>
              <a:t>Machine </a:t>
            </a:r>
            <a:r>
              <a:rPr lang="en-US" sz="1600" b="1" dirty="0"/>
              <a:t>Engineering Services</a:t>
            </a:r>
            <a:endParaRPr lang="en-US" sz="1600" b="1" dirty="0">
              <a:solidFill>
                <a:srgbClr val="0070C0"/>
              </a:solidFill>
            </a:endParaRPr>
          </a:p>
          <a:p>
            <a:pPr lvl="1"/>
            <a:r>
              <a:rPr lang="en-US" sz="1600" dirty="0" smtClean="0"/>
              <a:t>Survey</a:t>
            </a:r>
            <a:r>
              <a:rPr lang="en-US" sz="1600" dirty="0"/>
              <a:t>,</a:t>
            </a:r>
            <a:r>
              <a:rPr lang="en-US" sz="1600" dirty="0" smtClean="0"/>
              <a:t> Alignment &amp; Metrology</a:t>
            </a:r>
            <a:endParaRPr lang="en-US" sz="1600" dirty="0"/>
          </a:p>
          <a:p>
            <a:pPr lvl="1"/>
            <a:r>
              <a:rPr lang="en-US" sz="1600" dirty="0" smtClean="0"/>
              <a:t>Mechanical Workshop</a:t>
            </a:r>
            <a:endParaRPr lang="en-US" sz="1600" dirty="0"/>
          </a:p>
          <a:p>
            <a:pPr lvl="1"/>
            <a:r>
              <a:rPr lang="en-US" sz="1600" dirty="0" smtClean="0"/>
              <a:t>Spatial Integration</a:t>
            </a:r>
          </a:p>
          <a:p>
            <a:pPr marL="342900" lvl="1" indent="0">
              <a:buNone/>
            </a:pPr>
            <a:r>
              <a:rPr lang="en-US" sz="1600" dirty="0"/>
              <a:t>			</a:t>
            </a:r>
            <a:endParaRPr lang="sv-SE" sz="1600" dirty="0"/>
          </a:p>
          <a:p>
            <a:r>
              <a:rPr lang="en-US" sz="1600" b="1" dirty="0" smtClean="0">
                <a:solidFill>
                  <a:srgbClr val="002060"/>
                </a:solidFill>
              </a:rPr>
              <a:t>Technical </a:t>
            </a:r>
            <a:r>
              <a:rPr lang="en-US" sz="1600" b="1" dirty="0">
                <a:solidFill>
                  <a:srgbClr val="002060"/>
                </a:solidFill>
              </a:rPr>
              <a:t>Information </a:t>
            </a:r>
            <a:r>
              <a:rPr lang="en-US" sz="1600" b="1" dirty="0" smtClean="0">
                <a:solidFill>
                  <a:srgbClr val="002060"/>
                </a:solidFill>
              </a:rPr>
              <a:t>Management  </a:t>
            </a:r>
            <a:endParaRPr lang="en-US" sz="1600" dirty="0">
              <a:solidFill>
                <a:srgbClr val="002060"/>
              </a:solidFill>
            </a:endParaRPr>
          </a:p>
          <a:p>
            <a:pPr lvl="1"/>
            <a:r>
              <a:rPr lang="en-US" sz="1600" dirty="0"/>
              <a:t>EAM - </a:t>
            </a:r>
            <a:r>
              <a:rPr lang="en-GB" sz="1600" dirty="0"/>
              <a:t>Enterprise Asset Management </a:t>
            </a:r>
            <a:r>
              <a:rPr lang="en-US" sz="1600" dirty="0">
                <a:solidFill>
                  <a:srgbClr val="0070C0"/>
                </a:solidFill>
              </a:rPr>
              <a:t>	</a:t>
            </a:r>
          </a:p>
          <a:p>
            <a:pPr lvl="1"/>
            <a:r>
              <a:rPr lang="en-US" sz="1600" dirty="0" smtClean="0"/>
              <a:t>PLM - </a:t>
            </a:r>
            <a:r>
              <a:rPr lang="en-GB" sz="1600" dirty="0"/>
              <a:t>Project Lifecycle Management </a:t>
            </a:r>
            <a:r>
              <a:rPr lang="en-US" sz="1600" dirty="0"/>
              <a:t>(</a:t>
            </a:r>
            <a:r>
              <a:rPr lang="en-US" sz="1600" dirty="0" smtClean="0"/>
              <a:t>CHESS)</a:t>
            </a:r>
            <a:endParaRPr lang="en-US" sz="1600" dirty="0"/>
          </a:p>
          <a:p>
            <a:pPr lvl="1"/>
            <a:r>
              <a:rPr lang="en-US" sz="1600" dirty="0"/>
              <a:t>CAD </a:t>
            </a:r>
            <a:r>
              <a:rPr lang="en-US" sz="1600" dirty="0" smtClean="0"/>
              <a:t>software</a:t>
            </a:r>
            <a:endParaRPr lang="en-US" sz="1600" dirty="0"/>
          </a:p>
          <a:p>
            <a:pPr lvl="1"/>
            <a:r>
              <a:rPr lang="en-US" sz="1600" dirty="0"/>
              <a:t>Engineering </a:t>
            </a:r>
            <a:r>
              <a:rPr lang="en-US" sz="1600" dirty="0" smtClean="0"/>
              <a:t>Support</a:t>
            </a:r>
            <a:br>
              <a:rPr lang="en-US" sz="1600" dirty="0" smtClean="0"/>
            </a:br>
            <a:endParaRPr lang="en-US" sz="1600" dirty="0" smtClean="0"/>
          </a:p>
          <a:p>
            <a:r>
              <a:rPr lang="en-US" sz="1600" b="1" dirty="0"/>
              <a:t>Design &amp; Engineering </a:t>
            </a:r>
            <a:r>
              <a:rPr lang="en-US" sz="1600" dirty="0"/>
              <a:t>	</a:t>
            </a:r>
            <a:endParaRPr lang="en-US" sz="1600" dirty="0">
              <a:solidFill>
                <a:srgbClr val="0070C0"/>
              </a:solidFill>
            </a:endParaRPr>
          </a:p>
          <a:p>
            <a:pPr lvl="1"/>
            <a:r>
              <a:rPr lang="en-US" sz="1600" dirty="0"/>
              <a:t>Technical Project/Design leaders</a:t>
            </a:r>
          </a:p>
          <a:p>
            <a:pPr lvl="1"/>
            <a:r>
              <a:rPr lang="en-US" sz="1600" dirty="0"/>
              <a:t>CAD engineers</a:t>
            </a:r>
          </a:p>
          <a:p>
            <a:pPr lvl="1"/>
            <a:r>
              <a:rPr lang="en-US" sz="1600" dirty="0" smtClean="0"/>
              <a:t>Mechanical (incl. Mechanical lab)</a:t>
            </a:r>
            <a:endParaRPr lang="en-US" sz="1600" dirty="0"/>
          </a:p>
          <a:p>
            <a:pPr lvl="1"/>
            <a:r>
              <a:rPr lang="en-US" sz="1600" dirty="0"/>
              <a:t>Electrical and I&amp;C </a:t>
            </a:r>
            <a:r>
              <a:rPr lang="en-US" sz="1600" dirty="0" smtClean="0"/>
              <a:t>(incl. </a:t>
            </a:r>
            <a:r>
              <a:rPr lang="en-US" sz="1600" dirty="0"/>
              <a:t>cable </a:t>
            </a:r>
            <a:r>
              <a:rPr lang="en-US" sz="1600" dirty="0" smtClean="0"/>
              <a:t>coordination)</a:t>
            </a:r>
            <a:endParaRPr lang="en-US" sz="1600" dirty="0"/>
          </a:p>
          <a:p>
            <a:pPr lvl="1"/>
            <a:r>
              <a:rPr lang="en-US" sz="1600" dirty="0" smtClean="0"/>
              <a:t>Plant/Process/Piping</a:t>
            </a:r>
            <a:endParaRPr lang="en-US" sz="1600" dirty="0"/>
          </a:p>
          <a:p>
            <a:pPr lvl="1"/>
            <a:r>
              <a:rPr lang="en-US" sz="1600" dirty="0"/>
              <a:t>Analysis (Strength, fluids, </a:t>
            </a:r>
            <a:r>
              <a:rPr lang="en-US" sz="1600" dirty="0" err="1"/>
              <a:t>etc</a:t>
            </a:r>
            <a:r>
              <a:rPr lang="en-US" sz="1600" dirty="0" smtClean="0"/>
              <a:t>)</a:t>
            </a:r>
            <a:r>
              <a:rPr lang="en-US" sz="1600" dirty="0"/>
              <a:t>		</a:t>
            </a:r>
          </a:p>
          <a:p>
            <a:pPr lvl="1"/>
            <a:endParaRPr lang="en-US" sz="1200" dirty="0"/>
          </a:p>
          <a:p>
            <a:pPr lvl="1"/>
            <a:endParaRPr lang="sv-SE" sz="1200" dirty="0"/>
          </a:p>
        </p:txBody>
      </p:sp>
      <p:sp>
        <p:nvSpPr>
          <p:cNvPr id="7" name="Content Placeholder 2">
            <a:extLst>
              <a:ext uri="{FF2B5EF4-FFF2-40B4-BE49-F238E27FC236}">
                <a16:creationId xmlns:a16="http://schemas.microsoft.com/office/drawing/2014/main" id="{90477500-DC04-D748-B834-273542DDBFE7}"/>
              </a:ext>
            </a:extLst>
          </p:cNvPr>
          <p:cNvSpPr txBox="1">
            <a:spLocks/>
          </p:cNvSpPr>
          <p:nvPr/>
        </p:nvSpPr>
        <p:spPr>
          <a:xfrm>
            <a:off x="6240016" y="1352991"/>
            <a:ext cx="5630700" cy="4752527"/>
          </a:xfrm>
          <a:prstGeom prst="rect">
            <a:avLst/>
          </a:prstGeom>
        </p:spPr>
        <p:txBody>
          <a:bodyPr vert="horz" lIns="67500" tIns="34290" rIns="68580" bIns="34290" rtlCol="0">
            <a:noAutofit/>
          </a:bodyPr>
          <a:lstStyle>
            <a:lvl1pPr marL="342900" indent="-342900" algn="l" defTabSz="685800" rtl="0" eaLnBrk="1" latinLnBrk="0" hangingPunct="1">
              <a:spcBef>
                <a:spcPct val="20000"/>
              </a:spcBef>
              <a:buFont typeface="Arial" panose="020B0604020202020204" pitchFamily="34" charset="0"/>
              <a:buChar char="•"/>
              <a:defRPr sz="2100" kern="1200" baseline="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500" kern="1200" baseline="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350" kern="1200" baseline="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342900" lvl="1" indent="0">
              <a:buNone/>
            </a:pPr>
            <a:endParaRPr lang="en-US" sz="1200" dirty="0"/>
          </a:p>
          <a:p>
            <a:r>
              <a:rPr lang="en-US" sz="1600" b="1" dirty="0"/>
              <a:t>Installation/Maintenance Support </a:t>
            </a:r>
            <a:endParaRPr lang="en-US" sz="1600" dirty="0"/>
          </a:p>
          <a:p>
            <a:pPr lvl="1"/>
            <a:r>
              <a:rPr lang="en-US" sz="1600" dirty="0" smtClean="0"/>
              <a:t>Rigging support</a:t>
            </a:r>
            <a:endParaRPr lang="en-US" sz="1600" dirty="0"/>
          </a:p>
          <a:p>
            <a:pPr lvl="1"/>
            <a:r>
              <a:rPr lang="en-US" sz="1600" dirty="0"/>
              <a:t>Mechanical technicians</a:t>
            </a:r>
          </a:p>
          <a:p>
            <a:pPr lvl="1"/>
            <a:r>
              <a:rPr lang="en-US" sz="1600" dirty="0"/>
              <a:t>Electrical </a:t>
            </a:r>
            <a:r>
              <a:rPr lang="en-US" sz="1600" dirty="0" smtClean="0"/>
              <a:t>technicians</a:t>
            </a:r>
          </a:p>
          <a:p>
            <a:pPr lvl="1"/>
            <a:r>
              <a:rPr lang="en-US" sz="1600" dirty="0"/>
              <a:t>Operation and Maintenance of electrical infrastructure</a:t>
            </a:r>
          </a:p>
          <a:p>
            <a:pPr lvl="1"/>
            <a:r>
              <a:rPr lang="en-US" sz="1600" dirty="0"/>
              <a:t>Operation and Maintenance </a:t>
            </a:r>
            <a:r>
              <a:rPr lang="en-US" sz="1600" dirty="0" smtClean="0"/>
              <a:t>cranes</a:t>
            </a:r>
            <a:endParaRPr lang="en-US" sz="1600" dirty="0"/>
          </a:p>
          <a:p>
            <a:pPr marL="342900" lvl="1" indent="-342900">
              <a:buFont typeface="Arial" panose="020B0604020202020204" pitchFamily="34" charset="0"/>
              <a:buChar char="•"/>
            </a:pPr>
            <a:endParaRPr lang="en-US" sz="1600" b="1" dirty="0"/>
          </a:p>
          <a:p>
            <a:pPr marL="342900" lvl="1" indent="-342900">
              <a:buFont typeface="Arial" panose="020B0604020202020204" pitchFamily="34" charset="0"/>
              <a:buChar char="•"/>
            </a:pPr>
            <a:r>
              <a:rPr lang="en-US" sz="1600" b="1" dirty="0">
                <a:solidFill>
                  <a:srgbClr val="002060"/>
                </a:solidFill>
              </a:rPr>
              <a:t>Engineering Management Support</a:t>
            </a:r>
            <a:endParaRPr lang="en-US" sz="1600" dirty="0">
              <a:solidFill>
                <a:srgbClr val="002060"/>
              </a:solidFill>
            </a:endParaRPr>
          </a:p>
          <a:p>
            <a:pPr lvl="1"/>
            <a:r>
              <a:rPr lang="en-US" sz="1600" dirty="0"/>
              <a:t>Systems Engineers</a:t>
            </a:r>
          </a:p>
          <a:p>
            <a:pPr lvl="1"/>
            <a:r>
              <a:rPr lang="en-US" sz="1600" dirty="0"/>
              <a:t>Requirements + Configuration Management</a:t>
            </a:r>
          </a:p>
          <a:p>
            <a:pPr lvl="1"/>
            <a:r>
              <a:rPr lang="en-US" sz="1600" dirty="0"/>
              <a:t>Technical Content Management</a:t>
            </a:r>
          </a:p>
          <a:p>
            <a:pPr lvl="1"/>
            <a:r>
              <a:rPr lang="en-US" sz="1600" dirty="0"/>
              <a:t>Labeling 	</a:t>
            </a:r>
          </a:p>
          <a:p>
            <a:pPr lvl="1"/>
            <a:endParaRPr lang="en-US" sz="1600" dirty="0"/>
          </a:p>
          <a:p>
            <a:pPr lvl="1"/>
            <a:endParaRPr lang="sv-SE" sz="1200" dirty="0"/>
          </a:p>
        </p:txBody>
      </p:sp>
      <p:pic>
        <p:nvPicPr>
          <p:cNvPr id="3" name="Picture 2"/>
          <p:cNvPicPr>
            <a:picLocks noChangeAspect="1"/>
          </p:cNvPicPr>
          <p:nvPr/>
        </p:nvPicPr>
        <p:blipFill>
          <a:blip r:embed="rId2"/>
          <a:stretch>
            <a:fillRect/>
          </a:stretch>
        </p:blipFill>
        <p:spPr>
          <a:xfrm>
            <a:off x="9336360" y="5013176"/>
            <a:ext cx="1944216" cy="1716796"/>
          </a:xfrm>
          <a:prstGeom prst="rect">
            <a:avLst/>
          </a:prstGeom>
        </p:spPr>
      </p:pic>
    </p:spTree>
    <p:extLst>
      <p:ext uri="{BB962C8B-B14F-4D97-AF65-F5344CB8AC3E}">
        <p14:creationId xmlns:p14="http://schemas.microsoft.com/office/powerpoint/2010/main" val="12965548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Engineering &amp; Integration Support organisational chart</a:t>
            </a:r>
            <a:endParaRPr lang="en-GB" b="1"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6</a:t>
            </a:fld>
            <a:endParaRPr lang="en-GB" noProof="0"/>
          </a:p>
        </p:txBody>
      </p:sp>
      <p:sp>
        <p:nvSpPr>
          <p:cNvPr id="6" name="Rounded Rectangle 5"/>
          <p:cNvSpPr/>
          <p:nvPr/>
        </p:nvSpPr>
        <p:spPr>
          <a:xfrm>
            <a:off x="4613154" y="1433750"/>
            <a:ext cx="2035759" cy="533472"/>
          </a:xfrm>
          <a:prstGeom prst="round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lin ang="270000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solidFill>
                  <a:schemeClr val="tx1"/>
                </a:solidFill>
              </a:rPr>
              <a:t>Head </a:t>
            </a:r>
            <a:r>
              <a:rPr lang="en-US" sz="1200" b="1" dirty="0">
                <a:solidFill>
                  <a:schemeClr val="tx1"/>
                </a:solidFill>
              </a:rPr>
              <a:t>of Division</a:t>
            </a:r>
          </a:p>
          <a:p>
            <a:pPr algn="ctr"/>
            <a:r>
              <a:rPr lang="en-US" sz="1200" dirty="0" smtClean="0">
                <a:solidFill>
                  <a:schemeClr val="tx1"/>
                </a:solidFill>
              </a:rPr>
              <a:t>Acting Magnus Täcklind</a:t>
            </a:r>
            <a:endParaRPr lang="en-US" sz="1200" dirty="0">
              <a:solidFill>
                <a:schemeClr val="tx1"/>
              </a:solidFill>
            </a:endParaRPr>
          </a:p>
        </p:txBody>
      </p:sp>
      <p:sp>
        <p:nvSpPr>
          <p:cNvPr id="7" name="Rounded Rectangle 6"/>
          <p:cNvSpPr/>
          <p:nvPr/>
        </p:nvSpPr>
        <p:spPr>
          <a:xfrm>
            <a:off x="6344021" y="2048973"/>
            <a:ext cx="3562950" cy="950533"/>
          </a:xfrm>
          <a:prstGeom prst="round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lin ang="270000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200" b="1" dirty="0">
              <a:solidFill>
                <a:schemeClr val="tx1"/>
              </a:solidFill>
            </a:endParaRPr>
          </a:p>
          <a:p>
            <a:r>
              <a:rPr lang="en-US" sz="1200" b="1" dirty="0">
                <a:solidFill>
                  <a:schemeClr val="tx1"/>
                </a:solidFill>
              </a:rPr>
              <a:t>T</a:t>
            </a:r>
            <a:r>
              <a:rPr lang="en-US" sz="1200" b="1" dirty="0" smtClean="0">
                <a:solidFill>
                  <a:schemeClr val="tx1"/>
                </a:solidFill>
              </a:rPr>
              <a:t>IM </a:t>
            </a:r>
            <a:r>
              <a:rPr lang="en-US" sz="1200" b="1" dirty="0">
                <a:solidFill>
                  <a:schemeClr val="tx1"/>
                </a:solidFill>
              </a:rPr>
              <a:t>Program Manager </a:t>
            </a:r>
            <a:r>
              <a:rPr lang="en-US" sz="1200" dirty="0">
                <a:solidFill>
                  <a:schemeClr val="tx1"/>
                </a:solidFill>
              </a:rPr>
              <a:t>Ola Nanzell (C)</a:t>
            </a:r>
          </a:p>
          <a:p>
            <a:r>
              <a:rPr lang="en-US" sz="1200" b="1" dirty="0">
                <a:solidFill>
                  <a:schemeClr val="tx1"/>
                </a:solidFill>
              </a:rPr>
              <a:t>Technical Content Manager  </a:t>
            </a:r>
            <a:r>
              <a:rPr lang="en-US" sz="1200" dirty="0">
                <a:solidFill>
                  <a:schemeClr val="tx1"/>
                </a:solidFill>
              </a:rPr>
              <a:t>Joakim Meyer</a:t>
            </a:r>
          </a:p>
          <a:p>
            <a:r>
              <a:rPr lang="en-US" sz="1200" b="1" dirty="0">
                <a:solidFill>
                  <a:schemeClr val="tx1"/>
                </a:solidFill>
              </a:rPr>
              <a:t>Systems Engineer </a:t>
            </a:r>
            <a:r>
              <a:rPr lang="en-US" sz="1200" dirty="0">
                <a:solidFill>
                  <a:schemeClr val="tx1"/>
                </a:solidFill>
              </a:rPr>
              <a:t>Eugene Tanke</a:t>
            </a:r>
          </a:p>
          <a:p>
            <a:r>
              <a:rPr lang="en-US" sz="1200" b="1" dirty="0">
                <a:solidFill>
                  <a:schemeClr val="tx1"/>
                </a:solidFill>
              </a:rPr>
              <a:t>Division Administrator </a:t>
            </a:r>
            <a:r>
              <a:rPr lang="en-US" sz="1200" dirty="0">
                <a:solidFill>
                  <a:schemeClr val="tx1"/>
                </a:solidFill>
              </a:rPr>
              <a:t>Sofie Svärd</a:t>
            </a:r>
          </a:p>
          <a:p>
            <a:endParaRPr lang="en-US" sz="1200" dirty="0">
              <a:solidFill>
                <a:schemeClr val="tx1"/>
              </a:solidFill>
            </a:endParaRPr>
          </a:p>
        </p:txBody>
      </p:sp>
      <p:sp>
        <p:nvSpPr>
          <p:cNvPr id="8" name="Rounded Rectangle 7"/>
          <p:cNvSpPr/>
          <p:nvPr/>
        </p:nvSpPr>
        <p:spPr>
          <a:xfrm>
            <a:off x="1392905" y="3633149"/>
            <a:ext cx="2035759" cy="53347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b="1" dirty="0"/>
              <a:t>PLM &amp; Process </a:t>
            </a:r>
            <a:br>
              <a:rPr lang="en-US" sz="1200" b="1" dirty="0"/>
            </a:br>
            <a:r>
              <a:rPr lang="en-US" sz="1200" b="1" dirty="0"/>
              <a:t>Support Group</a:t>
            </a:r>
          </a:p>
          <a:p>
            <a:pPr algn="ctr"/>
            <a:r>
              <a:rPr lang="en-US" sz="1200" dirty="0"/>
              <a:t>GL Henrik </a:t>
            </a:r>
            <a:r>
              <a:rPr lang="en-US" sz="1200" dirty="0" err="1"/>
              <a:t>Lindblad</a:t>
            </a:r>
            <a:endParaRPr lang="en-US" sz="1200" dirty="0"/>
          </a:p>
        </p:txBody>
      </p:sp>
      <p:sp>
        <p:nvSpPr>
          <p:cNvPr id="9" name="Rounded Rectangle 8"/>
          <p:cNvSpPr/>
          <p:nvPr/>
        </p:nvSpPr>
        <p:spPr>
          <a:xfrm>
            <a:off x="5644714" y="3642020"/>
            <a:ext cx="2275708" cy="533472"/>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200" b="1" dirty="0"/>
              <a:t>Installation Support and Technical Infrastructure Group</a:t>
            </a:r>
            <a:r>
              <a:rPr lang="en-US" sz="1200" dirty="0"/>
              <a:t/>
            </a:r>
            <a:br>
              <a:rPr lang="en-US" sz="1200" dirty="0"/>
            </a:br>
            <a:r>
              <a:rPr lang="en-US" sz="1200" dirty="0"/>
              <a:t>GL Kristofer Falkland</a:t>
            </a:r>
          </a:p>
        </p:txBody>
      </p:sp>
      <p:sp>
        <p:nvSpPr>
          <p:cNvPr id="10" name="Rounded Rectangle 9"/>
          <p:cNvSpPr/>
          <p:nvPr/>
        </p:nvSpPr>
        <p:spPr>
          <a:xfrm>
            <a:off x="7988426" y="3669509"/>
            <a:ext cx="2035759" cy="53347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b="1" dirty="0"/>
              <a:t>Design &amp; Engineering </a:t>
            </a:r>
            <a:br>
              <a:rPr lang="en-US" sz="1200" b="1" dirty="0"/>
            </a:br>
            <a:r>
              <a:rPr lang="en-US" sz="1200" b="1" dirty="0"/>
              <a:t>Group</a:t>
            </a:r>
          </a:p>
          <a:p>
            <a:pPr algn="ctr"/>
            <a:r>
              <a:rPr lang="en-US" sz="1200" dirty="0"/>
              <a:t>GL Karen </a:t>
            </a:r>
            <a:r>
              <a:rPr lang="en-US" sz="1200" dirty="0" err="1"/>
              <a:t>Jonsdottir</a:t>
            </a:r>
            <a:r>
              <a:rPr lang="en-US" sz="1200" dirty="0"/>
              <a:t> (A)</a:t>
            </a:r>
          </a:p>
        </p:txBody>
      </p:sp>
      <p:sp>
        <p:nvSpPr>
          <p:cNvPr id="11" name="Rounded Rectangle 10"/>
          <p:cNvSpPr/>
          <p:nvPr/>
        </p:nvSpPr>
        <p:spPr>
          <a:xfrm>
            <a:off x="3527272" y="3636409"/>
            <a:ext cx="2035759" cy="53347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b="1" dirty="0"/>
              <a:t>   Machine Engineering Service Group</a:t>
            </a:r>
          </a:p>
          <a:p>
            <a:pPr algn="ctr"/>
            <a:r>
              <a:rPr lang="en-US" sz="1200" b="1" dirty="0"/>
              <a:t>    </a:t>
            </a:r>
            <a:r>
              <a:rPr lang="en-US" sz="1200" dirty="0"/>
              <a:t>GL Fabien Rey</a:t>
            </a:r>
          </a:p>
        </p:txBody>
      </p:sp>
      <p:cxnSp>
        <p:nvCxnSpPr>
          <p:cNvPr id="12" name="Elbow Connector 11"/>
          <p:cNvCxnSpPr>
            <a:stCxn id="6" idx="2"/>
            <a:endCxn id="8" idx="0"/>
          </p:cNvCxnSpPr>
          <p:nvPr/>
        </p:nvCxnSpPr>
        <p:spPr>
          <a:xfrm rot="5400000">
            <a:off x="3187947" y="1190062"/>
            <a:ext cx="1665927" cy="3220249"/>
          </a:xfrm>
          <a:prstGeom prst="bentConnector3">
            <a:avLst>
              <a:gd name="adj1" fmla="val 84666"/>
            </a:avLst>
          </a:prstGeom>
        </p:spPr>
        <p:style>
          <a:lnRef idx="1">
            <a:schemeClr val="accent1"/>
          </a:lnRef>
          <a:fillRef idx="0">
            <a:schemeClr val="accent1"/>
          </a:fillRef>
          <a:effectRef idx="0">
            <a:schemeClr val="accent1"/>
          </a:effectRef>
          <a:fontRef idx="minor">
            <a:schemeClr val="tx1"/>
          </a:fontRef>
        </p:style>
      </p:cxnSp>
      <p:cxnSp>
        <p:nvCxnSpPr>
          <p:cNvPr id="13" name="Elbow Connector 12"/>
          <p:cNvCxnSpPr>
            <a:stCxn id="6" idx="2"/>
            <a:endCxn id="11" idx="0"/>
          </p:cNvCxnSpPr>
          <p:nvPr/>
        </p:nvCxnSpPr>
        <p:spPr>
          <a:xfrm rot="5400000">
            <a:off x="4253500" y="2258874"/>
            <a:ext cx="1669187" cy="1085882"/>
          </a:xfrm>
          <a:prstGeom prst="bentConnector3">
            <a:avLst>
              <a:gd name="adj1" fmla="val 83638"/>
            </a:avLst>
          </a:prstGeom>
        </p:spPr>
        <p:style>
          <a:lnRef idx="1">
            <a:schemeClr val="accent1"/>
          </a:lnRef>
          <a:fillRef idx="0">
            <a:schemeClr val="accent1"/>
          </a:fillRef>
          <a:effectRef idx="0">
            <a:schemeClr val="accent1"/>
          </a:effectRef>
          <a:fontRef idx="minor">
            <a:schemeClr val="tx1"/>
          </a:fontRef>
        </p:style>
      </p:cxnSp>
      <p:cxnSp>
        <p:nvCxnSpPr>
          <p:cNvPr id="14" name="Elbow Connector 13"/>
          <p:cNvCxnSpPr>
            <a:stCxn id="6" idx="2"/>
            <a:endCxn id="9" idx="0"/>
          </p:cNvCxnSpPr>
          <p:nvPr/>
        </p:nvCxnSpPr>
        <p:spPr>
          <a:xfrm rot="16200000" flipH="1">
            <a:off x="5369401" y="2228854"/>
            <a:ext cx="1674798" cy="1151535"/>
          </a:xfrm>
          <a:prstGeom prst="bentConnector3">
            <a:avLst>
              <a:gd name="adj1" fmla="val 82567"/>
            </a:avLst>
          </a:prstGeom>
        </p:spPr>
        <p:style>
          <a:lnRef idx="1">
            <a:schemeClr val="accent1"/>
          </a:lnRef>
          <a:fillRef idx="0">
            <a:schemeClr val="accent1"/>
          </a:fillRef>
          <a:effectRef idx="0">
            <a:schemeClr val="accent1"/>
          </a:effectRef>
          <a:fontRef idx="minor">
            <a:schemeClr val="tx1"/>
          </a:fontRef>
        </p:style>
      </p:cxnSp>
      <p:cxnSp>
        <p:nvCxnSpPr>
          <p:cNvPr id="15" name="Elbow Connector 14"/>
          <p:cNvCxnSpPr>
            <a:stCxn id="6" idx="2"/>
            <a:endCxn id="10" idx="0"/>
          </p:cNvCxnSpPr>
          <p:nvPr/>
        </p:nvCxnSpPr>
        <p:spPr>
          <a:xfrm rot="16200000" flipH="1">
            <a:off x="6467527" y="1130729"/>
            <a:ext cx="1702287" cy="3375272"/>
          </a:xfrm>
          <a:prstGeom prst="bentConnector3">
            <a:avLst>
              <a:gd name="adj1" fmla="val 80156"/>
            </a:avLst>
          </a:prstGeom>
        </p:spPr>
        <p:style>
          <a:lnRef idx="1">
            <a:schemeClr val="accent1"/>
          </a:lnRef>
          <a:fillRef idx="0">
            <a:schemeClr val="accent1"/>
          </a:fillRef>
          <a:effectRef idx="0">
            <a:schemeClr val="accent1"/>
          </a:effectRef>
          <a:fontRef idx="minor">
            <a:schemeClr val="tx1"/>
          </a:fontRef>
        </p:style>
      </p:cxnSp>
      <p:cxnSp>
        <p:nvCxnSpPr>
          <p:cNvPr id="16" name="Elbow Connector 15"/>
          <p:cNvCxnSpPr>
            <a:stCxn id="6" idx="2"/>
            <a:endCxn id="7" idx="1"/>
          </p:cNvCxnSpPr>
          <p:nvPr/>
        </p:nvCxnSpPr>
        <p:spPr>
          <a:xfrm rot="16200000" flipH="1">
            <a:off x="5709018" y="1889237"/>
            <a:ext cx="557018" cy="712987"/>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8085499" y="4321081"/>
            <a:ext cx="2035759" cy="53347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b="1" dirty="0"/>
              <a:t>Mechanical Engineering and Technology Section</a:t>
            </a:r>
          </a:p>
          <a:p>
            <a:pPr algn="ctr"/>
            <a:r>
              <a:rPr lang="en-US" sz="1200" dirty="0"/>
              <a:t>SL Nick Gazis</a:t>
            </a:r>
          </a:p>
        </p:txBody>
      </p:sp>
      <p:sp>
        <p:nvSpPr>
          <p:cNvPr id="18" name="Rounded Rectangle 17"/>
          <p:cNvSpPr/>
          <p:nvPr/>
        </p:nvSpPr>
        <p:spPr>
          <a:xfrm>
            <a:off x="8085498" y="4972653"/>
            <a:ext cx="2035759" cy="53347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b="1" dirty="0"/>
              <a:t>Electrical and I&amp;C </a:t>
            </a:r>
          </a:p>
          <a:p>
            <a:pPr algn="ctr"/>
            <a:r>
              <a:rPr lang="en-US" sz="1200" dirty="0"/>
              <a:t>SL Jonas Widing</a:t>
            </a:r>
          </a:p>
        </p:txBody>
      </p:sp>
      <p:sp>
        <p:nvSpPr>
          <p:cNvPr id="19" name="Rounded Rectangle 18"/>
          <p:cNvSpPr/>
          <p:nvPr/>
        </p:nvSpPr>
        <p:spPr>
          <a:xfrm>
            <a:off x="8085353" y="5595406"/>
            <a:ext cx="2035759" cy="53347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b="1" dirty="0"/>
              <a:t>Plant and Process  </a:t>
            </a:r>
          </a:p>
          <a:p>
            <a:pPr algn="ctr"/>
            <a:r>
              <a:rPr lang="en-US" sz="1200" dirty="0"/>
              <a:t>SL Piero Valente</a:t>
            </a:r>
          </a:p>
        </p:txBody>
      </p:sp>
      <p:sp>
        <p:nvSpPr>
          <p:cNvPr id="20" name="Rounded Rectangle 19"/>
          <p:cNvSpPr/>
          <p:nvPr/>
        </p:nvSpPr>
        <p:spPr>
          <a:xfrm>
            <a:off x="3795338" y="4412462"/>
            <a:ext cx="2035759" cy="53347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b="1" dirty="0"/>
              <a:t>   Survey, Alignment &amp;  Metrology Section</a:t>
            </a:r>
          </a:p>
          <a:p>
            <a:pPr algn="ctr"/>
            <a:r>
              <a:rPr lang="en-US" sz="1200" dirty="0"/>
              <a:t>   SL Fabien Rey</a:t>
            </a:r>
          </a:p>
        </p:txBody>
      </p:sp>
      <p:sp>
        <p:nvSpPr>
          <p:cNvPr id="21" name="Rounded Rectangle 20"/>
          <p:cNvSpPr/>
          <p:nvPr/>
        </p:nvSpPr>
        <p:spPr>
          <a:xfrm>
            <a:off x="3801537" y="5053033"/>
            <a:ext cx="2035759" cy="53347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b="1" dirty="0"/>
              <a:t>   Spatial Integration Section</a:t>
            </a:r>
            <a:endParaRPr lang="en-US" sz="950" b="1" dirty="0"/>
          </a:p>
          <a:p>
            <a:pPr algn="ctr"/>
            <a:r>
              <a:rPr lang="en-US" sz="1200" b="1" dirty="0"/>
              <a:t>  </a:t>
            </a:r>
            <a:r>
              <a:rPr lang="en-US" sz="1200" dirty="0"/>
              <a:t> SL Fabien Rey (A)</a:t>
            </a:r>
          </a:p>
        </p:txBody>
      </p:sp>
      <p:sp>
        <p:nvSpPr>
          <p:cNvPr id="22" name="Rounded Rectangle 21"/>
          <p:cNvSpPr/>
          <p:nvPr/>
        </p:nvSpPr>
        <p:spPr>
          <a:xfrm>
            <a:off x="3795337" y="5701105"/>
            <a:ext cx="2035759" cy="53347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b="1" dirty="0"/>
              <a:t>Manufacturing Section</a:t>
            </a:r>
            <a:endParaRPr lang="en-US" sz="950" b="1" dirty="0"/>
          </a:p>
          <a:p>
            <a:pPr algn="ctr"/>
            <a:r>
              <a:rPr lang="en-US" sz="1200" b="1" dirty="0"/>
              <a:t>   </a:t>
            </a:r>
            <a:r>
              <a:rPr lang="en-US" sz="1200" dirty="0"/>
              <a:t>SL Benjamin Davidge</a:t>
            </a:r>
          </a:p>
        </p:txBody>
      </p:sp>
      <p:sp>
        <p:nvSpPr>
          <p:cNvPr id="23" name="Rounded Rectangle 22"/>
          <p:cNvSpPr/>
          <p:nvPr/>
        </p:nvSpPr>
        <p:spPr>
          <a:xfrm>
            <a:off x="8081373" y="6176128"/>
            <a:ext cx="2035759" cy="53347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b="1" dirty="0"/>
              <a:t>Analysis</a:t>
            </a:r>
          </a:p>
          <a:p>
            <a:pPr algn="ctr"/>
            <a:r>
              <a:rPr lang="en-US" sz="1200" dirty="0"/>
              <a:t>Karen </a:t>
            </a:r>
            <a:r>
              <a:rPr lang="en-US" sz="1200" dirty="0" err="1"/>
              <a:t>Jonsdottir</a:t>
            </a:r>
            <a:r>
              <a:rPr lang="en-US" sz="1200" dirty="0"/>
              <a:t> (A)</a:t>
            </a:r>
          </a:p>
          <a:p>
            <a:pPr algn="ctr"/>
            <a:r>
              <a:rPr lang="en-US" sz="1200" dirty="0"/>
              <a:t> Emil </a:t>
            </a:r>
            <a:r>
              <a:rPr lang="en-US" sz="1200" dirty="0" err="1"/>
              <a:t>Lundh</a:t>
            </a:r>
            <a:endParaRPr lang="en-US" sz="1200" dirty="0"/>
          </a:p>
        </p:txBody>
      </p:sp>
      <p:sp>
        <p:nvSpPr>
          <p:cNvPr id="28" name="Rounded Rectangle 27"/>
          <p:cNvSpPr/>
          <p:nvPr/>
        </p:nvSpPr>
        <p:spPr>
          <a:xfrm>
            <a:off x="119336" y="5301208"/>
            <a:ext cx="3096344" cy="1445872"/>
          </a:xfrm>
          <a:prstGeom prst="round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lin ang="270000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lvl="1"/>
            <a:r>
              <a:rPr lang="en-US" sz="1200" b="1" dirty="0" smtClean="0">
                <a:solidFill>
                  <a:srgbClr val="002060"/>
                </a:solidFill>
              </a:rPr>
              <a:t>ESS Wide coordination:</a:t>
            </a:r>
          </a:p>
          <a:p>
            <a:pPr marL="628650" lvl="1" indent="-171450">
              <a:buFont typeface="Arial" panose="020B0604020202020204" pitchFamily="34" charset="0"/>
              <a:buChar char="•"/>
            </a:pPr>
            <a:r>
              <a:rPr lang="en-US" sz="1200" b="1" dirty="0" smtClean="0">
                <a:solidFill>
                  <a:srgbClr val="002060"/>
                </a:solidFill>
              </a:rPr>
              <a:t>Technical </a:t>
            </a:r>
            <a:r>
              <a:rPr lang="en-US" sz="1200" b="1" dirty="0">
                <a:solidFill>
                  <a:srgbClr val="002060"/>
                </a:solidFill>
              </a:rPr>
              <a:t>Information </a:t>
            </a:r>
            <a:r>
              <a:rPr lang="en-US" sz="1200" b="1" dirty="0" err="1" smtClean="0">
                <a:solidFill>
                  <a:srgbClr val="002060"/>
                </a:solidFill>
              </a:rPr>
              <a:t>Mgmt</a:t>
            </a:r>
            <a:endParaRPr lang="en-US" sz="1200" b="1" dirty="0">
              <a:solidFill>
                <a:srgbClr val="002060"/>
              </a:solidFill>
            </a:endParaRPr>
          </a:p>
          <a:p>
            <a:pPr marL="628650" lvl="1" indent="-171450">
              <a:buFont typeface="Arial" panose="020B0604020202020204" pitchFamily="34" charset="0"/>
              <a:buChar char="•"/>
            </a:pPr>
            <a:r>
              <a:rPr lang="en-US" sz="1200" b="1" dirty="0">
                <a:solidFill>
                  <a:srgbClr val="002060"/>
                </a:solidFill>
              </a:rPr>
              <a:t>Spatial Integration</a:t>
            </a:r>
          </a:p>
          <a:p>
            <a:pPr marL="628650" lvl="1" indent="-171450">
              <a:buFont typeface="Arial" panose="020B0604020202020204" pitchFamily="34" charset="0"/>
              <a:buChar char="•"/>
            </a:pPr>
            <a:r>
              <a:rPr lang="en-US" sz="1200" b="1" dirty="0">
                <a:solidFill>
                  <a:srgbClr val="002060"/>
                </a:solidFill>
              </a:rPr>
              <a:t>ESS Standardization</a:t>
            </a:r>
          </a:p>
          <a:p>
            <a:pPr marL="628650" lvl="1" indent="-171450">
              <a:buFont typeface="Arial" panose="020B0604020202020204" pitchFamily="34" charset="0"/>
              <a:buChar char="•"/>
            </a:pPr>
            <a:r>
              <a:rPr lang="en-US" sz="1200" b="1" dirty="0">
                <a:solidFill>
                  <a:srgbClr val="002060"/>
                </a:solidFill>
              </a:rPr>
              <a:t>Cable coordination</a:t>
            </a:r>
          </a:p>
          <a:p>
            <a:pPr marL="628650" lvl="1" indent="-171450">
              <a:buFont typeface="Arial" panose="020B0604020202020204" pitchFamily="34" charset="0"/>
              <a:buChar char="•"/>
            </a:pPr>
            <a:r>
              <a:rPr lang="en-US" sz="1200" b="1" dirty="0">
                <a:solidFill>
                  <a:srgbClr val="002060"/>
                </a:solidFill>
              </a:rPr>
              <a:t>Technical Content </a:t>
            </a:r>
            <a:r>
              <a:rPr lang="en-US" sz="1200" b="1" dirty="0" err="1" smtClean="0">
                <a:solidFill>
                  <a:srgbClr val="002060"/>
                </a:solidFill>
              </a:rPr>
              <a:t>Mgmt</a:t>
            </a:r>
            <a:endParaRPr lang="en-US" sz="1200" b="1" dirty="0">
              <a:solidFill>
                <a:srgbClr val="002060"/>
              </a:solidFill>
            </a:endParaRPr>
          </a:p>
        </p:txBody>
      </p:sp>
      <p:sp>
        <p:nvSpPr>
          <p:cNvPr id="30" name="Rounded Rectangle 29"/>
          <p:cNvSpPr/>
          <p:nvPr/>
        </p:nvSpPr>
        <p:spPr>
          <a:xfrm>
            <a:off x="10344472" y="4704170"/>
            <a:ext cx="1750139" cy="2017308"/>
          </a:xfrm>
          <a:prstGeom prst="roundRect">
            <a:avLst/>
          </a:prstGeom>
          <a:solidFill>
            <a:schemeClr val="bg2">
              <a:lumMod val="9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solidFill>
                  <a:srgbClr val="002060"/>
                </a:solidFill>
              </a:rPr>
              <a:t>Allocation resources to projects: (Approx.)</a:t>
            </a:r>
          </a:p>
          <a:p>
            <a:pPr algn="ctr"/>
            <a:endParaRPr lang="en-US" sz="1200" b="1" dirty="0" smtClean="0">
              <a:solidFill>
                <a:srgbClr val="002060"/>
              </a:solidFill>
            </a:endParaRPr>
          </a:p>
          <a:p>
            <a:r>
              <a:rPr lang="en-US" sz="1200" b="1" dirty="0" smtClean="0">
                <a:solidFill>
                  <a:srgbClr val="002060"/>
                </a:solidFill>
              </a:rPr>
              <a:t>Target: 	44</a:t>
            </a:r>
          </a:p>
          <a:p>
            <a:r>
              <a:rPr lang="en-US" sz="1200" b="1" dirty="0" smtClean="0">
                <a:solidFill>
                  <a:srgbClr val="002060"/>
                </a:solidFill>
              </a:rPr>
              <a:t>Accelerator: 	43</a:t>
            </a:r>
          </a:p>
          <a:p>
            <a:r>
              <a:rPr lang="en-US" sz="1200" b="1" dirty="0" smtClean="0">
                <a:solidFill>
                  <a:srgbClr val="002060"/>
                </a:solidFill>
              </a:rPr>
              <a:t>Science / NSS: 11</a:t>
            </a:r>
          </a:p>
          <a:p>
            <a:r>
              <a:rPr lang="en-US" sz="1200" b="1" dirty="0" smtClean="0">
                <a:solidFill>
                  <a:srgbClr val="002060"/>
                </a:solidFill>
              </a:rPr>
              <a:t>ICS: 	  2</a:t>
            </a:r>
          </a:p>
          <a:p>
            <a:r>
              <a:rPr lang="en-US" sz="1200" b="1" dirty="0" smtClean="0">
                <a:solidFill>
                  <a:srgbClr val="002060"/>
                </a:solidFill>
              </a:rPr>
              <a:t>CF: 	  2</a:t>
            </a:r>
          </a:p>
          <a:p>
            <a:r>
              <a:rPr lang="en-US" sz="1200" b="1" dirty="0" smtClean="0">
                <a:solidFill>
                  <a:srgbClr val="002060"/>
                </a:solidFill>
              </a:rPr>
              <a:t>EIS Centrally: 	22</a:t>
            </a:r>
          </a:p>
          <a:p>
            <a:endParaRPr lang="en-US" sz="1200" b="1" dirty="0">
              <a:solidFill>
                <a:srgbClr val="002060"/>
              </a:solidFill>
            </a:endParaRPr>
          </a:p>
        </p:txBody>
      </p:sp>
    </p:spTree>
    <p:extLst>
      <p:ext uri="{BB962C8B-B14F-4D97-AF65-F5344CB8AC3E}">
        <p14:creationId xmlns:p14="http://schemas.microsoft.com/office/powerpoint/2010/main" val="30277639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90866" y="1108738"/>
            <a:ext cx="4608512" cy="504056"/>
          </a:xfrm>
          <a:prstGeom prst="roundRect">
            <a:avLst/>
          </a:prstGeom>
          <a:solidFill>
            <a:srgbClr val="BFBF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accent3">
                    <a:lumMod val="50000"/>
                  </a:schemeClr>
                </a:solidFill>
              </a:rPr>
              <a:t>Responsibilities and scope well </a:t>
            </a:r>
            <a:r>
              <a:rPr lang="en-US" b="1" i="1" dirty="0" smtClean="0">
                <a:solidFill>
                  <a:schemeClr val="accent3">
                    <a:lumMod val="50000"/>
                  </a:schemeClr>
                </a:solidFill>
              </a:rPr>
              <a:t>defined</a:t>
            </a:r>
            <a:endParaRPr lang="sv-SE" dirty="0"/>
          </a:p>
        </p:txBody>
      </p:sp>
      <p:sp>
        <p:nvSpPr>
          <p:cNvPr id="2" name="Title 1"/>
          <p:cNvSpPr>
            <a:spLocks noGrp="1"/>
          </p:cNvSpPr>
          <p:nvPr>
            <p:ph type="title"/>
          </p:nvPr>
        </p:nvSpPr>
        <p:spPr>
          <a:xfrm>
            <a:off x="355606" y="313771"/>
            <a:ext cx="9518848" cy="562074"/>
          </a:xfrm>
        </p:spPr>
        <p:txBody>
          <a:bodyPr/>
          <a:lstStyle/>
          <a:p>
            <a:r>
              <a:rPr lang="en-US" dirty="0" smtClean="0"/>
              <a:t>Different approach for different functions </a:t>
            </a:r>
            <a:r>
              <a:rPr lang="en-US" dirty="0"/>
              <a:t>and services</a:t>
            </a:r>
            <a:endParaRPr lang="sv-SE" dirty="0">
              <a:solidFill>
                <a:srgbClr val="FF0000"/>
              </a:solidFill>
            </a:endParaRPr>
          </a:p>
        </p:txBody>
      </p:sp>
      <p:sp>
        <p:nvSpPr>
          <p:cNvPr id="4" name="Slide Number Placeholder 3"/>
          <p:cNvSpPr>
            <a:spLocks noGrp="1"/>
          </p:cNvSpPr>
          <p:nvPr>
            <p:ph type="sldNum" sz="quarter" idx="12"/>
          </p:nvPr>
        </p:nvSpPr>
        <p:spPr>
          <a:xfrm>
            <a:off x="11640616" y="7291331"/>
            <a:ext cx="2844800" cy="365125"/>
          </a:xfrm>
        </p:spPr>
        <p:txBody>
          <a:bodyPr/>
          <a:lstStyle/>
          <a:p>
            <a:fld id="{551115BC-487E-4422-894C-CB7CD3E79223}" type="slidenum">
              <a:rPr lang="en-GB" smtClean="0"/>
              <a:pPr/>
              <a:t>7</a:t>
            </a:fld>
            <a:endParaRPr lang="en-GB" dirty="0"/>
          </a:p>
        </p:txBody>
      </p:sp>
      <p:sp>
        <p:nvSpPr>
          <p:cNvPr id="10" name="Content Placeholder 2">
            <a:extLst>
              <a:ext uri="{FF2B5EF4-FFF2-40B4-BE49-F238E27FC236}">
                <a16:creationId xmlns:a16="http://schemas.microsoft.com/office/drawing/2014/main" id="{90477500-DC04-D748-B834-273542DDBFE7}"/>
              </a:ext>
            </a:extLst>
          </p:cNvPr>
          <p:cNvSpPr txBox="1">
            <a:spLocks/>
          </p:cNvSpPr>
          <p:nvPr/>
        </p:nvSpPr>
        <p:spPr>
          <a:xfrm>
            <a:off x="347162" y="1574524"/>
            <a:ext cx="5472608" cy="4982672"/>
          </a:xfrm>
          <a:prstGeom prst="rect">
            <a:avLst/>
          </a:prstGeom>
        </p:spPr>
        <p:txBody>
          <a:bodyPr vert="horz" lIns="90000" tIns="45720" rIns="91440" bIns="45720" rtlCol="0">
            <a:noAutofit/>
          </a:bodyPr>
          <a:lstStyle>
            <a:lvl1pPr marL="342900" indent="-342900" algn="l" defTabSz="685800" rtl="0" eaLnBrk="1" latinLnBrk="0" hangingPunct="1">
              <a:spcBef>
                <a:spcPct val="20000"/>
              </a:spcBef>
              <a:buFont typeface="Arial" panose="020B0604020202020204" pitchFamily="34" charset="0"/>
              <a:buChar char="•"/>
              <a:defRPr sz="2100" kern="1200" baseline="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500" kern="1200" baseline="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350" kern="1200" baseline="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None/>
            </a:pPr>
            <a:endParaRPr lang="en-US" sz="1600" dirty="0"/>
          </a:p>
          <a:p>
            <a:r>
              <a:rPr lang="en-US" sz="2000" dirty="0"/>
              <a:t>Machine Engineering Services</a:t>
            </a:r>
            <a:endParaRPr lang="en-US" sz="1600" dirty="0">
              <a:solidFill>
                <a:srgbClr val="0070C0"/>
              </a:solidFill>
            </a:endParaRPr>
          </a:p>
          <a:p>
            <a:pPr lvl="1"/>
            <a:r>
              <a:rPr lang="en-US" sz="1400" dirty="0" smtClean="0"/>
              <a:t>Survey &amp; Alignment</a:t>
            </a:r>
          </a:p>
          <a:p>
            <a:pPr lvl="1"/>
            <a:r>
              <a:rPr lang="en-US" sz="1400" dirty="0" smtClean="0"/>
              <a:t>Metrology lab.</a:t>
            </a:r>
            <a:r>
              <a:rPr lang="en-US" sz="1400" dirty="0"/>
              <a:t>	</a:t>
            </a:r>
          </a:p>
          <a:p>
            <a:pPr lvl="1"/>
            <a:r>
              <a:rPr lang="en-US" sz="1400" dirty="0" smtClean="0"/>
              <a:t>Mechanical </a:t>
            </a:r>
            <a:r>
              <a:rPr lang="en-US" sz="1400" dirty="0"/>
              <a:t>Workshop		</a:t>
            </a:r>
            <a:endParaRPr lang="en-US" sz="1400" dirty="0">
              <a:solidFill>
                <a:srgbClr val="7030A0"/>
              </a:solidFill>
            </a:endParaRPr>
          </a:p>
          <a:p>
            <a:pPr lvl="1"/>
            <a:r>
              <a:rPr lang="en-US" sz="1400" dirty="0" smtClean="0"/>
              <a:t>Spatial Integration</a:t>
            </a:r>
            <a:r>
              <a:rPr lang="en-US" sz="1600" dirty="0"/>
              <a:t>	</a:t>
            </a:r>
            <a:r>
              <a:rPr lang="en-US" dirty="0"/>
              <a:t>		</a:t>
            </a:r>
            <a:endParaRPr lang="sv-SE" dirty="0"/>
          </a:p>
          <a:p>
            <a:pPr lvl="1"/>
            <a:endParaRPr lang="en-US" sz="1600" dirty="0"/>
          </a:p>
          <a:p>
            <a:r>
              <a:rPr lang="en-US" sz="2000" dirty="0"/>
              <a:t>Technical Information </a:t>
            </a:r>
            <a:r>
              <a:rPr lang="en-US" sz="2000" dirty="0" smtClean="0"/>
              <a:t>Management</a:t>
            </a:r>
            <a:endParaRPr lang="en-US" sz="1600" dirty="0"/>
          </a:p>
          <a:p>
            <a:pPr lvl="1"/>
            <a:r>
              <a:rPr lang="en-US" sz="1400" dirty="0"/>
              <a:t>EAM				</a:t>
            </a:r>
          </a:p>
          <a:p>
            <a:pPr lvl="1"/>
            <a:r>
              <a:rPr lang="en-US" sz="1400" dirty="0" smtClean="0"/>
              <a:t>PLM/CHESS</a:t>
            </a:r>
            <a:r>
              <a:rPr lang="en-US" sz="1400" dirty="0"/>
              <a:t>				</a:t>
            </a:r>
          </a:p>
          <a:p>
            <a:pPr lvl="1"/>
            <a:r>
              <a:rPr lang="en-US" sz="1400" dirty="0"/>
              <a:t>CAD software			</a:t>
            </a:r>
          </a:p>
          <a:p>
            <a:pPr lvl="1"/>
            <a:r>
              <a:rPr lang="en-US" sz="1400" dirty="0"/>
              <a:t>Engineering </a:t>
            </a:r>
            <a:r>
              <a:rPr lang="en-US" sz="1400" dirty="0" smtClean="0"/>
              <a:t>Support</a:t>
            </a:r>
            <a:r>
              <a:rPr lang="en-US" sz="1600" dirty="0"/>
              <a:t>		</a:t>
            </a:r>
          </a:p>
          <a:p>
            <a:pPr lvl="1"/>
            <a:endParaRPr lang="en-US" sz="1600" dirty="0"/>
          </a:p>
          <a:p>
            <a:pPr lvl="1"/>
            <a:endParaRPr lang="sv-SE" dirty="0"/>
          </a:p>
        </p:txBody>
      </p:sp>
      <p:sp>
        <p:nvSpPr>
          <p:cNvPr id="11" name="Content Placeholder 2">
            <a:extLst>
              <a:ext uri="{FF2B5EF4-FFF2-40B4-BE49-F238E27FC236}">
                <a16:creationId xmlns:a16="http://schemas.microsoft.com/office/drawing/2014/main" id="{47CBA6BB-F7D5-F549-A5F8-3C2F4953D583}"/>
              </a:ext>
            </a:extLst>
          </p:cNvPr>
          <p:cNvSpPr txBox="1">
            <a:spLocks/>
          </p:cNvSpPr>
          <p:nvPr/>
        </p:nvSpPr>
        <p:spPr>
          <a:xfrm>
            <a:off x="5896478" y="1751309"/>
            <a:ext cx="5616624" cy="4877289"/>
          </a:xfrm>
          <a:prstGeom prst="rect">
            <a:avLst/>
          </a:prstGeom>
        </p:spPr>
        <p:txBody>
          <a:bodyPr vert="horz" lIns="90000" tIns="45720" rIns="91440" bIns="45720" rtlCol="0">
            <a:noAutofit/>
          </a:bodyPr>
          <a:lstStyle>
            <a:lvl1pPr marL="342900" indent="-342900" algn="l" defTabSz="685800" rtl="0" eaLnBrk="1" latinLnBrk="0" hangingPunct="1">
              <a:spcBef>
                <a:spcPct val="20000"/>
              </a:spcBef>
              <a:buFont typeface="Arial" panose="020B0604020202020204" pitchFamily="34" charset="0"/>
              <a:buChar char="•"/>
              <a:defRPr sz="2100" kern="1200" baseline="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500" kern="1200" baseline="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350" kern="1200" baseline="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US" sz="2000" dirty="0" smtClean="0"/>
              <a:t>Design </a:t>
            </a:r>
            <a:r>
              <a:rPr lang="en-US" sz="2000" dirty="0"/>
              <a:t>&amp; Engineering 	</a:t>
            </a:r>
            <a:r>
              <a:rPr lang="en-US" sz="1600" dirty="0"/>
              <a:t>			</a:t>
            </a:r>
          </a:p>
          <a:p>
            <a:pPr lvl="1"/>
            <a:r>
              <a:rPr lang="en-US" sz="1400" dirty="0"/>
              <a:t>Generic Mechanical Engineers </a:t>
            </a:r>
            <a:r>
              <a:rPr lang="en-US" sz="1400" dirty="0" smtClean="0"/>
              <a:t>+ Mechanical lab.</a:t>
            </a:r>
            <a:r>
              <a:rPr lang="en-US" sz="1400" dirty="0"/>
              <a:t>	</a:t>
            </a:r>
          </a:p>
          <a:p>
            <a:pPr lvl="1"/>
            <a:r>
              <a:rPr lang="en-US" sz="1400" dirty="0"/>
              <a:t>Generic Electrical </a:t>
            </a:r>
            <a:r>
              <a:rPr lang="en-US" sz="1400" dirty="0" smtClean="0"/>
              <a:t>Engineers</a:t>
            </a:r>
            <a:r>
              <a:rPr lang="en-US" sz="1400" dirty="0"/>
              <a:t>			</a:t>
            </a:r>
          </a:p>
          <a:p>
            <a:pPr lvl="1"/>
            <a:r>
              <a:rPr lang="en-US" sz="1400" dirty="0"/>
              <a:t>Generic Plant &amp; Process engineers</a:t>
            </a:r>
          </a:p>
          <a:p>
            <a:pPr lvl="1"/>
            <a:r>
              <a:rPr lang="en-US" sz="1400" dirty="0"/>
              <a:t>Discipline CAD </a:t>
            </a:r>
            <a:r>
              <a:rPr lang="en-US" sz="1400" dirty="0" smtClean="0"/>
              <a:t>engineers (</a:t>
            </a:r>
            <a:r>
              <a:rPr lang="en-US" sz="1400" dirty="0" err="1" smtClean="0"/>
              <a:t>Mech</a:t>
            </a:r>
            <a:r>
              <a:rPr lang="en-US" sz="1400" dirty="0" smtClean="0"/>
              <a:t>, El, Plant, Piping)</a:t>
            </a:r>
            <a:endParaRPr lang="en-US" sz="1400" dirty="0"/>
          </a:p>
          <a:p>
            <a:pPr lvl="1"/>
            <a:r>
              <a:rPr lang="en-US" sz="1400" dirty="0"/>
              <a:t>Analysis (Strength, fluids, </a:t>
            </a:r>
            <a:r>
              <a:rPr lang="en-US" sz="1400" dirty="0" smtClean="0"/>
              <a:t>heat, process simulation)</a:t>
            </a:r>
            <a:endParaRPr lang="en-US" sz="1400" dirty="0"/>
          </a:p>
          <a:p>
            <a:pPr lvl="1"/>
            <a:r>
              <a:rPr lang="en-US" sz="1400" dirty="0"/>
              <a:t>Technical </a:t>
            </a:r>
            <a:r>
              <a:rPr lang="en-US" sz="1400" dirty="0" smtClean="0"/>
              <a:t>project- and design </a:t>
            </a:r>
            <a:r>
              <a:rPr lang="en-US" sz="1400" dirty="0"/>
              <a:t>leaders</a:t>
            </a:r>
            <a:r>
              <a:rPr lang="en-US" sz="1600" dirty="0"/>
              <a:t>	</a:t>
            </a:r>
          </a:p>
          <a:p>
            <a:endParaRPr lang="en-US" sz="800" dirty="0"/>
          </a:p>
          <a:p>
            <a:r>
              <a:rPr lang="en-US" sz="2000" dirty="0" smtClean="0"/>
              <a:t>Installation &amp; Maintenance Support (ISTI)</a:t>
            </a:r>
            <a:endParaRPr lang="en-US" sz="1600" dirty="0" smtClean="0"/>
          </a:p>
          <a:p>
            <a:pPr lvl="1"/>
            <a:r>
              <a:rPr lang="en-US" sz="1400" dirty="0" smtClean="0"/>
              <a:t>Rigging</a:t>
            </a:r>
          </a:p>
          <a:p>
            <a:pPr lvl="1"/>
            <a:r>
              <a:rPr lang="en-US" sz="1400" dirty="0" smtClean="0"/>
              <a:t>Mechanical and Electrical technicians</a:t>
            </a:r>
          </a:p>
          <a:p>
            <a:pPr lvl="1"/>
            <a:r>
              <a:rPr lang="en-US" sz="1400" dirty="0" err="1" smtClean="0"/>
              <a:t>Techn</a:t>
            </a:r>
            <a:r>
              <a:rPr lang="en-US" sz="1400" dirty="0" smtClean="0"/>
              <a:t>. Infra. (El. power, cranes, cooling etc</a:t>
            </a:r>
            <a:r>
              <a:rPr lang="en-US" sz="1600" dirty="0" smtClean="0"/>
              <a:t>.)</a:t>
            </a:r>
            <a:r>
              <a:rPr lang="en-US" dirty="0" smtClean="0"/>
              <a:t>	</a:t>
            </a:r>
          </a:p>
          <a:p>
            <a:pPr lvl="1"/>
            <a:endParaRPr lang="en-US" sz="800" dirty="0"/>
          </a:p>
          <a:p>
            <a:r>
              <a:rPr lang="en-US" sz="2000" dirty="0"/>
              <a:t>Engineering Management Support 	</a:t>
            </a:r>
            <a:endParaRPr lang="en-US" sz="1600" dirty="0">
              <a:solidFill>
                <a:srgbClr val="0070C0"/>
              </a:solidFill>
            </a:endParaRPr>
          </a:p>
          <a:p>
            <a:pPr lvl="1"/>
            <a:r>
              <a:rPr lang="en-US" sz="1400" dirty="0" smtClean="0"/>
              <a:t>Requirements </a:t>
            </a:r>
            <a:r>
              <a:rPr lang="en-US" sz="1400" dirty="0"/>
              <a:t>+ Configuration </a:t>
            </a:r>
            <a:r>
              <a:rPr lang="en-US" sz="1400" dirty="0" smtClean="0"/>
              <a:t>Management</a:t>
            </a:r>
            <a:br>
              <a:rPr lang="en-US" sz="1400" dirty="0" smtClean="0"/>
            </a:br>
            <a:r>
              <a:rPr lang="en-US" sz="1400" dirty="0" smtClean="0"/>
              <a:t> (systems engineers)</a:t>
            </a:r>
            <a:endParaRPr lang="en-US" sz="1400" dirty="0"/>
          </a:p>
          <a:p>
            <a:pPr lvl="1"/>
            <a:r>
              <a:rPr lang="en-US" sz="1400" dirty="0" smtClean="0"/>
              <a:t>Centralized Technical </a:t>
            </a:r>
            <a:r>
              <a:rPr lang="en-US" sz="1400" dirty="0"/>
              <a:t>Content Management</a:t>
            </a:r>
            <a:r>
              <a:rPr lang="en-US" dirty="0"/>
              <a:t>	</a:t>
            </a:r>
          </a:p>
          <a:p>
            <a:pPr lvl="1"/>
            <a:endParaRPr lang="en-US" dirty="0"/>
          </a:p>
        </p:txBody>
      </p:sp>
      <p:sp>
        <p:nvSpPr>
          <p:cNvPr id="8" name="Rounded Rectangle 7"/>
          <p:cNvSpPr/>
          <p:nvPr/>
        </p:nvSpPr>
        <p:spPr>
          <a:xfrm>
            <a:off x="6456040" y="1025545"/>
            <a:ext cx="4079776" cy="576064"/>
          </a:xfrm>
          <a:prstGeom prst="roundRect">
            <a:avLst/>
          </a:prstGeom>
          <a:solidFill>
            <a:srgbClr val="BFBF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a:solidFill>
                  <a:srgbClr val="C00000"/>
                </a:solidFill>
              </a:rPr>
              <a:t>Scope pending due to customer needs,</a:t>
            </a:r>
            <a:br>
              <a:rPr lang="en-US" b="1" i="1" dirty="0">
                <a:solidFill>
                  <a:srgbClr val="C00000"/>
                </a:solidFill>
              </a:rPr>
            </a:br>
            <a:r>
              <a:rPr lang="en-US" b="1" i="1" dirty="0" smtClean="0">
                <a:solidFill>
                  <a:srgbClr val="C00000"/>
                </a:solidFill>
              </a:rPr>
              <a:t>also on </a:t>
            </a:r>
            <a:r>
              <a:rPr lang="en-US" b="1" i="1" dirty="0">
                <a:solidFill>
                  <a:srgbClr val="C00000"/>
                </a:solidFill>
              </a:rPr>
              <a:t>decision </a:t>
            </a:r>
            <a:r>
              <a:rPr lang="en-US" b="1" i="1" dirty="0" smtClean="0">
                <a:solidFill>
                  <a:srgbClr val="C00000"/>
                </a:solidFill>
              </a:rPr>
              <a:t>for </a:t>
            </a:r>
            <a:r>
              <a:rPr lang="en-US" b="1" i="1" dirty="0">
                <a:solidFill>
                  <a:srgbClr val="C00000"/>
                </a:solidFill>
              </a:rPr>
              <a:t>centralization</a:t>
            </a:r>
          </a:p>
        </p:txBody>
      </p:sp>
      <p:cxnSp>
        <p:nvCxnSpPr>
          <p:cNvPr id="7" name="Straight Connector 6"/>
          <p:cNvCxnSpPr/>
          <p:nvPr/>
        </p:nvCxnSpPr>
        <p:spPr>
          <a:xfrm>
            <a:off x="5591944" y="1027837"/>
            <a:ext cx="0" cy="535349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ular Callout 8"/>
          <p:cNvSpPr/>
          <p:nvPr/>
        </p:nvSpPr>
        <p:spPr>
          <a:xfrm>
            <a:off x="10632504" y="3573016"/>
            <a:ext cx="1448285" cy="3159576"/>
          </a:xfrm>
          <a:prstGeom prst="wedgeRectCallout">
            <a:avLst>
              <a:gd name="adj1" fmla="val -36451"/>
              <a:gd name="adj2" fmla="val -58964"/>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solidFill>
                  <a:schemeClr val="tx1"/>
                </a:solidFill>
              </a:rPr>
              <a:t>Working matrixed. Focus resource loading.</a:t>
            </a:r>
            <a:br>
              <a:rPr lang="en-GB" sz="1600" dirty="0" smtClean="0">
                <a:solidFill>
                  <a:schemeClr val="tx1"/>
                </a:solidFill>
              </a:rPr>
            </a:br>
            <a:r>
              <a:rPr lang="en-GB" sz="1600" dirty="0" smtClean="0">
                <a:solidFill>
                  <a:schemeClr val="tx1"/>
                </a:solidFill>
              </a:rPr>
              <a:t> Not always with aligned and implemented Ways of working.</a:t>
            </a:r>
            <a:endParaRPr lang="en-GB" sz="1600" dirty="0">
              <a:solidFill>
                <a:schemeClr val="tx1"/>
              </a:solidFill>
            </a:endParaRPr>
          </a:p>
        </p:txBody>
      </p:sp>
      <p:sp>
        <p:nvSpPr>
          <p:cNvPr id="13" name="Rectangular Callout 12"/>
          <p:cNvSpPr/>
          <p:nvPr/>
        </p:nvSpPr>
        <p:spPr>
          <a:xfrm>
            <a:off x="2747017" y="5072164"/>
            <a:ext cx="2368013" cy="1485032"/>
          </a:xfrm>
          <a:prstGeom prst="wedgeRectCallout">
            <a:avLst>
              <a:gd name="adj1" fmla="val -28943"/>
              <a:gd name="adj2" fmla="val -71003"/>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solidFill>
                  <a:schemeClr val="tx1"/>
                </a:solidFill>
              </a:rPr>
              <a:t>Clear defined ownership of </a:t>
            </a:r>
            <a:r>
              <a:rPr lang="en-GB" sz="1600" dirty="0">
                <a:solidFill>
                  <a:schemeClr val="tx1"/>
                </a:solidFill>
              </a:rPr>
              <a:t>Ways of </a:t>
            </a:r>
            <a:r>
              <a:rPr lang="en-GB" sz="1600" dirty="0" smtClean="0">
                <a:solidFill>
                  <a:schemeClr val="tx1"/>
                </a:solidFill>
              </a:rPr>
              <a:t>working.</a:t>
            </a:r>
            <a:endParaRPr lang="en-GB" sz="1600" dirty="0">
              <a:solidFill>
                <a:schemeClr val="tx1"/>
              </a:solidFill>
            </a:endParaRPr>
          </a:p>
          <a:p>
            <a:pPr algn="ctr"/>
            <a:r>
              <a:rPr lang="en-GB" sz="1600" dirty="0" smtClean="0">
                <a:solidFill>
                  <a:schemeClr val="tx1"/>
                </a:solidFill>
              </a:rPr>
              <a:t> Clear scope and planning of resources</a:t>
            </a:r>
            <a:endParaRPr lang="en-GB" sz="1600" dirty="0">
              <a:solidFill>
                <a:schemeClr val="tx1"/>
              </a:solidFill>
            </a:endParaRPr>
          </a:p>
        </p:txBody>
      </p:sp>
    </p:spTree>
    <p:extLst>
      <p:ext uri="{BB962C8B-B14F-4D97-AF65-F5344CB8AC3E}">
        <p14:creationId xmlns:p14="http://schemas.microsoft.com/office/powerpoint/2010/main" val="109327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6510EDA-66A6-40AC-96C6-64032E0139A0}"/>
              </a:ext>
            </a:extLst>
          </p:cNvPr>
          <p:cNvSpPr>
            <a:spLocks noGrp="1"/>
          </p:cNvSpPr>
          <p:nvPr>
            <p:ph sz="half" idx="1"/>
          </p:nvPr>
        </p:nvSpPr>
        <p:spPr>
          <a:xfrm>
            <a:off x="609600" y="1781000"/>
            <a:ext cx="8654752" cy="4456312"/>
          </a:xfrm>
        </p:spPr>
        <p:txBody>
          <a:bodyPr>
            <a:normAutofit/>
          </a:bodyPr>
          <a:lstStyle/>
          <a:p>
            <a:pPr marL="0" indent="0">
              <a:buNone/>
            </a:pPr>
            <a:r>
              <a:rPr lang="en-GB" i="1" dirty="0"/>
              <a:t>ESS Engineering methods and tools</a:t>
            </a:r>
            <a:r>
              <a:rPr lang="en-US" i="1" dirty="0"/>
              <a:t> consists of </a:t>
            </a:r>
            <a:r>
              <a:rPr lang="en-US" i="1" dirty="0" smtClean="0"/>
              <a:t>:</a:t>
            </a:r>
            <a:endParaRPr lang="en-US" i="1" dirty="0"/>
          </a:p>
          <a:p>
            <a:r>
              <a:rPr lang="en-US" b="1" dirty="0"/>
              <a:t>ESS Handbook for Engineering Management</a:t>
            </a:r>
            <a:r>
              <a:rPr lang="en-US" dirty="0"/>
              <a:t>, </a:t>
            </a:r>
            <a:r>
              <a:rPr lang="en-US" sz="1800" dirty="0" smtClean="0">
                <a:hlinkClick r:id="rId2"/>
              </a:rPr>
              <a:t>ESS-0092276</a:t>
            </a:r>
            <a:endParaRPr lang="en-US" sz="1800" dirty="0" smtClean="0"/>
          </a:p>
          <a:p>
            <a:pPr lvl="1"/>
            <a:r>
              <a:rPr lang="en-US" dirty="0" smtClean="0"/>
              <a:t>The </a:t>
            </a:r>
            <a:r>
              <a:rPr lang="en-US" dirty="0"/>
              <a:t>necessary tool to incorporate external and internal requirements into the design and </a:t>
            </a:r>
            <a:r>
              <a:rPr lang="en-US" dirty="0" smtClean="0"/>
              <a:t>construction of specific systems</a:t>
            </a:r>
          </a:p>
          <a:p>
            <a:r>
              <a:rPr lang="en-US" b="1" dirty="0" smtClean="0"/>
              <a:t>Technical </a:t>
            </a:r>
            <a:r>
              <a:rPr lang="en-US" b="1" dirty="0"/>
              <a:t>Information </a:t>
            </a:r>
            <a:r>
              <a:rPr lang="en-US" b="1" dirty="0" smtClean="0"/>
              <a:t>Management (TIM)</a:t>
            </a:r>
            <a:endParaRPr lang="en-US" b="1" dirty="0"/>
          </a:p>
          <a:p>
            <a:pPr lvl="1"/>
            <a:r>
              <a:rPr lang="en-US" dirty="0" smtClean="0"/>
              <a:t>ESS-wide </a:t>
            </a:r>
            <a:r>
              <a:rPr lang="en-US" dirty="0"/>
              <a:t>engineering software and processes</a:t>
            </a:r>
          </a:p>
          <a:p>
            <a:r>
              <a:rPr lang="en-US" b="1" dirty="0"/>
              <a:t>Technical </a:t>
            </a:r>
            <a:r>
              <a:rPr lang="en-US" b="1" dirty="0" smtClean="0"/>
              <a:t>Content Management (TCM)</a:t>
            </a:r>
            <a:endParaRPr lang="en-US" b="1" dirty="0"/>
          </a:p>
          <a:p>
            <a:pPr lvl="1"/>
            <a:r>
              <a:rPr lang="en-US" dirty="0"/>
              <a:t>Management of technical information and </a:t>
            </a:r>
            <a:r>
              <a:rPr lang="en-US" dirty="0" smtClean="0"/>
              <a:t>documentation</a:t>
            </a:r>
            <a:endParaRPr lang="en-US" b="1" dirty="0" smtClean="0"/>
          </a:p>
          <a:p>
            <a:r>
              <a:rPr lang="en-US" b="1" dirty="0" smtClean="0"/>
              <a:t>Organization</a:t>
            </a:r>
            <a:endParaRPr lang="en-US" b="1" dirty="0"/>
          </a:p>
          <a:p>
            <a:pPr lvl="1"/>
            <a:r>
              <a:rPr lang="en-US" dirty="0"/>
              <a:t>Central coordination to ensure a consistent and efficient approach across the project</a:t>
            </a:r>
          </a:p>
          <a:p>
            <a:pPr lvl="1"/>
            <a:r>
              <a:rPr lang="en-US" dirty="0"/>
              <a:t>Matrix of resources to the project organization</a:t>
            </a:r>
            <a:endParaRPr lang="sv-SE" dirty="0"/>
          </a:p>
          <a:p>
            <a:pPr marL="0" indent="0">
              <a:buNone/>
            </a:pPr>
            <a:endParaRPr lang="en-US" dirty="0"/>
          </a:p>
        </p:txBody>
      </p:sp>
      <p:sp>
        <p:nvSpPr>
          <p:cNvPr id="4" name="Slide Number Placeholder 3">
            <a:extLst>
              <a:ext uri="{FF2B5EF4-FFF2-40B4-BE49-F238E27FC236}">
                <a16:creationId xmlns:a16="http://schemas.microsoft.com/office/drawing/2014/main" id="{4E4EA2A1-76C3-4D9C-90DE-30C4AB97D20E}"/>
              </a:ext>
            </a:extLst>
          </p:cNvPr>
          <p:cNvSpPr>
            <a:spLocks noGrp="1"/>
          </p:cNvSpPr>
          <p:nvPr>
            <p:ph type="sldNum" sz="quarter" idx="12"/>
          </p:nvPr>
        </p:nvSpPr>
        <p:spPr/>
        <p:txBody>
          <a:bodyPr/>
          <a:lstStyle/>
          <a:p>
            <a:fld id="{551115BC-487E-4422-894C-CB7CD3E79223}" type="slidenum">
              <a:rPr lang="en-GB" smtClean="0"/>
              <a:pPr/>
              <a:t>8</a:t>
            </a:fld>
            <a:endParaRPr lang="en-GB"/>
          </a:p>
        </p:txBody>
      </p:sp>
      <p:sp>
        <p:nvSpPr>
          <p:cNvPr id="5" name="Title 4">
            <a:extLst>
              <a:ext uri="{FF2B5EF4-FFF2-40B4-BE49-F238E27FC236}">
                <a16:creationId xmlns:a16="http://schemas.microsoft.com/office/drawing/2014/main" id="{38C9BCBB-DA02-4604-A361-C8A5DCA76A75}"/>
              </a:ext>
            </a:extLst>
          </p:cNvPr>
          <p:cNvSpPr>
            <a:spLocks noGrp="1"/>
          </p:cNvSpPr>
          <p:nvPr>
            <p:ph type="title"/>
          </p:nvPr>
        </p:nvSpPr>
        <p:spPr>
          <a:xfrm>
            <a:off x="609600" y="476672"/>
            <a:ext cx="9518848" cy="562074"/>
          </a:xfrm>
        </p:spPr>
        <p:txBody>
          <a:bodyPr/>
          <a:lstStyle/>
          <a:p>
            <a:r>
              <a:rPr lang="en-US" dirty="0" smtClean="0"/>
              <a:t>What Technical </a:t>
            </a:r>
            <a:r>
              <a:rPr lang="en-US" dirty="0"/>
              <a:t>Framework </a:t>
            </a:r>
            <a:r>
              <a:rPr lang="en-US" dirty="0" smtClean="0"/>
              <a:t>exists?</a:t>
            </a:r>
            <a:endParaRPr lang="en-US" dirty="0"/>
          </a:p>
        </p:txBody>
      </p:sp>
    </p:spTree>
    <p:extLst>
      <p:ext uri="{BB962C8B-B14F-4D97-AF65-F5344CB8AC3E}">
        <p14:creationId xmlns:p14="http://schemas.microsoft.com/office/powerpoint/2010/main" val="27181381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85E05EC-B962-4F63-8422-CAE293AF51C0}"/>
              </a:ext>
            </a:extLst>
          </p:cNvPr>
          <p:cNvSpPr>
            <a:spLocks noGrp="1"/>
          </p:cNvSpPr>
          <p:nvPr>
            <p:ph sz="half" idx="1"/>
          </p:nvPr>
        </p:nvSpPr>
        <p:spPr>
          <a:xfrm>
            <a:off x="222185" y="1556793"/>
            <a:ext cx="6809919" cy="4891458"/>
          </a:xfrm>
        </p:spPr>
        <p:txBody>
          <a:bodyPr>
            <a:normAutofit lnSpcReduction="10000"/>
          </a:bodyPr>
          <a:lstStyle/>
          <a:p>
            <a:r>
              <a:rPr lang="en-GB" b="1" dirty="0"/>
              <a:t>TIM Manager </a:t>
            </a:r>
            <a:r>
              <a:rPr lang="en-GB" dirty="0" smtClean="0"/>
              <a:t>ensures </a:t>
            </a:r>
            <a:r>
              <a:rPr lang="en-GB" dirty="0"/>
              <a:t>that ESS strategy is </a:t>
            </a:r>
            <a:r>
              <a:rPr lang="en-GB" dirty="0" smtClean="0"/>
              <a:t>fulfilled. Addressing </a:t>
            </a:r>
            <a:r>
              <a:rPr lang="en-GB" dirty="0"/>
              <a:t>the needs of organizing, finding, tracking, sharing, monitoring and reusing technical project information and communications in a way that </a:t>
            </a:r>
            <a:r>
              <a:rPr lang="en-US" dirty="0"/>
              <a:t>allows complete traceability of the whole ESS Project</a:t>
            </a:r>
            <a:r>
              <a:rPr lang="en-GB" dirty="0"/>
              <a:t> over its lifecycle.</a:t>
            </a:r>
          </a:p>
          <a:p>
            <a:pPr marL="0" indent="0">
              <a:buNone/>
            </a:pPr>
            <a:endParaRPr lang="en-GB" dirty="0" smtClean="0"/>
          </a:p>
          <a:p>
            <a:r>
              <a:rPr lang="en-GB" dirty="0" smtClean="0"/>
              <a:t>The </a:t>
            </a:r>
            <a:r>
              <a:rPr lang="en-GB" b="1" dirty="0"/>
              <a:t>Technical Information Management System </a:t>
            </a:r>
            <a:r>
              <a:rPr lang="en-GB" dirty="0"/>
              <a:t>(</a:t>
            </a:r>
            <a:r>
              <a:rPr lang="en-GB" b="1" dirty="0"/>
              <a:t>TIMS</a:t>
            </a:r>
            <a:r>
              <a:rPr lang="en-GB" dirty="0"/>
              <a:t>) is based on EAM, </a:t>
            </a:r>
            <a:r>
              <a:rPr lang="en-US" dirty="0"/>
              <a:t>PLM and design/support </a:t>
            </a:r>
            <a:r>
              <a:rPr lang="en-GB" dirty="0" smtClean="0"/>
              <a:t>software  and is ESS standard and official software</a:t>
            </a:r>
          </a:p>
          <a:p>
            <a:endParaRPr lang="en-GB" dirty="0"/>
          </a:p>
          <a:p>
            <a:r>
              <a:rPr lang="en-GB" b="1" dirty="0" smtClean="0"/>
              <a:t>PLM &amp; Process Support Group</a:t>
            </a:r>
            <a:r>
              <a:rPr lang="en-GB" dirty="0" smtClean="0"/>
              <a:t> implement rules for CAD data exchange between ESS and IK/Contractors and provides training, support and back-office support of CAD data translation.</a:t>
            </a:r>
            <a:endParaRPr lang="en-US" dirty="0"/>
          </a:p>
        </p:txBody>
      </p:sp>
      <p:sp>
        <p:nvSpPr>
          <p:cNvPr id="4" name="Slide Number Placeholder 3">
            <a:extLst>
              <a:ext uri="{FF2B5EF4-FFF2-40B4-BE49-F238E27FC236}">
                <a16:creationId xmlns:a16="http://schemas.microsoft.com/office/drawing/2014/main" id="{2A3CA289-B17D-4072-BBEA-B11F89133DF2}"/>
              </a:ext>
            </a:extLst>
          </p:cNvPr>
          <p:cNvSpPr>
            <a:spLocks noGrp="1"/>
          </p:cNvSpPr>
          <p:nvPr>
            <p:ph type="sldNum" sz="quarter" idx="12"/>
          </p:nvPr>
        </p:nvSpPr>
        <p:spPr/>
        <p:txBody>
          <a:bodyPr/>
          <a:lstStyle/>
          <a:p>
            <a:fld id="{551115BC-487E-4422-894C-CB7CD3E79223}" type="slidenum">
              <a:rPr lang="en-GB" smtClean="0"/>
              <a:pPr/>
              <a:t>9</a:t>
            </a:fld>
            <a:endParaRPr lang="en-GB"/>
          </a:p>
        </p:txBody>
      </p:sp>
      <p:sp>
        <p:nvSpPr>
          <p:cNvPr id="5" name="Title 4">
            <a:extLst>
              <a:ext uri="{FF2B5EF4-FFF2-40B4-BE49-F238E27FC236}">
                <a16:creationId xmlns:a16="http://schemas.microsoft.com/office/drawing/2014/main" id="{144602AE-6E6E-463E-92EC-52DFC4CE423D}"/>
              </a:ext>
            </a:extLst>
          </p:cNvPr>
          <p:cNvSpPr>
            <a:spLocks noGrp="1"/>
          </p:cNvSpPr>
          <p:nvPr>
            <p:ph type="title"/>
          </p:nvPr>
        </p:nvSpPr>
        <p:spPr>
          <a:xfrm>
            <a:off x="567972" y="460510"/>
            <a:ext cx="9518848" cy="562074"/>
          </a:xfrm>
        </p:spPr>
        <p:txBody>
          <a:bodyPr/>
          <a:lstStyle/>
          <a:p>
            <a:r>
              <a:rPr lang="en-US" dirty="0"/>
              <a:t>Technical Information Management (TIM)</a:t>
            </a:r>
          </a:p>
        </p:txBody>
      </p:sp>
      <p:grpSp>
        <p:nvGrpSpPr>
          <p:cNvPr id="8" name="Group 7">
            <a:extLst>
              <a:ext uri="{FF2B5EF4-FFF2-40B4-BE49-F238E27FC236}">
                <a16:creationId xmlns:a16="http://schemas.microsoft.com/office/drawing/2014/main" id="{879767FF-F83C-484B-98BD-155E59B792F7}"/>
              </a:ext>
            </a:extLst>
          </p:cNvPr>
          <p:cNvGrpSpPr/>
          <p:nvPr/>
        </p:nvGrpSpPr>
        <p:grpSpPr>
          <a:xfrm>
            <a:off x="7248128" y="2492896"/>
            <a:ext cx="5118046" cy="3289026"/>
            <a:chOff x="7217748" y="2420888"/>
            <a:chExt cx="5118046" cy="3289026"/>
          </a:xfrm>
        </p:grpSpPr>
        <p:grpSp>
          <p:nvGrpSpPr>
            <p:cNvPr id="9" name="Group 8">
              <a:extLst>
                <a:ext uri="{FF2B5EF4-FFF2-40B4-BE49-F238E27FC236}">
                  <a16:creationId xmlns:a16="http://schemas.microsoft.com/office/drawing/2014/main" id="{DA9C3251-CD78-43AA-9A8E-235234175616}"/>
                </a:ext>
              </a:extLst>
            </p:cNvPr>
            <p:cNvGrpSpPr/>
            <p:nvPr/>
          </p:nvGrpSpPr>
          <p:grpSpPr>
            <a:xfrm>
              <a:off x="8976320" y="5229200"/>
              <a:ext cx="1080120" cy="418634"/>
              <a:chOff x="7075523" y="1745609"/>
              <a:chExt cx="1872480" cy="736835"/>
            </a:xfrm>
          </p:grpSpPr>
          <p:pic>
            <p:nvPicPr>
              <p:cNvPr id="12" name="Picture 11">
                <a:extLst>
                  <a:ext uri="{FF2B5EF4-FFF2-40B4-BE49-F238E27FC236}">
                    <a16:creationId xmlns:a16="http://schemas.microsoft.com/office/drawing/2014/main" id="{2C677325-8C95-4E82-ADA8-FA6C0F7D6666}"/>
                  </a:ext>
                </a:extLst>
              </p:cNvPr>
              <p:cNvPicPr>
                <a:picLocks noChangeAspect="1"/>
              </p:cNvPicPr>
              <p:nvPr/>
            </p:nvPicPr>
            <p:blipFill rotWithShape="1">
              <a:blip r:embed="rId2"/>
              <a:srcRect l="29840" t="14001" r="29840" b="14001"/>
              <a:stretch/>
            </p:blipFill>
            <p:spPr>
              <a:xfrm>
                <a:off x="8228003" y="1762444"/>
                <a:ext cx="720000" cy="720000"/>
              </a:xfrm>
              <a:prstGeom prst="rect">
                <a:avLst/>
              </a:prstGeom>
            </p:spPr>
          </p:pic>
          <p:pic>
            <p:nvPicPr>
              <p:cNvPr id="13" name="Picture 12">
                <a:extLst>
                  <a:ext uri="{FF2B5EF4-FFF2-40B4-BE49-F238E27FC236}">
                    <a16:creationId xmlns:a16="http://schemas.microsoft.com/office/drawing/2014/main" id="{3E4707CE-8FD8-41A9-86D4-50B2E903D6EE}"/>
                  </a:ext>
                </a:extLst>
              </p:cNvPr>
              <p:cNvPicPr>
                <a:picLocks noChangeAspect="1"/>
              </p:cNvPicPr>
              <p:nvPr/>
            </p:nvPicPr>
            <p:blipFill>
              <a:blip r:embed="rId3"/>
              <a:stretch>
                <a:fillRect/>
              </a:stretch>
            </p:blipFill>
            <p:spPr>
              <a:xfrm>
                <a:off x="7075523" y="1745609"/>
                <a:ext cx="1080000" cy="700645"/>
              </a:xfrm>
              <a:prstGeom prst="rect">
                <a:avLst/>
              </a:prstGeom>
            </p:spPr>
          </p:pic>
        </p:grpSp>
        <p:pic>
          <p:nvPicPr>
            <p:cNvPr id="10" name="Picture 9">
              <a:extLst>
                <a:ext uri="{FF2B5EF4-FFF2-40B4-BE49-F238E27FC236}">
                  <a16:creationId xmlns:a16="http://schemas.microsoft.com/office/drawing/2014/main" id="{754BC993-0A8A-403D-B940-378894FE50EC}"/>
                </a:ext>
              </a:extLst>
            </p:cNvPr>
            <p:cNvPicPr>
              <a:picLocks noChangeAspect="1"/>
            </p:cNvPicPr>
            <p:nvPr/>
          </p:nvPicPr>
          <p:blipFill>
            <a:blip r:embed="rId4"/>
            <a:stretch>
              <a:fillRect/>
            </a:stretch>
          </p:blipFill>
          <p:spPr>
            <a:xfrm>
              <a:off x="9130933" y="2420888"/>
              <a:ext cx="792732" cy="527527"/>
            </a:xfrm>
            <a:prstGeom prst="rect">
              <a:avLst/>
            </a:prstGeom>
          </p:spPr>
        </p:pic>
        <p:pic>
          <p:nvPicPr>
            <p:cNvPr id="11" name="Picture 10">
              <a:extLst>
                <a:ext uri="{FF2B5EF4-FFF2-40B4-BE49-F238E27FC236}">
                  <a16:creationId xmlns:a16="http://schemas.microsoft.com/office/drawing/2014/main" id="{7951ACDA-4153-4976-9EAF-D8003E3F4395}"/>
                </a:ext>
              </a:extLst>
            </p:cNvPr>
            <p:cNvPicPr>
              <a:picLocks noChangeAspect="1"/>
            </p:cNvPicPr>
            <p:nvPr/>
          </p:nvPicPr>
          <p:blipFill>
            <a:blip r:embed="rId5"/>
            <a:stretch>
              <a:fillRect/>
            </a:stretch>
          </p:blipFill>
          <p:spPr>
            <a:xfrm>
              <a:off x="7217748" y="2860215"/>
              <a:ext cx="5118046" cy="2849699"/>
            </a:xfrm>
            <a:prstGeom prst="rect">
              <a:avLst/>
            </a:prstGeom>
          </p:spPr>
        </p:pic>
      </p:grpSp>
    </p:spTree>
    <p:extLst>
      <p:ext uri="{BB962C8B-B14F-4D97-AF65-F5344CB8AC3E}">
        <p14:creationId xmlns:p14="http://schemas.microsoft.com/office/powerpoint/2010/main" val="349203485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t">
        <a:normAutofit/>
      </a:bodyPr>
      <a:lstStyle>
        <a:defPPr algn="l">
          <a:defRPr sz="2000" dirty="0" smtClean="0"/>
        </a:defPPr>
      </a:lstStyle>
    </a:txDef>
  </a:objectDefaults>
  <a:extraClrSchemeLst/>
  <a:extLst>
    <a:ext uri="{05A4C25C-085E-4340-85A3-A5531E510DB2}">
      <thm15:themeFamily xmlns:thm15="http://schemas.microsoft.com/office/thememl/2012/main" name="2019 ESS template" id="{29187F29-8712-D14C-B8E7-170A5282868A}" vid="{E9B9166D-3D04-D74A-9E51-274D5F9AE507}"/>
    </a:ext>
  </a:extLst>
</a:theme>
</file>

<file path=ppt/theme/theme2.xml><?xml version="1.0" encoding="utf-8"?>
<a:theme xmlns:a="http://schemas.openxmlformats.org/drawingml/2006/main" name="2_Anpassad formgiv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19 ESS template" id="{29187F29-8712-D14C-B8E7-170A5282868A}" vid="{A060585B-E451-5042-BC27-29214B958F9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Office-tema</Template>
  <TotalTime>6025</TotalTime>
  <Words>2297</Words>
  <Application>Microsoft Office PowerPoint</Application>
  <PresentationFormat>Widescreen</PresentationFormat>
  <Paragraphs>580</Paragraphs>
  <Slides>34</Slides>
  <Notes>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34</vt:i4>
      </vt:variant>
    </vt:vector>
  </HeadingPairs>
  <TitlesOfParts>
    <vt:vector size="40" baseType="lpstr">
      <vt:lpstr>Arial</vt:lpstr>
      <vt:lpstr>Calibri</vt:lpstr>
      <vt:lpstr>Tahoma</vt:lpstr>
      <vt:lpstr>Times New Roman</vt:lpstr>
      <vt:lpstr>Office-tema</vt:lpstr>
      <vt:lpstr>2_Anpassad formgivning</vt:lpstr>
      <vt:lpstr>TAC #19 - Plenary Session: “EIS”  Central Engineering service functions provided by Engineering &amp; Integration Support Div.  </vt:lpstr>
      <vt:lpstr>Content</vt:lpstr>
      <vt:lpstr>TAC#19 Technical Advisory Committee - Charge </vt:lpstr>
      <vt:lpstr>What services does EIS provide? High level</vt:lpstr>
      <vt:lpstr>Functions in Engineering &amp; Integration Support Div.</vt:lpstr>
      <vt:lpstr>Engineering &amp; Integration Support organisational chart</vt:lpstr>
      <vt:lpstr>Different approach for different functions and services</vt:lpstr>
      <vt:lpstr>What Technical Framework exists?</vt:lpstr>
      <vt:lpstr>Technical Information Management (TIM)</vt:lpstr>
      <vt:lpstr>Level of integration for In-Kind partners –  ESS defines connection to the CHESS PLM database in three different categories:</vt:lpstr>
      <vt:lpstr>Technical Content Management (TCM)</vt:lpstr>
      <vt:lpstr>Technical Content Management</vt:lpstr>
      <vt:lpstr>Technical Content Management</vt:lpstr>
      <vt:lpstr>Basic requirements</vt:lpstr>
      <vt:lpstr>Interaction with In-Kind partners and contractors</vt:lpstr>
      <vt:lpstr>TAC#19 Technical Advisory Committee - Charge </vt:lpstr>
      <vt:lpstr>Status, Progress…</vt:lpstr>
      <vt:lpstr>… and Challenges</vt:lpstr>
      <vt:lpstr>Areas where we seek advice on strategy and approach</vt:lpstr>
      <vt:lpstr>Back-up slides</vt:lpstr>
      <vt:lpstr>Functions in Engineering &amp; Integration Support Div.</vt:lpstr>
      <vt:lpstr>EIS services</vt:lpstr>
      <vt:lpstr>The Technical Framework strategies</vt:lpstr>
      <vt:lpstr>TIM Systems (TIMS)</vt:lpstr>
      <vt:lpstr>Technical Content Management</vt:lpstr>
      <vt:lpstr>Spatial Integration -</vt:lpstr>
      <vt:lpstr>Different Aspects - </vt:lpstr>
      <vt:lpstr>An integrated facility</vt:lpstr>
      <vt:lpstr>ESS Plant Layout – The link to ALL information</vt:lpstr>
      <vt:lpstr>Lifecycle information management - ESS</vt:lpstr>
      <vt:lpstr>FBS-Facility Breakdown Structure - FBS</vt:lpstr>
      <vt:lpstr>LBS-Location Breakdown structure</vt:lpstr>
      <vt:lpstr>Installed Assets located in TS2 Area</vt:lpstr>
      <vt:lpstr>System Map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European Spallation Source</dc:title>
  <dc:creator>martin.sjostrand@esss.se</dc:creator>
  <cp:lastModifiedBy>Magnus Täcklind</cp:lastModifiedBy>
  <cp:revision>148</cp:revision>
  <dcterms:created xsi:type="dcterms:W3CDTF">2018-10-29T15:52:13Z</dcterms:created>
  <dcterms:modified xsi:type="dcterms:W3CDTF">2019-04-09T15:50:58Z</dcterms:modified>
</cp:coreProperties>
</file>