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819" r:id="rId2"/>
    <p:sldId id="809" r:id="rId3"/>
    <p:sldId id="811" r:id="rId4"/>
    <p:sldId id="278" r:id="rId5"/>
    <p:sldId id="826" r:id="rId6"/>
    <p:sldId id="806" r:id="rId7"/>
    <p:sldId id="807" r:id="rId8"/>
    <p:sldId id="808" r:id="rId9"/>
    <p:sldId id="816" r:id="rId10"/>
    <p:sldId id="817" r:id="rId11"/>
    <p:sldId id="822" r:id="rId12"/>
    <p:sldId id="818" r:id="rId13"/>
    <p:sldId id="823" r:id="rId14"/>
    <p:sldId id="825" r:id="rId15"/>
    <p:sldId id="285" r:id="rId16"/>
    <p:sldId id="283" r:id="rId17"/>
    <p:sldId id="284" r:id="rId18"/>
    <p:sldId id="827" r:id="rId19"/>
    <p:sldId id="280" r:id="rId20"/>
    <p:sldId id="804" r:id="rId21"/>
    <p:sldId id="805" r:id="rId22"/>
    <p:sldId id="815" r:id="rId23"/>
    <p:sldId id="828" r:id="rId24"/>
    <p:sldId id="282" r:id="rId25"/>
    <p:sldId id="812" r:id="rId26"/>
    <p:sldId id="803" r:id="rId27"/>
    <p:sldId id="268" r:id="rId28"/>
    <p:sldId id="820" r:id="rId29"/>
    <p:sldId id="821" r:id="rId30"/>
    <p:sldId id="814" r:id="rId31"/>
    <p:sldId id="813" r:id="rId3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a:srgbClr val="F6D86A"/>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3" autoAdjust="0"/>
    <p:restoredTop sz="89837" autoAdjust="0"/>
  </p:normalViewPr>
  <p:slideViewPr>
    <p:cSldViewPr>
      <p:cViewPr>
        <p:scale>
          <a:sx n="98" d="100"/>
          <a:sy n="98" d="100"/>
        </p:scale>
        <p:origin x="792" y="5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2019-02-07</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39415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a:p>
        </p:txBody>
      </p:sp>
    </p:spTree>
    <p:extLst>
      <p:ext uri="{BB962C8B-B14F-4D97-AF65-F5344CB8AC3E}">
        <p14:creationId xmlns:p14="http://schemas.microsoft.com/office/powerpoint/2010/main" val="3264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a:p>
        </p:txBody>
      </p:sp>
    </p:spTree>
    <p:extLst>
      <p:ext uri="{BB962C8B-B14F-4D97-AF65-F5344CB8AC3E}">
        <p14:creationId xmlns:p14="http://schemas.microsoft.com/office/powerpoint/2010/main" val="6955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a:p>
        </p:txBody>
      </p:sp>
    </p:spTree>
    <p:extLst>
      <p:ext uri="{BB962C8B-B14F-4D97-AF65-F5344CB8AC3E}">
        <p14:creationId xmlns:p14="http://schemas.microsoft.com/office/powerpoint/2010/main" val="210837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E0035E-6164-C447-BCFF-46EC70F74028}" type="slidenum">
              <a:rPr lang="sv-SE" smtClean="0"/>
              <a:t>26</a:t>
            </a:fld>
            <a:endParaRPr lang="sv-SE"/>
          </a:p>
        </p:txBody>
      </p:sp>
    </p:spTree>
    <p:extLst>
      <p:ext uri="{BB962C8B-B14F-4D97-AF65-F5344CB8AC3E}">
        <p14:creationId xmlns:p14="http://schemas.microsoft.com/office/powerpoint/2010/main" val="89378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375753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192797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108333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25060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177964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a:p>
        </p:txBody>
      </p:sp>
    </p:spTree>
    <p:extLst>
      <p:ext uri="{BB962C8B-B14F-4D97-AF65-F5344CB8AC3E}">
        <p14:creationId xmlns:p14="http://schemas.microsoft.com/office/powerpoint/2010/main" val="387747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393332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a:p>
        </p:txBody>
      </p:sp>
    </p:spTree>
    <p:extLst>
      <p:ext uri="{BB962C8B-B14F-4D97-AF65-F5344CB8AC3E}">
        <p14:creationId xmlns:p14="http://schemas.microsoft.com/office/powerpoint/2010/main" val="149228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2019-02-07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2019-02-07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2019-02-07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64158-0CE9-4349-B3F5-2F2E57F0D0CB}" type="datetimeFigureOut">
              <a:rPr lang="en-US" smtClean="0"/>
              <a:t>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259CC6-7B72-4137-928D-D85C24DCBB66}" type="slidenum">
              <a:rPr lang="en-US" smtClean="0"/>
              <a:t>‹#›</a:t>
            </a:fld>
            <a:endParaRPr lang="en-US" dirty="0"/>
          </a:p>
        </p:txBody>
      </p:sp>
    </p:spTree>
    <p:extLst>
      <p:ext uri="{BB962C8B-B14F-4D97-AF65-F5344CB8AC3E}">
        <p14:creationId xmlns:p14="http://schemas.microsoft.com/office/powerpoint/2010/main" val="25331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2019-02-07</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notesSlide" Target="../notesSlides/notesSlide13.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slideLayout" Target="../slideLayouts/slideLayout5.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nfluence.esss.lu.se/display/PS/Assumptions+for+TS2" TargetMode="External"/><Relationship Id="rId2" Type="http://schemas.openxmlformats.org/officeDocument/2006/relationships/hyperlink" Target="https://confluence.esss.lu.se/x/M46GD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a:t>Introduction and Safety Plan</a:t>
            </a:r>
            <a:endParaRPr lang="en-GB" noProof="0" dirty="0"/>
          </a:p>
        </p:txBody>
      </p:sp>
      <p:sp>
        <p:nvSpPr>
          <p:cNvPr id="3" name="Subtitle 2"/>
          <p:cNvSpPr>
            <a:spLocks noGrp="1"/>
          </p:cNvSpPr>
          <p:nvPr>
            <p:ph type="subTitle" idx="1"/>
          </p:nvPr>
        </p:nvSpPr>
        <p:spPr>
          <a:xfrm>
            <a:off x="391580" y="4426272"/>
            <a:ext cx="8136904" cy="625624"/>
          </a:xfrm>
        </p:spPr>
        <p:txBody>
          <a:bodyPr>
            <a:noAutofit/>
          </a:bodyPr>
          <a:lstStyle/>
          <a:p>
            <a:r>
              <a:rPr lang="en-GB" sz="1800" dirty="0">
                <a:solidFill>
                  <a:schemeClr val="bg1"/>
                </a:solidFill>
              </a:rPr>
              <a:t>Stuart Birch </a:t>
            </a:r>
          </a:p>
          <a:p>
            <a:r>
              <a:rPr lang="en-GB" sz="1800" dirty="0">
                <a:solidFill>
                  <a:schemeClr val="bg1"/>
                </a:solidFill>
              </a:rPr>
              <a:t>ICS-Protection Systems Group- Senior Engineer Personnel Safety Systems</a:t>
            </a:r>
          </a:p>
        </p:txBody>
      </p:sp>
      <p:sp>
        <p:nvSpPr>
          <p:cNvPr id="4" name="Rectangle 3"/>
          <p:cNvSpPr/>
          <p:nvPr/>
        </p:nvSpPr>
        <p:spPr>
          <a:xfrm>
            <a:off x="2272916" y="5949280"/>
            <a:ext cx="4374232" cy="523210"/>
          </a:xfrm>
          <a:prstGeom prst="rect">
            <a:avLst/>
          </a:prstGeom>
        </p:spPr>
        <p:txBody>
          <a:bodyPr wrap="square" lIns="91429" tIns="45715" rIns="91429" bIns="45715">
            <a:spAutoFit/>
          </a:bodyPr>
          <a:lstStyle/>
          <a:p>
            <a:pPr algn="ctr"/>
            <a:r>
              <a:rPr lang="sv-SE" sz="1400" dirty="0">
                <a:solidFill>
                  <a:srgbClr val="FFFFFF"/>
                </a:solidFill>
              </a:rPr>
              <a:t>ESS/ICS/PS</a:t>
            </a:r>
          </a:p>
          <a:p>
            <a:pPr algn="ctr"/>
            <a:r>
              <a:rPr lang="sv-SE" sz="1400" dirty="0">
                <a:solidFill>
                  <a:srgbClr val="FFFFFF"/>
                </a:solidFill>
              </a:rPr>
              <a:t>2019-02-11</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TS2 PSS Preliminary Design Review</a:t>
            </a:r>
            <a:endParaRPr lang="en-GB" sz="1200" dirty="0"/>
          </a:p>
        </p:txBody>
      </p:sp>
    </p:spTree>
    <p:extLst>
      <p:ext uri="{BB962C8B-B14F-4D97-AF65-F5344CB8AC3E}">
        <p14:creationId xmlns:p14="http://schemas.microsoft.com/office/powerpoint/2010/main" val="45762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10</a:t>
            </a:fld>
            <a:endParaRPr lang="sv-SE"/>
          </a:p>
        </p:txBody>
      </p:sp>
      <p:sp>
        <p:nvSpPr>
          <p:cNvPr id="3" name="TextBox 2">
            <a:extLst>
              <a:ext uri="{FF2B5EF4-FFF2-40B4-BE49-F238E27FC236}">
                <a16:creationId xmlns:a16="http://schemas.microsoft.com/office/drawing/2014/main" id="{AC558EE1-A8E4-F144-8CDC-8557040FE054}"/>
              </a:ext>
            </a:extLst>
          </p:cNvPr>
          <p:cNvSpPr txBox="1"/>
          <p:nvPr/>
        </p:nvSpPr>
        <p:spPr>
          <a:xfrm>
            <a:off x="457200" y="1700808"/>
            <a:ext cx="8352928" cy="4247317"/>
          </a:xfrm>
          <a:prstGeom prst="rect">
            <a:avLst/>
          </a:prstGeom>
          <a:noFill/>
        </p:spPr>
        <p:txBody>
          <a:bodyPr wrap="square" rtlCol="0">
            <a:spAutoFit/>
          </a:bodyPr>
          <a:lstStyle/>
          <a:p>
            <a:r>
              <a:rPr lang="en-GB" b="1" dirty="0"/>
              <a:t>Functional Safety Assessment</a:t>
            </a:r>
          </a:p>
          <a:p>
            <a:endParaRPr lang="en-GB" b="1" dirty="0"/>
          </a:p>
          <a:p>
            <a:r>
              <a:rPr lang="en-GB" dirty="0"/>
              <a:t>A FSA shall be performed to review the work carried out in the previous stage and the corresponding results at the following stages:</a:t>
            </a:r>
          </a:p>
          <a:p>
            <a:endParaRPr lang="en-GB" dirty="0"/>
          </a:p>
          <a:p>
            <a:pPr marL="285750" lvl="0" indent="-285750">
              <a:buFont typeface="Arial" panose="020B0604020202020204" pitchFamily="34" charset="0"/>
              <a:buChar char="•"/>
            </a:pPr>
            <a:r>
              <a:rPr lang="en-GB" dirty="0"/>
              <a:t>After safety life-cycle phase 3: Safety requirements specification</a:t>
            </a:r>
          </a:p>
          <a:p>
            <a:pPr marL="285750" lvl="0" indent="-285750">
              <a:buFont typeface="Arial" panose="020B0604020202020204" pitchFamily="34" charset="0"/>
              <a:buChar char="•"/>
            </a:pPr>
            <a:r>
              <a:rPr lang="en-GB" dirty="0"/>
              <a:t>After safety life-cycle phase 4.1: Design and engineering</a:t>
            </a:r>
          </a:p>
          <a:p>
            <a:pPr marL="285750" lvl="0" indent="-285750">
              <a:buFont typeface="Arial" panose="020B0604020202020204" pitchFamily="34" charset="0"/>
              <a:buChar char="•"/>
            </a:pPr>
            <a:r>
              <a:rPr lang="en-GB" dirty="0"/>
              <a:t>After safety life-cycle phase 5: Installation, commissioning and validation</a:t>
            </a:r>
          </a:p>
          <a:p>
            <a:pPr marL="285750" lvl="0" indent="-285750">
              <a:buFont typeface="Arial" panose="020B0604020202020204" pitchFamily="34" charset="0"/>
              <a:buChar char="•"/>
            </a:pPr>
            <a:r>
              <a:rPr lang="en-GB" dirty="0"/>
              <a:t>In safety life-cycle phase 6: Operation and maintenance</a:t>
            </a:r>
          </a:p>
          <a:p>
            <a:pPr marL="285750" lvl="0" indent="-285750">
              <a:buFont typeface="Arial" panose="020B0604020202020204" pitchFamily="34" charset="0"/>
              <a:buChar char="•"/>
            </a:pPr>
            <a:r>
              <a:rPr lang="en-GB" dirty="0"/>
              <a:t>In safety life-cycle phase 7: Modifications </a:t>
            </a:r>
          </a:p>
          <a:p>
            <a:pPr marL="285750" lvl="0" indent="-285750">
              <a:buFont typeface="Arial" panose="020B0604020202020204" pitchFamily="34" charset="0"/>
              <a:buChar char="•"/>
            </a:pPr>
            <a:endParaRPr lang="en-GB" dirty="0"/>
          </a:p>
          <a:p>
            <a:r>
              <a:rPr lang="en-GB" dirty="0"/>
              <a:t>At each of these stages, the external assessor shall review the documentation up to this point and evaluate the functional safety of the PSS under development. </a:t>
            </a:r>
          </a:p>
          <a:p>
            <a:endParaRPr lang="en-GB" dirty="0"/>
          </a:p>
          <a:p>
            <a:endParaRPr lang="en-GB" dirty="0"/>
          </a:p>
        </p:txBody>
      </p:sp>
    </p:spTree>
    <p:extLst>
      <p:ext uri="{BB962C8B-B14F-4D97-AF65-F5344CB8AC3E}">
        <p14:creationId xmlns:p14="http://schemas.microsoft.com/office/powerpoint/2010/main" val="358903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11</a:t>
            </a:fld>
            <a:endParaRPr lang="sv-SE"/>
          </a:p>
        </p:txBody>
      </p:sp>
      <p:sp>
        <p:nvSpPr>
          <p:cNvPr id="3" name="TextBox 2">
            <a:extLst>
              <a:ext uri="{FF2B5EF4-FFF2-40B4-BE49-F238E27FC236}">
                <a16:creationId xmlns:a16="http://schemas.microsoft.com/office/drawing/2014/main" id="{AC558EE1-A8E4-F144-8CDC-8557040FE054}"/>
              </a:ext>
            </a:extLst>
          </p:cNvPr>
          <p:cNvSpPr txBox="1"/>
          <p:nvPr/>
        </p:nvSpPr>
        <p:spPr>
          <a:xfrm>
            <a:off x="323528" y="1417638"/>
            <a:ext cx="8496944" cy="1569660"/>
          </a:xfrm>
          <a:prstGeom prst="rect">
            <a:avLst/>
          </a:prstGeom>
          <a:noFill/>
        </p:spPr>
        <p:txBody>
          <a:bodyPr wrap="square" rtlCol="0">
            <a:spAutoFit/>
          </a:bodyPr>
          <a:lstStyle/>
          <a:p>
            <a:r>
              <a:rPr lang="en-GB" sz="1600" b="1" u="sng" dirty="0"/>
              <a:t>Appendices</a:t>
            </a:r>
          </a:p>
          <a:p>
            <a:endParaRPr lang="en-GB" sz="1600" dirty="0"/>
          </a:p>
          <a:p>
            <a:r>
              <a:rPr lang="en-GB" sz="1600" b="1" dirty="0"/>
              <a:t>Appendix A - </a:t>
            </a:r>
            <a:r>
              <a:rPr lang="en-GB" sz="1600" dirty="0"/>
              <a:t>Initiating Event Register:</a:t>
            </a:r>
          </a:p>
          <a:p>
            <a:r>
              <a:rPr lang="en-GB" sz="1600" dirty="0"/>
              <a:t>The initiating event register summarizes all initiating events in relation to the hazards resulting from them and provides qualitative assessment of hazardous scenarios against a Conventional safety risk matrix. The appendix gives a step by step guide through this process.</a:t>
            </a:r>
            <a:endParaRPr lang="en-GB" dirty="0"/>
          </a:p>
        </p:txBody>
      </p:sp>
    </p:spTree>
    <p:extLst>
      <p:ext uri="{BB962C8B-B14F-4D97-AF65-F5344CB8AC3E}">
        <p14:creationId xmlns:p14="http://schemas.microsoft.com/office/powerpoint/2010/main" val="172810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12</a:t>
            </a:fld>
            <a:endParaRPr lang="sv-SE"/>
          </a:p>
        </p:txBody>
      </p:sp>
      <p:sp>
        <p:nvSpPr>
          <p:cNvPr id="5" name="Rectangle 4">
            <a:extLst>
              <a:ext uri="{FF2B5EF4-FFF2-40B4-BE49-F238E27FC236}">
                <a16:creationId xmlns:a16="http://schemas.microsoft.com/office/drawing/2014/main" id="{21E792CD-3E43-A74F-9946-91E15303289A}"/>
              </a:ext>
            </a:extLst>
          </p:cNvPr>
          <p:cNvSpPr/>
          <p:nvPr/>
        </p:nvSpPr>
        <p:spPr>
          <a:xfrm>
            <a:off x="251520" y="1556792"/>
            <a:ext cx="8686800" cy="5293757"/>
          </a:xfrm>
          <a:prstGeom prst="rect">
            <a:avLst/>
          </a:prstGeom>
        </p:spPr>
        <p:txBody>
          <a:bodyPr wrap="square">
            <a:spAutoFit/>
          </a:bodyPr>
          <a:lstStyle/>
          <a:p>
            <a:r>
              <a:rPr lang="en-GB" sz="1600" b="1" dirty="0"/>
              <a:t>Appendix B – </a:t>
            </a:r>
            <a:r>
              <a:rPr lang="en-GB" sz="1600" dirty="0"/>
              <a:t>Safety Integrity Level SIL. determination and Verification</a:t>
            </a:r>
          </a:p>
          <a:p>
            <a:r>
              <a:rPr lang="en-GB" sz="1600" dirty="0"/>
              <a:t>details the methodology used for determination and verification of SILs during the allocation of safety functions in the safety life-cycle.</a:t>
            </a:r>
          </a:p>
          <a:p>
            <a:endParaRPr lang="en-GB" sz="1600" dirty="0"/>
          </a:p>
          <a:p>
            <a:pPr marL="285750" indent="-285750">
              <a:buFont typeface="Arial" panose="020B0604020202020204" pitchFamily="34" charset="0"/>
              <a:buChar char="•"/>
            </a:pPr>
            <a:r>
              <a:rPr lang="en-GB" sz="1600" dirty="0"/>
              <a:t>General concepts of risk reduction</a:t>
            </a:r>
          </a:p>
          <a:p>
            <a:endParaRPr lang="en-GB" sz="1600" dirty="0"/>
          </a:p>
          <a:p>
            <a:pPr marL="285750" indent="-285750">
              <a:buFont typeface="Arial" panose="020B0604020202020204" pitchFamily="34" charset="0"/>
              <a:buChar char="•"/>
            </a:pPr>
            <a:r>
              <a:rPr lang="en-GB" sz="1600" dirty="0"/>
              <a:t>Safety Integrity Level SIL</a:t>
            </a:r>
          </a:p>
          <a:p>
            <a:endParaRPr lang="en-GB" sz="1600" dirty="0"/>
          </a:p>
          <a:p>
            <a:pPr marL="285750" indent="-285750">
              <a:buFont typeface="Arial" panose="020B0604020202020204" pitchFamily="34" charset="0"/>
              <a:buChar char="•"/>
            </a:pPr>
            <a:r>
              <a:rPr lang="en-GB" sz="1600" dirty="0"/>
              <a:t>Risk targets</a:t>
            </a:r>
          </a:p>
          <a:p>
            <a:endParaRPr lang="en-GB" sz="1600" dirty="0"/>
          </a:p>
          <a:p>
            <a:pPr marL="285750" indent="-285750">
              <a:buFont typeface="Arial" panose="020B0604020202020204" pitchFamily="34" charset="0"/>
              <a:buChar char="•"/>
            </a:pPr>
            <a:r>
              <a:rPr lang="en-GB" sz="1600" dirty="0"/>
              <a:t>Layer Of Protection Analysis LOPA</a:t>
            </a:r>
          </a:p>
          <a:p>
            <a:pPr marL="742950" lvl="1" indent="-285750">
              <a:buFont typeface="Courier New" panose="02070309020205020404" pitchFamily="49" charset="0"/>
              <a:buChar char="o"/>
            </a:pPr>
            <a:r>
              <a:rPr lang="en-GB" sz="1600" dirty="0"/>
              <a:t>LOPA for low demand safety instrumented functions SIF’s</a:t>
            </a:r>
          </a:p>
          <a:p>
            <a:pPr marL="742950" lvl="1" indent="-285750">
              <a:buFont typeface="Courier New" panose="02070309020205020404" pitchFamily="49" charset="0"/>
              <a:buChar char="o"/>
            </a:pPr>
            <a:r>
              <a:rPr lang="en-GB" sz="1600" dirty="0"/>
              <a:t>LOPA for High demand or continuous SIF’s</a:t>
            </a:r>
          </a:p>
          <a:p>
            <a:pPr marL="742950" lvl="1" indent="-285750">
              <a:buFont typeface="Courier New" panose="02070309020205020404" pitchFamily="49" charset="0"/>
              <a:buChar char="o"/>
            </a:pPr>
            <a:r>
              <a:rPr lang="en-GB" sz="1600" dirty="0"/>
              <a:t>Independent protection layers</a:t>
            </a:r>
          </a:p>
          <a:p>
            <a:pPr lvl="1"/>
            <a:endParaRPr lang="en-GB" sz="1600" dirty="0"/>
          </a:p>
          <a:p>
            <a:pPr marL="285750" indent="-285750">
              <a:buFont typeface="Arial" panose="020B0604020202020204" pitchFamily="34" charset="0"/>
              <a:buChar char="•"/>
            </a:pPr>
            <a:r>
              <a:rPr lang="en-GB" dirty="0"/>
              <a:t>Hardware reliability </a:t>
            </a:r>
          </a:p>
          <a:p>
            <a:pPr marL="742950" lvl="1" indent="-285750">
              <a:buFont typeface="Courier New" panose="02070309020205020404" pitchFamily="49" charset="0"/>
              <a:buChar char="o"/>
            </a:pPr>
            <a:r>
              <a:rPr lang="en-GB" sz="1600" dirty="0"/>
              <a:t>Probability of failure on demand</a:t>
            </a:r>
          </a:p>
          <a:p>
            <a:pPr marL="742950" lvl="1" indent="-285750">
              <a:buFont typeface="Courier New" panose="02070309020205020404" pitchFamily="49" charset="0"/>
              <a:buChar char="o"/>
            </a:pPr>
            <a:r>
              <a:rPr lang="en-GB" sz="1600" dirty="0"/>
              <a:t>Failure rate</a:t>
            </a:r>
          </a:p>
          <a:p>
            <a:pPr marL="742950" lvl="1" indent="-285750">
              <a:buFont typeface="Courier New" panose="02070309020205020404" pitchFamily="49" charset="0"/>
              <a:buChar char="o"/>
            </a:pPr>
            <a:r>
              <a:rPr lang="en-GB" sz="1600" dirty="0"/>
              <a:t>Mean down time</a:t>
            </a:r>
          </a:p>
          <a:p>
            <a:pPr marL="742950" lvl="1" indent="-285750">
              <a:buFont typeface="Courier New" panose="02070309020205020404" pitchFamily="49" charset="0"/>
              <a:buChar char="o"/>
            </a:pPr>
            <a:r>
              <a:rPr lang="en-GB" sz="1600" dirty="0"/>
              <a:t>Voting configuration</a:t>
            </a:r>
          </a:p>
          <a:p>
            <a:pPr marL="742950" lvl="1" indent="-285750">
              <a:buFont typeface="Courier New" panose="02070309020205020404" pitchFamily="49" charset="0"/>
              <a:buChar char="o"/>
            </a:pPr>
            <a:r>
              <a:rPr lang="en-GB" sz="1600" dirty="0"/>
              <a:t>Common Cause failure</a:t>
            </a:r>
          </a:p>
        </p:txBody>
      </p:sp>
    </p:spTree>
    <p:extLst>
      <p:ext uri="{BB962C8B-B14F-4D97-AF65-F5344CB8AC3E}">
        <p14:creationId xmlns:p14="http://schemas.microsoft.com/office/powerpoint/2010/main" val="352517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13</a:t>
            </a:fld>
            <a:endParaRPr lang="sv-SE"/>
          </a:p>
        </p:txBody>
      </p:sp>
      <p:sp>
        <p:nvSpPr>
          <p:cNvPr id="5" name="Rectangle 4">
            <a:extLst>
              <a:ext uri="{FF2B5EF4-FFF2-40B4-BE49-F238E27FC236}">
                <a16:creationId xmlns:a16="http://schemas.microsoft.com/office/drawing/2014/main" id="{21E792CD-3E43-A74F-9946-91E15303289A}"/>
              </a:ext>
            </a:extLst>
          </p:cNvPr>
          <p:cNvSpPr/>
          <p:nvPr/>
        </p:nvSpPr>
        <p:spPr>
          <a:xfrm>
            <a:off x="251520" y="1556792"/>
            <a:ext cx="8686800" cy="1600438"/>
          </a:xfrm>
          <a:prstGeom prst="rect">
            <a:avLst/>
          </a:prstGeom>
        </p:spPr>
        <p:txBody>
          <a:bodyPr wrap="square">
            <a:spAutoFit/>
          </a:bodyPr>
          <a:lstStyle/>
          <a:p>
            <a:r>
              <a:rPr lang="en-GB" sz="1600" b="1" dirty="0"/>
              <a:t>Appendix B (continued) – </a:t>
            </a:r>
          </a:p>
          <a:p>
            <a:endParaRPr lang="en-GB" sz="1600" dirty="0"/>
          </a:p>
          <a:p>
            <a:pPr marL="285750" indent="-285750">
              <a:buFont typeface="Arial" panose="020B0604020202020204" pitchFamily="34" charset="0"/>
              <a:buChar char="•"/>
            </a:pPr>
            <a:r>
              <a:rPr lang="en-GB" dirty="0"/>
              <a:t>Architectural Assessment Methodology</a:t>
            </a:r>
          </a:p>
          <a:p>
            <a:pPr marL="742950" lvl="1" indent="-285750">
              <a:buFont typeface="Courier New" panose="02070309020205020404" pitchFamily="49" charset="0"/>
              <a:buChar char="o"/>
            </a:pPr>
            <a:r>
              <a:rPr lang="en-GB" sz="1600" dirty="0"/>
              <a:t>Hardware fault tolerance</a:t>
            </a:r>
          </a:p>
          <a:p>
            <a:pPr marL="742950" lvl="1" indent="-285750">
              <a:buFont typeface="Courier New" panose="02070309020205020404" pitchFamily="49" charset="0"/>
              <a:buChar char="o"/>
            </a:pPr>
            <a:r>
              <a:rPr lang="en-GB" sz="1600" dirty="0"/>
              <a:t>Safe Failure Fraction SFF</a:t>
            </a:r>
          </a:p>
          <a:p>
            <a:pPr marL="742950" lvl="1" indent="-285750">
              <a:buFont typeface="Courier New" panose="02070309020205020404" pitchFamily="49" charset="0"/>
              <a:buChar char="o"/>
            </a:pPr>
            <a:r>
              <a:rPr lang="en-GB" sz="1600" dirty="0"/>
              <a:t>Architectural constraints</a:t>
            </a:r>
          </a:p>
        </p:txBody>
      </p:sp>
      <p:sp>
        <p:nvSpPr>
          <p:cNvPr id="6" name="TextBox 5">
            <a:extLst>
              <a:ext uri="{FF2B5EF4-FFF2-40B4-BE49-F238E27FC236}">
                <a16:creationId xmlns:a16="http://schemas.microsoft.com/office/drawing/2014/main" id="{B6A31E3D-7852-8844-A8FC-D86B8D767762}"/>
              </a:ext>
            </a:extLst>
          </p:cNvPr>
          <p:cNvSpPr txBox="1"/>
          <p:nvPr/>
        </p:nvSpPr>
        <p:spPr>
          <a:xfrm>
            <a:off x="251520" y="3157230"/>
            <a:ext cx="8496944" cy="3539430"/>
          </a:xfrm>
          <a:prstGeom prst="rect">
            <a:avLst/>
          </a:prstGeom>
          <a:noFill/>
        </p:spPr>
        <p:txBody>
          <a:bodyPr wrap="square" rtlCol="0">
            <a:spAutoFit/>
          </a:bodyPr>
          <a:lstStyle/>
          <a:p>
            <a:endParaRPr lang="en-GB" sz="1600" dirty="0"/>
          </a:p>
          <a:p>
            <a:r>
              <a:rPr lang="en-GB" sz="1600" b="1" dirty="0"/>
              <a:t>Appendix C - </a:t>
            </a:r>
            <a:r>
              <a:rPr lang="en-GB" dirty="0"/>
              <a:t>Requirements formulation and naming</a:t>
            </a:r>
            <a:r>
              <a:rPr lang="en-GB" sz="1600" dirty="0"/>
              <a:t> :</a:t>
            </a:r>
          </a:p>
          <a:p>
            <a:endParaRPr lang="en-GB" sz="1600" dirty="0"/>
          </a:p>
          <a:p>
            <a:r>
              <a:rPr lang="en-GB" sz="1600" dirty="0"/>
              <a:t>Details the formulation and naming of the requirements developed in phase 3 of the lifecycle.</a:t>
            </a:r>
          </a:p>
          <a:p>
            <a:endParaRPr lang="en-GB" sz="1600" dirty="0"/>
          </a:p>
          <a:p>
            <a:r>
              <a:rPr lang="en-GB" sz="1600" dirty="0"/>
              <a:t>The requirements are to be formulated to be: </a:t>
            </a:r>
          </a:p>
          <a:p>
            <a:pPr marL="285750" lvl="0" indent="-285750">
              <a:buFont typeface="Arial" panose="020B0604020202020204" pitchFamily="34" charset="0"/>
              <a:buChar char="•"/>
            </a:pPr>
            <a:r>
              <a:rPr lang="en-GB" sz="1600" dirty="0"/>
              <a:t>Unambiguous (Only one interpretation possible)</a:t>
            </a:r>
          </a:p>
          <a:p>
            <a:pPr marL="285750" lvl="0" indent="-285750">
              <a:buFont typeface="Arial" panose="020B0604020202020204" pitchFamily="34" charset="0"/>
              <a:buChar char="•"/>
            </a:pPr>
            <a:r>
              <a:rPr lang="en-GB" sz="1600" dirty="0"/>
              <a:t>Traceable (Having a unique identifier)</a:t>
            </a:r>
          </a:p>
          <a:p>
            <a:pPr marL="285750" lvl="0" indent="-285750">
              <a:buFont typeface="Arial" panose="020B0604020202020204" pitchFamily="34" charset="0"/>
              <a:buChar char="•"/>
            </a:pPr>
            <a:r>
              <a:rPr lang="en-GB" sz="1600" dirty="0"/>
              <a:t>Consistent (No conflict with other requirements)</a:t>
            </a:r>
          </a:p>
          <a:p>
            <a:pPr marL="285750" lvl="0" indent="-285750">
              <a:buFont typeface="Arial" panose="020B0604020202020204" pitchFamily="34" charset="0"/>
              <a:buChar char="•"/>
            </a:pPr>
            <a:r>
              <a:rPr lang="en-GB" sz="1600" dirty="0"/>
              <a:t>Verifiable (It shall be possible to check whether the system meets the requirements)</a:t>
            </a:r>
          </a:p>
          <a:p>
            <a:pPr marL="285750" lvl="0" indent="-285750">
              <a:buFont typeface="Arial" panose="020B0604020202020204" pitchFamily="34" charset="0"/>
              <a:buChar char="•"/>
            </a:pPr>
            <a:r>
              <a:rPr lang="en-GB" sz="1600" dirty="0"/>
              <a:t>Complete (No lack of relevant information)</a:t>
            </a:r>
          </a:p>
          <a:p>
            <a:r>
              <a:rPr lang="en-GB" sz="1600" dirty="0"/>
              <a:t>The requirements are written statements using either “shall” “should”, where</a:t>
            </a:r>
          </a:p>
          <a:p>
            <a:pPr marL="285750" lvl="0" indent="-285750">
              <a:buFont typeface="Arial" panose="020B0604020202020204" pitchFamily="34" charset="0"/>
              <a:buChar char="•"/>
            </a:pPr>
            <a:r>
              <a:rPr lang="en-GB" sz="1600" dirty="0"/>
              <a:t>“shall” is a mandatory statement and</a:t>
            </a:r>
          </a:p>
          <a:p>
            <a:pPr marL="285750" lvl="0" indent="-285750">
              <a:buFont typeface="Arial" panose="020B0604020202020204" pitchFamily="34" charset="0"/>
              <a:buChar char="•"/>
            </a:pPr>
            <a:r>
              <a:rPr lang="en-GB" sz="1600" dirty="0"/>
              <a:t>“should” is an optional statement.</a:t>
            </a:r>
          </a:p>
        </p:txBody>
      </p:sp>
    </p:spTree>
    <p:extLst>
      <p:ext uri="{BB962C8B-B14F-4D97-AF65-F5344CB8AC3E}">
        <p14:creationId xmlns:p14="http://schemas.microsoft.com/office/powerpoint/2010/main" val="263838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Contents</a:t>
            </a:r>
            <a:r>
              <a:rPr lang="sv-SE" dirty="0"/>
              <a: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3779912" y="1830387"/>
            <a:ext cx="5122912" cy="3038773"/>
          </a:xfrm>
        </p:spPr>
        <p:txBody>
          <a:bodyPr/>
          <a:lstStyle/>
          <a:p>
            <a:r>
              <a:rPr lang="en-GB" sz="1800" dirty="0"/>
              <a:t>Introduction to TS2 - ESS-0101133</a:t>
            </a:r>
          </a:p>
        </p:txBody>
      </p:sp>
      <p:pic>
        <p:nvPicPr>
          <p:cNvPr id="6" name="Picture 5">
            <a:extLst>
              <a:ext uri="{FF2B5EF4-FFF2-40B4-BE49-F238E27FC236}">
                <a16:creationId xmlns:a16="http://schemas.microsoft.com/office/drawing/2014/main" id="{CB898B82-941D-BB4D-B2A7-C3C571C7B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7" y="1484784"/>
            <a:ext cx="2412776" cy="5329044"/>
          </a:xfrm>
          <a:prstGeom prst="rect">
            <a:avLst/>
          </a:prstGeom>
        </p:spPr>
      </p:pic>
      <p:sp>
        <p:nvSpPr>
          <p:cNvPr id="7" name="Donut 6">
            <a:extLst>
              <a:ext uri="{FF2B5EF4-FFF2-40B4-BE49-F238E27FC236}">
                <a16:creationId xmlns:a16="http://schemas.microsoft.com/office/drawing/2014/main" id="{86C226E6-6E58-7047-96B3-DFE4E111D3A1}"/>
              </a:ext>
            </a:extLst>
          </p:cNvPr>
          <p:cNvSpPr/>
          <p:nvPr/>
        </p:nvSpPr>
        <p:spPr>
          <a:xfrm>
            <a:off x="107504" y="1628800"/>
            <a:ext cx="1296144" cy="576064"/>
          </a:xfrm>
          <a:prstGeom prst="donut">
            <a:avLst>
              <a:gd name="adj" fmla="val 18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945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 TS2 – ESS-0101133</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3" name="TextBox 2">
            <a:extLst>
              <a:ext uri="{FF2B5EF4-FFF2-40B4-BE49-F238E27FC236}">
                <a16:creationId xmlns:a16="http://schemas.microsoft.com/office/drawing/2014/main" id="{E9887BFF-F091-4342-B758-B04CE2303D6B}"/>
              </a:ext>
            </a:extLst>
          </p:cNvPr>
          <p:cNvSpPr txBox="1"/>
          <p:nvPr/>
        </p:nvSpPr>
        <p:spPr>
          <a:xfrm>
            <a:off x="251520" y="1417638"/>
            <a:ext cx="8640960" cy="5293757"/>
          </a:xfrm>
          <a:prstGeom prst="rect">
            <a:avLst/>
          </a:prstGeom>
          <a:noFill/>
        </p:spPr>
        <p:txBody>
          <a:bodyPr wrap="square" rtlCol="0">
            <a:spAutoFit/>
          </a:bodyPr>
          <a:lstStyle/>
          <a:p>
            <a:r>
              <a:rPr lang="en-GB" b="1" dirty="0"/>
              <a:t>Test stand 2</a:t>
            </a:r>
            <a:endParaRPr lang="en-GB" sz="1600" dirty="0"/>
          </a:p>
          <a:p>
            <a:r>
              <a:rPr lang="en-GB" sz="1600" dirty="0"/>
              <a:t>Test and condition 30+ elliptical cryo-modules, both medium beta and high beta cavities before installation into the main accelerator.</a:t>
            </a:r>
          </a:p>
          <a:p>
            <a:endParaRPr lang="en-GB" sz="1600" dirty="0"/>
          </a:p>
          <a:p>
            <a:r>
              <a:rPr lang="en-GB" sz="1600" dirty="0"/>
              <a:t>The test stand will consist of the following:</a:t>
            </a:r>
          </a:p>
          <a:p>
            <a:pPr marL="285750" indent="-285750">
              <a:buFont typeface="Arial" panose="020B0604020202020204" pitchFamily="34" charset="0"/>
              <a:buChar char="•"/>
            </a:pPr>
            <a:r>
              <a:rPr lang="en-GB" sz="1600" dirty="0"/>
              <a:t>Heavy concrete radiation protection bunker</a:t>
            </a:r>
          </a:p>
          <a:p>
            <a:pPr marL="285750" indent="-285750">
              <a:buFont typeface="Arial" panose="020B0604020202020204" pitchFamily="34" charset="0"/>
              <a:buChar char="•"/>
            </a:pPr>
            <a:r>
              <a:rPr lang="en-GB" sz="1600" dirty="0"/>
              <a:t>Full cryogenic distribution system</a:t>
            </a:r>
          </a:p>
          <a:p>
            <a:pPr marL="285750" indent="-285750">
              <a:buFont typeface="Arial" panose="020B0604020202020204" pitchFamily="34" charset="0"/>
              <a:buChar char="•"/>
            </a:pPr>
            <a:r>
              <a:rPr lang="en-GB" sz="1600" dirty="0"/>
              <a:t>RF system consisting of:</a:t>
            </a:r>
          </a:p>
          <a:p>
            <a:pPr marL="742950" lvl="1" indent="-285750">
              <a:buFont typeface="Courier New" panose="02070309020205020404" pitchFamily="49" charset="0"/>
              <a:buChar char="o"/>
            </a:pPr>
            <a:r>
              <a:rPr lang="en-GB" sz="1600" dirty="0"/>
              <a:t>Modulator</a:t>
            </a:r>
          </a:p>
          <a:p>
            <a:pPr marL="742950" lvl="1" indent="-285750">
              <a:buFont typeface="Courier New" panose="02070309020205020404" pitchFamily="49" charset="0"/>
              <a:buChar char="o"/>
            </a:pPr>
            <a:r>
              <a:rPr lang="en-GB" sz="1600" dirty="0"/>
              <a:t>2- Klystrons</a:t>
            </a:r>
          </a:p>
          <a:p>
            <a:pPr marL="742950" lvl="1" indent="-285750">
              <a:buFont typeface="Courier New" panose="02070309020205020404" pitchFamily="49" charset="0"/>
              <a:buChar char="o"/>
            </a:pPr>
            <a:r>
              <a:rPr lang="en-GB" sz="1600" dirty="0"/>
              <a:t>LLRF system pi-controller</a:t>
            </a:r>
          </a:p>
          <a:p>
            <a:pPr marL="742950" lvl="1" indent="-285750">
              <a:buFont typeface="Courier New" panose="02070309020205020404" pitchFamily="49" charset="0"/>
              <a:buChar char="o"/>
            </a:pPr>
            <a:r>
              <a:rPr lang="en-GB" sz="1600" dirty="0"/>
              <a:t>Circulator</a:t>
            </a:r>
          </a:p>
          <a:p>
            <a:pPr marL="742950" lvl="1" indent="-285750">
              <a:buFont typeface="Courier New" panose="02070309020205020404" pitchFamily="49" charset="0"/>
              <a:buChar char="o"/>
            </a:pPr>
            <a:r>
              <a:rPr lang="en-GB" sz="1600" dirty="0"/>
              <a:t>Dummy loads</a:t>
            </a:r>
          </a:p>
          <a:p>
            <a:pPr lvl="1"/>
            <a:endParaRPr lang="en-GB" sz="1600" dirty="0"/>
          </a:p>
          <a:p>
            <a:pPr marL="285750" indent="-285750">
              <a:buFont typeface="Arial" panose="020B0604020202020204" pitchFamily="34" charset="0"/>
              <a:buChar char="•"/>
            </a:pPr>
            <a:r>
              <a:rPr lang="en-GB" sz="1600" dirty="0"/>
              <a:t>24 Racks controlling:</a:t>
            </a:r>
          </a:p>
          <a:p>
            <a:pPr marL="742950" lvl="1" indent="-285750">
              <a:buFont typeface="Courier New" panose="02070309020205020404" pitchFamily="49" charset="0"/>
              <a:buChar char="o"/>
            </a:pPr>
            <a:r>
              <a:rPr lang="en-GB" sz="1600" dirty="0"/>
              <a:t>RF</a:t>
            </a:r>
          </a:p>
          <a:p>
            <a:pPr marL="742950" lvl="1" indent="-285750">
              <a:buFont typeface="Courier New" panose="02070309020205020404" pitchFamily="49" charset="0"/>
              <a:buChar char="o"/>
            </a:pPr>
            <a:r>
              <a:rPr lang="en-GB" sz="1600" dirty="0"/>
              <a:t>Cryogenics</a:t>
            </a:r>
          </a:p>
          <a:p>
            <a:pPr marL="742950" lvl="1" indent="-285750">
              <a:buFont typeface="Courier New" panose="02070309020205020404" pitchFamily="49" charset="0"/>
              <a:buChar char="o"/>
            </a:pPr>
            <a:r>
              <a:rPr lang="en-GB" sz="1600" dirty="0"/>
              <a:t>Vacuum</a:t>
            </a:r>
          </a:p>
          <a:p>
            <a:pPr marL="742950" lvl="1" indent="-285750">
              <a:buFont typeface="Courier New" panose="02070309020205020404" pitchFamily="49" charset="0"/>
              <a:buChar char="o"/>
            </a:pPr>
            <a:r>
              <a:rPr lang="en-GB" sz="1600" dirty="0"/>
              <a:t>Cooling water</a:t>
            </a:r>
          </a:p>
          <a:p>
            <a:pPr marL="742950" lvl="1" indent="-285750">
              <a:buFont typeface="Courier New" panose="02070309020205020404" pitchFamily="49" charset="0"/>
              <a:buChar char="o"/>
            </a:pPr>
            <a:r>
              <a:rPr lang="en-GB" sz="1600" dirty="0"/>
              <a:t>Timing system</a:t>
            </a:r>
          </a:p>
          <a:p>
            <a:pPr marL="742950" lvl="1" indent="-285750">
              <a:buFont typeface="Courier New" panose="02070309020205020404" pitchFamily="49" charset="0"/>
              <a:buChar char="o"/>
            </a:pPr>
            <a:r>
              <a:rPr lang="en-GB" sz="1600" dirty="0"/>
              <a:t>Motion control</a:t>
            </a:r>
          </a:p>
        </p:txBody>
      </p:sp>
    </p:spTree>
    <p:extLst>
      <p:ext uri="{BB962C8B-B14F-4D97-AF65-F5344CB8AC3E}">
        <p14:creationId xmlns:p14="http://schemas.microsoft.com/office/powerpoint/2010/main" val="292207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 TS2-ESS-0101133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lstStyle/>
          <a:p>
            <a:endParaRPr lang="en-GB" dirty="0"/>
          </a:p>
          <a:p>
            <a:endParaRPr lang="en-GB" dirty="0"/>
          </a:p>
        </p:txBody>
      </p:sp>
      <p:pic>
        <p:nvPicPr>
          <p:cNvPr id="11" name="Picture 10" descr="Screen Shot 2017-12-28 at 10.12.43.png">
            <a:extLst>
              <a:ext uri="{FF2B5EF4-FFF2-40B4-BE49-F238E27FC236}">
                <a16:creationId xmlns:a16="http://schemas.microsoft.com/office/drawing/2014/main" id="{E12BE848-A860-9C43-AAF0-075FE316754A}"/>
              </a:ext>
            </a:extLst>
          </p:cNvPr>
          <p:cNvPicPr>
            <a:picLocks noChangeAspect="1"/>
          </p:cNvPicPr>
          <p:nvPr/>
        </p:nvPicPr>
        <p:blipFill rotWithShape="1">
          <a:blip r:embed="rId3">
            <a:extLst>
              <a:ext uri="{28A0092B-C50C-407E-A947-70E740481C1C}">
                <a14:useLocalDpi xmlns:a14="http://schemas.microsoft.com/office/drawing/2010/main" val="0"/>
              </a:ext>
            </a:extLst>
          </a:blip>
          <a:srcRect t="21545" b="21119"/>
          <a:stretch/>
        </p:blipFill>
        <p:spPr>
          <a:xfrm>
            <a:off x="100200" y="1778190"/>
            <a:ext cx="8943599" cy="4248472"/>
          </a:xfrm>
          <a:prstGeom prst="rect">
            <a:avLst/>
          </a:prstGeom>
        </p:spPr>
      </p:pic>
      <p:pic>
        <p:nvPicPr>
          <p:cNvPr id="12" name="Picture 11">
            <a:extLst>
              <a:ext uri="{FF2B5EF4-FFF2-40B4-BE49-F238E27FC236}">
                <a16:creationId xmlns:a16="http://schemas.microsoft.com/office/drawing/2014/main" id="{6F189D8E-747B-A743-8E28-65987E1485AD}"/>
              </a:ext>
            </a:extLst>
          </p:cNvPr>
          <p:cNvPicPr>
            <a:picLocks noChangeAspect="1"/>
          </p:cNvPicPr>
          <p:nvPr/>
        </p:nvPicPr>
        <p:blipFill rotWithShape="1">
          <a:blip r:embed="rId4">
            <a:extLst>
              <a:ext uri="{28A0092B-C50C-407E-A947-70E740481C1C}">
                <a14:useLocalDpi xmlns:a14="http://schemas.microsoft.com/office/drawing/2010/main" val="0"/>
              </a:ext>
            </a:extLst>
          </a:blip>
          <a:srcRect b="9711"/>
          <a:stretch/>
        </p:blipFill>
        <p:spPr>
          <a:xfrm>
            <a:off x="4158121" y="2132856"/>
            <a:ext cx="4885678" cy="2241787"/>
          </a:xfrm>
          <a:prstGeom prst="rect">
            <a:avLst/>
          </a:prstGeom>
        </p:spPr>
      </p:pic>
      <p:sp>
        <p:nvSpPr>
          <p:cNvPr id="13" name="Donut 12">
            <a:extLst>
              <a:ext uri="{FF2B5EF4-FFF2-40B4-BE49-F238E27FC236}">
                <a16:creationId xmlns:a16="http://schemas.microsoft.com/office/drawing/2014/main" id="{C23304EF-F8CF-FA4D-8D03-373C74C166A3}"/>
              </a:ext>
            </a:extLst>
          </p:cNvPr>
          <p:cNvSpPr/>
          <p:nvPr/>
        </p:nvSpPr>
        <p:spPr>
          <a:xfrm>
            <a:off x="1619672" y="3626133"/>
            <a:ext cx="1080120" cy="1048253"/>
          </a:xfrm>
          <a:prstGeom prst="donut">
            <a:avLst>
              <a:gd name="adj" fmla="val 45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ight Arrow 13">
            <a:extLst>
              <a:ext uri="{FF2B5EF4-FFF2-40B4-BE49-F238E27FC236}">
                <a16:creationId xmlns:a16="http://schemas.microsoft.com/office/drawing/2014/main" id="{16A81380-4547-B143-AB75-73E12A77768C}"/>
              </a:ext>
            </a:extLst>
          </p:cNvPr>
          <p:cNvSpPr/>
          <p:nvPr/>
        </p:nvSpPr>
        <p:spPr>
          <a:xfrm rot="-480000">
            <a:off x="2635418" y="3635025"/>
            <a:ext cx="2453691" cy="534802"/>
          </a:xfrm>
          <a:prstGeom prst="rightArrow">
            <a:avLst>
              <a:gd name="adj1" fmla="val 39921"/>
              <a:gd name="adj2" fmla="val 554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90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 TS2-0101133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lstStyle/>
          <a:p>
            <a:endParaRPr lang="en-GB" dirty="0"/>
          </a:p>
          <a:p>
            <a:endParaRPr lang="en-GB" dirty="0"/>
          </a:p>
        </p:txBody>
      </p:sp>
      <p:pic>
        <p:nvPicPr>
          <p:cNvPr id="7" name="Picture 6">
            <a:extLst>
              <a:ext uri="{FF2B5EF4-FFF2-40B4-BE49-F238E27FC236}">
                <a16:creationId xmlns:a16="http://schemas.microsoft.com/office/drawing/2014/main" id="{0AB1DD62-E759-6A43-816E-C565E8C4D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85" y="1787626"/>
            <a:ext cx="9044715" cy="4704619"/>
          </a:xfrm>
          <a:prstGeom prst="rect">
            <a:avLst/>
          </a:prstGeom>
        </p:spPr>
      </p:pic>
      <p:sp>
        <p:nvSpPr>
          <p:cNvPr id="3" name="TextBox 2">
            <a:extLst>
              <a:ext uri="{FF2B5EF4-FFF2-40B4-BE49-F238E27FC236}">
                <a16:creationId xmlns:a16="http://schemas.microsoft.com/office/drawing/2014/main" id="{DD0924E8-3216-B842-BDA8-D69C04CACD4C}"/>
              </a:ext>
            </a:extLst>
          </p:cNvPr>
          <p:cNvSpPr txBox="1"/>
          <p:nvPr/>
        </p:nvSpPr>
        <p:spPr>
          <a:xfrm>
            <a:off x="366039" y="2534643"/>
            <a:ext cx="2209644" cy="338554"/>
          </a:xfrm>
          <a:prstGeom prst="rect">
            <a:avLst/>
          </a:prstGeom>
          <a:noFill/>
        </p:spPr>
        <p:txBody>
          <a:bodyPr wrap="none" rtlCol="0">
            <a:spAutoFit/>
          </a:bodyPr>
          <a:lstStyle/>
          <a:p>
            <a:r>
              <a:rPr lang="en-GB" sz="1600" b="1" dirty="0">
                <a:solidFill>
                  <a:schemeClr val="bg1"/>
                </a:solidFill>
              </a:rPr>
              <a:t>Removable Waveguides</a:t>
            </a:r>
          </a:p>
        </p:txBody>
      </p:sp>
      <p:sp>
        <p:nvSpPr>
          <p:cNvPr id="8" name="TextBox 7">
            <a:extLst>
              <a:ext uri="{FF2B5EF4-FFF2-40B4-BE49-F238E27FC236}">
                <a16:creationId xmlns:a16="http://schemas.microsoft.com/office/drawing/2014/main" id="{341C0082-D7FF-304F-888E-0CCEB180FE11}"/>
              </a:ext>
            </a:extLst>
          </p:cNvPr>
          <p:cNvSpPr txBox="1"/>
          <p:nvPr/>
        </p:nvSpPr>
        <p:spPr>
          <a:xfrm>
            <a:off x="1710253" y="5542153"/>
            <a:ext cx="967252" cy="338554"/>
          </a:xfrm>
          <a:prstGeom prst="rect">
            <a:avLst/>
          </a:prstGeom>
          <a:noFill/>
        </p:spPr>
        <p:txBody>
          <a:bodyPr wrap="none" rtlCol="0">
            <a:spAutoFit/>
          </a:bodyPr>
          <a:lstStyle/>
          <a:p>
            <a:r>
              <a:rPr lang="en-GB" sz="1600" b="1" dirty="0">
                <a:solidFill>
                  <a:schemeClr val="bg1"/>
                </a:solidFill>
              </a:rPr>
              <a:t>Klystrons</a:t>
            </a:r>
          </a:p>
        </p:txBody>
      </p:sp>
      <p:sp>
        <p:nvSpPr>
          <p:cNvPr id="9" name="TextBox 8">
            <a:extLst>
              <a:ext uri="{FF2B5EF4-FFF2-40B4-BE49-F238E27FC236}">
                <a16:creationId xmlns:a16="http://schemas.microsoft.com/office/drawing/2014/main" id="{A6A22C6F-8244-B047-8724-EA3E232FA748}"/>
              </a:ext>
            </a:extLst>
          </p:cNvPr>
          <p:cNvSpPr txBox="1"/>
          <p:nvPr/>
        </p:nvSpPr>
        <p:spPr>
          <a:xfrm>
            <a:off x="229155" y="4462033"/>
            <a:ext cx="1097673" cy="338554"/>
          </a:xfrm>
          <a:prstGeom prst="rect">
            <a:avLst/>
          </a:prstGeom>
          <a:noFill/>
        </p:spPr>
        <p:txBody>
          <a:bodyPr wrap="none" rtlCol="0">
            <a:spAutoFit/>
          </a:bodyPr>
          <a:lstStyle/>
          <a:p>
            <a:r>
              <a:rPr lang="en-GB" sz="1600" b="1" dirty="0">
                <a:solidFill>
                  <a:schemeClr val="bg1"/>
                </a:solidFill>
              </a:rPr>
              <a:t>Modulator</a:t>
            </a:r>
          </a:p>
        </p:txBody>
      </p:sp>
      <p:sp>
        <p:nvSpPr>
          <p:cNvPr id="10" name="TextBox 9">
            <a:extLst>
              <a:ext uri="{FF2B5EF4-FFF2-40B4-BE49-F238E27FC236}">
                <a16:creationId xmlns:a16="http://schemas.microsoft.com/office/drawing/2014/main" id="{196CC658-1B97-4C45-BC7C-E6C834923800}"/>
              </a:ext>
            </a:extLst>
          </p:cNvPr>
          <p:cNvSpPr txBox="1"/>
          <p:nvPr/>
        </p:nvSpPr>
        <p:spPr>
          <a:xfrm>
            <a:off x="6133811" y="4462033"/>
            <a:ext cx="1138197" cy="338554"/>
          </a:xfrm>
          <a:prstGeom prst="rect">
            <a:avLst/>
          </a:prstGeom>
          <a:noFill/>
        </p:spPr>
        <p:txBody>
          <a:bodyPr wrap="none" rtlCol="0">
            <a:spAutoFit/>
          </a:bodyPr>
          <a:lstStyle/>
          <a:p>
            <a:r>
              <a:rPr lang="en-GB" sz="1600" b="1" dirty="0">
                <a:solidFill>
                  <a:schemeClr val="bg1"/>
                </a:solidFill>
              </a:rPr>
              <a:t>TS2 Bunker</a:t>
            </a:r>
          </a:p>
        </p:txBody>
      </p:sp>
      <p:sp>
        <p:nvSpPr>
          <p:cNvPr id="11" name="TextBox 10">
            <a:extLst>
              <a:ext uri="{FF2B5EF4-FFF2-40B4-BE49-F238E27FC236}">
                <a16:creationId xmlns:a16="http://schemas.microsoft.com/office/drawing/2014/main" id="{17D2E0E9-654B-EC4B-91BC-09DF7BE0A365}"/>
              </a:ext>
            </a:extLst>
          </p:cNvPr>
          <p:cNvSpPr txBox="1"/>
          <p:nvPr/>
        </p:nvSpPr>
        <p:spPr>
          <a:xfrm>
            <a:off x="5859626" y="3739588"/>
            <a:ext cx="1347164" cy="338554"/>
          </a:xfrm>
          <a:prstGeom prst="rect">
            <a:avLst/>
          </a:prstGeom>
          <a:noFill/>
        </p:spPr>
        <p:txBody>
          <a:bodyPr wrap="none" rtlCol="0">
            <a:spAutoFit/>
          </a:bodyPr>
          <a:lstStyle/>
          <a:p>
            <a:r>
              <a:rPr lang="en-GB" sz="1600" b="1" dirty="0">
                <a:solidFill>
                  <a:schemeClr val="bg1"/>
                </a:solidFill>
              </a:rPr>
              <a:t>Cryo-Module </a:t>
            </a:r>
          </a:p>
        </p:txBody>
      </p:sp>
      <p:sp>
        <p:nvSpPr>
          <p:cNvPr id="13" name="TextBox 12">
            <a:extLst>
              <a:ext uri="{FF2B5EF4-FFF2-40B4-BE49-F238E27FC236}">
                <a16:creationId xmlns:a16="http://schemas.microsoft.com/office/drawing/2014/main" id="{F88A3838-C364-374A-8CEB-C817CC4ED76E}"/>
              </a:ext>
            </a:extLst>
          </p:cNvPr>
          <p:cNvSpPr txBox="1"/>
          <p:nvPr/>
        </p:nvSpPr>
        <p:spPr>
          <a:xfrm>
            <a:off x="7628238" y="3268175"/>
            <a:ext cx="1279709" cy="584775"/>
          </a:xfrm>
          <a:prstGeom prst="rect">
            <a:avLst/>
          </a:prstGeom>
          <a:noFill/>
        </p:spPr>
        <p:txBody>
          <a:bodyPr wrap="none" rtlCol="0">
            <a:spAutoFit/>
          </a:bodyPr>
          <a:lstStyle/>
          <a:p>
            <a:pPr algn="ctr"/>
            <a:r>
              <a:rPr lang="en-GB" sz="1600" b="1" dirty="0">
                <a:solidFill>
                  <a:schemeClr val="bg1"/>
                </a:solidFill>
              </a:rPr>
              <a:t>Heavy Shield</a:t>
            </a:r>
          </a:p>
          <a:p>
            <a:pPr algn="ctr"/>
            <a:r>
              <a:rPr lang="en-GB" sz="1600" b="1" dirty="0">
                <a:solidFill>
                  <a:schemeClr val="bg1"/>
                </a:solidFill>
              </a:rPr>
              <a:t>Door</a:t>
            </a:r>
          </a:p>
        </p:txBody>
      </p:sp>
      <p:sp>
        <p:nvSpPr>
          <p:cNvPr id="15" name="TextBox 14">
            <a:extLst>
              <a:ext uri="{FF2B5EF4-FFF2-40B4-BE49-F238E27FC236}">
                <a16:creationId xmlns:a16="http://schemas.microsoft.com/office/drawing/2014/main" id="{6B74ED96-5459-134D-BAB5-2C00A8FFAD7F}"/>
              </a:ext>
            </a:extLst>
          </p:cNvPr>
          <p:cNvSpPr txBox="1"/>
          <p:nvPr/>
        </p:nvSpPr>
        <p:spPr>
          <a:xfrm>
            <a:off x="3419872" y="4512032"/>
            <a:ext cx="1400512" cy="338554"/>
          </a:xfrm>
          <a:prstGeom prst="rect">
            <a:avLst/>
          </a:prstGeom>
          <a:noFill/>
        </p:spPr>
        <p:txBody>
          <a:bodyPr wrap="none" rtlCol="0">
            <a:spAutoFit/>
          </a:bodyPr>
          <a:lstStyle/>
          <a:p>
            <a:r>
              <a:rPr lang="en-GB" sz="1600" b="1" dirty="0">
                <a:solidFill>
                  <a:schemeClr val="bg1"/>
                </a:solidFill>
              </a:rPr>
              <a:t>Bunker Access</a:t>
            </a:r>
          </a:p>
        </p:txBody>
      </p:sp>
      <p:sp>
        <p:nvSpPr>
          <p:cNvPr id="16" name="TextBox 15">
            <a:extLst>
              <a:ext uri="{FF2B5EF4-FFF2-40B4-BE49-F238E27FC236}">
                <a16:creationId xmlns:a16="http://schemas.microsoft.com/office/drawing/2014/main" id="{80B6F9FB-35BF-FF48-8F97-76B8DB29307D}"/>
              </a:ext>
            </a:extLst>
          </p:cNvPr>
          <p:cNvSpPr txBox="1"/>
          <p:nvPr/>
        </p:nvSpPr>
        <p:spPr>
          <a:xfrm>
            <a:off x="3395877" y="2119052"/>
            <a:ext cx="1644553" cy="338554"/>
          </a:xfrm>
          <a:prstGeom prst="rect">
            <a:avLst/>
          </a:prstGeom>
          <a:noFill/>
        </p:spPr>
        <p:txBody>
          <a:bodyPr wrap="none" rtlCol="0">
            <a:spAutoFit/>
          </a:bodyPr>
          <a:lstStyle/>
          <a:p>
            <a:r>
              <a:rPr lang="en-GB" sz="1600" b="1" dirty="0">
                <a:solidFill>
                  <a:schemeClr val="bg1"/>
                </a:solidFill>
              </a:rPr>
              <a:t>TS2 Control racks</a:t>
            </a:r>
          </a:p>
        </p:txBody>
      </p:sp>
      <p:cxnSp>
        <p:nvCxnSpPr>
          <p:cNvPr id="19" name="Straight Arrow Connector 18">
            <a:extLst>
              <a:ext uri="{FF2B5EF4-FFF2-40B4-BE49-F238E27FC236}">
                <a16:creationId xmlns:a16="http://schemas.microsoft.com/office/drawing/2014/main" id="{E202AD02-A060-8848-975F-F2A9F4708DCA}"/>
              </a:ext>
            </a:extLst>
          </p:cNvPr>
          <p:cNvCxnSpPr>
            <a:cxnSpLocks/>
            <a:stCxn id="16" idx="2"/>
          </p:cNvCxnSpPr>
          <p:nvPr/>
        </p:nvCxnSpPr>
        <p:spPr>
          <a:xfrm flipH="1">
            <a:off x="3417904" y="2457606"/>
            <a:ext cx="800250" cy="62756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52828E4-3BD7-DA4D-B428-2CC1FA67B6B4}"/>
              </a:ext>
            </a:extLst>
          </p:cNvPr>
          <p:cNvCxnSpPr>
            <a:cxnSpLocks/>
          </p:cNvCxnSpPr>
          <p:nvPr/>
        </p:nvCxnSpPr>
        <p:spPr>
          <a:xfrm flipH="1">
            <a:off x="2960704" y="2457606"/>
            <a:ext cx="1257449" cy="167119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C0283F6-2279-DA40-BC8C-18A4561EBEE4}"/>
              </a:ext>
            </a:extLst>
          </p:cNvPr>
          <p:cNvCxnSpPr>
            <a:cxnSpLocks/>
            <a:stCxn id="3" idx="2"/>
          </p:cNvCxnSpPr>
          <p:nvPr/>
        </p:nvCxnSpPr>
        <p:spPr>
          <a:xfrm>
            <a:off x="1470861" y="2873197"/>
            <a:ext cx="210541" cy="149789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F18568B-CD8C-ED47-8365-0774864157ED}"/>
              </a:ext>
            </a:extLst>
          </p:cNvPr>
          <p:cNvCxnSpPr>
            <a:cxnSpLocks/>
            <a:stCxn id="3" idx="2"/>
          </p:cNvCxnSpPr>
          <p:nvPr/>
        </p:nvCxnSpPr>
        <p:spPr>
          <a:xfrm>
            <a:off x="1470861" y="2873197"/>
            <a:ext cx="923135" cy="134789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6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Contents</a:t>
            </a:r>
            <a:r>
              <a:rPr lang="sv-SE" dirty="0"/>
              <a: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3779912" y="1830387"/>
            <a:ext cx="5122912" cy="3038773"/>
          </a:xfrm>
        </p:spPr>
        <p:txBody>
          <a:bodyPr/>
          <a:lstStyle/>
          <a:p>
            <a:r>
              <a:rPr lang="en-GB" sz="1800" dirty="0"/>
              <a:t>TS2 hazard and risk assessment - ESS-0488867</a:t>
            </a:r>
          </a:p>
        </p:txBody>
      </p:sp>
      <p:pic>
        <p:nvPicPr>
          <p:cNvPr id="6" name="Picture 5">
            <a:extLst>
              <a:ext uri="{FF2B5EF4-FFF2-40B4-BE49-F238E27FC236}">
                <a16:creationId xmlns:a16="http://schemas.microsoft.com/office/drawing/2014/main" id="{CB898B82-941D-BB4D-B2A7-C3C571C7B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7" y="1484784"/>
            <a:ext cx="2412776" cy="5329044"/>
          </a:xfrm>
          <a:prstGeom prst="rect">
            <a:avLst/>
          </a:prstGeom>
        </p:spPr>
      </p:pic>
      <p:sp>
        <p:nvSpPr>
          <p:cNvPr id="7" name="Donut 6">
            <a:extLst>
              <a:ext uri="{FF2B5EF4-FFF2-40B4-BE49-F238E27FC236}">
                <a16:creationId xmlns:a16="http://schemas.microsoft.com/office/drawing/2014/main" id="{86C226E6-6E58-7047-96B3-DFE4E111D3A1}"/>
              </a:ext>
            </a:extLst>
          </p:cNvPr>
          <p:cNvSpPr/>
          <p:nvPr/>
        </p:nvSpPr>
        <p:spPr>
          <a:xfrm>
            <a:off x="287017" y="1916832"/>
            <a:ext cx="1080120" cy="720080"/>
          </a:xfrm>
          <a:prstGeom prst="donut">
            <a:avLst>
              <a:gd name="adj" fmla="val 18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395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Hazard</a:t>
            </a:r>
            <a:r>
              <a:rPr lang="sv-SE" dirty="0"/>
              <a:t> and Risk </a:t>
            </a:r>
            <a:r>
              <a:rPr lang="sv-SE" dirty="0" err="1"/>
              <a:t>Analysis</a:t>
            </a:r>
            <a:r>
              <a:rPr lang="sv-SE" dirty="0"/>
              <a:t> – ESS-0488867</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9" name="Rectangle 8">
            <a:extLst>
              <a:ext uri="{FF2B5EF4-FFF2-40B4-BE49-F238E27FC236}">
                <a16:creationId xmlns:a16="http://schemas.microsoft.com/office/drawing/2014/main" id="{9604CC1F-ECE9-9A4D-93F6-C0D8912B1495}"/>
              </a:ext>
            </a:extLst>
          </p:cNvPr>
          <p:cNvSpPr/>
          <p:nvPr/>
        </p:nvSpPr>
        <p:spPr>
          <a:xfrm>
            <a:off x="251520" y="1671002"/>
            <a:ext cx="8064896"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itchFamily="2" charset="0"/>
              </a:rPr>
              <a:t>Two workshops were held with personnel from different groups representing the different systems involved. The system was divided into two nodes: equipment inside the bunker and equipment outside of the bunker.</a:t>
            </a:r>
            <a:r>
              <a:rPr lang="en-GB" dirty="0"/>
              <a:t> </a:t>
            </a:r>
          </a:p>
        </p:txBody>
      </p:sp>
      <p:sp>
        <p:nvSpPr>
          <p:cNvPr id="11" name="Rectangle 1">
            <a:extLst>
              <a:ext uri="{FF2B5EF4-FFF2-40B4-BE49-F238E27FC236}">
                <a16:creationId xmlns:a16="http://schemas.microsoft.com/office/drawing/2014/main" id="{4E5D0446-EDE8-F84B-B8A9-C1660CC57AFD}"/>
              </a:ext>
            </a:extLst>
          </p:cNvPr>
          <p:cNvSpPr>
            <a:spLocks noChangeArrowheads="1"/>
          </p:cNvSpPr>
          <p:nvPr/>
        </p:nvSpPr>
        <p:spPr bwMode="auto">
          <a:xfrm>
            <a:off x="239366" y="2708920"/>
            <a:ext cx="777686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Classification of risk.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eaLnBrk="0" fontAlgn="base" hangingPunct="0">
              <a:spcBef>
                <a:spcPct val="0"/>
              </a:spcBef>
              <a:spcAft>
                <a:spcPct val="0"/>
              </a:spcAft>
            </a:pP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Classification of risk for radiological hazards has been carried out in accordance with:</a:t>
            </a:r>
          </a:p>
          <a:p>
            <a:pPr eaLnBrk="0" fontAlgn="base" hangingPunct="0">
              <a:spcBef>
                <a:spcPct val="0"/>
              </a:spcBef>
              <a:spcAft>
                <a:spcPct val="0"/>
              </a:spcAft>
            </a:pPr>
            <a:endPar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General Safety Objectives </a:t>
            </a:r>
            <a:r>
              <a:rPr lang="en-GB" dirty="0"/>
              <a:t>ESS-0000004</a:t>
            </a:r>
          </a:p>
          <a:p>
            <a:pPr marL="285750" indent="-285750" eaLnBrk="0" fontAlgn="base" hangingPunct="0">
              <a:spcBef>
                <a:spcPct val="0"/>
              </a:spcBef>
              <a:spcAft>
                <a:spcPct val="0"/>
              </a:spcAft>
              <a:buFont typeface="Arial" panose="020B0604020202020204" pitchFamily="34" charset="0"/>
              <a:buChar char="•"/>
            </a:pPr>
            <a:r>
              <a:rPr lang="en-GB" dirty="0"/>
              <a:t>Charter for Radiation Safety Committee ESS-0440582</a:t>
            </a:r>
          </a:p>
          <a:p>
            <a:pPr lvl="0" eaLnBrk="0" fontAlgn="base" hangingPunct="0">
              <a:spcBef>
                <a:spcPct val="0"/>
              </a:spcBef>
              <a:spcAft>
                <a:spcPct val="0"/>
              </a:spcAft>
            </a:pPr>
            <a:endParaRPr lang="en-GB" dirty="0"/>
          </a:p>
          <a:p>
            <a:pPr lvl="0" eaLnBrk="0" fontAlgn="base" hangingPunct="0">
              <a:spcBef>
                <a:spcPct val="0"/>
              </a:spcBef>
              <a:spcAft>
                <a:spcPct val="0"/>
              </a:spcAf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Classification of risk for non radiological hazards is carried out in accordance with:</a:t>
            </a:r>
          </a:p>
          <a:p>
            <a:pPr marL="285750" indent="-285750" eaLnBrk="0" fontAlgn="base" hangingPunct="0">
              <a:spcBef>
                <a:spcPct val="0"/>
              </a:spcBef>
              <a:spcAft>
                <a:spcPct val="0"/>
              </a:spcAft>
              <a:buFont typeface="Arial" panose="020B0604020202020204" pitchFamily="34" charset="0"/>
              <a:buChar char="•"/>
            </a:pPr>
            <a:r>
              <a:rPr lang="en-GB" dirty="0"/>
              <a:t>Risk matrix for conventional safety ESS-0379511</a:t>
            </a:r>
            <a:endParaRPr kumimoji="0" lang="en-GB" altLang="en-US"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59489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9A7B-DFCC-6746-AF46-B57002C5B11D}"/>
              </a:ext>
            </a:extLst>
          </p:cNvPr>
          <p:cNvSpPr>
            <a:spLocks noGrp="1"/>
          </p:cNvSpPr>
          <p:nvPr>
            <p:ph type="title"/>
          </p:nvPr>
        </p:nvSpPr>
        <p:spPr/>
        <p:txBody>
          <a:bodyPr/>
          <a:lstStyle/>
          <a:p>
            <a:r>
              <a:rPr lang="en-GB" dirty="0"/>
              <a:t>Welcome </a:t>
            </a:r>
          </a:p>
        </p:txBody>
      </p:sp>
      <p:sp>
        <p:nvSpPr>
          <p:cNvPr id="3" name="Content Placeholder 2">
            <a:extLst>
              <a:ext uri="{FF2B5EF4-FFF2-40B4-BE49-F238E27FC236}">
                <a16:creationId xmlns:a16="http://schemas.microsoft.com/office/drawing/2014/main" id="{A61C1953-F4F2-D54F-B898-02116647E71A}"/>
              </a:ext>
            </a:extLst>
          </p:cNvPr>
          <p:cNvSpPr>
            <a:spLocks noGrp="1"/>
          </p:cNvSpPr>
          <p:nvPr>
            <p:ph idx="1"/>
          </p:nvPr>
        </p:nvSpPr>
        <p:spPr>
          <a:xfrm>
            <a:off x="457200" y="1600200"/>
            <a:ext cx="8229600" cy="5121275"/>
          </a:xfrm>
        </p:spPr>
        <p:txBody>
          <a:bodyPr>
            <a:noAutofit/>
          </a:bodyPr>
          <a:lstStyle/>
          <a:p>
            <a:pPr marL="0" indent="0">
              <a:buNone/>
            </a:pPr>
            <a:r>
              <a:rPr lang="en-GB" sz="1600" dirty="0"/>
              <a:t>Thank you everyone for attending today’s PDR for the TS2 PSS.</a:t>
            </a:r>
          </a:p>
          <a:p>
            <a:pPr marL="0" indent="0">
              <a:buNone/>
            </a:pPr>
            <a:endParaRPr lang="en-GB" sz="1600" dirty="0"/>
          </a:p>
          <a:p>
            <a:pPr marL="0" indent="0">
              <a:buNone/>
            </a:pPr>
            <a:r>
              <a:rPr lang="en-GB" sz="1600" dirty="0"/>
              <a:t>The PDR charge is ESS-0680092</a:t>
            </a:r>
            <a:endParaRPr lang="en-GB" sz="1600" b="1" dirty="0"/>
          </a:p>
          <a:p>
            <a:pPr marL="0" indent="0">
              <a:buNone/>
            </a:pPr>
            <a:r>
              <a:rPr lang="en-GB" sz="1600" dirty="0"/>
              <a:t>The purpose of this PDR is to confirm that the initiating events, safety functions, requirements and interfaces are well understood, defined and documented; and that a preliminary design and concepts of operation sufficiently cover the high level system requirements.    </a:t>
            </a:r>
          </a:p>
          <a:p>
            <a:pPr marL="0" indent="0">
              <a:buNone/>
            </a:pPr>
            <a:r>
              <a:rPr lang="en-GB" sz="1600" dirty="0"/>
              <a:t>This will enable the PSS team to complete the detailed design of the TS2 PSS ready for CDR and final installation.</a:t>
            </a:r>
          </a:p>
          <a:p>
            <a:pPr marL="0" indent="0">
              <a:buNone/>
            </a:pPr>
            <a:endParaRPr lang="en-GB" sz="1600" dirty="0"/>
          </a:p>
          <a:p>
            <a:pPr marL="0" indent="0">
              <a:buNone/>
            </a:pPr>
            <a:r>
              <a:rPr lang="en-GB" sz="1600" dirty="0"/>
              <a:t>The PDR also covers planning activities for the following processes: </a:t>
            </a:r>
          </a:p>
          <a:p>
            <a:pPr lvl="1">
              <a:buFont typeface="Courier New" panose="02070309020205020404" pitchFamily="49" charset="0"/>
              <a:buChar char="o"/>
            </a:pPr>
            <a:r>
              <a:rPr lang="en-GB" sz="1600" dirty="0"/>
              <a:t>Safety plan</a:t>
            </a:r>
          </a:p>
          <a:p>
            <a:pPr lvl="1">
              <a:buFont typeface="Courier New" panose="02070309020205020404" pitchFamily="49" charset="0"/>
              <a:buChar char="o"/>
            </a:pPr>
            <a:r>
              <a:rPr lang="en-GB" sz="1600" dirty="0"/>
              <a:t>Configuration management,</a:t>
            </a:r>
          </a:p>
          <a:p>
            <a:pPr lvl="1">
              <a:buFont typeface="Courier New" panose="02070309020205020404" pitchFamily="49" charset="0"/>
              <a:buChar char="o"/>
            </a:pPr>
            <a:r>
              <a:rPr lang="en-GB" sz="1600" dirty="0"/>
              <a:t>Software development,</a:t>
            </a:r>
          </a:p>
          <a:p>
            <a:pPr lvl="1">
              <a:buFont typeface="Courier New" panose="02070309020205020404" pitchFamily="49" charset="0"/>
              <a:buChar char="o"/>
            </a:pPr>
            <a:r>
              <a:rPr lang="en-GB" sz="1600" dirty="0"/>
              <a:t>Verification and validation. </a:t>
            </a:r>
          </a:p>
          <a:p>
            <a:pPr marL="0" indent="0">
              <a:buNone/>
            </a:pPr>
            <a:r>
              <a:rPr lang="en-GB" sz="1600" dirty="0"/>
              <a:t>These documents outline the planning strategy for personnel safety systems here at ESS and will ensure traceability throughout the process.</a:t>
            </a:r>
          </a:p>
          <a:p>
            <a:pPr marL="0" indent="0">
              <a:buNone/>
            </a:pPr>
            <a:r>
              <a:rPr lang="en-GB" sz="1600" dirty="0"/>
              <a:t>It is intended that these four documents will eventually be approved by the ESS “Safety Committee”  will become standard global PSS documents.</a:t>
            </a:r>
          </a:p>
        </p:txBody>
      </p:sp>
      <p:sp>
        <p:nvSpPr>
          <p:cNvPr id="4" name="Slide Number Placeholder 3">
            <a:extLst>
              <a:ext uri="{FF2B5EF4-FFF2-40B4-BE49-F238E27FC236}">
                <a16:creationId xmlns:a16="http://schemas.microsoft.com/office/drawing/2014/main" id="{722DD867-C215-1F45-8801-9ECE1FDFFCDF}"/>
              </a:ext>
            </a:extLst>
          </p:cNvPr>
          <p:cNvSpPr>
            <a:spLocks noGrp="1"/>
          </p:cNvSpPr>
          <p:nvPr>
            <p:ph type="sldNum" sz="quarter" idx="12"/>
          </p:nvPr>
        </p:nvSpPr>
        <p:spPr/>
        <p:txBody>
          <a:bodyPr/>
          <a:lstStyle/>
          <a:p>
            <a:fld id="{551115BC-487E-4422-894C-CB7CD3E79223}" type="slidenum">
              <a:rPr lang="sv-SE" smtClean="0"/>
              <a:t>2</a:t>
            </a:fld>
            <a:endParaRPr lang="sv-SE"/>
          </a:p>
        </p:txBody>
      </p:sp>
    </p:spTree>
    <p:extLst>
      <p:ext uri="{BB962C8B-B14F-4D97-AF65-F5344CB8AC3E}">
        <p14:creationId xmlns:p14="http://schemas.microsoft.com/office/powerpoint/2010/main" val="157216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2D6F-4FA7-5F49-BA04-CCBA09311427}"/>
              </a:ext>
            </a:extLst>
          </p:cNvPr>
          <p:cNvSpPr>
            <a:spLocks noGrp="1"/>
          </p:cNvSpPr>
          <p:nvPr>
            <p:ph type="title"/>
          </p:nvPr>
        </p:nvSpPr>
        <p:spPr/>
        <p:txBody>
          <a:bodyPr/>
          <a:lstStyle/>
          <a:p>
            <a:r>
              <a:rPr lang="en-GB" dirty="0"/>
              <a:t>Radiation Safety Matrix</a:t>
            </a:r>
          </a:p>
        </p:txBody>
      </p:sp>
      <p:sp>
        <p:nvSpPr>
          <p:cNvPr id="4" name="Slide Number Placeholder 3">
            <a:extLst>
              <a:ext uri="{FF2B5EF4-FFF2-40B4-BE49-F238E27FC236}">
                <a16:creationId xmlns:a16="http://schemas.microsoft.com/office/drawing/2014/main" id="{F39E7BEF-BAAA-8A47-8007-ADE8AD598DDA}"/>
              </a:ext>
            </a:extLst>
          </p:cNvPr>
          <p:cNvSpPr>
            <a:spLocks noGrp="1"/>
          </p:cNvSpPr>
          <p:nvPr>
            <p:ph type="sldNum" sz="quarter" idx="12"/>
          </p:nvPr>
        </p:nvSpPr>
        <p:spPr/>
        <p:txBody>
          <a:bodyPr/>
          <a:lstStyle/>
          <a:p>
            <a:fld id="{551115BC-487E-4422-894C-CB7CD3E79223}" type="slidenum">
              <a:rPr lang="sv-SE" smtClean="0"/>
              <a:t>20</a:t>
            </a:fld>
            <a:endParaRPr lang="sv-SE"/>
          </a:p>
        </p:txBody>
      </p:sp>
      <p:pic>
        <p:nvPicPr>
          <p:cNvPr id="17" name="Picture 16">
            <a:extLst>
              <a:ext uri="{FF2B5EF4-FFF2-40B4-BE49-F238E27FC236}">
                <a16:creationId xmlns:a16="http://schemas.microsoft.com/office/drawing/2014/main" id="{43E87A16-BB04-F247-A08E-2303C892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97566"/>
            <a:ext cx="6143724" cy="4584163"/>
          </a:xfrm>
          <a:prstGeom prst="rect">
            <a:avLst/>
          </a:prstGeom>
        </p:spPr>
      </p:pic>
      <mc:AlternateContent xmlns:mc="http://schemas.openxmlformats.org/markup-compatibility/2006">
        <mc:Choice xmlns:a14="http://schemas.microsoft.com/office/drawing/2010/main" Requires="a14">
          <p:graphicFrame>
            <p:nvGraphicFramePr>
              <p:cNvPr id="18" name="Table 17">
                <a:extLst>
                  <a:ext uri="{FF2B5EF4-FFF2-40B4-BE49-F238E27FC236}">
                    <a16:creationId xmlns:a16="http://schemas.microsoft.com/office/drawing/2014/main" id="{98EE37DA-5C76-7F48-8100-10D115EDF4A3}"/>
                  </a:ext>
                </a:extLst>
              </p:cNvPr>
              <p:cNvGraphicFramePr>
                <a:graphicFrameLocks noGrp="1"/>
              </p:cNvGraphicFramePr>
              <p:nvPr>
                <p:extLst>
                  <p:ext uri="{D42A27DB-BD31-4B8C-83A1-F6EECF244321}">
                    <p14:modId xmlns:p14="http://schemas.microsoft.com/office/powerpoint/2010/main" val="1778630308"/>
                  </p:ext>
                </p:extLst>
              </p:nvPr>
            </p:nvGraphicFramePr>
            <p:xfrm>
              <a:off x="2771800" y="4094980"/>
              <a:ext cx="5668010" cy="2612009"/>
            </p:xfrm>
            <a:graphic>
              <a:graphicData uri="http://schemas.openxmlformats.org/drawingml/2006/table">
                <a:tbl>
                  <a:tblPr firstRow="1" bandRow="1">
                    <a:tableStyleId>{5C22544A-7EE6-4342-B048-85BDC9FD1C3A}</a:tableStyleId>
                  </a:tblPr>
                  <a:tblGrid>
                    <a:gridCol w="1614170">
                      <a:extLst>
                        <a:ext uri="{9D8B030D-6E8A-4147-A177-3AD203B41FA5}">
                          <a16:colId xmlns:a16="http://schemas.microsoft.com/office/drawing/2014/main" val="1829546566"/>
                        </a:ext>
                      </a:extLst>
                    </a:gridCol>
                    <a:gridCol w="2250440">
                      <a:extLst>
                        <a:ext uri="{9D8B030D-6E8A-4147-A177-3AD203B41FA5}">
                          <a16:colId xmlns:a16="http://schemas.microsoft.com/office/drawing/2014/main" val="576715829"/>
                        </a:ext>
                      </a:extLst>
                    </a:gridCol>
                    <a:gridCol w="1803400">
                      <a:extLst>
                        <a:ext uri="{9D8B030D-6E8A-4147-A177-3AD203B41FA5}">
                          <a16:colId xmlns:a16="http://schemas.microsoft.com/office/drawing/2014/main" val="2110460434"/>
                        </a:ext>
                      </a:extLst>
                    </a:gridCol>
                  </a:tblGrid>
                  <a:tr h="264160">
                    <a:tc>
                      <a:txBody>
                        <a:bodyPr/>
                        <a:lstStyle/>
                        <a:p>
                          <a:pPr algn="just">
                            <a:lnSpc>
                              <a:spcPts val="1400"/>
                            </a:lnSpc>
                            <a:spcAft>
                              <a:spcPts val="1200"/>
                            </a:spcAft>
                          </a:pPr>
                          <a:r>
                            <a:rPr lang="en-US" sz="1000">
                              <a:effectLst/>
                            </a:rPr>
                            <a:t> </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gridSpan="2">
                      <a:txBody>
                        <a:bodyPr/>
                        <a:lstStyle/>
                        <a:p>
                          <a:pPr algn="ctr">
                            <a:lnSpc>
                              <a:spcPts val="1400"/>
                            </a:lnSpc>
                            <a:spcAft>
                              <a:spcPts val="1200"/>
                            </a:spcAft>
                          </a:pPr>
                          <a:r>
                            <a:rPr lang="en-US" sz="1000">
                              <a:effectLst/>
                            </a:rPr>
                            <a:t>Acceptable range for exposure level (effective dose in mSv)</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hMerge="1">
                      <a:txBody>
                        <a:bodyPr/>
                        <a:lstStyle/>
                        <a:p>
                          <a:endParaRPr lang="en-GB"/>
                        </a:p>
                      </a:txBody>
                      <a:tcPr/>
                    </a:tc>
                    <a:extLst>
                      <a:ext uri="{0D108BD9-81ED-4DB2-BD59-A6C34878D82A}">
                        <a16:rowId xmlns:a16="http://schemas.microsoft.com/office/drawing/2014/main" val="4264601988"/>
                      </a:ext>
                    </a:extLst>
                  </a:tr>
                  <a:tr h="264160">
                    <a:tc>
                      <a:txBody>
                        <a:bodyPr/>
                        <a:lstStyle/>
                        <a:p>
                          <a:pPr algn="just">
                            <a:lnSpc>
                              <a:spcPts val="1400"/>
                            </a:lnSpc>
                            <a:spcAft>
                              <a:spcPts val="1200"/>
                            </a:spcAft>
                          </a:pPr>
                          <a:r>
                            <a:rPr lang="en-US" sz="1000">
                              <a:effectLst/>
                            </a:rPr>
                            <a:t>Event class</a:t>
                          </a:r>
                          <a:endParaRPr lang="en-GB" sz="1200">
                            <a:effectLst/>
                          </a:endParaRPr>
                        </a:p>
                        <a:p>
                          <a:pPr algn="just">
                            <a:lnSpc>
                              <a:spcPts val="1400"/>
                            </a:lnSpc>
                            <a:spcAft>
                              <a:spcPts val="1200"/>
                            </a:spcAft>
                          </a:pPr>
                          <a:r>
                            <a:rPr lang="en-US" sz="1000">
                              <a:effectLst/>
                            </a:rPr>
                            <a:t>Likelihood </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a:txBody>
                        <a:bodyPr/>
                        <a:lstStyle/>
                        <a:p>
                          <a:pPr algn="ctr">
                            <a:lnSpc>
                              <a:spcPts val="1400"/>
                            </a:lnSpc>
                            <a:spcAft>
                              <a:spcPts val="1200"/>
                            </a:spcAft>
                          </a:pPr>
                          <a:r>
                            <a:rPr lang="en-US" sz="1000">
                              <a:effectLst/>
                            </a:rPr>
                            <a:t>Exposed  workers without safety task</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a:txBody>
                        <a:bodyPr/>
                        <a:lstStyle/>
                        <a:p>
                          <a:pPr algn="ctr">
                            <a:lnSpc>
                              <a:spcPts val="1400"/>
                            </a:lnSpc>
                            <a:spcAft>
                              <a:spcPts val="1200"/>
                            </a:spcAft>
                          </a:pPr>
                          <a:r>
                            <a:rPr lang="en-US" sz="1000">
                              <a:effectLst/>
                            </a:rPr>
                            <a:t>Non exposed workers (including public on site)</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extLst>
                      <a:ext uri="{0D108BD9-81ED-4DB2-BD59-A6C34878D82A}">
                        <a16:rowId xmlns:a16="http://schemas.microsoft.com/office/drawing/2014/main" val="2230065240"/>
                      </a:ext>
                    </a:extLst>
                  </a:tr>
                  <a:tr h="255905">
                    <a:tc>
                      <a:txBody>
                        <a:bodyPr/>
                        <a:lstStyle/>
                        <a:p>
                          <a:pPr algn="just">
                            <a:lnSpc>
                              <a:spcPts val="1400"/>
                            </a:lnSpc>
                            <a:spcAft>
                              <a:spcPts val="1200"/>
                            </a:spcAft>
                          </a:pPr>
                          <a:r>
                            <a:rPr lang="en-US" sz="1000">
                              <a:effectLst/>
                            </a:rPr>
                            <a:t>Anticipated events - H2</a:t>
                          </a:r>
                          <a:endParaRPr lang="en-GB" sz="1200">
                            <a:effectLst/>
                          </a:endParaRPr>
                        </a:p>
                        <a:p>
                          <a:pPr algn="just">
                            <a:lnSpc>
                              <a:spcPts val="1400"/>
                            </a:lnSpc>
                            <a:spcAft>
                              <a:spcPts val="1200"/>
                            </a:spcAft>
                          </a:pPr>
                          <a:r>
                            <a:rPr lang="en-US" sz="1000">
                              <a:effectLst/>
                            </a:rPr>
                            <a:t>F </a:t>
                          </a:r>
                          <a14:m>
                            <m:oMath xmlns:m="http://schemas.openxmlformats.org/officeDocument/2006/math">
                              <m:r>
                                <a:rPr lang="en-US" sz="1000">
                                  <a:effectLst/>
                                </a:rPr>
                                <m:t>≥</m:t>
                              </m:r>
                            </m:oMath>
                          </a14:m>
                          <a:r>
                            <a:rPr lang="en-US" sz="1000">
                              <a:effectLst/>
                            </a:rPr>
                            <a:t> 10</a:t>
                          </a:r>
                          <a:r>
                            <a:rPr lang="en-US" sz="1000" baseline="30000">
                              <a:effectLst/>
                            </a:rPr>
                            <a:t>-2</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rowSpan="3">
                      <a:txBody>
                        <a:bodyPr/>
                        <a:lstStyle/>
                        <a:p>
                          <a:pPr>
                            <a:lnSpc>
                              <a:spcPts val="1400"/>
                            </a:lnSpc>
                            <a:spcAft>
                              <a:spcPts val="1200"/>
                            </a:spcAft>
                          </a:pPr>
                          <a:br>
                            <a:rPr lang="en-GB" sz="1000">
                              <a:effectLst/>
                            </a:rPr>
                          </a:br>
                          <a:br>
                            <a:rPr lang="en-GB" sz="1000">
                              <a:effectLst/>
                            </a:rPr>
                          </a:br>
                          <a:r>
                            <a:rPr lang="en-GB" sz="1000">
                              <a:effectLst/>
                            </a:rPr>
                            <a:t>order of magnitude for</a:t>
                          </a:r>
                          <a:br>
                            <a:rPr lang="en-GB" sz="1000">
                              <a:effectLst/>
                            </a:rPr>
                          </a:br>
                          <a:r>
                            <a:rPr lang="en-GB" sz="1000">
                              <a:effectLst/>
                            </a:rPr>
                            <a:t>  maximum value :</a:t>
                          </a:r>
                          <a:endParaRPr lang="en-GB" sz="1200">
                            <a:effectLst/>
                          </a:endParaRPr>
                        </a:p>
                        <a:p>
                          <a:pPr>
                            <a:lnSpc>
                              <a:spcPts val="1400"/>
                            </a:lnSpc>
                            <a:spcAft>
                              <a:spcPts val="1200"/>
                            </a:spcAft>
                          </a:pPr>
                          <a:r>
                            <a:rPr lang="en-GB" sz="1000">
                              <a:effectLst/>
                            </a:rPr>
                            <a:t>6 mSv for exposed workers Category B</a:t>
                          </a:r>
                          <a:endParaRPr lang="en-GB" sz="1200">
                            <a:effectLst/>
                          </a:endParaRPr>
                        </a:p>
                        <a:p>
                          <a:pPr>
                            <a:lnSpc>
                              <a:spcPts val="1400"/>
                            </a:lnSpc>
                            <a:spcAft>
                              <a:spcPts val="1200"/>
                            </a:spcAft>
                          </a:pPr>
                          <a:r>
                            <a:rPr lang="en-GB" sz="1000">
                              <a:effectLst/>
                            </a:rPr>
                            <a:t>20 mSv for exposed workers Category A</a:t>
                          </a:r>
                          <a:endParaRPr lang="en-GB" sz="1200">
                            <a:effectLst/>
                            <a:latin typeface="Calibri" panose="020F0502020204030204" pitchFamily="34" charset="0"/>
                            <a:ea typeface="Calibri" panose="020F0502020204030204" pitchFamily="34" charset="0"/>
                            <a:cs typeface="Times New Roman" pitchFamily="2" charset="0"/>
                          </a:endParaRPr>
                        </a:p>
                      </a:txBody>
                      <a:tcPr marL="76200" marR="76200" marT="38100" marB="38100" anchor="ctr"/>
                    </a:tc>
                    <a:tc rowSpan="3">
                      <a:txBody>
                        <a:bodyPr/>
                        <a:lstStyle/>
                        <a:p>
                          <a:pPr>
                            <a:lnSpc>
                              <a:spcPts val="1400"/>
                            </a:lnSpc>
                            <a:spcAft>
                              <a:spcPts val="1200"/>
                            </a:spcAft>
                          </a:pPr>
                          <a:r>
                            <a:rPr lang="en-GB" sz="1000">
                              <a:effectLst/>
                            </a:rPr>
                            <a:t> </a:t>
                          </a:r>
                          <a:endParaRPr lang="en-GB" sz="1200">
                            <a:effectLst/>
                          </a:endParaRPr>
                        </a:p>
                        <a:p>
                          <a:pPr>
                            <a:lnSpc>
                              <a:spcPts val="1400"/>
                            </a:lnSpc>
                            <a:spcAft>
                              <a:spcPts val="1200"/>
                            </a:spcAft>
                          </a:pPr>
                          <a:r>
                            <a:rPr lang="en-GB" sz="1000">
                              <a:effectLst/>
                            </a:rPr>
                            <a:t>Order of magnitude for maximum value :</a:t>
                          </a:r>
                          <a:endParaRPr lang="en-GB" sz="1200">
                            <a:effectLst/>
                          </a:endParaRPr>
                        </a:p>
                        <a:p>
                          <a:pPr>
                            <a:lnSpc>
                              <a:spcPts val="1400"/>
                            </a:lnSpc>
                            <a:spcAft>
                              <a:spcPts val="1200"/>
                            </a:spcAft>
                          </a:pPr>
                          <a:r>
                            <a:rPr lang="en-GB" sz="1000">
                              <a:effectLst/>
                            </a:rPr>
                            <a:t>1 mSv for non-exposed workers</a:t>
                          </a:r>
                          <a:endParaRPr lang="en-GB" sz="1200">
                            <a:effectLst/>
                          </a:endParaRPr>
                        </a:p>
                        <a:p>
                          <a:pPr algn="ctr">
                            <a:lnSpc>
                              <a:spcPts val="1400"/>
                            </a:lnSpc>
                            <a:spcAft>
                              <a:spcPts val="1200"/>
                            </a:spcAft>
                          </a:pPr>
                          <a:r>
                            <a:rPr lang="en-GB" sz="1000">
                              <a:effectLst/>
                            </a:rPr>
                            <a:t> </a:t>
                          </a:r>
                          <a:endParaRPr lang="en-GB" sz="1200">
                            <a:effectLst/>
                            <a:latin typeface="Calibri" panose="020F0502020204030204" pitchFamily="34" charset="0"/>
                            <a:ea typeface="Calibri" panose="020F0502020204030204" pitchFamily="34" charset="0"/>
                            <a:cs typeface="Times New Roman" pitchFamily="2" charset="0"/>
                          </a:endParaRPr>
                        </a:p>
                      </a:txBody>
                      <a:tcPr marL="76200" marR="76200" marT="38100" marB="38100" anchor="ctr"/>
                    </a:tc>
                    <a:extLst>
                      <a:ext uri="{0D108BD9-81ED-4DB2-BD59-A6C34878D82A}">
                        <a16:rowId xmlns:a16="http://schemas.microsoft.com/office/drawing/2014/main" val="4100866454"/>
                      </a:ext>
                    </a:extLst>
                  </a:tr>
                  <a:tr h="209550">
                    <a:tc>
                      <a:txBody>
                        <a:bodyPr/>
                        <a:lstStyle/>
                        <a:p>
                          <a:pPr algn="just">
                            <a:lnSpc>
                              <a:spcPts val="1400"/>
                            </a:lnSpc>
                            <a:spcAft>
                              <a:spcPts val="1200"/>
                            </a:spcAft>
                          </a:pPr>
                          <a:r>
                            <a:rPr lang="en-US" sz="1000">
                              <a:effectLst/>
                            </a:rPr>
                            <a:t>Unanticipated events - H3</a:t>
                          </a:r>
                          <a:endParaRPr lang="en-GB" sz="1200">
                            <a:effectLst/>
                          </a:endParaRPr>
                        </a:p>
                        <a:p>
                          <a:pPr algn="just">
                            <a:lnSpc>
                              <a:spcPts val="1400"/>
                            </a:lnSpc>
                            <a:spcAft>
                              <a:spcPts val="1200"/>
                            </a:spcAft>
                          </a:pPr>
                          <a:r>
                            <a:rPr lang="en-US" sz="1000">
                              <a:effectLst/>
                            </a:rPr>
                            <a:t>10</a:t>
                          </a:r>
                          <a:r>
                            <a:rPr lang="en-US" sz="1000" baseline="30000">
                              <a:effectLst/>
                            </a:rPr>
                            <a:t>-4</a:t>
                          </a:r>
                          <a:r>
                            <a:rPr lang="en-US" sz="1000">
                              <a:effectLst/>
                            </a:rPr>
                            <a:t> </a:t>
                          </a:r>
                          <a14:m>
                            <m:oMath xmlns:m="http://schemas.openxmlformats.org/officeDocument/2006/math">
                              <m:r>
                                <a:rPr lang="en-US" sz="1000">
                                  <a:effectLst/>
                                </a:rPr>
                                <m:t>≤</m:t>
                              </m:r>
                            </m:oMath>
                          </a14:m>
                          <a:r>
                            <a:rPr lang="en-US" sz="1000">
                              <a:effectLst/>
                            </a:rPr>
                            <a:t> F &lt; 10</a:t>
                          </a:r>
                          <a:r>
                            <a:rPr lang="en-US" sz="1000" baseline="30000">
                              <a:effectLst/>
                            </a:rPr>
                            <a:t>-2</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60466630"/>
                      </a:ext>
                    </a:extLst>
                  </a:tr>
                  <a:tr h="541020">
                    <a:tc>
                      <a:txBody>
                        <a:bodyPr/>
                        <a:lstStyle/>
                        <a:p>
                          <a:pPr algn="just">
                            <a:lnSpc>
                              <a:spcPts val="1400"/>
                            </a:lnSpc>
                            <a:spcAft>
                              <a:spcPts val="1200"/>
                            </a:spcAft>
                          </a:pPr>
                          <a:r>
                            <a:rPr lang="en-US" sz="1000" dirty="0">
                              <a:effectLst/>
                            </a:rPr>
                            <a:t>Improbable events  – H4A</a:t>
                          </a:r>
                          <a:endParaRPr lang="en-GB" sz="1200" dirty="0">
                            <a:effectLst/>
                          </a:endParaRPr>
                        </a:p>
                        <a:p>
                          <a:pPr algn="just">
                            <a:lnSpc>
                              <a:spcPts val="1400"/>
                            </a:lnSpc>
                            <a:spcAft>
                              <a:spcPts val="1200"/>
                            </a:spcAft>
                          </a:pPr>
                          <a:r>
                            <a:rPr lang="en-US" sz="1000" dirty="0">
                              <a:effectLst/>
                            </a:rPr>
                            <a:t>10</a:t>
                          </a:r>
                          <a:r>
                            <a:rPr lang="en-US" sz="1000" baseline="30000" dirty="0">
                              <a:effectLst/>
                            </a:rPr>
                            <a:t>-6</a:t>
                          </a:r>
                          <a:r>
                            <a:rPr lang="en-US" sz="1000" dirty="0">
                              <a:effectLst/>
                            </a:rPr>
                            <a:t> </a:t>
                          </a:r>
                          <a14:m>
                            <m:oMath xmlns:m="http://schemas.openxmlformats.org/officeDocument/2006/math">
                              <m:r>
                                <a:rPr lang="en-US" sz="1000">
                                  <a:effectLst/>
                                </a:rPr>
                                <m:t>≤</m:t>
                              </m:r>
                            </m:oMath>
                          </a14:m>
                          <a:r>
                            <a:rPr lang="en-US" sz="1000" dirty="0">
                              <a:effectLst/>
                            </a:rPr>
                            <a:t> F &lt; 10</a:t>
                          </a:r>
                          <a:r>
                            <a:rPr lang="en-US" sz="1000" baseline="30000" dirty="0">
                              <a:effectLst/>
                            </a:rPr>
                            <a:t>-4 </a:t>
                          </a:r>
                          <a:endParaRPr lang="en-GB" sz="1200" dirty="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90109709"/>
                      </a:ext>
                    </a:extLst>
                  </a:tr>
                </a:tbl>
              </a:graphicData>
            </a:graphic>
          </p:graphicFrame>
        </mc:Choice>
        <mc:Fallback>
          <p:graphicFrame>
            <p:nvGraphicFramePr>
              <p:cNvPr id="18" name="Table 17">
                <a:extLst>
                  <a:ext uri="{FF2B5EF4-FFF2-40B4-BE49-F238E27FC236}">
                    <a16:creationId xmlns:a16="http://schemas.microsoft.com/office/drawing/2014/main" id="{98EE37DA-5C76-7F48-8100-10D115EDF4A3}"/>
                  </a:ext>
                </a:extLst>
              </p:cNvPr>
              <p:cNvGraphicFramePr>
                <a:graphicFrameLocks noGrp="1"/>
              </p:cNvGraphicFramePr>
              <p:nvPr>
                <p:extLst>
                  <p:ext uri="{D42A27DB-BD31-4B8C-83A1-F6EECF244321}">
                    <p14:modId xmlns:p14="http://schemas.microsoft.com/office/powerpoint/2010/main" val="1778630308"/>
                  </p:ext>
                </p:extLst>
              </p:nvPr>
            </p:nvGraphicFramePr>
            <p:xfrm>
              <a:off x="2771800" y="4094980"/>
              <a:ext cx="5668010" cy="2612009"/>
            </p:xfrm>
            <a:graphic>
              <a:graphicData uri="http://schemas.openxmlformats.org/drawingml/2006/table">
                <a:tbl>
                  <a:tblPr firstRow="1" bandRow="1">
                    <a:tableStyleId>{5C22544A-7EE6-4342-B048-85BDC9FD1C3A}</a:tableStyleId>
                  </a:tblPr>
                  <a:tblGrid>
                    <a:gridCol w="1614170">
                      <a:extLst>
                        <a:ext uri="{9D8B030D-6E8A-4147-A177-3AD203B41FA5}">
                          <a16:colId xmlns:a16="http://schemas.microsoft.com/office/drawing/2014/main" val="1829546566"/>
                        </a:ext>
                      </a:extLst>
                    </a:gridCol>
                    <a:gridCol w="2250440">
                      <a:extLst>
                        <a:ext uri="{9D8B030D-6E8A-4147-A177-3AD203B41FA5}">
                          <a16:colId xmlns:a16="http://schemas.microsoft.com/office/drawing/2014/main" val="576715829"/>
                        </a:ext>
                      </a:extLst>
                    </a:gridCol>
                    <a:gridCol w="1803400">
                      <a:extLst>
                        <a:ext uri="{9D8B030D-6E8A-4147-A177-3AD203B41FA5}">
                          <a16:colId xmlns:a16="http://schemas.microsoft.com/office/drawing/2014/main" val="2110460434"/>
                        </a:ext>
                      </a:extLst>
                    </a:gridCol>
                  </a:tblGrid>
                  <a:tr h="264160">
                    <a:tc>
                      <a:txBody>
                        <a:bodyPr/>
                        <a:lstStyle/>
                        <a:p>
                          <a:pPr algn="just">
                            <a:lnSpc>
                              <a:spcPts val="1400"/>
                            </a:lnSpc>
                            <a:spcAft>
                              <a:spcPts val="1200"/>
                            </a:spcAft>
                          </a:pPr>
                          <a:r>
                            <a:rPr lang="en-US" sz="1000">
                              <a:effectLst/>
                            </a:rPr>
                            <a:t> </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gridSpan="2">
                      <a:txBody>
                        <a:bodyPr/>
                        <a:lstStyle/>
                        <a:p>
                          <a:pPr algn="ctr">
                            <a:lnSpc>
                              <a:spcPts val="1400"/>
                            </a:lnSpc>
                            <a:spcAft>
                              <a:spcPts val="1200"/>
                            </a:spcAft>
                          </a:pPr>
                          <a:r>
                            <a:rPr lang="en-US" sz="1000">
                              <a:effectLst/>
                            </a:rPr>
                            <a:t>Acceptable range for exposure level (effective dose in mSv)</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hMerge="1">
                      <a:txBody>
                        <a:bodyPr/>
                        <a:lstStyle/>
                        <a:p>
                          <a:endParaRPr lang="en-GB"/>
                        </a:p>
                      </a:txBody>
                      <a:tcPr/>
                    </a:tc>
                    <a:extLst>
                      <a:ext uri="{0D108BD9-81ED-4DB2-BD59-A6C34878D82A}">
                        <a16:rowId xmlns:a16="http://schemas.microsoft.com/office/drawing/2014/main" val="4264601988"/>
                      </a:ext>
                    </a:extLst>
                  </a:tr>
                  <a:tr h="587248">
                    <a:tc>
                      <a:txBody>
                        <a:bodyPr/>
                        <a:lstStyle/>
                        <a:p>
                          <a:pPr algn="just">
                            <a:lnSpc>
                              <a:spcPts val="1400"/>
                            </a:lnSpc>
                            <a:spcAft>
                              <a:spcPts val="1200"/>
                            </a:spcAft>
                          </a:pPr>
                          <a:r>
                            <a:rPr lang="en-US" sz="1000">
                              <a:effectLst/>
                            </a:rPr>
                            <a:t>Event class</a:t>
                          </a:r>
                          <a:endParaRPr lang="en-GB" sz="1200">
                            <a:effectLst/>
                          </a:endParaRPr>
                        </a:p>
                        <a:p>
                          <a:pPr algn="just">
                            <a:lnSpc>
                              <a:spcPts val="1400"/>
                            </a:lnSpc>
                            <a:spcAft>
                              <a:spcPts val="1200"/>
                            </a:spcAft>
                          </a:pPr>
                          <a:r>
                            <a:rPr lang="en-US" sz="1000">
                              <a:effectLst/>
                            </a:rPr>
                            <a:t>Likelihood </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a:txBody>
                        <a:bodyPr/>
                        <a:lstStyle/>
                        <a:p>
                          <a:pPr algn="ctr">
                            <a:lnSpc>
                              <a:spcPts val="1400"/>
                            </a:lnSpc>
                            <a:spcAft>
                              <a:spcPts val="1200"/>
                            </a:spcAft>
                          </a:pPr>
                          <a:r>
                            <a:rPr lang="en-US" sz="1000">
                              <a:effectLst/>
                            </a:rPr>
                            <a:t>Exposed  workers without safety task</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tc>
                      <a:txBody>
                        <a:bodyPr/>
                        <a:lstStyle/>
                        <a:p>
                          <a:pPr algn="ctr">
                            <a:lnSpc>
                              <a:spcPts val="1400"/>
                            </a:lnSpc>
                            <a:spcAft>
                              <a:spcPts val="1200"/>
                            </a:spcAft>
                          </a:pPr>
                          <a:r>
                            <a:rPr lang="en-US" sz="1000">
                              <a:effectLst/>
                            </a:rPr>
                            <a:t>Non exposed workers (including public on site)</a:t>
                          </a:r>
                          <a:endParaRPr lang="en-GB" sz="1200">
                            <a:effectLst/>
                            <a:latin typeface="Calibri" panose="020F0502020204030204" pitchFamily="34" charset="0"/>
                            <a:ea typeface="Calibri" panose="020F0502020204030204" pitchFamily="34" charset="0"/>
                            <a:cs typeface="Times New Roman" pitchFamily="2" charset="0"/>
                          </a:endParaRPr>
                        </a:p>
                      </a:txBody>
                      <a:tcPr marL="90805" marR="90805" marT="45085" marB="45085"/>
                    </a:tc>
                    <a:extLst>
                      <a:ext uri="{0D108BD9-81ED-4DB2-BD59-A6C34878D82A}">
                        <a16:rowId xmlns:a16="http://schemas.microsoft.com/office/drawing/2014/main" val="2230065240"/>
                      </a:ext>
                    </a:extLst>
                  </a:tr>
                  <a:tr h="586867">
                    <a:tc>
                      <a:txBody>
                        <a:bodyPr/>
                        <a:lstStyle/>
                        <a:p>
                          <a:endParaRPr lang="en-US"/>
                        </a:p>
                      </a:txBody>
                      <a:tcPr marL="90805" marR="90805" marT="45085" marB="45085">
                        <a:blipFill>
                          <a:blip r:embed="rId3"/>
                          <a:stretch>
                            <a:fillRect l="-787" t="-144681" r="-252756" b="-202128"/>
                          </a:stretch>
                        </a:blipFill>
                      </a:tcPr>
                    </a:tc>
                    <a:tc rowSpan="3">
                      <a:txBody>
                        <a:bodyPr/>
                        <a:lstStyle/>
                        <a:p>
                          <a:pPr>
                            <a:lnSpc>
                              <a:spcPts val="1400"/>
                            </a:lnSpc>
                            <a:spcAft>
                              <a:spcPts val="1200"/>
                            </a:spcAft>
                          </a:pPr>
                          <a:br>
                            <a:rPr lang="en-GB" sz="1000">
                              <a:effectLst/>
                            </a:rPr>
                          </a:br>
                          <a:br>
                            <a:rPr lang="en-GB" sz="1000">
                              <a:effectLst/>
                            </a:rPr>
                          </a:br>
                          <a:r>
                            <a:rPr lang="en-GB" sz="1000">
                              <a:effectLst/>
                            </a:rPr>
                            <a:t>order of magnitude for</a:t>
                          </a:r>
                          <a:br>
                            <a:rPr lang="en-GB" sz="1000">
                              <a:effectLst/>
                            </a:rPr>
                          </a:br>
                          <a:r>
                            <a:rPr lang="en-GB" sz="1000">
                              <a:effectLst/>
                            </a:rPr>
                            <a:t>  maximum value :</a:t>
                          </a:r>
                          <a:endParaRPr lang="en-GB" sz="1200">
                            <a:effectLst/>
                          </a:endParaRPr>
                        </a:p>
                        <a:p>
                          <a:pPr>
                            <a:lnSpc>
                              <a:spcPts val="1400"/>
                            </a:lnSpc>
                            <a:spcAft>
                              <a:spcPts val="1200"/>
                            </a:spcAft>
                          </a:pPr>
                          <a:r>
                            <a:rPr lang="en-GB" sz="1000">
                              <a:effectLst/>
                            </a:rPr>
                            <a:t>6 mSv for exposed workers Category B</a:t>
                          </a:r>
                          <a:endParaRPr lang="en-GB" sz="1200">
                            <a:effectLst/>
                          </a:endParaRPr>
                        </a:p>
                        <a:p>
                          <a:pPr>
                            <a:lnSpc>
                              <a:spcPts val="1400"/>
                            </a:lnSpc>
                            <a:spcAft>
                              <a:spcPts val="1200"/>
                            </a:spcAft>
                          </a:pPr>
                          <a:r>
                            <a:rPr lang="en-GB" sz="1000">
                              <a:effectLst/>
                            </a:rPr>
                            <a:t>20 mSv for exposed workers Category A</a:t>
                          </a:r>
                          <a:endParaRPr lang="en-GB" sz="1200">
                            <a:effectLst/>
                            <a:latin typeface="Calibri" panose="020F0502020204030204" pitchFamily="34" charset="0"/>
                            <a:ea typeface="Calibri" panose="020F0502020204030204" pitchFamily="34" charset="0"/>
                            <a:cs typeface="Times New Roman" pitchFamily="2" charset="0"/>
                          </a:endParaRPr>
                        </a:p>
                      </a:txBody>
                      <a:tcPr marL="76200" marR="76200" marT="38100" marB="38100" anchor="ctr"/>
                    </a:tc>
                    <a:tc rowSpan="3">
                      <a:txBody>
                        <a:bodyPr/>
                        <a:lstStyle/>
                        <a:p>
                          <a:pPr>
                            <a:lnSpc>
                              <a:spcPts val="1400"/>
                            </a:lnSpc>
                            <a:spcAft>
                              <a:spcPts val="1200"/>
                            </a:spcAft>
                          </a:pPr>
                          <a:r>
                            <a:rPr lang="en-GB" sz="1000">
                              <a:effectLst/>
                            </a:rPr>
                            <a:t> </a:t>
                          </a:r>
                          <a:endParaRPr lang="en-GB" sz="1200">
                            <a:effectLst/>
                          </a:endParaRPr>
                        </a:p>
                        <a:p>
                          <a:pPr>
                            <a:lnSpc>
                              <a:spcPts val="1400"/>
                            </a:lnSpc>
                            <a:spcAft>
                              <a:spcPts val="1200"/>
                            </a:spcAft>
                          </a:pPr>
                          <a:r>
                            <a:rPr lang="en-GB" sz="1000">
                              <a:effectLst/>
                            </a:rPr>
                            <a:t>Order of magnitude for maximum value :</a:t>
                          </a:r>
                          <a:endParaRPr lang="en-GB" sz="1200">
                            <a:effectLst/>
                          </a:endParaRPr>
                        </a:p>
                        <a:p>
                          <a:pPr>
                            <a:lnSpc>
                              <a:spcPts val="1400"/>
                            </a:lnSpc>
                            <a:spcAft>
                              <a:spcPts val="1200"/>
                            </a:spcAft>
                          </a:pPr>
                          <a:r>
                            <a:rPr lang="en-GB" sz="1000">
                              <a:effectLst/>
                            </a:rPr>
                            <a:t>1 mSv for non-exposed workers</a:t>
                          </a:r>
                          <a:endParaRPr lang="en-GB" sz="1200">
                            <a:effectLst/>
                          </a:endParaRPr>
                        </a:p>
                        <a:p>
                          <a:pPr algn="ctr">
                            <a:lnSpc>
                              <a:spcPts val="1400"/>
                            </a:lnSpc>
                            <a:spcAft>
                              <a:spcPts val="1200"/>
                            </a:spcAft>
                          </a:pPr>
                          <a:r>
                            <a:rPr lang="en-GB" sz="1000">
                              <a:effectLst/>
                            </a:rPr>
                            <a:t> </a:t>
                          </a:r>
                          <a:endParaRPr lang="en-GB" sz="1200">
                            <a:effectLst/>
                            <a:latin typeface="Calibri" panose="020F0502020204030204" pitchFamily="34" charset="0"/>
                            <a:ea typeface="Calibri" panose="020F0502020204030204" pitchFamily="34" charset="0"/>
                            <a:cs typeface="Times New Roman" pitchFamily="2" charset="0"/>
                          </a:endParaRPr>
                        </a:p>
                      </a:txBody>
                      <a:tcPr marL="76200" marR="76200" marT="38100" marB="38100" anchor="ctr"/>
                    </a:tc>
                    <a:extLst>
                      <a:ext uri="{0D108BD9-81ED-4DB2-BD59-A6C34878D82A}">
                        <a16:rowId xmlns:a16="http://schemas.microsoft.com/office/drawing/2014/main" val="4100866454"/>
                      </a:ext>
                    </a:extLst>
                  </a:tr>
                  <a:tr h="586867">
                    <a:tc>
                      <a:txBody>
                        <a:bodyPr/>
                        <a:lstStyle/>
                        <a:p>
                          <a:endParaRPr lang="en-US"/>
                        </a:p>
                      </a:txBody>
                      <a:tcPr marL="90805" marR="90805" marT="45085" marB="45085">
                        <a:blipFill>
                          <a:blip r:embed="rId3"/>
                          <a:stretch>
                            <a:fillRect l="-787" t="-250000" r="-252756" b="-106522"/>
                          </a:stretch>
                        </a:blip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60466630"/>
                      </a:ext>
                    </a:extLst>
                  </a:tr>
                  <a:tr h="586867">
                    <a:tc>
                      <a:txBody>
                        <a:bodyPr/>
                        <a:lstStyle/>
                        <a:p>
                          <a:endParaRPr lang="en-US"/>
                        </a:p>
                      </a:txBody>
                      <a:tcPr marL="90805" marR="90805" marT="45085" marB="45085">
                        <a:blipFill>
                          <a:blip r:embed="rId3"/>
                          <a:stretch>
                            <a:fillRect l="-787" t="-342553" r="-252756" b="-4255"/>
                          </a:stretch>
                        </a:blip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90109709"/>
                      </a:ext>
                    </a:extLst>
                  </a:tr>
                </a:tbl>
              </a:graphicData>
            </a:graphic>
          </p:graphicFrame>
        </mc:Fallback>
      </mc:AlternateContent>
    </p:spTree>
    <p:extLst>
      <p:ext uri="{BB962C8B-B14F-4D97-AF65-F5344CB8AC3E}">
        <p14:creationId xmlns:p14="http://schemas.microsoft.com/office/powerpoint/2010/main" val="3060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2D6F-4FA7-5F49-BA04-CCBA09311427}"/>
              </a:ext>
            </a:extLst>
          </p:cNvPr>
          <p:cNvSpPr>
            <a:spLocks noGrp="1"/>
          </p:cNvSpPr>
          <p:nvPr>
            <p:ph type="title"/>
          </p:nvPr>
        </p:nvSpPr>
        <p:spPr/>
        <p:txBody>
          <a:bodyPr/>
          <a:lstStyle/>
          <a:p>
            <a:r>
              <a:rPr lang="en-GB" dirty="0"/>
              <a:t>Conventional Safety Matrix</a:t>
            </a:r>
          </a:p>
        </p:txBody>
      </p:sp>
      <p:sp>
        <p:nvSpPr>
          <p:cNvPr id="4" name="Slide Number Placeholder 3">
            <a:extLst>
              <a:ext uri="{FF2B5EF4-FFF2-40B4-BE49-F238E27FC236}">
                <a16:creationId xmlns:a16="http://schemas.microsoft.com/office/drawing/2014/main" id="{F39E7BEF-BAAA-8A47-8007-ADE8AD598DDA}"/>
              </a:ext>
            </a:extLst>
          </p:cNvPr>
          <p:cNvSpPr>
            <a:spLocks noGrp="1"/>
          </p:cNvSpPr>
          <p:nvPr>
            <p:ph type="sldNum" sz="quarter" idx="12"/>
          </p:nvPr>
        </p:nvSpPr>
        <p:spPr/>
        <p:txBody>
          <a:bodyPr/>
          <a:lstStyle/>
          <a:p>
            <a:fld id="{551115BC-487E-4422-894C-CB7CD3E79223}" type="slidenum">
              <a:rPr lang="sv-SE" smtClean="0"/>
              <a:t>21</a:t>
            </a:fld>
            <a:endParaRPr lang="sv-SE"/>
          </a:p>
        </p:txBody>
      </p:sp>
      <p:pic>
        <p:nvPicPr>
          <p:cNvPr id="6" name="Picture 5">
            <a:extLst>
              <a:ext uri="{FF2B5EF4-FFF2-40B4-BE49-F238E27FC236}">
                <a16:creationId xmlns:a16="http://schemas.microsoft.com/office/drawing/2014/main" id="{1DFB2B62-39D6-2F44-BC6E-7540843AC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10" y="2931235"/>
            <a:ext cx="2627784" cy="2639062"/>
          </a:xfrm>
          <a:prstGeom prst="rect">
            <a:avLst/>
          </a:prstGeom>
        </p:spPr>
      </p:pic>
      <p:pic>
        <p:nvPicPr>
          <p:cNvPr id="8" name="Picture 7">
            <a:extLst>
              <a:ext uri="{FF2B5EF4-FFF2-40B4-BE49-F238E27FC236}">
                <a16:creationId xmlns:a16="http://schemas.microsoft.com/office/drawing/2014/main" id="{6AB0ACCD-2983-144A-87D3-7EDD491B4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7" y="1786970"/>
            <a:ext cx="3641264" cy="2288530"/>
          </a:xfrm>
          <a:prstGeom prst="rect">
            <a:avLst/>
          </a:prstGeom>
        </p:spPr>
      </p:pic>
      <p:pic>
        <p:nvPicPr>
          <p:cNvPr id="13" name="Picture 12">
            <a:extLst>
              <a:ext uri="{FF2B5EF4-FFF2-40B4-BE49-F238E27FC236}">
                <a16:creationId xmlns:a16="http://schemas.microsoft.com/office/drawing/2014/main" id="{C301B794-8213-984D-A8E7-79B6E920A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728" y="4523950"/>
            <a:ext cx="3549148" cy="2284710"/>
          </a:xfrm>
          <a:prstGeom prst="rect">
            <a:avLst/>
          </a:prstGeom>
        </p:spPr>
      </p:pic>
      <p:sp>
        <p:nvSpPr>
          <p:cNvPr id="14" name="TextBox 13">
            <a:extLst>
              <a:ext uri="{FF2B5EF4-FFF2-40B4-BE49-F238E27FC236}">
                <a16:creationId xmlns:a16="http://schemas.microsoft.com/office/drawing/2014/main" id="{9190652B-9EE2-0741-9F4C-A46E85BD8C58}"/>
              </a:ext>
            </a:extLst>
          </p:cNvPr>
          <p:cNvSpPr txBox="1"/>
          <p:nvPr/>
        </p:nvSpPr>
        <p:spPr>
          <a:xfrm>
            <a:off x="5894323" y="1417638"/>
            <a:ext cx="1140633" cy="369332"/>
          </a:xfrm>
          <a:prstGeom prst="rect">
            <a:avLst/>
          </a:prstGeom>
          <a:noFill/>
        </p:spPr>
        <p:txBody>
          <a:bodyPr wrap="none" rtlCol="0">
            <a:spAutoFit/>
          </a:bodyPr>
          <a:lstStyle/>
          <a:p>
            <a:r>
              <a:rPr lang="en-GB" dirty="0"/>
              <a:t>Likelihood</a:t>
            </a:r>
          </a:p>
        </p:txBody>
      </p:sp>
      <p:sp>
        <p:nvSpPr>
          <p:cNvPr id="15" name="TextBox 14">
            <a:extLst>
              <a:ext uri="{FF2B5EF4-FFF2-40B4-BE49-F238E27FC236}">
                <a16:creationId xmlns:a16="http://schemas.microsoft.com/office/drawing/2014/main" id="{A0758502-5B13-E545-AAAB-2E4A298811A9}"/>
              </a:ext>
            </a:extLst>
          </p:cNvPr>
          <p:cNvSpPr txBox="1"/>
          <p:nvPr/>
        </p:nvSpPr>
        <p:spPr>
          <a:xfrm>
            <a:off x="5996498" y="4154618"/>
            <a:ext cx="936282" cy="369332"/>
          </a:xfrm>
          <a:prstGeom prst="rect">
            <a:avLst/>
          </a:prstGeom>
          <a:noFill/>
        </p:spPr>
        <p:txBody>
          <a:bodyPr wrap="none" rtlCol="0">
            <a:spAutoFit/>
          </a:bodyPr>
          <a:lstStyle/>
          <a:p>
            <a:r>
              <a:rPr lang="en-GB" dirty="0"/>
              <a:t>Severity</a:t>
            </a:r>
          </a:p>
        </p:txBody>
      </p:sp>
    </p:spTree>
    <p:extLst>
      <p:ext uri="{BB962C8B-B14F-4D97-AF65-F5344CB8AC3E}">
        <p14:creationId xmlns:p14="http://schemas.microsoft.com/office/powerpoint/2010/main" val="84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DE2D65-EADA-9A48-ADA6-99B78176F0E4}"/>
              </a:ext>
            </a:extLst>
          </p:cNvPr>
          <p:cNvSpPr>
            <a:spLocks noGrp="1"/>
          </p:cNvSpPr>
          <p:nvPr>
            <p:ph type="sldNum" sz="quarter" idx="12"/>
          </p:nvPr>
        </p:nvSpPr>
        <p:spPr/>
        <p:txBody>
          <a:bodyPr/>
          <a:lstStyle/>
          <a:p>
            <a:fld id="{551115BC-487E-4422-894C-CB7CD3E79223}" type="slidenum">
              <a:rPr lang="sv-SE" smtClean="0"/>
              <a:t>22</a:t>
            </a:fld>
            <a:endParaRPr lang="sv-SE"/>
          </a:p>
        </p:txBody>
      </p:sp>
      <p:sp>
        <p:nvSpPr>
          <p:cNvPr id="11" name="Title 1">
            <a:extLst>
              <a:ext uri="{FF2B5EF4-FFF2-40B4-BE49-F238E27FC236}">
                <a16:creationId xmlns:a16="http://schemas.microsoft.com/office/drawing/2014/main" id="{1A718159-9354-D24B-AE32-2C6BF1F5D025}"/>
              </a:ext>
            </a:extLst>
          </p:cNvPr>
          <p:cNvSpPr>
            <a:spLocks noGrp="1"/>
          </p:cNvSpPr>
          <p:nvPr>
            <p:ph type="title"/>
          </p:nvPr>
        </p:nvSpPr>
        <p:spPr/>
        <p:txBody>
          <a:bodyPr/>
          <a:lstStyle/>
          <a:p>
            <a:r>
              <a:rPr lang="sv-SE" dirty="0" err="1"/>
              <a:t>Hazard</a:t>
            </a:r>
            <a:r>
              <a:rPr lang="sv-SE" dirty="0"/>
              <a:t> and Risk </a:t>
            </a:r>
            <a:r>
              <a:rPr lang="sv-SE" dirty="0" err="1"/>
              <a:t>Analysis</a:t>
            </a:r>
            <a:r>
              <a:rPr lang="sv-SE" dirty="0"/>
              <a:t> – ESS-0488867</a:t>
            </a:r>
            <a:endParaRPr lang="en-GB" dirty="0"/>
          </a:p>
        </p:txBody>
      </p:sp>
      <p:pic>
        <p:nvPicPr>
          <p:cNvPr id="15" name="Picture 14">
            <a:extLst>
              <a:ext uri="{FF2B5EF4-FFF2-40B4-BE49-F238E27FC236}">
                <a16:creationId xmlns:a16="http://schemas.microsoft.com/office/drawing/2014/main" id="{D3BE0337-0F09-3741-8974-C8326F69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8775086" cy="4104456"/>
          </a:xfrm>
          <a:prstGeom prst="rect">
            <a:avLst/>
          </a:prstGeom>
        </p:spPr>
      </p:pic>
    </p:spTree>
    <p:extLst>
      <p:ext uri="{BB962C8B-B14F-4D97-AF65-F5344CB8AC3E}">
        <p14:creationId xmlns:p14="http://schemas.microsoft.com/office/powerpoint/2010/main" val="71114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Contents</a:t>
            </a:r>
            <a:r>
              <a:rPr lang="sv-SE" dirty="0"/>
              <a: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3779912" y="1830387"/>
            <a:ext cx="5122912" cy="3038773"/>
          </a:xfrm>
        </p:spPr>
        <p:txBody>
          <a:bodyPr/>
          <a:lstStyle/>
          <a:p>
            <a:r>
              <a:rPr lang="en-GB" sz="1800" dirty="0"/>
              <a:t>TS2 PSS Pre-start Review - ESS-0505451</a:t>
            </a:r>
          </a:p>
          <a:p>
            <a:endParaRPr lang="en-GB" sz="1800" dirty="0"/>
          </a:p>
        </p:txBody>
      </p:sp>
      <p:pic>
        <p:nvPicPr>
          <p:cNvPr id="6" name="Picture 5">
            <a:extLst>
              <a:ext uri="{FF2B5EF4-FFF2-40B4-BE49-F238E27FC236}">
                <a16:creationId xmlns:a16="http://schemas.microsoft.com/office/drawing/2014/main" id="{CB898B82-941D-BB4D-B2A7-C3C571C7B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7" y="1484784"/>
            <a:ext cx="2412776" cy="5329044"/>
          </a:xfrm>
          <a:prstGeom prst="rect">
            <a:avLst/>
          </a:prstGeom>
        </p:spPr>
      </p:pic>
      <p:sp>
        <p:nvSpPr>
          <p:cNvPr id="7" name="Donut 6">
            <a:extLst>
              <a:ext uri="{FF2B5EF4-FFF2-40B4-BE49-F238E27FC236}">
                <a16:creationId xmlns:a16="http://schemas.microsoft.com/office/drawing/2014/main" id="{86C226E6-6E58-7047-96B3-DFE4E111D3A1}"/>
              </a:ext>
            </a:extLst>
          </p:cNvPr>
          <p:cNvSpPr/>
          <p:nvPr/>
        </p:nvSpPr>
        <p:spPr>
          <a:xfrm>
            <a:off x="611560" y="2420888"/>
            <a:ext cx="936104" cy="648072"/>
          </a:xfrm>
          <a:prstGeom prst="donut">
            <a:avLst>
              <a:gd name="adj" fmla="val 18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689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Pre-start Review – ESS-0505451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sp>
        <p:nvSpPr>
          <p:cNvPr id="8" name="Rectangle 7">
            <a:extLst>
              <a:ext uri="{FF2B5EF4-FFF2-40B4-BE49-F238E27FC236}">
                <a16:creationId xmlns:a16="http://schemas.microsoft.com/office/drawing/2014/main" id="{C352DCCF-1836-C14D-9027-29D970BBD00B}"/>
              </a:ext>
            </a:extLst>
          </p:cNvPr>
          <p:cNvSpPr/>
          <p:nvPr/>
        </p:nvSpPr>
        <p:spPr>
          <a:xfrm>
            <a:off x="491133" y="1700808"/>
            <a:ext cx="7776864" cy="3139321"/>
          </a:xfrm>
          <a:prstGeom prst="rect">
            <a:avLst/>
          </a:prstGeom>
        </p:spPr>
        <p:txBody>
          <a:bodyPr wrap="square">
            <a:spAutoFit/>
          </a:bodyPr>
          <a:lstStyle/>
          <a:p>
            <a:pPr marL="285750" lvl="0" indent="-285750">
              <a:buFont typeface="Arial" panose="020B0604020202020204" pitchFamily="34" charset="0"/>
              <a:buChar char="•"/>
            </a:pPr>
            <a:r>
              <a:rPr lang="en-GB" dirty="0"/>
              <a:t>To discuss/review documents to be used as inputs to TS2 PSS analysis. </a:t>
            </a:r>
          </a:p>
          <a:p>
            <a:pPr marL="285750" lvl="0" indent="-285750">
              <a:buFont typeface="Arial" panose="020B0604020202020204" pitchFamily="34" charset="0"/>
              <a:buChar char="•"/>
            </a:pPr>
            <a:r>
              <a:rPr lang="en-GB" dirty="0"/>
              <a:t>To ensure agreement on overall safety requirements (functions) for TS2 PSS. </a:t>
            </a:r>
          </a:p>
          <a:p>
            <a:pPr marL="285750" lvl="0" indent="-285750">
              <a:buFont typeface="Arial" panose="020B0604020202020204" pitchFamily="34" charset="0"/>
              <a:buChar char="•"/>
            </a:pPr>
            <a:r>
              <a:rPr lang="en-GB" dirty="0"/>
              <a:t>To verify if all assumptions and technical details required to carry-out initiating events analysis for TS2 PSS are available and properly documented in higher level documents. </a:t>
            </a:r>
          </a:p>
          <a:p>
            <a:pPr marL="285750" lvl="0" indent="-285750">
              <a:buFont typeface="Arial" panose="020B0604020202020204" pitchFamily="34" charset="0"/>
              <a:buChar char="•"/>
            </a:pPr>
            <a:r>
              <a:rPr lang="en-GB" dirty="0"/>
              <a:t>To agree on next steps and define actions required before starting with TS2 PSS analysis.  </a:t>
            </a:r>
          </a:p>
          <a:p>
            <a:pPr lvl="0"/>
            <a:endParaRPr lang="en-GB" dirty="0"/>
          </a:p>
          <a:p>
            <a:pPr lvl="0"/>
            <a:r>
              <a:rPr lang="en-GB" dirty="0"/>
              <a:t>From the review a set of actions were agreed and all have been dealt with and agreed (see backup slide for list)</a:t>
            </a:r>
          </a:p>
          <a:p>
            <a:endParaRPr lang="en-GB" dirty="0"/>
          </a:p>
        </p:txBody>
      </p:sp>
    </p:spTree>
    <p:extLst>
      <p:ext uri="{BB962C8B-B14F-4D97-AF65-F5344CB8AC3E}">
        <p14:creationId xmlns:p14="http://schemas.microsoft.com/office/powerpoint/2010/main" val="1281698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PSR – </a:t>
            </a:r>
            <a:r>
              <a:rPr lang="sv-SE" dirty="0" err="1"/>
              <a:t>Assumptions</a:t>
            </a:r>
            <a:r>
              <a:rPr lang="sv-SE" dirty="0"/>
              <a:t> – ESS -0508222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sp>
        <p:nvSpPr>
          <p:cNvPr id="8" name="Rectangle 7">
            <a:extLst>
              <a:ext uri="{FF2B5EF4-FFF2-40B4-BE49-F238E27FC236}">
                <a16:creationId xmlns:a16="http://schemas.microsoft.com/office/drawing/2014/main" id="{C352DCCF-1836-C14D-9027-29D970BBD00B}"/>
              </a:ext>
            </a:extLst>
          </p:cNvPr>
          <p:cNvSpPr/>
          <p:nvPr/>
        </p:nvSpPr>
        <p:spPr>
          <a:xfrm>
            <a:off x="491133" y="1700808"/>
            <a:ext cx="7776864" cy="3416320"/>
          </a:xfrm>
          <a:prstGeom prst="rect">
            <a:avLst/>
          </a:prstGeom>
        </p:spPr>
        <p:txBody>
          <a:bodyPr wrap="square">
            <a:spAutoFit/>
          </a:bodyPr>
          <a:lstStyle/>
          <a:p>
            <a:r>
              <a:rPr lang="en-GB" b="1" u="sng" dirty="0"/>
              <a:t>Assumptions</a:t>
            </a:r>
          </a:p>
          <a:p>
            <a:r>
              <a:rPr lang="en-GB" dirty="0"/>
              <a:t>A set of operation assumptions have been developed to compliment the analysis the following assumptions have been agreed:</a:t>
            </a:r>
          </a:p>
          <a:p>
            <a:endParaRPr lang="en-GB" b="1" dirty="0"/>
          </a:p>
          <a:p>
            <a:pPr marL="285750" indent="-285750">
              <a:buFont typeface="Arial" panose="020B0604020202020204" pitchFamily="34" charset="0"/>
              <a:buChar char="•"/>
            </a:pPr>
            <a:r>
              <a:rPr lang="en-GB" dirty="0"/>
              <a:t>TS2 operation (cryomodule test) frequency</a:t>
            </a:r>
          </a:p>
          <a:p>
            <a:pPr marL="285750" indent="-285750">
              <a:buFont typeface="Arial" panose="020B0604020202020204" pitchFamily="34" charset="0"/>
              <a:buChar char="•"/>
            </a:pPr>
            <a:r>
              <a:rPr lang="en-GB" dirty="0"/>
              <a:t>Daily operational hours</a:t>
            </a:r>
          </a:p>
          <a:p>
            <a:pPr marL="285750" indent="-285750">
              <a:buFont typeface="Arial" panose="020B0604020202020204" pitchFamily="34" charset="0"/>
              <a:buChar char="•"/>
            </a:pPr>
            <a:r>
              <a:rPr lang="en-GB" dirty="0"/>
              <a:t>Klystron test frequency</a:t>
            </a:r>
          </a:p>
          <a:p>
            <a:pPr marL="285750" indent="-285750">
              <a:buFont typeface="Arial" panose="020B0604020202020204" pitchFamily="34" charset="0"/>
              <a:buChar char="•"/>
            </a:pPr>
            <a:r>
              <a:rPr lang="en-GB" dirty="0"/>
              <a:t>Access</a:t>
            </a:r>
          </a:p>
          <a:p>
            <a:pPr marL="285750" indent="-285750">
              <a:buFont typeface="Arial" panose="020B0604020202020204" pitchFamily="34" charset="0"/>
              <a:buChar char="•"/>
            </a:pPr>
            <a:r>
              <a:rPr lang="en-GB" dirty="0"/>
              <a:t>Human errors</a:t>
            </a:r>
          </a:p>
          <a:p>
            <a:endParaRPr lang="en-GB" dirty="0"/>
          </a:p>
          <a:p>
            <a:r>
              <a:rPr lang="en-GB" dirty="0">
                <a:solidFill>
                  <a:srgbClr val="FF0000"/>
                </a:solidFill>
              </a:rPr>
              <a:t>For subsequent systems the PSS team will create a template for the system stakeholders  to complete.</a:t>
            </a:r>
          </a:p>
        </p:txBody>
      </p:sp>
    </p:spTree>
    <p:extLst>
      <p:ext uri="{BB962C8B-B14F-4D97-AF65-F5344CB8AC3E}">
        <p14:creationId xmlns:p14="http://schemas.microsoft.com/office/powerpoint/2010/main" val="7040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OTLSHAPE_M_ce49b461dada4b4ba8016f97c5d69120_Connector1"/>
          <p:cNvCxnSpPr>
            <a:cxnSpLocks/>
          </p:cNvCxnSpPr>
          <p:nvPr>
            <p:custDataLst>
              <p:tags r:id="rId2"/>
            </p:custDataLst>
          </p:nvPr>
        </p:nvCxnSpPr>
        <p:spPr>
          <a:xfrm>
            <a:off x="2702619" y="3233950"/>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TLSHAPE_TB_00000000000000000000000000000000_LeftEndCaps" hidden="1"/>
          <p:cNvSpPr txBox="1"/>
          <p:nvPr>
            <p:custDataLst>
              <p:tags r:id="rId3"/>
            </p:custDataLst>
          </p:nvPr>
        </p:nvSpPr>
        <p:spPr>
          <a:xfrm>
            <a:off x="588228" y="4605305"/>
            <a:ext cx="429606" cy="255776"/>
          </a:xfrm>
          <a:prstGeom prst="rect">
            <a:avLst/>
          </a:prstGeom>
          <a:noFill/>
        </p:spPr>
        <p:txBody>
          <a:bodyPr vert="horz" wrap="none" lIns="0" tIns="0" rIns="0" bIns="0" rtlCol="0" anchor="ctr" anchorCtr="0">
            <a:spAutoFit/>
          </a:bodyPr>
          <a:lstStyle/>
          <a:p>
            <a:pPr algn="ctr"/>
            <a:r>
              <a:rPr lang="en-US" sz="1662" b="1">
                <a:solidFill>
                  <a:schemeClr val="accent2"/>
                </a:solidFill>
                <a:latin typeface="Calibri" panose="020F0502020204030204" pitchFamily="34" charset="0"/>
              </a:rPr>
              <a:t>2017</a:t>
            </a:r>
          </a:p>
        </p:txBody>
      </p:sp>
      <p:sp>
        <p:nvSpPr>
          <p:cNvPr id="3" name="OTLSHAPE_TB_00000000000000000000000000000000_RightEndCaps" hidden="1"/>
          <p:cNvSpPr txBox="1"/>
          <p:nvPr>
            <p:custDataLst>
              <p:tags r:id="rId4"/>
            </p:custDataLst>
          </p:nvPr>
        </p:nvSpPr>
        <p:spPr>
          <a:xfrm>
            <a:off x="8132105" y="4605305"/>
            <a:ext cx="429606" cy="255776"/>
          </a:xfrm>
          <a:prstGeom prst="rect">
            <a:avLst/>
          </a:prstGeom>
          <a:noFill/>
        </p:spPr>
        <p:txBody>
          <a:bodyPr vert="horz" wrap="none" lIns="0" tIns="0" rIns="0" bIns="0" rtlCol="0" anchor="ctr" anchorCtr="0">
            <a:spAutoFit/>
          </a:bodyPr>
          <a:lstStyle/>
          <a:p>
            <a:pPr algn="ctr"/>
            <a:r>
              <a:rPr lang="en-US" sz="1662" b="1">
                <a:solidFill>
                  <a:schemeClr val="accent2"/>
                </a:solidFill>
                <a:latin typeface="Calibri" panose="020F0502020204030204" pitchFamily="34" charset="0"/>
              </a:rPr>
              <a:t>2017</a:t>
            </a:r>
          </a:p>
        </p:txBody>
      </p:sp>
      <p:sp>
        <p:nvSpPr>
          <p:cNvPr id="4" name="OTLSHAPE_TB_00000000000000000000000000000000_ScaleContainer"/>
          <p:cNvSpPr/>
          <p:nvPr>
            <p:custDataLst>
              <p:tags r:id="rId5"/>
            </p:custDataLst>
          </p:nvPr>
        </p:nvSpPr>
        <p:spPr>
          <a:xfrm>
            <a:off x="626934" y="3009771"/>
            <a:ext cx="8228692" cy="234462"/>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5" name="OTLSHAPE_TB_00000000000000000000000000000000_ElapsedTime" hidden="1"/>
          <p:cNvSpPr/>
          <p:nvPr>
            <p:custDataLst>
              <p:tags r:id="rId6"/>
            </p:custDataLst>
          </p:nvPr>
        </p:nvSpPr>
        <p:spPr>
          <a:xfrm>
            <a:off x="351692" y="263769"/>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6" name="OTLSHAPE_TB_00000000000000000000000000000000_TodayMarkerShape" hidden="1"/>
          <p:cNvSpPr/>
          <p:nvPr>
            <p:custDataLst>
              <p:tags r:id="rId7"/>
            </p:custDataLst>
          </p:nvPr>
        </p:nvSpPr>
        <p:spPr>
          <a:xfrm>
            <a:off x="1097706" y="4850425"/>
            <a:ext cx="66989" cy="781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 name="OTLSHAPE_TB_00000000000000000000000000000000_TodayMarkerText" hidden="1"/>
          <p:cNvSpPr txBox="1"/>
          <p:nvPr>
            <p:custDataLst>
              <p:tags r:id="rId8"/>
            </p:custDataLst>
          </p:nvPr>
        </p:nvSpPr>
        <p:spPr>
          <a:xfrm>
            <a:off x="1123379" y="4928560"/>
            <a:ext cx="351058" cy="170496"/>
          </a:xfrm>
          <a:prstGeom prst="rect">
            <a:avLst/>
          </a:prstGeom>
          <a:noFill/>
        </p:spPr>
        <p:txBody>
          <a:bodyPr vert="horz" wrap="none" lIns="0" tIns="0" rIns="0" bIns="0" rtlCol="0" anchor="ctr" anchorCtr="0">
            <a:spAutoFit/>
          </a:bodyPr>
          <a:lstStyle/>
          <a:p>
            <a:pPr algn="ctr"/>
            <a:r>
              <a:rPr lang="en-US" sz="1108">
                <a:solidFill>
                  <a:schemeClr val="dk1"/>
                </a:solidFill>
                <a:latin typeface="Calibri" panose="020F0502020204030204" pitchFamily="34" charset="0"/>
              </a:rPr>
              <a:t>Today</a:t>
            </a:r>
          </a:p>
        </p:txBody>
      </p:sp>
      <p:sp>
        <p:nvSpPr>
          <p:cNvPr id="16" name="OTLSHAPE_TB_00000000000000000000000000000000_ScaleMarking1"/>
          <p:cNvSpPr txBox="1"/>
          <p:nvPr>
            <p:custDataLst>
              <p:tags r:id="rId9"/>
            </p:custDataLst>
          </p:nvPr>
        </p:nvSpPr>
        <p:spPr>
          <a:xfrm>
            <a:off x="920011" y="2863785"/>
            <a:ext cx="213076" cy="128798"/>
          </a:xfrm>
          <a:prstGeom prst="rect">
            <a:avLst/>
          </a:prstGeom>
          <a:noFill/>
        </p:spPr>
        <p:txBody>
          <a:bodyPr vert="horz" wrap="none" lIns="0" tIns="0" rIns="0" bIns="0" rtlCol="0" anchor="ctr" anchorCtr="0">
            <a:noAutofit/>
          </a:bodyPr>
          <a:lstStyle/>
          <a:p>
            <a:r>
              <a:rPr lang="en-US" sz="831" dirty="0">
                <a:solidFill>
                  <a:schemeClr val="dk2"/>
                </a:solidFill>
                <a:latin typeface="Calibri" panose="020F0502020204030204" pitchFamily="34" charset="0"/>
              </a:rPr>
              <a:t>2018</a:t>
            </a:r>
          </a:p>
        </p:txBody>
      </p:sp>
      <p:cxnSp>
        <p:nvCxnSpPr>
          <p:cNvPr id="21" name="OTLSHAPE_T_834636e32cff480d8a852ae191fc6842_LeftVerticalConnector1" hidden="1"/>
          <p:cNvCxnSpPr/>
          <p:nvPr>
            <p:custDataLst>
              <p:tags r:id="rId10"/>
            </p:custDataLst>
          </p:nvPr>
        </p:nvCxnSpPr>
        <p:spPr>
          <a:xfrm>
            <a:off x="3588915" y="2936632"/>
            <a:ext cx="0" cy="21394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OTLSHAPE_T_834636e32cff480d8a852ae191fc6842_LeftVerticalConnector2" hidden="1"/>
          <p:cNvCxnSpPr/>
          <p:nvPr>
            <p:custDataLst>
              <p:tags r:id="rId11"/>
            </p:custDataLst>
          </p:nvPr>
        </p:nvCxnSpPr>
        <p:spPr>
          <a:xfrm>
            <a:off x="3588915" y="3291254"/>
            <a:ext cx="0" cy="132470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OTLSHAPE_T_a1fe2df1afb74a24b48db95b6b338bf9_LeftVerticalConnector1" hidden="1"/>
          <p:cNvCxnSpPr/>
          <p:nvPr>
            <p:custDataLst>
              <p:tags r:id="rId12"/>
            </p:custDataLst>
          </p:nvPr>
        </p:nvCxnSpPr>
        <p:spPr>
          <a:xfrm>
            <a:off x="5432202" y="3505201"/>
            <a:ext cx="0" cy="21394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OTLSHAPE_T_a1fe2df1afb74a24b48db95b6b338bf9_LeftVerticalConnector2" hidden="1"/>
          <p:cNvCxnSpPr/>
          <p:nvPr>
            <p:custDataLst>
              <p:tags r:id="rId13"/>
            </p:custDataLst>
          </p:nvPr>
        </p:nvCxnSpPr>
        <p:spPr>
          <a:xfrm>
            <a:off x="5432202" y="3859823"/>
            <a:ext cx="0" cy="75613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0794" name="OTLSHAPE_M_ce49b461dada4b4ba8016f97c5d69120_Title"/>
          <p:cNvSpPr txBox="1"/>
          <p:nvPr>
            <p:custDataLst>
              <p:tags r:id="rId14"/>
            </p:custDataLst>
          </p:nvPr>
        </p:nvSpPr>
        <p:spPr>
          <a:xfrm>
            <a:off x="2476729" y="3747197"/>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PDR</a:t>
            </a:r>
          </a:p>
        </p:txBody>
      </p:sp>
      <p:sp>
        <p:nvSpPr>
          <p:cNvPr id="10795" name="OTLSHAPE_M_ce49b461dada4b4ba8016f97c5d69120_Date"/>
          <p:cNvSpPr txBox="1"/>
          <p:nvPr>
            <p:custDataLst>
              <p:tags r:id="rId15"/>
            </p:custDataLst>
          </p:nvPr>
        </p:nvSpPr>
        <p:spPr>
          <a:xfrm>
            <a:off x="2474571" y="3661810"/>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2019-02-07</a:t>
            </a:r>
          </a:p>
        </p:txBody>
      </p:sp>
      <p:sp>
        <p:nvSpPr>
          <p:cNvPr id="10810" name="OTLSHAPE_T_2508efa28ff349da8bc6837b0c12f3f2_ShapePercentage" hidden="1"/>
          <p:cNvSpPr/>
          <p:nvPr>
            <p:custDataLst>
              <p:tags r:id="rId16"/>
            </p:custDataLst>
          </p:nvPr>
        </p:nvSpPr>
        <p:spPr>
          <a:xfrm>
            <a:off x="1745628" y="2271346"/>
            <a:ext cx="0" cy="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0811" name="OTLSHAPE_T_2508efa28ff349da8bc6837b0c12f3f2_Duration" hidden="1"/>
          <p:cNvSpPr txBox="1"/>
          <p:nvPr>
            <p:custDataLst>
              <p:tags r:id="rId17"/>
            </p:custDataLst>
          </p:nvPr>
        </p:nvSpPr>
        <p:spPr>
          <a:xfrm>
            <a:off x="351693" y="2271885"/>
            <a:ext cx="363415"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11 days</a:t>
            </a:r>
          </a:p>
        </p:txBody>
      </p:sp>
      <p:sp>
        <p:nvSpPr>
          <p:cNvPr id="10812" name="OTLSHAPE_T_2508efa28ff349da8bc6837b0c12f3f2_TextPercentage" hidden="1"/>
          <p:cNvSpPr txBox="1"/>
          <p:nvPr>
            <p:custDataLst>
              <p:tags r:id="rId18"/>
            </p:custDataLst>
          </p:nvPr>
        </p:nvSpPr>
        <p:spPr>
          <a:xfrm>
            <a:off x="351692" y="2414985"/>
            <a:ext cx="269631"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100%</a:t>
            </a:r>
          </a:p>
        </p:txBody>
      </p:sp>
      <p:sp>
        <p:nvSpPr>
          <p:cNvPr id="10813" name="OTLSHAPE_T_2508efa28ff349da8bc6837b0c12f3f2_StartDate" hidden="1"/>
          <p:cNvSpPr txBox="1"/>
          <p:nvPr>
            <p:custDataLst>
              <p:tags r:id="rId19"/>
            </p:custDataLst>
          </p:nvPr>
        </p:nvSpPr>
        <p:spPr>
          <a:xfrm>
            <a:off x="351692" y="2557571"/>
            <a:ext cx="0" cy="99386"/>
          </a:xfrm>
          <a:prstGeom prst="rect">
            <a:avLst/>
          </a:prstGeom>
          <a:noFill/>
        </p:spPr>
        <p:txBody>
          <a:bodyPr vert="horz" wrap="square" lIns="0" tIns="0" rIns="0" bIns="0" rtlCol="0" anchor="ctr" anchorCtr="0">
            <a:spAutoFit/>
          </a:bodyPr>
          <a:lstStyle/>
          <a:p>
            <a:pPr algn="ctr"/>
            <a:endParaRPr lang="en-US" sz="646" b="1">
              <a:solidFill>
                <a:schemeClr val="accent6"/>
              </a:solidFill>
              <a:latin typeface="Calibri" panose="020F0502020204030204" pitchFamily="34" charset="0"/>
            </a:endParaRPr>
          </a:p>
        </p:txBody>
      </p:sp>
      <p:sp>
        <p:nvSpPr>
          <p:cNvPr id="10814" name="OTLSHAPE_T_2508efa28ff349da8bc6837b0c12f3f2_EndDate" hidden="1"/>
          <p:cNvSpPr txBox="1"/>
          <p:nvPr>
            <p:custDataLst>
              <p:tags r:id="rId20"/>
            </p:custDataLst>
          </p:nvPr>
        </p:nvSpPr>
        <p:spPr>
          <a:xfrm>
            <a:off x="351692" y="2557571"/>
            <a:ext cx="0" cy="99386"/>
          </a:xfrm>
          <a:prstGeom prst="rect">
            <a:avLst/>
          </a:prstGeom>
          <a:noFill/>
        </p:spPr>
        <p:txBody>
          <a:bodyPr vert="horz" wrap="square" lIns="0" tIns="0" rIns="0" bIns="0" rtlCol="0" anchor="ctr" anchorCtr="0">
            <a:spAutoFit/>
          </a:bodyPr>
          <a:lstStyle/>
          <a:p>
            <a:pPr algn="ctr"/>
            <a:endParaRPr lang="en-US" sz="646" b="1">
              <a:solidFill>
                <a:schemeClr val="accent6"/>
              </a:solidFill>
              <a:latin typeface="Calibri" panose="020F0502020204030204" pitchFamily="34" charset="0"/>
            </a:endParaRPr>
          </a:p>
        </p:txBody>
      </p:sp>
      <p:sp>
        <p:nvSpPr>
          <p:cNvPr id="10594" name="OTLSHAPE_T_9116278e5c2946a085db5776da322f3f_ShapePercentage" hidden="1"/>
          <p:cNvSpPr/>
          <p:nvPr>
            <p:custDataLst>
              <p:tags r:id="rId21"/>
            </p:custDataLst>
          </p:nvPr>
        </p:nvSpPr>
        <p:spPr>
          <a:xfrm>
            <a:off x="1745628" y="2582008"/>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595" name="OTLSHAPE_T_9116278e5c2946a085db5776da322f3f_Duration" hidden="1"/>
          <p:cNvSpPr txBox="1"/>
          <p:nvPr>
            <p:custDataLst>
              <p:tags r:id="rId22"/>
            </p:custDataLst>
          </p:nvPr>
        </p:nvSpPr>
        <p:spPr>
          <a:xfrm>
            <a:off x="351692" y="2582546"/>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3 days</a:t>
            </a:r>
          </a:p>
        </p:txBody>
      </p:sp>
      <p:sp>
        <p:nvSpPr>
          <p:cNvPr id="10596" name="OTLSHAPE_T_9116278e5c2946a085db5776da322f3f_JoinedDate" hidden="1"/>
          <p:cNvSpPr txBox="1"/>
          <p:nvPr>
            <p:custDataLst>
              <p:tags r:id="rId23"/>
            </p:custDataLst>
          </p:nvPr>
        </p:nvSpPr>
        <p:spPr>
          <a:xfrm>
            <a:off x="351692" y="2725579"/>
            <a:ext cx="433754"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5/19 - 5/23</a:t>
            </a:r>
          </a:p>
        </p:txBody>
      </p:sp>
      <p:sp>
        <p:nvSpPr>
          <p:cNvPr id="10644" name="OTLSHAPE_T_9116278e5c2946a085db5776da322f3f_StartDate" hidden="1"/>
          <p:cNvSpPr txBox="1"/>
          <p:nvPr>
            <p:custDataLst>
              <p:tags r:id="rId24"/>
            </p:custDataLst>
          </p:nvPr>
        </p:nvSpPr>
        <p:spPr>
          <a:xfrm>
            <a:off x="351692" y="283964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645" name="OTLSHAPE_T_9116278e5c2946a085db5776da322f3f_EndDate" hidden="1"/>
          <p:cNvSpPr txBox="1"/>
          <p:nvPr>
            <p:custDataLst>
              <p:tags r:id="rId25"/>
            </p:custDataLst>
          </p:nvPr>
        </p:nvSpPr>
        <p:spPr>
          <a:xfrm>
            <a:off x="351692" y="283964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653" name="OTLSHAPE_T_9116278e5c2946a085db5776da322f3f_TextPercentage" hidden="1"/>
          <p:cNvSpPr txBox="1"/>
          <p:nvPr>
            <p:custDataLst>
              <p:tags r:id="rId26"/>
            </p:custDataLst>
          </p:nvPr>
        </p:nvSpPr>
        <p:spPr>
          <a:xfrm>
            <a:off x="1745628" y="2709606"/>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661" name="OTLSHAPE_T_8574f27a0c634b08b97c20e1eb8b1a11_ShapePercentage" hidden="1"/>
          <p:cNvSpPr/>
          <p:nvPr>
            <p:custDataLst>
              <p:tags r:id="rId27"/>
            </p:custDataLst>
          </p:nvPr>
        </p:nvSpPr>
        <p:spPr>
          <a:xfrm>
            <a:off x="2360057" y="2582008"/>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668" name="OTLSHAPE_T_8574f27a0c634b08b97c20e1eb8b1a11_Duration" hidden="1"/>
          <p:cNvSpPr txBox="1"/>
          <p:nvPr>
            <p:custDataLst>
              <p:tags r:id="rId28"/>
            </p:custDataLst>
          </p:nvPr>
        </p:nvSpPr>
        <p:spPr>
          <a:xfrm>
            <a:off x="351692" y="2582546"/>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3 days</a:t>
            </a:r>
          </a:p>
        </p:txBody>
      </p:sp>
      <p:sp>
        <p:nvSpPr>
          <p:cNvPr id="10669" name="OTLSHAPE_T_8574f27a0c634b08b97c20e1eb8b1a11_JoinedDate" hidden="1"/>
          <p:cNvSpPr txBox="1"/>
          <p:nvPr>
            <p:custDataLst>
              <p:tags r:id="rId29"/>
            </p:custDataLst>
          </p:nvPr>
        </p:nvSpPr>
        <p:spPr>
          <a:xfrm>
            <a:off x="351692" y="2725579"/>
            <a:ext cx="433754"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5/24 - 5/28</a:t>
            </a:r>
          </a:p>
        </p:txBody>
      </p:sp>
      <p:sp>
        <p:nvSpPr>
          <p:cNvPr id="10676" name="OTLSHAPE_T_8574f27a0c634b08b97c20e1eb8b1a11_StartDate" hidden="1"/>
          <p:cNvSpPr txBox="1"/>
          <p:nvPr>
            <p:custDataLst>
              <p:tags r:id="rId30"/>
            </p:custDataLst>
          </p:nvPr>
        </p:nvSpPr>
        <p:spPr>
          <a:xfrm>
            <a:off x="351692" y="283964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677" name="OTLSHAPE_T_8574f27a0c634b08b97c20e1eb8b1a11_EndDate" hidden="1"/>
          <p:cNvSpPr txBox="1"/>
          <p:nvPr>
            <p:custDataLst>
              <p:tags r:id="rId31"/>
            </p:custDataLst>
          </p:nvPr>
        </p:nvSpPr>
        <p:spPr>
          <a:xfrm>
            <a:off x="351692" y="283964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685" name="OTLSHAPE_T_8574f27a0c634b08b97c20e1eb8b1a11_TextPercentage" hidden="1"/>
          <p:cNvSpPr txBox="1"/>
          <p:nvPr>
            <p:custDataLst>
              <p:tags r:id="rId32"/>
            </p:custDataLst>
          </p:nvPr>
        </p:nvSpPr>
        <p:spPr>
          <a:xfrm>
            <a:off x="2360057" y="2709606"/>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693" name="OTLSHAPE_T_8545a2622707410ea6bf0bb2412e4891_ShapePercentage" hidden="1"/>
          <p:cNvSpPr/>
          <p:nvPr>
            <p:custDataLst>
              <p:tags r:id="rId33"/>
            </p:custDataLst>
          </p:nvPr>
        </p:nvSpPr>
        <p:spPr>
          <a:xfrm>
            <a:off x="2974485" y="2582008"/>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700" name="OTLSHAPE_T_8545a2622707410ea6bf0bb2412e4891_Duration" hidden="1"/>
          <p:cNvSpPr txBox="1"/>
          <p:nvPr>
            <p:custDataLst>
              <p:tags r:id="rId34"/>
            </p:custDataLst>
          </p:nvPr>
        </p:nvSpPr>
        <p:spPr>
          <a:xfrm>
            <a:off x="351692" y="2582546"/>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5 days</a:t>
            </a:r>
          </a:p>
        </p:txBody>
      </p:sp>
      <p:sp>
        <p:nvSpPr>
          <p:cNvPr id="10701" name="OTLSHAPE_T_8545a2622707410ea6bf0bb2412e4891_JoinedDate" hidden="1"/>
          <p:cNvSpPr txBox="1"/>
          <p:nvPr>
            <p:custDataLst>
              <p:tags r:id="rId35"/>
            </p:custDataLst>
          </p:nvPr>
        </p:nvSpPr>
        <p:spPr>
          <a:xfrm>
            <a:off x="351692" y="2725579"/>
            <a:ext cx="386862"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5/29 - 6/2</a:t>
            </a:r>
          </a:p>
        </p:txBody>
      </p:sp>
      <p:sp>
        <p:nvSpPr>
          <p:cNvPr id="10708" name="OTLSHAPE_T_8545a2622707410ea6bf0bb2412e4891_StartDate" hidden="1"/>
          <p:cNvSpPr txBox="1"/>
          <p:nvPr>
            <p:custDataLst>
              <p:tags r:id="rId36"/>
            </p:custDataLst>
          </p:nvPr>
        </p:nvSpPr>
        <p:spPr>
          <a:xfrm>
            <a:off x="351692" y="283964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709" name="OTLSHAPE_T_8545a2622707410ea6bf0bb2412e4891_EndDate" hidden="1"/>
          <p:cNvSpPr txBox="1"/>
          <p:nvPr>
            <p:custDataLst>
              <p:tags r:id="rId37"/>
            </p:custDataLst>
          </p:nvPr>
        </p:nvSpPr>
        <p:spPr>
          <a:xfrm>
            <a:off x="351692" y="283964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717" name="OTLSHAPE_T_8545a2622707410ea6bf0bb2412e4891_TextPercentage" hidden="1"/>
          <p:cNvSpPr txBox="1"/>
          <p:nvPr>
            <p:custDataLst>
              <p:tags r:id="rId38"/>
            </p:custDataLst>
          </p:nvPr>
        </p:nvSpPr>
        <p:spPr>
          <a:xfrm>
            <a:off x="2974485" y="2709606"/>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725" name="OTLSHAPE_T_834636e32cff480d8a852ae191fc6842_ShapePercentage" hidden="1"/>
          <p:cNvSpPr/>
          <p:nvPr>
            <p:custDataLst>
              <p:tags r:id="rId39"/>
            </p:custDataLst>
          </p:nvPr>
        </p:nvSpPr>
        <p:spPr>
          <a:xfrm>
            <a:off x="3588915" y="2839915"/>
            <a:ext cx="0" cy="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0732" name="OTLSHAPE_T_834636e32cff480d8a852ae191fc6842_Duration" hidden="1"/>
          <p:cNvSpPr txBox="1"/>
          <p:nvPr>
            <p:custDataLst>
              <p:tags r:id="rId40"/>
            </p:custDataLst>
          </p:nvPr>
        </p:nvSpPr>
        <p:spPr>
          <a:xfrm>
            <a:off x="351693" y="2840454"/>
            <a:ext cx="363415"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10 days</a:t>
            </a:r>
          </a:p>
        </p:txBody>
      </p:sp>
      <p:sp>
        <p:nvSpPr>
          <p:cNvPr id="10733" name="OTLSHAPE_T_834636e32cff480d8a852ae191fc6842_TextPercentage" hidden="1"/>
          <p:cNvSpPr txBox="1"/>
          <p:nvPr>
            <p:custDataLst>
              <p:tags r:id="rId41"/>
            </p:custDataLst>
          </p:nvPr>
        </p:nvSpPr>
        <p:spPr>
          <a:xfrm>
            <a:off x="351693" y="2983554"/>
            <a:ext cx="211015" cy="142027"/>
          </a:xfrm>
          <a:prstGeom prst="rect">
            <a:avLst/>
          </a:prstGeom>
          <a:noFill/>
        </p:spPr>
        <p:txBody>
          <a:bodyPr vert="horz" wrap="square" lIns="0" tIns="0" rIns="0" bIns="0" rtlCol="0" anchor="ctr" anchorCtr="0">
            <a:spAutoFit/>
          </a:bodyPr>
          <a:lstStyle/>
          <a:p>
            <a:pPr algn="ctr"/>
            <a:r>
              <a:rPr lang="en-US" sz="923">
                <a:solidFill>
                  <a:srgbClr val="C0504D"/>
                </a:solidFill>
                <a:latin typeface="Calibri" panose="020F0502020204030204" pitchFamily="34" charset="0"/>
              </a:rPr>
              <a:t>65%</a:t>
            </a:r>
          </a:p>
        </p:txBody>
      </p:sp>
      <p:sp>
        <p:nvSpPr>
          <p:cNvPr id="10740" name="OTLSHAPE_T_834636e32cff480d8a852ae191fc6842_StartDate" hidden="1"/>
          <p:cNvSpPr txBox="1"/>
          <p:nvPr>
            <p:custDataLst>
              <p:tags r:id="rId42"/>
            </p:custDataLst>
          </p:nvPr>
        </p:nvSpPr>
        <p:spPr>
          <a:xfrm>
            <a:off x="351692" y="3126140"/>
            <a:ext cx="0" cy="99386"/>
          </a:xfrm>
          <a:prstGeom prst="rect">
            <a:avLst/>
          </a:prstGeom>
          <a:noFill/>
        </p:spPr>
        <p:txBody>
          <a:bodyPr vert="horz" wrap="square" lIns="0" tIns="0" rIns="0" bIns="0" rtlCol="0" anchor="ctr" anchorCtr="0">
            <a:spAutoFit/>
          </a:bodyPr>
          <a:lstStyle/>
          <a:p>
            <a:pPr algn="ctr"/>
            <a:endParaRPr lang="en-US" sz="646" b="1">
              <a:solidFill>
                <a:schemeClr val="accent2"/>
              </a:solidFill>
              <a:latin typeface="Calibri" panose="020F0502020204030204" pitchFamily="34" charset="0"/>
            </a:endParaRPr>
          </a:p>
        </p:txBody>
      </p:sp>
      <p:sp>
        <p:nvSpPr>
          <p:cNvPr id="10741" name="OTLSHAPE_T_834636e32cff480d8a852ae191fc6842_EndDate" hidden="1"/>
          <p:cNvSpPr txBox="1"/>
          <p:nvPr>
            <p:custDataLst>
              <p:tags r:id="rId43"/>
            </p:custDataLst>
          </p:nvPr>
        </p:nvSpPr>
        <p:spPr>
          <a:xfrm>
            <a:off x="351692" y="3126140"/>
            <a:ext cx="0" cy="99386"/>
          </a:xfrm>
          <a:prstGeom prst="rect">
            <a:avLst/>
          </a:prstGeom>
          <a:noFill/>
        </p:spPr>
        <p:txBody>
          <a:bodyPr vert="horz" wrap="square" lIns="0" tIns="0" rIns="0" bIns="0" rtlCol="0" anchor="ctr" anchorCtr="0">
            <a:spAutoFit/>
          </a:bodyPr>
          <a:lstStyle/>
          <a:p>
            <a:pPr algn="ctr"/>
            <a:endParaRPr lang="en-US" sz="646" b="1">
              <a:solidFill>
                <a:schemeClr val="accent2"/>
              </a:solidFill>
              <a:latin typeface="Calibri" panose="020F0502020204030204" pitchFamily="34" charset="0"/>
            </a:endParaRPr>
          </a:p>
        </p:txBody>
      </p:sp>
      <p:sp>
        <p:nvSpPr>
          <p:cNvPr id="10817" name="OTLSHAPE_T_f4fcd5cd4d1e4f139515633c6945b409_ShapePercentage" hidden="1"/>
          <p:cNvSpPr/>
          <p:nvPr>
            <p:custDataLst>
              <p:tags r:id="rId44"/>
            </p:custDataLst>
          </p:nvPr>
        </p:nvSpPr>
        <p:spPr>
          <a:xfrm>
            <a:off x="3588915" y="3150577"/>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18" name="OTLSHAPE_T_f4fcd5cd4d1e4f139515633c6945b409_Duration" hidden="1"/>
          <p:cNvSpPr txBox="1"/>
          <p:nvPr>
            <p:custDataLst>
              <p:tags r:id="rId45"/>
            </p:custDataLst>
          </p:nvPr>
        </p:nvSpPr>
        <p:spPr>
          <a:xfrm>
            <a:off x="351692" y="315111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0 days</a:t>
            </a:r>
          </a:p>
        </p:txBody>
      </p:sp>
      <p:sp>
        <p:nvSpPr>
          <p:cNvPr id="10819" name="OTLSHAPE_T_f4fcd5cd4d1e4f139515633c6945b409_JoinedDate" hidden="1"/>
          <p:cNvSpPr txBox="1"/>
          <p:nvPr>
            <p:custDataLst>
              <p:tags r:id="rId46"/>
            </p:custDataLst>
          </p:nvPr>
        </p:nvSpPr>
        <p:spPr>
          <a:xfrm>
            <a:off x="351692" y="3294148"/>
            <a:ext cx="339969"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6/3 - 6/4</a:t>
            </a:r>
          </a:p>
        </p:txBody>
      </p:sp>
      <p:sp>
        <p:nvSpPr>
          <p:cNvPr id="10820" name="OTLSHAPE_T_f4fcd5cd4d1e4f139515633c6945b409_StartDate" hidden="1"/>
          <p:cNvSpPr txBox="1"/>
          <p:nvPr>
            <p:custDataLst>
              <p:tags r:id="rId47"/>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21" name="OTLSHAPE_T_f4fcd5cd4d1e4f139515633c6945b409_EndDate" hidden="1"/>
          <p:cNvSpPr txBox="1"/>
          <p:nvPr>
            <p:custDataLst>
              <p:tags r:id="rId48"/>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23" name="OTLSHAPE_T_f4fcd5cd4d1e4f139515633c6945b409_TextPercentage" hidden="1"/>
          <p:cNvSpPr txBox="1"/>
          <p:nvPr>
            <p:custDataLst>
              <p:tags r:id="rId49"/>
            </p:custDataLst>
          </p:nvPr>
        </p:nvSpPr>
        <p:spPr>
          <a:xfrm>
            <a:off x="3588915" y="3220928"/>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25" name="OTLSHAPE_T_61bd4421f159413dba7281a5185e38b8_ShapePercentage" hidden="1"/>
          <p:cNvSpPr/>
          <p:nvPr>
            <p:custDataLst>
              <p:tags r:id="rId50"/>
            </p:custDataLst>
          </p:nvPr>
        </p:nvSpPr>
        <p:spPr>
          <a:xfrm>
            <a:off x="3834686" y="3150577"/>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26" name="OTLSHAPE_T_61bd4421f159413dba7281a5185e38b8_Duration" hidden="1"/>
          <p:cNvSpPr txBox="1"/>
          <p:nvPr>
            <p:custDataLst>
              <p:tags r:id="rId51"/>
            </p:custDataLst>
          </p:nvPr>
        </p:nvSpPr>
        <p:spPr>
          <a:xfrm>
            <a:off x="351692" y="315111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5 days</a:t>
            </a:r>
          </a:p>
        </p:txBody>
      </p:sp>
      <p:sp>
        <p:nvSpPr>
          <p:cNvPr id="10827" name="OTLSHAPE_T_61bd4421f159413dba7281a5185e38b8_JoinedDate" hidden="1"/>
          <p:cNvSpPr txBox="1"/>
          <p:nvPr>
            <p:custDataLst>
              <p:tags r:id="rId52"/>
            </p:custDataLst>
          </p:nvPr>
        </p:nvSpPr>
        <p:spPr>
          <a:xfrm>
            <a:off x="351692" y="3294148"/>
            <a:ext cx="339969"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6/5 - 6/9</a:t>
            </a:r>
          </a:p>
        </p:txBody>
      </p:sp>
      <p:sp>
        <p:nvSpPr>
          <p:cNvPr id="10828" name="OTLSHAPE_T_61bd4421f159413dba7281a5185e38b8_StartDate" hidden="1"/>
          <p:cNvSpPr txBox="1"/>
          <p:nvPr>
            <p:custDataLst>
              <p:tags r:id="rId53"/>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29" name="OTLSHAPE_T_61bd4421f159413dba7281a5185e38b8_EndDate" hidden="1"/>
          <p:cNvSpPr txBox="1"/>
          <p:nvPr>
            <p:custDataLst>
              <p:tags r:id="rId54"/>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31" name="OTLSHAPE_T_61bd4421f159413dba7281a5185e38b8_TextPercentage" hidden="1"/>
          <p:cNvSpPr txBox="1"/>
          <p:nvPr>
            <p:custDataLst>
              <p:tags r:id="rId55"/>
            </p:custDataLst>
          </p:nvPr>
        </p:nvSpPr>
        <p:spPr>
          <a:xfrm>
            <a:off x="3834686" y="3278175"/>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33" name="OTLSHAPE_T_2fdad40dfd14467b93d0a759296f251a_ShapePercentage" hidden="1"/>
          <p:cNvSpPr/>
          <p:nvPr>
            <p:custDataLst>
              <p:tags r:id="rId56"/>
            </p:custDataLst>
          </p:nvPr>
        </p:nvSpPr>
        <p:spPr>
          <a:xfrm>
            <a:off x="4449114" y="3150577"/>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34" name="OTLSHAPE_T_2fdad40dfd14467b93d0a759296f251a_Duration" hidden="1"/>
          <p:cNvSpPr txBox="1"/>
          <p:nvPr>
            <p:custDataLst>
              <p:tags r:id="rId57"/>
            </p:custDataLst>
          </p:nvPr>
        </p:nvSpPr>
        <p:spPr>
          <a:xfrm>
            <a:off x="351692" y="315111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5 days</a:t>
            </a:r>
          </a:p>
        </p:txBody>
      </p:sp>
      <p:sp>
        <p:nvSpPr>
          <p:cNvPr id="10835" name="OTLSHAPE_T_2fdad40dfd14467b93d0a759296f251a_JoinedDate" hidden="1"/>
          <p:cNvSpPr txBox="1"/>
          <p:nvPr>
            <p:custDataLst>
              <p:tags r:id="rId58"/>
            </p:custDataLst>
          </p:nvPr>
        </p:nvSpPr>
        <p:spPr>
          <a:xfrm>
            <a:off x="351692" y="3294148"/>
            <a:ext cx="433754"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6/10 - 6/16</a:t>
            </a:r>
          </a:p>
        </p:txBody>
      </p:sp>
      <p:sp>
        <p:nvSpPr>
          <p:cNvPr id="10836" name="OTLSHAPE_T_2fdad40dfd14467b93d0a759296f251a_StartDate" hidden="1"/>
          <p:cNvSpPr txBox="1"/>
          <p:nvPr>
            <p:custDataLst>
              <p:tags r:id="rId59"/>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37" name="OTLSHAPE_T_2fdad40dfd14467b93d0a759296f251a_EndDate" hidden="1"/>
          <p:cNvSpPr txBox="1"/>
          <p:nvPr>
            <p:custDataLst>
              <p:tags r:id="rId60"/>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39" name="OTLSHAPE_T_2fdad40dfd14467b93d0a759296f251a_TextPercentage" hidden="1"/>
          <p:cNvSpPr txBox="1"/>
          <p:nvPr>
            <p:custDataLst>
              <p:tags r:id="rId61"/>
            </p:custDataLst>
          </p:nvPr>
        </p:nvSpPr>
        <p:spPr>
          <a:xfrm>
            <a:off x="4449114" y="3278175"/>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41" name="OTLSHAPE_T_ac77bc1b615446839e0eba63c8d16a71_ShapePercentage" hidden="1"/>
          <p:cNvSpPr/>
          <p:nvPr>
            <p:custDataLst>
              <p:tags r:id="rId62"/>
            </p:custDataLst>
          </p:nvPr>
        </p:nvSpPr>
        <p:spPr>
          <a:xfrm>
            <a:off x="5309315" y="3150577"/>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42" name="OTLSHAPE_T_ac77bc1b615446839e0eba63c8d16a71_Duration" hidden="1"/>
          <p:cNvSpPr txBox="1"/>
          <p:nvPr>
            <p:custDataLst>
              <p:tags r:id="rId63"/>
            </p:custDataLst>
          </p:nvPr>
        </p:nvSpPr>
        <p:spPr>
          <a:xfrm>
            <a:off x="351692" y="315111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0 days</a:t>
            </a:r>
          </a:p>
        </p:txBody>
      </p:sp>
      <p:sp>
        <p:nvSpPr>
          <p:cNvPr id="10843" name="OTLSHAPE_T_ac77bc1b615446839e0eba63c8d16a71_JoinedDate" hidden="1"/>
          <p:cNvSpPr txBox="1"/>
          <p:nvPr>
            <p:custDataLst>
              <p:tags r:id="rId64"/>
            </p:custDataLst>
          </p:nvPr>
        </p:nvSpPr>
        <p:spPr>
          <a:xfrm>
            <a:off x="351692" y="3294148"/>
            <a:ext cx="187569"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6/17</a:t>
            </a:r>
          </a:p>
        </p:txBody>
      </p:sp>
      <p:sp>
        <p:nvSpPr>
          <p:cNvPr id="10844" name="OTLSHAPE_T_ac77bc1b615446839e0eba63c8d16a71_StartDate" hidden="1"/>
          <p:cNvSpPr txBox="1"/>
          <p:nvPr>
            <p:custDataLst>
              <p:tags r:id="rId65"/>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45" name="OTLSHAPE_T_ac77bc1b615446839e0eba63c8d16a71_EndDate" hidden="1"/>
          <p:cNvSpPr txBox="1"/>
          <p:nvPr>
            <p:custDataLst>
              <p:tags r:id="rId66"/>
            </p:custDataLst>
          </p:nvPr>
        </p:nvSpPr>
        <p:spPr>
          <a:xfrm>
            <a:off x="351692" y="3408216"/>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47" name="OTLSHAPE_T_ac77bc1b615446839e0eba63c8d16a71_TextPercentage" hidden="1"/>
          <p:cNvSpPr txBox="1"/>
          <p:nvPr>
            <p:custDataLst>
              <p:tags r:id="rId67"/>
            </p:custDataLst>
          </p:nvPr>
        </p:nvSpPr>
        <p:spPr>
          <a:xfrm>
            <a:off x="5309315" y="3220928"/>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49" name="OTLSHAPE_T_a1fe2df1afb74a24b48db95b6b338bf9_ShapePercentage" hidden="1"/>
          <p:cNvSpPr/>
          <p:nvPr>
            <p:custDataLst>
              <p:tags r:id="rId68"/>
            </p:custDataLst>
          </p:nvPr>
        </p:nvSpPr>
        <p:spPr>
          <a:xfrm>
            <a:off x="5432202" y="3408485"/>
            <a:ext cx="0" cy="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0850" name="OTLSHAPE_T_a1fe2df1afb74a24b48db95b6b338bf9_Duration" hidden="1"/>
          <p:cNvSpPr txBox="1"/>
          <p:nvPr>
            <p:custDataLst>
              <p:tags r:id="rId69"/>
            </p:custDataLst>
          </p:nvPr>
        </p:nvSpPr>
        <p:spPr>
          <a:xfrm>
            <a:off x="351693" y="3409023"/>
            <a:ext cx="363415"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11 days</a:t>
            </a:r>
          </a:p>
        </p:txBody>
      </p:sp>
      <p:sp>
        <p:nvSpPr>
          <p:cNvPr id="10851" name="OTLSHAPE_T_a1fe2df1afb74a24b48db95b6b338bf9_TextPercentage" hidden="1"/>
          <p:cNvSpPr txBox="1"/>
          <p:nvPr>
            <p:custDataLst>
              <p:tags r:id="rId70"/>
            </p:custDataLst>
          </p:nvPr>
        </p:nvSpPr>
        <p:spPr>
          <a:xfrm>
            <a:off x="351693" y="3552123"/>
            <a:ext cx="211015" cy="142027"/>
          </a:xfrm>
          <a:prstGeom prst="rect">
            <a:avLst/>
          </a:prstGeom>
          <a:noFill/>
        </p:spPr>
        <p:txBody>
          <a:bodyPr vert="horz" wrap="square" lIns="0" tIns="0" rIns="0" bIns="0" rtlCol="0" anchor="ctr" anchorCtr="0">
            <a:spAutoFit/>
          </a:bodyPr>
          <a:lstStyle/>
          <a:p>
            <a:pPr algn="ctr"/>
            <a:r>
              <a:rPr lang="en-US" sz="923">
                <a:solidFill>
                  <a:srgbClr val="C0504D"/>
                </a:solidFill>
                <a:latin typeface="Calibri" panose="020F0502020204030204" pitchFamily="34" charset="0"/>
              </a:rPr>
              <a:t>15%</a:t>
            </a:r>
          </a:p>
        </p:txBody>
      </p:sp>
      <p:sp>
        <p:nvSpPr>
          <p:cNvPr id="10852" name="OTLSHAPE_T_a1fe2df1afb74a24b48db95b6b338bf9_StartDate" hidden="1"/>
          <p:cNvSpPr txBox="1"/>
          <p:nvPr>
            <p:custDataLst>
              <p:tags r:id="rId71"/>
            </p:custDataLst>
          </p:nvPr>
        </p:nvSpPr>
        <p:spPr>
          <a:xfrm>
            <a:off x="351692" y="3694709"/>
            <a:ext cx="0" cy="99386"/>
          </a:xfrm>
          <a:prstGeom prst="rect">
            <a:avLst/>
          </a:prstGeom>
          <a:noFill/>
        </p:spPr>
        <p:txBody>
          <a:bodyPr vert="horz" wrap="square" lIns="0" tIns="0" rIns="0" bIns="0" rtlCol="0" anchor="ctr" anchorCtr="0">
            <a:spAutoFit/>
          </a:bodyPr>
          <a:lstStyle/>
          <a:p>
            <a:pPr algn="ctr"/>
            <a:endParaRPr lang="en-US" sz="646" b="1">
              <a:solidFill>
                <a:srgbClr val="B20E12"/>
              </a:solidFill>
              <a:latin typeface="Calibri" panose="020F0502020204030204" pitchFamily="34" charset="0"/>
            </a:endParaRPr>
          </a:p>
        </p:txBody>
      </p:sp>
      <p:sp>
        <p:nvSpPr>
          <p:cNvPr id="10853" name="OTLSHAPE_T_a1fe2df1afb74a24b48db95b6b338bf9_EndDate" hidden="1"/>
          <p:cNvSpPr txBox="1"/>
          <p:nvPr>
            <p:custDataLst>
              <p:tags r:id="rId72"/>
            </p:custDataLst>
          </p:nvPr>
        </p:nvSpPr>
        <p:spPr>
          <a:xfrm>
            <a:off x="351692" y="3694709"/>
            <a:ext cx="0" cy="99386"/>
          </a:xfrm>
          <a:prstGeom prst="rect">
            <a:avLst/>
          </a:prstGeom>
          <a:noFill/>
        </p:spPr>
        <p:txBody>
          <a:bodyPr vert="horz" wrap="square" lIns="0" tIns="0" rIns="0" bIns="0" rtlCol="0" anchor="ctr" anchorCtr="0">
            <a:spAutoFit/>
          </a:bodyPr>
          <a:lstStyle/>
          <a:p>
            <a:pPr algn="ctr"/>
            <a:endParaRPr lang="en-US" sz="646" b="1">
              <a:solidFill>
                <a:srgbClr val="B20E12"/>
              </a:solidFill>
              <a:latin typeface="Calibri" panose="020F0502020204030204" pitchFamily="34" charset="0"/>
            </a:endParaRPr>
          </a:p>
        </p:txBody>
      </p:sp>
      <p:sp>
        <p:nvSpPr>
          <p:cNvPr id="10857" name="OTLSHAPE_T_b2528e25fb5f4019a02b029d7b23b862_ShapePercentage" hidden="1"/>
          <p:cNvSpPr/>
          <p:nvPr>
            <p:custDataLst>
              <p:tags r:id="rId73"/>
            </p:custDataLst>
          </p:nvPr>
        </p:nvSpPr>
        <p:spPr>
          <a:xfrm>
            <a:off x="5432202" y="3719146"/>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58" name="OTLSHAPE_T_b2528e25fb5f4019a02b029d7b23b862_Duration" hidden="1"/>
          <p:cNvSpPr txBox="1"/>
          <p:nvPr>
            <p:custDataLst>
              <p:tags r:id="rId74"/>
            </p:custDataLst>
          </p:nvPr>
        </p:nvSpPr>
        <p:spPr>
          <a:xfrm>
            <a:off x="351692" y="371968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5 days</a:t>
            </a:r>
          </a:p>
        </p:txBody>
      </p:sp>
      <p:sp>
        <p:nvSpPr>
          <p:cNvPr id="10859" name="OTLSHAPE_T_b2528e25fb5f4019a02b029d7b23b862_JoinedDate" hidden="1"/>
          <p:cNvSpPr txBox="1"/>
          <p:nvPr>
            <p:custDataLst>
              <p:tags r:id="rId75"/>
            </p:custDataLst>
          </p:nvPr>
        </p:nvSpPr>
        <p:spPr>
          <a:xfrm>
            <a:off x="351692" y="3862717"/>
            <a:ext cx="433754"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6/18 - 6/23</a:t>
            </a:r>
          </a:p>
        </p:txBody>
      </p:sp>
      <p:sp>
        <p:nvSpPr>
          <p:cNvPr id="10860" name="OTLSHAPE_T_b2528e25fb5f4019a02b029d7b23b862_StartDate" hidden="1"/>
          <p:cNvSpPr txBox="1"/>
          <p:nvPr>
            <p:custDataLst>
              <p:tags r:id="rId76"/>
            </p:custDataLst>
          </p:nvPr>
        </p:nvSpPr>
        <p:spPr>
          <a:xfrm>
            <a:off x="351692" y="3976785"/>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61" name="OTLSHAPE_T_b2528e25fb5f4019a02b029d7b23b862_EndDate" hidden="1"/>
          <p:cNvSpPr txBox="1"/>
          <p:nvPr>
            <p:custDataLst>
              <p:tags r:id="rId77"/>
            </p:custDataLst>
          </p:nvPr>
        </p:nvSpPr>
        <p:spPr>
          <a:xfrm>
            <a:off x="351692" y="3976785"/>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63" name="OTLSHAPE_T_b2528e25fb5f4019a02b029d7b23b862_TextPercentage" hidden="1"/>
          <p:cNvSpPr txBox="1"/>
          <p:nvPr>
            <p:custDataLst>
              <p:tags r:id="rId78"/>
            </p:custDataLst>
          </p:nvPr>
        </p:nvSpPr>
        <p:spPr>
          <a:xfrm>
            <a:off x="5432202" y="3846744"/>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65" name="OTLSHAPE_T_ac1ef414023b498ab438285066d789ef_ShapePercentage" hidden="1"/>
          <p:cNvSpPr/>
          <p:nvPr>
            <p:custDataLst>
              <p:tags r:id="rId79"/>
            </p:custDataLst>
          </p:nvPr>
        </p:nvSpPr>
        <p:spPr>
          <a:xfrm>
            <a:off x="6169516" y="3719146"/>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66" name="OTLSHAPE_T_ac1ef414023b498ab438285066d789ef_Duration" hidden="1"/>
          <p:cNvSpPr txBox="1"/>
          <p:nvPr>
            <p:custDataLst>
              <p:tags r:id="rId80"/>
            </p:custDataLst>
          </p:nvPr>
        </p:nvSpPr>
        <p:spPr>
          <a:xfrm>
            <a:off x="351692" y="371968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4 days</a:t>
            </a:r>
          </a:p>
        </p:txBody>
      </p:sp>
      <p:sp>
        <p:nvSpPr>
          <p:cNvPr id="10867" name="OTLSHAPE_T_ac1ef414023b498ab438285066d789ef_JoinedDate" hidden="1"/>
          <p:cNvSpPr txBox="1"/>
          <p:nvPr>
            <p:custDataLst>
              <p:tags r:id="rId81"/>
            </p:custDataLst>
          </p:nvPr>
        </p:nvSpPr>
        <p:spPr>
          <a:xfrm>
            <a:off x="351692" y="3862717"/>
            <a:ext cx="433754"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6/24 - 6/29</a:t>
            </a:r>
          </a:p>
        </p:txBody>
      </p:sp>
      <p:sp>
        <p:nvSpPr>
          <p:cNvPr id="10868" name="OTLSHAPE_T_ac1ef414023b498ab438285066d789ef_StartDate" hidden="1"/>
          <p:cNvSpPr txBox="1"/>
          <p:nvPr>
            <p:custDataLst>
              <p:tags r:id="rId82"/>
            </p:custDataLst>
          </p:nvPr>
        </p:nvSpPr>
        <p:spPr>
          <a:xfrm>
            <a:off x="351692" y="3976785"/>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69" name="OTLSHAPE_T_ac1ef414023b498ab438285066d789ef_EndDate" hidden="1"/>
          <p:cNvSpPr txBox="1"/>
          <p:nvPr>
            <p:custDataLst>
              <p:tags r:id="rId83"/>
            </p:custDataLst>
          </p:nvPr>
        </p:nvSpPr>
        <p:spPr>
          <a:xfrm>
            <a:off x="351692" y="3976785"/>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71" name="OTLSHAPE_T_ac1ef414023b498ab438285066d789ef_TextPercentage" hidden="1"/>
          <p:cNvSpPr txBox="1"/>
          <p:nvPr>
            <p:custDataLst>
              <p:tags r:id="rId84"/>
            </p:custDataLst>
          </p:nvPr>
        </p:nvSpPr>
        <p:spPr>
          <a:xfrm>
            <a:off x="6169516" y="3846744"/>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73" name="OTLSHAPE_T_7b6fba2144cf463e8b9daf026c745a6d_ShapePercentage" hidden="1"/>
          <p:cNvSpPr/>
          <p:nvPr>
            <p:custDataLst>
              <p:tags r:id="rId85"/>
            </p:custDataLst>
          </p:nvPr>
        </p:nvSpPr>
        <p:spPr>
          <a:xfrm>
            <a:off x="6906831" y="3719146"/>
            <a:ext cx="0" cy="1406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74" name="OTLSHAPE_T_7b6fba2144cf463e8b9daf026c745a6d_Duration" hidden="1"/>
          <p:cNvSpPr txBox="1"/>
          <p:nvPr>
            <p:custDataLst>
              <p:tags r:id="rId86"/>
            </p:custDataLst>
          </p:nvPr>
        </p:nvSpPr>
        <p:spPr>
          <a:xfrm>
            <a:off x="351692" y="3719685"/>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2 days</a:t>
            </a:r>
          </a:p>
        </p:txBody>
      </p:sp>
      <p:sp>
        <p:nvSpPr>
          <p:cNvPr id="10875" name="OTLSHAPE_T_7b6fba2144cf463e8b9daf026c745a6d_JoinedDate" hidden="1"/>
          <p:cNvSpPr txBox="1"/>
          <p:nvPr>
            <p:custDataLst>
              <p:tags r:id="rId87"/>
            </p:custDataLst>
          </p:nvPr>
        </p:nvSpPr>
        <p:spPr>
          <a:xfrm>
            <a:off x="351692" y="3862717"/>
            <a:ext cx="386862" cy="113557"/>
          </a:xfrm>
          <a:prstGeom prst="rect">
            <a:avLst/>
          </a:prstGeom>
          <a:noFill/>
        </p:spPr>
        <p:txBody>
          <a:bodyPr vert="horz" wrap="square" lIns="0" tIns="0" rIns="0" bIns="0" rtlCol="0" anchor="ctr" anchorCtr="0">
            <a:spAutoFit/>
          </a:bodyPr>
          <a:lstStyle/>
          <a:p>
            <a:r>
              <a:rPr lang="en-US" sz="738">
                <a:solidFill>
                  <a:srgbClr val="BFBFBF"/>
                </a:solidFill>
                <a:latin typeface="Calibri" panose="020F0502020204030204" pitchFamily="34" charset="0"/>
              </a:rPr>
              <a:t>6/30 - 7/3</a:t>
            </a:r>
          </a:p>
        </p:txBody>
      </p:sp>
      <p:sp>
        <p:nvSpPr>
          <p:cNvPr id="10876" name="OTLSHAPE_T_7b6fba2144cf463e8b9daf026c745a6d_StartDate" hidden="1"/>
          <p:cNvSpPr txBox="1"/>
          <p:nvPr>
            <p:custDataLst>
              <p:tags r:id="rId88"/>
            </p:custDataLst>
          </p:nvPr>
        </p:nvSpPr>
        <p:spPr>
          <a:xfrm>
            <a:off x="351692" y="3976785"/>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77" name="OTLSHAPE_T_7b6fba2144cf463e8b9daf026c745a6d_EndDate" hidden="1"/>
          <p:cNvSpPr txBox="1"/>
          <p:nvPr>
            <p:custDataLst>
              <p:tags r:id="rId89"/>
            </p:custDataLst>
          </p:nvPr>
        </p:nvSpPr>
        <p:spPr>
          <a:xfrm>
            <a:off x="351692" y="3976785"/>
            <a:ext cx="0" cy="113557"/>
          </a:xfrm>
          <a:prstGeom prst="rect">
            <a:avLst/>
          </a:prstGeom>
          <a:noFill/>
        </p:spPr>
        <p:txBody>
          <a:bodyPr vert="horz" wrap="square" lIns="0" tIns="0" rIns="0" bIns="0" rtlCol="0" anchor="ctr" anchorCtr="0">
            <a:spAutoFit/>
          </a:bodyPr>
          <a:lstStyle/>
          <a:p>
            <a:pPr algn="ctr"/>
            <a:endParaRPr lang="en-US" sz="738">
              <a:solidFill>
                <a:srgbClr val="BFBFBF"/>
              </a:solidFill>
              <a:latin typeface="Calibri" panose="020F0502020204030204" pitchFamily="34" charset="0"/>
            </a:endParaRPr>
          </a:p>
        </p:txBody>
      </p:sp>
      <p:sp>
        <p:nvSpPr>
          <p:cNvPr id="10879" name="OTLSHAPE_T_7b6fba2144cf463e8b9daf026c745a6d_TextPercentage" hidden="1"/>
          <p:cNvSpPr txBox="1"/>
          <p:nvPr>
            <p:custDataLst>
              <p:tags r:id="rId90"/>
            </p:custDataLst>
          </p:nvPr>
        </p:nvSpPr>
        <p:spPr>
          <a:xfrm>
            <a:off x="6906831" y="3789497"/>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81" name="OTLSHAPE_T_8d75aaf91f11405d8720698af5304071_ShapePercentage" hidden="1"/>
          <p:cNvSpPr/>
          <p:nvPr>
            <p:custDataLst>
              <p:tags r:id="rId91"/>
            </p:custDataLst>
          </p:nvPr>
        </p:nvSpPr>
        <p:spPr>
          <a:xfrm>
            <a:off x="6538173" y="3977054"/>
            <a:ext cx="0" cy="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0882" name="OTLSHAPE_T_8d75aaf91f11405d8720698af5304071_Duration" hidden="1"/>
          <p:cNvSpPr txBox="1"/>
          <p:nvPr>
            <p:custDataLst>
              <p:tags r:id="rId92"/>
            </p:custDataLst>
          </p:nvPr>
        </p:nvSpPr>
        <p:spPr>
          <a:xfrm>
            <a:off x="351692" y="3977592"/>
            <a:ext cx="304800"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4 days</a:t>
            </a:r>
          </a:p>
        </p:txBody>
      </p:sp>
      <p:sp>
        <p:nvSpPr>
          <p:cNvPr id="10883" name="OTLSHAPE_T_8d75aaf91f11405d8720698af5304071_TextPercentage" hidden="1"/>
          <p:cNvSpPr txBox="1"/>
          <p:nvPr>
            <p:custDataLst>
              <p:tags r:id="rId93"/>
            </p:custDataLst>
          </p:nvPr>
        </p:nvSpPr>
        <p:spPr>
          <a:xfrm>
            <a:off x="351692" y="4120166"/>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84" name="OTLSHAPE_T_8d75aaf91f11405d8720698af5304071_StartDate" hidden="1"/>
          <p:cNvSpPr txBox="1"/>
          <p:nvPr>
            <p:custDataLst>
              <p:tags r:id="rId94"/>
            </p:custDataLst>
          </p:nvPr>
        </p:nvSpPr>
        <p:spPr>
          <a:xfrm>
            <a:off x="351692" y="4120130"/>
            <a:ext cx="0" cy="85280"/>
          </a:xfrm>
          <a:prstGeom prst="rect">
            <a:avLst/>
          </a:prstGeom>
          <a:noFill/>
        </p:spPr>
        <p:txBody>
          <a:bodyPr vert="horz" wrap="square" lIns="0" tIns="0" rIns="0" bIns="0" rtlCol="0" anchor="ctr" anchorCtr="0">
            <a:spAutoFit/>
          </a:bodyPr>
          <a:lstStyle/>
          <a:p>
            <a:pPr algn="ctr"/>
            <a:endParaRPr lang="en-US" sz="554">
              <a:solidFill>
                <a:srgbClr val="BFBFBF"/>
              </a:solidFill>
              <a:latin typeface="Calibri" panose="020F0502020204030204" pitchFamily="34" charset="0"/>
            </a:endParaRPr>
          </a:p>
        </p:txBody>
      </p:sp>
      <p:sp>
        <p:nvSpPr>
          <p:cNvPr id="10885" name="OTLSHAPE_T_8d75aaf91f11405d8720698af5304071_EndDate" hidden="1"/>
          <p:cNvSpPr txBox="1"/>
          <p:nvPr>
            <p:custDataLst>
              <p:tags r:id="rId95"/>
            </p:custDataLst>
          </p:nvPr>
        </p:nvSpPr>
        <p:spPr>
          <a:xfrm>
            <a:off x="351692" y="4120130"/>
            <a:ext cx="0" cy="85280"/>
          </a:xfrm>
          <a:prstGeom prst="rect">
            <a:avLst/>
          </a:prstGeom>
          <a:noFill/>
        </p:spPr>
        <p:txBody>
          <a:bodyPr vert="horz" wrap="square" lIns="0" tIns="0" rIns="0" bIns="0" rtlCol="0" anchor="ctr" anchorCtr="0">
            <a:spAutoFit/>
          </a:bodyPr>
          <a:lstStyle/>
          <a:p>
            <a:pPr algn="ctr"/>
            <a:endParaRPr lang="en-US" sz="554">
              <a:solidFill>
                <a:srgbClr val="BFBFBF"/>
              </a:solidFill>
              <a:latin typeface="Calibri" panose="020F0502020204030204" pitchFamily="34" charset="0"/>
            </a:endParaRPr>
          </a:p>
        </p:txBody>
      </p:sp>
      <p:sp>
        <p:nvSpPr>
          <p:cNvPr id="10889" name="OTLSHAPE_T_dc59864a8fe6461f93f8543967c3a710_ShapePercentage" hidden="1"/>
          <p:cNvSpPr/>
          <p:nvPr>
            <p:custDataLst>
              <p:tags r:id="rId96"/>
            </p:custDataLst>
          </p:nvPr>
        </p:nvSpPr>
        <p:spPr>
          <a:xfrm>
            <a:off x="7275488" y="4287715"/>
            <a:ext cx="0" cy="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solidFill>
            </a:endParaRPr>
          </a:p>
        </p:txBody>
      </p:sp>
      <p:sp>
        <p:nvSpPr>
          <p:cNvPr id="10890" name="OTLSHAPE_T_dc59864a8fe6461f93f8543967c3a710_Duration" hidden="1"/>
          <p:cNvSpPr txBox="1"/>
          <p:nvPr>
            <p:custDataLst>
              <p:tags r:id="rId97"/>
            </p:custDataLst>
          </p:nvPr>
        </p:nvSpPr>
        <p:spPr>
          <a:xfrm>
            <a:off x="351692" y="4288254"/>
            <a:ext cx="257908" cy="142027"/>
          </a:xfrm>
          <a:prstGeom prst="rect">
            <a:avLst/>
          </a:prstGeom>
          <a:noFill/>
        </p:spPr>
        <p:txBody>
          <a:bodyPr vert="horz" wrap="square" lIns="0" tIns="0" rIns="0" bIns="0" rtlCol="0" anchor="ctr" anchorCtr="0">
            <a:spAutoFit/>
          </a:bodyPr>
          <a:lstStyle/>
          <a:p>
            <a:pPr algn="ctr"/>
            <a:r>
              <a:rPr lang="en-US" sz="923">
                <a:solidFill>
                  <a:schemeClr val="accent2"/>
                </a:solidFill>
                <a:latin typeface="Calibri" panose="020F0502020204030204" pitchFamily="34" charset="0"/>
              </a:rPr>
              <a:t>1 day</a:t>
            </a:r>
          </a:p>
        </p:txBody>
      </p:sp>
      <p:sp>
        <p:nvSpPr>
          <p:cNvPr id="10891" name="OTLSHAPE_T_dc59864a8fe6461f93f8543967c3a710_TextPercentage" hidden="1"/>
          <p:cNvSpPr txBox="1"/>
          <p:nvPr>
            <p:custDataLst>
              <p:tags r:id="rId98"/>
            </p:custDataLst>
          </p:nvPr>
        </p:nvSpPr>
        <p:spPr>
          <a:xfrm>
            <a:off x="351692" y="4430828"/>
            <a:ext cx="0" cy="142027"/>
          </a:xfrm>
          <a:prstGeom prst="rect">
            <a:avLst/>
          </a:prstGeom>
          <a:noFill/>
        </p:spPr>
        <p:txBody>
          <a:bodyPr vert="horz" wrap="square" lIns="0" tIns="0" rIns="0" bIns="0" rtlCol="0" anchor="ctr" anchorCtr="0">
            <a:spAutoFit/>
          </a:bodyPr>
          <a:lstStyle/>
          <a:p>
            <a:pPr algn="ctr"/>
            <a:endParaRPr lang="en-US" sz="923">
              <a:solidFill>
                <a:srgbClr val="C0504D"/>
              </a:solidFill>
              <a:latin typeface="Calibri" panose="020F0502020204030204" pitchFamily="34" charset="0"/>
            </a:endParaRPr>
          </a:p>
        </p:txBody>
      </p:sp>
      <p:sp>
        <p:nvSpPr>
          <p:cNvPr id="10892" name="OTLSHAPE_T_dc59864a8fe6461f93f8543967c3a710_StartDate" hidden="1"/>
          <p:cNvSpPr txBox="1"/>
          <p:nvPr>
            <p:custDataLst>
              <p:tags r:id="rId99"/>
            </p:custDataLst>
          </p:nvPr>
        </p:nvSpPr>
        <p:spPr>
          <a:xfrm>
            <a:off x="351692" y="4430791"/>
            <a:ext cx="0" cy="85280"/>
          </a:xfrm>
          <a:prstGeom prst="rect">
            <a:avLst/>
          </a:prstGeom>
          <a:noFill/>
        </p:spPr>
        <p:txBody>
          <a:bodyPr vert="horz" wrap="square" lIns="0" tIns="0" rIns="0" bIns="0" rtlCol="0" anchor="ctr" anchorCtr="0">
            <a:spAutoFit/>
          </a:bodyPr>
          <a:lstStyle/>
          <a:p>
            <a:pPr algn="ctr"/>
            <a:endParaRPr lang="en-US" sz="554">
              <a:solidFill>
                <a:srgbClr val="BFBFBF"/>
              </a:solidFill>
              <a:latin typeface="Calibri" panose="020F0502020204030204" pitchFamily="34" charset="0"/>
            </a:endParaRPr>
          </a:p>
        </p:txBody>
      </p:sp>
      <p:sp>
        <p:nvSpPr>
          <p:cNvPr id="10893" name="OTLSHAPE_T_dc59864a8fe6461f93f8543967c3a710_EndDate" hidden="1"/>
          <p:cNvSpPr txBox="1"/>
          <p:nvPr>
            <p:custDataLst>
              <p:tags r:id="rId100"/>
            </p:custDataLst>
          </p:nvPr>
        </p:nvSpPr>
        <p:spPr>
          <a:xfrm>
            <a:off x="351692" y="4430791"/>
            <a:ext cx="0" cy="85280"/>
          </a:xfrm>
          <a:prstGeom prst="rect">
            <a:avLst/>
          </a:prstGeom>
          <a:noFill/>
        </p:spPr>
        <p:txBody>
          <a:bodyPr vert="horz" wrap="square" lIns="0" tIns="0" rIns="0" bIns="0" rtlCol="0" anchor="ctr" anchorCtr="0">
            <a:spAutoFit/>
          </a:bodyPr>
          <a:lstStyle/>
          <a:p>
            <a:pPr algn="ctr"/>
            <a:endParaRPr lang="en-US" sz="554">
              <a:solidFill>
                <a:srgbClr val="BFBFBF"/>
              </a:solidFill>
              <a:latin typeface="Calibri" panose="020F0502020204030204" pitchFamily="34" charset="0"/>
            </a:endParaRPr>
          </a:p>
        </p:txBody>
      </p:sp>
      <p:cxnSp>
        <p:nvCxnSpPr>
          <p:cNvPr id="170" name="OTLSHAPE_M_ce49b461dada4b4ba8016f97c5d69120_Connector1">
            <a:extLst>
              <a:ext uri="{FF2B5EF4-FFF2-40B4-BE49-F238E27FC236}">
                <a16:creationId xmlns:a16="http://schemas.microsoft.com/office/drawing/2014/main" id="{025A790D-9083-664C-973B-B379625D9372}"/>
              </a:ext>
            </a:extLst>
          </p:cNvPr>
          <p:cNvCxnSpPr>
            <a:cxnSpLocks/>
          </p:cNvCxnSpPr>
          <p:nvPr>
            <p:custDataLst>
              <p:tags r:id="rId101"/>
            </p:custDataLst>
          </p:nvPr>
        </p:nvCxnSpPr>
        <p:spPr>
          <a:xfrm>
            <a:off x="1171108" y="3249690"/>
            <a:ext cx="0" cy="81291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OTLSHAPE_M_9438b85ee1f54061980733bd47489094_Shape">
            <a:extLst>
              <a:ext uri="{FF2B5EF4-FFF2-40B4-BE49-F238E27FC236}">
                <a16:creationId xmlns:a16="http://schemas.microsoft.com/office/drawing/2014/main" id="{EF65B6AF-BC87-BA4C-911F-AF10ABFC6CA6}"/>
              </a:ext>
            </a:extLst>
          </p:cNvPr>
          <p:cNvSpPr/>
          <p:nvPr>
            <p:custDataLst>
              <p:tags r:id="rId102"/>
            </p:custDataLst>
          </p:nvPr>
        </p:nvSpPr>
        <p:spPr>
          <a:xfrm>
            <a:off x="2620444" y="3158846"/>
            <a:ext cx="164123" cy="175846"/>
          </a:xfrm>
          <a:prstGeom prst="diamond">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72" name="OTLSHAPE_M_ce49b461dada4b4ba8016f97c5d69120_Shape">
            <a:extLst>
              <a:ext uri="{FF2B5EF4-FFF2-40B4-BE49-F238E27FC236}">
                <a16:creationId xmlns:a16="http://schemas.microsoft.com/office/drawing/2014/main" id="{37CD7EF1-EF79-934C-892F-814E37755AB9}"/>
              </a:ext>
            </a:extLst>
          </p:cNvPr>
          <p:cNvSpPr/>
          <p:nvPr>
            <p:custDataLst>
              <p:tags r:id="rId103"/>
            </p:custDataLst>
          </p:nvPr>
        </p:nvSpPr>
        <p:spPr>
          <a:xfrm>
            <a:off x="1090747" y="3147113"/>
            <a:ext cx="164123" cy="175846"/>
          </a:xfrm>
          <a:prstGeom prst="star5">
            <a:avLst>
              <a:gd name="adj" fmla="val 25000"/>
              <a:gd name="hf" fmla="val 105146"/>
              <a:gd name="vf" fmla="val 110557"/>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73" name="OTLSHAPE_M_ce49b461dada4b4ba8016f97c5d69120_Date">
            <a:extLst>
              <a:ext uri="{FF2B5EF4-FFF2-40B4-BE49-F238E27FC236}">
                <a16:creationId xmlns:a16="http://schemas.microsoft.com/office/drawing/2014/main" id="{25D7EBC3-7531-624A-ABF4-CFEB26C9E0E1}"/>
              </a:ext>
            </a:extLst>
          </p:cNvPr>
          <p:cNvSpPr txBox="1"/>
          <p:nvPr>
            <p:custDataLst>
              <p:tags r:id="rId104"/>
            </p:custDataLst>
          </p:nvPr>
        </p:nvSpPr>
        <p:spPr>
          <a:xfrm>
            <a:off x="930993" y="4062606"/>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2018-12-18</a:t>
            </a:r>
          </a:p>
        </p:txBody>
      </p:sp>
      <p:sp>
        <p:nvSpPr>
          <p:cNvPr id="174" name="OTLSHAPE_M_ce49b461dada4b4ba8016f97c5d69120_Title">
            <a:extLst>
              <a:ext uri="{FF2B5EF4-FFF2-40B4-BE49-F238E27FC236}">
                <a16:creationId xmlns:a16="http://schemas.microsoft.com/office/drawing/2014/main" id="{3564637E-095E-D244-80DC-8B0E0AB82061}"/>
              </a:ext>
            </a:extLst>
          </p:cNvPr>
          <p:cNvSpPr txBox="1"/>
          <p:nvPr>
            <p:custDataLst>
              <p:tags r:id="rId105"/>
            </p:custDataLst>
          </p:nvPr>
        </p:nvSpPr>
        <p:spPr>
          <a:xfrm>
            <a:off x="772032" y="4219842"/>
            <a:ext cx="806077" cy="238909"/>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1. ZHAW FSA Part 1</a:t>
            </a:r>
          </a:p>
          <a:p>
            <a:pPr algn="ctr"/>
            <a:r>
              <a:rPr lang="en-US" sz="738" b="1" dirty="0">
                <a:solidFill>
                  <a:schemeClr val="dk1"/>
                </a:solidFill>
                <a:latin typeface="Calibri" panose="020F0502020204030204" pitchFamily="34" charset="0"/>
              </a:rPr>
              <a:t>Documentation</a:t>
            </a:r>
          </a:p>
        </p:txBody>
      </p:sp>
      <p:sp>
        <p:nvSpPr>
          <p:cNvPr id="175" name="TextBox 174">
            <a:extLst>
              <a:ext uri="{FF2B5EF4-FFF2-40B4-BE49-F238E27FC236}">
                <a16:creationId xmlns:a16="http://schemas.microsoft.com/office/drawing/2014/main" id="{A68B9D16-879C-5B43-9137-174DFCFFC89B}"/>
              </a:ext>
            </a:extLst>
          </p:cNvPr>
          <p:cNvSpPr txBox="1"/>
          <p:nvPr/>
        </p:nvSpPr>
        <p:spPr>
          <a:xfrm>
            <a:off x="67827" y="4458752"/>
            <a:ext cx="2214487" cy="1114344"/>
          </a:xfrm>
          <a:prstGeom prst="rect">
            <a:avLst/>
          </a:prstGeom>
          <a:noFill/>
        </p:spPr>
        <p:txBody>
          <a:bodyPr wrap="square" rtlCol="0">
            <a:spAutoFit/>
          </a:bodyPr>
          <a:lstStyle/>
          <a:p>
            <a:pPr algn="ctr"/>
            <a:r>
              <a:rPr lang="en-GB" sz="738" u="sng" dirty="0"/>
              <a:t>Pre-Christmas 2018 First TS2 PSS documents</a:t>
            </a:r>
          </a:p>
          <a:p>
            <a:pPr marL="158265" indent="-158265">
              <a:buFont typeface="Arial" panose="020B0604020202020204" pitchFamily="34" charset="0"/>
              <a:buChar char="•"/>
            </a:pPr>
            <a:r>
              <a:rPr lang="en-GB" sz="738" dirty="0"/>
              <a:t>SAE (Stakeholder Associated Equipment) technical description of TS2 systems</a:t>
            </a:r>
          </a:p>
          <a:p>
            <a:pPr marL="158265" indent="-158265">
              <a:buFont typeface="Arial" panose="020B0604020202020204" pitchFamily="34" charset="0"/>
              <a:buChar char="•"/>
            </a:pPr>
            <a:r>
              <a:rPr lang="en-GB" sz="738" dirty="0"/>
              <a:t>Global Hazard and risk assessment analysis for TS2</a:t>
            </a:r>
          </a:p>
          <a:p>
            <a:pPr marL="158265" indent="-158265">
              <a:buFont typeface="Arial" panose="020B0604020202020204" pitchFamily="34" charset="0"/>
              <a:buChar char="•"/>
            </a:pPr>
            <a:r>
              <a:rPr lang="en-GB" sz="738" dirty="0"/>
              <a:t>PSS Safety Plan</a:t>
            </a:r>
          </a:p>
          <a:p>
            <a:pPr marL="158265" indent="-158265">
              <a:buFont typeface="Arial" panose="020B0604020202020204" pitchFamily="34" charset="0"/>
              <a:buChar char="•"/>
            </a:pPr>
            <a:r>
              <a:rPr lang="en-GB" sz="738" dirty="0"/>
              <a:t>PSS Verification and validation plan</a:t>
            </a:r>
          </a:p>
          <a:p>
            <a:pPr marL="158265" indent="-158265">
              <a:buFont typeface="Arial" panose="020B0604020202020204" pitchFamily="34" charset="0"/>
              <a:buChar char="•"/>
            </a:pPr>
            <a:r>
              <a:rPr lang="en-GB" sz="738" dirty="0"/>
              <a:t>PSS Software development plan</a:t>
            </a:r>
          </a:p>
          <a:p>
            <a:pPr marL="158265" indent="-158265">
              <a:buFont typeface="Arial" panose="020B0604020202020204" pitchFamily="34" charset="0"/>
              <a:buChar char="•"/>
            </a:pPr>
            <a:r>
              <a:rPr lang="en-GB" sz="738" dirty="0"/>
              <a:t>Concept of operations for TS2PSS </a:t>
            </a:r>
            <a:r>
              <a:rPr lang="en-GB" sz="738" dirty="0">
                <a:solidFill>
                  <a:srgbClr val="FF0000"/>
                </a:solidFill>
              </a:rPr>
              <a:t>draft</a:t>
            </a:r>
          </a:p>
        </p:txBody>
      </p:sp>
      <p:sp>
        <p:nvSpPr>
          <p:cNvPr id="183" name="OTLSHAPE_TB_00000000000000000000000000000000_TimescaleInterval1">
            <a:extLst>
              <a:ext uri="{FF2B5EF4-FFF2-40B4-BE49-F238E27FC236}">
                <a16:creationId xmlns:a16="http://schemas.microsoft.com/office/drawing/2014/main" id="{D4480041-061A-2247-88B7-AF288E40D6D1}"/>
              </a:ext>
            </a:extLst>
          </p:cNvPr>
          <p:cNvSpPr txBox="1"/>
          <p:nvPr>
            <p:custDataLst>
              <p:tags r:id="rId106"/>
            </p:custDataLst>
          </p:nvPr>
        </p:nvSpPr>
        <p:spPr>
          <a:xfrm>
            <a:off x="1005942" y="3019789"/>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Week50</a:t>
            </a:r>
          </a:p>
        </p:txBody>
      </p:sp>
      <p:sp>
        <p:nvSpPr>
          <p:cNvPr id="184" name="OTLSHAPE_TB_00000000000000000000000000000000_TimescaleInterval1">
            <a:extLst>
              <a:ext uri="{FF2B5EF4-FFF2-40B4-BE49-F238E27FC236}">
                <a16:creationId xmlns:a16="http://schemas.microsoft.com/office/drawing/2014/main" id="{1ACD4225-E949-F048-994B-2081A91C17B1}"/>
              </a:ext>
            </a:extLst>
          </p:cNvPr>
          <p:cNvSpPr txBox="1"/>
          <p:nvPr>
            <p:custDataLst>
              <p:tags r:id="rId107"/>
            </p:custDataLst>
          </p:nvPr>
        </p:nvSpPr>
        <p:spPr>
          <a:xfrm>
            <a:off x="5431119" y="3008903"/>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14</a:t>
            </a:r>
          </a:p>
        </p:txBody>
      </p:sp>
      <p:sp>
        <p:nvSpPr>
          <p:cNvPr id="185" name="OTLSHAPE_TB_00000000000000000000000000000000_TimescaleInterval1">
            <a:extLst>
              <a:ext uri="{FF2B5EF4-FFF2-40B4-BE49-F238E27FC236}">
                <a16:creationId xmlns:a16="http://schemas.microsoft.com/office/drawing/2014/main" id="{7FA9F2B5-3A9F-D94F-8A17-9EC73BD8B9A2}"/>
              </a:ext>
            </a:extLst>
          </p:cNvPr>
          <p:cNvSpPr txBox="1"/>
          <p:nvPr>
            <p:custDataLst>
              <p:tags r:id="rId108"/>
            </p:custDataLst>
          </p:nvPr>
        </p:nvSpPr>
        <p:spPr>
          <a:xfrm>
            <a:off x="2576509" y="3004765"/>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6</a:t>
            </a:r>
          </a:p>
        </p:txBody>
      </p:sp>
      <p:sp>
        <p:nvSpPr>
          <p:cNvPr id="203" name="OTLSHAPE_TB_00000000000000000000000000000000_ScaleMarking1">
            <a:extLst>
              <a:ext uri="{FF2B5EF4-FFF2-40B4-BE49-F238E27FC236}">
                <a16:creationId xmlns:a16="http://schemas.microsoft.com/office/drawing/2014/main" id="{F51C6704-1D0D-CE49-8DBF-EF60478712A5}"/>
              </a:ext>
            </a:extLst>
          </p:cNvPr>
          <p:cNvSpPr txBox="1"/>
          <p:nvPr>
            <p:custDataLst>
              <p:tags r:id="rId109"/>
            </p:custDataLst>
          </p:nvPr>
        </p:nvSpPr>
        <p:spPr>
          <a:xfrm>
            <a:off x="1622078" y="2862260"/>
            <a:ext cx="213076" cy="128798"/>
          </a:xfrm>
          <a:prstGeom prst="rect">
            <a:avLst/>
          </a:prstGeom>
          <a:noFill/>
        </p:spPr>
        <p:txBody>
          <a:bodyPr vert="horz" wrap="none" lIns="0" tIns="0" rIns="0" bIns="0" rtlCol="0" anchor="ctr" anchorCtr="0">
            <a:noAutofit/>
          </a:bodyPr>
          <a:lstStyle/>
          <a:p>
            <a:r>
              <a:rPr lang="en-US" sz="831" dirty="0">
                <a:solidFill>
                  <a:schemeClr val="dk2"/>
                </a:solidFill>
                <a:latin typeface="Calibri" panose="020F0502020204030204" pitchFamily="34" charset="0"/>
              </a:rPr>
              <a:t>2019</a:t>
            </a:r>
          </a:p>
        </p:txBody>
      </p:sp>
      <p:cxnSp>
        <p:nvCxnSpPr>
          <p:cNvPr id="204" name="OTLSHAPE_M_ce49b461dada4b4ba8016f97c5d69120_Connector1">
            <a:extLst>
              <a:ext uri="{FF2B5EF4-FFF2-40B4-BE49-F238E27FC236}">
                <a16:creationId xmlns:a16="http://schemas.microsoft.com/office/drawing/2014/main" id="{1B0A480E-6B2C-0C48-8BA1-B5AEDC3E67F8}"/>
              </a:ext>
            </a:extLst>
          </p:cNvPr>
          <p:cNvCxnSpPr>
            <a:cxnSpLocks/>
          </p:cNvCxnSpPr>
          <p:nvPr>
            <p:custDataLst>
              <p:tags r:id="rId110"/>
            </p:custDataLst>
          </p:nvPr>
        </p:nvCxnSpPr>
        <p:spPr>
          <a:xfrm>
            <a:off x="3843496" y="3245783"/>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OTLSHAPE_M_ce49b461dada4b4ba8016f97c5d69120_Title">
            <a:extLst>
              <a:ext uri="{FF2B5EF4-FFF2-40B4-BE49-F238E27FC236}">
                <a16:creationId xmlns:a16="http://schemas.microsoft.com/office/drawing/2014/main" id="{2992F164-E48A-484D-A1E1-EE47EA2C3D4B}"/>
              </a:ext>
            </a:extLst>
          </p:cNvPr>
          <p:cNvSpPr txBox="1"/>
          <p:nvPr>
            <p:custDataLst>
              <p:tags r:id="rId111"/>
            </p:custDataLst>
          </p:nvPr>
        </p:nvSpPr>
        <p:spPr>
          <a:xfrm>
            <a:off x="3594282" y="3767728"/>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CDR</a:t>
            </a:r>
          </a:p>
        </p:txBody>
      </p:sp>
      <p:sp>
        <p:nvSpPr>
          <p:cNvPr id="206" name="OTLSHAPE_M_ce49b461dada4b4ba8016f97c5d69120_Date">
            <a:extLst>
              <a:ext uri="{FF2B5EF4-FFF2-40B4-BE49-F238E27FC236}">
                <a16:creationId xmlns:a16="http://schemas.microsoft.com/office/drawing/2014/main" id="{05860626-A13C-924C-8647-F8F79BC2DED1}"/>
              </a:ext>
            </a:extLst>
          </p:cNvPr>
          <p:cNvSpPr txBox="1"/>
          <p:nvPr>
            <p:custDataLst>
              <p:tags r:id="rId112"/>
            </p:custDataLst>
          </p:nvPr>
        </p:nvSpPr>
        <p:spPr>
          <a:xfrm>
            <a:off x="3604384" y="3670658"/>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2019-03-07</a:t>
            </a:r>
          </a:p>
        </p:txBody>
      </p:sp>
      <p:sp>
        <p:nvSpPr>
          <p:cNvPr id="207" name="OTLSHAPE_M_ce49b461dada4b4ba8016f97c5d69120_Title">
            <a:extLst>
              <a:ext uri="{FF2B5EF4-FFF2-40B4-BE49-F238E27FC236}">
                <a16:creationId xmlns:a16="http://schemas.microsoft.com/office/drawing/2014/main" id="{7C0F390F-E5F5-714C-BD76-5ED733D0D911}"/>
              </a:ext>
            </a:extLst>
          </p:cNvPr>
          <p:cNvSpPr txBox="1"/>
          <p:nvPr>
            <p:custDataLst>
              <p:tags r:id="rId113"/>
            </p:custDataLst>
          </p:nvPr>
        </p:nvSpPr>
        <p:spPr>
          <a:xfrm>
            <a:off x="4699360" y="4234109"/>
            <a:ext cx="783554" cy="238909"/>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3. ZHAW FSA part 3</a:t>
            </a:r>
          </a:p>
          <a:p>
            <a:pPr algn="ctr"/>
            <a:r>
              <a:rPr lang="en-US" sz="738" b="1" dirty="0">
                <a:solidFill>
                  <a:schemeClr val="dk1"/>
                </a:solidFill>
                <a:latin typeface="Calibri" panose="020F0502020204030204" pitchFamily="34" charset="0"/>
              </a:rPr>
              <a:t>Documentation</a:t>
            </a:r>
          </a:p>
        </p:txBody>
      </p:sp>
      <p:cxnSp>
        <p:nvCxnSpPr>
          <p:cNvPr id="209" name="OTLSHAPE_M_ce49b461dada4b4ba8016f97c5d69120_Connector1">
            <a:extLst>
              <a:ext uri="{FF2B5EF4-FFF2-40B4-BE49-F238E27FC236}">
                <a16:creationId xmlns:a16="http://schemas.microsoft.com/office/drawing/2014/main" id="{3DEFEBB1-FE3E-FA44-AEC7-921BC63F2EFA}"/>
              </a:ext>
            </a:extLst>
          </p:cNvPr>
          <p:cNvCxnSpPr>
            <a:cxnSpLocks/>
          </p:cNvCxnSpPr>
          <p:nvPr>
            <p:custDataLst>
              <p:tags r:id="rId114"/>
            </p:custDataLst>
          </p:nvPr>
        </p:nvCxnSpPr>
        <p:spPr>
          <a:xfrm>
            <a:off x="5071885" y="3263898"/>
            <a:ext cx="0" cy="81291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0" name="OTLSHAPE_M_ce49b461dada4b4ba8016f97c5d69120_Shape">
            <a:extLst>
              <a:ext uri="{FF2B5EF4-FFF2-40B4-BE49-F238E27FC236}">
                <a16:creationId xmlns:a16="http://schemas.microsoft.com/office/drawing/2014/main" id="{E2057C68-ECBC-3C4B-B8CC-1A4477226864}"/>
              </a:ext>
            </a:extLst>
          </p:cNvPr>
          <p:cNvSpPr/>
          <p:nvPr>
            <p:custDataLst>
              <p:tags r:id="rId115"/>
            </p:custDataLst>
          </p:nvPr>
        </p:nvSpPr>
        <p:spPr>
          <a:xfrm>
            <a:off x="4991524" y="3161321"/>
            <a:ext cx="164123" cy="175846"/>
          </a:xfrm>
          <a:prstGeom prst="star5">
            <a:avLst>
              <a:gd name="adj" fmla="val 25000"/>
              <a:gd name="hf" fmla="val 105146"/>
              <a:gd name="vf" fmla="val 110557"/>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11" name="OTLSHAPE_M_ce49b461dada4b4ba8016f97c5d69120_Date">
            <a:extLst>
              <a:ext uri="{FF2B5EF4-FFF2-40B4-BE49-F238E27FC236}">
                <a16:creationId xmlns:a16="http://schemas.microsoft.com/office/drawing/2014/main" id="{685607AD-12CA-3C49-B6AF-6303707C3197}"/>
              </a:ext>
            </a:extLst>
          </p:cNvPr>
          <p:cNvSpPr txBox="1"/>
          <p:nvPr>
            <p:custDataLst>
              <p:tags r:id="rId116"/>
            </p:custDataLst>
          </p:nvPr>
        </p:nvSpPr>
        <p:spPr>
          <a:xfrm>
            <a:off x="4831770" y="4076814"/>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2019-03-22</a:t>
            </a:r>
          </a:p>
        </p:txBody>
      </p:sp>
      <p:sp>
        <p:nvSpPr>
          <p:cNvPr id="176" name="OTLSHAPE_M_9438b85ee1f54061980733bd47489094_Shape">
            <a:extLst>
              <a:ext uri="{FF2B5EF4-FFF2-40B4-BE49-F238E27FC236}">
                <a16:creationId xmlns:a16="http://schemas.microsoft.com/office/drawing/2014/main" id="{C6E7B511-22D3-0C47-899C-40646080942B}"/>
              </a:ext>
            </a:extLst>
          </p:cNvPr>
          <p:cNvSpPr/>
          <p:nvPr>
            <p:custDataLst>
              <p:tags r:id="rId117"/>
            </p:custDataLst>
          </p:nvPr>
        </p:nvSpPr>
        <p:spPr>
          <a:xfrm>
            <a:off x="3761434" y="3157860"/>
            <a:ext cx="164123" cy="175846"/>
          </a:xfrm>
          <a:prstGeom prst="diamond">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cxnSp>
        <p:nvCxnSpPr>
          <p:cNvPr id="230" name="OTLSHAPE_M_ce49b461dada4b4ba8016f97c5d69120_Connector1">
            <a:extLst>
              <a:ext uri="{FF2B5EF4-FFF2-40B4-BE49-F238E27FC236}">
                <a16:creationId xmlns:a16="http://schemas.microsoft.com/office/drawing/2014/main" id="{4F54B319-A73C-C14F-9003-53E40FB496AD}"/>
              </a:ext>
            </a:extLst>
          </p:cNvPr>
          <p:cNvCxnSpPr>
            <a:cxnSpLocks/>
          </p:cNvCxnSpPr>
          <p:nvPr>
            <p:custDataLst>
              <p:tags r:id="rId118"/>
            </p:custDataLst>
          </p:nvPr>
        </p:nvCxnSpPr>
        <p:spPr>
          <a:xfrm>
            <a:off x="4441754" y="3237693"/>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1" name="OTLSHAPE_M_ce49b461dada4b4ba8016f97c5d69120_Title">
            <a:extLst>
              <a:ext uri="{FF2B5EF4-FFF2-40B4-BE49-F238E27FC236}">
                <a16:creationId xmlns:a16="http://schemas.microsoft.com/office/drawing/2014/main" id="{5CC0768B-00B1-4241-9D5C-6F3D7CF60ECD}"/>
              </a:ext>
            </a:extLst>
          </p:cNvPr>
          <p:cNvSpPr txBox="1"/>
          <p:nvPr>
            <p:custDataLst>
              <p:tags r:id="rId119"/>
            </p:custDataLst>
          </p:nvPr>
        </p:nvSpPr>
        <p:spPr>
          <a:xfrm>
            <a:off x="4192540" y="3759638"/>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FAT</a:t>
            </a:r>
          </a:p>
        </p:txBody>
      </p:sp>
      <p:sp>
        <p:nvSpPr>
          <p:cNvPr id="232" name="OTLSHAPE_M_ce49b461dada4b4ba8016f97c5d69120_Date">
            <a:extLst>
              <a:ext uri="{FF2B5EF4-FFF2-40B4-BE49-F238E27FC236}">
                <a16:creationId xmlns:a16="http://schemas.microsoft.com/office/drawing/2014/main" id="{A4881A88-86D1-BE4E-9D6A-1BE1C95E3BA7}"/>
              </a:ext>
            </a:extLst>
          </p:cNvPr>
          <p:cNvSpPr txBox="1"/>
          <p:nvPr>
            <p:custDataLst>
              <p:tags r:id="rId120"/>
            </p:custDataLst>
          </p:nvPr>
        </p:nvSpPr>
        <p:spPr>
          <a:xfrm>
            <a:off x="4202643" y="3662568"/>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2019-03-11</a:t>
            </a:r>
          </a:p>
        </p:txBody>
      </p:sp>
      <p:sp>
        <p:nvSpPr>
          <p:cNvPr id="10805" name="OTLSHAPE_M_d655f089477b436facc530480eae84e5_Shape"/>
          <p:cNvSpPr/>
          <p:nvPr>
            <p:custDataLst>
              <p:tags r:id="rId121"/>
            </p:custDataLst>
          </p:nvPr>
        </p:nvSpPr>
        <p:spPr>
          <a:xfrm>
            <a:off x="4355940" y="3141777"/>
            <a:ext cx="164123" cy="175846"/>
          </a:xfrm>
          <a:prstGeom prst="diamond">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33" name="OTLSHAPE_TB_00000000000000000000000000000000_TimescaleInterval1">
            <a:extLst>
              <a:ext uri="{FF2B5EF4-FFF2-40B4-BE49-F238E27FC236}">
                <a16:creationId xmlns:a16="http://schemas.microsoft.com/office/drawing/2014/main" id="{D4A6A8EC-61F3-5146-A17E-9B82275D4E31}"/>
              </a:ext>
            </a:extLst>
          </p:cNvPr>
          <p:cNvSpPr txBox="1"/>
          <p:nvPr>
            <p:custDataLst>
              <p:tags r:id="rId122"/>
            </p:custDataLst>
          </p:nvPr>
        </p:nvSpPr>
        <p:spPr>
          <a:xfrm>
            <a:off x="4250743" y="3004385"/>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11</a:t>
            </a:r>
          </a:p>
        </p:txBody>
      </p:sp>
      <p:sp>
        <p:nvSpPr>
          <p:cNvPr id="234" name="OTLSHAPE_TB_00000000000000000000000000000000_TimescaleInterval1">
            <a:extLst>
              <a:ext uri="{FF2B5EF4-FFF2-40B4-BE49-F238E27FC236}">
                <a16:creationId xmlns:a16="http://schemas.microsoft.com/office/drawing/2014/main" id="{361DBAD4-76D2-BF4B-BA7A-59BBA027ABA6}"/>
              </a:ext>
            </a:extLst>
          </p:cNvPr>
          <p:cNvSpPr txBox="1"/>
          <p:nvPr>
            <p:custDataLst>
              <p:tags r:id="rId123"/>
            </p:custDataLst>
          </p:nvPr>
        </p:nvSpPr>
        <p:spPr>
          <a:xfrm>
            <a:off x="7223583" y="3008902"/>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18</a:t>
            </a:r>
          </a:p>
        </p:txBody>
      </p:sp>
      <p:cxnSp>
        <p:nvCxnSpPr>
          <p:cNvPr id="236" name="OTLSHAPE_M_ce49b461dada4b4ba8016f97c5d69120_Connector1">
            <a:extLst>
              <a:ext uri="{FF2B5EF4-FFF2-40B4-BE49-F238E27FC236}">
                <a16:creationId xmlns:a16="http://schemas.microsoft.com/office/drawing/2014/main" id="{5D40F099-92B1-A748-860A-DCD1CAD0FD47}"/>
              </a:ext>
            </a:extLst>
          </p:cNvPr>
          <p:cNvCxnSpPr>
            <a:cxnSpLocks/>
          </p:cNvCxnSpPr>
          <p:nvPr>
            <p:custDataLst>
              <p:tags r:id="rId124"/>
            </p:custDataLst>
          </p:nvPr>
        </p:nvCxnSpPr>
        <p:spPr>
          <a:xfrm>
            <a:off x="5593417" y="3240277"/>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7" name="OTLSHAPE_M_ce49b461dada4b4ba8016f97c5d69120_Title">
            <a:extLst>
              <a:ext uri="{FF2B5EF4-FFF2-40B4-BE49-F238E27FC236}">
                <a16:creationId xmlns:a16="http://schemas.microsoft.com/office/drawing/2014/main" id="{84C9FA7C-0D50-0842-BFE8-5225DBCE2DAA}"/>
              </a:ext>
            </a:extLst>
          </p:cNvPr>
          <p:cNvSpPr txBox="1"/>
          <p:nvPr>
            <p:custDataLst>
              <p:tags r:id="rId125"/>
            </p:custDataLst>
          </p:nvPr>
        </p:nvSpPr>
        <p:spPr>
          <a:xfrm>
            <a:off x="5354955" y="3770524"/>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SAT</a:t>
            </a:r>
          </a:p>
        </p:txBody>
      </p:sp>
      <p:sp>
        <p:nvSpPr>
          <p:cNvPr id="238" name="OTLSHAPE_M_ce49b461dada4b4ba8016f97c5d69120_Date">
            <a:extLst>
              <a:ext uri="{FF2B5EF4-FFF2-40B4-BE49-F238E27FC236}">
                <a16:creationId xmlns:a16="http://schemas.microsoft.com/office/drawing/2014/main" id="{EF69983B-8CAD-9E4F-B980-7D0686873416}"/>
              </a:ext>
            </a:extLst>
          </p:cNvPr>
          <p:cNvSpPr txBox="1"/>
          <p:nvPr>
            <p:custDataLst>
              <p:tags r:id="rId126"/>
            </p:custDataLst>
          </p:nvPr>
        </p:nvSpPr>
        <p:spPr>
          <a:xfrm>
            <a:off x="5354306" y="3665152"/>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2019-04-01</a:t>
            </a:r>
          </a:p>
        </p:txBody>
      </p:sp>
      <p:sp>
        <p:nvSpPr>
          <p:cNvPr id="10802" name="OTLSHAPE_M_9438b85ee1f54061980733bd47489094_Shape"/>
          <p:cNvSpPr/>
          <p:nvPr>
            <p:custDataLst>
              <p:tags r:id="rId127"/>
            </p:custDataLst>
          </p:nvPr>
        </p:nvSpPr>
        <p:spPr>
          <a:xfrm>
            <a:off x="5513180" y="3152354"/>
            <a:ext cx="164123" cy="175846"/>
          </a:xfrm>
          <a:prstGeom prst="diamond">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cxnSp>
        <p:nvCxnSpPr>
          <p:cNvPr id="239" name="OTLSHAPE_M_ce49b461dada4b4ba8016f97c5d69120_Connector1">
            <a:extLst>
              <a:ext uri="{FF2B5EF4-FFF2-40B4-BE49-F238E27FC236}">
                <a16:creationId xmlns:a16="http://schemas.microsoft.com/office/drawing/2014/main" id="{2538F1DA-136B-1D44-8B32-1282FF241F0B}"/>
              </a:ext>
            </a:extLst>
          </p:cNvPr>
          <p:cNvCxnSpPr>
            <a:cxnSpLocks/>
          </p:cNvCxnSpPr>
          <p:nvPr>
            <p:custDataLst>
              <p:tags r:id="rId128"/>
            </p:custDataLst>
          </p:nvPr>
        </p:nvCxnSpPr>
        <p:spPr>
          <a:xfrm>
            <a:off x="6062989" y="3240277"/>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0" name="OTLSHAPE_M_ce49b461dada4b4ba8016f97c5d69120_Title">
            <a:extLst>
              <a:ext uri="{FF2B5EF4-FFF2-40B4-BE49-F238E27FC236}">
                <a16:creationId xmlns:a16="http://schemas.microsoft.com/office/drawing/2014/main" id="{455DDCBB-6A28-944A-A8D0-E76F4EFB2EE5}"/>
              </a:ext>
            </a:extLst>
          </p:cNvPr>
          <p:cNvSpPr txBox="1"/>
          <p:nvPr>
            <p:custDataLst>
              <p:tags r:id="rId129"/>
            </p:custDataLst>
          </p:nvPr>
        </p:nvSpPr>
        <p:spPr>
          <a:xfrm>
            <a:off x="5824527" y="3770524"/>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SIT</a:t>
            </a:r>
          </a:p>
        </p:txBody>
      </p:sp>
      <p:sp>
        <p:nvSpPr>
          <p:cNvPr id="241" name="OTLSHAPE_M_ce49b461dada4b4ba8016f97c5d69120_Date">
            <a:extLst>
              <a:ext uri="{FF2B5EF4-FFF2-40B4-BE49-F238E27FC236}">
                <a16:creationId xmlns:a16="http://schemas.microsoft.com/office/drawing/2014/main" id="{7BCA9DC8-CB1B-5249-A0B3-28FBEA92D2B6}"/>
              </a:ext>
            </a:extLst>
          </p:cNvPr>
          <p:cNvSpPr txBox="1"/>
          <p:nvPr>
            <p:custDataLst>
              <p:tags r:id="rId130"/>
            </p:custDataLst>
          </p:nvPr>
        </p:nvSpPr>
        <p:spPr>
          <a:xfrm>
            <a:off x="5823878" y="3665152"/>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2019-04-11</a:t>
            </a:r>
          </a:p>
        </p:txBody>
      </p:sp>
      <p:sp>
        <p:nvSpPr>
          <p:cNvPr id="242" name="OTLSHAPE_M_9438b85ee1f54061980733bd47489094_Shape">
            <a:extLst>
              <a:ext uri="{FF2B5EF4-FFF2-40B4-BE49-F238E27FC236}">
                <a16:creationId xmlns:a16="http://schemas.microsoft.com/office/drawing/2014/main" id="{B958B12F-B9AA-8A4F-BB25-1D8774E7BD7E}"/>
              </a:ext>
            </a:extLst>
          </p:cNvPr>
          <p:cNvSpPr/>
          <p:nvPr>
            <p:custDataLst>
              <p:tags r:id="rId131"/>
            </p:custDataLst>
          </p:nvPr>
        </p:nvSpPr>
        <p:spPr>
          <a:xfrm>
            <a:off x="5982752" y="3152354"/>
            <a:ext cx="164123" cy="175846"/>
          </a:xfrm>
          <a:prstGeom prst="diamond">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cxnSp>
        <p:nvCxnSpPr>
          <p:cNvPr id="243" name="OTLSHAPE_M_ce49b461dada4b4ba8016f97c5d69120_Connector1">
            <a:extLst>
              <a:ext uri="{FF2B5EF4-FFF2-40B4-BE49-F238E27FC236}">
                <a16:creationId xmlns:a16="http://schemas.microsoft.com/office/drawing/2014/main" id="{C07A708F-306A-A74C-8998-8D2607E7F3CD}"/>
              </a:ext>
            </a:extLst>
          </p:cNvPr>
          <p:cNvCxnSpPr>
            <a:cxnSpLocks/>
          </p:cNvCxnSpPr>
          <p:nvPr>
            <p:custDataLst>
              <p:tags r:id="rId132"/>
            </p:custDataLst>
          </p:nvPr>
        </p:nvCxnSpPr>
        <p:spPr>
          <a:xfrm>
            <a:off x="6530736" y="3240277"/>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4" name="OTLSHAPE_M_ce49b461dada4b4ba8016f97c5d69120_Title">
            <a:extLst>
              <a:ext uri="{FF2B5EF4-FFF2-40B4-BE49-F238E27FC236}">
                <a16:creationId xmlns:a16="http://schemas.microsoft.com/office/drawing/2014/main" id="{E8B9DB7F-7120-084B-8822-762F337D59EB}"/>
              </a:ext>
            </a:extLst>
          </p:cNvPr>
          <p:cNvSpPr txBox="1"/>
          <p:nvPr>
            <p:custDataLst>
              <p:tags r:id="rId133"/>
            </p:custDataLst>
          </p:nvPr>
        </p:nvSpPr>
        <p:spPr>
          <a:xfrm>
            <a:off x="6292274" y="3770524"/>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FIT</a:t>
            </a:r>
          </a:p>
        </p:txBody>
      </p:sp>
      <p:sp>
        <p:nvSpPr>
          <p:cNvPr id="245" name="OTLSHAPE_M_ce49b461dada4b4ba8016f97c5d69120_Date">
            <a:extLst>
              <a:ext uri="{FF2B5EF4-FFF2-40B4-BE49-F238E27FC236}">
                <a16:creationId xmlns:a16="http://schemas.microsoft.com/office/drawing/2014/main" id="{5903B0BA-B746-4340-B6A0-B4E9AE077104}"/>
              </a:ext>
            </a:extLst>
          </p:cNvPr>
          <p:cNvSpPr txBox="1"/>
          <p:nvPr>
            <p:custDataLst>
              <p:tags r:id="rId134"/>
            </p:custDataLst>
          </p:nvPr>
        </p:nvSpPr>
        <p:spPr>
          <a:xfrm>
            <a:off x="6291625" y="3665152"/>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2019-04-16</a:t>
            </a:r>
          </a:p>
        </p:txBody>
      </p:sp>
      <p:sp>
        <p:nvSpPr>
          <p:cNvPr id="246" name="OTLSHAPE_M_9438b85ee1f54061980733bd47489094_Shape">
            <a:extLst>
              <a:ext uri="{FF2B5EF4-FFF2-40B4-BE49-F238E27FC236}">
                <a16:creationId xmlns:a16="http://schemas.microsoft.com/office/drawing/2014/main" id="{72F48724-0F26-1F4C-8865-14845A9DF0A9}"/>
              </a:ext>
            </a:extLst>
          </p:cNvPr>
          <p:cNvSpPr/>
          <p:nvPr>
            <p:custDataLst>
              <p:tags r:id="rId135"/>
            </p:custDataLst>
          </p:nvPr>
        </p:nvSpPr>
        <p:spPr>
          <a:xfrm>
            <a:off x="6450499" y="3152354"/>
            <a:ext cx="164123" cy="175846"/>
          </a:xfrm>
          <a:prstGeom prst="diamond">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cxnSp>
        <p:nvCxnSpPr>
          <p:cNvPr id="247" name="OTLSHAPE_M_ce49b461dada4b4ba8016f97c5d69120_Connector1">
            <a:extLst>
              <a:ext uri="{FF2B5EF4-FFF2-40B4-BE49-F238E27FC236}">
                <a16:creationId xmlns:a16="http://schemas.microsoft.com/office/drawing/2014/main" id="{D5BE27AE-6EE4-F445-BE16-B649E19D5CD2}"/>
              </a:ext>
            </a:extLst>
          </p:cNvPr>
          <p:cNvCxnSpPr>
            <a:cxnSpLocks/>
          </p:cNvCxnSpPr>
          <p:nvPr>
            <p:custDataLst>
              <p:tags r:id="rId136"/>
            </p:custDataLst>
          </p:nvPr>
        </p:nvCxnSpPr>
        <p:spPr>
          <a:xfrm>
            <a:off x="6958118" y="3240277"/>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8" name="OTLSHAPE_M_ce49b461dada4b4ba8016f97c5d69120_Title">
            <a:extLst>
              <a:ext uri="{FF2B5EF4-FFF2-40B4-BE49-F238E27FC236}">
                <a16:creationId xmlns:a16="http://schemas.microsoft.com/office/drawing/2014/main" id="{381AA74E-D568-C24E-9323-9254A7F14BFB}"/>
              </a:ext>
            </a:extLst>
          </p:cNvPr>
          <p:cNvSpPr txBox="1"/>
          <p:nvPr>
            <p:custDataLst>
              <p:tags r:id="rId137"/>
            </p:custDataLst>
          </p:nvPr>
        </p:nvSpPr>
        <p:spPr>
          <a:xfrm>
            <a:off x="6719006" y="3818837"/>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PSS DEMO</a:t>
            </a:r>
          </a:p>
        </p:txBody>
      </p:sp>
      <p:sp>
        <p:nvSpPr>
          <p:cNvPr id="249" name="OTLSHAPE_M_ce49b461dada4b4ba8016f97c5d69120_Date">
            <a:extLst>
              <a:ext uri="{FF2B5EF4-FFF2-40B4-BE49-F238E27FC236}">
                <a16:creationId xmlns:a16="http://schemas.microsoft.com/office/drawing/2014/main" id="{3D308E32-D90D-EE4A-A071-9D02564C3C9D}"/>
              </a:ext>
            </a:extLst>
          </p:cNvPr>
          <p:cNvSpPr txBox="1"/>
          <p:nvPr>
            <p:custDataLst>
              <p:tags r:id="rId138"/>
            </p:custDataLst>
          </p:nvPr>
        </p:nvSpPr>
        <p:spPr>
          <a:xfrm>
            <a:off x="6719007" y="3665152"/>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2019-04-22</a:t>
            </a:r>
          </a:p>
        </p:txBody>
      </p:sp>
      <p:sp>
        <p:nvSpPr>
          <p:cNvPr id="250" name="OTLSHAPE_M_9438b85ee1f54061980733bd47489094_Shape">
            <a:extLst>
              <a:ext uri="{FF2B5EF4-FFF2-40B4-BE49-F238E27FC236}">
                <a16:creationId xmlns:a16="http://schemas.microsoft.com/office/drawing/2014/main" id="{8E2FCE46-2B76-A74F-B4E2-0BFC194C1779}"/>
              </a:ext>
            </a:extLst>
          </p:cNvPr>
          <p:cNvSpPr/>
          <p:nvPr>
            <p:custDataLst>
              <p:tags r:id="rId139"/>
            </p:custDataLst>
          </p:nvPr>
        </p:nvSpPr>
        <p:spPr>
          <a:xfrm>
            <a:off x="6877881" y="3152354"/>
            <a:ext cx="164123" cy="175846"/>
          </a:xfrm>
          <a:prstGeom prst="diamond">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cxnSp>
        <p:nvCxnSpPr>
          <p:cNvPr id="251" name="OTLSHAPE_M_ce49b461dada4b4ba8016f97c5d69120_Connector1">
            <a:extLst>
              <a:ext uri="{FF2B5EF4-FFF2-40B4-BE49-F238E27FC236}">
                <a16:creationId xmlns:a16="http://schemas.microsoft.com/office/drawing/2014/main" id="{CED09EAD-D9A0-8244-8409-8E81C7EF592F}"/>
              </a:ext>
            </a:extLst>
          </p:cNvPr>
          <p:cNvCxnSpPr>
            <a:cxnSpLocks/>
          </p:cNvCxnSpPr>
          <p:nvPr>
            <p:custDataLst>
              <p:tags r:id="rId140"/>
            </p:custDataLst>
          </p:nvPr>
        </p:nvCxnSpPr>
        <p:spPr>
          <a:xfrm>
            <a:off x="7391706" y="3240277"/>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2" name="OTLSHAPE_M_ce49b461dada4b4ba8016f97c5d69120_Title">
            <a:extLst>
              <a:ext uri="{FF2B5EF4-FFF2-40B4-BE49-F238E27FC236}">
                <a16:creationId xmlns:a16="http://schemas.microsoft.com/office/drawing/2014/main" id="{2DE6BC57-0357-A34A-B319-971CF1D0267B}"/>
              </a:ext>
            </a:extLst>
          </p:cNvPr>
          <p:cNvSpPr txBox="1"/>
          <p:nvPr>
            <p:custDataLst>
              <p:tags r:id="rId141"/>
            </p:custDataLst>
          </p:nvPr>
        </p:nvSpPr>
        <p:spPr>
          <a:xfrm>
            <a:off x="7153244" y="3770524"/>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SRR</a:t>
            </a:r>
          </a:p>
        </p:txBody>
      </p:sp>
      <p:sp>
        <p:nvSpPr>
          <p:cNvPr id="253" name="OTLSHAPE_M_ce49b461dada4b4ba8016f97c5d69120_Date">
            <a:extLst>
              <a:ext uri="{FF2B5EF4-FFF2-40B4-BE49-F238E27FC236}">
                <a16:creationId xmlns:a16="http://schemas.microsoft.com/office/drawing/2014/main" id="{CAEDB218-A888-DD45-9285-33D336EC8D7D}"/>
              </a:ext>
            </a:extLst>
          </p:cNvPr>
          <p:cNvSpPr txBox="1"/>
          <p:nvPr>
            <p:custDataLst>
              <p:tags r:id="rId142"/>
            </p:custDataLst>
          </p:nvPr>
        </p:nvSpPr>
        <p:spPr>
          <a:xfrm>
            <a:off x="7152595" y="3665152"/>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2019-04-30</a:t>
            </a:r>
          </a:p>
        </p:txBody>
      </p:sp>
      <p:sp>
        <p:nvSpPr>
          <p:cNvPr id="254" name="OTLSHAPE_M_9438b85ee1f54061980733bd47489094_Shape">
            <a:extLst>
              <a:ext uri="{FF2B5EF4-FFF2-40B4-BE49-F238E27FC236}">
                <a16:creationId xmlns:a16="http://schemas.microsoft.com/office/drawing/2014/main" id="{D910E1BE-E934-9B41-AF96-CC523B15B1B6}"/>
              </a:ext>
            </a:extLst>
          </p:cNvPr>
          <p:cNvSpPr/>
          <p:nvPr>
            <p:custDataLst>
              <p:tags r:id="rId143"/>
            </p:custDataLst>
          </p:nvPr>
        </p:nvSpPr>
        <p:spPr>
          <a:xfrm>
            <a:off x="7311470" y="3152354"/>
            <a:ext cx="164123" cy="175846"/>
          </a:xfrm>
          <a:prstGeom prst="diamond">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55" name="OTLSHAPE_M_ce49b461dada4b4ba8016f97c5d69120_Title">
            <a:extLst>
              <a:ext uri="{FF2B5EF4-FFF2-40B4-BE49-F238E27FC236}">
                <a16:creationId xmlns:a16="http://schemas.microsoft.com/office/drawing/2014/main" id="{1F091B1D-DF80-BC43-9BDA-F4F9990D1034}"/>
              </a:ext>
            </a:extLst>
          </p:cNvPr>
          <p:cNvSpPr txBox="1"/>
          <p:nvPr>
            <p:custDataLst>
              <p:tags r:id="rId144"/>
            </p:custDataLst>
          </p:nvPr>
        </p:nvSpPr>
        <p:spPr>
          <a:xfrm>
            <a:off x="6828696" y="4209030"/>
            <a:ext cx="705852" cy="238909"/>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3. ZHAW FSA 4 Documentation</a:t>
            </a:r>
          </a:p>
        </p:txBody>
      </p:sp>
      <p:cxnSp>
        <p:nvCxnSpPr>
          <p:cNvPr id="256" name="OTLSHAPE_M_ce49b461dada4b4ba8016f97c5d69120_Connector1">
            <a:extLst>
              <a:ext uri="{FF2B5EF4-FFF2-40B4-BE49-F238E27FC236}">
                <a16:creationId xmlns:a16="http://schemas.microsoft.com/office/drawing/2014/main" id="{B2EC9A9F-FC0E-AE4E-AD84-9BEB668D796F}"/>
              </a:ext>
            </a:extLst>
          </p:cNvPr>
          <p:cNvCxnSpPr>
            <a:cxnSpLocks/>
          </p:cNvCxnSpPr>
          <p:nvPr>
            <p:custDataLst>
              <p:tags r:id="rId145"/>
            </p:custDataLst>
          </p:nvPr>
        </p:nvCxnSpPr>
        <p:spPr>
          <a:xfrm>
            <a:off x="7169280" y="3251644"/>
            <a:ext cx="0" cy="81291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OTLSHAPE_M_ce49b461dada4b4ba8016f97c5d69120_Shape">
            <a:extLst>
              <a:ext uri="{FF2B5EF4-FFF2-40B4-BE49-F238E27FC236}">
                <a16:creationId xmlns:a16="http://schemas.microsoft.com/office/drawing/2014/main" id="{A5E8EC18-3D31-6648-8F66-8833305C7CCD}"/>
              </a:ext>
            </a:extLst>
          </p:cNvPr>
          <p:cNvSpPr/>
          <p:nvPr>
            <p:custDataLst>
              <p:tags r:id="rId146"/>
            </p:custDataLst>
          </p:nvPr>
        </p:nvSpPr>
        <p:spPr>
          <a:xfrm>
            <a:off x="7088919" y="3149067"/>
            <a:ext cx="164123" cy="175846"/>
          </a:xfrm>
          <a:prstGeom prst="star5">
            <a:avLst>
              <a:gd name="adj" fmla="val 25000"/>
              <a:gd name="hf" fmla="val 105146"/>
              <a:gd name="vf" fmla="val 110557"/>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58" name="OTLSHAPE_M_ce49b461dada4b4ba8016f97c5d69120_Date">
            <a:extLst>
              <a:ext uri="{FF2B5EF4-FFF2-40B4-BE49-F238E27FC236}">
                <a16:creationId xmlns:a16="http://schemas.microsoft.com/office/drawing/2014/main" id="{D80CE271-2A17-9E4D-8D43-D85F6EE2598C}"/>
              </a:ext>
            </a:extLst>
          </p:cNvPr>
          <p:cNvSpPr txBox="1"/>
          <p:nvPr>
            <p:custDataLst>
              <p:tags r:id="rId147"/>
            </p:custDataLst>
          </p:nvPr>
        </p:nvSpPr>
        <p:spPr>
          <a:xfrm>
            <a:off x="6929165" y="4064560"/>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2019-04-22</a:t>
            </a:r>
          </a:p>
        </p:txBody>
      </p:sp>
      <p:sp>
        <p:nvSpPr>
          <p:cNvPr id="259" name="TextBox 258">
            <a:extLst>
              <a:ext uri="{FF2B5EF4-FFF2-40B4-BE49-F238E27FC236}">
                <a16:creationId xmlns:a16="http://schemas.microsoft.com/office/drawing/2014/main" id="{5E045D67-C52F-D14F-A3E2-6BEC0A677834}"/>
              </a:ext>
            </a:extLst>
          </p:cNvPr>
          <p:cNvSpPr txBox="1"/>
          <p:nvPr/>
        </p:nvSpPr>
        <p:spPr>
          <a:xfrm>
            <a:off x="5975028" y="4463571"/>
            <a:ext cx="2355132" cy="1114344"/>
          </a:xfrm>
          <a:prstGeom prst="rect">
            <a:avLst/>
          </a:prstGeom>
          <a:noFill/>
        </p:spPr>
        <p:txBody>
          <a:bodyPr wrap="none" rtlCol="0">
            <a:spAutoFit/>
          </a:bodyPr>
          <a:lstStyle/>
          <a:p>
            <a:pPr algn="ctr"/>
            <a:r>
              <a:rPr lang="en-GB" sz="738" u="sng" dirty="0"/>
              <a:t>Documents for TS2 SRR</a:t>
            </a:r>
          </a:p>
          <a:p>
            <a:pPr algn="ctr"/>
            <a:r>
              <a:rPr lang="en-GB" sz="738" dirty="0"/>
              <a:t>TS2 FAT Report</a:t>
            </a:r>
          </a:p>
          <a:p>
            <a:pPr algn="ctr"/>
            <a:r>
              <a:rPr lang="en-GB" sz="738" dirty="0"/>
              <a:t>TS2 SAT Report</a:t>
            </a:r>
          </a:p>
          <a:p>
            <a:pPr algn="ctr"/>
            <a:r>
              <a:rPr lang="en-GB" sz="738" dirty="0"/>
              <a:t>TS2 SIT Report</a:t>
            </a:r>
          </a:p>
          <a:p>
            <a:pPr algn="ctr"/>
            <a:r>
              <a:rPr lang="en-GB" sz="738" dirty="0"/>
              <a:t>TS2 FIT Report</a:t>
            </a:r>
          </a:p>
          <a:p>
            <a:pPr algn="ctr"/>
            <a:r>
              <a:rPr lang="en-GB" sz="738" dirty="0"/>
              <a:t>Operations manual</a:t>
            </a:r>
          </a:p>
          <a:p>
            <a:pPr algn="ctr"/>
            <a:r>
              <a:rPr lang="en-GB" sz="738" dirty="0"/>
              <a:t>Operator training</a:t>
            </a:r>
          </a:p>
          <a:p>
            <a:pPr algn="ctr"/>
            <a:r>
              <a:rPr lang="en-GB" sz="738" dirty="0"/>
              <a:t>Maintenance manual</a:t>
            </a:r>
          </a:p>
          <a:p>
            <a:pPr algn="ctr"/>
            <a:r>
              <a:rPr lang="en-GB" sz="738" dirty="0"/>
              <a:t>Procedures, Training documentation, presentations, etc.</a:t>
            </a:r>
          </a:p>
        </p:txBody>
      </p:sp>
      <p:sp>
        <p:nvSpPr>
          <p:cNvPr id="260" name="OTLSHAPE_TB_00000000000000000000000000000000_TimescaleInterval1">
            <a:extLst>
              <a:ext uri="{FF2B5EF4-FFF2-40B4-BE49-F238E27FC236}">
                <a16:creationId xmlns:a16="http://schemas.microsoft.com/office/drawing/2014/main" id="{D6FE4C16-B8E4-7E46-9C2F-B310CFE85E06}"/>
              </a:ext>
            </a:extLst>
          </p:cNvPr>
          <p:cNvSpPr txBox="1"/>
          <p:nvPr>
            <p:custDataLst>
              <p:tags r:id="rId148"/>
            </p:custDataLst>
          </p:nvPr>
        </p:nvSpPr>
        <p:spPr>
          <a:xfrm>
            <a:off x="5892589" y="3009264"/>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15</a:t>
            </a:r>
          </a:p>
        </p:txBody>
      </p:sp>
      <p:sp>
        <p:nvSpPr>
          <p:cNvPr id="261" name="OTLSHAPE_TB_00000000000000000000000000000000_TimescaleInterval1">
            <a:extLst>
              <a:ext uri="{FF2B5EF4-FFF2-40B4-BE49-F238E27FC236}">
                <a16:creationId xmlns:a16="http://schemas.microsoft.com/office/drawing/2014/main" id="{6D2A0CC3-8E26-A445-8C80-31F30B32D88D}"/>
              </a:ext>
            </a:extLst>
          </p:cNvPr>
          <p:cNvSpPr txBox="1"/>
          <p:nvPr>
            <p:custDataLst>
              <p:tags r:id="rId149"/>
            </p:custDataLst>
          </p:nvPr>
        </p:nvSpPr>
        <p:spPr>
          <a:xfrm>
            <a:off x="6357137" y="3014962"/>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16</a:t>
            </a:r>
          </a:p>
        </p:txBody>
      </p:sp>
      <p:sp>
        <p:nvSpPr>
          <p:cNvPr id="262" name="OTLSHAPE_TB_00000000000000000000000000000000_TimescaleInterval1">
            <a:extLst>
              <a:ext uri="{FF2B5EF4-FFF2-40B4-BE49-F238E27FC236}">
                <a16:creationId xmlns:a16="http://schemas.microsoft.com/office/drawing/2014/main" id="{23CBB271-A1E1-584C-9289-5B56F81AD7B5}"/>
              </a:ext>
            </a:extLst>
          </p:cNvPr>
          <p:cNvSpPr txBox="1"/>
          <p:nvPr>
            <p:custDataLst>
              <p:tags r:id="rId150"/>
            </p:custDataLst>
          </p:nvPr>
        </p:nvSpPr>
        <p:spPr>
          <a:xfrm>
            <a:off x="6795820" y="3009264"/>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17</a:t>
            </a:r>
          </a:p>
        </p:txBody>
      </p:sp>
      <p:cxnSp>
        <p:nvCxnSpPr>
          <p:cNvPr id="177" name="OTLSHAPE_M_ce49b461dada4b4ba8016f97c5d69120_Connector1">
            <a:extLst>
              <a:ext uri="{FF2B5EF4-FFF2-40B4-BE49-F238E27FC236}">
                <a16:creationId xmlns:a16="http://schemas.microsoft.com/office/drawing/2014/main" id="{21FC6D76-B46D-E446-9BD7-6BC80238011E}"/>
              </a:ext>
            </a:extLst>
          </p:cNvPr>
          <p:cNvCxnSpPr>
            <a:cxnSpLocks/>
          </p:cNvCxnSpPr>
          <p:nvPr>
            <p:custDataLst>
              <p:tags r:id="rId151"/>
            </p:custDataLst>
          </p:nvPr>
        </p:nvCxnSpPr>
        <p:spPr>
          <a:xfrm>
            <a:off x="2043759" y="2431318"/>
            <a:ext cx="0" cy="81291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8" name="OTLSHAPE_M_ce49b461dada4b4ba8016f97c5d69120_Shape">
            <a:extLst>
              <a:ext uri="{FF2B5EF4-FFF2-40B4-BE49-F238E27FC236}">
                <a16:creationId xmlns:a16="http://schemas.microsoft.com/office/drawing/2014/main" id="{5ECF75ED-ADE8-3749-9907-5FCD22B73137}"/>
              </a:ext>
            </a:extLst>
          </p:cNvPr>
          <p:cNvSpPr/>
          <p:nvPr>
            <p:custDataLst>
              <p:tags r:id="rId152"/>
            </p:custDataLst>
          </p:nvPr>
        </p:nvSpPr>
        <p:spPr>
          <a:xfrm>
            <a:off x="1963398" y="3158846"/>
            <a:ext cx="164123" cy="175846"/>
          </a:xfrm>
          <a:prstGeom prst="star5">
            <a:avLst>
              <a:gd name="adj" fmla="val 25000"/>
              <a:gd name="hf" fmla="val 105146"/>
              <a:gd name="vf" fmla="val 110557"/>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79" name="OTLSHAPE_M_ce49b461dada4b4ba8016f97c5d69120_Date">
            <a:extLst>
              <a:ext uri="{FF2B5EF4-FFF2-40B4-BE49-F238E27FC236}">
                <a16:creationId xmlns:a16="http://schemas.microsoft.com/office/drawing/2014/main" id="{C9A9344F-78B3-5042-9890-E1A1001A7334}"/>
              </a:ext>
            </a:extLst>
          </p:cNvPr>
          <p:cNvSpPr txBox="1"/>
          <p:nvPr>
            <p:custDataLst>
              <p:tags r:id="rId153"/>
            </p:custDataLst>
          </p:nvPr>
        </p:nvSpPr>
        <p:spPr>
          <a:xfrm>
            <a:off x="1804876" y="2338470"/>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2019-01-31</a:t>
            </a:r>
          </a:p>
        </p:txBody>
      </p:sp>
      <p:sp>
        <p:nvSpPr>
          <p:cNvPr id="180" name="OTLSHAPE_M_ce49b461dada4b4ba8016f97c5d69120_Title">
            <a:extLst>
              <a:ext uri="{FF2B5EF4-FFF2-40B4-BE49-F238E27FC236}">
                <a16:creationId xmlns:a16="http://schemas.microsoft.com/office/drawing/2014/main" id="{BDA4FC42-22E9-3C4C-AC4E-892C16A19C79}"/>
              </a:ext>
            </a:extLst>
          </p:cNvPr>
          <p:cNvSpPr txBox="1"/>
          <p:nvPr>
            <p:custDataLst>
              <p:tags r:id="rId154"/>
            </p:custDataLst>
          </p:nvPr>
        </p:nvSpPr>
        <p:spPr>
          <a:xfrm>
            <a:off x="1640720" y="2092013"/>
            <a:ext cx="806077" cy="238909"/>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1. ZHAW FSA Part 1</a:t>
            </a:r>
          </a:p>
          <a:p>
            <a:pPr algn="ctr"/>
            <a:r>
              <a:rPr lang="en-US" sz="738" b="1" dirty="0">
                <a:solidFill>
                  <a:schemeClr val="dk1"/>
                </a:solidFill>
                <a:latin typeface="Calibri" panose="020F0502020204030204" pitchFamily="34" charset="0"/>
              </a:rPr>
              <a:t>Documentation</a:t>
            </a:r>
          </a:p>
        </p:txBody>
      </p:sp>
      <p:sp>
        <p:nvSpPr>
          <p:cNvPr id="181" name="TextBox 180">
            <a:extLst>
              <a:ext uri="{FF2B5EF4-FFF2-40B4-BE49-F238E27FC236}">
                <a16:creationId xmlns:a16="http://schemas.microsoft.com/office/drawing/2014/main" id="{276AB4D2-2852-E447-9F7E-F1438AB1B5D2}"/>
              </a:ext>
            </a:extLst>
          </p:cNvPr>
          <p:cNvSpPr txBox="1"/>
          <p:nvPr/>
        </p:nvSpPr>
        <p:spPr>
          <a:xfrm>
            <a:off x="1078401" y="786984"/>
            <a:ext cx="2214487" cy="1227900"/>
          </a:xfrm>
          <a:prstGeom prst="rect">
            <a:avLst/>
          </a:prstGeom>
          <a:noFill/>
        </p:spPr>
        <p:txBody>
          <a:bodyPr wrap="square" rtlCol="0">
            <a:spAutoFit/>
          </a:bodyPr>
          <a:lstStyle/>
          <a:p>
            <a:pPr algn="ctr"/>
            <a:r>
              <a:rPr lang="en-GB" sz="738" u="sng" dirty="0"/>
              <a:t>January TS2 PSS documents</a:t>
            </a:r>
          </a:p>
          <a:p>
            <a:pPr marL="158265" indent="-158265">
              <a:buFont typeface="Arial" panose="020B0604020202020204" pitchFamily="34" charset="0"/>
              <a:buChar char="•"/>
            </a:pPr>
            <a:r>
              <a:rPr lang="en-GB" sz="738" dirty="0"/>
              <a:t>Initiating events analysis</a:t>
            </a:r>
          </a:p>
          <a:p>
            <a:pPr marL="158265" indent="-158265">
              <a:buFont typeface="Arial" panose="020B0604020202020204" pitchFamily="34" charset="0"/>
              <a:buChar char="•"/>
            </a:pPr>
            <a:r>
              <a:rPr lang="en-GB" sz="738" dirty="0"/>
              <a:t>Initiating events register</a:t>
            </a:r>
          </a:p>
          <a:p>
            <a:pPr marL="158265" indent="-158265">
              <a:buFont typeface="Arial" panose="020B0604020202020204" pitchFamily="34" charset="0"/>
              <a:buChar char="•"/>
            </a:pPr>
            <a:r>
              <a:rPr lang="en-GB" sz="738" dirty="0"/>
              <a:t>Configuration management plan</a:t>
            </a:r>
          </a:p>
          <a:p>
            <a:pPr marL="158265" indent="-158265">
              <a:buFont typeface="Arial" panose="020B0604020202020204" pitchFamily="34" charset="0"/>
              <a:buChar char="•"/>
            </a:pPr>
            <a:r>
              <a:rPr lang="en-GB" sz="738" dirty="0"/>
              <a:t>SIL determination</a:t>
            </a:r>
          </a:p>
          <a:p>
            <a:pPr marL="158265" indent="-158265">
              <a:buFont typeface="Arial" panose="020B0604020202020204" pitchFamily="34" charset="0"/>
              <a:buChar char="•"/>
            </a:pPr>
            <a:r>
              <a:rPr lang="en-GB" sz="738" dirty="0"/>
              <a:t>Safety requirements specification</a:t>
            </a:r>
          </a:p>
          <a:p>
            <a:pPr marL="158265" indent="-158265">
              <a:buFont typeface="Arial" panose="020B0604020202020204" pitchFamily="34" charset="0"/>
              <a:buChar char="•"/>
            </a:pPr>
            <a:r>
              <a:rPr lang="en-GB" sz="738" dirty="0"/>
              <a:t>Hardware requirements specification</a:t>
            </a:r>
          </a:p>
          <a:p>
            <a:pPr marL="158265" indent="-158265">
              <a:buFont typeface="Arial" panose="020B0604020202020204" pitchFamily="34" charset="0"/>
              <a:buChar char="•"/>
            </a:pPr>
            <a:r>
              <a:rPr lang="en-GB" sz="738" dirty="0"/>
              <a:t>Software requirements specification</a:t>
            </a:r>
          </a:p>
          <a:p>
            <a:pPr marL="158265" indent="-158265">
              <a:buFont typeface="Arial" panose="020B0604020202020204" pitchFamily="34" charset="0"/>
              <a:buChar char="•"/>
            </a:pPr>
            <a:r>
              <a:rPr lang="en-GB" sz="738" dirty="0"/>
              <a:t>System architecture</a:t>
            </a:r>
          </a:p>
          <a:p>
            <a:pPr marL="158265" indent="-158265">
              <a:buFont typeface="Arial" panose="020B0604020202020204" pitchFamily="34" charset="0"/>
              <a:buChar char="•"/>
            </a:pPr>
            <a:r>
              <a:rPr lang="en-GB" sz="738" dirty="0"/>
              <a:t>Interface control document </a:t>
            </a:r>
            <a:r>
              <a:rPr lang="en-GB" sz="738" dirty="0">
                <a:solidFill>
                  <a:srgbClr val="FF0000"/>
                </a:solidFill>
              </a:rPr>
              <a:t>draft</a:t>
            </a:r>
          </a:p>
        </p:txBody>
      </p:sp>
      <p:sp>
        <p:nvSpPr>
          <p:cNvPr id="182" name="OTLSHAPE_M_ce49b461dada4b4ba8016f97c5d69120_Title">
            <a:extLst>
              <a:ext uri="{FF2B5EF4-FFF2-40B4-BE49-F238E27FC236}">
                <a16:creationId xmlns:a16="http://schemas.microsoft.com/office/drawing/2014/main" id="{5145EA65-BC65-984B-8BFB-C8ACEFAEA764}"/>
              </a:ext>
            </a:extLst>
          </p:cNvPr>
          <p:cNvSpPr txBox="1"/>
          <p:nvPr>
            <p:custDataLst>
              <p:tags r:id="rId155"/>
            </p:custDataLst>
          </p:nvPr>
        </p:nvSpPr>
        <p:spPr>
          <a:xfrm>
            <a:off x="2904756" y="4204131"/>
            <a:ext cx="822036" cy="238909"/>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2. ZHAW FSA Part 2</a:t>
            </a:r>
          </a:p>
          <a:p>
            <a:pPr algn="ctr"/>
            <a:r>
              <a:rPr lang="en-US" sz="738" b="1" dirty="0">
                <a:solidFill>
                  <a:schemeClr val="dk1"/>
                </a:solidFill>
                <a:latin typeface="Calibri" panose="020F0502020204030204" pitchFamily="34" charset="0"/>
              </a:rPr>
              <a:t>Documentation</a:t>
            </a:r>
          </a:p>
        </p:txBody>
      </p:sp>
      <p:sp>
        <p:nvSpPr>
          <p:cNvPr id="186" name="TextBox 185">
            <a:extLst>
              <a:ext uri="{FF2B5EF4-FFF2-40B4-BE49-F238E27FC236}">
                <a16:creationId xmlns:a16="http://schemas.microsoft.com/office/drawing/2014/main" id="{715375B8-C07B-894A-BF0E-93536A5772C7}"/>
              </a:ext>
            </a:extLst>
          </p:cNvPr>
          <p:cNvSpPr txBox="1"/>
          <p:nvPr/>
        </p:nvSpPr>
        <p:spPr>
          <a:xfrm>
            <a:off x="2351907" y="4462375"/>
            <a:ext cx="1958549" cy="887231"/>
          </a:xfrm>
          <a:prstGeom prst="rect">
            <a:avLst/>
          </a:prstGeom>
          <a:noFill/>
        </p:spPr>
        <p:txBody>
          <a:bodyPr wrap="none" rtlCol="0">
            <a:spAutoFit/>
          </a:bodyPr>
          <a:lstStyle/>
          <a:p>
            <a:pPr algn="ctr"/>
            <a:r>
              <a:rPr lang="en-GB" sz="738" u="sng" dirty="0"/>
              <a:t>Documents for TS2 CDR</a:t>
            </a:r>
          </a:p>
          <a:p>
            <a:pPr marL="158265" indent="-158265">
              <a:buFont typeface="Arial" panose="020B0604020202020204" pitchFamily="34" charset="0"/>
              <a:buChar char="•"/>
            </a:pPr>
            <a:r>
              <a:rPr lang="en-GB" sz="738" dirty="0"/>
              <a:t>Concept of operations</a:t>
            </a:r>
          </a:p>
          <a:p>
            <a:pPr marL="158265" indent="-158265">
              <a:buFont typeface="Arial" panose="020B0604020202020204" pitchFamily="34" charset="0"/>
              <a:buChar char="•"/>
            </a:pPr>
            <a:r>
              <a:rPr lang="en-GB" sz="738" dirty="0"/>
              <a:t>Interface control document</a:t>
            </a:r>
          </a:p>
          <a:p>
            <a:pPr marL="158265" indent="-158265">
              <a:buFont typeface="Arial" panose="020B0604020202020204" pitchFamily="34" charset="0"/>
              <a:buChar char="•"/>
            </a:pPr>
            <a:r>
              <a:rPr lang="en-GB" sz="738" dirty="0"/>
              <a:t>Software design document</a:t>
            </a:r>
          </a:p>
          <a:p>
            <a:pPr marL="158265" indent="-158265">
              <a:buFont typeface="Arial" panose="020B0604020202020204" pitchFamily="34" charset="0"/>
              <a:buChar char="•"/>
            </a:pPr>
            <a:r>
              <a:rPr lang="en-GB" sz="738" dirty="0"/>
              <a:t>Hardware design Specification</a:t>
            </a:r>
          </a:p>
          <a:p>
            <a:pPr marL="158265" indent="-158265">
              <a:buFont typeface="Arial" panose="020B0604020202020204" pitchFamily="34" charset="0"/>
              <a:buChar char="•"/>
            </a:pPr>
            <a:r>
              <a:rPr lang="en-GB" sz="738" dirty="0"/>
              <a:t>Electrical and mechanical design drawings</a:t>
            </a:r>
          </a:p>
          <a:p>
            <a:pPr marL="158265" indent="-158265">
              <a:buFont typeface="Arial" panose="020B0604020202020204" pitchFamily="34" charset="0"/>
              <a:buChar char="•"/>
            </a:pPr>
            <a:r>
              <a:rPr lang="en-GB" sz="738" dirty="0"/>
              <a:t>SIL verification report</a:t>
            </a:r>
          </a:p>
        </p:txBody>
      </p:sp>
      <p:cxnSp>
        <p:nvCxnSpPr>
          <p:cNvPr id="187" name="OTLSHAPE_M_ce49b461dada4b4ba8016f97c5d69120_Connector1">
            <a:extLst>
              <a:ext uri="{FF2B5EF4-FFF2-40B4-BE49-F238E27FC236}">
                <a16:creationId xmlns:a16="http://schemas.microsoft.com/office/drawing/2014/main" id="{EDC55D6F-985A-9941-A2C9-EB59B4DCB434}"/>
              </a:ext>
            </a:extLst>
          </p:cNvPr>
          <p:cNvCxnSpPr>
            <a:cxnSpLocks/>
          </p:cNvCxnSpPr>
          <p:nvPr>
            <p:custDataLst>
              <p:tags r:id="rId156"/>
            </p:custDataLst>
          </p:nvPr>
        </p:nvCxnSpPr>
        <p:spPr>
          <a:xfrm>
            <a:off x="3320692" y="3269517"/>
            <a:ext cx="0" cy="81291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8" name="OTLSHAPE_M_ce49b461dada4b4ba8016f97c5d69120_Shape">
            <a:extLst>
              <a:ext uri="{FF2B5EF4-FFF2-40B4-BE49-F238E27FC236}">
                <a16:creationId xmlns:a16="http://schemas.microsoft.com/office/drawing/2014/main" id="{5B739474-B6EC-8D42-BF54-7A14EE810A29}"/>
              </a:ext>
            </a:extLst>
          </p:cNvPr>
          <p:cNvSpPr/>
          <p:nvPr>
            <p:custDataLst>
              <p:tags r:id="rId157"/>
            </p:custDataLst>
          </p:nvPr>
        </p:nvSpPr>
        <p:spPr>
          <a:xfrm>
            <a:off x="3240331" y="3166939"/>
            <a:ext cx="164123" cy="175846"/>
          </a:xfrm>
          <a:prstGeom prst="star5">
            <a:avLst>
              <a:gd name="adj" fmla="val 25000"/>
              <a:gd name="hf" fmla="val 105146"/>
              <a:gd name="vf" fmla="val 110557"/>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92" name="OTLSHAPE_M_ce49b461dada4b4ba8016f97c5d69120_Date">
            <a:extLst>
              <a:ext uri="{FF2B5EF4-FFF2-40B4-BE49-F238E27FC236}">
                <a16:creationId xmlns:a16="http://schemas.microsoft.com/office/drawing/2014/main" id="{821B3C17-C3EE-3E47-9EDD-EE3877C0825A}"/>
              </a:ext>
            </a:extLst>
          </p:cNvPr>
          <p:cNvSpPr txBox="1"/>
          <p:nvPr>
            <p:custDataLst>
              <p:tags r:id="rId158"/>
            </p:custDataLst>
          </p:nvPr>
        </p:nvSpPr>
        <p:spPr>
          <a:xfrm>
            <a:off x="3080577" y="4082432"/>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2019-03-01</a:t>
            </a:r>
          </a:p>
        </p:txBody>
      </p:sp>
      <p:sp>
        <p:nvSpPr>
          <p:cNvPr id="193" name="OTLSHAPE_TB_00000000000000000000000000000000_TimescaleInterval1">
            <a:extLst>
              <a:ext uri="{FF2B5EF4-FFF2-40B4-BE49-F238E27FC236}">
                <a16:creationId xmlns:a16="http://schemas.microsoft.com/office/drawing/2014/main" id="{B026505C-FBBC-1549-B146-E4ED7203CD63}"/>
              </a:ext>
            </a:extLst>
          </p:cNvPr>
          <p:cNvSpPr txBox="1"/>
          <p:nvPr>
            <p:custDataLst>
              <p:tags r:id="rId159"/>
            </p:custDataLst>
          </p:nvPr>
        </p:nvSpPr>
        <p:spPr>
          <a:xfrm>
            <a:off x="3151650" y="3003768"/>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9</a:t>
            </a:r>
          </a:p>
        </p:txBody>
      </p:sp>
      <p:sp>
        <p:nvSpPr>
          <p:cNvPr id="194" name="OTLSHAPE_TB_00000000000000000000000000000000_TimescaleInterval1">
            <a:extLst>
              <a:ext uri="{FF2B5EF4-FFF2-40B4-BE49-F238E27FC236}">
                <a16:creationId xmlns:a16="http://schemas.microsoft.com/office/drawing/2014/main" id="{56A784A6-BB4B-0D48-BAB9-E747E3AC3A22}"/>
              </a:ext>
            </a:extLst>
          </p:cNvPr>
          <p:cNvSpPr txBox="1"/>
          <p:nvPr>
            <p:custDataLst>
              <p:tags r:id="rId160"/>
            </p:custDataLst>
          </p:nvPr>
        </p:nvSpPr>
        <p:spPr>
          <a:xfrm>
            <a:off x="3675605" y="3002545"/>
            <a:ext cx="328246" cy="128798"/>
          </a:xfrm>
          <a:prstGeom prst="rect">
            <a:avLst/>
          </a:prstGeom>
          <a:noFill/>
        </p:spPr>
        <p:txBody>
          <a:bodyPr vert="horz" wrap="none" lIns="0" tIns="0" rIns="0" bIns="0" rtlCol="0" anchor="ctr" anchorCtr="0">
            <a:noAutofit/>
          </a:bodyPr>
          <a:lstStyle/>
          <a:p>
            <a:r>
              <a:rPr lang="en-US" sz="831" spc="-6" dirty="0">
                <a:solidFill>
                  <a:schemeClr val="lt1"/>
                </a:solidFill>
                <a:latin typeface="Calibri" panose="020F0502020204030204" pitchFamily="34" charset="0"/>
              </a:rPr>
              <a:t>Week 10</a:t>
            </a:r>
          </a:p>
        </p:txBody>
      </p:sp>
      <p:sp>
        <p:nvSpPr>
          <p:cNvPr id="195" name="TextBox 194">
            <a:extLst>
              <a:ext uri="{FF2B5EF4-FFF2-40B4-BE49-F238E27FC236}">
                <a16:creationId xmlns:a16="http://schemas.microsoft.com/office/drawing/2014/main" id="{35BFEC9B-ADBC-6B43-A911-71FCA81C2699}"/>
              </a:ext>
            </a:extLst>
          </p:cNvPr>
          <p:cNvSpPr txBox="1"/>
          <p:nvPr/>
        </p:nvSpPr>
        <p:spPr>
          <a:xfrm>
            <a:off x="4245967" y="4476374"/>
            <a:ext cx="1795043" cy="1568571"/>
          </a:xfrm>
          <a:prstGeom prst="rect">
            <a:avLst/>
          </a:prstGeom>
          <a:noFill/>
        </p:spPr>
        <p:txBody>
          <a:bodyPr wrap="none" rtlCol="0">
            <a:spAutoFit/>
          </a:bodyPr>
          <a:lstStyle/>
          <a:p>
            <a:pPr algn="ctr"/>
            <a:r>
              <a:rPr lang="en-GB" sz="738" u="sng" dirty="0"/>
              <a:t>Documents for TS2 TRR</a:t>
            </a:r>
          </a:p>
          <a:p>
            <a:pPr marL="158265" indent="-158265">
              <a:buFont typeface="Arial" panose="020B0604020202020204" pitchFamily="34" charset="0"/>
              <a:buChar char="•"/>
            </a:pPr>
            <a:r>
              <a:rPr lang="en-GB" sz="738" dirty="0"/>
              <a:t>Hardware FAT specification</a:t>
            </a:r>
          </a:p>
          <a:p>
            <a:pPr marL="158265" indent="-158265">
              <a:buFont typeface="Arial" panose="020B0604020202020204" pitchFamily="34" charset="0"/>
              <a:buChar char="•"/>
            </a:pPr>
            <a:r>
              <a:rPr lang="en-GB" sz="738" dirty="0"/>
              <a:t>Hardware FAT report template</a:t>
            </a:r>
          </a:p>
          <a:p>
            <a:pPr marL="158265" indent="-158265">
              <a:buFont typeface="Arial" panose="020B0604020202020204" pitchFamily="34" charset="0"/>
              <a:buChar char="•"/>
            </a:pPr>
            <a:r>
              <a:rPr lang="en-GB" sz="738" dirty="0"/>
              <a:t>Hardware SAT specification</a:t>
            </a:r>
          </a:p>
          <a:p>
            <a:pPr marL="158265" indent="-158265">
              <a:buFont typeface="Arial" panose="020B0604020202020204" pitchFamily="34" charset="0"/>
              <a:buChar char="•"/>
            </a:pPr>
            <a:r>
              <a:rPr lang="en-GB" sz="738" dirty="0"/>
              <a:t>Hardware SAT report template</a:t>
            </a:r>
          </a:p>
          <a:p>
            <a:pPr marL="158265" indent="-158265">
              <a:buFont typeface="Arial" panose="020B0604020202020204" pitchFamily="34" charset="0"/>
              <a:buChar char="•"/>
            </a:pPr>
            <a:r>
              <a:rPr lang="en-GB" sz="738" dirty="0"/>
              <a:t>Software Pre-FAT specification</a:t>
            </a:r>
          </a:p>
          <a:p>
            <a:pPr marL="158265" indent="-158265">
              <a:buFont typeface="Arial" panose="020B0604020202020204" pitchFamily="34" charset="0"/>
              <a:buChar char="•"/>
            </a:pPr>
            <a:r>
              <a:rPr lang="en-GB" sz="738" dirty="0"/>
              <a:t>Software Pre-FAT report template</a:t>
            </a:r>
          </a:p>
          <a:p>
            <a:pPr marL="158265" indent="-158265">
              <a:buFont typeface="Arial" panose="020B0604020202020204" pitchFamily="34" charset="0"/>
              <a:buChar char="•"/>
            </a:pPr>
            <a:r>
              <a:rPr lang="en-GB" sz="738" dirty="0"/>
              <a:t>SIT Specification</a:t>
            </a:r>
          </a:p>
          <a:p>
            <a:pPr marL="158265" indent="-158265">
              <a:buFont typeface="Arial" panose="020B0604020202020204" pitchFamily="34" charset="0"/>
              <a:buChar char="•"/>
            </a:pPr>
            <a:r>
              <a:rPr lang="en-GB" sz="738" dirty="0"/>
              <a:t>SIT report template</a:t>
            </a:r>
          </a:p>
          <a:p>
            <a:pPr marL="158265" indent="-158265">
              <a:buFont typeface="Arial" panose="020B0604020202020204" pitchFamily="34" charset="0"/>
              <a:buChar char="•"/>
            </a:pPr>
            <a:r>
              <a:rPr lang="en-GB" sz="738" dirty="0"/>
              <a:t>FIT specification</a:t>
            </a:r>
          </a:p>
          <a:p>
            <a:pPr marL="158265" indent="-158265">
              <a:buFont typeface="Arial" panose="020B0604020202020204" pitchFamily="34" charset="0"/>
              <a:buChar char="•"/>
            </a:pPr>
            <a:r>
              <a:rPr lang="en-GB" sz="738" dirty="0"/>
              <a:t>FIT report template</a:t>
            </a:r>
          </a:p>
          <a:p>
            <a:pPr marL="158265" indent="-158265">
              <a:buFont typeface="Arial" panose="020B0604020202020204" pitchFamily="34" charset="0"/>
              <a:buChar char="•"/>
            </a:pPr>
            <a:r>
              <a:rPr lang="en-GB" sz="738" dirty="0"/>
              <a:t>Validation and handover specification</a:t>
            </a:r>
          </a:p>
          <a:p>
            <a:pPr marL="158265" indent="-158265">
              <a:buFont typeface="Arial" panose="020B0604020202020204" pitchFamily="34" charset="0"/>
              <a:buChar char="•"/>
            </a:pPr>
            <a:r>
              <a:rPr lang="en-GB" sz="738" dirty="0"/>
              <a:t>Validation and handover report</a:t>
            </a:r>
          </a:p>
        </p:txBody>
      </p:sp>
      <p:cxnSp>
        <p:nvCxnSpPr>
          <p:cNvPr id="196" name="OTLSHAPE_M_ce49b461dada4b4ba8016f97c5d69120_Connector1">
            <a:extLst>
              <a:ext uri="{FF2B5EF4-FFF2-40B4-BE49-F238E27FC236}">
                <a16:creationId xmlns:a16="http://schemas.microsoft.com/office/drawing/2014/main" id="{DB5C3960-B897-BE49-B185-411F994AA169}"/>
              </a:ext>
            </a:extLst>
          </p:cNvPr>
          <p:cNvCxnSpPr>
            <a:cxnSpLocks/>
          </p:cNvCxnSpPr>
          <p:nvPr>
            <p:custDataLst>
              <p:tags r:id="rId161"/>
            </p:custDataLst>
          </p:nvPr>
        </p:nvCxnSpPr>
        <p:spPr>
          <a:xfrm>
            <a:off x="801902" y="3240460"/>
            <a:ext cx="0" cy="425236"/>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7" name="OTLSHAPE_M_ce49b461dada4b4ba8016f97c5d69120_Title">
            <a:extLst>
              <a:ext uri="{FF2B5EF4-FFF2-40B4-BE49-F238E27FC236}">
                <a16:creationId xmlns:a16="http://schemas.microsoft.com/office/drawing/2014/main" id="{0561A427-9C65-6741-B484-97C64F41E1C6}"/>
              </a:ext>
            </a:extLst>
          </p:cNvPr>
          <p:cNvSpPr txBox="1"/>
          <p:nvPr>
            <p:custDataLst>
              <p:tags r:id="rId162"/>
            </p:custDataLst>
          </p:nvPr>
        </p:nvSpPr>
        <p:spPr>
          <a:xfrm>
            <a:off x="576012" y="3753706"/>
            <a:ext cx="468923" cy="114496"/>
          </a:xfrm>
          <a:prstGeom prst="rect">
            <a:avLst/>
          </a:prstGeom>
          <a:noFill/>
        </p:spPr>
        <p:txBody>
          <a:bodyPr vert="horz" wrap="square" lIns="0" tIns="0" rIns="0" bIns="0" rtlCol="0" anchor="ctr" anchorCtr="0">
            <a:noAutofit/>
          </a:bodyPr>
          <a:lstStyle/>
          <a:p>
            <a:pPr algn="ctr"/>
            <a:r>
              <a:rPr lang="en-US" sz="738" b="1" dirty="0">
                <a:solidFill>
                  <a:schemeClr val="dk1"/>
                </a:solidFill>
                <a:latin typeface="Calibri" panose="020F0502020204030204" pitchFamily="34" charset="0"/>
              </a:rPr>
              <a:t>TS2 PSR</a:t>
            </a:r>
          </a:p>
        </p:txBody>
      </p:sp>
      <p:sp>
        <p:nvSpPr>
          <p:cNvPr id="198" name="OTLSHAPE_M_ce49b461dada4b4ba8016f97c5d69120_Date">
            <a:extLst>
              <a:ext uri="{FF2B5EF4-FFF2-40B4-BE49-F238E27FC236}">
                <a16:creationId xmlns:a16="http://schemas.microsoft.com/office/drawing/2014/main" id="{D274611A-74DC-8A4E-89BA-EB38B495D4B3}"/>
              </a:ext>
            </a:extLst>
          </p:cNvPr>
          <p:cNvSpPr txBox="1"/>
          <p:nvPr>
            <p:custDataLst>
              <p:tags r:id="rId163"/>
            </p:custDataLst>
          </p:nvPr>
        </p:nvSpPr>
        <p:spPr>
          <a:xfrm>
            <a:off x="573855" y="3668320"/>
            <a:ext cx="475867" cy="102576"/>
          </a:xfrm>
          <a:prstGeom prst="rect">
            <a:avLst/>
          </a:prstGeom>
          <a:noFill/>
        </p:spPr>
        <p:txBody>
          <a:bodyPr vert="horz" wrap="square" lIns="0" tIns="0" rIns="0" bIns="0" rtlCol="0" anchor="ctr" anchorCtr="0">
            <a:noAutofit/>
          </a:bodyPr>
          <a:lstStyle/>
          <a:p>
            <a:pPr algn="ctr"/>
            <a:r>
              <a:rPr lang="en-US" sz="646" b="1" spc="-2" dirty="0">
                <a:solidFill>
                  <a:schemeClr val="accent3"/>
                </a:solidFill>
                <a:latin typeface="Calibri" panose="020F0502020204030204" pitchFamily="34" charset="0"/>
              </a:rPr>
              <a:t>2018-12-06</a:t>
            </a:r>
          </a:p>
        </p:txBody>
      </p:sp>
      <p:sp>
        <p:nvSpPr>
          <p:cNvPr id="199" name="OTLSHAPE_M_9438b85ee1f54061980733bd47489094_Shape">
            <a:extLst>
              <a:ext uri="{FF2B5EF4-FFF2-40B4-BE49-F238E27FC236}">
                <a16:creationId xmlns:a16="http://schemas.microsoft.com/office/drawing/2014/main" id="{473172AE-A162-8A49-812B-8AA1559B4229}"/>
              </a:ext>
            </a:extLst>
          </p:cNvPr>
          <p:cNvSpPr/>
          <p:nvPr>
            <p:custDataLst>
              <p:tags r:id="rId164"/>
            </p:custDataLst>
          </p:nvPr>
        </p:nvSpPr>
        <p:spPr>
          <a:xfrm>
            <a:off x="719727" y="3165355"/>
            <a:ext cx="164123" cy="175846"/>
          </a:xfrm>
          <a:prstGeom prst="diamond">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 name="Right Arrow 7">
            <a:extLst>
              <a:ext uri="{FF2B5EF4-FFF2-40B4-BE49-F238E27FC236}">
                <a16:creationId xmlns:a16="http://schemas.microsoft.com/office/drawing/2014/main" id="{9CEFF80F-C79E-1B48-916D-63FE9843CB35}"/>
              </a:ext>
            </a:extLst>
          </p:cNvPr>
          <p:cNvSpPr/>
          <p:nvPr/>
        </p:nvSpPr>
        <p:spPr>
          <a:xfrm>
            <a:off x="2698552" y="2625093"/>
            <a:ext cx="2913732" cy="261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0FB0F84-A35B-674E-939D-CA660ED4DAEC}"/>
              </a:ext>
            </a:extLst>
          </p:cNvPr>
          <p:cNvSpPr txBox="1"/>
          <p:nvPr/>
        </p:nvSpPr>
        <p:spPr>
          <a:xfrm>
            <a:off x="3379079" y="2382759"/>
            <a:ext cx="1223925" cy="369332"/>
          </a:xfrm>
          <a:prstGeom prst="rect">
            <a:avLst/>
          </a:prstGeom>
          <a:noFill/>
        </p:spPr>
        <p:txBody>
          <a:bodyPr wrap="none" rtlCol="0">
            <a:spAutoFit/>
          </a:bodyPr>
          <a:lstStyle/>
          <a:p>
            <a:r>
              <a:rPr lang="en-GB" dirty="0"/>
              <a:t>Installation</a:t>
            </a:r>
          </a:p>
        </p:txBody>
      </p:sp>
    </p:spTree>
    <p:custDataLst>
      <p:tags r:id="rId1"/>
    </p:custDataLst>
    <p:extLst>
      <p:ext uri="{BB962C8B-B14F-4D97-AF65-F5344CB8AC3E}">
        <p14:creationId xmlns:p14="http://schemas.microsoft.com/office/powerpoint/2010/main" val="34223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Questions</a:t>
            </a:r>
            <a:r>
              <a:rPr lang="sv-SE" noProof="0"/>
              <a:t>?</a:t>
            </a:r>
            <a:endParaRPr lang="en-GB" noProof="0"/>
          </a:p>
        </p:txBody>
      </p:sp>
      <p:sp>
        <p:nvSpPr>
          <p:cNvPr id="4" name="Slide Number Placeholder 3"/>
          <p:cNvSpPr>
            <a:spLocks noGrp="1"/>
          </p:cNvSpPr>
          <p:nvPr>
            <p:ph type="sldNum" sz="quarter" idx="12"/>
          </p:nvPr>
        </p:nvSpPr>
        <p:spPr/>
        <p:txBody>
          <a:bodyPr/>
          <a:lstStyle/>
          <a:p>
            <a:fld id="{551115BC-487E-4422-894C-CB7CD3E79223}" type="slidenum">
              <a:rPr lang="en-GB" smtClean="0"/>
              <a:t>27</a:t>
            </a:fld>
            <a:endParaRPr lang="en-GB"/>
          </a:p>
        </p:txBody>
      </p:sp>
      <p:sp>
        <p:nvSpPr>
          <p:cNvPr id="5" name="Content Placeholder 4"/>
          <p:cNvSpPr>
            <a:spLocks noGrp="1"/>
          </p:cNvSpPr>
          <p:nvPr>
            <p:ph idx="1"/>
          </p:nvPr>
        </p:nvSpPr>
        <p:spPr>
          <a:xfrm>
            <a:off x="2339752" y="1815408"/>
            <a:ext cx="4488160" cy="596179"/>
          </a:xfrm>
          <a:solidFill>
            <a:srgbClr val="FFCD2F"/>
          </a:solidFill>
        </p:spPr>
        <p:txBody>
          <a:bodyPr>
            <a:normAutofit/>
          </a:bodyPr>
          <a:lstStyle/>
          <a:p>
            <a:pPr marL="0" indent="0">
              <a:buNone/>
            </a:pPr>
            <a:r>
              <a:rPr lang="en-US" dirty="0">
                <a:solidFill>
                  <a:schemeClr val="tx1"/>
                </a:solidFill>
              </a:rPr>
              <a:t>Thank you for your attention!</a:t>
            </a:r>
          </a:p>
        </p:txBody>
      </p:sp>
      <p:pic>
        <p:nvPicPr>
          <p:cNvPr id="2052" name="Picture 4" descr="Image result for questions funn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564904"/>
            <a:ext cx="1955910" cy="33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A134-B27C-6941-9C09-ECA33252CBFA}"/>
              </a:ext>
            </a:extLst>
          </p:cNvPr>
          <p:cNvSpPr>
            <a:spLocks noGrp="1"/>
          </p:cNvSpPr>
          <p:nvPr>
            <p:ph type="title"/>
          </p:nvPr>
        </p:nvSpPr>
        <p:spPr/>
        <p:txBody>
          <a:bodyPr/>
          <a:lstStyle/>
          <a:p>
            <a:r>
              <a:rPr lang="en-GB" dirty="0"/>
              <a:t>Welcome</a:t>
            </a:r>
          </a:p>
        </p:txBody>
      </p:sp>
      <p:sp>
        <p:nvSpPr>
          <p:cNvPr id="4" name="Slide Number Placeholder 3">
            <a:extLst>
              <a:ext uri="{FF2B5EF4-FFF2-40B4-BE49-F238E27FC236}">
                <a16:creationId xmlns:a16="http://schemas.microsoft.com/office/drawing/2014/main" id="{1E12B6DD-CA48-494C-B246-C1E52470A71D}"/>
              </a:ext>
            </a:extLst>
          </p:cNvPr>
          <p:cNvSpPr>
            <a:spLocks noGrp="1"/>
          </p:cNvSpPr>
          <p:nvPr>
            <p:ph type="sldNum" sz="quarter" idx="12"/>
          </p:nvPr>
        </p:nvSpPr>
        <p:spPr/>
        <p:txBody>
          <a:bodyPr/>
          <a:lstStyle/>
          <a:p>
            <a:fld id="{551115BC-487E-4422-894C-CB7CD3E79223}" type="slidenum">
              <a:rPr lang="sv-SE" smtClean="0"/>
              <a:t>28</a:t>
            </a:fld>
            <a:endParaRPr lang="sv-SE"/>
          </a:p>
        </p:txBody>
      </p:sp>
      <p:sp>
        <p:nvSpPr>
          <p:cNvPr id="6" name="TextBox 5">
            <a:extLst>
              <a:ext uri="{FF2B5EF4-FFF2-40B4-BE49-F238E27FC236}">
                <a16:creationId xmlns:a16="http://schemas.microsoft.com/office/drawing/2014/main" id="{F1D23532-2F67-1A4A-B4F8-6E2E6A5AD350}"/>
              </a:ext>
            </a:extLst>
          </p:cNvPr>
          <p:cNvSpPr txBox="1"/>
          <p:nvPr/>
        </p:nvSpPr>
        <p:spPr>
          <a:xfrm>
            <a:off x="179512" y="1556792"/>
            <a:ext cx="8784976" cy="5078313"/>
          </a:xfrm>
          <a:prstGeom prst="rect">
            <a:avLst/>
          </a:prstGeom>
          <a:noFill/>
        </p:spPr>
        <p:txBody>
          <a:bodyPr wrap="square" rtlCol="0">
            <a:spAutoFit/>
          </a:bodyPr>
          <a:lstStyle/>
          <a:p>
            <a:pPr marL="285750" lvl="0" indent="-285750">
              <a:buFont typeface="Arial" panose="020B0604020202020204" pitchFamily="34" charset="0"/>
              <a:buChar char="•"/>
            </a:pPr>
            <a:r>
              <a:rPr lang="en-GB" dirty="0"/>
              <a:t>Have all action items from the Pre-Start Review been resolved properly to allow preparation of this PDR? </a:t>
            </a:r>
          </a:p>
          <a:p>
            <a:pPr marL="285750" lvl="0" indent="-285750">
              <a:buFont typeface="Arial" panose="020B0604020202020204" pitchFamily="34" charset="0"/>
              <a:buChar char="•"/>
            </a:pPr>
            <a:r>
              <a:rPr lang="en-GB" dirty="0"/>
              <a:t>Are all or a sufficient coverage of requirements, safety objectives and specifications within the scope of this PDR documented and understood?</a:t>
            </a:r>
          </a:p>
          <a:p>
            <a:pPr marL="285750" lvl="0" indent="-285750">
              <a:buFont typeface="Arial" panose="020B0604020202020204" pitchFamily="34" charset="0"/>
              <a:buChar char="•"/>
            </a:pPr>
            <a:r>
              <a:rPr lang="en-GB" dirty="0"/>
              <a:t>Is the safety plan for developing PSS systems such as TS2 PSS clear and properly documented?</a:t>
            </a:r>
          </a:p>
          <a:p>
            <a:pPr marL="285750" lvl="0" indent="-285750">
              <a:buFont typeface="Arial" panose="020B0604020202020204" pitchFamily="34" charset="0"/>
              <a:buChar char="•"/>
            </a:pPr>
            <a:r>
              <a:rPr lang="en-GB" dirty="0"/>
              <a:t>Is the proposed implementation of the Oxygen Deficiency Hazard (ODH) detection system for TS2 acceptable? </a:t>
            </a:r>
          </a:p>
          <a:p>
            <a:pPr marL="285750" lvl="0" indent="-285750">
              <a:buFont typeface="Arial" panose="020B0604020202020204" pitchFamily="34" charset="0"/>
              <a:buChar char="•"/>
            </a:pPr>
            <a:r>
              <a:rPr lang="en-GB" dirty="0"/>
              <a:t>Have all initiating events been identified and sufficiently evaluated in the initiating events analysis? </a:t>
            </a:r>
          </a:p>
          <a:p>
            <a:pPr marL="285750" lvl="0" indent="-285750">
              <a:buFont typeface="Arial" panose="020B0604020202020204" pitchFamily="34" charset="0"/>
              <a:buChar char="•"/>
            </a:pPr>
            <a:r>
              <a:rPr lang="en-GB" dirty="0"/>
              <a:t>Have all safety requirements from the TS2 risk assessment been addressed in the TS2 PSS safety analysis and covered by the identified safety instrumented functions (SIF) and are they traceable through the process?</a:t>
            </a:r>
          </a:p>
          <a:p>
            <a:pPr marL="285750" lvl="0" indent="-285750">
              <a:buFont typeface="Arial" panose="020B0604020202020204" pitchFamily="34" charset="0"/>
              <a:buChar char="•"/>
            </a:pPr>
            <a:r>
              <a:rPr lang="en-GB" dirty="0"/>
              <a:t>Is the validation and verification planning clear and appropriate for this stage of the project?</a:t>
            </a:r>
          </a:p>
          <a:p>
            <a:pPr marL="285750" lvl="0" indent="-285750">
              <a:buFont typeface="Arial" panose="020B0604020202020204" pitchFamily="34" charset="0"/>
              <a:buChar char="•"/>
            </a:pPr>
            <a:r>
              <a:rPr lang="en-GB" dirty="0"/>
              <a:t>Have all operating procedures for TS2 PSS been addressed and are they properly documented? </a:t>
            </a:r>
          </a:p>
          <a:p>
            <a:pPr marL="285750" lvl="0" indent="-285750">
              <a:buFont typeface="Arial" panose="020B0604020202020204" pitchFamily="34" charset="0"/>
              <a:buChar char="•"/>
            </a:pPr>
            <a:r>
              <a:rPr lang="en-GB" dirty="0"/>
              <a:t>Is the system architecture clear and mature enough for this stage of the project? </a:t>
            </a:r>
          </a:p>
        </p:txBody>
      </p:sp>
    </p:spTree>
    <p:extLst>
      <p:ext uri="{BB962C8B-B14F-4D97-AF65-F5344CB8AC3E}">
        <p14:creationId xmlns:p14="http://schemas.microsoft.com/office/powerpoint/2010/main" val="116667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A7C2-30EA-6F4C-9C00-7E4117956DAE}"/>
              </a:ext>
            </a:extLst>
          </p:cNvPr>
          <p:cNvSpPr>
            <a:spLocks noGrp="1"/>
          </p:cNvSpPr>
          <p:nvPr>
            <p:ph type="title"/>
          </p:nvPr>
        </p:nvSpPr>
        <p:spPr/>
        <p:txBody>
          <a:bodyPr/>
          <a:lstStyle/>
          <a:p>
            <a:r>
              <a:rPr lang="en-GB" dirty="0"/>
              <a:t>Welcome</a:t>
            </a:r>
          </a:p>
        </p:txBody>
      </p:sp>
      <p:sp>
        <p:nvSpPr>
          <p:cNvPr id="4" name="Slide Number Placeholder 3">
            <a:extLst>
              <a:ext uri="{FF2B5EF4-FFF2-40B4-BE49-F238E27FC236}">
                <a16:creationId xmlns:a16="http://schemas.microsoft.com/office/drawing/2014/main" id="{9AC922BF-5FD7-5542-8B60-83FE9554C662}"/>
              </a:ext>
            </a:extLst>
          </p:cNvPr>
          <p:cNvSpPr>
            <a:spLocks noGrp="1"/>
          </p:cNvSpPr>
          <p:nvPr>
            <p:ph type="sldNum" sz="quarter" idx="12"/>
          </p:nvPr>
        </p:nvSpPr>
        <p:spPr/>
        <p:txBody>
          <a:bodyPr/>
          <a:lstStyle/>
          <a:p>
            <a:fld id="{551115BC-487E-4422-894C-CB7CD3E79223}" type="slidenum">
              <a:rPr lang="sv-SE" smtClean="0"/>
              <a:t>29</a:t>
            </a:fld>
            <a:endParaRPr lang="sv-SE"/>
          </a:p>
        </p:txBody>
      </p:sp>
      <p:sp>
        <p:nvSpPr>
          <p:cNvPr id="5" name="Rectangle 4">
            <a:extLst>
              <a:ext uri="{FF2B5EF4-FFF2-40B4-BE49-F238E27FC236}">
                <a16:creationId xmlns:a16="http://schemas.microsoft.com/office/drawing/2014/main" id="{DC1E34FE-2897-1D42-9E31-D4CBA94F9D4F}"/>
              </a:ext>
            </a:extLst>
          </p:cNvPr>
          <p:cNvSpPr/>
          <p:nvPr/>
        </p:nvSpPr>
        <p:spPr>
          <a:xfrm>
            <a:off x="107504" y="1628800"/>
            <a:ext cx="8928992" cy="4247317"/>
          </a:xfrm>
          <a:prstGeom prst="rect">
            <a:avLst/>
          </a:prstGeom>
        </p:spPr>
        <p:txBody>
          <a:bodyPr wrap="square">
            <a:spAutoFit/>
          </a:bodyPr>
          <a:lstStyle/>
          <a:p>
            <a:pPr marL="285750" lvl="0" indent="-285750">
              <a:buFont typeface="Arial" panose="020B0604020202020204" pitchFamily="34" charset="0"/>
              <a:buChar char="•"/>
            </a:pPr>
            <a:r>
              <a:rPr lang="en-GB" dirty="0"/>
              <a:t>Have all interfaces with other systems been identified and agreed with system stakeholders, and properly documented for this stage of the project? </a:t>
            </a:r>
          </a:p>
          <a:p>
            <a:pPr marL="285750" lvl="0" indent="-285750">
              <a:buFont typeface="Arial" panose="020B0604020202020204" pitchFamily="34" charset="0"/>
              <a:buChar char="•"/>
            </a:pPr>
            <a:r>
              <a:rPr lang="en-GB" dirty="0"/>
              <a:t>Does the planning for software development meet the requirements within the scope of this PDR?</a:t>
            </a:r>
          </a:p>
          <a:p>
            <a:pPr marL="285750" lvl="0" indent="-285750">
              <a:buFont typeface="Arial" panose="020B0604020202020204" pitchFamily="34" charset="0"/>
              <a:buChar char="•"/>
            </a:pPr>
            <a:r>
              <a:rPr lang="en-GB" dirty="0"/>
              <a:t>Is the configuration management plan appropriate for this stage of the project and is it clear how modifications will be traced? </a:t>
            </a:r>
          </a:p>
          <a:p>
            <a:pPr marL="285750" lvl="0" indent="-285750">
              <a:buFont typeface="Arial" panose="020B0604020202020204" pitchFamily="34" charset="0"/>
              <a:buChar char="•"/>
            </a:pPr>
            <a:r>
              <a:rPr lang="en-GB" dirty="0"/>
              <a:t>Are there any outstanding agreements to be made or other actions necessary to allow the PSS team to transition to detailed hardware and software design?</a:t>
            </a:r>
          </a:p>
          <a:p>
            <a:pPr marL="285750" lvl="0" indent="-285750">
              <a:buFont typeface="Arial" panose="020B0604020202020204" pitchFamily="34" charset="0"/>
              <a:buChar char="•"/>
            </a:pPr>
            <a:r>
              <a:rPr lang="en-GB" dirty="0">
                <a:solidFill>
                  <a:srgbClr val="FF0000"/>
                </a:solidFill>
              </a:rPr>
              <a:t>The results of the review should be summarized in a short report, outlining the answers to the above review questions and whether the review is considered passed, passed with action items, or failed. </a:t>
            </a:r>
          </a:p>
          <a:p>
            <a:pPr marL="285750" indent="-285750">
              <a:buFont typeface="Arial" panose="020B0604020202020204" pitchFamily="34" charset="0"/>
              <a:buChar char="•"/>
            </a:pPr>
            <a:r>
              <a:rPr lang="en-GB" dirty="0">
                <a:solidFill>
                  <a:srgbClr val="FF0000"/>
                </a:solidFill>
              </a:rPr>
              <a:t>The report may also provide findings, comments, and recommended actions. </a:t>
            </a:r>
          </a:p>
          <a:p>
            <a:pPr marL="285750" indent="-285750">
              <a:buFont typeface="Arial" panose="020B0604020202020204" pitchFamily="34" charset="0"/>
              <a:buChar char="•"/>
            </a:pPr>
            <a:r>
              <a:rPr lang="en-GB" dirty="0">
                <a:solidFill>
                  <a:srgbClr val="FF0000"/>
                </a:solidFill>
              </a:rPr>
              <a:t>Actions should be clearly categorized as one of the following:</a:t>
            </a:r>
          </a:p>
          <a:p>
            <a:pPr marL="742950" lvl="1" indent="-285750">
              <a:buFont typeface="Courier New" panose="02070309020205020404" pitchFamily="49" charset="0"/>
              <a:buChar char="o"/>
            </a:pPr>
            <a:r>
              <a:rPr lang="en-GB" dirty="0">
                <a:solidFill>
                  <a:srgbClr val="FF0000"/>
                </a:solidFill>
              </a:rPr>
              <a:t>Shall be addressed before PDR is considered closed</a:t>
            </a:r>
          </a:p>
          <a:p>
            <a:pPr marL="742950" lvl="1" indent="-285750">
              <a:buFont typeface="Courier New" panose="02070309020205020404" pitchFamily="49" charset="0"/>
              <a:buChar char="o"/>
            </a:pPr>
            <a:r>
              <a:rPr lang="en-GB" dirty="0">
                <a:solidFill>
                  <a:srgbClr val="FF0000"/>
                </a:solidFill>
              </a:rPr>
              <a:t>Shall be addressed prior to the CDR</a:t>
            </a:r>
          </a:p>
        </p:txBody>
      </p:sp>
    </p:spTree>
    <p:extLst>
      <p:ext uri="{BB962C8B-B14F-4D97-AF65-F5344CB8AC3E}">
        <p14:creationId xmlns:p14="http://schemas.microsoft.com/office/powerpoint/2010/main" val="8268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A7C2-30EA-6F4C-9C00-7E4117956DAE}"/>
              </a:ext>
            </a:extLst>
          </p:cNvPr>
          <p:cNvSpPr>
            <a:spLocks noGrp="1"/>
          </p:cNvSpPr>
          <p:nvPr>
            <p:ph type="title"/>
          </p:nvPr>
        </p:nvSpPr>
        <p:spPr/>
        <p:txBody>
          <a:bodyPr/>
          <a:lstStyle/>
          <a:p>
            <a:r>
              <a:rPr lang="en-GB" dirty="0"/>
              <a:t>Welcome</a:t>
            </a:r>
          </a:p>
        </p:txBody>
      </p:sp>
      <p:sp>
        <p:nvSpPr>
          <p:cNvPr id="4" name="Slide Number Placeholder 3">
            <a:extLst>
              <a:ext uri="{FF2B5EF4-FFF2-40B4-BE49-F238E27FC236}">
                <a16:creationId xmlns:a16="http://schemas.microsoft.com/office/drawing/2014/main" id="{9AC922BF-5FD7-5542-8B60-83FE9554C662}"/>
              </a:ext>
            </a:extLst>
          </p:cNvPr>
          <p:cNvSpPr>
            <a:spLocks noGrp="1"/>
          </p:cNvSpPr>
          <p:nvPr>
            <p:ph type="sldNum" sz="quarter" idx="12"/>
          </p:nvPr>
        </p:nvSpPr>
        <p:spPr/>
        <p:txBody>
          <a:bodyPr/>
          <a:lstStyle/>
          <a:p>
            <a:fld id="{551115BC-487E-4422-894C-CB7CD3E79223}" type="slidenum">
              <a:rPr lang="sv-SE" smtClean="0"/>
              <a:t>3</a:t>
            </a:fld>
            <a:endParaRPr lang="sv-SE"/>
          </a:p>
        </p:txBody>
      </p:sp>
      <p:sp>
        <p:nvSpPr>
          <p:cNvPr id="5" name="Rectangle 4">
            <a:extLst>
              <a:ext uri="{FF2B5EF4-FFF2-40B4-BE49-F238E27FC236}">
                <a16:creationId xmlns:a16="http://schemas.microsoft.com/office/drawing/2014/main" id="{DC1E34FE-2897-1D42-9E31-D4CBA94F9D4F}"/>
              </a:ext>
            </a:extLst>
          </p:cNvPr>
          <p:cNvSpPr/>
          <p:nvPr/>
        </p:nvSpPr>
        <p:spPr>
          <a:xfrm>
            <a:off x="107504" y="1628800"/>
            <a:ext cx="8928992" cy="3416320"/>
          </a:xfrm>
          <a:prstGeom prst="rect">
            <a:avLst/>
          </a:prstGeom>
        </p:spPr>
        <p:txBody>
          <a:bodyPr wrap="square">
            <a:spAutoFit/>
          </a:bodyPr>
          <a:lstStyle/>
          <a:p>
            <a:pPr lvl="0"/>
            <a:r>
              <a:rPr lang="en-GB" dirty="0"/>
              <a:t>The charge questions are in a backup slides at the end of this presentation</a:t>
            </a:r>
          </a:p>
          <a:p>
            <a:pPr marL="285750" lvl="0" indent="-285750">
              <a:buFont typeface="Arial" panose="020B0604020202020204" pitchFamily="34" charset="0"/>
              <a:buChar char="•"/>
            </a:pPr>
            <a:endParaRPr lang="en-GB" dirty="0"/>
          </a:p>
          <a:p>
            <a:pPr lvl="0"/>
            <a:endParaRPr lang="en-GB" dirty="0"/>
          </a:p>
          <a:p>
            <a:pPr marL="285750" lvl="0" indent="-285750">
              <a:buFont typeface="Arial" panose="020B0604020202020204" pitchFamily="34" charset="0"/>
              <a:buChar char="•"/>
            </a:pPr>
            <a:r>
              <a:rPr lang="en-GB" dirty="0"/>
              <a:t>The results of the review shall be summarized in a short report, outlining the answers to the above review questions and whether the review is considered passed, passed with action items, or failed. </a:t>
            </a: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report may also provide findings, comments, and recommended actions. </a:t>
            </a:r>
          </a:p>
          <a:p>
            <a:endParaRPr lang="en-GB" dirty="0"/>
          </a:p>
          <a:p>
            <a:pPr marL="285750" indent="-285750">
              <a:buFont typeface="Arial" panose="020B0604020202020204" pitchFamily="34" charset="0"/>
              <a:buChar char="•"/>
            </a:pPr>
            <a:r>
              <a:rPr lang="en-GB" dirty="0"/>
              <a:t>Actions should be clearly categorized as one of the following:</a:t>
            </a:r>
          </a:p>
          <a:p>
            <a:pPr marL="742950" lvl="1" indent="-285750">
              <a:buFont typeface="Courier New" panose="02070309020205020404" pitchFamily="49" charset="0"/>
              <a:buChar char="o"/>
            </a:pPr>
            <a:r>
              <a:rPr lang="en-GB" dirty="0"/>
              <a:t>Shall be addressed before PDR is considered closed</a:t>
            </a:r>
          </a:p>
          <a:p>
            <a:pPr marL="742950" lvl="1" indent="-285750">
              <a:buFont typeface="Courier New" panose="02070309020205020404" pitchFamily="49" charset="0"/>
              <a:buChar char="o"/>
            </a:pPr>
            <a:r>
              <a:rPr lang="en-GB" dirty="0"/>
              <a:t>Shall be addressed prior to the CDR</a:t>
            </a:r>
          </a:p>
        </p:txBody>
      </p:sp>
    </p:spTree>
    <p:extLst>
      <p:ext uri="{BB962C8B-B14F-4D97-AF65-F5344CB8AC3E}">
        <p14:creationId xmlns:p14="http://schemas.microsoft.com/office/powerpoint/2010/main" val="2800685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30</a:t>
            </a:fld>
            <a:endParaRPr lang="sv-SE"/>
          </a:p>
        </p:txBody>
      </p:sp>
    </p:spTree>
    <p:extLst>
      <p:ext uri="{BB962C8B-B14F-4D97-AF65-F5344CB8AC3E}">
        <p14:creationId xmlns:p14="http://schemas.microsoft.com/office/powerpoint/2010/main" val="2030164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1C44-C48E-2E49-93F0-81C8DB8EAD18}"/>
              </a:ext>
            </a:extLst>
          </p:cNvPr>
          <p:cNvSpPr>
            <a:spLocks noGrp="1"/>
          </p:cNvSpPr>
          <p:nvPr>
            <p:ph type="title"/>
          </p:nvPr>
        </p:nvSpPr>
        <p:spPr/>
        <p:txBody>
          <a:bodyPr/>
          <a:lstStyle/>
          <a:p>
            <a:r>
              <a:rPr lang="en-GB" dirty="0"/>
              <a:t>PSR - Actions</a:t>
            </a:r>
          </a:p>
        </p:txBody>
      </p:sp>
      <p:graphicFrame>
        <p:nvGraphicFramePr>
          <p:cNvPr id="5" name="Content Placeholder 4">
            <a:extLst>
              <a:ext uri="{FF2B5EF4-FFF2-40B4-BE49-F238E27FC236}">
                <a16:creationId xmlns:a16="http://schemas.microsoft.com/office/drawing/2014/main" id="{E78A7650-6369-9342-BCB2-27C7044BDF2A}"/>
              </a:ext>
            </a:extLst>
          </p:cNvPr>
          <p:cNvGraphicFramePr>
            <a:graphicFrameLocks noGrp="1"/>
          </p:cNvGraphicFramePr>
          <p:nvPr>
            <p:ph idx="1"/>
          </p:nvPr>
        </p:nvGraphicFramePr>
        <p:xfrm>
          <a:off x="671968" y="1521302"/>
          <a:ext cx="7800063" cy="4683760"/>
        </p:xfrm>
        <a:graphic>
          <a:graphicData uri="http://schemas.openxmlformats.org/drawingml/2006/table">
            <a:tbl>
              <a:tblPr firstRow="1" firstCol="1" bandRow="1">
                <a:tableStyleId>{5C22544A-7EE6-4342-B048-85BDC9FD1C3A}</a:tableStyleId>
              </a:tblPr>
              <a:tblGrid>
                <a:gridCol w="1438331">
                  <a:extLst>
                    <a:ext uri="{9D8B030D-6E8A-4147-A177-3AD203B41FA5}">
                      <a16:colId xmlns:a16="http://schemas.microsoft.com/office/drawing/2014/main" val="2330974774"/>
                    </a:ext>
                  </a:extLst>
                </a:gridCol>
                <a:gridCol w="1365011">
                  <a:extLst>
                    <a:ext uri="{9D8B030D-6E8A-4147-A177-3AD203B41FA5}">
                      <a16:colId xmlns:a16="http://schemas.microsoft.com/office/drawing/2014/main" val="112117052"/>
                    </a:ext>
                  </a:extLst>
                </a:gridCol>
                <a:gridCol w="4996721">
                  <a:extLst>
                    <a:ext uri="{9D8B030D-6E8A-4147-A177-3AD203B41FA5}">
                      <a16:colId xmlns:a16="http://schemas.microsoft.com/office/drawing/2014/main" val="2422659415"/>
                    </a:ext>
                  </a:extLst>
                </a:gridCol>
              </a:tblGrid>
              <a:tr h="168520">
                <a:tc>
                  <a:txBody>
                    <a:bodyPr/>
                    <a:lstStyle/>
                    <a:p>
                      <a:pPr>
                        <a:lnSpc>
                          <a:spcPts val="1400"/>
                        </a:lnSpc>
                        <a:spcAft>
                          <a:spcPts val="1200"/>
                        </a:spcAft>
                      </a:pPr>
                      <a:r>
                        <a:rPr lang="en-GB" sz="1100">
                          <a:effectLst/>
                        </a:rPr>
                        <a:t>Who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Due Date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What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190237492"/>
                  </a:ext>
                </a:extLst>
              </a:tr>
              <a:tr h="337040">
                <a:tc>
                  <a:txBody>
                    <a:bodyPr/>
                    <a:lstStyle/>
                    <a:p>
                      <a:pPr>
                        <a:lnSpc>
                          <a:spcPts val="1400"/>
                        </a:lnSpc>
                        <a:spcAft>
                          <a:spcPts val="1200"/>
                        </a:spcAft>
                      </a:pPr>
                      <a:r>
                        <a:rPr lang="en-GB" sz="1100">
                          <a:effectLst/>
                        </a:rPr>
                        <a:t>D. Paulic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2018-12-09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Send an example of AD requirements used for ODH detection system Phase 1 to John Weisend.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1737031907"/>
                  </a:ext>
                </a:extLst>
              </a:tr>
              <a:tr h="168520">
                <a:tc>
                  <a:txBody>
                    <a:bodyPr/>
                    <a:lstStyle/>
                    <a:p>
                      <a:pPr>
                        <a:lnSpc>
                          <a:spcPts val="1400"/>
                        </a:lnSpc>
                        <a:spcAft>
                          <a:spcPts val="1200"/>
                        </a:spcAft>
                      </a:pPr>
                      <a:r>
                        <a:rPr lang="en-GB" sz="1100">
                          <a:effectLst/>
                        </a:rPr>
                        <a:t>J. Weisend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2019-01-31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Write detailed requirements on the need of ODH monitors in TS2 area.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1668104764"/>
                  </a:ext>
                </a:extLst>
              </a:tr>
              <a:tr h="505560">
                <a:tc>
                  <a:txBody>
                    <a:bodyPr/>
                    <a:lstStyle/>
                    <a:p>
                      <a:pPr>
                        <a:lnSpc>
                          <a:spcPts val="1400"/>
                        </a:lnSpc>
                        <a:spcAft>
                          <a:spcPts val="1200"/>
                        </a:spcAft>
                      </a:pPr>
                      <a:r>
                        <a:rPr lang="en-GB" sz="1100">
                          <a:effectLst/>
                        </a:rPr>
                        <a:t>W. Hees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Review Confluence pages where assumptions and technical details are documented (</a:t>
                      </a:r>
                      <a:r>
                        <a:rPr lang="en-GB" sz="1100" u="sng">
                          <a:effectLst/>
                          <a:hlinkClick r:id="rId2"/>
                        </a:rPr>
                        <a:t>meeting notes from March 2018</a:t>
                      </a:r>
                      <a:r>
                        <a:rPr lang="en-GB" sz="1100">
                          <a:effectLst/>
                        </a:rPr>
                        <a:t>  [6] and </a:t>
                      </a:r>
                      <a:r>
                        <a:rPr lang="en-GB" sz="1100" u="sng">
                          <a:effectLst/>
                          <a:hlinkClick r:id="rId3"/>
                        </a:rPr>
                        <a:t>Assumptions for TS2</a:t>
                      </a:r>
                      <a:r>
                        <a:rPr lang="en-GB" sz="1100">
                          <a:effectLst/>
                        </a:rPr>
                        <a:t> [7]) and approve the contents via email.</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2401909969"/>
                  </a:ext>
                </a:extLst>
              </a:tr>
              <a:tr h="505560">
                <a:tc>
                  <a:txBody>
                    <a:bodyPr/>
                    <a:lstStyle/>
                    <a:p>
                      <a:pPr>
                        <a:lnSpc>
                          <a:spcPts val="1400"/>
                        </a:lnSpc>
                        <a:spcAft>
                          <a:spcPts val="1200"/>
                        </a:spcAft>
                      </a:pPr>
                      <a:r>
                        <a:rPr lang="en-GB" sz="1100">
                          <a:effectLst/>
                        </a:rPr>
                        <a:t>D. Paulic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2018-12-19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Collect received emails on assumptions and communicated technical details and create a short CHESS document which will be used as a basis for TS2 PSS analysis. Put Wolfgang as an owner of this document.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3520420841"/>
                  </a:ext>
                </a:extLst>
              </a:tr>
              <a:tr h="337040">
                <a:tc>
                  <a:txBody>
                    <a:bodyPr/>
                    <a:lstStyle/>
                    <a:p>
                      <a:pPr>
                        <a:lnSpc>
                          <a:spcPts val="1400"/>
                        </a:lnSpc>
                        <a:spcAft>
                          <a:spcPts val="1200"/>
                        </a:spcAft>
                      </a:pPr>
                      <a:r>
                        <a:rPr lang="en-GB" sz="1100">
                          <a:effectLst/>
                        </a:rPr>
                        <a:t>S. Kozielski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2019-01-24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Provide a reference to PSS team for the report stating that there will be an RP survey in TS2 bunker area.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559013268"/>
                  </a:ext>
                </a:extLst>
              </a:tr>
              <a:tr h="337040">
                <a:tc>
                  <a:txBody>
                    <a:bodyPr/>
                    <a:lstStyle/>
                    <a:p>
                      <a:pPr>
                        <a:lnSpc>
                          <a:spcPts val="1400"/>
                        </a:lnSpc>
                        <a:spcAft>
                          <a:spcPts val="1200"/>
                        </a:spcAft>
                      </a:pPr>
                      <a:r>
                        <a:rPr lang="en-GB" sz="1100">
                          <a:effectLst/>
                        </a:rPr>
                        <a:t>H. Boyer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Check with M. Jensen and clarify what is the relation of ESS-0098998 to the TS2 risk assessment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1787661790"/>
                  </a:ext>
                </a:extLst>
              </a:tr>
              <a:tr h="650005">
                <a:tc>
                  <a:txBody>
                    <a:bodyPr/>
                    <a:lstStyle/>
                    <a:p>
                      <a:pPr>
                        <a:lnSpc>
                          <a:spcPts val="1400"/>
                        </a:lnSpc>
                        <a:spcAft>
                          <a:spcPts val="600"/>
                        </a:spcAft>
                      </a:pPr>
                      <a:r>
                        <a:rPr lang="en-GB" sz="1100">
                          <a:effectLst/>
                        </a:rPr>
                        <a:t>S. Birch </a:t>
                      </a:r>
                    </a:p>
                    <a:p>
                      <a:pPr>
                        <a:lnSpc>
                          <a:spcPts val="1400"/>
                        </a:lnSpc>
                        <a:spcAft>
                          <a:spcPts val="600"/>
                        </a:spcAft>
                      </a:pPr>
                      <a:r>
                        <a:rPr lang="en-GB" sz="1100">
                          <a:effectLst/>
                        </a:rPr>
                        <a:t>H. Boyer</a:t>
                      </a:r>
                    </a:p>
                    <a:p>
                      <a:pPr>
                        <a:lnSpc>
                          <a:spcPts val="1400"/>
                        </a:lnSpc>
                        <a:spcAft>
                          <a:spcPts val="600"/>
                        </a:spcAft>
                      </a:pPr>
                      <a:r>
                        <a:rPr lang="en-GB" sz="1100">
                          <a:effectLst/>
                        </a:rPr>
                        <a:t>M. Mansouri</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2018-12-19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Discuss the details of electrical hazards to be included in the TS2 risk assessment.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3343279940"/>
                  </a:ext>
                </a:extLst>
              </a:tr>
              <a:tr h="337040">
                <a:tc>
                  <a:txBody>
                    <a:bodyPr/>
                    <a:lstStyle/>
                    <a:p>
                      <a:pPr>
                        <a:lnSpc>
                          <a:spcPts val="1400"/>
                        </a:lnSpc>
                        <a:spcAft>
                          <a:spcPts val="1200"/>
                        </a:spcAft>
                      </a:pPr>
                      <a:r>
                        <a:rPr lang="en-GB" sz="1100">
                          <a:effectLst/>
                        </a:rPr>
                        <a:t>H. Boyer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2018-12-14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Add the need for PSS to interlock with the radiation monitors to the TS2 risk assessment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503481303"/>
                  </a:ext>
                </a:extLst>
              </a:tr>
              <a:tr h="337040">
                <a:tc>
                  <a:txBody>
                    <a:bodyPr/>
                    <a:lstStyle/>
                    <a:p>
                      <a:pPr>
                        <a:lnSpc>
                          <a:spcPts val="1400"/>
                        </a:lnSpc>
                        <a:spcAft>
                          <a:spcPts val="1200"/>
                        </a:spcAft>
                      </a:pPr>
                      <a:r>
                        <a:rPr lang="en-GB" sz="1100">
                          <a:effectLst/>
                        </a:rPr>
                        <a:t>S. Kozielski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2018-12-14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Confirm we are considering "Exposed workers without safety task" in TS2 PSS analysis and what is documented for dose and risk target is correct.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2948874083"/>
                  </a:ext>
                </a:extLst>
              </a:tr>
              <a:tr h="505560">
                <a:tc>
                  <a:txBody>
                    <a:bodyPr/>
                    <a:lstStyle/>
                    <a:p>
                      <a:pPr>
                        <a:lnSpc>
                          <a:spcPts val="1400"/>
                        </a:lnSpc>
                        <a:spcAft>
                          <a:spcPts val="1200"/>
                        </a:spcAft>
                      </a:pPr>
                      <a:r>
                        <a:rPr lang="en-GB" sz="1100">
                          <a:effectLst/>
                        </a:rPr>
                        <a:t>H. Boyer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2018-12-31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Confirm with RP group and add risk target (&gt;20mSv) and radiation safety risk matrix (or a reference to it) for analysing ionising radiation hazards to the TS2 risk assessment document.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3464362596"/>
                  </a:ext>
                </a:extLst>
              </a:tr>
              <a:tr h="337040">
                <a:tc>
                  <a:txBody>
                    <a:bodyPr/>
                    <a:lstStyle/>
                    <a:p>
                      <a:pPr>
                        <a:lnSpc>
                          <a:spcPts val="1400"/>
                        </a:lnSpc>
                        <a:spcAft>
                          <a:spcPts val="1200"/>
                        </a:spcAft>
                      </a:pPr>
                      <a:r>
                        <a:rPr lang="en-GB" sz="1100">
                          <a:effectLst/>
                        </a:rPr>
                        <a:t>W. Hees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a:effectLst/>
                        </a:rPr>
                        <a:t>2019-01-10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tc>
                  <a:txBody>
                    <a:bodyPr/>
                    <a:lstStyle/>
                    <a:p>
                      <a:pPr>
                        <a:lnSpc>
                          <a:spcPts val="1400"/>
                        </a:lnSpc>
                        <a:spcAft>
                          <a:spcPts val="1200"/>
                        </a:spcAft>
                      </a:pPr>
                      <a:r>
                        <a:rPr lang="en-GB" sz="1100" dirty="0">
                          <a:effectLst/>
                        </a:rPr>
                        <a:t>Provide references to documentation where emergency response procedures will be described.</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001" marR="65001" marT="0" marB="0"/>
                </a:tc>
                <a:extLst>
                  <a:ext uri="{0D108BD9-81ED-4DB2-BD59-A6C34878D82A}">
                    <a16:rowId xmlns:a16="http://schemas.microsoft.com/office/drawing/2014/main" val="1158624918"/>
                  </a:ext>
                </a:extLst>
              </a:tr>
            </a:tbl>
          </a:graphicData>
        </a:graphic>
      </p:graphicFrame>
      <p:sp>
        <p:nvSpPr>
          <p:cNvPr id="4" name="Slide Number Placeholder 3">
            <a:extLst>
              <a:ext uri="{FF2B5EF4-FFF2-40B4-BE49-F238E27FC236}">
                <a16:creationId xmlns:a16="http://schemas.microsoft.com/office/drawing/2014/main" id="{5F0DEF90-9762-2A42-991D-34BA666EAA43}"/>
              </a:ext>
            </a:extLst>
          </p:cNvPr>
          <p:cNvSpPr>
            <a:spLocks noGrp="1"/>
          </p:cNvSpPr>
          <p:nvPr>
            <p:ph type="sldNum" sz="quarter" idx="12"/>
          </p:nvPr>
        </p:nvSpPr>
        <p:spPr/>
        <p:txBody>
          <a:bodyPr/>
          <a:lstStyle/>
          <a:p>
            <a:fld id="{551115BC-487E-4422-894C-CB7CD3E79223}" type="slidenum">
              <a:rPr lang="sv-SE" smtClean="0"/>
              <a:t>31</a:t>
            </a:fld>
            <a:endParaRPr lang="sv-SE"/>
          </a:p>
        </p:txBody>
      </p:sp>
    </p:spTree>
    <p:extLst>
      <p:ext uri="{BB962C8B-B14F-4D97-AF65-F5344CB8AC3E}">
        <p14:creationId xmlns:p14="http://schemas.microsoft.com/office/powerpoint/2010/main" val="5607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Contents</a:t>
            </a:r>
            <a:r>
              <a:rPr lang="sv-SE" dirty="0"/>
              <a: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3779912" y="1830387"/>
            <a:ext cx="5122912" cy="3038773"/>
          </a:xfrm>
        </p:spPr>
        <p:txBody>
          <a:bodyPr/>
          <a:lstStyle/>
          <a:p>
            <a:r>
              <a:rPr lang="en-GB" sz="1800" dirty="0"/>
              <a:t>Safety Plan - ESS-0469185</a:t>
            </a:r>
          </a:p>
          <a:p>
            <a:r>
              <a:rPr lang="en-GB" sz="1800" dirty="0"/>
              <a:t>Introduction to TS2 - ESS-0101133</a:t>
            </a:r>
          </a:p>
          <a:p>
            <a:r>
              <a:rPr lang="en-GB" sz="1800" dirty="0"/>
              <a:t>TS2 hazard and risk assessment - ESS-0488867</a:t>
            </a:r>
          </a:p>
          <a:p>
            <a:r>
              <a:rPr lang="en-GB" sz="1800" dirty="0"/>
              <a:t>TS2 PSS Pre-start Review - ESS-0505451</a:t>
            </a:r>
          </a:p>
          <a:p>
            <a:r>
              <a:rPr lang="en-GB" sz="1800" dirty="0"/>
              <a:t>TS2 PSS Roadmap</a:t>
            </a:r>
          </a:p>
        </p:txBody>
      </p:sp>
      <p:pic>
        <p:nvPicPr>
          <p:cNvPr id="6" name="Picture 5">
            <a:extLst>
              <a:ext uri="{FF2B5EF4-FFF2-40B4-BE49-F238E27FC236}">
                <a16:creationId xmlns:a16="http://schemas.microsoft.com/office/drawing/2014/main" id="{CB898B82-941D-BB4D-B2A7-C3C571C7B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7" y="1484784"/>
            <a:ext cx="2412776" cy="5329044"/>
          </a:xfrm>
          <a:prstGeom prst="rect">
            <a:avLst/>
          </a:prstGeom>
        </p:spPr>
      </p:pic>
      <p:sp>
        <p:nvSpPr>
          <p:cNvPr id="7" name="Donut 6">
            <a:extLst>
              <a:ext uri="{FF2B5EF4-FFF2-40B4-BE49-F238E27FC236}">
                <a16:creationId xmlns:a16="http://schemas.microsoft.com/office/drawing/2014/main" id="{86C226E6-6E58-7047-96B3-DFE4E111D3A1}"/>
              </a:ext>
            </a:extLst>
          </p:cNvPr>
          <p:cNvSpPr/>
          <p:nvPr/>
        </p:nvSpPr>
        <p:spPr>
          <a:xfrm>
            <a:off x="107504" y="1490886"/>
            <a:ext cx="2160240" cy="1578074"/>
          </a:xfrm>
          <a:prstGeom prst="donut">
            <a:avLst>
              <a:gd name="adj" fmla="val 18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219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Safety</a:t>
            </a:r>
            <a:r>
              <a:rPr lang="sv-SE" dirty="0"/>
              <a:t> Plan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3779912" y="1830387"/>
            <a:ext cx="5122912" cy="3038773"/>
          </a:xfrm>
        </p:spPr>
        <p:txBody>
          <a:bodyPr/>
          <a:lstStyle/>
          <a:p>
            <a:r>
              <a:rPr lang="en-GB" sz="1800" dirty="0"/>
              <a:t>Safety Plan - ESS-0469185</a:t>
            </a:r>
          </a:p>
        </p:txBody>
      </p:sp>
      <p:pic>
        <p:nvPicPr>
          <p:cNvPr id="6" name="Picture 5">
            <a:extLst>
              <a:ext uri="{FF2B5EF4-FFF2-40B4-BE49-F238E27FC236}">
                <a16:creationId xmlns:a16="http://schemas.microsoft.com/office/drawing/2014/main" id="{CB898B82-941D-BB4D-B2A7-C3C571C7B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7" y="1484784"/>
            <a:ext cx="2412776" cy="5329044"/>
          </a:xfrm>
          <a:prstGeom prst="rect">
            <a:avLst/>
          </a:prstGeom>
        </p:spPr>
      </p:pic>
      <p:sp>
        <p:nvSpPr>
          <p:cNvPr id="7" name="Donut 6">
            <a:extLst>
              <a:ext uri="{FF2B5EF4-FFF2-40B4-BE49-F238E27FC236}">
                <a16:creationId xmlns:a16="http://schemas.microsoft.com/office/drawing/2014/main" id="{86C226E6-6E58-7047-96B3-DFE4E111D3A1}"/>
              </a:ext>
            </a:extLst>
          </p:cNvPr>
          <p:cNvSpPr/>
          <p:nvPr/>
        </p:nvSpPr>
        <p:spPr>
          <a:xfrm>
            <a:off x="953345" y="2420888"/>
            <a:ext cx="1080120" cy="648072"/>
          </a:xfrm>
          <a:prstGeom prst="donut">
            <a:avLst>
              <a:gd name="adj" fmla="val 18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3007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9DEA-8CB1-244B-8976-BAD0B639D121}"/>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79F8F9B2-D5D9-F243-A45E-A7D5BC888574}"/>
              </a:ext>
            </a:extLst>
          </p:cNvPr>
          <p:cNvSpPr>
            <a:spLocks noGrp="1"/>
          </p:cNvSpPr>
          <p:nvPr>
            <p:ph type="sldNum" sz="quarter" idx="12"/>
          </p:nvPr>
        </p:nvSpPr>
        <p:spPr/>
        <p:txBody>
          <a:bodyPr/>
          <a:lstStyle/>
          <a:p>
            <a:fld id="{551115BC-487E-4422-894C-CB7CD3E79223}" type="slidenum">
              <a:rPr lang="sv-SE" smtClean="0"/>
              <a:t>6</a:t>
            </a:fld>
            <a:endParaRPr lang="sv-SE"/>
          </a:p>
        </p:txBody>
      </p:sp>
      <p:sp>
        <p:nvSpPr>
          <p:cNvPr id="6" name="TextBox 5">
            <a:extLst>
              <a:ext uri="{FF2B5EF4-FFF2-40B4-BE49-F238E27FC236}">
                <a16:creationId xmlns:a16="http://schemas.microsoft.com/office/drawing/2014/main" id="{313C0E7A-DD28-A34E-80ED-C69943D3E586}"/>
              </a:ext>
            </a:extLst>
          </p:cNvPr>
          <p:cNvSpPr txBox="1"/>
          <p:nvPr/>
        </p:nvSpPr>
        <p:spPr>
          <a:xfrm>
            <a:off x="457200" y="1556792"/>
            <a:ext cx="8229600" cy="1477328"/>
          </a:xfrm>
          <a:prstGeom prst="rect">
            <a:avLst/>
          </a:prstGeom>
          <a:noFill/>
        </p:spPr>
        <p:txBody>
          <a:bodyPr wrap="square" rtlCol="0">
            <a:spAutoFit/>
          </a:bodyPr>
          <a:lstStyle/>
          <a:p>
            <a:endParaRPr lang="en-GB" u="sng" dirty="0"/>
          </a:p>
          <a:p>
            <a:r>
              <a:rPr lang="en-GB" dirty="0"/>
              <a:t>This safety plan defines the life-cycle activities for Personnel Safety Systems (PSS). </a:t>
            </a:r>
          </a:p>
          <a:p>
            <a:endParaRPr lang="en-GB" dirty="0"/>
          </a:p>
          <a:p>
            <a:r>
              <a:rPr lang="en-GB" dirty="0"/>
              <a:t>It establishes how the steps in the safety life-cycle are accomplished and ensures that the required activities during each life-cycle phase are adequately planned. </a:t>
            </a:r>
          </a:p>
        </p:txBody>
      </p:sp>
      <p:sp>
        <p:nvSpPr>
          <p:cNvPr id="7" name="TextBox 6">
            <a:extLst>
              <a:ext uri="{FF2B5EF4-FFF2-40B4-BE49-F238E27FC236}">
                <a16:creationId xmlns:a16="http://schemas.microsoft.com/office/drawing/2014/main" id="{5095B06F-7D61-2141-A324-36EE43937198}"/>
              </a:ext>
            </a:extLst>
          </p:cNvPr>
          <p:cNvSpPr txBox="1"/>
          <p:nvPr/>
        </p:nvSpPr>
        <p:spPr>
          <a:xfrm>
            <a:off x="457200" y="3468442"/>
            <a:ext cx="8229600" cy="3139321"/>
          </a:xfrm>
          <a:prstGeom prst="rect">
            <a:avLst/>
          </a:prstGeom>
          <a:noFill/>
        </p:spPr>
        <p:txBody>
          <a:bodyPr wrap="square" rtlCol="0">
            <a:spAutoFit/>
          </a:bodyPr>
          <a:lstStyle/>
          <a:p>
            <a:r>
              <a:rPr lang="en-GB" dirty="0"/>
              <a:t>These activities range from: </a:t>
            </a:r>
          </a:p>
          <a:p>
            <a:pPr marL="285750" indent="-285750">
              <a:buFont typeface="Arial" panose="020B0604020202020204" pitchFamily="34" charset="0"/>
              <a:buChar char="•"/>
            </a:pPr>
            <a:r>
              <a:rPr lang="en-GB" dirty="0"/>
              <a:t>Ensuring proper risk and hazard analysis, </a:t>
            </a:r>
          </a:p>
          <a:p>
            <a:pPr marL="285750" indent="-285750">
              <a:buFont typeface="Arial" panose="020B0604020202020204" pitchFamily="34" charset="0"/>
              <a:buChar char="•"/>
            </a:pPr>
            <a:r>
              <a:rPr lang="en-GB" dirty="0"/>
              <a:t>Compliance with safety requirements, </a:t>
            </a:r>
          </a:p>
          <a:p>
            <a:pPr marL="285750" indent="-285750">
              <a:buFont typeface="Arial" panose="020B0604020202020204" pitchFamily="34" charset="0"/>
              <a:buChar char="•"/>
            </a:pPr>
            <a:r>
              <a:rPr lang="en-GB" dirty="0"/>
              <a:t>Planning and execution of installation</a:t>
            </a:r>
          </a:p>
          <a:p>
            <a:pPr marL="285750" indent="-285750">
              <a:buFont typeface="Arial" panose="020B0604020202020204" pitchFamily="34" charset="0"/>
              <a:buChar char="•"/>
            </a:pPr>
            <a:r>
              <a:rPr lang="en-GB" dirty="0"/>
              <a:t>commissioning to ensuring functional safety during operation. </a:t>
            </a:r>
          </a:p>
          <a:p>
            <a:endParaRPr lang="en-GB" dirty="0"/>
          </a:p>
          <a:p>
            <a:r>
              <a:rPr lang="en-GB" dirty="0"/>
              <a:t>This safety plan also defines the roles and responsibilities related to the life-cycle activities. </a:t>
            </a:r>
          </a:p>
          <a:p>
            <a:endParaRPr lang="en-GB" dirty="0"/>
          </a:p>
          <a:p>
            <a:r>
              <a:rPr lang="en-GB" dirty="0"/>
              <a:t>The development of a PSS follows IEC 61511 </a:t>
            </a:r>
          </a:p>
          <a:p>
            <a:endParaRPr lang="en-GB" dirty="0"/>
          </a:p>
        </p:txBody>
      </p:sp>
    </p:spTree>
    <p:extLst>
      <p:ext uri="{BB962C8B-B14F-4D97-AF65-F5344CB8AC3E}">
        <p14:creationId xmlns:p14="http://schemas.microsoft.com/office/powerpoint/2010/main" val="202752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0D80-44E3-2A44-82C1-BEE8BE954635}"/>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592B1FB2-9894-8F4A-9283-074F07A4EA7A}"/>
              </a:ext>
            </a:extLst>
          </p:cNvPr>
          <p:cNvSpPr>
            <a:spLocks noGrp="1"/>
          </p:cNvSpPr>
          <p:nvPr>
            <p:ph type="sldNum" sz="quarter" idx="12"/>
          </p:nvPr>
        </p:nvSpPr>
        <p:spPr/>
        <p:txBody>
          <a:bodyPr/>
          <a:lstStyle/>
          <a:p>
            <a:fld id="{551115BC-487E-4422-894C-CB7CD3E79223}" type="slidenum">
              <a:rPr lang="sv-SE" smtClean="0"/>
              <a:t>7</a:t>
            </a:fld>
            <a:endParaRPr lang="sv-SE"/>
          </a:p>
        </p:txBody>
      </p:sp>
      <p:pic>
        <p:nvPicPr>
          <p:cNvPr id="5" name="Picture 4">
            <a:extLst>
              <a:ext uri="{FF2B5EF4-FFF2-40B4-BE49-F238E27FC236}">
                <a16:creationId xmlns:a16="http://schemas.microsoft.com/office/drawing/2014/main" id="{EE981973-9F75-4145-92F0-00CD92461DF5}"/>
              </a:ext>
            </a:extLst>
          </p:cNvPr>
          <p:cNvPicPr/>
          <p:nvPr/>
        </p:nvPicPr>
        <p:blipFill>
          <a:blip r:embed="rId2"/>
          <a:stretch>
            <a:fillRect/>
          </a:stretch>
        </p:blipFill>
        <p:spPr>
          <a:xfrm>
            <a:off x="179512" y="1435858"/>
            <a:ext cx="3696777" cy="5331048"/>
          </a:xfrm>
          <a:prstGeom prst="rect">
            <a:avLst/>
          </a:prstGeom>
        </p:spPr>
      </p:pic>
      <p:sp>
        <p:nvSpPr>
          <p:cNvPr id="10" name="TextBox 9">
            <a:extLst>
              <a:ext uri="{FF2B5EF4-FFF2-40B4-BE49-F238E27FC236}">
                <a16:creationId xmlns:a16="http://schemas.microsoft.com/office/drawing/2014/main" id="{E960C94F-E62A-2748-9A3C-3D5C746BC518}"/>
              </a:ext>
            </a:extLst>
          </p:cNvPr>
          <p:cNvSpPr txBox="1"/>
          <p:nvPr/>
        </p:nvSpPr>
        <p:spPr>
          <a:xfrm>
            <a:off x="4373360" y="1556792"/>
            <a:ext cx="4447112" cy="3970318"/>
          </a:xfrm>
          <a:prstGeom prst="rect">
            <a:avLst/>
          </a:prstGeom>
          <a:noFill/>
        </p:spPr>
        <p:txBody>
          <a:bodyPr wrap="square" rtlCol="0">
            <a:spAutoFit/>
          </a:bodyPr>
          <a:lstStyle/>
          <a:p>
            <a:r>
              <a:rPr lang="en-GB" b="1" u="sng" dirty="0"/>
              <a:t>Lifecycle phases</a:t>
            </a:r>
          </a:p>
          <a:p>
            <a:r>
              <a:rPr lang="en-GB" dirty="0"/>
              <a:t>The plan describes each phase in the lifecycle</a:t>
            </a:r>
          </a:p>
          <a:p>
            <a:r>
              <a:rPr lang="en-GB" dirty="0"/>
              <a:t> </a:t>
            </a:r>
          </a:p>
          <a:p>
            <a:r>
              <a:rPr lang="en-GB" dirty="0"/>
              <a:t>Each Phase has:</a:t>
            </a:r>
          </a:p>
          <a:p>
            <a:pPr marL="285750" indent="-285750">
              <a:buFont typeface="Arial" panose="020B0604020202020204" pitchFamily="34" charset="0"/>
              <a:buChar char="•"/>
            </a:pPr>
            <a:r>
              <a:rPr lang="en-GB" dirty="0"/>
              <a:t>An overall objective</a:t>
            </a:r>
          </a:p>
          <a:p>
            <a:pPr marL="285750" indent="-285750">
              <a:buFont typeface="Arial" panose="020B0604020202020204" pitchFamily="34" charset="0"/>
              <a:buChar char="•"/>
            </a:pPr>
            <a:r>
              <a:rPr lang="en-GB" dirty="0"/>
              <a:t>Inputs</a:t>
            </a:r>
          </a:p>
          <a:p>
            <a:pPr marL="285750" indent="-285750">
              <a:buFont typeface="Arial" panose="020B0604020202020204" pitchFamily="34" charset="0"/>
              <a:buChar char="•"/>
            </a:pPr>
            <a:r>
              <a:rPr lang="en-GB" dirty="0"/>
              <a:t>Outputs</a:t>
            </a:r>
          </a:p>
          <a:p>
            <a:pPr marL="285750" indent="-285750">
              <a:buFont typeface="Arial" panose="020B0604020202020204" pitchFamily="34" charset="0"/>
              <a:buChar char="•"/>
            </a:pPr>
            <a:r>
              <a:rPr lang="en-GB" dirty="0"/>
              <a:t>Acceptance requirements</a:t>
            </a:r>
          </a:p>
          <a:p>
            <a:pPr marL="285750" indent="-285750">
              <a:buFont typeface="Arial" panose="020B0604020202020204" pitchFamily="34" charset="0"/>
              <a:buChar char="•"/>
            </a:pPr>
            <a:r>
              <a:rPr lang="en-GB" dirty="0"/>
              <a:t>Tools and methods</a:t>
            </a:r>
          </a:p>
          <a:p>
            <a:pPr marL="285750" indent="-285750">
              <a:buFont typeface="Arial" panose="020B0604020202020204" pitchFamily="34" charset="0"/>
              <a:buChar char="•"/>
            </a:pPr>
            <a:r>
              <a:rPr lang="en-GB" dirty="0"/>
              <a:t>Responsibilities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28007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C982-D9D6-7A43-90FA-CB5EF975D899}"/>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E8C19018-271A-AB44-A775-CA6297261435}"/>
              </a:ext>
            </a:extLst>
          </p:cNvPr>
          <p:cNvSpPr>
            <a:spLocks noGrp="1"/>
          </p:cNvSpPr>
          <p:nvPr>
            <p:ph type="sldNum" sz="quarter" idx="12"/>
          </p:nvPr>
        </p:nvSpPr>
        <p:spPr/>
        <p:txBody>
          <a:bodyPr/>
          <a:lstStyle/>
          <a:p>
            <a:fld id="{551115BC-487E-4422-894C-CB7CD3E79223}" type="slidenum">
              <a:rPr lang="sv-SE" smtClean="0"/>
              <a:t>8</a:t>
            </a:fld>
            <a:endParaRPr lang="sv-SE"/>
          </a:p>
        </p:txBody>
      </p:sp>
      <p:sp>
        <p:nvSpPr>
          <p:cNvPr id="7" name="TextBox 6">
            <a:extLst>
              <a:ext uri="{FF2B5EF4-FFF2-40B4-BE49-F238E27FC236}">
                <a16:creationId xmlns:a16="http://schemas.microsoft.com/office/drawing/2014/main" id="{0D8739E9-1E00-6D41-BA84-8BD976B3F469}"/>
              </a:ext>
            </a:extLst>
          </p:cNvPr>
          <p:cNvSpPr txBox="1"/>
          <p:nvPr/>
        </p:nvSpPr>
        <p:spPr>
          <a:xfrm>
            <a:off x="323528" y="1556792"/>
            <a:ext cx="1682768" cy="369332"/>
          </a:xfrm>
          <a:prstGeom prst="rect">
            <a:avLst/>
          </a:prstGeom>
          <a:noFill/>
        </p:spPr>
        <p:txBody>
          <a:bodyPr wrap="none" rtlCol="0">
            <a:spAutoFit/>
          </a:bodyPr>
          <a:lstStyle/>
          <a:p>
            <a:r>
              <a:rPr lang="en-GB" dirty="0"/>
              <a:t>Lifecycle phases</a:t>
            </a:r>
          </a:p>
        </p:txBody>
      </p:sp>
      <p:pic>
        <p:nvPicPr>
          <p:cNvPr id="9" name="Picture 8">
            <a:extLst>
              <a:ext uri="{FF2B5EF4-FFF2-40B4-BE49-F238E27FC236}">
                <a16:creationId xmlns:a16="http://schemas.microsoft.com/office/drawing/2014/main" id="{4B13FBDC-9398-734E-BD5C-68A38458A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457158"/>
            <a:ext cx="3731900" cy="5417840"/>
          </a:xfrm>
          <a:prstGeom prst="rect">
            <a:avLst/>
          </a:prstGeom>
        </p:spPr>
      </p:pic>
    </p:spTree>
    <p:extLst>
      <p:ext uri="{BB962C8B-B14F-4D97-AF65-F5344CB8AC3E}">
        <p14:creationId xmlns:p14="http://schemas.microsoft.com/office/powerpoint/2010/main" val="393131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r>
              <a:rPr lang="en-GB" dirty="0"/>
              <a:t>Safety Plan – ESS-0469185</a:t>
            </a:r>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9</a:t>
            </a:fld>
            <a:endParaRPr lang="sv-SE"/>
          </a:p>
        </p:txBody>
      </p:sp>
      <p:sp>
        <p:nvSpPr>
          <p:cNvPr id="3" name="TextBox 2">
            <a:extLst>
              <a:ext uri="{FF2B5EF4-FFF2-40B4-BE49-F238E27FC236}">
                <a16:creationId xmlns:a16="http://schemas.microsoft.com/office/drawing/2014/main" id="{AC558EE1-A8E4-F144-8CDC-8557040FE054}"/>
              </a:ext>
            </a:extLst>
          </p:cNvPr>
          <p:cNvSpPr txBox="1"/>
          <p:nvPr/>
        </p:nvSpPr>
        <p:spPr>
          <a:xfrm>
            <a:off x="457200" y="1417638"/>
            <a:ext cx="7956376" cy="1200329"/>
          </a:xfrm>
          <a:prstGeom prst="rect">
            <a:avLst/>
          </a:prstGeom>
          <a:noFill/>
        </p:spPr>
        <p:txBody>
          <a:bodyPr wrap="square" rtlCol="0">
            <a:spAutoFit/>
          </a:bodyPr>
          <a:lstStyle/>
          <a:p>
            <a:r>
              <a:rPr lang="en-GB" dirty="0"/>
              <a:t>Documents:</a:t>
            </a:r>
          </a:p>
          <a:p>
            <a:r>
              <a:rPr lang="en-GB" dirty="0"/>
              <a:t>Part three details the minimum documentation required to deliver the PSS systems</a:t>
            </a:r>
          </a:p>
          <a:p>
            <a:endParaRPr lang="en-GB" dirty="0"/>
          </a:p>
          <a:p>
            <a:r>
              <a:rPr lang="en-GB" dirty="0"/>
              <a:t>The documents will be discussed in more detail in the V &amp; V plan presentation</a:t>
            </a:r>
          </a:p>
        </p:txBody>
      </p:sp>
      <p:pic>
        <p:nvPicPr>
          <p:cNvPr id="6" name="Picture 5">
            <a:extLst>
              <a:ext uri="{FF2B5EF4-FFF2-40B4-BE49-F238E27FC236}">
                <a16:creationId xmlns:a16="http://schemas.microsoft.com/office/drawing/2014/main" id="{C167B785-A3B1-6846-9A1A-05EAF8D71510}"/>
              </a:ext>
            </a:extLst>
          </p:cNvPr>
          <p:cNvPicPr/>
          <p:nvPr/>
        </p:nvPicPr>
        <p:blipFill>
          <a:blip r:embed="rId2">
            <a:extLst>
              <a:ext uri="{28A0092B-C50C-407E-A947-70E740481C1C}">
                <a14:useLocalDpi xmlns:a14="http://schemas.microsoft.com/office/drawing/2010/main" val="0"/>
              </a:ext>
            </a:extLst>
          </a:blip>
          <a:stretch>
            <a:fillRect/>
          </a:stretch>
        </p:blipFill>
        <p:spPr>
          <a:xfrm>
            <a:off x="457200" y="3212976"/>
            <a:ext cx="8353008" cy="2952589"/>
          </a:xfrm>
          <a:prstGeom prst="rect">
            <a:avLst/>
          </a:prstGeom>
        </p:spPr>
      </p:pic>
    </p:spTree>
    <p:extLst>
      <p:ext uri="{BB962C8B-B14F-4D97-AF65-F5344CB8AC3E}">
        <p14:creationId xmlns:p14="http://schemas.microsoft.com/office/powerpoint/2010/main" val="2970305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lZlcnNpb24iOnsiJGlkIjoiMiIsIlZlcnNpb24iOiIzLjEuMSIsIk9yaWdpbmFsQXNzZW1ibHlWZXJzaW9uIjoiMi4wMi4wMS4wMCIsIkVkaXRpb24iOiJQbHVzIiwiSXNQbHVzRWRpdGlvbiI6dHJ1ZX0sIkVmZmVjdCI6MS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NjgsIkciOjg0LCJCIjoxMDZ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mYWxz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k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ZmFsc2UsIkVsYXBzZWRUaW1lRm9ybWF0IjoxLCJUb2RheU1hcmtlclBvc2l0aW9uIjowLCJRdWlja1Bvc2l0aW9uIjozLCJBYnNvbHV0ZVBvc2l0aW9uIjozNzEuMjUsIk1hcmdpbiI6eyIkaWQiOiI0OSIsIlRvcCI6MCwiTGVmdCI6MTAsIlJpZ2h0IjoxMCwiQm90dG9tIjowfSwiUGFkZGluZyI6eyIkaWQiOiI1MCIsIlRvcCI6MCwiTGVmdCI6MCwiUmlnaHQiOjAsIkJvdHRvbSI6MH0sIkJhY2tncm91bmQiOnsiJGlkIjoiNTEiLCJDb2xvciI6eyIkaWQiOiI1MiIsIkEiOjI1NSwiUiI6NjgsIkciOjg0LCJCIjoxMDZ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zLjAsIkhlaWdodCI6MTM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MTY1LCJHIjoxNjUsIkIiOjE2NX19LCJNYXhXaWR0aCI6MjAwLjAsIk1heEhlaWdodCI6IkluZmluaXR5IiwiU21hcnRGb3JlZ3JvdW5kSXNBY3RpdmUiOmZhbHNlLCJIb3Jpem9udGFsQWxpZ25tZW50IjowLCJWZXJ0aWNhbEFsaWdubWVudCI6MCwiU21hcnRGb3JlZ3JvdW5kIjpudWxs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ZCB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EsIlNoYXBlVGhpY2tuZXNzIjoy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TkyLCJHIjo4MCwiQiI6Nzd9fSwiTWF4V2lkdGgiOjIwMC4wLCJNYXhIZWlnaHQiOiJJbmZpbml0eSIsIlNtYXJ0Rm9yZWdyb3VuZElzQWN0aXZlIjpmYWxzZSwiSG9yaXpvbnRhbEFsaWdubWVudCI6MCwiVmVydGljYWxBbGlnbm1lbnQiOjAsIlNtYXJ0Rm9yZWdyb3VuZCI6bnVsb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w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TAsIklzQmVsb3dUaW1lYmFuZCI6ZmFsc2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yM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ZmFsc2UsIklzSXRhbGljIjpmYWxzZSwiSXNVbmRlcmxpbmVkIjpmYWxzZSwiUGFyZW50U3R5bGUiOm51bGx9LCJBdXRvU2l6ZSI6MCwiRm9yZWdyb3VuZCI6eyIkaWQiOiIxMTMiLCJDb2xvciI6eyIkaWQiOiIxMTQiLCJBIjoyNTUsIlIiOjE2NSwiRyI6MTY1LCJCIjoxNjV9fSwiTWF4V2lkdGgiOjIwMC4wLCJNYXhIZWlnaHQiOiJJbmZpbml0eSIsIlNtYXJ0Rm9yZWdyb3VuZElzQWN0aXZlIjpmYWxzZSwiSG9yaXpvbnRhbEFsaWdubWVudCI6Mi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yLCJGb250TmFtZSI6IkNhbGlicmkiLCJJc0JvbGQiOmZhbHNlLCJJc0l0YWxpYyI6ZmFsc2UsIklzVW5kZXJsaW5lZCI6ZmFsc2UsIlBhcmVudFN0eWxlIjpudWxsfSwiQXV0b1NpemUiOjAsIkZvcmVncm91bmQiOnsiJGlkIjoiMTIwIiwiQ29sb3IiOnsiJGlkIjoiMTIxIiwiQSI6MjU1LCJSIjoyNTUsIkciOjI1NSwiQiI6MjU1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3IiwiU3RhcnREYXRlIjoiMjAxNy0wNS0xOFQwMDowMDowMCIsIkVuZERhdGUiOiIyMDE3LTA3LTAzVDIzOjU5OjU5Ljk5OVoiLCJGb3JtYXQiOiJ3IiwiVHlwZSI6MSwiQXV0b0RhdGVSYW5nZSI6dHJ1ZSwiV29ya2luZ0RheXMiOjMxLCJUb2RheU1hcmtlclRleHQiOiJUb2RheSIsIkF1dG9TY2FsZVR5cGUiOmZhbHNlfSwiTWlsZXN0b25lcyI6W3siJGlkIjoiMTI4IiwiRGF0ZSI6IjIwMTctMDUtMTlUMjM6NTk6MDAiLCJTdHlsZSI6eyIkaWQiOiIxMjkiLCJTaGFwZSI6MTMsIkNvbm5lY3Rvck1hcmdpbiI6eyIkcmVmIjoiNTQifSwiQ29ubmVjdG9yU3R5bGUiOnsiJGlkIjoiMTMwIiwiTGluZUNvbG9yIjp7IiRpZCI6IjEzMSIsIiR0eXBlIjoiTkxSRS5Db21tb24uRG9tLlNvbGlkQ29sb3JCcnVzaCwgTkxSRS5Db21tb24iLCJDb2xvciI6eyIkaWQiOiIxMzIiLCJBIjoyNTUsIlIiOjI1NSwiRyI6MTkyLCJCIjowfX0sIkxpbmVXZWlnaHQiOjEuMCwiTGluZVR5cGUiOjAsIlBhcmVudFN0eWxlIjp7IiRyZWYiOiI1NSJ9fSwiSXNCZWxvd1RpbWViYW5kIjp0cnVlLCJIaWRlRGF0ZSI6ZmFsc2UsIlNoYXBlU2l6ZSI6MywiU3BhY2luZyI6MC4wLCJQYWRkaW5nIjp7IiRpZCI6IjEzMyIsIlRvcCI6MCwiTGVmdCI6MCwiUmlnaHQiOjAsIkJvdHRvbSI6MH0sIlNoYXBlU3R5bGUiOnsiJGlkIjoiMTM0IiwiTWFyZ2luIjp7IiRyZWYiOiI2MCJ9LCJQYWRkaW5nIjp7IiRyZWYiOiI2MSJ9LCJCYWNrZ3JvdW5kIjp7IiRpZCI6IjEzNSIsIkNvbG9yIjp7IiRpZCI6IjEzNiIsIkEiOjI1NSwiUiI6MjU1LCJHIjoxOTIsIkIiOjB9fSwiSXNWaXNpYmxlIjp0cnVlLCJXaWR0aCI6MTMuNSwiSGVpZ2h0IjoxNS4wLCJCb3JkZXJTdHlsZSI6eyIkaWQiOiIxMzciLCJMaW5lQ29sb3IiOnsiJHJlZiI6IjY1In0sIkxpbmVXZWlnaHQiOjAuMCwiTGluZVR5cGUiOjAsIlBhcmVudFN0eWxlIjp7IiRyZWYiOiI2NCJ9fSwiUGFyZW50U3R5bGUiOnsiJHJlZiI6IjU5In19LCJUaXRsZVN0eWxlIjp7IiRpZCI6IjEzOCIsIkZvbnRTZXR0aW5ncyI6eyIkaWQiOiIxMzkiLCJGb250U2l6ZSI6OCwiRm9udE5hbWUiOiJDYWxpYnJpIiwiSXNCb2xkIjp0cnVlLCJJc0l0YWxpYyI6ZmFsc2UsIklzVW5kZXJsaW5lZCI6ZmFsc2UsIlBhcmVudFN0eWxlIjp7IiRyZWYiOiI2OCJ9fSwiQXV0b1NpemUiOjIsIkZvcmVncm91bmQiOnsiJHJlZiI6IjY5In0sIk1heFdpZHRoIjo0MC41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xNDAiLCJMaW5lQ29sb3IiOm51bGwsIkxpbmVXZWlnaHQiOjAuMCwiTGluZVR5cGUiOjAsIlBhcmVudFN0eWxlIjpudWxsfSwiUGFyZW50U3R5bGUiOnsiJHJlZiI6IjY3In19LCJEYXRlU3R5bGUiOnsiJGlkIjoiMTQxIiwiRm9udFNldHRpbmdzIjp7IiRpZCI6IjE0MiIsIkZvbnRTaXplIjo3LCJGb250TmFtZSI6IkNhbGlicmkiLCJJc0JvbGQiOmZhbHNlLCJJc0l0YWxpYyI6ZmFsc2UsIklzVW5kZXJsaW5lZCI6ZmFsc2UsIlBhcmVudFN0eWxlIjp7IiRyZWYiOiI3NSJ9fSwiQXV0b1NpemUiOjIsIkZvcmVncm91bmQiOnsiJHJlZiI6Ijc2In0sIk1heFdpZHRoIjozMi4yNS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QzIiwiTGluZUNvbG9yIjpudWxsLCJMaW5lV2VpZ2h0IjowLjAsIkxpbmVUeXBlIjowLCJQYXJlbnRTdHlsZSI6bnVsbH0sIlBhcmVudFN0eWxlIjp7IiRyZWYiOiI3NCJ9fSwiRGF0ZUZvcm1hdCI6eyIkcmVmIjoiODEifSwiSXNWaXNpYmxlIjp0cnVlLCJQYXJlbnRTdHlsZSI6eyIkcmVmIjoiNTMifX0sIkluZGV4IjoxLCJQZXJjZW50YWdlQ29tcGxldGUiOm51bGwsIlBvc2l0aW9uIjp7IlJhdGlvIjowLjExNDk2OTI0NjQ3NTc4NDg3LCJJc0N1c3RvbSI6dHJ1ZX0sIkRhdGVGb3JtYXQiOnsiJHJlZiI6IjgxIn0sIklkIjoiY2U0OWI0NjEtZGFkYS00YjRiLWE4MDEtNmY5N2M1ZDY5MTIwIiwiSW1wb3J0SWQiOm51bGwsIlRpdGxlIjoiTWlsZXN0b25lIDEiLCJOb3RlIjpudWxsLCJIeXBlcmxpbmsiOm51bGwsIklzQ2hhbmdlZCI6ZmFsc2UsIklzTmV3Ijp0cnVlfSx7IiRpZCI6IjE0NCIsIkRhdGUiOiIyMDE3LTA1LTIzVDIzOjU5OjAwIiwiU3R5bGUiOnsiJGlkIjoiMTQ1IiwiU2hhcGUiOjEsIkNvbm5lY3Rvck1hcmdpbiI6eyIkcmVmIjoiNTQifSwiQ29ubmVjdG9yU3R5bGUiOnsiJGlkIjoiMTQ2IiwiTGluZUNvbG9yIjp7IiRpZCI6IjE0NyIsIiR0eXBlIjoiTkxSRS5Db21tb24uRG9tLlNvbGlkQ29sb3JCcnVzaCwgTkxSRS5Db21tb24iLCJDb2xvciI6eyIkaWQiOiIxNDgiLCJBIjoyNTUsIlIiOjkxLCJHIjoxNTUsIkIiOjIxM319LCJMaW5lV2VpZ2h0IjoxLjAsIkxpbmVUeXBlIjowLCJQYXJlbnRTdHlsZSI6eyIkcmVmIjoiNTUifX0sIklzQmVsb3dUaW1lYmFuZCI6dHJ1ZSwiSGlkZURhdGUiOmZhbHNlLCJTaGFwZVNpemUiOjMsIlNwYWNpbmciOjAuMCwiUGFkZGluZyI6eyIkaWQiOiIxNDkiLCJUb3AiOjAsIkxlZnQiOjAsIlJpZ2h0IjowLCJCb3R0b20iOjB9LCJTaGFwZVN0eWxlIjp7IiRpZCI6IjE1MCIsIk1hcmdpbiI6eyIkcmVmIjoiNjAifSwiUGFkZGluZyI6eyIkcmVmIjoiNjEifSwiQmFja2dyb3VuZCI6eyIkaWQiOiIxNTEiLCJDb2xvciI6eyIkaWQiOiIxNTIiLCJBIjoyNTUsIlIiOjkxLCJHIjoxNTUsIkIiOjIxM319LCJJc1Zpc2libGUiOnRydWUsIldpZHRoIjoxMy41LCJIZWlnaHQiOjE1LjAsIkJvcmRlclN0eWxlIjp7IiRpZCI6IjE1MyIsIkxpbmVDb2xvciI6eyIkcmVmIjoiNjUifSwiTGluZVdlaWdodCI6MC4wLCJMaW5lVHlwZSI6MCwiUGFyZW50U3R5bGUiOnsiJHJlZiI6IjY0In19LCJQYXJlbnRTdHlsZSI6eyIkcmVmIjoiNTkifX0sIlRpdGxlU3R5bGUiOnsiJGlkIjoiMTU0IiwiRm9udFNldHRpbmdzIjp7IiRpZCI6IjE1NSIsIkZvbnRTaXplIjo4LCJGb250TmFtZSI6IkNhbGlicmkiLCJJc0JvbGQiOnRydWUsIklzSXRhbGljIjpmYWxzZSwiSXNVbmRlcmxpbmVkIjpmYWxzZSwiUGFyZW50U3R5bGUiOnsiJHJlZiI6IjY4In19LCJBdXRvU2l6ZSI6MiwiRm9yZWdyb3VuZCI6eyIkcmVmIjoiNjkifSwiTWF4V2lkdGgiOjQwLjU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E1NiIsIkxpbmVDb2xvciI6bnVsbCwiTGluZVdlaWdodCI6MC4wLCJMaW5lVHlwZSI6MCwiUGFyZW50U3R5bGUiOm51bGx9LCJQYXJlbnRTdHlsZSI6eyIkcmVmIjoiNjcifX0sIkRhdGVTdHlsZSI6eyIkaWQiOiIxNTciLCJGb250U2V0dGluZ3MiOnsiJGlkIjoiMTU4IiwiRm9udFNpemUiOjcsIkZvbnROYW1lIjoiQ2FsaWJyaSIsIklzQm9sZCI6ZmFsc2UsIklzSXRhbGljIjpmYWxzZSwiSXNVbmRlcmxpbmVkIjpmYWxzZSwiUGFyZW50U3R5bGUiOnsiJHJlZiI6Ijc1In19LCJBdXRvU2l6ZSI6MiwiRm9yZWdyb3VuZCI6eyIkcmVmIjoiNzYifSwiTWF4V2lkdGgiOjM1LjI1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xNTkiLCJMaW5lQ29sb3IiOm51bGwsIkxpbmVXZWlnaHQiOjAuMCwiTGluZVR5cGUiOjAsIlBhcmVudFN0eWxlIjpudWxsfSwiUGFyZW50U3R5bGUiOnsiJHJlZiI6Ijc0In19LCJEYXRlRm9ybWF0Ijp7IiRyZWYiOiI4MSJ9LCJJc1Zpc2libGUiOnRydWUsIlBhcmVudFN0eWxlIjp7IiRyZWYiOiI1MyJ9fSwiSW5kZXgiOjIsIlBlcmNlbnRhZ2VDb21wbGV0ZSI6bnVsbCwiUG9zaXRpb24iOnsiUmF0aW8iOjAuMCwiSXNDdXN0b20iOmZhbHNlfSwiRGF0ZUZvcm1hdCI6eyIkcmVmIjoiODEifSwiSWQiOiJmZjdkZWNiNi1lMGRiLTQ4NTEtYWM3Ny1jYzg5MDI0NDAwMDciLCJJbXBvcnRJZCI6bnVsbCwiVGl0bGUiOiJNaWxlc3RvbmUgMiIsIk5vdGUiOm51bGwsIkh5cGVybGluayI6bnVsbCwiSXNDaGFuZ2VkIjpmYWxzZSwiSXNOZXciOnRydWV9LHsiJGlkIjoiMTYwIiwiRGF0ZSI6IjIwMTctMDYtMDNUMjM6NTk6MDAiLCJTdHlsZSI6eyIkaWQiOiIxNjEiLCJTaGFwZSI6MSwiQ29ubmVjdG9yTWFyZ2luIjp7IiRyZWYiOiI1NCJ9LCJDb25uZWN0b3JTdHlsZSI6eyIkaWQiOiIxNjIiLCJMaW5lQ29sb3IiOnsiJGlkIjoiMTYzIiwiJHR5cGUiOiJOTFJFLkNvbW1vbi5Eb20uU29saWRDb2xvckJydXNoLCBOTFJFLkNvbW1vbiIsIkNvbG9yIjp7IiRpZCI6IjE2NCIsIkEiOjI1NSwiUiI6MjM3LCJHIjoxMjUsIkIiOjQ5fX0sIkxpbmVXZWlnaHQiOjEuMCwiTGluZVR5cGUiOjAsIlBhcmVudFN0eWxlIjp7IiRyZWYiOiI1NSJ9fSwiSXNCZWxvd1RpbWViYW5kIjp0cnVlLCJIaWRlRGF0ZSI6ZmFsc2UsIlNoYXBlU2l6ZSI6MywiU3BhY2luZyI6MC4wLCJQYWRkaW5nIjp7IiRpZCI6IjE2NSIsIlRvcCI6MCwiTGVmdCI6MCwiUmlnaHQiOjAsIkJvdHRvbSI6MH0sIlNoYXBlU3R5bGUiOnsiJGlkIjoiMTY2IiwiTWFyZ2luIjp7IiRyZWYiOiI2MCJ9LCJQYWRkaW5nIjp7IiRyZWYiOiI2MSJ9LCJCYWNrZ3JvdW5kIjp7IiRpZCI6IjE2NyIsIkNvbG9yIjp7IiRpZCI6IjE2OCIsIkEiOjI1NSwiUiI6MjM3LCJHIjoxMjUsIkIiOjQ5fX0sIklzVmlzaWJsZSI6dHJ1ZSwiV2lkdGgiOjEzLjUsIkhlaWdodCI6MTUuMCwiQm9yZGVyU3R5bGUiOnsiJGlkIjoiMTY5IiwiTGluZUNvbG9yIjp7IiRyZWYiOiI2NSJ9LCJMaW5lV2VpZ2h0IjowLjAsIkxpbmVUeXBlIjowLCJQYXJlbnRTdHlsZSI6eyIkcmVmIjoiNjQifX0sIlBhcmVudFN0eWxlIjp7IiRyZWYiOiI1OSJ9fSwiVGl0bGVTdHlsZSI6eyIkaWQiOiIxNzAiLCJGb250U2V0dGluZ3MiOnsiJGlkIjoiMTcxIiwiRm9udFNpemUiOjgsIkZvbnROYW1lIjoiQ2FsaWJyaSIsIklzQm9sZCI6dHJ1ZSwiSXNJdGFsaWMiOmZhbHNlLCJJc1VuZGVybGluZWQiOmZhbHNlLCJQYXJlbnRTdHlsZSI6eyIkcmVmIjoiNjgifX0sIkF1dG9TaXplIjoyLCJGb3JlZ3JvdW5kIjp7IiRyZWYiOiI2OSJ9LCJNYXhXaWR0aCI6NDAuNS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TcyIiwiTGluZUNvbG9yIjpudWxsLCJMaW5lV2VpZ2h0IjowLjAsIkxpbmVUeXBlIjowLCJQYXJlbnRTdHlsZSI6bnVsbH0sIlBhcmVudFN0eWxlIjp7IiRyZWYiOiI2NyJ9fSwiRGF0ZVN0eWxlIjp7IiRpZCI6IjE3MyIsIkZvbnRTZXR0aW5ncyI6eyIkaWQiOiIxNzQiLCJGb250U2l6ZSI6NywiRm9udE5hbWUiOiJDYWxpYnJpIiwiSXNCb2xkIjpmYWxzZSwiSXNJdGFsaWMiOmZhbHNlLCJJc1VuZGVybGluZWQiOmZhbHNlLCJQYXJlbnRTdHlsZSI6eyIkcmVmIjoiNzUifX0sIkF1dG9TaXplIjoyLCJGb3JlZ3JvdW5kIjp7IiRyZWYiOiI3NiJ9LCJNYXhXaWR0aCI6Mjc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c1IiwiTGluZUNvbG9yIjpudWxsLCJMaW5lV2VpZ2h0IjowLjAsIkxpbmVUeXBlIjowLCJQYXJlbnRTdHlsZSI6bnVsbH0sIlBhcmVudFN0eWxlIjp7IiRyZWYiOiI3NCJ9fSwiRGF0ZUZvcm1hdCI6eyIkcmVmIjoiODEifSwiSXNWaXNpYmxlIjp0cnVlLCJQYXJlbnRTdHlsZSI6eyIkcmVmIjoiNTMifX0sIkluZGV4IjozLCJQZXJjZW50YWdlQ29tcGxldGUiOm51bGwsIlBvc2l0aW9uIjp7IlJhdGlvIjowLjA4MzM5NzYyNTExMDc2NzUwOSwiSXNDdXN0b20iOnRydWV9LCJEYXRlRm9ybWF0Ijp7IiRyZWYiOiI4MSJ9LCJJZCI6Ijk0MzhiODVlLWUxZjUtNDA2MS05ODA3LTMzYmQ0NzQ4OTA5NCIsIkltcG9ydElkIjpudWxsLCJUaXRsZSI6Ik1pbGVzdG9uZSAzIiwiTm90ZSI6bnVsbCwiSHlwZXJsaW5rIjpudWxsLCJJc0NoYW5nZWQiOmZhbHNlLCJJc05ldyI6dHJ1ZX0seyIkaWQiOiIxNzYiLCJEYXRlIjoiMjAxNy0wNi0xOFQyMzo1OTowMCIsIlN0eWxlIjp7IiRpZCI6IjE3NyIsIlNoYXBlIjoxLCJDb25uZWN0b3JNYXJnaW4iOnsiJHJlZiI6IjU0In0sIkNvbm5lY3RvclN0eWxlIjp7IiRpZCI6IjE3OCIsIkxpbmVDb2xvciI6eyIkaWQiOiIxNzkiLCIkdHlwZSI6Ik5MUkUuQ29tbW9uLkRvbS5Tb2xpZENvbG9yQnJ1c2gsIE5MUkUuQ29tbW9uIiwiQ29sb3IiOnsiJGlkIjoiMTgwIiwiQSI6MjU1LCJSIjoxNzgsIkciOjE0LCJCIjoxOH19LCJMaW5lV2VpZ2h0IjoxLjAsIkxpbmVUeXBlIjowLCJQYXJlbnRTdHlsZSI6eyIkcmVmIjoiNTUifX0sIklzQmVsb3dUaW1lYmFuZCI6dHJ1ZSwiSGlkZURhdGUiOmZhbHNlLCJTaGFwZVNpemUiOjMsIlNwYWNpbmciOjAuMCwiUGFkZGluZyI6eyIkaWQiOiIxODEiLCJUb3AiOjAsIkxlZnQiOjAsIlJpZ2h0IjowLCJCb3R0b20iOjB9LCJTaGFwZVN0eWxlIjp7IiRpZCI6IjE4MiIsIk1hcmdpbiI6eyIkcmVmIjoiNjAifSwiUGFkZGluZyI6eyIkcmVmIjoiNjEifSwiQmFja2dyb3VuZCI6eyIkaWQiOiIxODMiLCJDb2xvciI6eyIkaWQiOiIxODQiLCJBIjoyNTUsIlIiOjE3OCwiRyI6MTQsIkIiOjE4fX0sIklzVmlzaWJsZSI6dHJ1ZSwiV2lkdGgiOjEzLjUsIkhlaWdodCI6MTUuMCwiQm9yZGVyU3R5bGUiOnsiJGlkIjoiMTg1IiwiTGluZUNvbG9yIjp7IiRyZWYiOiI2NSJ9LCJMaW5lV2VpZ2h0IjowLjAsIkxpbmVUeXBlIjowLCJQYXJlbnRTdHlsZSI6eyIkcmVmIjoiNjQifX0sIlBhcmVudFN0eWxlIjp7IiRyZWYiOiI1OSJ9fSwiVGl0bGVTdHlsZSI6eyIkaWQiOiIxODYiLCJGb250U2V0dGluZ3MiOnsiJGlkIjoiMTg3IiwiRm9udFNpemUiOjgsIkZvbnROYW1lIjoiQ2FsaWJyaSIsIklzQm9sZCI6dHJ1ZSwiSXNJdGFsaWMiOmZhbHNlLCJJc1VuZGVybGluZWQiOmZhbHNlLCJQYXJlbnRTdHlsZSI6eyIkcmVmIjoiNjgifX0sIkF1dG9TaXplIjoyLCJGb3JlZ3JvdW5kIjp7IiRyZWYiOiI2OSJ9LCJNYXhXaWR0aCI6NDAuNS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Tg4IiwiTGluZUNvbG9yIjpudWxsLCJMaW5lV2VpZ2h0IjowLjAsIkxpbmVUeXBlIjowLCJQYXJlbnRTdHlsZSI6bnVsbH0sIlBhcmVudFN0eWxlIjp7IiRyZWYiOiI2NyJ9fSwiRGF0ZVN0eWxlIjp7IiRpZCI6IjE4OSIsIkZvbnRTZXR0aW5ncyI6eyIkaWQiOiIxOTAiLCJGb250U2l6ZSI6NywiRm9udE5hbWUiOiJDYWxpYnJpIiwiSXNCb2xkIjpmYWxzZSwiSXNJdGFsaWMiOmZhbHNlLCJJc1VuZGVybGluZWQiOmZhbHNlLCJQYXJlbnRTdHlsZSI6eyIkcmVmIjoiNzUifX0sIkF1dG9TaXplIjoyLCJGb3JlZ3JvdW5kIjp7IiRyZWYiOiI3NiJ9LCJNYXhXaWR0aCI6MzM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kxIiwiTGluZUNvbG9yIjpudWxsLCJMaW5lV2VpZ2h0IjowLjAsIkxpbmVUeXBlIjowLCJQYXJlbnRTdHlsZSI6bnVsbH0sIlBhcmVudFN0eWxlIjp7IiRyZWYiOiI3NCJ9fSwiRGF0ZUZvcm1hdCI6eyIkcmVmIjoiODEifSwiSXNWaXNpYmxlIjp0cnVlLCJQYXJlbnRTdHlsZSI6eyIkcmVmIjoiNTMifX0sIkluZGV4Ijo0LCJQZXJjZW50YWdlQ29tcGxldGUiOm51bGwsIlBvc2l0aW9uIjp7IlJhdGlvIjowLjAsIklzQ3VzdG9tIjpmYWxzZX0sIkRhdGVGb3JtYXQiOnsiJHJlZiI6IjgxIn0sIklkIjoiZDY1NWYwODktNDc3Yi00MzZmLWFjYzUtMzA0ODBlYWU4NGU1IiwiSW1wb3J0SWQiOm51bGwsIlRpdGxlIjoiTWlsZXN0b25lIDQiLCJOb3RlIjpudWxsLCJIeXBlcmxpbmsiOm51bGwsIklzQ2hhbmdlZCI6ZmFsc2UsIklzTmV3Ijp0cnVlfSx7IiRpZCI6IjE5MiIsIkRhdGUiOiIyMDE3LTA3LTAzVDIzOjU5OjAwIiwiU3R5bGUiOnsiJGlkIjoiMTkzIiwiU2hhcGUiOjE0LCJDb25uZWN0b3JNYXJnaW4iOnsiJHJlZiI6IjU0In0sIkNvbm5lY3RvclN0eWxlIjp7IiRpZCI6IjE5NCIsIkxpbmVDb2xvciI6eyIkaWQiOiIxOTUiLCIkdHlwZSI6Ik5MUkUuQ29tbW9uLkRvbS5Tb2xpZENvbG9yQnJ1c2gsIE5MUkUuQ29tbW9uIiwiQ29sb3IiOnsiJGlkIjoiMTk2IiwiQSI6MjU1LCJSIjoxMTIsIkciOjE3MywiQiI6NzF9fSwiTGluZVdlaWdodCI6MS4wLCJMaW5lVHlwZSI6MCwiUGFyZW50U3R5bGUiOnsiJHJlZiI6IjU1In19LCJJc0JlbG93VGltZWJhbmQiOnRydWUsIkhpZGVEYXRlIjpmYWxzZSwiU2hhcGVTaXplIjozLCJTcGFjaW5nIjowLjAsIlBhZGRpbmciOnsiJGlkIjoiMTk3IiwiVG9wIjowLCJMZWZ0IjowLCJSaWdodCI6MCwiQm90dG9tIjowfSwiU2hhcGVTdHlsZSI6eyIkaWQiOiIxOTgiLCJNYXJnaW4iOnsiJHJlZiI6IjYwIn0sIlBhZGRpbmciOnsiJHJlZiI6IjYxIn0sIkJhY2tncm91bmQiOnsiJGlkIjoiMTk5IiwiQ29sb3IiOnsiJGlkIjoiMjAwIiwiQSI6MjU1LCJSIjoxMTIsIkciOjE3MywiQiI6NzF9fSwiSXNWaXNpYmxlIjp0cnVlLCJXaWR0aCI6MTMuNSwiSGVpZ2h0IjoxNS4wLCJCb3JkZXJTdHlsZSI6eyIkaWQiOiIyMDEiLCJMaW5lQ29sb3IiOnsiJHJlZiI6IjY1In0sIkxpbmVXZWlnaHQiOjAuMCwiTGluZVR5cGUiOjAsIlBhcmVudFN0eWxlIjp7IiRyZWYiOiI2NCJ9fSwiUGFyZW50U3R5bGUiOnsiJHJlZiI6IjU5In19LCJUaXRsZVN0eWxlIjp7IiRpZCI6IjIwMiIsIkZvbnRTZXR0aW5ncyI6eyIkaWQiOiIyMDMiLCJGb250U2l6ZSI6OCwiRm9udE5hbWUiOiJDYWxpYnJpIiwiSXNCb2xkIjp0cnVlLCJJc0l0YWxpYyI6ZmFsc2UsIklzVW5kZXJsaW5lZCI6ZmFsc2UsIlBhcmVudFN0eWxlIjp7IiRyZWYiOiI2OCJ9fSwiQXV0b1NpemUiOjIsIkZvcmVncm91bmQiOnsiJHJlZiI6IjY5In0sIk1heFdpZHRoIjo0MC41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yMDQiLCJMaW5lQ29sb3IiOm51bGwsIkxpbmVXZWlnaHQiOjAuMCwiTGluZVR5cGUiOjAsIlBhcmVudFN0eWxlIjpudWxsfSwiUGFyZW50U3R5bGUiOnsiJHJlZiI6IjY3In19LCJEYXRlU3R5bGUiOnsiJGlkIjoiMjA1IiwiRm9udFNldHRpbmdzIjp7IiRpZCI6IjIwNiIsIkZvbnRTaXplIjo3LCJGb250TmFtZSI6IkNhbGlicmkiLCJJc0JvbGQiOmZhbHNlLCJJc0l0YWxpYyI6ZmFsc2UsIklzVW5kZXJsaW5lZCI6ZmFsc2UsIlBhcmVudFN0eWxlIjp7IiRyZWYiOiI3NSJ9fSwiQXV0b1NpemUiOjIsIkZvcmVncm91bmQiOnsiJHJlZiI6Ijc2In0sIk1heFdpZHRoIjoz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yMDciLCJMaW5lQ29sb3IiOm51bGwsIkxpbmVXZWlnaHQiOjAuMCwiTGluZVR5cGUiOjAsIlBhcmVudFN0eWxlIjpudWxsfSwiUGFyZW50U3R5bGUiOnsiJHJlZiI6Ijc0In19LCJEYXRlRm9ybWF0Ijp7IiRyZWYiOiI4MSJ9LCJJc1Zpc2libGUiOnRydWUsIlBhcmVudFN0eWxlIjp7IiRyZWYiOiI1MyJ9fSwiSW5kZXgiOjUsIlBlcmNlbnRhZ2VDb21wbGV0ZSI6bnVsbCwiUG9zaXRpb24iOnsiUmF0aW8iOjAuMDgzMzk3NjI1MTEwNzY3NTA5LCJJc0N1c3RvbSI6dHJ1ZX0sIkRhdGVGb3JtYXQiOnsiJHJlZiI6IjgxIn0sIklkIjoiMDBiNzk0OTgtMmY0MS00ODdhLWEyMjgtNTg2NGUzMGMwNDQ1IiwiSW1wb3J0SWQiOm51bGwsIlRpdGxlIjoiTWlsZXN0b25lIDUiLCJOb3RlIjpudWxsLCJIeXBlcmxpbmsiOm51bGwsIklzQ2hhbmdlZCI6ZmFsc2UsIklzTmV3Ijp0cnVlfV0sIlRhc2tzIjpbeyIkaWQiOiIyMDgiLCJHcm91cE5hbWUiOm51bGwsIlN0YXJ0RGF0ZSI6IjIwMTctMDUtMTlUMDA6MDA6MDBaIiwiRW5kRGF0ZSI6IjIwMTctMDYtMDJUMjM6NTk6MDBaIiwiUGVyY2VudGFnZUNvbXBsZXRlIjoxMDAuMCwiU3R5bGUiOnsiJGlkIjoiMjA5IiwiU2hhcGUiOjYsIlNoYXBlVGhpY2tuZXNzIjozLCJEdXJhdGlvbkZvcm1hdCI6MCwiSW5jbHVkZU5vbldvcmtpbmdEYXlzSW5EdXJhdGlvbiI6ZmFsc2UsIlBlcmNlbnRhZ2VDb21wbGV0ZVN0eWxlIjp7IiRpZCI6IjIxMCIsIkZvbnRTZXR0aW5ncyI6eyIkaWQiOiIyMTEiLCJGb250U2l6ZSI6MTAsIkZvbnROYW1lIjoiQ2FsaWJyaSIsIklzQm9sZCI6ZmFsc2UsIklzSXRhbGljIjpmYWxzZSwiSXNVbmRlcmxpbmVkIjpmYWxzZSwiUGFyZW50U3R5bGUiOnsiJHJlZiI6Ijg0In19LCJBdXRvU2l6ZSI6MCwiRm9yZWdyb3VuZCI6eyIkaWQiOiIyMTIiLCJDb2xvciI6eyIkaWQiOiIyMTMiLCJBIjoyNTUsIlIiOjIzNywiRyI6MTI1LCJCIjo0OX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xNCIsIkxpbmVDb2xvciI6bnVsbCwiTGluZVdlaWdodCI6MC4wLCJMaW5lVHlwZSI6MCwiUGFyZW50U3R5bGUiOm51bGx9LCJQYXJlbnRTdHlsZSI6eyIkcmVmIjoiODMifX0sIkR1cmF0aW9uU3R5bGUiOnsiJGlkIjoiMjE1IiwiRm9udFNldHRpbmdzIjp7IiRpZCI6IjIxNiIsIkZvbnRTaXplIjoxMCwiRm9udE5hbWUiOiJDYWxpYnJpIiwiSXNCb2xkIjpmYWxzZSwiSXNJdGFsaWMiOmZhbHNlLCJJc1VuZGVybGluZWQiOmZhbHNlLCJQYXJlbnRTdHlsZSI6eyIkcmVmIjoiOTEifX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xNyIsIkxpbmVDb2xvciI6bnVsbCwiTGluZVdlaWdodCI6MC4wLCJMaW5lVHlwZSI6MCwiUGFyZW50U3R5bGUiOm51bGx9LCJQYXJlbnRTdHlsZSI6eyIkcmVmIjoiOTAifX0sIkhvcml6b250YWxDb25uZWN0b3JTdHlsZSI6eyIkaWQiOiIyMTgiLCJMaW5lQ29sb3IiOnsiJHJlZiI6Ijk4In0sIkxpbmVXZWlnaHQiOjAuMCwiTGluZVR5cGUiOjAsIlBhcmVudFN0eWxlIjp7IiRyZWYiOiI5NyJ9fSwiVmVydGljYWxDb25uZWN0b3JTdHlsZSI6eyIkaWQiOiIyMTkiLCJMaW5lQ29sb3IiOnsiJGlkIjoiMjIwIiwiJHR5cGUiOiJOTFJFLkNvbW1vbi5Eb20uU29saWRDb2xvckJydXNoLCBOTFJFLkNvbW1vbiIsIkNvbG9yIjp7IiRpZCI6IjIyMSIsIkEiOjI1NSwiUiI6MTEyLCJHIjoxNzMsIkIiOjcxfX0sIkxpbmVXZWlnaHQiOjEuMCwiTGluZVR5cGUiOjAsIlBhcmVudFN0eWxlIjp7IiRyZWYiOiIxMDAifX0sIk1hcmdpbiI6bnVsbCwiU3RhcnREYXRlUG9zaXRpb24iOjQsIkVuZERhdGVQb3NpdGlvbiI6NCwiRGF0ZUlzVmlzaWJsZSI6dHJ1ZSwiVGl0bGVQb3NpdGlvbiI6MywiRHVyYXRpb25Qb3NpdGlvbiI6NiwiUGVyY2VudGFnZUNvbXBsZXRlZFBvc2l0aW9uIjo2LCJTcGFjaW5nIjoxMCwiSXNCZWxvd1RpbWViYW5kIjpmYWxzZSwiUGVyY2VudGFnZUNvbXBsZXRlU2hhcGVPcGFjaXR5IjozNSwiU2hhcGVTdHlsZSI6eyIkaWQiOiIyMjIiLCJNYXJnaW4iOnsiJHJlZiI6IjEwNCJ9LCJQYWRkaW5nIjp7IiRpZCI6IjIyMyIsIlRvcCI6MywiTGVmdCI6MCwiUmlnaHQiOjAsIkJvdHRvbSI6NH0sIkJhY2tncm91bmQiOnsiJGlkIjoiMjI0IiwiQ29sb3IiOnsiJGlkIjoiMjI1IiwiQSI6MjU1LCJSIjoxNTAsIkciOjIxNCwiQiI6NjZ9fSwiSXNWaXNpYmxlIjp0cnVlLCJXaWR0aCI6MC4wLCJIZWlnaHQiOjE2LjUsIkJvcmRlclN0eWxlIjp7IiRpZCI6IjIyNiIsIkxpbmVDb2xvciI6eyIkaWQiOiIyMjciLCIkdHlwZSI6Ik5MUkUuQ29tbW9uLkRvbS5Tb2xpZENvbG9yQnJ1c2gsIE5MUkUuQ29tbW9uIiwiQ29sb3IiOnsiJGlkIjoiMjI4IiwiQSI6MjU1LCJSIjoyNTUsIkciOjAsIkIiOjB9fSwiTGluZVdlaWdodCI6MC4wLCJMaW5lVHlwZSI6MCwiUGFyZW50U3R5bGUiOm51bGx9LCJQYXJlbnRTdHlsZSI6eyIkcmVmIjoiMTAzIn19LCJUaXRsZVN0eWxlIjp7IiRpZCI6IjIyOSIsIkZvbnRTZXR0aW5ncyI6eyIkaWQiOiIyMzAiLCJGb250U2l6ZSI6OCwiRm9udE5hbWUiOiJDYWxpYnJpIiwiSXNCb2xkIjp0cnVlLCJJc0l0YWxpYyI6ZmFsc2UsIklzVW5kZXJsaW5lZCI6ZmFsc2UsIlBhcmVudFN0eWxlIjp7IiRyZWYiOiIxMTIifX0sIkF1dG9TaXplIjoyLCJGb3JlZ3JvdW5kIjp7IiRpZCI6IjIzMSIsIkNvbG9yIjp7IiRpZCI6IjIzMiIsIkEiOjI1NSwiUiI6MCwiRyI6MCwiQiI6MH19LCJNYXhXaWR0aCI6MzYuMCwiTWF4SGVpZ2h0IjoiSW5maW5pdHkiLCJTbWFydEZvcmVncm91bmRJc0FjdGl2ZSI6ZmFsc2UsIkhvcml6b250YWxBbGlnbm1lbnQiOjIsIlZlcnRpY2FsQWxpZ25tZW50IjowLCJTbWFydEZvcmVncm91bmQiOm51bGwsIk1hcmdpbiI6eyIkcmVmIjoiMTE1In0sIlBhZGRpbmciOnsiJHJlZiI6IjExNiJ9LCJCYWNrZ3JvdW5kIjp7IiRyZWYiOiIxMTcifSwiSXNWaXNpYmxlIjp0cnVlLCJXaWR0aCI6MC4wLCJIZWlnaHQiOjAuMCwiQm9yZGVyU3R5bGUiOnsiJGlkIjoiMjMzIiwiTGluZUNvbG9yIjpudWxsLCJMaW5lV2VpZ2h0IjowLjAsIkxpbmVUeXBlIjowLCJQYXJlbnRTdHlsZSI6bnVsbH0sIlBhcmVudFN0eWxlIjp7IiRyZWYiOiIxMTEifX0sIkRhdGVTdHlsZSI6eyIkaWQiOiIyMzQiLCJGb250U2V0dGluZ3MiOnsiJGlkIjoiMjM1IiwiRm9udFNpemUiOjcsIkZvbnROYW1lIjoiQ2FsaWJyaSIsIklzQm9sZCI6dHJ1ZSwiSXNJdGFsaWMiOmZhbHNlLCJJc1VuZGVybGluZWQiOmZhbHNlLCJQYXJlbnRTdHlsZSI6eyIkcmVmIjoiMTE5In19LCJBdXRvU2l6ZSI6MiwiRm9yZWdyb3VuZCI6eyIkaWQiOiIyMzYiLCJDb2xvciI6eyIkaWQiOiIyMzciLCJBIjoyNTUsIlIiOjExMiwiRyI6MTczLCJCIjo3MX19LCJNYXhXaWR0aCI6NDU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M4IiwiTGluZUNvbG9yIjpudWxsLCJMaW5lV2VpZ2h0IjowLjAsIkxpbmVUeXBlIjowLCJQYXJlbnRTdHlsZSI6bnVsbH0sIlBhcmVudFN0eWxlIjp7IiRyZWYiOiIxMTgifX0sIkRhdGVGb3JtYXQiOnsiJGlkIjoiMj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7IiRyZWYiOiI4MiJ9fSwiSW5kZXgiOjYsIlNtYXJ0RHVyYXRpb25BY3RpdmF0ZWQiOmZhbHNlLCJEYXRlRm9ybWF0Ijp7IiRyZWYiOiIyMzkifSwiSWQiOiIyNTA4ZWZhMi04ZmYzLTQ5ZGEtOGJjNi04MzdiMGMxMmYzZjIiLCJJbXBvcnRJZCI6bnVsbCwiVGl0bGUiOiJTRUNUSU9OIDEiLCJOb3RlIjpudWxsLCJIeXBlcmxpbmsiOm51bGwsIklzQ2hhbmdlZCI6ZmFsc2UsIklzTmV3Ijp0cnVlfSx7IiRpZCI6IjI0MCIsIkdyb3VwTmFtZSI6IjVmY2NiZTg2LWVkODktNGQ1OC1hMzgzLWI4ZDkyYjE0YzQ3YiIsIlN0YXJ0RGF0ZSI6IjIwMTctMDUtMTlUMDA6MDA6MDBaIiwiRW5kRGF0ZSI6IjIwMTctMDUtMjNUMjM6NTk6MDAiLCJQZXJjZW50YWdlQ29tcGxldGUiOm51bGwsIlN0eWxlIjp7IiRpZCI6IjI0MSIsIlNoYXBlIjo0LCJTaGFwZVRoaWNrbmVzcyI6MywiRHVyYXRpb25Gb3JtYXQiOjAsIkluY2x1ZGVOb25Xb3JraW5nRGF5c0luRHVyYXRpb24iOmZhbHNlLCJQZXJjZW50YWdlQ29tcGxldGVTdHlsZSI6eyIkaWQiOiIyNDIiLCJGb250U2V0dGluZ3MiOnsiJGlkIjoiMjQzIiwiRm9udFNpemUiOjEwLCJGb250TmFtZSI6IkNhbGlicmkiLCJJc0JvbGQiOmZhbHNlLCJJc0l0YWxpYyI6ZmFsc2UsIklzVW5kZXJsaW5lZCI6ZmFsc2UsIlBhcmVudFN0eWxlIjp7IiRyZWYiOiI4NCJ9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jQ0IiwiTGluZUNvbG9yIjpudWxsLCJMaW5lV2VpZ2h0IjowLjAsIkxpbmVUeXBlIjowLCJQYXJlbnRTdHlsZSI6bnVsbH0sIlBhcmVudFN0eWxlIjp7IiRyZWYiOiI4MyJ9fSwiRHVyYXRpb25TdHlsZSI6eyIkaWQiOiIyNDUiLCJGb250U2V0dGluZ3MiOnsiJGlkIjoiMjQ2IiwiRm9udFNpemUiOjEwLCJGb250TmFtZSI6IkNhbGlicmkiLCJJc0JvbGQiOmZhbHNlLCJJc0l0YWxpYyI6ZmFsc2UsIklzVW5kZXJsaW5lZCI6ZmFsc2UsIlBhcmVudFN0eWxlIjp7IiRyZWYiOiI5MSJ9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Q3IiwiTGluZUNvbG9yIjpudWxsLCJMaW5lV2VpZ2h0IjowLjAsIkxpbmVUeXBlIjowLCJQYXJlbnRTdHlsZSI6bnVsbH0sIlBhcmVudFN0eWxlIjp7IiRyZWYiOiI5MCJ9fSwiSG9yaXpvbnRhbENvbm5lY3RvclN0eWxlIjp7IiRpZCI6IjI0OCIsIkxpbmVDb2xvciI6eyIkcmVmIjoiOTgifSwiTGluZVdlaWdodCI6MC4wLCJMaW5lVHlwZSI6MCwiUGFyZW50U3R5bGUiOnsiJHJlZiI6Ijk3In19LCJWZXJ0aWNhbENvbm5lY3RvclN0eWxlIjp7IiRpZCI6IjI0OSIsIkxpbmVDb2xvciI6eyIkcmVmIjoiMTAxIn0sIkxpbmVXZWlnaHQiOjAuMCwiTGluZVR5cGUiOjAsIlBhcmVudFN0eWxlIjp7IiRyZWYiOiIxMDAifX0sIk1hcmdpbiI6bnVsbCwiU3RhcnREYXRlUG9zaXRpb24iOjYsIkVuZERhdGVQb3NpdGlvbiI6NiwiRGF0ZUlzVmlzaWJsZSI6ZmFsc2UsIlRpdGxlUG9zaXRpb24iOjIsIkR1cmF0aW9uUG9zaXRpb24iOjYsIlBlcmNlbnRhZ2VDb21wbGV0ZWRQb3NpdGlvbiI6MiwiU3BhY2luZyI6MTAsIklzQmVsb3dUaW1lYmFuZCI6ZmFsc2UsIlBlcmNlbnRhZ2VDb21wbGV0ZVNoYXBlT3BhY2l0eSI6MzUsIlNoYXBlU3R5bGUiOnsiJGlkIjoiMjUwIiwiTWFyZ2luIjp7IiRyZWYiOiIxMDQifSwiUGFkZGluZyI6eyIkaWQiOiIyNTEiLCJUb3AiOjAsIkxlZnQiOjAsIlJpZ2h0IjoyLCJCb3R0b20iOjB9LCJCYWNrZ3JvdW5kIjp7IiRpZCI6IjI1MiIsIkNvbG9yIjp7IiRpZCI6IjI1MyIsIkEiOjE3OCwiUiI6OTEsIkciOjE1NSwiQiI6MjEzfX0sIklzVmlzaWJsZSI6dHJ1ZSwiV2lkdGgiOjAuMCwiSGVpZ2h0IjoxMi4wLCJCb3JkZXJTdHlsZSI6eyIkaWQiOiIyNTQiLCJMaW5lQ29sb3IiOnsiJGlkIjoiMjU1IiwiJHR5cGUiOiJOTFJFLkNvbW1vbi5Eb20uU29saWRDb2xvckJydXNoLCBOTFJFLkNvbW1vbiIsIkNvbG9yIjp7IiRpZCI6IjI1NiIsIkEiOjI1NSwiUiI6MjU1LCJHIjowLCJCIjowfX0sIkxpbmVXZWlnaHQiOjAuMCwiTGluZVR5cGUiOjAsIlBhcmVudFN0eWxlIjpudWxsfSwiUGFyZW50U3R5bGUiOnsiJHJlZiI6IjEwMyJ9fSwiVGl0bGVTdHlsZSI6eyIkaWQiOiIyNTciLCJGb250U2V0dGluZ3MiOnsiJGlkIjoiMjU4IiwiRm9udFNpemUiOjgsIkZvbnROYW1lIjoiQ2FsaWJyaSIsIklzQm9sZCI6ZmFsc2UsIklzSXRhbGljIjpmYWxzZSwiSXNVbmRlcmxpbmVkIjpmYWxzZSwiUGFyZW50U3R5bGUiOnsiJHJlZiI6IjExMiJ9fSwiQXV0b1NpemUiOjIsIkZvcmVncm91bmQiOnsiJGlkIjoiMjU5IiwiQ29sb3IiOnsiJGlkIjoiMjYwIiwiQSI6MjU1LCJSIjoyNTUsIkciOjI1NSwiQiI6MjU1fX0sIk1heFdpZHRoIjoyOS4yNSwiTWF4SGVpZ2h0IjoiSW5maW5pdHkiLCJTbWFydEZvcmVncm91bmRJc0FjdGl2ZSI6ZmFsc2UsIkhvcml6b250YWxBbGlnbm1lbnQiOjIsIlZlcnRpY2FsQWxpZ25tZW50IjowLCJTbWFydEZvcmVncm91bmQiOm51bGwsIk1hcmdpbiI6eyIkcmVmIjoiMTE1In0sIlBhZGRpbmciOnsiJHJlZiI6IjExNiJ9LCJCYWNrZ3JvdW5kIjp7IiRyZWYiOiIxMTcifSwiSXNWaXNpYmxlIjp0cnVlLCJXaWR0aCI6MC4wLCJIZWlnaHQiOjAuMCwiQm9yZGVyU3R5bGUiOnsiJGlkIjoiMjYxIiwiTGluZUNvbG9yIjpudWxsLCJMaW5lV2VpZ2h0IjowLjAsIkxpbmVUeXBlIjowLCJQYXJlbnRTdHlsZSI6bnVsbH0sIlBhcmVudFN0eWxlIjp7IiRyZWYiOiIxMTEifX0sIkRhdGVTdHlsZSI6eyIkaWQiOiIyNjIiLCJGb250U2V0dGluZ3MiOnsiJGlkIjoiMjYzIiwiRm9udFNpemUiOjgsIkZvbnROYW1lIjoiQ2FsaWJyaSIsIklzQm9sZCI6ZmFsc2UsIklzSXRhbGljIjpmYWxzZSwiSXNVbmRlcmxpbmVkIjpmYWxzZSwiUGFyZW50U3R5bGUiOnsiJHJlZiI6IjExOSJ9fSwiQXV0b1NpemUiOjAsIkZvcmVncm91bmQiOnsiJGlkIjoiMjY0IiwiQ29sb3IiOnsiJGlkIjoiMjY1IiwiQSI6MjU1LCJSIjoxOTEsIkciOjE5MSwiQiI6MTkx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Y2IiwiTGluZUNvbG9yIjpudWxsLCJMaW5lV2VpZ2h0IjowLjAsIkxpbmVUeXBlIjowLCJQYXJlbnRTdHlsZSI6bnVsbH0sIlBhcmVudFN0eWxlIjp7IiRyZWYiOiIxMTgifX0sIkRhdGVGb3JtYXQiOnsiJHJlZiI6IjEyNSJ9LCJJc1Zpc2libGUiOnRydWUsIlBhcmVudFN0eWxlIjp7IiRyZWYiOiI4MiJ9fSwiSW5kZXgiOjcsIlNtYXJ0RHVyYXRpb25BY3RpdmF0ZWQiOmZhbHNlLCJEYXRlRm9ybWF0Ijp7IiRyZWYiOiIxMjUifSwiSWQiOiI5MTE2Mjc4ZS01YzI5LTQ2YTAtODVkYi01Nzc2ZGEzMjJmM2YiLCJJbXBvcnRJZCI6bnVsbCwiVGl0bGUiOiJTdWItdGFzayIsIk5vdGUiOm51bGwsIkh5cGVybGluayI6bnVsbCwiSXNDaGFuZ2VkIjpmYWxzZSwiSXNOZXciOnRydWV9LHsiJGlkIjoiMjY3IiwiR3JvdXBOYW1lIjoiNWZjY2JlODYtZWQ4OS00ZDU4LWEzODMtYjhkOTJiMTRjNDdiIiwiU3RhcnREYXRlIjoiMjAxNy0wNS0yNFQwMDowMDowMFoiLCJFbmREYXRlIjoiMjAxNy0wNS0yOFQyMzo1OTowMCIsIlBlcmNlbnRhZ2VDb21wbGV0ZSI6bnVsbCwiU3R5bGUiOnsiJGlkIjoiMjY4IiwiU2hhcGUiOjQsIlNoYXBlVGhpY2tuZXNzIjozLCJEdXJhdGlvbkZvcm1hdCI6MCwiSW5jbHVkZU5vbldvcmtpbmdEYXlzSW5EdXJhdGlvbiI6ZmFsc2UsIlBlcmNlbnRhZ2VDb21wbGV0ZVN0eWxlIjp7IiRpZCI6IjI2OSIsIkZvbnRTZXR0aW5ncyI6eyIkaWQiOiIyNzAiLCJGb250U2l6ZSI6MTAsIkZvbnROYW1lIjoiQ2FsaWJyaSIsIklzQm9sZCI6ZmFsc2UsIklzSXRhbGljIjpmYWxzZSwiSXNVbmRlcmxpbmVkIjpmYWxzZSwiUGFyZW50U3R5bGUiOnsiJHJlZiI6Ijg0In1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zEiLCJMaW5lQ29sb3IiOm51bGwsIkxpbmVXZWlnaHQiOjAuMCwiTGluZVR5cGUiOjAsIlBhcmVudFN0eWxlIjpudWxsfSwiUGFyZW50U3R5bGUiOnsiJHJlZiI6IjgzIn19LCJEdXJhdGlvblN0eWxlIjp7IiRpZCI6IjI3MiIsIkZvbnRTZXR0aW5ncyI6eyIkaWQiOiIyNzMiLCJGb250U2l6ZSI6MTAsIkZvbnROYW1lIjoiQ2FsaWJyaSIsIklzQm9sZCI6ZmFsc2UsIklzSXRhbGljIjpmYWxzZSwiSXNVbmRlcmxpbmVkIjpmYWxzZSwiUGFyZW50U3R5bGUiOnsiJHJlZiI6IjkxIn1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NzQiLCJMaW5lQ29sb3IiOm51bGwsIkxpbmVXZWlnaHQiOjAuMCwiTGluZVR5cGUiOjAsIlBhcmVudFN0eWxlIjpudWxsfSwiUGFyZW50U3R5bGUiOnsiJHJlZiI6IjkwIn19LCJIb3Jpem9udGFsQ29ubmVjdG9yU3R5bGUiOnsiJGlkIjoiMjc1IiwiTGluZUNvbG9yIjp7IiRyZWYiOiI5OCJ9LCJMaW5lV2VpZ2h0IjowLjAsIkxpbmVUeXBlIjowLCJQYXJlbnRTdHlsZSI6eyIkcmVmIjoiOTcifX0sIlZlcnRpY2FsQ29ubmVjdG9yU3R5bGUiOnsiJGlkIjoiMjc2IiwiTGluZUNvbG9yIjp7IiRyZWYiOiIxMDEifSwiTGluZVdlaWdodCI6MC4wLCJMaW5lVHlwZSI6MCwiUGFyZW50U3R5bGUiOnsiJHJlZiI6IjEwMCJ9fSwiTWFyZ2luIjpudWxsLCJTdGFydERhdGVQb3NpdGlvbiI6NiwiRW5kRGF0ZVBvc2l0aW9uIjo2LCJEYXRlSXNWaXNpYmxlIjpmYWxzZSwiVGl0bGVQb3NpdGlvbiI6MiwiRHVyYXRpb25Qb3NpdGlvbiI6NiwiUGVyY2VudGFnZUNvbXBsZXRlZFBvc2l0aW9uIjoyLCJTcGFjaW5nIjoxMCwiSXNCZWxvd1RpbWViYW5kIjpmYWxzZSwiUGVyY2VudGFnZUNvbXBsZXRlU2hhcGVPcGFjaXR5IjozNSwiU2hhcGVTdHlsZSI6eyIkaWQiOiIyNzciLCJNYXJnaW4iOnsiJHJlZiI6IjEwNCJ9LCJQYWRkaW5nIjp7IiRpZCI6IjI3OCIsIlRvcCI6MCwiTGVmdCI6MCwiUmlnaHQiOjIsIkJvdHRvbSI6MH0sIkJhY2tncm91bmQiOnsiJGlkIjoiMjc5IiwiQ29sb3IiOnsiJGlkIjoiMjgwIiwiQSI6MTc4LCJSIjoxOTcsIkciOjkwLCJCIjoxN319LCJJc1Zpc2libGUiOnRydWUsIldpZHRoIjowLjAsIkhlaWdodCI6MTI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MifX0sIlRpdGxlU3R5bGUiOnsiJGlkIjoiMjg0IiwiRm9udFNldHRpbmdzIjp7IiRpZCI6IjI4NSIsIkZvbnRTaXplIjo4LCJGb250TmFtZSI6IkNhbGlicmkiLCJJc0JvbGQiOmZhbHNlLCJJc0l0YWxpYyI6ZmFsc2UsIklzVW5kZXJsaW5lZCI6ZmFsc2UsIlBhcmVudFN0eWxlIjp7IiRyZWYiOiIxMTIifX0sIkF1dG9TaXplIjoyLCJGb3JlZ3JvdW5kIjp7IiRpZCI6IjI4NiIsIkNvbG9yIjp7IiRpZCI6IjI4NyIsIkEiOjI1NSwiUiI6MjU1LCJHIjoyNTUsIkIiOjI1NX19LCJNYXhXaWR0aCI6MzUuMjUsIk1heEhlaWdodCI6IkluZmluaXR5IiwiU21hcnRGb3JlZ3JvdW5kSXNBY3RpdmUiOmZhbHNlLCJIb3Jpem9udGFsQWxpZ25tZW50IjoyLCJWZXJ0aWNhbEFsaWdubWVudCI6MCwiU21hcnRGb3JlZ3JvdW5kIjpudWxsLCJNYXJnaW4iOnsiJHJlZiI6IjExNSJ9LCJQYWRkaW5nIjp7IiRyZWYiOiIxMTYifSwiQmFja2dyb3VuZCI6eyIkcmVmIjoiMTE3In0sIklzVmlzaWJsZSI6dHJ1ZSwiV2lkdGgiOjAuMCwiSGVpZ2h0IjowLjAsIkJvcmRlclN0eWxlIjp7IiRpZCI6IjI4OCIsIkxpbmVDb2xvciI6bnVsbCwiTGluZVdlaWdodCI6MC4wLCJMaW5lVHlwZSI6MCwiUGFyZW50U3R5bGUiOm51bGx9LCJQYXJlbnRTdHlsZSI6eyIkcmVmIjoiMTExIn19LCJEYXRlU3R5bGUiOnsiJGlkIjoiMjg5IiwiRm9udFNldHRpbmdzIjp7IiRpZCI6IjI5MCIsIkZvbnRTaXplIjo4LCJGb250TmFtZSI6IkNhbGlicmkiLCJJc0JvbGQiOmZhbHNlLCJJc0l0YWxpYyI6ZmFsc2UsIklzVW5kZXJsaW5lZCI6ZmFsc2UsIlBhcmVudFN0eWxlIjp7IiRyZWYiOiIxMTkifX0sIkF1dG9TaXplIjowLCJGb3JlZ3JvdW5kIjp7IiRpZCI6IjI5MSIsIkNvbG9yIjp7IiRpZCI6IjI5MiIsIkEiOjI1NSwiUiI6MTkxLCJHIjoxOTEsIkIiOjE5MX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5MyIsIkxpbmVDb2xvciI6bnVsbCwiTGluZVdlaWdodCI6MC4wLCJMaW5lVHlwZSI6MCwiUGFyZW50U3R5bGUiOm51bGx9LCJQYXJlbnRTdHlsZSI6eyIkcmVmIjoiMTE4In19LCJEYXRlRm9ybWF0Ijp7IiRyZWYiOiIxMjUifSwiSXNWaXNpYmxlIjp0cnVlLCJQYXJlbnRTdHlsZSI6eyIkcmVmIjoiODIifX0sIkluZGV4Ijo4LCJTbWFydER1cmF0aW9uQWN0aXZhdGVkIjpmYWxzZSwiRGF0ZUZvcm1hdCI6eyIkcmVmIjoiMTI1In0sIklkIjoiODU3NGYyN2EtMGM2My00YjA4LWI5N2MtMjBlMWViOGIxYTExIiwiSW1wb3J0SWQiOm51bGwsIlRpdGxlIjoiU3ViLXRhc2sgMiIsIk5vdGUiOm51bGwsIkh5cGVybGluayI6bnVsbCwiSXNDaGFuZ2VkIjpmYWxzZSwiSXNOZXciOnRydWV9LHsiJGlkIjoiMjk0IiwiR3JvdXBOYW1lIjoiNWZjY2JlODYtZWQ4OS00ZDU4LWEzODMtYjhkOTJiMTRjNDdiIiwiU3RhcnREYXRlIjoiMjAxNy0wNS0yOVQwMDowMDowMFoiLCJFbmREYXRlIjoiMjAxNy0wNi0wMlQyMzo1OTowMCIsIlBlcmNlbnRhZ2VDb21wbGV0ZSI6bnVsbCwiU3R5bGUiOnsiJGlkIjoiMjk1IiwiU2hhcGUiOjQsIlNoYXBlVGhpY2tuZXNzIjozLCJEdXJhdGlvbkZvcm1hdCI6MCwiSW5jbHVkZU5vbldvcmtpbmdEYXlzSW5EdXJhdGlvbiI6ZmFsc2UsIlBlcmNlbnRhZ2VDb21wbGV0ZVN0eWxlIjp7IiRpZCI6IjI5NiIsIkZvbnRTZXR0aW5ncyI6eyIkaWQiOiIyOTciLCJGb250U2l6ZSI6MTAsIkZvbnROYW1lIjoiQ2FsaWJyaSIsIklzQm9sZCI6ZmFsc2UsIklzSXRhbGljIjpmYWxzZSwiSXNVbmRlcmxpbmVkIjpmYWxzZSwiUGFyZW50U3R5bGUiOnsiJHJlZiI6Ijg0In1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OTgiLCJMaW5lQ29sb3IiOm51bGwsIkxpbmVXZWlnaHQiOjAuMCwiTGluZVR5cGUiOjAsIlBhcmVudFN0eWxlIjpudWxsfSwiUGFyZW50U3R5bGUiOnsiJHJlZiI6IjgzIn19LCJEdXJhdGlvblN0eWxlIjp7IiRpZCI6IjI5OSIsIkZvbnRTZXR0aW5ncyI6eyIkaWQiOiIzMDAiLCJGb250U2l6ZSI6MTAsIkZvbnROYW1lIjoiQ2FsaWJyaSIsIklzQm9sZCI6ZmFsc2UsIklzSXRhbGljIjpmYWxzZSwiSXNVbmRlcmxpbmVkIjpmYWxzZSwiUGFyZW50U3R5bGUiOnsiJHJlZiI6IjkxIn1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EiLCJMaW5lQ29sb3IiOm51bGwsIkxpbmVXZWlnaHQiOjAuMCwiTGluZVR5cGUiOjAsIlBhcmVudFN0eWxlIjpudWxsfSwiUGFyZW50U3R5bGUiOnsiJHJlZiI6IjkwIn19LCJIb3Jpem9udGFsQ29ubmVjdG9yU3R5bGUiOnsiJGlkIjoiMzAyIiwiTGluZUNvbG9yIjp7IiRyZWYiOiI5OCJ9LCJMaW5lV2VpZ2h0IjowLjAsIkxpbmVUeXBlIjowLCJQYXJlbnRTdHlsZSI6eyIkcmVmIjoiOTcifX0sIlZlcnRpY2FsQ29ubmVjdG9yU3R5bGUiOnsiJGlkIjoiMzAzIiwiTGluZUNvbG9yIjp7IiRyZWYiOiIxMDEifSwiTGluZVdlaWdodCI6MC4wLCJMaW5lVHlwZSI6MCwiUGFyZW50U3R5bGUiOnsiJHJlZiI6IjEwMCJ9fSwiTWFyZ2luIjpudWxsLCJTdGFydERhdGVQb3NpdGlvbiI6NiwiRW5kRGF0ZVBvc2l0aW9uIjo2LCJEYXRlSXNWaXNpYmxlIjpmYWxzZSwiVGl0bGVQb3NpdGlvbiI6MiwiRHVyYXRpb25Qb3NpdGlvbiI6NiwiUGVyY2VudGFnZUNvbXBsZXRlZFBvc2l0aW9uIjoyLCJTcGFjaW5nIjoxMCwiSXNCZWxvd1RpbWViYW5kIjpmYWxzZSwiUGVyY2VudGFnZUNvbXBsZXRlU2hhcGVPcGFjaXR5IjozNSwiU2hhcGVTdHlsZSI6eyIkaWQiOiIzMDQiLCJNYXJnaW4iOnsiJHJlZiI6IjEwNCJ9LCJQYWRkaW5nIjp7IiRpZCI6IjMwNSIsIlRvcCI6MCwiTGVmdCI6MCwiUmlnaHQiOjIsIkJvdHRvbSI6MH0sIkJhY2tncm91bmQiOnsiJGlkIjoiMzA2IiwiQ29sb3IiOnsiJGlkIjoiMzA3IiwiQSI6MjU1LCJSIjoxMjQsIkciOjEyNCwiQiI6MTI0fX0sIklzVmlzaWJsZSI6dHJ1ZSwiV2lkdGgiOjAuMCwiSGVpZ2h0IjoxMi4wLCJCb3JkZXJTdHlsZSI6eyIkaWQiOiIzMDgiLCJMaW5lQ29sb3IiOnsiJGlkIjoiMzA5IiwiJHR5cGUiOiJOTFJFLkNvbW1vbi5Eb20uU29saWRDb2xvckJydXNoLCBOTFJFLkNvbW1vbiIsIkNvbG9yIjp7IiRpZCI6IjMxMCIsIkEiOjI1NSwiUiI6MjU1LCJHIjowLCJCIjowfX0sIkxpbmVXZWlnaHQiOjAuMCwiTGluZVR5cGUiOjAsIlBhcmVudFN0eWxlIjpudWxsfSwiUGFyZW50U3R5bGUiOnsiJHJlZiI6IjEwMyJ9fSwiVGl0bGVTdHlsZSI6eyIkaWQiOiIzMTEiLCJGb250U2V0dGluZ3MiOnsiJGlkIjoiMzEyIiwiRm9udFNpemUiOjgsIkZvbnROYW1lIjoiQ2FsaWJyaSIsIklzQm9sZCI6ZmFsc2UsIklzSXRhbGljIjpmYWxzZSwiSXNVbmRlcmxpbmVkIjpmYWxzZSwiUGFyZW50U3R5bGUiOnsiJHJlZiI6IjExMiJ9fSwiQXV0b1NpemUiOjIsIkZvcmVncm91bmQiOnsiJGlkIjoiMzEzIiwiQ29sb3IiOnsiJGlkIjoiMzE0IiwiQSI6MjU1LCJSIjoyNTUsIkciOjI1NSwiQiI6MjU1fX0sIk1heFdpZHRoIjozNS4yNSwiTWF4SGVpZ2h0IjoiSW5maW5pdHkiLCJTbWFydEZvcmVncm91bmRJc0FjdGl2ZSI6ZmFsc2UsIkhvcml6b250YWxBbGlnbm1lbnQiOjIsIlZlcnRpY2FsQWxpZ25tZW50IjowLCJTbWFydEZvcmVncm91bmQiOm51bGwsIk1hcmdpbiI6eyIkcmVmIjoiMTE1In0sIlBhZGRpbmciOnsiJHJlZiI6IjExNiJ9LCJCYWNrZ3JvdW5kIjp7IiRyZWYiOiIxMTcifSwiSXNWaXNpYmxlIjp0cnVlLCJXaWR0aCI6MC4wLCJIZWlnaHQiOjAuMCwiQm9yZGVyU3R5bGUiOnsiJGlkIjoiMzE1IiwiTGluZUNvbG9yIjpudWxsLCJMaW5lV2VpZ2h0IjowLjAsIkxpbmVUeXBlIjowLCJQYXJlbnRTdHlsZSI6bnVsbH0sIlBhcmVudFN0eWxlIjp7IiRyZWYiOiIxMTEifX0sIkRhdGVTdHlsZSI6eyIkaWQiOiIzMTYiLCJGb250U2V0dGluZ3MiOnsiJGlkIjoiMzE3IiwiRm9udFNpemUiOjgsIkZvbnROYW1lIjoiQ2FsaWJyaSIsIklzQm9sZCI6ZmFsc2UsIklzSXRhbGljIjpmYWxzZSwiSXNVbmRlcmxpbmVkIjpmYWxzZSwiUGFyZW50U3R5bGUiOnsiJHJlZiI6IjExOSJ9fSwiQXV0b1NpemUiOjAsIkZvcmVncm91bmQiOnsiJGlkIjoiMzE4IiwiQ29sb3IiOnsiJGlkIjoiMzE5IiwiQSI6MjU1LCJSIjoxOTEsIkciOjE5MSwiQiI6MTkx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zIwIiwiTGluZUNvbG9yIjpudWxsLCJMaW5lV2VpZ2h0IjowLjAsIkxpbmVUeXBlIjowLCJQYXJlbnRTdHlsZSI6bnVsbH0sIlBhcmVudFN0eWxlIjp7IiRyZWYiOiIxMTgifX0sIkRhdGVGb3JtYXQiOnsiJHJlZiI6IjEyNSJ9LCJJc1Zpc2libGUiOnRydWUsIlBhcmVudFN0eWxlIjp7IiRyZWYiOiI4MiJ9fSwiSW5kZXgiOjksIlNtYXJ0RHVyYXRpb25BY3RpdmF0ZWQiOmZhbHNlLCJEYXRlRm9ybWF0Ijp7IiRyZWYiOiIxMjUifSwiSWQiOiI4NTQ1YTI2Mi0yNzA3LTQxMGUtYTZiZi0wYmIyNDEyZTQ4OTEiLCJJbXBvcnRJZCI6bnVsbCwiVGl0bGUiOiJTdWItdGFzayAzIiwiTm90ZSI6bnVsbCwiSHlwZXJsaW5rIjpudWxsLCJJc0NoYW5nZWQiOmZhbHNlLCJJc05ldyI6dHJ1ZX0seyIkaWQiOiIzMjEiLCJHcm91cE5hbWUiOm51bGwsIlN0YXJ0RGF0ZSI6IjIwMTctMDYtMDNUMDA6MDA6MDBaIiwiRW5kRGF0ZSI6IjIwMTctMDYtMTdUMjM6NTk6MDBaIiwiUGVyY2VudGFnZUNvbXBsZXRlIjo2NS4wLCJTdHlsZSI6eyIkaWQiOiIzMjIiLCJTaGFwZSI6NiwiU2hhcGVUaGlja25lc3MiOjM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eyIkcmVmIjoiODQifX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yNSIsIkxpbmVDb2xvciI6bnVsbCwiTGluZVdlaWdodCI6MC4wLCJMaW5lVHlwZSI6MCwiUGFyZW50U3R5bGUiOm51bGx9LCJQYXJlbnRTdHlsZSI6eyIkcmVmIjoiODMifX0sIkR1cmF0aW9uU3R5bGUiOnsiJGlkIjoiMzI2IiwiRm9udFNldHRpbmdzIjp7IiRpZCI6IjMyNyIsIkZvbnRTaXplIjoxMCwiRm9udE5hbWUiOiJDYWxpYnJpIiwiSXNCb2xkIjpmYWxzZSwiSXNJdGFsaWMiOmZhbHNlLCJJc1VuZGVybGluZWQiOmZhbHNlLCJQYXJlbnRTdHlsZSI6eyIkcmVmIjoiOTEifX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yOCIsIkxpbmVDb2xvciI6bnVsbCwiTGluZVdlaWdodCI6MC4wLCJMaW5lVHlwZSI6MCwiUGFyZW50U3R5bGUiOm51bGx9LCJQYXJlbnRTdHlsZSI6eyIkcmVmIjoiOTAifX0sIkhvcml6b250YWxDb25uZWN0b3JTdHlsZSI6eyIkaWQiOiIzMjkiLCJMaW5lQ29sb3IiOnsiJHJlZiI6Ijk4In0sIkxpbmVXZWlnaHQiOjAuMCwiTGluZVR5cGUiOjAsIlBhcmVudFN0eWxlIjp7IiRyZWYiOiI5NyJ9fSwiVmVydGljYWxDb25uZWN0b3JTdHlsZSI6eyIkaWQiOiIzMzAiLCJMaW5lQ29sb3IiOnsiJGlkIjoiMzMxIiwiJHR5cGUiOiJOTFJFLkNvbW1vbi5Eb20uU29saWRDb2xvckJydXNoLCBOTFJFLkNvbW1vbiIsIkNvbG9yIjp7IiRpZCI6IjMzMiIsIkEiOjI1NSwiUiI6MjM3LCJHIjoxMjUsIkIiOjQ5fX0sIkxpbmVXZWlnaHQiOjEuMCwiTGluZVR5cGUiOjAsIlBhcmVudFN0eWxlIjp7IiRyZWYiOiIxMDAifX0sIk1hcmdpbiI6bnVsbCwiU3RhcnREYXRlUG9zaXRpb24iOjQsIkVuZERhdGVQb3NpdGlvbiI6NCwiRGF0ZUlzVmlzaWJsZSI6dHJ1ZSwiVGl0bGVQb3NpdGlvbiI6MywiRHVyYXRpb25Qb3NpdGlvbiI6NiwiUGVyY2VudGFnZUNvbXBsZXRlZFBvc2l0aW9uIjo2LCJTcGFjaW5nIjoxMCwiSXNCZWxvd1RpbWViYW5kIjpmYWxzZSwiUGVyY2VudGFnZUNvbXBsZXRlU2hhcGVPcGFjaXR5IjozNSwiU2hhcGVTdHlsZSI6eyIkaWQiOiIzMzMiLCJNYXJnaW4iOnsiJHJlZiI6IjEwNCJ9LCJQYWRkaW5nIjp7IiRpZCI6IjMzNCIsIlRvcCI6MywiTGVmdCI6MCwiUmlnaHQiOjAsIkJvdHRvbSI6NH0sIkJhY2tncm91bmQiOnsiJGlkIjoiMzM1IiwiQ29sb3IiOnsiJGlkIjoiMzM2IiwiQSI6MjU1LCJSIjoyMzcsIkciOjEyNSwiQiI6NDl9fSwiSXNWaXNpYmxlIjp0cnVlLCJXaWR0aCI6MC4wLCJIZWlnaHQiOjE2LjUsIkJvcmRlclN0eWxlIjp7IiRpZCI6IjMzNyIsIkxpbmVDb2xvciI6eyIkaWQiOiIzMzgiLCIkdHlwZSI6Ik5MUkUuQ29tbW9uLkRvbS5Tb2xpZENvbG9yQnJ1c2gsIE5MUkUuQ29tbW9uIiwiQ29sb3IiOnsiJGlkIjoiMzM5IiwiQSI6MjU1LCJSIjoyNTUsIkciOjAsIkIiOjB9fSwiTGluZVdlaWdodCI6MC4wLCJMaW5lVHlwZSI6MCwiUGFyZW50U3R5bGUiOm51bGx9LCJQYXJlbnRTdHlsZSI6eyIkcmVmIjoiMTAzIn19LCJUaXRsZVN0eWxlIjp7IiRpZCI6IjM0MCIsIkZvbnRTZXR0aW5ncyI6eyIkaWQiOiIzNDEiLCJGb250U2l6ZSI6OCwiRm9udE5hbWUiOiJDYWxpYnJpIiwiSXNCb2xkIjp0cnVlLCJJc0l0YWxpYyI6ZmFsc2UsIklzVW5kZXJsaW5lZCI6ZmFsc2UsIlBhcmVudFN0eWxlIjp7IiRyZWYiOiIxMTIifX0sIkF1dG9TaXplIjoyLCJGb3JlZ3JvdW5kIjp7IiRpZCI6IjM0MiIsIkNvbG9yIjp7IiRpZCI6IjM0MyIsIkEiOjI1NSwiUiI6MCwiRyI6MCwiQiI6MH19LCJNYXhXaWR0aCI6MzYuMCwiTWF4SGVpZ2h0IjoiSW5maW5pdHkiLCJTbWFydEZvcmVncm91bmRJc0FjdGl2ZSI6ZmFsc2UsIkhvcml6b250YWxBbGlnbm1lbnQiOjIsIlZlcnRpY2FsQWxpZ25tZW50IjowLCJTbWFydEZvcmVncm91bmQiOm51bGwsIk1hcmdpbiI6eyIkcmVmIjoiMTE1In0sIlBhZGRpbmciOnsiJHJlZiI6IjExNiJ9LCJCYWNrZ3JvdW5kIjp7IiRyZWYiOiIxMTcifSwiSXNWaXNpYmxlIjp0cnVlLCJXaWR0aCI6MC4wLCJIZWlnaHQiOjAuMCwiQm9yZGVyU3R5bGUiOnsiJGlkIjoiMzQ0IiwiTGluZUNvbG9yIjpudWxsLCJMaW5lV2VpZ2h0IjowLjAsIkxpbmVUeXBlIjowLCJQYXJlbnRTdHlsZSI6bnVsbH0sIlBhcmVudFN0eWxlIjp7IiRyZWYiOiIxMTEifX0sIkRhdGVTdHlsZSI6eyIkaWQiOiIzNDUiLCJGb250U2V0dGluZ3MiOnsiJGlkIjoiMzQ2IiwiRm9udFNpemUiOjcsIkZvbnROYW1lIjoiQ2FsaWJyaSIsIklzQm9sZCI6dHJ1ZSwiSXNJdGFsaWMiOmZhbHNlLCJJc1VuZGVybGluZWQiOmZhbHNlLCJQYXJlbnRTdHlsZSI6eyIkcmVmIjoiMTE5In19LCJBdXRvU2l6ZSI6MiwiRm9yZWdyb3VuZCI6eyIkaWQiOiIzNDciLCJDb2xvciI6eyIkaWQiOiIzNDgiLCJBIjoyNTUsIlIiOjIzNywiRyI6MTI1LCJCIjo0OX19LCJNYXhXaWR0aCI6NDI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zQ5IiwiTGluZUNvbG9yIjpudWxsLCJMaW5lV2VpZ2h0IjowLjAsIkxpbmVUeXBlIjowLCJQYXJlbnRTdHlsZSI6bnVsbH0sIlBhcmVudFN0eWxlIjp7IiRyZWYiOiIxMTgifX0sIkRhdGVGb3JtYXQiOnsiJGlkIjoiMzU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7IiRyZWYiOiI4MiJ9fSwiSW5kZXgiOjEwLCJTbWFydER1cmF0aW9uQWN0aXZhdGVkIjpmYWxzZSwiRGF0ZUZvcm1hdCI6eyIkcmVmIjoiMzUwIn0sIklkIjoiODM0NjM2ZTMtMmNmZi00ODBkLThhODUtMmFlMTkxZmM2ODQyIiwiSW1wb3J0SWQiOm51bGwsIlRpdGxlIjoiU0VDVElPTiAyIiwiTm90ZSI6bnVsbCwiSHlwZXJsaW5rIjpudWxsLCJJc0NoYW5nZWQiOmZhbHNlLCJJc05ldyI6dHJ1ZX0seyIkaWQiOiIzNTEiLCJHcm91cE5hbWUiOiIzZjA4NTU2ZS0yODQwLTQ3MzYtOTFmNC1mYzgwZmZmNjk1M2IiLCJTdGFydERhdGUiOiIyMDE3LTA2LTAzVDAwOjAwOjAwWiIsIkVuZERhdGUiOiIyMDE3LTA2LTA0VDIzOjU5OjAwIiwiUGVyY2VudGFnZUNvbXBsZXRlIjpudWxsLCJTdHlsZSI6eyIkaWQiOiIzNTIiLCJTaGFwZSI6NCwiU2hhcGVUaGlja25lc3MiOjMsIkR1cmF0aW9uRm9ybWF0IjowLCJJbmNsdWRlTm9uV29ya2luZ0RheXNJbkR1cmF0aW9uIjpmYWxzZSwiUGVyY2VudGFnZUNvbXBsZXRlU3R5bGUiOnsiJGlkIjoiMzUzIiwiRm9udFNldHRpbmdzIjp7IiRpZCI6IjM1NCIsIkZvbnRTaXplIjoxMCwiRm9udE5hbWUiOiJDYWxpYnJpIiwiSXNCb2xkIjpmYWxzZSwiSXNJdGFsaWMiOmZhbHNlLCJJc1VuZGVybGluZWQiOmZhbHNlLCJQYXJlbnRTdHlsZSI6eyIkcmVmIjoiODQifX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1NSIsIkxpbmVDb2xvciI6bnVsbCwiTGluZVdlaWdodCI6MC4wLCJMaW5lVHlwZSI6MCwiUGFyZW50U3R5bGUiOm51bGx9LCJQYXJlbnRTdHlsZSI6eyIkcmVmIjoiODMifX0sIkR1cmF0aW9uU3R5bGUiOnsiJGlkIjoiMzU2IiwiRm9udFNldHRpbmdzIjp7IiRpZCI6IjM1NyIsIkZvbnRTaXplIjoxMCwiRm9udE5hbWUiOiJDYWxpYnJpIiwiSXNCb2xkIjpmYWxzZSwiSXNJdGFsaWMiOmZhbHNlLCJJc1VuZGVybGluZWQiOmZhbHNlLCJQYXJlbnRTdHlsZSI6eyIkcmVmIjoiOTEifX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1OCIsIkxpbmVDb2xvciI6bnVsbCwiTGluZVdlaWdodCI6MC4wLCJMaW5lVHlwZSI6MCwiUGFyZW50U3R5bGUiOm51bGx9LCJQYXJlbnRTdHlsZSI6eyIkcmVmIjoiOTAifX0sIkhvcml6b250YWxDb25uZWN0b3JTdHlsZSI6eyIkaWQiOiIzNTkiLCJMaW5lQ29sb3IiOnsiJHJlZiI6Ijk4In0sIkxpbmVXZWlnaHQiOjAuMCwiTGluZVR5cGUiOjAsIlBhcmVudFN0eWxlIjp7IiRyZWYiOiI5NyJ9fSwiVmVydGljYWxDb25uZWN0b3JTdHlsZSI6eyIkaWQiOiIzNjAiLCJMaW5lQ29sb3IiOnsiJHJlZiI6IjEwMSJ9LCJMaW5lV2VpZ2h0IjowLjAsIkxpbmVUeXBlIjowLCJQYXJlbnRTdHlsZSI6eyIkcmVmIjoiMTAwIn19LCJNYXJnaW4iOm51bGwsIlN0YXJ0RGF0ZVBvc2l0aW9uIjo2LCJFbmREYXRlUG9zaXRpb24iOjYsIkRhdGVJc1Zpc2libGUiOmZhbHNlLCJUaXRsZVBvc2l0aW9uIjozLCJEdXJhdGlvblBvc2l0aW9uIjo2LCJQZXJjZW50YWdlQ29tcGxldGVkUG9zaXRpb24iOjIsIlNwYWNpbmciOjEwLCJJc0JlbG93VGltZWJhbmQiOmZhbHNlLCJQZXJjZW50YWdlQ29tcGxldGVTaGFwZU9wYWNpdHkiOjM1LCJTaGFwZVN0eWxlIjp7IiRpZCI6IjM2MSIsIk1hcmdpbiI6eyIkcmVmIjoiMTA0In0sIlBhZGRpbmciOnsiJGlkIjoiMzYyIiwiVG9wIjowLCJMZWZ0IjowLCJSaWdodCI6MiwiQm90dG9tIjowfSwiQmFja2dyb3VuZCI6eyIkaWQiOiIzNjMiLCJDb2xvciI6eyIkaWQiOiIzNjQiLCJBIjoyNTUsIlIiOjExMiwiRyI6MTczLCJCIjo3MX19LCJJc1Zpc2libGUiOnRydWUsIldpZHRoIjowLjAsIkhlaWdodCI6MTIuMCwiQm9yZGVyU3R5bGUiOnsiJGlkIjoiMzY1IiwiTGluZUNvbG9yIjp7IiRpZCI6IjM2NiIsIiR0eXBlIjoiTkxSRS5Db21tb24uRG9tLlNvbGlkQ29sb3JCcnVzaCwgTkxSRS5Db21tb24iLCJDb2xvciI6eyIkaWQiOiIzNjciLCJBIjoyNTUsIlIiOjI1NSwiRyI6MCwiQiI6MH19LCJMaW5lV2VpZ2h0IjowLjAsIkxpbmVUeXBlIjowLCJQYXJlbnRTdHlsZSI6bnVsbH0sIlBhcmVudFN0eWxlIjp7IiRyZWYiOiIxMDMifX0sIlRpdGxlU3R5bGUiOnsiJGlkIjoiMzY4IiwiRm9udFNldHRpbmdzIjp7IiRpZCI6IjM2OSIsIkZvbnRTaXplIjo4LCJGb250TmFtZSI6IkNhbGlicmkiLCJJc0JvbGQiOmZhbHNlLCJJc0l0YWxpYyI6ZmFsc2UsIklzVW5kZXJsaW5lZCI6ZmFsc2UsIlBhcmVudFN0eWxlIjp7IiRyZWYiOiIxMTIifX0sIkF1dG9TaXplIjoyLCJGb3JlZ3JvdW5kIjp7IiRpZCI6IjM3MCIsIkNvbG9yIjp7IiRpZCI6IjM3MSIsIkEiOjI1NSwiUiI6MTE1LCJHIjoxMTUsIkIiOjExNX19LCJNYXhXaWR0aCI6MzUuMjUsIk1heEhlaWdodCI6IkluZmluaXR5IiwiU21hcnRGb3JlZ3JvdW5kSXNBY3RpdmUiOmZhbHNlLCJIb3Jpem9udGFsQWxpZ25tZW50IjoyLCJWZXJ0aWNhbEFsaWdubWVudCI6MCwiU21hcnRGb3JlZ3JvdW5kIjpudWxsLCJNYXJnaW4iOnsiJHJlZiI6IjExNSJ9LCJQYWRkaW5nIjp7IiRyZWYiOiIxMTYifSwiQmFja2dyb3VuZCI6eyIkcmVmIjoiMTE3In0sIklzVmlzaWJsZSI6dHJ1ZSwiV2lkdGgiOjAuMCwiSGVpZ2h0IjowLjAsIkJvcmRlclN0eWxlIjp7IiRpZCI6IjM3MiIsIkxpbmVDb2xvciI6bnVsbCwiTGluZVdlaWdodCI6MC4wLCJMaW5lVHlwZSI6MCwiUGFyZW50U3R5bGUiOm51bGx9LCJQYXJlbnRTdHlsZSI6eyIkcmVmIjoiMTExIn19LCJEYXRlU3R5bGUiOnsiJGlkIjoiMzczIiwiRm9udFNldHRpbmdzIjp7IiRpZCI6IjM3NCIsIkZvbnRTaXplIjo4LCJGb250TmFtZSI6IkNhbGlicmkiLCJJc0JvbGQiOmZhbHNlLCJJc0l0YWxpYyI6ZmFsc2UsIklzVW5kZXJsaW5lZCI6ZmFsc2UsIlBhcmVudFN0eWxlIjp7IiRyZWYiOiIxMTkifX0sIkF1dG9TaXplIjowLCJGb3JlZ3JvdW5kIjp7IiRpZCI6IjM3NSIsIkNvbG9yIjp7IiRpZCI6IjM3NiIsIkEiOjI1NSwiUiI6MTkxLCJHIjoxOTEsIkIiOjE5MX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3NyIsIkxpbmVDb2xvciI6bnVsbCwiTGluZVdlaWdodCI6MC4wLCJMaW5lVHlwZSI6MCwiUGFyZW50U3R5bGUiOm51bGx9LCJQYXJlbnRTdHlsZSI6eyIkcmVmIjoiMTE4In19LCJEYXRlRm9ybWF0Ijp7IiRyZWYiOiIxMjUifSwiSXNWaXNpYmxlIjp0cnVlLCJQYXJlbnRTdHlsZSI6eyIkcmVmIjoiODIifX0sIkluZGV4IjoxMSwiU21hcnREdXJhdGlvbkFjdGl2YXRlZCI6ZmFsc2UsIkRhdGVGb3JtYXQiOnsiJHJlZiI6IjEyNSJ9LCJJZCI6ImY0ZmNkNWNkLTRkMWUtNGYxMy05NTE1LTYzM2M2OTQ1YjQwOSIsIkltcG9ydElkIjpudWxsLCJUaXRsZSI6IlN1Yi10YXNrIDEiLCJOb3RlIjpudWxsLCJIeXBlcmxpbmsiOm51bGwsIklzQ2hhbmdlZCI6ZmFsc2UsIklzTmV3Ijp0cnVlfSx7IiRpZCI6IjM3OCIsIkdyb3VwTmFtZSI6IjNmMDg1NTZlLTI4NDAtNDczNi05MWY0LWZjODBmZmY2OTUzYiIsIlN0YXJ0RGF0ZSI6IjIwMTctMDYtMDVUMDA6MDA6MDBaIiwiRW5kRGF0ZSI6IjIwMTctMDYtMDlUMjM6NTk6MDAiLCJQZXJjZW50YWdlQ29tcGxldGUiOm51bGwsIlN0eWxlIjp7IiRpZCI6IjM3OSIsIlNoYXBlIjo0LCJTaGFwZVRoaWNrbmVzcyI6MywiRHVyYXRpb25Gb3JtYXQiOjAsIkluY2x1ZGVOb25Xb3JraW5nRGF5c0luRHVyYXRpb24iOmZhbHNlLCJQZXJjZW50YWdlQ29tcGxldGVTdHlsZSI6eyIkaWQiOiIzODAiLCJGb250U2V0dGluZ3MiOnsiJGlkIjoiMzgxIiwiRm9udFNpemUiOjEwLCJGb250TmFtZSI6IkNhbGlicmkiLCJJc0JvbGQiOmZhbHNlLCJJc0l0YWxpYyI6ZmFsc2UsIklzVW5kZXJsaW5lZCI6ZmFsc2UsIlBhcmVudFN0eWxlIjp7IiRyZWYiOiI4NCJ9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zgyIiwiTGluZUNvbG9yIjpudWxsLCJMaW5lV2VpZ2h0IjowLjAsIkxpbmVUeXBlIjowLCJQYXJlbnRTdHlsZSI6bnVsbH0sIlBhcmVudFN0eWxlIjp7IiRyZWYiOiI4MyJ9fSwiRHVyYXRpb25TdHlsZSI6eyIkaWQiOiIzODMiLCJGb250U2V0dGluZ3MiOnsiJGlkIjoiMzg0IiwiRm9udFNpemUiOjEwLCJGb250TmFtZSI6IkNhbGlicmkiLCJJc0JvbGQiOmZhbHNlLCJJc0l0YWxpYyI6ZmFsc2UsIklzVW5kZXJsaW5lZCI6ZmFsc2UsIlBhcmVudFN0eWxlIjp7IiRyZWYiOiI5MSJ9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g1IiwiTGluZUNvbG9yIjpudWxsLCJMaW5lV2VpZ2h0IjowLjAsIkxpbmVUeXBlIjowLCJQYXJlbnRTdHlsZSI6bnVsbH0sIlBhcmVudFN0eWxlIjp7IiRyZWYiOiI5MCJ9fSwiSG9yaXpvbnRhbENvbm5lY3RvclN0eWxlIjp7IiRpZCI6IjM4NiIsIkxpbmVDb2xvciI6eyIkcmVmIjoiOTgifSwiTGluZVdlaWdodCI6MC4wLCJMaW5lVHlwZSI6MCwiUGFyZW50U3R5bGUiOnsiJHJlZiI6Ijk3In19LCJWZXJ0aWNhbENvbm5lY3RvclN0eWxlIjp7IiRpZCI6IjM4NyIsIkxpbmVDb2xvciI6eyIkcmVmIjoiMTAxIn0sIkxpbmVXZWlnaHQiOjAuMCwiTGluZVR5cGUiOjAsIlBhcmVudFN0eWxlIjp7IiRyZWYiOiIxMDAifX0sIk1hcmdpbiI6bnVsbCwiU3RhcnREYXRlUG9zaXRpb24iOjYsIkVuZERhdGVQb3NpdGlvbiI6NiwiRGF0ZUlzVmlzaWJsZSI6ZmFsc2UsIlRpdGxlUG9zaXRpb24iOjIsIkR1cmF0aW9uUG9zaXRpb24iOjYsIlBlcmNlbnRhZ2VDb21wbGV0ZWRQb3NpdGlvbiI6MiwiU3BhY2luZyI6MTAsIklzQmVsb3dUaW1lYmFuZCI6ZmFsc2UsIlBlcmNlbnRhZ2VDb21wbGV0ZVNoYXBlT3BhY2l0eSI6MzUsIlNoYXBlU3R5bGUiOnsiJGlkIjoiMzg4IiwiTWFyZ2luIjp7IiRyZWYiOiIxMDQifSwiUGFkZGluZyI6eyIkaWQiOiIzODkiLCJUb3AiOjAsIkxlZnQiOjAsIlJpZ2h0IjoyLCJCb3R0b20iOjB9LCJCYWNrZ3JvdW5kIjp7IiRpZCI6IjM5MCIsIkNvbG9yIjp7IiRpZCI6IjM5MSIsIkEiOjI1NSwiUiI6NjgsIkciOjg0LCJCIjoxMDZ9fSwiSXNWaXNpYmxlIjp0cnVlLCJXaWR0aCI6MC4wLCJIZWlnaHQiOjEyLjAsIkJvcmRlclN0eWxlIjp7IiRpZCI6IjM5MiIsIkxpbmVDb2xvciI6eyIkaWQiOiIzOTMiLCIkdHlwZSI6Ik5MUkUuQ29tbW9uLkRvbS5Tb2xpZENvbG9yQnJ1c2gsIE5MUkUuQ29tbW9uIiwiQ29sb3IiOnsiJGlkIjoiMzk0IiwiQSI6MjU1LCJSIjoyNTUsIkciOjAsIkIiOjB9fSwiTGluZVdlaWdodCI6MC4wLCJMaW5lVHlwZSI6MCwiUGFyZW50U3R5bGUiOm51bGx9LCJQYXJlbnRTdHlsZSI6eyIkcmVmIjoiMTAzIn19LCJUaXRsZVN0eWxlIjp7IiRpZCI6IjM5NSIsIkZvbnRTZXR0aW5ncyI6eyIkaWQiOiIzOTYiLCJGb250U2l6ZSI6OCwiRm9udE5hbWUiOiJDYWxpYnJpIiwiSXNCb2xkIjpmYWxzZSwiSXNJdGFsaWMiOmZhbHNlLCJJc1VuZGVybGluZWQiOmZhbHNlLCJQYXJlbnRTdHlsZSI6eyIkcmVmIjoiMTEyIn19LCJBdXRvU2l6ZSI6MiwiRm9yZWdyb3VuZCI6eyIkaWQiOiIzOTciLCJDb2xvciI6eyIkaWQiOiIzOTgiLCJBIjoyNTUsIlIiOjI1NSwiRyI6MjU1LCJCIjoyNTV9fSwiTWF4V2lkdGgiOjM1LjI1LCJNYXhIZWlnaHQiOiJJbmZpbml0eSIsIlNtYXJ0Rm9yZWdyb3VuZElzQWN0aXZlIjpmYWxzZSwiSG9yaXpvbnRhbEFsaWdubWVudCI6MiwiVmVydGljYWxBbGlnbm1lbnQiOjAsIlNtYXJ0Rm9yZWdyb3VuZCI6bnVsbCwiTWFyZ2luIjp7IiRyZWYiOiIxMTUifSwiUGFkZGluZyI6eyIkcmVmIjoiMTE2In0sIkJhY2tncm91bmQiOnsiJHJlZiI6IjExNyJ9LCJJc1Zpc2libGUiOnRydWUsIldpZHRoIjowLjAsIkhlaWdodCI6MC4wLCJCb3JkZXJTdHlsZSI6eyIkaWQiOiIzOTkiLCJMaW5lQ29sb3IiOm51bGwsIkxpbmVXZWlnaHQiOjAuMCwiTGluZVR5cGUiOjAsIlBhcmVudFN0eWxlIjpudWxsfSwiUGFyZW50U3R5bGUiOnsiJHJlZiI6IjExMSJ9fSwiRGF0ZVN0eWxlIjp7IiRpZCI6IjQwMCIsIkZvbnRTZXR0aW5ncyI6eyIkaWQiOiI0MDEiLCJGb250U2l6ZSI6OCwiRm9udE5hbWUiOiJDYWxpYnJpIiwiSXNCb2xkIjpmYWxzZSwiSXNJdGFsaWMiOmZhbHNlLCJJc1VuZGVybGluZWQiOmZhbHNlLCJQYXJlbnRTdHlsZSI6eyIkcmVmIjoiMTE5In19LCJBdXRvU2l6ZSI6MCwiRm9yZWdyb3VuZCI6eyIkaWQiOiI0MDIiLCJDb2xvciI6eyIkaWQiOiI0MDMiLCJBIjoyNTUsIlIiOjE5MSwiRyI6MTkxLCJCIjoxOTF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DQiLCJMaW5lQ29sb3IiOm51bGwsIkxpbmVXZWlnaHQiOjAuMCwiTGluZVR5cGUiOjAsIlBhcmVudFN0eWxlIjpudWxsfSwiUGFyZW50U3R5bGUiOnsiJHJlZiI6IjExOCJ9fSwiRGF0ZUZvcm1hdCI6eyIkcmVmIjoiMTI1In0sIklzVmlzaWJsZSI6dHJ1ZSwiUGFyZW50U3R5bGUiOnsiJHJlZiI6IjgyIn19LCJJbmRleCI6MTIsIlNtYXJ0RHVyYXRpb25BY3RpdmF0ZWQiOmZhbHNlLCJEYXRlRm9ybWF0Ijp7IiRyZWYiOiIxMjUifSwiSWQiOiI2MWJkNDQyMS1mMTU5LTQxM2QtYmE3Mi04MWE1MTg1ZTM4YjgiLCJJbXBvcnRJZCI6bnVsbCwiVGl0bGUiOiJTdWItdGFzayAyIiwiTm90ZSI6bnVsbCwiSHlwZXJsaW5rIjpudWxsLCJJc0NoYW5nZWQiOmZhbHNlLCJJc05ldyI6dHJ1ZX0seyIkaWQiOiI0MDUiLCJHcm91cE5hbWUiOiIzZjA4NTU2ZS0yODQwLTQ3MzYtOTFmNC1mYzgwZmZmNjk1M2IiLCJTdGFydERhdGUiOiIyMDE3LTA2LTEwVDAwOjAwOjAwWiIsIkVuZERhdGUiOiIyMDE3LTA2LTE2VDIzOjU5OjAwIiwiUGVyY2VudGFnZUNvbXBsZXRlIjpudWxsLCJTdHlsZSI6eyIkaWQiOiI0MDYiLCJTaGFwZSI6NCwiU2hhcGVUaGlja25lc3MiOjMsIkR1cmF0aW9uRm9ybWF0IjowLCJJbmNsdWRlTm9uV29ya2luZ0RheXNJbkR1cmF0aW9uIjpmYWxzZSwiUGVyY2VudGFnZUNvbXBsZXRlU3R5bGUiOnsiJGlkIjoiNDA3IiwiRm9udFNldHRpbmdzIjp7IiRpZCI6IjQwOCIsIkZvbnRTaXplIjoxMCwiRm9udE5hbWUiOiJDYWxpYnJpIiwiSXNCb2xkIjpmYWxzZSwiSXNJdGFsaWMiOmZhbHNlLCJJc1VuZGVybGluZWQiOmZhbHNlLCJQYXJlbnRTdHlsZSI6eyIkcmVmIjoiODQifX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QwOSIsIkxpbmVDb2xvciI6bnVsbCwiTGluZVdlaWdodCI6MC4wLCJMaW5lVHlwZSI6MCwiUGFyZW50U3R5bGUiOm51bGx9LCJQYXJlbnRTdHlsZSI6eyIkcmVmIjoiODMifX0sIkR1cmF0aW9uU3R5bGUiOnsiJGlkIjoiNDEwIiwiRm9udFNldHRpbmdzIjp7IiRpZCI6IjQxMSIsIkZvbnRTaXplIjoxMCwiRm9udE5hbWUiOiJDYWxpYnJpIiwiSXNCb2xkIjpmYWxzZSwiSXNJdGFsaWMiOmZhbHNlLCJJc1VuZGVybGluZWQiOmZhbHNlLCJQYXJlbnRTdHlsZSI6eyIkcmVmIjoiOTEifX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QxMiIsIkxpbmVDb2xvciI6bnVsbCwiTGluZVdlaWdodCI6MC4wLCJMaW5lVHlwZSI6MCwiUGFyZW50U3R5bGUiOm51bGx9LCJQYXJlbnRTdHlsZSI6eyIkcmVmIjoiOTAifX0sIkhvcml6b250YWxDb25uZWN0b3JTdHlsZSI6eyIkaWQiOiI0MTMiLCJMaW5lQ29sb3IiOnsiJHJlZiI6Ijk4In0sIkxpbmVXZWlnaHQiOjAuMCwiTGluZVR5cGUiOjAsIlBhcmVudFN0eWxlIjp7IiRyZWYiOiI5NyJ9fSwiVmVydGljYWxDb25uZWN0b3JTdHlsZSI6eyIkaWQiOiI0MTQiLCJMaW5lQ29sb3IiOnsiJHJlZiI6IjEwMSJ9LCJMaW5lV2VpZ2h0IjowLjAsIkxpbmVUeXBlIjowLCJQYXJlbnRTdHlsZSI6eyIkcmVmIjoiMTAwIn19LCJNYXJnaW4iOm51bGwsIlN0YXJ0RGF0ZVBvc2l0aW9uIjo2LCJFbmREYXRlUG9zaXRpb24iOjYsIkRhdGVJc1Zpc2libGUiOmZhbHNlLCJUaXRsZVBvc2l0aW9uIjoyLCJEdXJhdGlvblBvc2l0aW9uIjo2LCJQZXJjZW50YWdlQ29tcGxldGVkUG9zaXRpb24iOjIsIlNwYWNpbmciOjEwLCJJc0JlbG93VGltZWJhbmQiOmZhbHNlLCJQZXJjZW50YWdlQ29tcGxldGVTaGFwZU9wYWNpdHkiOjM1LCJTaGFwZVN0eWxlIjp7IiRpZCI6IjQxNSIsIk1hcmdpbiI6eyIkcmVmIjoiMTA0In0sIlBhZGRpbmciOnsiJGlkIjoiNDE2IiwiVG9wIjowLCJMZWZ0IjowLCJSaWdodCI6MiwiQm90dG9tIjowfSwiQmFja2dyb3VuZCI6eyIkaWQiOiI0MTciLCJDb2xvciI6eyIkaWQiOiI0MTgiLCJBIjoyNTUsIlIiOjkxLCJHIjoxNTUsIkIiOjIxM319LCJJc1Zpc2libGUiOnRydWUsIldpZHRoIjowLjAsIkhlaWdodCI6MTIuMCwiQm9yZGVyU3R5bGUiOnsiJGlkIjoiNDE5IiwiTGluZUNvbG9yIjp7IiRpZCI6IjQyMCIsIiR0eXBlIjoiTkxSRS5Db21tb24uRG9tLlNvbGlkQ29sb3JCcnVzaCwgTkxSRS5Db21tb24iLCJDb2xvciI6eyIkaWQiOiI0MjEiLCJBIjoyNTUsIlIiOjI1NSwiRyI6MCwiQiI6MH19LCJMaW5lV2VpZ2h0IjowLjAsIkxpbmVUeXBlIjowLCJQYXJlbnRTdHlsZSI6bnVsbH0sIlBhcmVudFN0eWxlIjp7IiRyZWYiOiIxMDMifX0sIlRpdGxlU3R5bGUiOnsiJGlkIjoiNDIyIiwiRm9udFNldHRpbmdzIjp7IiRpZCI6IjQyMyIsIkZvbnRTaXplIjo4LCJGb250TmFtZSI6IkNhbGlicmkiLCJJc0JvbGQiOmZhbHNlLCJJc0l0YWxpYyI6ZmFsc2UsIklzVW5kZXJsaW5lZCI6ZmFsc2UsIlBhcmVudFN0eWxlIjp7IiRyZWYiOiIxMTIifX0sIkF1dG9TaXplIjoyLCJGb3JlZ3JvdW5kIjp7IiRpZCI6IjQyNCIsIkNvbG9yIjp7IiRpZCI6IjQyNSIsIkEiOjI1NSwiUiI6MjU1LCJHIjoyNTUsIkIiOjI1NX19LCJNYXhXaWR0aCI6MzUuMjUsIk1heEhlaWdodCI6IkluZmluaXR5IiwiU21hcnRGb3JlZ3JvdW5kSXNBY3RpdmUiOmZhbHNlLCJIb3Jpem9udGFsQWxpZ25tZW50IjoyLCJWZXJ0aWNhbEFsaWdubWVudCI6MCwiU21hcnRGb3JlZ3JvdW5kIjpudWxsLCJNYXJnaW4iOnsiJHJlZiI6IjExNSJ9LCJQYWRkaW5nIjp7IiRyZWYiOiIxMTYifSwiQmFja2dyb3VuZCI6eyIkcmVmIjoiMTE3In0sIklzVmlzaWJsZSI6dHJ1ZSwiV2lkdGgiOjAuMCwiSGVpZ2h0IjowLjAsIkJvcmRlclN0eWxlIjp7IiRpZCI6IjQyNiIsIkxpbmVDb2xvciI6bnVsbCwiTGluZVdlaWdodCI6MC4wLCJMaW5lVHlwZSI6MCwiUGFyZW50U3R5bGUiOm51bGx9LCJQYXJlbnRTdHlsZSI6eyIkcmVmIjoiMTExIn19LCJEYXRlU3R5bGUiOnsiJGlkIjoiNDI3IiwiRm9udFNldHRpbmdzIjp7IiRpZCI6IjQyOCIsIkZvbnRTaXplIjo4LCJGb250TmFtZSI6IkNhbGlicmkiLCJJc0JvbGQiOmZhbHNlLCJJc0l0YWxpYyI6ZmFsc2UsIklzVW5kZXJsaW5lZCI6ZmFsc2UsIlBhcmVudFN0eWxlIjp7IiRyZWYiOiIxMTkifX0sIkF1dG9TaXplIjowLCJGb3JlZ3JvdW5kIjp7IiRpZCI6IjQyOSIsIkNvbG9yIjp7IiRpZCI6IjQzMCIsIkEiOjI1NSwiUiI6MTkxLCJHIjoxOTEsIkIiOjE5MX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QzMSIsIkxpbmVDb2xvciI6bnVsbCwiTGluZVdlaWdodCI6MC4wLCJMaW5lVHlwZSI6MCwiUGFyZW50U3R5bGUiOm51bGx9LCJQYXJlbnRTdHlsZSI6eyIkcmVmIjoiMTE4In19LCJEYXRlRm9ybWF0Ijp7IiRyZWYiOiIxMjUifSwiSXNWaXNpYmxlIjp0cnVlLCJQYXJlbnRTdHlsZSI6eyIkcmVmIjoiODIifX0sIkluZGV4IjoxMywiU21hcnREdXJhdGlvbkFjdGl2YXRlZCI6ZmFsc2UsIkRhdGVGb3JtYXQiOnsiJHJlZiI6IjEyNSJ9LCJJZCI6IjJmZGFkNDBkLWZkMTQtNDY3Yi05M2QwLWE3NTkyOTZmMjUxYSIsIkltcG9ydElkIjpudWxsLCJUaXRsZSI6IlN1Yi10YXNrIDMiLCJOb3RlIjpudWxsLCJIeXBlcmxpbmsiOm51bGwsIklzQ2hhbmdlZCI6ZmFsc2UsIklzTmV3Ijp0cnVlfSx7IiRpZCI6IjQzMiIsIkdyb3VwTmFtZSI6IjNmMDg1NTZlLTI4NDAtNDczNi05MWY0LWZjODBmZmY2OTUzYiIsIlN0YXJ0RGF0ZSI6IjIwMTctMDYtMTdUMDA6MDA6MDBaIiwiRW5kRGF0ZSI6IjIwMTctMDYtMTdUMjM6NTk6MDAiLCJQZXJjZW50YWdlQ29tcGxldGUiOm51bGwsIlN0eWxlIjp7IiRpZCI6IjQzMyIsIlNoYXBlIjo0LCJTaGFwZVRoaWNrbmVzcyI6MywiRHVyYXRpb25Gb3JtYXQiOjAsIkluY2x1ZGVOb25Xb3JraW5nRGF5c0luRHVyYXRpb24iOmZhbHNlLCJQZXJjZW50YWdlQ29tcGxldGVTdHlsZSI6eyIkaWQiOiI0MzQiLCJGb250U2V0dGluZ3MiOnsiJGlkIjoiNDM1IiwiRm9udFNpemUiOjEwLCJGb250TmFtZSI6IkNhbGlicmkiLCJJc0JvbGQiOmZhbHNlLCJJc0l0YWxpYyI6ZmFsc2UsIklzVW5kZXJsaW5lZCI6ZmFsc2UsIlBhcmVudFN0eWxlIjp7IiRyZWYiOiI4NCJ9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NDM2IiwiTGluZUNvbG9yIjpudWxsLCJMaW5lV2VpZ2h0IjowLjAsIkxpbmVUeXBlIjowLCJQYXJlbnRTdHlsZSI6bnVsbH0sIlBhcmVudFN0eWxlIjp7IiRyZWYiOiI4MyJ9fSwiRHVyYXRpb25TdHlsZSI6eyIkaWQiOiI0MzciLCJGb250U2V0dGluZ3MiOnsiJGlkIjoiNDM4IiwiRm9udFNpemUiOjEwLCJGb250TmFtZSI6IkNhbGlicmkiLCJJc0JvbGQiOmZhbHNlLCJJc0l0YWxpYyI6ZmFsc2UsIklzVW5kZXJsaW5lZCI6ZmFsc2UsIlBhcmVudFN0eWxlIjp7IiRyZWYiOiI5MSJ9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NDM5IiwiTGluZUNvbG9yIjpudWxsLCJMaW5lV2VpZ2h0IjowLjAsIkxpbmVUeXBlIjowLCJQYXJlbnRTdHlsZSI6bnVsbH0sIlBhcmVudFN0eWxlIjp7IiRyZWYiOiI5MCJ9fSwiSG9yaXpvbnRhbENvbm5lY3RvclN0eWxlIjp7IiRpZCI6IjQ0MCIsIkxpbmVDb2xvciI6eyIkcmVmIjoiOTgifSwiTGluZVdlaWdodCI6MC4wLCJMaW5lVHlwZSI6MCwiUGFyZW50U3R5bGUiOnsiJHJlZiI6Ijk3In19LCJWZXJ0aWNhbENvbm5lY3RvclN0eWxlIjp7IiRpZCI6IjQ0MSIsIkxpbmVDb2xvciI6eyIkcmVmIjoiMTAxIn0sIkxpbmVXZWlnaHQiOjAuMCwiTGluZVR5cGUiOjAsIlBhcmVudFN0eWxlIjp7IiRyZWYiOiIxMDAifX0sIk1hcmdpbiI6bnVsbCwiU3RhcnREYXRlUG9zaXRpb24iOjYsIkVuZERhdGVQb3NpdGlvbiI6NiwiRGF0ZUlzVmlzaWJsZSI6ZmFsc2UsIlRpdGxlUG9zaXRpb24iOjQsIkR1cmF0aW9uUG9zaXRpb24iOjYsIlBlcmNlbnRhZ2VDb21wbGV0ZWRQb3NpdGlvbiI6MiwiU3BhY2luZyI6MTAsIklzQmVsb3dUaW1lYmFuZCI6ZmFsc2UsIlBlcmNlbnRhZ2VDb21wbGV0ZVNoYXBlT3BhY2l0eSI6MzUsIlNoYXBlU3R5bGUiOnsiJGlkIjoiNDQyIiwiTWFyZ2luIjp7IiRyZWYiOiIxMDQifSwiUGFkZGluZyI6eyIkaWQiOiI0NDMiLCJUb3AiOjAsIkxlZnQiOjAsIlJpZ2h0IjoyLCJCb3R0b20iOjB9LCJCYWNrZ3JvdW5kIjp7IiRpZCI6IjQ0NCIsIkNvbG9yIjp7IiRpZCI6IjQ0NSIsIkEiOjI1NSwiUiI6MTk3LCJHIjo5MCwiQiI6MTd9fSwiSXNWaXNpYmxlIjp0cnVlLCJXaWR0aCI6MC4wLCJIZWlnaHQiOjEyLjAsIkJvcmRlclN0eWxlIjp7IiRpZCI6IjQ0NiIsIkxpbmVDb2xvciI6eyIkaWQiOiI0NDciLCIkdHlwZSI6Ik5MUkUuQ29tbW9uLkRvbS5Tb2xpZENvbG9yQnJ1c2gsIE5MUkUuQ29tbW9uIiwiQ29sb3IiOnsiJGlkIjoiNDQ4IiwiQSI6MjU1LCJSIjoyNTUsIkciOjAsIkIiOjB9fSwiTGluZVdlaWdodCI6MC4wLCJMaW5lVHlwZSI6MCwiUGFyZW50U3R5bGUiOm51bGx9LCJQYXJlbnRTdHlsZSI6eyIkcmVmIjoiMTAzIn19LCJUaXRsZVN0eWxlIjp7IiRpZCI6IjQ0OSIsIkZvbnRTZXR0aW5ncyI6eyIkaWQiOiI0NTAiLCJGb250U2l6ZSI6OCwiRm9udE5hbWUiOiJDYWxpYnJpIiwiSXNCb2xkIjpmYWxzZSwiSXNJdGFsaWMiOmZhbHNlLCJJc1VuZGVybGluZWQiOmZhbHNlLCJQYXJlbnRTdHlsZSI6eyIkcmVmIjoiMTEyIn19LCJBdXRvU2l6ZSI6MiwiRm9yZWdyb3VuZCI6eyIkaWQiOiI0NTEiLCJDb2xvciI6eyIkaWQiOiI0NTIiLCJBIjoyNTUsIlIiOjExNSwiRyI6MTE1LCJCIjoxMTV9fSwiTWF4V2lkdGgiOjg2LjI1LCJNYXhIZWlnaHQiOiJJbmZpbml0eSIsIlNtYXJ0Rm9yZWdyb3VuZElzQWN0aXZlIjpmYWxzZSwiSG9yaXpvbnRhbEFsaWdubWVudCI6MiwiVmVydGljYWxBbGlnbm1lbnQiOjAsIlNtYXJ0Rm9yZWdyb3VuZCI6bnVsbCwiTWFyZ2luIjp7IiRyZWYiOiIxMTUifSwiUGFkZGluZyI6eyIkcmVmIjoiMTE2In0sIkJhY2tncm91bmQiOnsiJHJlZiI6IjExNyJ9LCJJc1Zpc2libGUiOnRydWUsIldpZHRoIjowLjAsIkhlaWdodCI6MC4wLCJCb3JkZXJTdHlsZSI6eyIkaWQiOiI0NTMiLCJMaW5lQ29sb3IiOm51bGwsIkxpbmVXZWlnaHQiOjAuMCwiTGluZVR5cGUiOjAsIlBhcmVudFN0eWxlIjpudWxsfSwiUGFyZW50U3R5bGUiOnsiJHJlZiI6IjExMSJ9fSwiRGF0ZVN0eWxlIjp7IiRpZCI6IjQ1NCIsIkZvbnRTZXR0aW5ncyI6eyIkaWQiOiI0NTUiLCJGb250U2l6ZSI6OCwiRm9udE5hbWUiOiJDYWxpYnJpIiwiSXNCb2xkIjpmYWxzZSwiSXNJdGFsaWMiOmZhbHNlLCJJc1VuZGVybGluZWQiOmZhbHNlLCJQYXJlbnRTdHlsZSI6eyIkcmVmIjoiMTE5In19LCJBdXRvU2l6ZSI6MCwiRm9yZWdyb3VuZCI6eyIkaWQiOiI0NTYiLCJDb2xvciI6eyIkaWQiOiI0NTciLCJBIjoyNTUsIlIiOjE5MSwiRyI6MTkxLCJCIjoxOTF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NTgiLCJMaW5lQ29sb3IiOm51bGwsIkxpbmVXZWlnaHQiOjAuMCwiTGluZVR5cGUiOjAsIlBhcmVudFN0eWxlIjpudWxsfSwiUGFyZW50U3R5bGUiOnsiJHJlZiI6IjExOCJ9fSwiRGF0ZUZvcm1hdCI6eyIkcmVmIjoiMTI1In0sIklzVmlzaWJsZSI6dHJ1ZSwiUGFyZW50U3R5bGUiOnsiJHJlZiI6IjgyIn19LCJJbmRleCI6MTQsIlNtYXJ0RHVyYXRpb25BY3RpdmF0ZWQiOmZhbHNlLCJEYXRlRm9ybWF0Ijp7IiRyZWYiOiIxMjUifSwiSWQiOiJhYzc3YmMxYi02MTU0LTQ2ODMtOWUwZS1iYTYzYzhkMTZhNzEiLCJJbXBvcnRJZCI6bnVsbCwiVGl0bGUiOiJTdWItdGFzayA0IC0gemVybyBkdXJhdGlvbiIsIk5vdGUiOm51bGwsIkh5cGVybGluayI6bnVsbCwiSXNDaGFuZ2VkIjpmYWxzZSwiSXNOZXciOnRydWV9LHsiJGlkIjoiNDU5IiwiR3JvdXBOYW1lIjpudWxsLCJTdGFydERhdGUiOiIyMDE3LTA2LTE4VDAwOjAwOjAwWiIsIkVuZERhdGUiOiIyMDE3LTA3LTAzVDIzOjU5OjAwWiIsIlBlcmNlbnRhZ2VDb21wbGV0ZSI6MTUuMCwiU3R5bGUiOnsiJGlkIjoiNDYwIiwiU2hhcGUiOjYsIlNoYXBlVGhpY2tuZXNzIjozLCJEdXJhdGlvbkZvcm1hdCI6MCwiSW5jbHVkZU5vbldvcmtpbmdEYXlzSW5EdXJhdGlvbiI6ZmFsc2UsIlBlcmNlbnRhZ2VDb21wbGV0ZVN0eWxlIjp7IiRpZCI6IjQ2MSIsIkZvbnRTZXR0aW5ncyI6eyIkaWQiOiI0NjIiLCJGb250U2l6ZSI6MTAsIkZvbnROYW1lIjoiQ2FsaWJyaSIsIklzQm9sZCI6ZmFsc2UsIklzSXRhbGljIjpmYWxzZSwiSXNVbmRlcmxpbmVkIjpmYWxzZSwiUGFyZW50U3R5bGUiOnsiJHJlZiI6Ijg0In1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NjMiLCJMaW5lQ29sb3IiOm51bGwsIkxpbmVXZWlnaHQiOjAuMCwiTGluZVR5cGUiOjAsIlBhcmVudFN0eWxlIjpudWxsfSwiUGFyZW50U3R5bGUiOnsiJHJlZiI6IjgzIn19LCJEdXJhdGlvblN0eWxlIjp7IiRpZCI6IjQ2NCIsIkZvbnRTZXR0aW5ncyI6eyIkaWQiOiI0NjUiLCJGb250U2l6ZSI6MTAsIkZvbnROYW1lIjoiQ2FsaWJyaSIsIklzQm9sZCI6ZmFsc2UsIklzSXRhbGljIjpmYWxzZSwiSXNVbmRlcmxpbmVkIjpmYWxzZSwiUGFyZW50U3R5bGUiOnsiJHJlZiI6IjkxIn1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NjYiLCJMaW5lQ29sb3IiOm51bGwsIkxpbmVXZWlnaHQiOjAuMCwiTGluZVR5cGUiOjAsIlBhcmVudFN0eWxlIjpudWxsfSwiUGFyZW50U3R5bGUiOnsiJHJlZiI6IjkwIn19LCJIb3Jpem9udGFsQ29ubmVjdG9yU3R5bGUiOnsiJGlkIjoiNDY3IiwiTGluZUNvbG9yIjp7IiRyZWYiOiI5OCJ9LCJMaW5lV2VpZ2h0IjowLjAsIkxpbmVUeXBlIjowLCJQYXJlbnRTdHlsZSI6eyIkcmVmIjoiOTcifX0sIlZlcnRpY2FsQ29ubmVjdG9yU3R5bGUiOnsiJGlkIjoiNDY4IiwiTGluZUNvbG9yIjp7IiRpZCI6IjQ2OSIsIiR0eXBlIjoiTkxSRS5Db21tb24uRG9tLlNvbGlkQ29sb3JCcnVzaCwgTkxSRS5Db21tb24iLCJDb2xvciI6eyIkaWQiOiI0NzAiLCJBIjoyNTUsIlIiOjE3OCwiRyI6MTQsIkIiOjE4fX0sIkxpbmVXZWlnaHQiOjEuMCwiTGluZVR5cGUiOjAsIlBhcmVudFN0eWxlIjp7IiRyZWYiOiIxMDAifX0sIk1hcmdpbiI6bnVsbCwiU3RhcnREYXRlUG9zaXRpb24iOjQsIkVuZERhdGVQb3NpdGlvbiI6NCwiRGF0ZUlzVmlzaWJsZSI6dHJ1ZSwiVGl0bGVQb3NpdGlvbiI6MywiRHVyYXRpb25Qb3NpdGlvbiI6NiwiUGVyY2VudGFnZUNvbXBsZXRlZFBvc2l0aW9uIjo2LCJTcGFjaW5nIjoxMCwiSXNCZWxvd1RpbWViYW5kIjpmYWxzZSwiUGVyY2VudGFnZUNvbXBsZXRlU2hhcGVPcGFjaXR5IjozNSwiU2hhcGVTdHlsZSI6eyIkaWQiOiI0NzEiLCJNYXJnaW4iOnsiJHJlZiI6IjEwNCJ9LCJQYWRkaW5nIjp7IiRpZCI6IjQ3MiIsIlRvcCI6MywiTGVmdCI6MCwiUmlnaHQiOjAsIkJvdHRvbSI6NH0sIkJhY2tncm91bmQiOnsiJGlkIjoiNDczIiwiQ29sb3IiOnsiJGlkIjoiNDc0IiwiQSI6MjU1LCJSIjoyMTMsIkciOjE3LCJCIjoyMn19LCJJc1Zpc2libGUiOnRydWUsIldpZHRoIjowLjAsIkhlaWdodCI6MTYuNSwiQm9yZGVyU3R5bGUiOnsiJGlkIjoiNDc1IiwiTGluZUNvbG9yIjp7IiRpZCI6IjQ3NiIsIiR0eXBlIjoiTkxSRS5Db21tb24uRG9tLlNvbGlkQ29sb3JCcnVzaCwgTkxSRS5Db21tb24iLCJDb2xvciI6eyIkaWQiOiI0NzciLCJBIjoyNTUsIlIiOjI1NSwiRyI6MCwiQiI6MH19LCJMaW5lV2VpZ2h0IjowLjAsIkxpbmVUeXBlIjowLCJQYXJlbnRTdHlsZSI6bnVsbH0sIlBhcmVudFN0eWxlIjp7IiRyZWYiOiIxMDMifX0sIlRpdGxlU3R5bGUiOnsiJGlkIjoiNDc4IiwiRm9udFNldHRpbmdzIjp7IiRpZCI6IjQ3OSIsIkZvbnRTaXplIjo4LCJGb250TmFtZSI6IkNhbGlicmkiLCJJc0JvbGQiOnRydWUsIklzSXRhbGljIjpmYWxzZSwiSXNVbmRlcmxpbmVkIjpmYWxzZSwiUGFyZW50U3R5bGUiOnsiJHJlZiI6IjExMiJ9fSwiQXV0b1NpemUiOjIsIkZvcmVncm91bmQiOnsiJGlkIjoiNDgwIiwiQ29sb3IiOnsiJGlkIjoiNDgxIiwiQSI6MjU1LCJSIjowLCJHIjowLCJCIjowfX0sIk1heFdpZHRoIjozNi4wLCJNYXhIZWlnaHQiOiJJbmZpbml0eSIsIlNtYXJ0Rm9yZWdyb3VuZElzQWN0aXZlIjpmYWxzZSwiSG9yaXpvbnRhbEFsaWdubWVudCI6MiwiVmVydGljYWxBbGlnbm1lbnQiOjAsIlNtYXJ0Rm9yZWdyb3VuZCI6bnVsbCwiTWFyZ2luIjp7IiRyZWYiOiIxMTUifSwiUGFkZGluZyI6eyIkcmVmIjoiMTE2In0sIkJhY2tncm91bmQiOnsiJHJlZiI6IjExNyJ9LCJJc1Zpc2libGUiOnRydWUsIldpZHRoIjowLjAsIkhlaWdodCI6MC4wLCJCb3JkZXJTdHlsZSI6eyIkaWQiOiI0ODIiLCJMaW5lQ29sb3IiOm51bGwsIkxpbmVXZWlnaHQiOjAuMCwiTGluZVR5cGUiOjAsIlBhcmVudFN0eWxlIjpudWxsfSwiUGFyZW50U3R5bGUiOnsiJHJlZiI6IjExMSJ9fSwiRGF0ZVN0eWxlIjp7IiRpZCI6IjQ4MyIsIkZvbnRTZXR0aW5ncyI6eyIkaWQiOiI0ODQiLCJGb250U2l6ZSI6NywiRm9udE5hbWUiOiJDYWxpYnJpIiwiSXNCb2xkIjp0cnVlLCJJc0l0YWxpYyI6ZmFsc2UsIklzVW5kZXJsaW5lZCI6ZmFsc2UsIlBhcmVudFN0eWxlIjp7IiRyZWYiOiIxMTkifX0sIkF1dG9TaXplIjoyLCJGb3JlZ3JvdW5kIjp7IiRpZCI6IjQ4NSIsIkNvbG9yIjp7IiRpZCI6IjQ4NiIsIkEiOjI1NSwiUiI6MTc4LCJHIjoxNCwiQiI6MTh9fSwiTWF4V2lkdGgiOjM5Ljc1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ODciLCJMaW5lQ29sb3IiOm51bGwsIkxpbmVXZWlnaHQiOjAuMCwiTGluZVR5cGUiOjAsIlBhcmVudFN0eWxlIjpudWxsfSwiUGFyZW50U3R5bGUiOnsiJHJlZiI6IjExOCJ9fSwiRGF0ZUZvcm1hdCI6eyIkaWQiOiI0O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gyIn19LCJJbmRleCI6MTUsIlNtYXJ0RHVyYXRpb25BY3RpdmF0ZWQiOmZhbHNlLCJEYXRlRm9ybWF0Ijp7IiRyZWYiOiI0ODgifSwiSWQiOiJhMWZlMmRmMS1hZmI3LTRhMjQtYjQ4ZC1iOTViNmIzMzhiZjkiLCJJbXBvcnRJZCI6bnVsbCwiVGl0bGUiOiJTRUNUSU9OIDMiLCJOb3RlIjpudWxsLCJIeXBlcmxpbmsiOm51bGwsIklzQ2hhbmdlZCI6ZmFsc2UsIklzTmV3Ijp0cnVlfSx7IiRpZCI6IjQ4OSIsIkdyb3VwTmFtZSI6IjAxYzE2OTM3LTQyMDktNDUyNy04ZGM1LWY5NTJlY2YwNjJlYSIsIlN0YXJ0RGF0ZSI6IjIwMTctMDYtMThUMDA6MDA6MDBaIiwiRW5kRGF0ZSI6IjIwMTctMDYtMjNUMjM6NTk6MDAiLCJQZXJjZW50YWdlQ29tcGxldGUiOm51bGwsIlN0eWxlIjp7IiRpZCI6IjQ5MCIsIlNoYXBlIjo0LCJTaGFwZVRoaWNrbmVzcyI6MywiRHVyYXRpb25Gb3JtYXQiOjAsIkluY2x1ZGVOb25Xb3JraW5nRGF5c0luRHVyYXRpb24iOmZhbHNlLCJQZXJjZW50YWdlQ29tcGxldGVTdHlsZSI6eyIkaWQiOiI0OTEiLCJGb250U2V0dGluZ3MiOnsiJGlkIjoiNDkyIiwiRm9udFNpemUiOjEwLCJGb250TmFtZSI6IkNhbGlicmkiLCJJc0JvbGQiOmZhbHNlLCJJc0l0YWxpYyI6ZmFsc2UsIklzVW5kZXJsaW5lZCI6ZmFsc2UsIlBhcmVudFN0eWxlIjp7IiRyZWYiOiI4NCJ9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NDkzIiwiTGluZUNvbG9yIjpudWxsLCJMaW5lV2VpZ2h0IjowLjAsIkxpbmVUeXBlIjowLCJQYXJlbnRTdHlsZSI6bnVsbH0sIlBhcmVudFN0eWxlIjp7IiRyZWYiOiI4MyJ9fSwiRHVyYXRpb25TdHlsZSI6eyIkaWQiOiI0OTQiLCJGb250U2V0dGluZ3MiOnsiJGlkIjoiNDk1IiwiRm9udFNpemUiOjEwLCJGb250TmFtZSI6IkNhbGlicmkiLCJJc0JvbGQiOmZhbHNlLCJJc0l0YWxpYyI6ZmFsc2UsIklzVW5kZXJsaW5lZCI6ZmFsc2UsIlBhcmVudFN0eWxlIjp7IiRyZWYiOiI5MSJ9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NDk2IiwiTGluZUNvbG9yIjpudWxsLCJMaW5lV2VpZ2h0IjowLjAsIkxpbmVUeXBlIjowLCJQYXJlbnRTdHlsZSI6bnVsbH0sIlBhcmVudFN0eWxlIjp7IiRyZWYiOiI5MCJ9fSwiSG9yaXpvbnRhbENvbm5lY3RvclN0eWxlIjp7IiRpZCI6IjQ5NyIsIkxpbmVDb2xvciI6eyIkcmVmIjoiOTgifSwiTGluZVdlaWdodCI6MC4wLCJMaW5lVHlwZSI6MCwiUGFyZW50U3R5bGUiOnsiJHJlZiI6Ijk3In19LCJWZXJ0aWNhbENvbm5lY3RvclN0eWxlIjp7IiRpZCI6IjQ5OCIsIkxpbmVDb2xvciI6eyIkcmVmIjoiMTAxIn0sIkxpbmVXZWlnaHQiOjAuMCwiTGluZVR5cGUiOjAsIlBhcmVudFN0eWxlIjp7IiRyZWYiOiIxMDAifX0sIk1hcmdpbiI6bnVsbCwiU3RhcnREYXRlUG9zaXRpb24iOjYsIkVuZERhdGVQb3NpdGlvbiI6NiwiRGF0ZUlzVmlzaWJsZSI6ZmFsc2UsIlRpdGxlUG9zaXRpb24iOjIsIkR1cmF0aW9uUG9zaXRpb24iOjYsIlBlcmNlbnRhZ2VDb21wbGV0ZWRQb3NpdGlvbiI6MiwiU3BhY2luZyI6MTAsIklzQmVsb3dUaW1lYmFuZCI6ZmFsc2UsIlBlcmNlbnRhZ2VDb21wbGV0ZVNoYXBlT3BhY2l0eSI6MzUsIlNoYXBlU3R5bGUiOnsiJGlkIjoiNDk5IiwiTWFyZ2luIjp7IiRyZWYiOiIxMDQifSwiUGFkZGluZyI6eyIkaWQiOiI1MDAiLCJUb3AiOjAsIkxlZnQiOjAsIlJpZ2h0IjoyLCJCb3R0b20iOjB9LCJCYWNrZ3JvdW5kIjp7IiRpZCI6IjUwMSIsIkNvbG9yIjp7IiRpZCI6IjUwMiIsIkEiOjI1NSwiUiI6NjgsIkciOjExNCwiQiI6MTk2fX0sIklzVmlzaWJsZSI6dHJ1ZSwiV2lkdGgiOjAuMCwiSGVpZ2h0IjoxMi4wLCJCb3JkZXJTdHlsZSI6eyIkaWQiOiI1MDMiLCJMaW5lQ29sb3IiOnsiJGlkIjoiNTA0IiwiJHR5cGUiOiJOTFJFLkNvbW1vbi5Eb20uU29saWRDb2xvckJydXNoLCBOTFJFLkNvbW1vbiIsIkNvbG9yIjp7IiRpZCI6IjUwNSIsIkEiOjI1NSwiUiI6MjU1LCJHIjowLCJCIjowfX0sIkxpbmVXZWlnaHQiOjAuMCwiTGluZVR5cGUiOjAsIlBhcmVudFN0eWxlIjpudWxsfSwiUGFyZW50U3R5bGUiOnsiJHJlZiI6IjEwMyJ9fSwiVGl0bGVTdHlsZSI6eyIkaWQiOiI1MDYiLCJGb250U2V0dGluZ3MiOnsiJGlkIjoiNTA3IiwiRm9udFNpemUiOjgsIkZvbnROYW1lIjoiQ2FsaWJyaSIsIklzQm9sZCI6ZmFsc2UsIklzSXRhbGljIjpmYWxzZSwiSXNVbmRlcmxpbmVkIjpmYWxzZSwiUGFyZW50U3R5bGUiOnsiJHJlZiI6IjExMiJ9fSwiQXV0b1NpemUiOjIsIkZvcmVncm91bmQiOnsiJGlkIjoiNTA4IiwiQ29sb3IiOnsiJGlkIjoiNTA5IiwiQSI6MjU1LCJSIjoyNTUsIkciOjI1NSwiQiI6MjU1fX0sIk1heFdpZHRoIjozNS4yNSwiTWF4SGVpZ2h0IjoiSW5maW5pdHkiLCJTbWFydEZvcmVncm91bmRJc0FjdGl2ZSI6ZmFsc2UsIkhvcml6b250YWxBbGlnbm1lbnQiOjIsIlZlcnRpY2FsQWxpZ25tZW50IjowLCJTbWFydEZvcmVncm91bmQiOm51bGwsIk1hcmdpbiI6eyIkcmVmIjoiMTE1In0sIlBhZGRpbmciOnsiJHJlZiI6IjExNiJ9LCJCYWNrZ3JvdW5kIjp7IiRyZWYiOiIxMTcifSwiSXNWaXNpYmxlIjp0cnVlLCJXaWR0aCI6MC4wLCJIZWlnaHQiOjAuMCwiQm9yZGVyU3R5bGUiOnsiJGlkIjoiNTEwIiwiTGluZUNvbG9yIjpudWxsLCJMaW5lV2VpZ2h0IjowLjAsIkxpbmVUeXBlIjowLCJQYXJlbnRTdHlsZSI6bnVsbH0sIlBhcmVudFN0eWxlIjp7IiRyZWYiOiIxMTEifX0sIkRhdGVTdHlsZSI6eyIkaWQiOiI1MTEiLCJGb250U2V0dGluZ3MiOnsiJGlkIjoiNTEyIiwiRm9udFNpemUiOjgsIkZvbnROYW1lIjoiQ2FsaWJyaSIsIklzQm9sZCI6ZmFsc2UsIklzSXRhbGljIjpmYWxzZSwiSXNVbmRlcmxpbmVkIjpmYWxzZSwiUGFyZW50U3R5bGUiOnsiJHJlZiI6IjExOSJ9fSwiQXV0b1NpemUiOjAsIkZvcmVncm91bmQiOnsiJGlkIjoiNTEzIiwiQ29sb3IiOnsiJGlkIjoiNTE0IiwiQSI6MjU1LCJSIjoxOTEsIkciOjE5MSwiQiI6MTkx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TE1IiwiTGluZUNvbG9yIjpudWxsLCJMaW5lV2VpZ2h0IjowLjAsIkxpbmVUeXBlIjowLCJQYXJlbnRTdHlsZSI6bnVsbH0sIlBhcmVudFN0eWxlIjp7IiRyZWYiOiIxMTgifX0sIkRhdGVGb3JtYXQiOnsiJHJlZiI6IjEyNSJ9LCJJc1Zpc2libGUiOnRydWUsIlBhcmVudFN0eWxlIjp7IiRyZWYiOiI4MiJ9fSwiSW5kZXgiOjE2LCJTbWFydER1cmF0aW9uQWN0aXZhdGVkIjpmYWxzZSwiRGF0ZUZvcm1hdCI6eyIkcmVmIjoiMTI1In0sIklkIjoiYjI1MjhlMjUtZmI1Zi00MDE5LWEwMmItMDI5ZDdiMjNiODYyIiwiSW1wb3J0SWQiOm51bGwsIlRpdGxlIjoiU3ViLXRhc2sgMSIsIk5vdGUiOm51bGwsIkh5cGVybGluayI6bnVsbCwiSXNDaGFuZ2VkIjpmYWxzZSwiSXNOZXciOnRydWV9LHsiJGlkIjoiNTE2IiwiR3JvdXBOYW1lIjoiMDFjMTY5MzctNDIwOS00NTI3LThkYzUtZjk1MmVjZjA2MmVhIiwiU3RhcnREYXRlIjoiMjAxNy0wNi0yNFQwMDowMDowMFoiLCJFbmREYXRlIjoiMjAxNy0wNi0yOVQyMzo1OTowMFoiLCJQZXJjZW50YWdlQ29tcGxldGUiOm51bGwsIlN0eWxlIjp7IiRpZCI6IjUxNyIsIlNoYXBlIjo0LCJTaGFwZVRoaWNrbmVzcyI6MywiRHVyYXRpb25Gb3JtYXQiOjAsIkluY2x1ZGVOb25Xb3JraW5nRGF5c0luRHVyYXRpb24iOmZhbHNlLCJQZXJjZW50YWdlQ29tcGxldGVTdHlsZSI6eyIkaWQiOiI1MTgiLCJGb250U2V0dGluZ3MiOnsiJGlkIjoiNTE5IiwiRm9udFNpemUiOjEwLCJGb250TmFtZSI6IkNhbGlicmkiLCJJc0JvbGQiOmZhbHNlLCJJc0l0YWxpYyI6ZmFsc2UsIklzVW5kZXJsaW5lZCI6ZmFsc2UsIlBhcmVudFN0eWxlIjp7IiRyZWYiOiI4NCJ9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NTIwIiwiTGluZUNvbG9yIjpudWxsLCJMaW5lV2VpZ2h0IjowLjAsIkxpbmVUeXBlIjowLCJQYXJlbnRTdHlsZSI6bnVsbH0sIlBhcmVudFN0eWxlIjp7IiRyZWYiOiI4MyJ9fSwiRHVyYXRpb25TdHlsZSI6eyIkaWQiOiI1MjEiLCJGb250U2V0dGluZ3MiOnsiJGlkIjoiNTIyIiwiRm9udFNpemUiOjEwLCJGb250TmFtZSI6IkNhbGlicmkiLCJJc0JvbGQiOmZhbHNlLCJJc0l0YWxpYyI6ZmFsc2UsIklzVW5kZXJsaW5lZCI6ZmFsc2UsIlBhcmVudFN0eWxlIjp7IiRyZWYiOiI5MSJ9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NTIzIiwiTGluZUNvbG9yIjpudWxsLCJMaW5lV2VpZ2h0IjowLjAsIkxpbmVUeXBlIjowLCJQYXJlbnRTdHlsZSI6bnVsbH0sIlBhcmVudFN0eWxlIjp7IiRyZWYiOiI5MCJ9fSwiSG9yaXpvbnRhbENvbm5lY3RvclN0eWxlIjp7IiRpZCI6IjUyNCIsIkxpbmVDb2xvciI6eyIkcmVmIjoiOTgifSwiTGluZVdlaWdodCI6MC4wLCJMaW5lVHlwZSI6MCwiUGFyZW50U3R5bGUiOnsiJHJlZiI6Ijk3In19LCJWZXJ0aWNhbENvbm5lY3RvclN0eWxlIjp7IiRpZCI6IjUyNSIsIkxpbmVDb2xvciI6eyIkcmVmIjoiMTAxIn0sIkxpbmVXZWlnaHQiOjAuMCwiTGluZVR5cGUiOjAsIlBhcmVudFN0eWxlIjp7IiRyZWYiOiIxMDAifX0sIk1hcmdpbiI6bnVsbCwiU3RhcnREYXRlUG9zaXRpb24iOjYsIkVuZERhdGVQb3NpdGlvbiI6NiwiRGF0ZUlzVmlzaWJsZSI6ZmFsc2UsIlRpdGxlUG9zaXRpb24iOjIsIkR1cmF0aW9uUG9zaXRpb24iOjYsIlBlcmNlbnRhZ2VDb21wbGV0ZWRQb3NpdGlvbiI6MiwiU3BhY2luZyI6MTAsIklzQmVsb3dUaW1lYmFuZCI6ZmFsc2UsIlBlcmNlbnRhZ2VDb21wbGV0ZVNoYXBlT3BhY2l0eSI6MzUsIlNoYXBlU3R5bGUiOnsiJGlkIjoiNTI2IiwiTWFyZ2luIjp7IiRyZWYiOiIxMDQifSwiUGFkZGluZyI6eyIkaWQiOiI1MjciLCJUb3AiOjAsIkxlZnQiOjAsIlJpZ2h0IjoyLCJCb3R0b20iOjB9LCJCYWNrZ3JvdW5kIjp7IiRpZCI6IjUyOCIsIkNvbG9yIjp7IiRpZCI6IjUyOSIsIkEiOjI1NSwiUiI6ODQsIkciOjEzMCwiQiI6NTN9fSwiSXNWaXNpYmxlIjp0cnVlLCJXaWR0aCI6MC4wLCJIZWlnaHQiOjEyLjAsIkJvcmRlclN0eWxlIjp7IiRpZCI6IjUzMCIsIkxpbmVDb2xvciI6eyIkaWQiOiI1MzEiLCIkdHlwZSI6Ik5MUkUuQ29tbW9uLkRvbS5Tb2xpZENvbG9yQnJ1c2gsIE5MUkUuQ29tbW9uIiwiQ29sb3IiOnsiJGlkIjoiNTMyIiwiQSI6MjU1LCJSIjoyNTUsIkciOjAsIkIiOjB9fSwiTGluZVdlaWdodCI6MC4wLCJMaW5lVHlwZSI6MCwiUGFyZW50U3R5bGUiOm51bGx9LCJQYXJlbnRTdHlsZSI6eyIkcmVmIjoiMTAzIn19LCJUaXRsZVN0eWxlIjp7IiRpZCI6IjUzMyIsIkZvbnRTZXR0aW5ncyI6eyIkaWQiOiI1MzQiLCJGb250U2l6ZSI6OCwiRm9udE5hbWUiOiJDYWxpYnJpIiwiSXNCb2xkIjpmYWxzZSwiSXNJdGFsaWMiOmZhbHNlLCJJc1VuZGVybGluZWQiOmZhbHNlLCJQYXJlbnRTdHlsZSI6eyIkcmVmIjoiMTEyIn19LCJBdXRvU2l6ZSI6MiwiRm9yZWdyb3VuZCI6eyIkaWQiOiI1MzUiLCJDb2xvciI6eyIkaWQiOiI1MzYiLCJBIjoyNTUsIlIiOjI1NSwiRyI6MjU1LCJCIjoyNTV9fSwiTWF4V2lkdGgiOjM1LjI1LCJNYXhIZWlnaHQiOiJJbmZpbml0eSIsIlNtYXJ0Rm9yZWdyb3VuZElzQWN0aXZlIjpmYWxzZSwiSG9yaXpvbnRhbEFsaWdubWVudCI6MiwiVmVydGljYWxBbGlnbm1lbnQiOjAsIlNtYXJ0Rm9yZWdyb3VuZCI6bnVsbCwiTWFyZ2luIjp7IiRyZWYiOiIxMTUifSwiUGFkZGluZyI6eyIkcmVmIjoiMTE2In0sIkJhY2tncm91bmQiOnsiJHJlZiI6IjExNyJ9LCJJc1Zpc2libGUiOnRydWUsIldpZHRoIjowLjAsIkhlaWdodCI6MC4wLCJCb3JkZXJTdHlsZSI6eyIkaWQiOiI1MzciLCJMaW5lQ29sb3IiOm51bGwsIkxpbmVXZWlnaHQiOjAuMCwiTGluZVR5cGUiOjAsIlBhcmVudFN0eWxlIjpudWxsfSwiUGFyZW50U3R5bGUiOnsiJHJlZiI6IjExMSJ9fSwiRGF0ZVN0eWxlIjp7IiRpZCI6IjUzOCIsIkZvbnRTZXR0aW5ncyI6eyIkaWQiOiI1MzkiLCJGb250U2l6ZSI6OCwiRm9udE5hbWUiOiJDYWxpYnJpIiwiSXNCb2xkIjpmYWxzZSwiSXNJdGFsaWMiOmZhbHNlLCJJc1VuZGVybGluZWQiOmZhbHNlLCJQYXJlbnRTdHlsZSI6eyIkcmVmIjoiMTE5In19LCJBdXRvU2l6ZSI6MCwiRm9yZWdyb3VuZCI6eyIkaWQiOiI1NDAiLCJDb2xvciI6eyIkaWQiOiI1NDEiLCJBIjoyNTUsIlIiOjE5MSwiRyI6MTkxLCJCIjoxOTF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1NDIiLCJMaW5lQ29sb3IiOm51bGwsIkxpbmVXZWlnaHQiOjAuMCwiTGluZVR5cGUiOjAsIlBhcmVudFN0eWxlIjpudWxsfSwiUGFyZW50U3R5bGUiOnsiJHJlZiI6IjExOCJ9fSwiRGF0ZUZvcm1hdCI6eyIkcmVmIjoiMTI1In0sIklzVmlzaWJsZSI6dHJ1ZSwiUGFyZW50U3R5bGUiOnsiJHJlZiI6IjgyIn19LCJJbmRleCI6MTcsIlNtYXJ0RHVyYXRpb25BY3RpdmF0ZWQiOmZhbHNlLCJEYXRlRm9ybWF0Ijp7IiRyZWYiOiIxMjUifSwiSWQiOiJhYzFlZjQxNC0wMjNiLTQ5OGEtYjQzOC0yODUwNjZkNzg5ZWYiLCJJbXBvcnRJZCI6bnVsbCwiVGl0bGUiOiJTdWItdGFzayAyIiwiTm90ZSI6bnVsbCwiSHlwZXJsaW5rIjpudWxsLCJJc0NoYW5nZWQiOmZhbHNlLCJJc05ldyI6dHJ1ZX0seyIkaWQiOiI1NDMiLCJHcm91cE5hbWUiOiIwMWMxNjkzNy00MjA5LTQ1MjctOGRjNS1mOTUyZWNmMDYyZWEiLCJTdGFydERhdGUiOiIyMDE3LTA2LTMwVDAwOjAwOjAwWiIsIkVuZERhdGUiOiIyMDE3LTA3LTAzVDIzOjU5OjAwIiwiUGVyY2VudGFnZUNvbXBsZXRlIjpudWxsLCJTdHlsZSI6eyIkaWQiOiI1NDQiLCJTaGFwZSI6NCwiU2hhcGVUaGlja25lc3MiOjMsIkR1cmF0aW9uRm9ybWF0IjowLCJJbmNsdWRlTm9uV29ya2luZ0RheXNJbkR1cmF0aW9uIjpmYWxzZSwiUGVyY2VudGFnZUNvbXBsZXRlU3R5bGUiOnsiJGlkIjoiNTQ1IiwiRm9udFNldHRpbmdzIjp7IiRpZCI6IjU0NiIsIkZvbnRTaXplIjoxMCwiRm9udE5hbWUiOiJDYWxpYnJpIiwiSXNCb2xkIjpmYWxzZSwiSXNJdGFsaWMiOmZhbHNlLCJJc1VuZGVybGluZWQiOmZhbHNlLCJQYXJlbnRTdHlsZSI6eyIkcmVmIjoiODQifX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U0NyIsIkxpbmVDb2xvciI6bnVsbCwiTGluZVdlaWdodCI6MC4wLCJMaW5lVHlwZSI6MCwiUGFyZW50U3R5bGUiOm51bGx9LCJQYXJlbnRTdHlsZSI6eyIkcmVmIjoiODMifX0sIkR1cmF0aW9uU3R5bGUiOnsiJGlkIjoiNTQ4IiwiRm9udFNldHRpbmdzIjp7IiRpZCI6IjU0OSIsIkZvbnRTaXplIjoxMCwiRm9udE5hbWUiOiJDYWxpYnJpIiwiSXNCb2xkIjpmYWxzZSwiSXNJdGFsaWMiOmZhbHNlLCJJc1VuZGVybGluZWQiOmZhbHNlLCJQYXJlbnRTdHlsZSI6eyIkcmVmIjoiOTEifX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U1MCIsIkxpbmVDb2xvciI6bnVsbCwiTGluZVdlaWdodCI6MC4wLCJMaW5lVHlwZSI6MCwiUGFyZW50U3R5bGUiOm51bGx9LCJQYXJlbnRTdHlsZSI6eyIkcmVmIjoiOTAifX0sIkhvcml6b250YWxDb25uZWN0b3JTdHlsZSI6eyIkaWQiOiI1NTEiLCJMaW5lQ29sb3IiOnsiJHJlZiI6Ijk4In0sIkxpbmVXZWlnaHQiOjAuMCwiTGluZVR5cGUiOjAsIlBhcmVudFN0eWxlIjp7IiRyZWYiOiI5NyJ9fSwiVmVydGljYWxDb25uZWN0b3JTdHlsZSI6eyIkaWQiOiI1NTIiLCJMaW5lQ29sb3IiOnsiJHJlZiI6IjEwMSJ9LCJMaW5lV2VpZ2h0IjowLjAsIkxpbmVUeXBlIjowLCJQYXJlbnRTdHlsZSI6eyIkcmVmIjoiMTAwIn19LCJNYXJnaW4iOm51bGwsIlN0YXJ0RGF0ZVBvc2l0aW9uIjo2LCJFbmREYXRlUG9zaXRpb24iOjYsIkRhdGVJc1Zpc2libGUiOmZhbHNlLCJUaXRsZVBvc2l0aW9uIjo0LCJEdXJhdGlvblBvc2l0aW9uIjo2LCJQZXJjZW50YWdlQ29tcGxldGVkUG9zaXRpb24iOjIsIlNwYWNpbmciOjEwLCJJc0JlbG93VGltZWJhbmQiOmZhbHNlLCJQZXJjZW50YWdlQ29tcGxldGVTaGFwZU9wYWNpdHkiOjM1LCJTaGFwZVN0eWxlIjp7IiRpZCI6IjU1MyIsIk1hcmdpbiI6eyIkcmVmIjoiMTA0In0sIlBhZGRpbmciOnsiJGlkIjoiNTU0IiwiVG9wIjowLCJMZWZ0IjowLCJSaWdodCI6MiwiQm90dG9tIjowfSwiQmFja2dyb3VuZCI6eyIkaWQiOiI1NTUiLCJDb2xvciI6eyIkaWQiOiI1NTYiLCJBIjoyNTUsIlIiOjY4LCJHIjo4NCwiQiI6MTA2fX0sIklzVmlzaWJsZSI6dHJ1ZSwiV2lkdGgiOjAuMCwiSGVpZ2h0IjoxMi4wLCJCb3JkZXJTdHlsZSI6eyIkaWQiOiI1NTciLCJMaW5lQ29sb3IiOnsiJGlkIjoiNTU4IiwiJHR5cGUiOiJOTFJFLkNvbW1vbi5Eb20uU29saWRDb2xvckJydXNoLCBOTFJFLkNvbW1vbiIsIkNvbG9yIjp7IiRpZCI6IjU1OSIsIkEiOjI1NSwiUiI6MjU1LCJHIjowLCJCIjowfX0sIkxpbmVXZWlnaHQiOjAuMCwiTGluZVR5cGUiOjAsIlBhcmVudFN0eWxlIjpudWxsfSwiUGFyZW50U3R5bGUiOnsiJHJlZiI6IjEwMyJ9fSwiVGl0bGVTdHlsZSI6eyIkaWQiOiI1NjAiLCJGb250U2V0dGluZ3MiOnsiJGlkIjoiNTYxIiwiRm9udFNpemUiOjgsIkZvbnROYW1lIjoiQ2FsaWJyaSIsIklzQm9sZCI6ZmFsc2UsIklzSXRhbGljIjpmYWxzZSwiSXNVbmRlcmxpbmVkIjpmYWxzZSwiUGFyZW50U3R5bGUiOnsiJHJlZiI6IjExMiJ9fSwiQXV0b1NpemUiOjIsIkZvcmVncm91bmQiOnsiJGlkIjoiNTYyIiwiQ29sb3IiOnsiJGlkIjoiNTYzIiwiQSI6MjU1LCJSIjoxMTUsIkciOjExNSwiQiI6MTE1fX0sIk1heFdpZHRoIjo0OC43NSwiTWF4SGVpZ2h0IjoiSW5maW5pdHkiLCJTbWFydEZvcmVncm91bmRJc0FjdGl2ZSI6ZmFsc2UsIkhvcml6b250YWxBbGlnbm1lbnQiOjIsIlZlcnRpY2FsQWxpZ25tZW50IjowLCJTbWFydEZvcmVncm91bmQiOm51bGwsIk1hcmdpbiI6eyIkcmVmIjoiMTE1In0sIlBhZGRpbmciOnsiJHJlZiI6IjExNiJ9LCJCYWNrZ3JvdW5kIjp7IiRyZWYiOiIxMTcifSwiSXNWaXNpYmxlIjp0cnVlLCJXaWR0aCI6MC4wLCJIZWlnaHQiOjAuMCwiQm9yZGVyU3R5bGUiOnsiJGlkIjoiNTY0IiwiTGluZUNvbG9yIjpudWxsLCJMaW5lV2VpZ2h0IjowLjAsIkxpbmVUeXBlIjowLCJQYXJlbnRTdHlsZSI6bnVsbH0sIlBhcmVudFN0eWxlIjp7IiRyZWYiOiIxMTEifX0sIkRhdGVTdHlsZSI6eyIkaWQiOiI1NjUiLCJGb250U2V0dGluZ3MiOnsiJGlkIjoiNTY2IiwiRm9udFNpemUiOjgsIkZvbnROYW1lIjoiQ2FsaWJyaSIsIklzQm9sZCI6ZmFsc2UsIklzSXRhbGljIjpmYWxzZSwiSXNVbmRlcmxpbmVkIjpmYWxzZSwiUGFyZW50U3R5bGUiOnsiJHJlZiI6IjExOSJ9fSwiQXV0b1NpemUiOjAsIkZvcmVncm91bmQiOnsiJGlkIjoiNTY3IiwiQ29sb3IiOnsiJGlkIjoiNTY4IiwiQSI6MjU1LCJSIjoxOTEsIkciOjE5MSwiQiI6MTkx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TY5IiwiTGluZUNvbG9yIjpudWxsLCJMaW5lV2VpZ2h0IjowLjAsIkxpbmVUeXBlIjowLCJQYXJlbnRTdHlsZSI6bnVsbH0sIlBhcmVudFN0eWxlIjp7IiRyZWYiOiIxMTgifX0sIkRhdGVGb3JtYXQiOnsiJHJlZiI6IjEyNSJ9LCJJc1Zpc2libGUiOnRydWUsIlBhcmVudFN0eWxlIjp7IiRyZWYiOiI4MiJ9fSwiSW5kZXgiOjE4LCJTbWFydER1cmF0aW9uQWN0aXZhdGVkIjpmYWxzZSwiRGF0ZUZvcm1hdCI6eyIkcmVmIjoiMTI1In0sIklkIjoiN2I2ZmJhMjEtNDRjZi00NjNlLThiOWQtYWYwMjZjNzQ1YTZkIiwiSW1wb3J0SWQiOm51bGwsIlRpdGxlIjoiU3ViLXNlY3Rpb25zIDEiLCJOb3RlIjpudWxsLCJIeXBlcmxpbmsiOm51bGwsIklzQ2hhbmdlZCI6ZmFsc2UsIklzTmV3Ijp0cnVlfSx7IiRpZCI6IjU3MCIsIkdyb3VwTmFtZSI6bnVsbCwiU3RhcnREYXRlIjoiMjAxNy0wNi0yN1QwMDowMDowMFoiLCJFbmREYXRlIjoiMjAxNy0wNy0wMlQyMzo1OTowMFoiLCJQZXJjZW50YWdlQ29tcGxldGUiOm51bGwsIlN0eWxlIjp7IiRpZCI6IjU3MSIsIlNoYXBlIjo2LCJTaGFwZVRoaWNrbmVzcyI6MywiRHVyYXRpb25Gb3JtYXQiOjAsIkluY2x1ZGVOb25Xb3JraW5nRGF5c0luRHVyYXRpb24iOmZhbHNlLCJQZXJjZW50YWdlQ29tcGxldGVTdHlsZSI6eyIkaWQiOiI1NzIiLCJGb250U2V0dGluZ3MiOnsiJGlkIjoiNTczIiwiRm9udFNpemUiOjEwLCJGb250TmFtZSI6IkNhbGlicmkiLCJJc0JvbGQiOmZhbHNlLCJJc0l0YWxpYyI6ZmFsc2UsIklzVW5kZXJsaW5lZCI6ZmFsc2UsIlBhcmVudFN0eWxlIjp7IiRyZWYiOiI4NCJ9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NTc0IiwiTGluZUNvbG9yIjpudWxsLCJMaW5lV2VpZ2h0IjowLjAsIkxpbmVUeXBlIjowLCJQYXJlbnRTdHlsZSI6bnVsbH0sIlBhcmVudFN0eWxlIjp7IiRyZWYiOiI4MyJ9fSwiRHVyYXRpb25TdHlsZSI6eyIkaWQiOiI1NzUiLCJGb250U2V0dGluZ3MiOnsiJGlkIjoiNTc2IiwiRm9udFNpemUiOjEwLCJGb250TmFtZSI6IkNhbGlicmkiLCJJc0JvbGQiOmZhbHNlLCJJc0l0YWxpYyI6ZmFsc2UsIklzVW5kZXJsaW5lZCI6ZmFsc2UsIlBhcmVudFN0eWxlIjp7IiRyZWYiOiI5MSJ9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NTc3IiwiTGluZUNvbG9yIjpudWxsLCJMaW5lV2VpZ2h0IjowLjAsIkxpbmVUeXBlIjowLCJQYXJlbnRTdHlsZSI6bnVsbH0sIlBhcmVudFN0eWxlIjp7IiRyZWYiOiI5MCJ9fSwiSG9yaXpvbnRhbENvbm5lY3RvclN0eWxlIjp7IiRpZCI6IjU3OCIsIkxpbmVDb2xvciI6eyIkcmVmIjoiOTgifSwiTGluZVdlaWdodCI6MC4wLCJMaW5lVHlwZSI6MCwiUGFyZW50U3R5bGUiOnsiJHJlZiI6Ijk3In19LCJWZXJ0aWNhbENvbm5lY3RvclN0eWxlIjp7IiRpZCI6IjU3OSIsIkxpbmVDb2xvciI6eyIkcmVmIjoiMTAxIn0sIkxpbmVXZWlnaHQiOjAuMCwiTGluZVR5cGUiOjAsIlBhcmVudFN0eWxlIjp7IiRyZWYiOiIxMDAifX0sIk1hcmdpbiI6bnVsbCwiU3RhcnREYXRlUG9zaXRpb24iOjQsIkVuZERhdGVQb3NpdGlvbiI6NCwiRGF0ZUlzVmlzaWJsZSI6dHJ1ZSwiVGl0bGVQb3NpdGlvbiI6MywiRHVyYXRpb25Qb3NpdGlvbiI6NiwiUGVyY2VudGFnZUNvbXBsZXRlZFBvc2l0aW9uIjo2LCJTcGFjaW5nIjoxMCwiSXNCZWxvd1RpbWViYW5kIjpmYWxzZSwiUGVyY2VudGFnZUNvbXBsZXRlU2hhcGVPcGFjaXR5IjozNSwiU2hhcGVTdHlsZSI6eyIkaWQiOiI1ODAiLCJNYXJnaW4iOnsiJHJlZiI6IjEwNCJ9LCJQYWRkaW5nIjp7IiRpZCI6IjU4MSIsIlRvcCI6MCwiTGVmdCI6MCwiUmlnaHQiOjIsIkJvdHRvbSI6MH0sIkJhY2tncm91bmQiOnsiJGlkIjoiNTgyIiwiQ29sb3IiOnsiJGlkIjoiNTgzIiwiQSI6MjU1LCJSIjo5MSwiRyI6MTU1LCJCIjoyMTN9fSwiSXNWaXNpYmxlIjp0cnVlLCJXaWR0aCI6MC4wLCJIZWlnaHQiOjE2LjUsIkJvcmRlclN0eWxlIjp7IiRpZCI6IjU4NCIsIkxpbmVDb2xvciI6eyIkaWQiOiI1ODUiLCIkdHlwZSI6Ik5MUkUuQ29tbW9uLkRvbS5Tb2xpZENvbG9yQnJ1c2gsIE5MUkUuQ29tbW9uIiwiQ29sb3IiOnsiJGlkIjoiNTg2IiwiQSI6MjU1LCJSIjoyNTUsIkciOjAsIkIiOjB9fSwiTGluZVdlaWdodCI6MC4wLCJMaW5lVHlwZSI6MCwiUGFyZW50U3R5bGUiOm51bGx9LCJQYXJlbnRTdHlsZSI6eyIkcmVmIjoiMTAzIn19LCJUaXRsZVN0eWxlIjp7IiRpZCI6IjU4NyIsIkZvbnRTZXR0aW5ncyI6eyIkaWQiOiI1ODgiLCJGb250U2l6ZSI6OCwiRm9udE5hbWUiOiJDYWxpYnJpIiwiSXNCb2xkIjpmYWxzZSwiSXNJdGFsaWMiOmZhbHNlLCJJc1VuZGVybGluZWQiOmZhbHNlLCJQYXJlbnRTdHlsZSI6eyIkcmVmIjoiMTEyIn19LCJBdXRvU2l6ZSI6MiwiRm9yZWdyb3VuZCI6eyIkaWQiOiI1ODkiLCJDb2xvciI6eyIkaWQiOiI1OTAiLCJBIjoyNTUsIlIiOjExNSwiRyI6MTE1LCJCIjoxMTV9fSwiTWF4V2lkdGgiOjQ5LjUsIk1heEhlaWdodCI6IkluZmluaXR5IiwiU21hcnRGb3JlZ3JvdW5kSXNBY3RpdmUiOmZhbHNlLCJIb3Jpem9udGFsQWxpZ25tZW50IjoyLCJWZXJ0aWNhbEFsaWdubWVudCI6MCwiU21hcnRGb3JlZ3JvdW5kIjpudWxsLCJNYXJnaW4iOnsiJHJlZiI6IjExNSJ9LCJQYWRkaW5nIjp7IiRyZWYiOiIxMTYifSwiQmFja2dyb3VuZCI6eyIkcmVmIjoiMTE3In0sIklzVmlzaWJsZSI6dHJ1ZSwiV2lkdGgiOjAuMCwiSGVpZ2h0IjowLjAsIkJvcmRlclN0eWxlIjp7IiRpZCI6IjU5MSIsIkxpbmVDb2xvciI6bnVsbCwiTGluZVdlaWdodCI6MC4wLCJMaW5lVHlwZSI6MCwiUGFyZW50U3R5bGUiOm51bGx9LCJQYXJlbnRTdHlsZSI6eyIkcmVmIjoiMTExIn19LCJEYXRlU3R5bGUiOnsiJGlkIjoiNTkyIiwiRm9udFNldHRpbmdzIjp7IiRpZCI6IjU5MyIsIkZvbnRTaXplIjo2LCJGb250TmFtZSI6IkNhbGlicmkiLCJJc0JvbGQiOmZhbHNlLCJJc0l0YWxpYyI6ZmFsc2UsIklzVW5kZXJsaW5lZCI6ZmFsc2UsIlBhcmVudFN0eWxlIjp7IiRyZWYiOiIxMTkifX0sIkF1dG9TaXplIjoyLCJGb3JlZ3JvdW5kIjp7IiRpZCI6IjU5NCIsIkNvbG9yIjp7IiRpZCI6IjU5NSIsIkEiOjI1NSwiUiI6MTkxLCJHIjoxOTEsIkIiOjE5MX19LCJNYXhXaWR0aCI6MjQuNzU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U5NiIsIkxpbmVDb2xvciI6bnVsbCwiTGluZVdlaWdodCI6MC4wLCJMaW5lVHlwZSI6MCwiUGFyZW50U3R5bGUiOm51bGx9LCJQYXJlbnRTdHlsZSI6eyIkcmVmIjoiMTE4In19LCJEYXRlRm9ybWF0Ijp7IiRyZWYiOiIxMjUifSwiSXNWaXNpYmxlIjp0cnVlLCJQYXJlbnRTdHlsZSI6eyIkcmVmIjoiODIifX0sIkluZGV4IjoxOSwiU21hcnREdXJhdGlvbkFjdGl2YXRlZCI6ZmFsc2UsIkRhdGVGb3JtYXQiOnsiJHJlZiI6IjEyNSJ9LCJJZCI6IjhkNzVhYWY5LTFmMTEtNDA1ZC04NzIwLTY5OGFmNTMwNDA3MSIsIkltcG9ydElkIjpudWxsLCJUaXRsZSI6IlN1Yi1zdWItdGFzayAxIiwiTm90ZSI6bnVsbCwiSHlwZXJsaW5rIjpudWxsLCJJc0NoYW5nZWQiOmZhbHNlLCJJc05ldyI6dHJ1ZX0seyIkaWQiOiI1OTciLCJHcm91cE5hbWUiOm51bGwsIlN0YXJ0RGF0ZSI6IjIwMTctMDctMDNUMDA6MDA6MDBaIiwiRW5kRGF0ZSI6IjIwMTctMDctMDNUMjM6NTk6MDBaIiwiUGVyY2VudGFnZUNvbXBsZXRlIjpudWxsLCJTdHlsZSI6eyIkaWQiOiI1OTgiLCJTaGFwZSI6NCwiU2hhcGVUaGlja25lc3MiOjMsIkR1cmF0aW9uRm9ybWF0IjowLCJJbmNsdWRlTm9uV29ya2luZ0RheXNJbkR1cmF0aW9uIjpmYWxzZSwiUGVyY2VudGFnZUNvbXBsZXRlU3R5bGUiOnsiJGlkIjoiNTk5IiwiRm9udFNldHRpbmdzIjp7IiRpZCI6IjYwMCIsIkZvbnRTaXplIjoxMCwiRm9udE5hbWUiOiJDYWxpYnJpIiwiSXNCb2xkIjpmYWxzZSwiSXNJdGFsaWMiOmZhbHNlLCJJc1VuZGVybGluZWQiOmZhbHNlLCJQYXJlbnRTdHlsZSI6eyIkcmVmIjoiODQifX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YwMSIsIkxpbmVDb2xvciI6bnVsbCwiTGluZVdlaWdodCI6MC4wLCJMaW5lVHlwZSI6MCwiUGFyZW50U3R5bGUiOm51bGx9LCJQYXJlbnRTdHlsZSI6eyIkcmVmIjoiODMifX0sIkR1cmF0aW9uU3R5bGUiOnsiJGlkIjoiNjAyIiwiRm9udFNldHRpbmdzIjp7IiRpZCI6IjYwMyIsIkZvbnRTaXplIjoxMCwiRm9udE5hbWUiOiJDYWxpYnJpIiwiSXNCb2xkIjpmYWxzZSwiSXNJdGFsaWMiOmZhbHNlLCJJc1VuZGVybGluZWQiOmZhbHNlLCJQYXJlbnRTdHlsZSI6eyIkcmVmIjoiOTEifX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YwNCIsIkxpbmVDb2xvciI6bnVsbCwiTGluZVdlaWdodCI6MC4wLCJMaW5lVHlwZSI6MCwiUGFyZW50U3R5bGUiOm51bGx9LCJQYXJlbnRTdHlsZSI6eyIkcmVmIjoiOTAifX0sIkhvcml6b250YWxDb25uZWN0b3JTdHlsZSI6eyIkaWQiOiI2MDUiLCJMaW5lQ29sb3IiOnsiJHJlZiI6Ijk4In0sIkxpbmVXZWlnaHQiOjAuMCwiTGluZVR5cGUiOjAsIlBhcmVudFN0eWxlIjp7IiRyZWYiOiI5NyJ9fSwiVmVydGljYWxDb25uZWN0b3JTdHlsZSI6eyIkaWQiOiI2MDYiLCJMaW5lQ29sb3IiOnsiJHJlZiI6IjEwMSJ9LCJMaW5lV2VpZ2h0IjowLjAsIkxpbmVUeXBlIjowLCJQYXJlbnRTdHlsZSI6eyIkcmVmIjoiMTAwIn19LCJNYXJnaW4iOm51bGwsIlN0YXJ0RGF0ZVBvc2l0aW9uIjo0LCJFbmREYXRlUG9zaXRpb24iOjQsIkRhdGVJc1Zpc2libGUiOnRydWUsIlRpdGxlUG9zaXRpb24iOjMsIkR1cmF0aW9uUG9zaXRpb24iOjYsIlBlcmNlbnRhZ2VDb21wbGV0ZWRQb3NpdGlvbiI6NiwiU3BhY2luZyI6MTAsIklzQmVsb3dUaW1lYmFuZCI6ZmFsc2UsIlBlcmNlbnRhZ2VDb21wbGV0ZVNoYXBlT3BhY2l0eSI6MzUsIlNoYXBlU3R5bGUiOnsiJGlkIjoiNjA3IiwiTWFyZ2luIjp7IiRyZWYiOiIxMDQifSwiUGFkZGluZyI6eyIkaWQiOiI2MDgiLCJUb3AiOjAsIkxlZnQiOjAsIlJpZ2h0IjoyLCJCb3R0b20iOjB9LCJCYWNrZ3JvdW5kIjp7IiRpZCI6IjYwOSIsIkNvbG9yIjp7IiRpZCI6IjYxMCIsIkEiOjI1NSwiUiI6MTk3LCJHIjo5MCwiQiI6MTd9fSwiSXNWaXNpYmxlIjp0cnVlLCJXaWR0aCI6MC4wLCJIZWlnaHQiOjEyLjAsIkJvcmRlclN0eWxlIjp7IiRpZCI6IjYxMSIsIkxpbmVDb2xvciI6eyIkaWQiOiI2MTIiLCIkdHlwZSI6Ik5MUkUuQ29tbW9uLkRvbS5Tb2xpZENvbG9yQnJ1c2gsIE5MUkUuQ29tbW9uIiwiQ29sb3IiOnsiJGlkIjoiNjEzIiwiQSI6MjU1LCJSIjoyNTUsIkciOjAsIkIiOjB9fSwiTGluZVdlaWdodCI6MC4wLCJMaW5lVHlwZSI6MCwiUGFyZW50U3R5bGUiOm51bGx9LCJQYXJlbnRTdHlsZSI6eyIkcmVmIjoiMTAzIn19LCJUaXRsZVN0eWxlIjp7IiRpZCI6IjYxNCIsIkZvbnRTZXR0aW5ncyI6eyIkaWQiOiI2MTUiLCJGb250U2l6ZSI6OCwiRm9udE5hbWUiOiJDYWxpYnJpIiwiSXNCb2xkIjpmYWxzZSwiSXNJdGFsaWMiOmZhbHNlLCJJc1VuZGVybGluZWQiOmZhbHNlLCJQYXJlbnRTdHlsZSI6eyIkcmVmIjoiMTEyIn19LCJBdXRvU2l6ZSI6MiwiRm9yZWdyb3VuZCI6eyIkaWQiOiI2MTYiLCJDb2xvciI6eyIkaWQiOiI2MTciLCJBIjoyNTUsIlIiOjExNSwiRyI6MTE1LCJCIjoxMTV9fSwiTWF4V2lkdGgiOjQ5LjUsIk1heEhlaWdodCI6IkluZmluaXR5IiwiU21hcnRGb3JlZ3JvdW5kSXNBY3RpdmUiOmZhbHNlLCJIb3Jpem9udGFsQWxpZ25tZW50IjoyLCJWZXJ0aWNhbEFsaWdubWVudCI6MCwiU21hcnRGb3JlZ3JvdW5kIjpudWxsLCJNYXJnaW4iOnsiJHJlZiI6IjExNSJ9LCJQYWRkaW5nIjp7IiRyZWYiOiIxMTYifSwiQmFja2dyb3VuZCI6eyIkcmVmIjoiMTE3In0sIklzVmlzaWJsZSI6dHJ1ZSwiV2lkdGgiOjAuMCwiSGVpZ2h0IjowLjAsIkJvcmRlclN0eWxlIjp7IiRpZCI6IjYxOCIsIkxpbmVDb2xvciI6bnVsbCwiTGluZVdlaWdodCI6MC4wLCJMaW5lVHlwZSI6MCwiUGFyZW50U3R5bGUiOm51bGx9LCJQYXJlbnRTdHlsZSI6eyIkcmVmIjoiMTExIn19LCJEYXRlU3R5bGUiOnsiJGlkIjoiNjE5IiwiRm9udFNldHRpbmdzIjp7IiRpZCI6IjYyMCIsIkZvbnRTaXplIjo2LCJGb250TmFtZSI6IkNhbGlicmkiLCJJc0JvbGQiOmZhbHNlLCJJc0l0YWxpYyI6ZmFsc2UsIklzVW5kZXJsaW5lZCI6ZmFsc2UsIlBhcmVudFN0eWxlIjp7IiRyZWYiOiIxMTkifX0sIkF1dG9TaXplIjoyLCJGb3JlZ3JvdW5kIjp7IiRpZCI6IjYyMSIsIkNvbG9yIjp7IiRpZCI6IjYyMiIsIkEiOjI1NSwiUiI6MTkxLCJHIjoxOTEsIkIiOjE5MX19LCJNYXhXaWR0aCI6OS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2MjMiLCJMaW5lQ29sb3IiOm51bGwsIkxpbmVXZWlnaHQiOjAuMCwiTGluZVR5cGUiOjAsIlBhcmVudFN0eWxlIjpudWxsfSwiUGFyZW50U3R5bGUiOnsiJHJlZiI6IjExOCJ9fSwiRGF0ZUZvcm1hdCI6eyIkcmVmIjoiMTI1In0sIklzVmlzaWJsZSI6dHJ1ZSwiUGFyZW50U3R5bGUiOnsiJHJlZiI6IjgyIn19LCJJbmRleCI6MjAsIlNtYXJ0RHVyYXRpb25BY3RpdmF0ZWQiOmZhbHNlLCJEYXRlRm9ybWF0Ijp7IiRyZWYiOiIxMjUifSwiSWQiOiJkYzU5ODY0YS04ZmU2LTQ2MWYtOTNmOC01NDM5NjdjM2E3MTAiLCJJbXBvcnRJZCI6bnVsbCwiVGl0bGUiOiJTdWItc3ViLXRhc2sgMiIsIk5vdGUiOm51bGwsIkh5cGVybGluayI6bnVsbCwiSXNDaGFuZ2VkIjpmYWxzZSwiSXNOZXciOnRydWV9XSwiTXNQcm9qZWN0SXRlbXNUcmVlIjp7IiRpZCI6IjYyNCIsIlJvb3QiOnsiSW1wb3J0SWQiOm51bGwsIklzSW1wb3J0ZWQiOmZhbHNlLCJDaGlsZHJlbiI6W119fSwiTWV0YWRhdGEiOnsiJGlkIjoiNjI1IiwiUmVjZW50Q29sb3JzQ29sbGVjdGlvbiI6IltdIn0sIlNldHRpbmdzIjp7IiRpZCI6IjYy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Q29uZmlndXJhdGlvbiI6eyIkaWQiOiI2MjciLCJVc2VUaW1lIjpmYWxzZSwiV29ya0RheVN0YXJ0IjoiMDA6MDA6MDAiLCJXb3JrRGF5RW5kIjoiMjM6NTk6MDAifSwiTGFzdFVzZWRUZW1wbGF0ZUlkIjoiY2MyNmY4NjMtMjdjZS00ODBlLWE1ODktYjNmMTJmMmQ2ZWIwIn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21697</TotalTime>
  <Words>2258</Words>
  <Application>Microsoft Macintosh PowerPoint</Application>
  <PresentationFormat>On-screen Show (4:3)</PresentationFormat>
  <Paragraphs>448</Paragraphs>
  <Slides>31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Times New Roman</vt:lpstr>
      <vt:lpstr>Office Theme</vt:lpstr>
      <vt:lpstr>Introduction and Safety Plan</vt:lpstr>
      <vt:lpstr>Welcome </vt:lpstr>
      <vt:lpstr>Welcome</vt:lpstr>
      <vt:lpstr>Contents </vt:lpstr>
      <vt:lpstr>Safety Plan </vt:lpstr>
      <vt:lpstr>Safety Plan – ESS-0469185</vt:lpstr>
      <vt:lpstr>Safety Plan – ESS-0469185</vt:lpstr>
      <vt:lpstr>Safety Plan – ESS-0469185</vt:lpstr>
      <vt:lpstr>Safety Plan – ESS-0469185</vt:lpstr>
      <vt:lpstr>Safety Plan – ESS-0469185</vt:lpstr>
      <vt:lpstr>Safety Plan – ESS-0469185</vt:lpstr>
      <vt:lpstr>Safety Plan – ESS-0469185</vt:lpstr>
      <vt:lpstr>Safety Plan – ESS-0469185</vt:lpstr>
      <vt:lpstr>Contents </vt:lpstr>
      <vt:lpstr>Introduction – TS2 – ESS-0101133</vt:lpstr>
      <vt:lpstr>Introduction – TS2-ESS-0101133 </vt:lpstr>
      <vt:lpstr>Introduction - TS2-0101133 </vt:lpstr>
      <vt:lpstr>Contents </vt:lpstr>
      <vt:lpstr>Hazard and Risk Analysis – ESS-0488867</vt:lpstr>
      <vt:lpstr>Radiation Safety Matrix</vt:lpstr>
      <vt:lpstr>Conventional Safety Matrix</vt:lpstr>
      <vt:lpstr>Hazard and Risk Analysis – ESS-0488867</vt:lpstr>
      <vt:lpstr>Contents </vt:lpstr>
      <vt:lpstr>Pre-start Review – ESS-0505451 </vt:lpstr>
      <vt:lpstr>PSR – Assumptions – ESS -0508222 </vt:lpstr>
      <vt:lpstr>PowerPoint Presentation</vt:lpstr>
      <vt:lpstr>Questions?</vt:lpstr>
      <vt:lpstr>Welcome</vt:lpstr>
      <vt:lpstr>Welcome</vt:lpstr>
      <vt:lpstr>PowerPoint Presentation</vt:lpstr>
      <vt:lpstr>PSR - Actions</vt:lpstr>
    </vt:vector>
  </TitlesOfParts>
  <Manager>Henrik.Carling@esss.se</Manager>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Stuart Birch</cp:lastModifiedBy>
  <cp:revision>296</cp:revision>
  <cp:lastPrinted>2019-02-07T14:57:13Z</cp:lastPrinted>
  <dcterms:created xsi:type="dcterms:W3CDTF">2013-10-29T16:05:10Z</dcterms:created>
  <dcterms:modified xsi:type="dcterms:W3CDTF">2019-02-11T10:21:21Z</dcterms:modified>
</cp:coreProperties>
</file>