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71" r:id="rId3"/>
    <p:sldId id="258" r:id="rId4"/>
    <p:sldId id="259" r:id="rId5"/>
    <p:sldId id="277" r:id="rId6"/>
    <p:sldId id="270" r:id="rId7"/>
    <p:sldId id="267" r:id="rId8"/>
    <p:sldId id="274" r:id="rId9"/>
    <p:sldId id="261" r:id="rId10"/>
    <p:sldId id="264" r:id="rId11"/>
    <p:sldId id="272" r:id="rId12"/>
    <p:sldId id="273" r:id="rId13"/>
    <p:sldId id="275" r:id="rId14"/>
    <p:sldId id="276" r:id="rId15"/>
    <p:sldId id="268" r:id="rId16"/>
    <p:sldId id="269" r:id="rId17"/>
    <p:sldId id="26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3251" autoAdjust="0"/>
  </p:normalViewPr>
  <p:slideViewPr>
    <p:cSldViewPr>
      <p:cViewPr varScale="1">
        <p:scale>
          <a:sx n="78" d="100"/>
          <a:sy n="78" d="100"/>
        </p:scale>
        <p:origin x="96" y="3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2019-02-11</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2019-02-11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2019-02-11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2019-02-11</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2019-02-11</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er Architecture Backround Templ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BD61A1-005B-9349-9560-8B6E4A960A36}"/>
              </a:ext>
            </a:extLst>
          </p:cNvPr>
          <p:cNvSpPr/>
          <p:nvPr userDrawn="1"/>
        </p:nvSpPr>
        <p:spPr>
          <a:xfrm>
            <a:off x="0" y="3927918"/>
            <a:ext cx="12192000" cy="1099308"/>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ectangle 7">
            <a:extLst>
              <a:ext uri="{FF2B5EF4-FFF2-40B4-BE49-F238E27FC236}">
                <a16:creationId xmlns:a16="http://schemas.microsoft.com/office/drawing/2014/main" id="{0A8653FB-B250-B74B-8079-E8E844E6281E}"/>
              </a:ext>
            </a:extLst>
          </p:cNvPr>
          <p:cNvSpPr/>
          <p:nvPr userDrawn="1"/>
        </p:nvSpPr>
        <p:spPr>
          <a:xfrm>
            <a:off x="-2836" y="0"/>
            <a:ext cx="12194836" cy="997682"/>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id="{198FFC8F-F4E1-4244-B4EA-0EAA62C78BC2}"/>
              </a:ext>
            </a:extLst>
          </p:cNvPr>
          <p:cNvSpPr/>
          <p:nvPr userDrawn="1"/>
        </p:nvSpPr>
        <p:spPr>
          <a:xfrm>
            <a:off x="0" y="968579"/>
            <a:ext cx="12192000" cy="931223"/>
          </a:xfrm>
          <a:prstGeom prst="rect">
            <a:avLst/>
          </a:prstGeom>
          <a:solidFill>
            <a:srgbClr val="008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a:extLst>
              <a:ext uri="{FF2B5EF4-FFF2-40B4-BE49-F238E27FC236}">
                <a16:creationId xmlns:a16="http://schemas.microsoft.com/office/drawing/2014/main" id="{C0B7FE8E-DD0B-EB48-A4A8-EA5F915EDDAA}"/>
              </a:ext>
            </a:extLst>
          </p:cNvPr>
          <p:cNvSpPr/>
          <p:nvPr userDrawn="1"/>
        </p:nvSpPr>
        <p:spPr>
          <a:xfrm>
            <a:off x="0" y="1788588"/>
            <a:ext cx="12192000" cy="903473"/>
          </a:xfrm>
          <a:prstGeom prst="rect">
            <a:avLst/>
          </a:prstGeom>
          <a:solidFill>
            <a:srgbClr val="007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11" name="Rectangle 10">
            <a:extLst>
              <a:ext uri="{FF2B5EF4-FFF2-40B4-BE49-F238E27FC236}">
                <a16:creationId xmlns:a16="http://schemas.microsoft.com/office/drawing/2014/main" id="{4AA1CF25-632D-9544-AE9E-B5EB65DFCD2F}"/>
              </a:ext>
            </a:extLst>
          </p:cNvPr>
          <p:cNvSpPr/>
          <p:nvPr userDrawn="1"/>
        </p:nvSpPr>
        <p:spPr>
          <a:xfrm>
            <a:off x="0" y="2644358"/>
            <a:ext cx="12192000" cy="1285335"/>
          </a:xfrm>
          <a:prstGeom prst="rect">
            <a:avLst/>
          </a:prstGeom>
          <a:solidFill>
            <a:srgbClr val="007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74874E9A-2081-864F-B3D6-C1794B7E1982}"/>
              </a:ext>
            </a:extLst>
          </p:cNvPr>
          <p:cNvSpPr/>
          <p:nvPr userDrawn="1"/>
        </p:nvSpPr>
        <p:spPr>
          <a:xfrm>
            <a:off x="0" y="5014729"/>
            <a:ext cx="12192000" cy="645082"/>
          </a:xfrm>
          <a:prstGeom prst="rect">
            <a:avLst/>
          </a:prstGeom>
          <a:solidFill>
            <a:srgbClr val="005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0196D881-68F6-CD40-BBE1-413CD030367E}"/>
              </a:ext>
            </a:extLst>
          </p:cNvPr>
          <p:cNvSpPr/>
          <p:nvPr userDrawn="1"/>
        </p:nvSpPr>
        <p:spPr>
          <a:xfrm>
            <a:off x="0" y="5657017"/>
            <a:ext cx="12192000" cy="626575"/>
          </a:xfrm>
          <a:prstGeom prst="rect">
            <a:avLst/>
          </a:prstGeom>
          <a:solidFill>
            <a:srgbClr val="005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4" name="Rectangle 13">
            <a:extLst>
              <a:ext uri="{FF2B5EF4-FFF2-40B4-BE49-F238E27FC236}">
                <a16:creationId xmlns:a16="http://schemas.microsoft.com/office/drawing/2014/main" id="{3C8BFD91-D8F4-C74F-9AD9-92D3F3F5EA57}"/>
              </a:ext>
            </a:extLst>
          </p:cNvPr>
          <p:cNvSpPr/>
          <p:nvPr userDrawn="1"/>
        </p:nvSpPr>
        <p:spPr>
          <a:xfrm>
            <a:off x="0" y="6275574"/>
            <a:ext cx="12192000" cy="582427"/>
          </a:xfrm>
          <a:prstGeom prst="rect">
            <a:avLst/>
          </a:prstGeom>
          <a:solidFill>
            <a:srgbClr val="004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5" name="Straight Connector 14">
            <a:extLst>
              <a:ext uri="{FF2B5EF4-FFF2-40B4-BE49-F238E27FC236}">
                <a16:creationId xmlns:a16="http://schemas.microsoft.com/office/drawing/2014/main" id="{04B5FEE5-9D4C-844D-86CB-71AD3DF266E9}"/>
              </a:ext>
            </a:extLst>
          </p:cNvPr>
          <p:cNvCxnSpPr>
            <a:cxnSpLocks/>
          </p:cNvCxnSpPr>
          <p:nvPr userDrawn="1"/>
        </p:nvCxnSpPr>
        <p:spPr>
          <a:xfrm>
            <a:off x="-2835" y="964519"/>
            <a:ext cx="12194836" cy="0"/>
          </a:xfrm>
          <a:prstGeom prst="line">
            <a:avLst/>
          </a:prstGeom>
          <a:ln w="9525" cap="rnd" cmpd="sng" algn="ctr">
            <a:gradFill>
              <a:gsLst>
                <a:gs pos="0">
                  <a:schemeClr val="bg1">
                    <a:alpha val="78000"/>
                  </a:schemeClr>
                </a:gs>
                <a:gs pos="26000">
                  <a:schemeClr val="bg1">
                    <a:alpha val="30000"/>
                  </a:schemeClr>
                </a:gs>
                <a:gs pos="86000">
                  <a:srgbClr val="FFFFFF">
                    <a:alpha val="17000"/>
                  </a:srgbClr>
                </a:gs>
                <a:gs pos="75000">
                  <a:srgbClr val="FFFFFF">
                    <a:alpha val="43000"/>
                  </a:srgbClr>
                </a:gs>
                <a:gs pos="46000">
                  <a:schemeClr val="bg1">
                    <a:alpha val="14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05482A43-F451-DC45-8761-E71F6ACA9161}"/>
              </a:ext>
            </a:extLst>
          </p:cNvPr>
          <p:cNvCxnSpPr>
            <a:cxnSpLocks/>
          </p:cNvCxnSpPr>
          <p:nvPr userDrawn="1"/>
        </p:nvCxnSpPr>
        <p:spPr>
          <a:xfrm>
            <a:off x="-2835" y="1780116"/>
            <a:ext cx="12194836" cy="0"/>
          </a:xfrm>
          <a:prstGeom prst="line">
            <a:avLst/>
          </a:prstGeom>
          <a:ln w="9525" cap="rnd" cmpd="sng" algn="ctr">
            <a:gradFill>
              <a:gsLst>
                <a:gs pos="0">
                  <a:schemeClr val="bg1">
                    <a:alpha val="78000"/>
                  </a:schemeClr>
                </a:gs>
                <a:gs pos="26000">
                  <a:schemeClr val="bg1">
                    <a:alpha val="0"/>
                  </a:schemeClr>
                </a:gs>
                <a:gs pos="86000">
                  <a:srgbClr val="FFFFFF">
                    <a:alpha val="0"/>
                  </a:srgbClr>
                </a:gs>
                <a:gs pos="75000">
                  <a:srgbClr val="FFFFFF">
                    <a:alpha val="63000"/>
                  </a:srgbClr>
                </a:gs>
                <a:gs pos="36000">
                  <a:schemeClr val="bg1">
                    <a:alpha val="3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BE2EB50-8C2F-E44F-B5E9-EEF37183040E}"/>
              </a:ext>
            </a:extLst>
          </p:cNvPr>
          <p:cNvCxnSpPr>
            <a:cxnSpLocks/>
          </p:cNvCxnSpPr>
          <p:nvPr userDrawn="1"/>
        </p:nvCxnSpPr>
        <p:spPr>
          <a:xfrm>
            <a:off x="-2835" y="2635525"/>
            <a:ext cx="12194836" cy="0"/>
          </a:xfrm>
          <a:prstGeom prst="line">
            <a:avLst/>
          </a:prstGeom>
          <a:ln w="9525" cap="rnd" cmpd="sng" algn="ctr">
            <a:gradFill>
              <a:gsLst>
                <a:gs pos="0">
                  <a:schemeClr val="bg1">
                    <a:alpha val="78000"/>
                  </a:schemeClr>
                </a:gs>
                <a:gs pos="30000">
                  <a:srgbClr val="FFFFFF">
                    <a:alpha val="0"/>
                  </a:srgbClr>
                </a:gs>
                <a:gs pos="23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76FF466B-2972-1749-A871-43742C6ACAFC}"/>
              </a:ext>
            </a:extLst>
          </p:cNvPr>
          <p:cNvCxnSpPr>
            <a:cxnSpLocks/>
          </p:cNvCxnSpPr>
          <p:nvPr userDrawn="1"/>
        </p:nvCxnSpPr>
        <p:spPr>
          <a:xfrm>
            <a:off x="0" y="3921832"/>
            <a:ext cx="12192000" cy="0"/>
          </a:xfrm>
          <a:prstGeom prst="line">
            <a:avLst/>
          </a:prstGeom>
          <a:ln w="9525" cap="rnd" cmpd="sng" algn="ctr">
            <a:gradFill>
              <a:gsLst>
                <a:gs pos="0">
                  <a:schemeClr val="bg1">
                    <a:alpha val="78000"/>
                  </a:schemeClr>
                </a:gs>
                <a:gs pos="27000">
                  <a:srgbClr val="FFFFFF">
                    <a:alpha val="0"/>
                  </a:srgbClr>
                </a:gs>
                <a:gs pos="20000">
                  <a:schemeClr val="bg1">
                    <a:alpha val="0"/>
                  </a:schemeClr>
                </a:gs>
                <a:gs pos="95000">
                  <a:srgbClr val="FFFFFF">
                    <a:alpha val="0"/>
                  </a:srgbClr>
                </a:gs>
                <a:gs pos="78000">
                  <a:srgbClr val="FFFFFF">
                    <a:alpha val="36000"/>
                  </a:srgbClr>
                </a:gs>
                <a:gs pos="40000">
                  <a:schemeClr val="bg1">
                    <a:alpha val="50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1F28B33E-98A6-8547-89E2-7F551E2FECDB}"/>
              </a:ext>
            </a:extLst>
          </p:cNvPr>
          <p:cNvCxnSpPr>
            <a:cxnSpLocks/>
          </p:cNvCxnSpPr>
          <p:nvPr userDrawn="1"/>
        </p:nvCxnSpPr>
        <p:spPr>
          <a:xfrm>
            <a:off x="-2835" y="5008528"/>
            <a:ext cx="12194836" cy="0"/>
          </a:xfrm>
          <a:prstGeom prst="line">
            <a:avLst/>
          </a:prstGeom>
          <a:ln w="9525" cap="rnd" cmpd="sng" algn="ctr">
            <a:gradFill>
              <a:gsLst>
                <a:gs pos="0">
                  <a:schemeClr val="bg1">
                    <a:alpha val="78000"/>
                  </a:schemeClr>
                </a:gs>
                <a:gs pos="27000">
                  <a:srgbClr val="FFFFFF">
                    <a:alpha val="3000"/>
                  </a:srgbClr>
                </a:gs>
                <a:gs pos="20000">
                  <a:schemeClr val="bg1">
                    <a:alpha val="0"/>
                  </a:schemeClr>
                </a:gs>
                <a:gs pos="95000">
                  <a:srgbClr val="FFFFFF">
                    <a:alpha val="14000"/>
                  </a:srgbClr>
                </a:gs>
                <a:gs pos="78000">
                  <a:srgbClr val="FFFFFF">
                    <a:alpha val="25000"/>
                  </a:srgbClr>
                </a:gs>
                <a:gs pos="36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ED8C49D7-3C1F-B344-A698-65E9AF2E864B}"/>
              </a:ext>
            </a:extLst>
          </p:cNvPr>
          <p:cNvCxnSpPr>
            <a:cxnSpLocks/>
          </p:cNvCxnSpPr>
          <p:nvPr userDrawn="1"/>
        </p:nvCxnSpPr>
        <p:spPr>
          <a:xfrm>
            <a:off x="-2835" y="5650152"/>
            <a:ext cx="12194836" cy="0"/>
          </a:xfrm>
          <a:prstGeom prst="line">
            <a:avLst/>
          </a:prstGeom>
          <a:ln w="9525" cap="rnd" cmpd="sng" algn="ctr">
            <a:gradFill>
              <a:gsLst>
                <a:gs pos="0">
                  <a:schemeClr val="bg1">
                    <a:alpha val="78000"/>
                  </a:schemeClr>
                </a:gs>
                <a:gs pos="28000">
                  <a:srgbClr val="FFFFFF">
                    <a:alpha val="0"/>
                  </a:srgbClr>
                </a:gs>
                <a:gs pos="21000">
                  <a:schemeClr val="bg1">
                    <a:alpha val="0"/>
                  </a:schemeClr>
                </a:gs>
                <a:gs pos="89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CEFCE13-E359-5643-A613-22FC2071F063}"/>
              </a:ext>
            </a:extLst>
          </p:cNvPr>
          <p:cNvCxnSpPr>
            <a:cxnSpLocks/>
          </p:cNvCxnSpPr>
          <p:nvPr userDrawn="1"/>
        </p:nvCxnSpPr>
        <p:spPr>
          <a:xfrm>
            <a:off x="0" y="6265718"/>
            <a:ext cx="12192000" cy="0"/>
          </a:xfrm>
          <a:prstGeom prst="line">
            <a:avLst/>
          </a:prstGeom>
          <a:ln w="9525" cap="rnd" cmpd="sng" algn="ctr">
            <a:gradFill>
              <a:gsLst>
                <a:gs pos="0">
                  <a:schemeClr val="bg1">
                    <a:alpha val="78000"/>
                  </a:schemeClr>
                </a:gs>
                <a:gs pos="30000">
                  <a:srgbClr val="FFFFFF">
                    <a:alpha val="0"/>
                  </a:srgbClr>
                </a:gs>
                <a:gs pos="25000">
                  <a:schemeClr val="bg1">
                    <a:alpha val="0"/>
                  </a:schemeClr>
                </a:gs>
                <a:gs pos="85000">
                  <a:srgbClr val="FFFFFF">
                    <a:alpha val="14000"/>
                  </a:srgbClr>
                </a:gs>
                <a:gs pos="72000">
                  <a:srgbClr val="FFFFFF">
                    <a:alpha val="25000"/>
                  </a:srgbClr>
                </a:gs>
                <a:gs pos="48000">
                  <a:schemeClr val="bg1">
                    <a:alpha val="35000"/>
                  </a:schemeClr>
                </a:gs>
                <a:gs pos="100000">
                  <a:schemeClr val="bg1">
                    <a:alpha val="63000"/>
                  </a:schemeClr>
                </a:gs>
              </a:gsLst>
              <a:lin ang="0" scaled="0"/>
            </a:gra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7DCC488A-087B-6643-81E4-6BC347BC73F9}"/>
              </a:ext>
            </a:extLst>
          </p:cNvPr>
          <p:cNvSpPr txBox="1"/>
          <p:nvPr userDrawn="1"/>
        </p:nvSpPr>
        <p:spPr>
          <a:xfrm>
            <a:off x="251114" y="1290949"/>
            <a:ext cx="1839598" cy="369332"/>
          </a:xfrm>
          <a:prstGeom prst="rect">
            <a:avLst/>
          </a:prstGeom>
          <a:noFill/>
        </p:spPr>
        <p:txBody>
          <a:bodyPr wrap="square" rtlCol="0">
            <a:spAutoFit/>
          </a:bodyPr>
          <a:lstStyle/>
          <a:p>
            <a:pPr algn="r"/>
            <a:r>
              <a:rPr lang="en-GB" sz="900" b="1" spc="40" baseline="0" dirty="0">
                <a:solidFill>
                  <a:schemeClr val="bg1"/>
                </a:solidFill>
                <a:latin typeface="+mn-lt"/>
              </a:rPr>
              <a:t>engineers, operators,</a:t>
            </a:r>
          </a:p>
          <a:p>
            <a:pPr algn="r"/>
            <a:r>
              <a:rPr lang="en-GB" sz="900" b="1" spc="40" baseline="0" dirty="0">
                <a:solidFill>
                  <a:schemeClr val="bg1"/>
                </a:solidFill>
                <a:latin typeface="+mn-lt"/>
              </a:rPr>
              <a:t>scientists, technicians, ...</a:t>
            </a:r>
          </a:p>
        </p:txBody>
      </p:sp>
      <p:sp>
        <p:nvSpPr>
          <p:cNvPr id="24" name="TextBox 23">
            <a:extLst>
              <a:ext uri="{FF2B5EF4-FFF2-40B4-BE49-F238E27FC236}">
                <a16:creationId xmlns:a16="http://schemas.microsoft.com/office/drawing/2014/main" id="{CFBC42A5-A6DE-114B-B82B-5086D58B1CB3}"/>
              </a:ext>
            </a:extLst>
          </p:cNvPr>
          <p:cNvSpPr txBox="1"/>
          <p:nvPr userDrawn="1"/>
        </p:nvSpPr>
        <p:spPr>
          <a:xfrm>
            <a:off x="220633" y="1031935"/>
            <a:ext cx="1839599"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Human Users</a:t>
            </a:r>
            <a:endParaRPr lang="en-US" sz="1500" dirty="0">
              <a:solidFill>
                <a:schemeClr val="bg1"/>
              </a:solidFill>
              <a:latin typeface="+mj-lt"/>
            </a:endParaRPr>
          </a:p>
        </p:txBody>
      </p:sp>
      <p:sp>
        <p:nvSpPr>
          <p:cNvPr id="25" name="TextBox 24">
            <a:extLst>
              <a:ext uri="{FF2B5EF4-FFF2-40B4-BE49-F238E27FC236}">
                <a16:creationId xmlns:a16="http://schemas.microsoft.com/office/drawing/2014/main" id="{961A9D6B-0B5C-6A45-BA7E-A1F0CFE986CD}"/>
              </a:ext>
            </a:extLst>
          </p:cNvPr>
          <p:cNvSpPr txBox="1"/>
          <p:nvPr userDrawn="1"/>
        </p:nvSpPr>
        <p:spPr>
          <a:xfrm>
            <a:off x="182881" y="2087675"/>
            <a:ext cx="1907832" cy="507831"/>
          </a:xfrm>
          <a:prstGeom prst="rect">
            <a:avLst/>
          </a:prstGeom>
          <a:noFill/>
        </p:spPr>
        <p:txBody>
          <a:bodyPr wrap="square" rtlCol="0">
            <a:spAutoFit/>
          </a:bodyPr>
          <a:lstStyle/>
          <a:p>
            <a:pPr algn="r"/>
            <a:r>
              <a:rPr lang="en-GB" sz="900" b="1" spc="30" dirty="0">
                <a:solidFill>
                  <a:schemeClr val="bg1"/>
                </a:solidFill>
                <a:latin typeface="+mn-lt"/>
              </a:rPr>
              <a:t>GUIs for data analysis,</a:t>
            </a:r>
          </a:p>
          <a:p>
            <a:pPr algn="r"/>
            <a:r>
              <a:rPr lang="en-GB" sz="900" b="1" spc="30" dirty="0">
                <a:solidFill>
                  <a:schemeClr val="bg1"/>
                </a:solidFill>
                <a:latin typeface="+mn-lt"/>
              </a:rPr>
              <a:t> processing and </a:t>
            </a:r>
            <a:r>
              <a:rPr lang="en-GB" sz="900" b="1" spc="30" baseline="0" dirty="0">
                <a:solidFill>
                  <a:schemeClr val="bg1"/>
                </a:solidFill>
                <a:latin typeface="+mn-lt"/>
              </a:rPr>
              <a:t>archiving</a:t>
            </a:r>
            <a:r>
              <a:rPr lang="en-GB" sz="900" b="1" spc="30" dirty="0">
                <a:solidFill>
                  <a:schemeClr val="bg1"/>
                </a:solidFill>
                <a:latin typeface="+mn-lt"/>
              </a:rPr>
              <a:t> services, system configuration, ...</a:t>
            </a:r>
          </a:p>
        </p:txBody>
      </p:sp>
      <p:sp>
        <p:nvSpPr>
          <p:cNvPr id="26" name="TextBox 25">
            <a:extLst>
              <a:ext uri="{FF2B5EF4-FFF2-40B4-BE49-F238E27FC236}">
                <a16:creationId xmlns:a16="http://schemas.microsoft.com/office/drawing/2014/main" id="{82ACA9FA-E617-DA41-B950-90B4DEEA4E51}"/>
              </a:ext>
            </a:extLst>
          </p:cNvPr>
          <p:cNvSpPr txBox="1"/>
          <p:nvPr userDrawn="1"/>
        </p:nvSpPr>
        <p:spPr>
          <a:xfrm>
            <a:off x="367182" y="1808690"/>
            <a:ext cx="1723530"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Applications</a:t>
            </a:r>
            <a:endParaRPr lang="en-US" sz="1500" dirty="0">
              <a:solidFill>
                <a:schemeClr val="bg1"/>
              </a:solidFill>
              <a:latin typeface="+mj-lt"/>
            </a:endParaRPr>
          </a:p>
        </p:txBody>
      </p:sp>
      <p:sp>
        <p:nvSpPr>
          <p:cNvPr id="27" name="TextBox 26">
            <a:extLst>
              <a:ext uri="{FF2B5EF4-FFF2-40B4-BE49-F238E27FC236}">
                <a16:creationId xmlns:a16="http://schemas.microsoft.com/office/drawing/2014/main" id="{2E747AA5-6BEA-904A-9E94-B3434F9D2F02}"/>
              </a:ext>
            </a:extLst>
          </p:cNvPr>
          <p:cNvSpPr txBox="1"/>
          <p:nvPr userDrawn="1"/>
        </p:nvSpPr>
        <p:spPr>
          <a:xfrm>
            <a:off x="251114" y="3094127"/>
            <a:ext cx="1839598" cy="507831"/>
          </a:xfrm>
          <a:prstGeom prst="rect">
            <a:avLst/>
          </a:prstGeom>
          <a:noFill/>
        </p:spPr>
        <p:txBody>
          <a:bodyPr wrap="square" rtlCol="0">
            <a:spAutoFit/>
          </a:bodyPr>
          <a:lstStyle/>
          <a:p>
            <a:pPr algn="r"/>
            <a:r>
              <a:rPr lang="en-GB" sz="900" b="1" spc="40" baseline="0" dirty="0">
                <a:solidFill>
                  <a:schemeClr val="bg1"/>
                </a:solidFill>
                <a:latin typeface="+mn-lt"/>
              </a:rPr>
              <a:t>runtime &amp; historical data,</a:t>
            </a:r>
          </a:p>
          <a:p>
            <a:pPr algn="r"/>
            <a:r>
              <a:rPr lang="en-GB" sz="900" b="1" spc="40" baseline="0" dirty="0">
                <a:solidFill>
                  <a:schemeClr val="bg1"/>
                </a:solidFill>
                <a:latin typeface="+mn-lt"/>
              </a:rPr>
              <a:t>complex control functions,</a:t>
            </a:r>
          </a:p>
          <a:p>
            <a:pPr algn="r"/>
            <a:r>
              <a:rPr lang="en-GB" sz="900" b="1" spc="40" baseline="0" dirty="0">
                <a:solidFill>
                  <a:schemeClr val="bg1"/>
                </a:solidFill>
                <a:latin typeface="+mn-lt"/>
              </a:rPr>
              <a:t>configuration databases</a:t>
            </a:r>
          </a:p>
        </p:txBody>
      </p:sp>
      <p:sp>
        <p:nvSpPr>
          <p:cNvPr id="28" name="TextBox 27">
            <a:extLst>
              <a:ext uri="{FF2B5EF4-FFF2-40B4-BE49-F238E27FC236}">
                <a16:creationId xmlns:a16="http://schemas.microsoft.com/office/drawing/2014/main" id="{ABF82DE3-8FE7-8E49-ADC7-A5D349AD19C6}"/>
              </a:ext>
            </a:extLst>
          </p:cNvPr>
          <p:cNvSpPr txBox="1"/>
          <p:nvPr userDrawn="1"/>
        </p:nvSpPr>
        <p:spPr>
          <a:xfrm>
            <a:off x="251115" y="2813040"/>
            <a:ext cx="1839597"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Facility Integration</a:t>
            </a:r>
            <a:endParaRPr lang="en-US" sz="1500" dirty="0">
              <a:solidFill>
                <a:schemeClr val="bg1"/>
              </a:solidFill>
              <a:latin typeface="+mj-lt"/>
            </a:endParaRPr>
          </a:p>
        </p:txBody>
      </p:sp>
      <p:sp>
        <p:nvSpPr>
          <p:cNvPr id="29" name="TextBox 28">
            <a:extLst>
              <a:ext uri="{FF2B5EF4-FFF2-40B4-BE49-F238E27FC236}">
                <a16:creationId xmlns:a16="http://schemas.microsoft.com/office/drawing/2014/main" id="{51207A60-29BD-2541-AFFD-8AC1D019424C}"/>
              </a:ext>
            </a:extLst>
          </p:cNvPr>
          <p:cNvSpPr txBox="1"/>
          <p:nvPr userDrawn="1"/>
        </p:nvSpPr>
        <p:spPr>
          <a:xfrm>
            <a:off x="251115" y="4304737"/>
            <a:ext cx="1839598" cy="646331"/>
          </a:xfrm>
          <a:prstGeom prst="rect">
            <a:avLst/>
          </a:prstGeom>
          <a:noFill/>
        </p:spPr>
        <p:txBody>
          <a:bodyPr wrap="square" rtlCol="0">
            <a:spAutoFit/>
          </a:bodyPr>
          <a:lstStyle/>
          <a:p>
            <a:pPr algn="r"/>
            <a:r>
              <a:rPr lang="en-GB" sz="900" b="1" spc="40" baseline="0" dirty="0">
                <a:solidFill>
                  <a:schemeClr val="bg1"/>
                </a:solidFill>
                <a:latin typeface="+mn-lt"/>
              </a:rPr>
              <a:t>process and device control,</a:t>
            </a:r>
          </a:p>
          <a:p>
            <a:pPr algn="r"/>
            <a:r>
              <a:rPr lang="en-GB" sz="900" b="1" spc="40" baseline="0" dirty="0">
                <a:solidFill>
                  <a:schemeClr val="bg1"/>
                </a:solidFill>
                <a:latin typeface="+mn-lt"/>
              </a:rPr>
              <a:t>high dependability,</a:t>
            </a:r>
          </a:p>
          <a:p>
            <a:pPr algn="r"/>
            <a:r>
              <a:rPr lang="en-GB" sz="900" b="1" spc="40" baseline="0" dirty="0">
                <a:solidFill>
                  <a:schemeClr val="bg1"/>
                </a:solidFill>
                <a:latin typeface="+mn-lt"/>
              </a:rPr>
              <a:t>executes local control functions</a:t>
            </a:r>
          </a:p>
        </p:txBody>
      </p:sp>
      <p:sp>
        <p:nvSpPr>
          <p:cNvPr id="30" name="TextBox 29">
            <a:extLst>
              <a:ext uri="{FF2B5EF4-FFF2-40B4-BE49-F238E27FC236}">
                <a16:creationId xmlns:a16="http://schemas.microsoft.com/office/drawing/2014/main" id="{27FE678F-F792-7B47-B698-E1F67107705E}"/>
              </a:ext>
            </a:extLst>
          </p:cNvPr>
          <p:cNvSpPr txBox="1"/>
          <p:nvPr userDrawn="1"/>
        </p:nvSpPr>
        <p:spPr>
          <a:xfrm>
            <a:off x="251115" y="4031889"/>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Local System Control</a:t>
            </a:r>
            <a:endParaRPr lang="en-US" sz="1500" dirty="0">
              <a:solidFill>
                <a:schemeClr val="bg1"/>
              </a:solidFill>
              <a:latin typeface="+mj-lt"/>
            </a:endParaRPr>
          </a:p>
        </p:txBody>
      </p:sp>
      <p:sp>
        <p:nvSpPr>
          <p:cNvPr id="31" name="TextBox 30">
            <a:extLst>
              <a:ext uri="{FF2B5EF4-FFF2-40B4-BE49-F238E27FC236}">
                <a16:creationId xmlns:a16="http://schemas.microsoft.com/office/drawing/2014/main" id="{F4A57D3A-95A9-3E44-9B58-625F72B8357A}"/>
              </a:ext>
            </a:extLst>
          </p:cNvPr>
          <p:cNvSpPr txBox="1"/>
          <p:nvPr userDrawn="1"/>
        </p:nvSpPr>
        <p:spPr>
          <a:xfrm>
            <a:off x="251115" y="4982364"/>
            <a:ext cx="1839598" cy="523220"/>
          </a:xfrm>
          <a:prstGeom prst="rect">
            <a:avLst/>
          </a:prstGeom>
          <a:noFill/>
        </p:spPr>
        <p:txBody>
          <a:bodyPr wrap="square" rtlCol="0">
            <a:spAutoFit/>
          </a:bodyPr>
          <a:lstStyle/>
          <a:p>
            <a:pPr algn="r"/>
            <a:r>
              <a:rPr lang="en-GB" sz="1400" dirty="0">
                <a:solidFill>
                  <a:schemeClr val="bg1"/>
                </a:solidFill>
                <a:latin typeface="+mj-lt"/>
              </a:rPr>
              <a:t>Signal Conditioning</a:t>
            </a:r>
          </a:p>
          <a:p>
            <a:pPr algn="r"/>
            <a:r>
              <a:rPr lang="en-GB" sz="1400" dirty="0">
                <a:solidFill>
                  <a:schemeClr val="bg1"/>
                </a:solidFill>
                <a:latin typeface="+mj-lt"/>
              </a:rPr>
              <a:t>(a/d ) and Electronics</a:t>
            </a:r>
          </a:p>
        </p:txBody>
      </p:sp>
      <p:sp>
        <p:nvSpPr>
          <p:cNvPr id="32" name="TextBox 31">
            <a:extLst>
              <a:ext uri="{FF2B5EF4-FFF2-40B4-BE49-F238E27FC236}">
                <a16:creationId xmlns:a16="http://schemas.microsoft.com/office/drawing/2014/main" id="{3DDB6779-D74A-6143-97F2-94CEF046BC0B}"/>
              </a:ext>
            </a:extLst>
          </p:cNvPr>
          <p:cNvSpPr txBox="1"/>
          <p:nvPr userDrawn="1"/>
        </p:nvSpPr>
        <p:spPr>
          <a:xfrm>
            <a:off x="251115" y="573050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Physical Equipment</a:t>
            </a:r>
            <a:endParaRPr lang="en-US" sz="1500" dirty="0">
              <a:solidFill>
                <a:schemeClr val="bg1"/>
              </a:solidFill>
              <a:latin typeface="+mj-lt"/>
            </a:endParaRPr>
          </a:p>
        </p:txBody>
      </p:sp>
      <p:sp>
        <p:nvSpPr>
          <p:cNvPr id="33" name="TextBox 32">
            <a:extLst>
              <a:ext uri="{FF2B5EF4-FFF2-40B4-BE49-F238E27FC236}">
                <a16:creationId xmlns:a16="http://schemas.microsoft.com/office/drawing/2014/main" id="{3A6B0A83-38E6-3B4E-8E64-99B9C01E55D3}"/>
              </a:ext>
            </a:extLst>
          </p:cNvPr>
          <p:cNvSpPr txBox="1"/>
          <p:nvPr userDrawn="1"/>
        </p:nvSpPr>
        <p:spPr>
          <a:xfrm>
            <a:off x="251115" y="6355826"/>
            <a:ext cx="1839598" cy="3231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sz="1500" dirty="0">
                <a:solidFill>
                  <a:schemeClr val="bg1"/>
                </a:solidFill>
                <a:latin typeface="+mj-lt"/>
              </a:rPr>
              <a:t>Physical Processes</a:t>
            </a:r>
            <a:endParaRPr lang="en-US" sz="1500" dirty="0">
              <a:solidFill>
                <a:schemeClr val="bg1"/>
              </a:solidFill>
              <a:latin typeface="+mj-lt"/>
            </a:endParaRPr>
          </a:p>
        </p:txBody>
      </p:sp>
      <p:sp>
        <p:nvSpPr>
          <p:cNvPr id="34" name="TextBox 33">
            <a:extLst>
              <a:ext uri="{FF2B5EF4-FFF2-40B4-BE49-F238E27FC236}">
                <a16:creationId xmlns:a16="http://schemas.microsoft.com/office/drawing/2014/main" id="{1424291D-C427-B14D-B602-A7ECFD202BA0}"/>
              </a:ext>
            </a:extLst>
          </p:cNvPr>
          <p:cNvSpPr txBox="1"/>
          <p:nvPr userDrawn="1"/>
        </p:nvSpPr>
        <p:spPr>
          <a:xfrm>
            <a:off x="251114" y="6000540"/>
            <a:ext cx="1839598" cy="230832"/>
          </a:xfrm>
          <a:prstGeom prst="rect">
            <a:avLst/>
          </a:prstGeom>
          <a:noFill/>
        </p:spPr>
        <p:txBody>
          <a:bodyPr wrap="square" rtlCol="0">
            <a:spAutoFit/>
          </a:bodyPr>
          <a:lstStyle/>
          <a:p>
            <a:pPr algn="r"/>
            <a:r>
              <a:rPr lang="en-GB" sz="900" b="1" spc="40" baseline="0" dirty="0">
                <a:solidFill>
                  <a:schemeClr val="bg1"/>
                </a:solidFill>
                <a:latin typeface="+mn-lt"/>
              </a:rPr>
              <a:t>machinery, sensors, actuators</a:t>
            </a:r>
          </a:p>
        </p:txBody>
      </p:sp>
      <p:pic>
        <p:nvPicPr>
          <p:cNvPr id="35" name="Picture 34">
            <a:extLst>
              <a:ext uri="{FF2B5EF4-FFF2-40B4-BE49-F238E27FC236}">
                <a16:creationId xmlns:a16="http://schemas.microsoft.com/office/drawing/2014/main" id="{2A352A22-A50C-F74E-897C-26E4A18151A3}"/>
              </a:ext>
            </a:extLst>
          </p:cNvPr>
          <p:cNvPicPr>
            <a:picLocks noChangeAspect="1"/>
          </p:cNvPicPr>
          <p:nvPr userDrawn="1"/>
        </p:nvPicPr>
        <p:blipFill>
          <a:blip r:embed="rId2"/>
          <a:stretch>
            <a:fillRect/>
          </a:stretch>
        </p:blipFill>
        <p:spPr>
          <a:xfrm>
            <a:off x="2183347" y="2489471"/>
            <a:ext cx="129560" cy="316376"/>
          </a:xfrm>
          <a:prstGeom prst="rect">
            <a:avLst/>
          </a:prstGeom>
          <a:effectLst>
            <a:outerShdw blurRad="76200" dist="50800" dir="2700000" algn="tl" rotWithShape="0">
              <a:srgbClr val="00112B">
                <a:alpha val="49804"/>
              </a:srgbClr>
            </a:outerShdw>
          </a:effectLst>
        </p:spPr>
      </p:pic>
      <p:sp>
        <p:nvSpPr>
          <p:cNvPr id="36" name="TextBox 35">
            <a:extLst>
              <a:ext uri="{FF2B5EF4-FFF2-40B4-BE49-F238E27FC236}">
                <a16:creationId xmlns:a16="http://schemas.microsoft.com/office/drawing/2014/main" id="{1FA3A0BB-5D35-9D49-A1A4-3314B7AC5140}"/>
              </a:ext>
            </a:extLst>
          </p:cNvPr>
          <p:cNvSpPr txBox="1"/>
          <p:nvPr userDrawn="1"/>
        </p:nvSpPr>
        <p:spPr>
          <a:xfrm>
            <a:off x="2283427" y="2463607"/>
            <a:ext cx="878126" cy="338554"/>
          </a:xfrm>
          <a:prstGeom prst="rect">
            <a:avLst/>
          </a:prstGeom>
          <a:noFill/>
        </p:spPr>
        <p:txBody>
          <a:bodyPr wrap="none" rtlCol="0">
            <a:spAutoFit/>
          </a:bodyPr>
          <a:lstStyle/>
          <a:p>
            <a:r>
              <a:rPr lang="en-GB" sz="800" b="1" i="1" spc="40" baseline="0" dirty="0">
                <a:solidFill>
                  <a:schemeClr val="bg1"/>
                </a:solidFill>
                <a:latin typeface="+mn-lt"/>
              </a:rPr>
              <a:t>ESS facility</a:t>
            </a:r>
          </a:p>
          <a:p>
            <a:r>
              <a:rPr lang="en-GB" sz="800" b="1" i="1" spc="40" baseline="0" dirty="0">
                <a:solidFill>
                  <a:schemeClr val="bg1"/>
                </a:solidFill>
                <a:latin typeface="+mn-lt"/>
              </a:rPr>
              <a:t>data exchange</a:t>
            </a:r>
          </a:p>
        </p:txBody>
      </p:sp>
      <p:pic>
        <p:nvPicPr>
          <p:cNvPr id="37" name="Picture 36">
            <a:extLst>
              <a:ext uri="{FF2B5EF4-FFF2-40B4-BE49-F238E27FC236}">
                <a16:creationId xmlns:a16="http://schemas.microsoft.com/office/drawing/2014/main" id="{9BB43473-E698-E54E-A5DF-DFDF68616327}"/>
              </a:ext>
            </a:extLst>
          </p:cNvPr>
          <p:cNvPicPr>
            <a:picLocks noChangeAspect="1"/>
          </p:cNvPicPr>
          <p:nvPr userDrawn="1"/>
        </p:nvPicPr>
        <p:blipFill>
          <a:blip r:embed="rId2"/>
          <a:stretch>
            <a:fillRect/>
          </a:stretch>
        </p:blipFill>
        <p:spPr>
          <a:xfrm>
            <a:off x="2186119" y="3780184"/>
            <a:ext cx="126788" cy="309607"/>
          </a:xfrm>
          <a:prstGeom prst="rect">
            <a:avLst/>
          </a:prstGeom>
          <a:effectLst>
            <a:outerShdw blurRad="76200" dist="50800" dir="2700000" algn="tl" rotWithShape="0">
              <a:srgbClr val="00112B">
                <a:alpha val="49804"/>
              </a:srgbClr>
            </a:outerShdw>
          </a:effectLst>
        </p:spPr>
      </p:pic>
      <p:sp>
        <p:nvSpPr>
          <p:cNvPr id="38" name="TextBox 37">
            <a:extLst>
              <a:ext uri="{FF2B5EF4-FFF2-40B4-BE49-F238E27FC236}">
                <a16:creationId xmlns:a16="http://schemas.microsoft.com/office/drawing/2014/main" id="{62E5EB82-23AB-7144-9C3B-F93202CCBC66}"/>
              </a:ext>
            </a:extLst>
          </p:cNvPr>
          <p:cNvSpPr txBox="1"/>
          <p:nvPr userDrawn="1"/>
        </p:nvSpPr>
        <p:spPr>
          <a:xfrm>
            <a:off x="2278580" y="3747202"/>
            <a:ext cx="917559" cy="338554"/>
          </a:xfrm>
          <a:prstGeom prst="rect">
            <a:avLst/>
          </a:prstGeom>
          <a:noFill/>
        </p:spPr>
        <p:txBody>
          <a:bodyPr wrap="none" rtlCol="0">
            <a:spAutoFit/>
          </a:bodyPr>
          <a:lstStyle/>
          <a:p>
            <a:r>
              <a:rPr lang="en-GB" sz="800" b="1" i="1" spc="40" baseline="0" dirty="0">
                <a:solidFill>
                  <a:schemeClr val="bg1"/>
                </a:solidFill>
                <a:latin typeface="+mn-lt"/>
              </a:rPr>
              <a:t>system specific </a:t>
            </a:r>
          </a:p>
          <a:p>
            <a:r>
              <a:rPr lang="en-GB" sz="800" b="1" i="1" spc="40" baseline="0" dirty="0">
                <a:solidFill>
                  <a:schemeClr val="bg1"/>
                </a:solidFill>
                <a:latin typeface="+mn-lt"/>
              </a:rPr>
              <a:t>data exchange</a:t>
            </a:r>
          </a:p>
        </p:txBody>
      </p:sp>
      <p:pic>
        <p:nvPicPr>
          <p:cNvPr id="39" name="Picture 38">
            <a:extLst>
              <a:ext uri="{FF2B5EF4-FFF2-40B4-BE49-F238E27FC236}">
                <a16:creationId xmlns:a16="http://schemas.microsoft.com/office/drawing/2014/main" id="{A170D763-A1CF-8D42-80F9-B1A8AA998AA3}"/>
              </a:ext>
            </a:extLst>
          </p:cNvPr>
          <p:cNvPicPr>
            <a:picLocks noChangeAspect="1"/>
          </p:cNvPicPr>
          <p:nvPr userDrawn="1"/>
        </p:nvPicPr>
        <p:blipFill>
          <a:blip r:embed="rId2"/>
          <a:stretch>
            <a:fillRect/>
          </a:stretch>
        </p:blipFill>
        <p:spPr>
          <a:xfrm>
            <a:off x="2190437" y="4863813"/>
            <a:ext cx="129560" cy="316376"/>
          </a:xfrm>
          <a:prstGeom prst="rect">
            <a:avLst/>
          </a:prstGeom>
          <a:effectLst>
            <a:outerShdw blurRad="76200" dist="50800" dir="2700000" algn="tl" rotWithShape="0">
              <a:srgbClr val="00112B">
                <a:alpha val="49804"/>
              </a:srgbClr>
            </a:outerShdw>
          </a:effectLst>
        </p:spPr>
      </p:pic>
      <p:sp>
        <p:nvSpPr>
          <p:cNvPr id="40" name="TextBox 39">
            <a:extLst>
              <a:ext uri="{FF2B5EF4-FFF2-40B4-BE49-F238E27FC236}">
                <a16:creationId xmlns:a16="http://schemas.microsoft.com/office/drawing/2014/main" id="{0DB08347-14EC-4749-9E2E-D5992E81C614}"/>
              </a:ext>
            </a:extLst>
          </p:cNvPr>
          <p:cNvSpPr txBox="1"/>
          <p:nvPr userDrawn="1"/>
        </p:nvSpPr>
        <p:spPr>
          <a:xfrm>
            <a:off x="2278916" y="4835464"/>
            <a:ext cx="842859" cy="338554"/>
          </a:xfrm>
          <a:prstGeom prst="rect">
            <a:avLst/>
          </a:prstGeom>
          <a:noFill/>
        </p:spPr>
        <p:txBody>
          <a:bodyPr wrap="none" rtlCol="0">
            <a:spAutoFit/>
          </a:bodyPr>
          <a:lstStyle/>
          <a:p>
            <a:r>
              <a:rPr lang="en-GB" sz="800" b="1" i="1" spc="40" baseline="0" dirty="0">
                <a:solidFill>
                  <a:schemeClr val="bg1"/>
                </a:solidFill>
                <a:latin typeface="+mn-lt"/>
              </a:rPr>
              <a:t>local control,</a:t>
            </a:r>
          </a:p>
          <a:p>
            <a:r>
              <a:rPr lang="en-GB" sz="800" b="1" i="1" spc="40" baseline="0" dirty="0">
                <a:solidFill>
                  <a:schemeClr val="bg1"/>
                </a:solidFill>
                <a:latin typeface="+mn-lt"/>
              </a:rPr>
              <a:t>run-time data</a:t>
            </a:r>
          </a:p>
        </p:txBody>
      </p:sp>
      <p:pic>
        <p:nvPicPr>
          <p:cNvPr id="41" name="Picture 40">
            <a:extLst>
              <a:ext uri="{FF2B5EF4-FFF2-40B4-BE49-F238E27FC236}">
                <a16:creationId xmlns:a16="http://schemas.microsoft.com/office/drawing/2014/main" id="{97B72ADD-4486-1149-A4DA-7A50AC6ECFEA}"/>
              </a:ext>
            </a:extLst>
          </p:cNvPr>
          <p:cNvPicPr>
            <a:picLocks noChangeAspect="1"/>
          </p:cNvPicPr>
          <p:nvPr userDrawn="1"/>
        </p:nvPicPr>
        <p:blipFill>
          <a:blip r:embed="rId2"/>
          <a:stretch>
            <a:fillRect/>
          </a:stretch>
        </p:blipFill>
        <p:spPr>
          <a:xfrm>
            <a:off x="2190437" y="5505854"/>
            <a:ext cx="129560" cy="316376"/>
          </a:xfrm>
          <a:prstGeom prst="rect">
            <a:avLst/>
          </a:prstGeom>
          <a:effectLst>
            <a:outerShdw blurRad="76200" dist="50800" dir="2700000" algn="tl" rotWithShape="0">
              <a:srgbClr val="00112B">
                <a:alpha val="49804"/>
              </a:srgbClr>
            </a:outerShdw>
          </a:effectLst>
        </p:spPr>
      </p:pic>
      <p:sp>
        <p:nvSpPr>
          <p:cNvPr id="42" name="TextBox 41">
            <a:extLst>
              <a:ext uri="{FF2B5EF4-FFF2-40B4-BE49-F238E27FC236}">
                <a16:creationId xmlns:a16="http://schemas.microsoft.com/office/drawing/2014/main" id="{F2B48685-3A78-4A4A-BA0E-FD7E36D4B636}"/>
              </a:ext>
            </a:extLst>
          </p:cNvPr>
          <p:cNvSpPr txBox="1"/>
          <p:nvPr userDrawn="1"/>
        </p:nvSpPr>
        <p:spPr>
          <a:xfrm>
            <a:off x="2274397" y="5478292"/>
            <a:ext cx="864339" cy="338554"/>
          </a:xfrm>
          <a:prstGeom prst="rect">
            <a:avLst/>
          </a:prstGeom>
          <a:noFill/>
        </p:spPr>
        <p:txBody>
          <a:bodyPr wrap="none" rtlCol="0">
            <a:spAutoFit/>
          </a:bodyPr>
          <a:lstStyle/>
          <a:p>
            <a:r>
              <a:rPr lang="en-GB" sz="800" b="1" i="1" spc="40" baseline="0" dirty="0">
                <a:solidFill>
                  <a:schemeClr val="bg1"/>
                </a:solidFill>
                <a:latin typeface="+mn-lt"/>
              </a:rPr>
              <a:t>device specific</a:t>
            </a:r>
          </a:p>
          <a:p>
            <a:r>
              <a:rPr lang="en-GB" sz="800" b="1" i="1" spc="40" baseline="0" dirty="0">
                <a:solidFill>
                  <a:schemeClr val="bg1"/>
                </a:solidFill>
                <a:latin typeface="+mn-lt"/>
              </a:rPr>
              <a:t>signals</a:t>
            </a:r>
          </a:p>
        </p:txBody>
      </p:sp>
      <p:pic>
        <p:nvPicPr>
          <p:cNvPr id="43" name="Picture 42">
            <a:extLst>
              <a:ext uri="{FF2B5EF4-FFF2-40B4-BE49-F238E27FC236}">
                <a16:creationId xmlns:a16="http://schemas.microsoft.com/office/drawing/2014/main" id="{B860D8E7-5131-E242-ACDC-B604AE917650}"/>
              </a:ext>
            </a:extLst>
          </p:cNvPr>
          <p:cNvPicPr>
            <a:picLocks noChangeAspect="1"/>
          </p:cNvPicPr>
          <p:nvPr userDrawn="1"/>
        </p:nvPicPr>
        <p:blipFill>
          <a:blip r:embed="rId2"/>
          <a:stretch>
            <a:fillRect/>
          </a:stretch>
        </p:blipFill>
        <p:spPr>
          <a:xfrm>
            <a:off x="2190437" y="6120013"/>
            <a:ext cx="129560" cy="316376"/>
          </a:xfrm>
          <a:prstGeom prst="rect">
            <a:avLst/>
          </a:prstGeom>
          <a:effectLst>
            <a:outerShdw blurRad="76200" dist="50800" dir="2700000" algn="tl" rotWithShape="0">
              <a:srgbClr val="00112B">
                <a:alpha val="49804"/>
              </a:srgbClr>
            </a:outerShdw>
          </a:effectLst>
        </p:spPr>
      </p:pic>
      <p:sp>
        <p:nvSpPr>
          <p:cNvPr id="44" name="TextBox 43">
            <a:extLst>
              <a:ext uri="{FF2B5EF4-FFF2-40B4-BE49-F238E27FC236}">
                <a16:creationId xmlns:a16="http://schemas.microsoft.com/office/drawing/2014/main" id="{E0EA7091-5438-3746-9761-E053DB6D94E8}"/>
              </a:ext>
            </a:extLst>
          </p:cNvPr>
          <p:cNvSpPr txBox="1"/>
          <p:nvPr userDrawn="1"/>
        </p:nvSpPr>
        <p:spPr>
          <a:xfrm>
            <a:off x="2276949" y="6150022"/>
            <a:ext cx="1116972" cy="215444"/>
          </a:xfrm>
          <a:prstGeom prst="rect">
            <a:avLst/>
          </a:prstGeom>
          <a:noFill/>
        </p:spPr>
        <p:txBody>
          <a:bodyPr wrap="none" rtlCol="0">
            <a:spAutoFit/>
          </a:bodyPr>
          <a:lstStyle/>
          <a:p>
            <a:r>
              <a:rPr lang="en-GB" sz="800" b="1" i="1" spc="40" baseline="0" dirty="0">
                <a:solidFill>
                  <a:schemeClr val="bg1"/>
                </a:solidFill>
                <a:latin typeface="+mn-lt"/>
              </a:rPr>
              <a:t>measure and adjust</a:t>
            </a:r>
          </a:p>
        </p:txBody>
      </p:sp>
      <p:pic>
        <p:nvPicPr>
          <p:cNvPr id="45" name="Picture 44">
            <a:extLst>
              <a:ext uri="{FF2B5EF4-FFF2-40B4-BE49-F238E27FC236}">
                <a16:creationId xmlns:a16="http://schemas.microsoft.com/office/drawing/2014/main" id="{34F82017-A8AF-6F4E-AA6A-B87947A9EF9A}"/>
              </a:ext>
            </a:extLst>
          </p:cNvPr>
          <p:cNvPicPr>
            <a:picLocks noChangeAspect="1"/>
          </p:cNvPicPr>
          <p:nvPr userDrawn="1"/>
        </p:nvPicPr>
        <p:blipFill>
          <a:blip r:embed="rId2"/>
          <a:stretch>
            <a:fillRect/>
          </a:stretch>
        </p:blipFill>
        <p:spPr>
          <a:xfrm>
            <a:off x="2190437" y="1633755"/>
            <a:ext cx="129560" cy="316376"/>
          </a:xfrm>
          <a:prstGeom prst="rect">
            <a:avLst/>
          </a:prstGeom>
          <a:effectLst>
            <a:outerShdw blurRad="76200" dist="50800" dir="2700000" algn="tl" rotWithShape="0">
              <a:srgbClr val="00112B">
                <a:alpha val="49804"/>
              </a:srgbClr>
            </a:outerShdw>
          </a:effectLst>
        </p:spPr>
      </p:pic>
      <p:sp>
        <p:nvSpPr>
          <p:cNvPr id="46" name="TextBox 45">
            <a:extLst>
              <a:ext uri="{FF2B5EF4-FFF2-40B4-BE49-F238E27FC236}">
                <a16:creationId xmlns:a16="http://schemas.microsoft.com/office/drawing/2014/main" id="{0F70CA33-2A1D-2148-A5B5-B87FCBF100C5}"/>
              </a:ext>
            </a:extLst>
          </p:cNvPr>
          <p:cNvSpPr txBox="1"/>
          <p:nvPr userDrawn="1"/>
        </p:nvSpPr>
        <p:spPr>
          <a:xfrm>
            <a:off x="2281637" y="1603452"/>
            <a:ext cx="1149674" cy="338554"/>
          </a:xfrm>
          <a:prstGeom prst="rect">
            <a:avLst/>
          </a:prstGeom>
          <a:noFill/>
        </p:spPr>
        <p:txBody>
          <a:bodyPr wrap="none" rtlCol="0">
            <a:spAutoFit/>
          </a:bodyPr>
          <a:lstStyle/>
          <a:p>
            <a:r>
              <a:rPr lang="en-GB" sz="800" b="1" i="1" spc="40" baseline="0" dirty="0">
                <a:solidFill>
                  <a:schemeClr val="bg1"/>
                </a:solidFill>
                <a:latin typeface="+mn-lt"/>
              </a:rPr>
              <a:t>display ESS facility</a:t>
            </a:r>
          </a:p>
          <a:p>
            <a:r>
              <a:rPr lang="en-GB" sz="800" b="1" i="1" spc="40" baseline="0" dirty="0">
                <a:solidFill>
                  <a:schemeClr val="bg1"/>
                </a:solidFill>
                <a:latin typeface="+mn-lt"/>
              </a:rPr>
              <a:t>data, task execution</a:t>
            </a:r>
          </a:p>
        </p:txBody>
      </p:sp>
      <p:sp>
        <p:nvSpPr>
          <p:cNvPr id="47" name="TextBox 46">
            <a:extLst>
              <a:ext uri="{FF2B5EF4-FFF2-40B4-BE49-F238E27FC236}">
                <a16:creationId xmlns:a16="http://schemas.microsoft.com/office/drawing/2014/main" id="{F2442ADF-7592-D94F-9F0A-E39B77BE69AA}"/>
              </a:ext>
            </a:extLst>
          </p:cNvPr>
          <p:cNvSpPr txBox="1"/>
          <p:nvPr userDrawn="1"/>
        </p:nvSpPr>
        <p:spPr>
          <a:xfrm>
            <a:off x="251114" y="5434884"/>
            <a:ext cx="1839598" cy="230832"/>
          </a:xfrm>
          <a:prstGeom prst="rect">
            <a:avLst/>
          </a:prstGeom>
          <a:noFill/>
        </p:spPr>
        <p:txBody>
          <a:bodyPr wrap="square" rtlCol="0">
            <a:spAutoFit/>
          </a:bodyPr>
          <a:lstStyle/>
          <a:p>
            <a:pPr algn="r"/>
            <a:r>
              <a:rPr lang="en-GB" sz="900" b="1" spc="30" baseline="0" dirty="0">
                <a:solidFill>
                  <a:schemeClr val="bg1"/>
                </a:solidFill>
                <a:latin typeface="+mn-lt"/>
              </a:rPr>
              <a:t>Analogue and digital signals</a:t>
            </a:r>
          </a:p>
        </p:txBody>
      </p:sp>
      <p:pic>
        <p:nvPicPr>
          <p:cNvPr id="48" name="Grafik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4170" y="168700"/>
            <a:ext cx="1193524" cy="639020"/>
          </a:xfrm>
          <a:prstGeom prst="rect">
            <a:avLst/>
          </a:prstGeom>
        </p:spPr>
      </p:pic>
    </p:spTree>
    <p:extLst>
      <p:ext uri="{BB962C8B-B14F-4D97-AF65-F5344CB8AC3E}">
        <p14:creationId xmlns:p14="http://schemas.microsoft.com/office/powerpoint/2010/main" val="762372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2019-02-11</a:t>
            </a:fld>
            <a:endParaRPr lang="sv-SE"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s://chess.esss.lu.se/enovia/link/ESS-0068327/21308.51166.5121.8546/valid" TargetMode="Externa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slideLayout" Target="../slideLayouts/slideLayout5.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TS2 PSS </a:t>
            </a:r>
            <a:r>
              <a:rPr lang="en-GB" sz="4000" dirty="0" smtClean="0"/>
              <a:t>Architecture, Concepts </a:t>
            </a:r>
            <a:r>
              <a:rPr lang="en-GB" sz="4000" dirty="0"/>
              <a:t>of </a:t>
            </a:r>
            <a:r>
              <a:rPr lang="en-GB" sz="4000" dirty="0" smtClean="0"/>
              <a:t>Operations and Interfaces</a:t>
            </a:r>
            <a:endParaRPr lang="en-GB" sz="4000" dirty="0"/>
          </a:p>
        </p:txBody>
      </p:sp>
      <p:sp>
        <p:nvSpPr>
          <p:cNvPr id="3" name="Subtitle 2"/>
          <p:cNvSpPr>
            <a:spLocks noGrp="1"/>
          </p:cNvSpPr>
          <p:nvPr>
            <p:ph type="subTitle" idx="1"/>
          </p:nvPr>
        </p:nvSpPr>
        <p:spPr/>
        <p:txBody>
          <a:bodyPr>
            <a:noAutofit/>
          </a:bodyPr>
          <a:lstStyle/>
          <a:p>
            <a:r>
              <a:rPr lang="en-GB" sz="2000" dirty="0">
                <a:solidFill>
                  <a:schemeClr val="bg1"/>
                </a:solidFill>
              </a:rPr>
              <a:t>Morteza </a:t>
            </a:r>
            <a:r>
              <a:rPr lang="en-GB" sz="2000" dirty="0" smtClean="0">
                <a:solidFill>
                  <a:schemeClr val="bg1"/>
                </a:solidFill>
              </a:rPr>
              <a:t>Mansouri</a:t>
            </a:r>
          </a:p>
          <a:p>
            <a:r>
              <a:rPr lang="en-GB" sz="2000" dirty="0" smtClean="0">
                <a:solidFill>
                  <a:schemeClr val="bg1"/>
                </a:solidFill>
              </a:rPr>
              <a:t>Lead Integrator Engineer for Safety Critical Systems</a:t>
            </a:r>
          </a:p>
        </p:txBody>
      </p:sp>
      <p:sp>
        <p:nvSpPr>
          <p:cNvPr id="4" name="Rectangle 3"/>
          <p:cNvSpPr/>
          <p:nvPr/>
        </p:nvSpPr>
        <p:spPr>
          <a:xfrm>
            <a:off x="3810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a:p>
            <a:pPr algn="ctr"/>
            <a:fld id="{656E358F-28A8-D04A-99E6-206C49444CD4}" type="datetime3">
              <a:rPr lang="sv-SE" sz="1400">
                <a:solidFill>
                  <a:srgbClr val="FFFFFF"/>
                </a:solidFill>
              </a:rPr>
              <a:t>19-02-11</a:t>
            </a:fld>
            <a:endParaRPr lang="en-GB" sz="1400" dirty="0">
              <a:solidFill>
                <a:srgbClr val="FFFFFF"/>
              </a:solidFill>
            </a:endParaRPr>
          </a:p>
        </p:txBody>
      </p:sp>
      <p:sp>
        <p:nvSpPr>
          <p:cNvPr id="5" name="TextBox 4"/>
          <p:cNvSpPr txBox="1"/>
          <p:nvPr/>
        </p:nvSpPr>
        <p:spPr>
          <a:xfrm>
            <a:off x="47328" y="116632"/>
            <a:ext cx="3455048" cy="369332"/>
          </a:xfrm>
          <a:prstGeom prst="rect">
            <a:avLst/>
          </a:prstGeom>
          <a:noFill/>
        </p:spPr>
        <p:txBody>
          <a:bodyPr wrap="none" rtlCol="0">
            <a:spAutoFit/>
          </a:bodyPr>
          <a:lstStyle/>
          <a:p>
            <a:r>
              <a:rPr lang="en-US" dirty="0" smtClean="0">
                <a:solidFill>
                  <a:schemeClr val="bg1"/>
                </a:solidFill>
              </a:rPr>
              <a:t>TS2 PSS Preliminary Design Review</a:t>
            </a:r>
            <a:endParaRPr lang="en-US" dirty="0">
              <a:solidFill>
                <a:schemeClr val="bg1"/>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a:t>
            </a:r>
            <a:r>
              <a:rPr lang="en-GB" dirty="0" smtClean="0"/>
              <a:t>Modes (preliminary design)</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48" y="1648586"/>
            <a:ext cx="6988263" cy="4890327"/>
          </a:xfrm>
          <a:prstGeom prst="rect">
            <a:avLst/>
          </a:prstGeom>
          <a:ln>
            <a:solidFill>
              <a:schemeClr val="bg1">
                <a:lumMod val="50000"/>
              </a:schemeClr>
            </a:solidFill>
          </a:ln>
        </p:spPr>
      </p:pic>
      <p:sp>
        <p:nvSpPr>
          <p:cNvPr id="7" name="TextBox 6"/>
          <p:cNvSpPr txBox="1"/>
          <p:nvPr/>
        </p:nvSpPr>
        <p:spPr>
          <a:xfrm>
            <a:off x="191344" y="1648586"/>
            <a:ext cx="3816424" cy="2031325"/>
          </a:xfrm>
          <a:prstGeom prst="rect">
            <a:avLst/>
          </a:prstGeom>
          <a:noFill/>
        </p:spPr>
        <p:txBody>
          <a:bodyPr wrap="square" rtlCol="0">
            <a:spAutoFit/>
          </a:bodyPr>
          <a:lstStyle/>
          <a:p>
            <a:pPr algn="just"/>
            <a:r>
              <a:rPr lang="en-GB" dirty="0"/>
              <a:t>To ensure a safe transition between operation (no access permitted to TS2 PSS controlled area) and shutdown (access permitted to TS2 PSS controlled </a:t>
            </a:r>
            <a:r>
              <a:rPr lang="en-GB" dirty="0" smtClean="0"/>
              <a:t>area) </a:t>
            </a:r>
            <a:r>
              <a:rPr lang="en-GB" dirty="0"/>
              <a:t>of the TS2, and a correct execution of procedures, the TS2 PSS operates in 5 modes.</a:t>
            </a:r>
            <a:endParaRPr lang="en-US" dirty="0"/>
          </a:p>
        </p:txBody>
      </p:sp>
    </p:spTree>
    <p:extLst>
      <p:ext uri="{BB962C8B-B14F-4D97-AF65-F5344CB8AC3E}">
        <p14:creationId xmlns:p14="http://schemas.microsoft.com/office/powerpoint/2010/main" val="95027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TS2 PSS </a:t>
            </a:r>
            <a:r>
              <a:rPr lang="sv-SE" dirty="0" err="1" smtClean="0"/>
              <a:t>Key</a:t>
            </a:r>
            <a:r>
              <a:rPr lang="sv-SE" dirty="0" smtClean="0"/>
              <a:t> </a:t>
            </a:r>
            <a:r>
              <a:rPr lang="sv-SE" dirty="0"/>
              <a:t>E</a:t>
            </a:r>
            <a:r>
              <a:rPr lang="sv-SE" dirty="0" smtClean="0"/>
              <a:t>xchange </a:t>
            </a:r>
            <a:r>
              <a:rPr lang="sv-SE" dirty="0" err="1" smtClean="0"/>
              <a:t>Philosophy</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
        <p:nvSpPr>
          <p:cNvPr id="5" name="Oval 4"/>
          <p:cNvSpPr/>
          <p:nvPr/>
        </p:nvSpPr>
        <p:spPr>
          <a:xfrm>
            <a:off x="926523" y="2726920"/>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6" name="Oval 5"/>
          <p:cNvSpPr/>
          <p:nvPr/>
        </p:nvSpPr>
        <p:spPr>
          <a:xfrm>
            <a:off x="1124545" y="2924943"/>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7" name="Straight Connector 6"/>
          <p:cNvCxnSpPr/>
          <p:nvPr/>
        </p:nvCxnSpPr>
        <p:spPr>
          <a:xfrm flipV="1">
            <a:off x="926523" y="2726920"/>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26917" y="2436085"/>
            <a:ext cx="1428931" cy="10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506" y="2824500"/>
            <a:ext cx="504057" cy="303170"/>
          </a:xfrm>
          <a:prstGeom prst="rect">
            <a:avLst/>
          </a:prstGeom>
        </p:spPr>
      </p:pic>
      <p:sp>
        <p:nvSpPr>
          <p:cNvPr id="12" name="Oval 11"/>
          <p:cNvSpPr/>
          <p:nvPr/>
        </p:nvSpPr>
        <p:spPr>
          <a:xfrm>
            <a:off x="3719250" y="2768119"/>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13" name="Oval 12"/>
          <p:cNvSpPr/>
          <p:nvPr/>
        </p:nvSpPr>
        <p:spPr>
          <a:xfrm>
            <a:off x="3917272" y="2966142"/>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14" name="Straight Connector 13"/>
          <p:cNvCxnSpPr/>
          <p:nvPr/>
        </p:nvCxnSpPr>
        <p:spPr>
          <a:xfrm rot="5400000" flipV="1">
            <a:off x="3719250" y="2768119"/>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94624" y="2435015"/>
            <a:ext cx="1581138" cy="3613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16" name="Oval 15"/>
          <p:cNvSpPr/>
          <p:nvPr/>
        </p:nvSpPr>
        <p:spPr>
          <a:xfrm>
            <a:off x="3713478" y="3569507"/>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17" name="Oval 16"/>
          <p:cNvSpPr/>
          <p:nvPr/>
        </p:nvSpPr>
        <p:spPr>
          <a:xfrm>
            <a:off x="3911500" y="3767530"/>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18" name="Straight Connector 17"/>
          <p:cNvCxnSpPr/>
          <p:nvPr/>
        </p:nvCxnSpPr>
        <p:spPr>
          <a:xfrm flipV="1">
            <a:off x="3713478" y="3569507"/>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16618" y="4418550"/>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20" name="Oval 19"/>
          <p:cNvSpPr/>
          <p:nvPr/>
        </p:nvSpPr>
        <p:spPr>
          <a:xfrm>
            <a:off x="3914640" y="4616573"/>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21" name="Straight Connector 20"/>
          <p:cNvCxnSpPr/>
          <p:nvPr/>
        </p:nvCxnSpPr>
        <p:spPr>
          <a:xfrm flipV="1">
            <a:off x="3716618" y="4418550"/>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480137" y="2435014"/>
            <a:ext cx="2398282" cy="1628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56" name="Oval 55"/>
          <p:cNvSpPr/>
          <p:nvPr/>
        </p:nvSpPr>
        <p:spPr>
          <a:xfrm>
            <a:off x="6691731" y="2761724"/>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57" name="Oval 56"/>
          <p:cNvSpPr/>
          <p:nvPr/>
        </p:nvSpPr>
        <p:spPr>
          <a:xfrm>
            <a:off x="6889753" y="2959747"/>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58" name="Straight Connector 57"/>
          <p:cNvCxnSpPr/>
          <p:nvPr/>
        </p:nvCxnSpPr>
        <p:spPr>
          <a:xfrm rot="5400000" flipV="1">
            <a:off x="6691731" y="2761724"/>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320" y="3661598"/>
            <a:ext cx="504057" cy="303170"/>
          </a:xfrm>
          <a:prstGeom prst="rect">
            <a:avLst/>
          </a:prstGeom>
        </p:spPr>
      </p:pic>
      <p:sp>
        <p:nvSpPr>
          <p:cNvPr id="61" name="Rectangle 60"/>
          <p:cNvSpPr/>
          <p:nvPr/>
        </p:nvSpPr>
        <p:spPr>
          <a:xfrm>
            <a:off x="6520073" y="4964619"/>
            <a:ext cx="2315539" cy="108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70" name="Oval 69"/>
          <p:cNvSpPr/>
          <p:nvPr/>
        </p:nvSpPr>
        <p:spPr>
          <a:xfrm>
            <a:off x="6737486" y="5252593"/>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71" name="Oval 70"/>
          <p:cNvSpPr/>
          <p:nvPr/>
        </p:nvSpPr>
        <p:spPr>
          <a:xfrm>
            <a:off x="6935508" y="5450616"/>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72" name="Straight Connector 71"/>
          <p:cNvCxnSpPr/>
          <p:nvPr/>
        </p:nvCxnSpPr>
        <p:spPr>
          <a:xfrm rot="5400000" flipV="1">
            <a:off x="6737486" y="5252593"/>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319" y="4477408"/>
            <a:ext cx="504057" cy="303170"/>
          </a:xfrm>
          <a:prstGeom prst="rect">
            <a:avLst/>
          </a:prstGeom>
        </p:spPr>
      </p:pic>
      <p:sp>
        <p:nvSpPr>
          <p:cNvPr id="100" name="TextBox 99"/>
          <p:cNvSpPr txBox="1"/>
          <p:nvPr/>
        </p:nvSpPr>
        <p:spPr>
          <a:xfrm>
            <a:off x="6240016" y="1987835"/>
            <a:ext cx="2932469" cy="369332"/>
          </a:xfrm>
          <a:prstGeom prst="rect">
            <a:avLst/>
          </a:prstGeom>
          <a:noFill/>
        </p:spPr>
        <p:txBody>
          <a:bodyPr wrap="none" rtlCol="0">
            <a:spAutoFit/>
          </a:bodyPr>
          <a:lstStyle/>
          <a:p>
            <a:pPr>
              <a:defRPr/>
            </a:pPr>
            <a:r>
              <a:rPr lang="en-US" b="1" dirty="0">
                <a:solidFill>
                  <a:prstClr val="black"/>
                </a:solidFill>
              </a:rPr>
              <a:t>Personnel Access Door (PAD)</a:t>
            </a:r>
          </a:p>
        </p:txBody>
      </p:sp>
      <p:sp>
        <p:nvSpPr>
          <p:cNvPr id="101" name="TextBox 100"/>
          <p:cNvSpPr txBox="1"/>
          <p:nvPr/>
        </p:nvSpPr>
        <p:spPr>
          <a:xfrm>
            <a:off x="6259443" y="4496276"/>
            <a:ext cx="2893613" cy="369332"/>
          </a:xfrm>
          <a:prstGeom prst="rect">
            <a:avLst/>
          </a:prstGeom>
          <a:noFill/>
        </p:spPr>
        <p:txBody>
          <a:bodyPr wrap="none" rtlCol="0">
            <a:spAutoFit/>
          </a:bodyPr>
          <a:lstStyle/>
          <a:p>
            <a:pPr>
              <a:defRPr/>
            </a:pPr>
            <a:r>
              <a:rPr lang="en-US" b="1" dirty="0">
                <a:solidFill>
                  <a:prstClr val="black"/>
                </a:solidFill>
              </a:rPr>
              <a:t>Material Access Door (MAD</a:t>
            </a:r>
            <a:r>
              <a:rPr lang="en-US" b="1" dirty="0" smtClean="0">
                <a:solidFill>
                  <a:prstClr val="black"/>
                </a:solidFill>
              </a:rPr>
              <a:t>)</a:t>
            </a:r>
            <a:endParaRPr lang="en-US" b="1" dirty="0">
              <a:solidFill>
                <a:prstClr val="black"/>
              </a:solidFill>
            </a:endParaRPr>
          </a:p>
        </p:txBody>
      </p:sp>
      <p:sp>
        <p:nvSpPr>
          <p:cNvPr id="107" name="TextBox 106"/>
          <p:cNvSpPr txBox="1"/>
          <p:nvPr/>
        </p:nvSpPr>
        <p:spPr>
          <a:xfrm>
            <a:off x="7388805" y="5514955"/>
            <a:ext cx="1422675" cy="461665"/>
          </a:xfrm>
          <a:prstGeom prst="rect">
            <a:avLst/>
          </a:prstGeom>
          <a:noFill/>
        </p:spPr>
        <p:txBody>
          <a:bodyPr wrap="square" rtlCol="0">
            <a:spAutoFit/>
          </a:bodyPr>
          <a:lstStyle/>
          <a:p>
            <a:pPr>
              <a:defRPr/>
            </a:pPr>
            <a:r>
              <a:rPr lang="en-US" sz="1200" dirty="0" smtClean="0">
                <a:solidFill>
                  <a:srgbClr val="FF0000"/>
                </a:solidFill>
                <a:latin typeface="Calibri"/>
              </a:rPr>
              <a:t>MAD Key </a:t>
            </a:r>
            <a:r>
              <a:rPr lang="en-US" sz="1200" dirty="0">
                <a:solidFill>
                  <a:srgbClr val="FF0000"/>
                </a:solidFill>
                <a:latin typeface="Calibri"/>
              </a:rPr>
              <a:t>Locked  in </a:t>
            </a:r>
            <a:r>
              <a:rPr lang="en-US" sz="1200" dirty="0" smtClean="0">
                <a:solidFill>
                  <a:srgbClr val="FF0000"/>
                </a:solidFill>
                <a:latin typeface="Calibri"/>
              </a:rPr>
              <a:t>Place</a:t>
            </a:r>
            <a:endParaRPr lang="en-US" sz="1200" dirty="0">
              <a:solidFill>
                <a:srgbClr val="FF0000"/>
              </a:solidFill>
              <a:latin typeface="Calibri"/>
            </a:endParaRPr>
          </a:p>
        </p:txBody>
      </p:sp>
      <p:sp>
        <p:nvSpPr>
          <p:cNvPr id="110" name="TextBox 109"/>
          <p:cNvSpPr txBox="1"/>
          <p:nvPr/>
        </p:nvSpPr>
        <p:spPr>
          <a:xfrm>
            <a:off x="7424218" y="5021090"/>
            <a:ext cx="875561" cy="276999"/>
          </a:xfrm>
          <a:prstGeom prst="rect">
            <a:avLst/>
          </a:prstGeom>
          <a:noFill/>
        </p:spPr>
        <p:txBody>
          <a:bodyPr wrap="none" rtlCol="0">
            <a:spAutoFit/>
          </a:bodyPr>
          <a:lstStyle/>
          <a:p>
            <a:pPr>
              <a:defRPr/>
            </a:pPr>
            <a:r>
              <a:rPr lang="en-US" sz="1200" dirty="0" smtClean="0">
                <a:solidFill>
                  <a:srgbClr val="FF0000"/>
                </a:solidFill>
                <a:latin typeface="Calibri"/>
              </a:rPr>
              <a:t>MAD Open</a:t>
            </a:r>
            <a:endParaRPr lang="en-US" sz="1200" dirty="0">
              <a:solidFill>
                <a:srgbClr val="FF0000"/>
              </a:solidFill>
              <a:latin typeface="Calibri"/>
            </a:endParaRPr>
          </a:p>
        </p:txBody>
      </p:sp>
      <p:sp>
        <p:nvSpPr>
          <p:cNvPr id="41" name="TextBox 40"/>
          <p:cNvSpPr txBox="1"/>
          <p:nvPr/>
        </p:nvSpPr>
        <p:spPr>
          <a:xfrm>
            <a:off x="1704054" y="1559807"/>
            <a:ext cx="2589170" cy="646331"/>
          </a:xfrm>
          <a:prstGeom prst="rect">
            <a:avLst/>
          </a:prstGeom>
          <a:noFill/>
        </p:spPr>
        <p:txBody>
          <a:bodyPr wrap="none" rtlCol="0">
            <a:spAutoFit/>
          </a:bodyPr>
          <a:lstStyle/>
          <a:p>
            <a:pPr algn="ctr">
              <a:defRPr/>
            </a:pPr>
            <a:r>
              <a:rPr lang="en-US" b="1" dirty="0" smtClean="0">
                <a:solidFill>
                  <a:prstClr val="black"/>
                </a:solidFill>
              </a:rPr>
              <a:t>TS2 PSS Key Exchange</a:t>
            </a:r>
          </a:p>
          <a:p>
            <a:pPr algn="ctr">
              <a:defRPr/>
            </a:pPr>
            <a:r>
              <a:rPr lang="en-US" dirty="0" smtClean="0">
                <a:solidFill>
                  <a:prstClr val="black"/>
                </a:solidFill>
              </a:rPr>
              <a:t>Location</a:t>
            </a:r>
            <a:r>
              <a:rPr lang="en-US" dirty="0">
                <a:solidFill>
                  <a:prstClr val="black"/>
                </a:solidFill>
              </a:rPr>
              <a:t>: </a:t>
            </a:r>
            <a:r>
              <a:rPr lang="en-US" dirty="0" smtClean="0">
                <a:solidFill>
                  <a:prstClr val="black"/>
                </a:solidFill>
              </a:rPr>
              <a:t>TS2 </a:t>
            </a:r>
            <a:r>
              <a:rPr lang="en-US" dirty="0">
                <a:solidFill>
                  <a:prstClr val="black"/>
                </a:solidFill>
              </a:rPr>
              <a:t>PSS </a:t>
            </a:r>
            <a:r>
              <a:rPr lang="en-US" dirty="0" smtClean="0">
                <a:solidFill>
                  <a:prstClr val="black"/>
                </a:solidFill>
              </a:rPr>
              <a:t>Cabinet</a:t>
            </a:r>
            <a:endParaRPr lang="sv-SE" dirty="0">
              <a:solidFill>
                <a:prstClr val="black"/>
              </a:solidFill>
            </a:endParaRPr>
          </a:p>
        </p:txBody>
      </p:sp>
      <p:sp>
        <p:nvSpPr>
          <p:cNvPr id="42" name="Rectangle 41"/>
          <p:cNvSpPr/>
          <p:nvPr/>
        </p:nvSpPr>
        <p:spPr>
          <a:xfrm>
            <a:off x="400643" y="2250760"/>
            <a:ext cx="5575438" cy="401525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430579" y="2817229"/>
            <a:ext cx="762838" cy="276999"/>
          </a:xfrm>
          <a:prstGeom prst="rect">
            <a:avLst/>
          </a:prstGeom>
          <a:noFill/>
        </p:spPr>
        <p:txBody>
          <a:bodyPr wrap="none" rtlCol="0">
            <a:spAutoFit/>
          </a:bodyPr>
          <a:lstStyle/>
          <a:p>
            <a:pPr algn="ctr">
              <a:defRPr/>
            </a:pPr>
            <a:r>
              <a:rPr lang="en-US" sz="1200" dirty="0" smtClean="0">
                <a:solidFill>
                  <a:prstClr val="black"/>
                </a:solidFill>
                <a:latin typeface="Calibri"/>
              </a:rPr>
              <a:t>Main Key</a:t>
            </a:r>
            <a:endParaRPr lang="en-US" sz="1200" dirty="0">
              <a:solidFill>
                <a:prstClr val="black"/>
              </a:solidFill>
              <a:latin typeface="Calibri"/>
            </a:endParaRPr>
          </a:p>
        </p:txBody>
      </p:sp>
      <p:sp>
        <p:nvSpPr>
          <p:cNvPr id="45" name="TextBox 44"/>
          <p:cNvSpPr txBox="1"/>
          <p:nvPr/>
        </p:nvSpPr>
        <p:spPr>
          <a:xfrm>
            <a:off x="970000" y="3282939"/>
            <a:ext cx="417101" cy="215444"/>
          </a:xfrm>
          <a:prstGeom prst="rect">
            <a:avLst/>
          </a:prstGeom>
          <a:noFill/>
        </p:spPr>
        <p:txBody>
          <a:bodyPr wrap="none" rtlCol="0">
            <a:spAutoFit/>
          </a:bodyPr>
          <a:lstStyle/>
          <a:p>
            <a:pPr algn="ctr">
              <a:defRPr/>
            </a:pPr>
            <a:r>
              <a:rPr lang="en-US" sz="800" dirty="0">
                <a:solidFill>
                  <a:prstClr val="black"/>
                </a:solidFill>
              </a:rPr>
              <a:t>Slot </a:t>
            </a:r>
            <a:r>
              <a:rPr lang="en-US" sz="800" dirty="0" smtClean="0">
                <a:solidFill>
                  <a:prstClr val="black"/>
                </a:solidFill>
                <a:latin typeface="Calibri"/>
              </a:rPr>
              <a:t>1</a:t>
            </a:r>
            <a:endParaRPr lang="en-US" sz="800" dirty="0">
              <a:solidFill>
                <a:prstClr val="black"/>
              </a:solidFill>
              <a:latin typeface="Calibri"/>
            </a:endParaRPr>
          </a:p>
        </p:txBody>
      </p:sp>
      <p:sp>
        <p:nvSpPr>
          <p:cNvPr id="46" name="TextBox 45"/>
          <p:cNvSpPr txBox="1"/>
          <p:nvPr/>
        </p:nvSpPr>
        <p:spPr>
          <a:xfrm>
            <a:off x="3324655" y="2905694"/>
            <a:ext cx="417102" cy="215444"/>
          </a:xfrm>
          <a:prstGeom prst="rect">
            <a:avLst/>
          </a:prstGeom>
          <a:noFill/>
        </p:spPr>
        <p:txBody>
          <a:bodyPr wrap="none" rtlCol="0">
            <a:spAutoFit/>
          </a:bodyPr>
          <a:lstStyle/>
          <a:p>
            <a:pPr algn="ctr">
              <a:defRPr/>
            </a:pPr>
            <a:r>
              <a:rPr lang="en-US" sz="800" dirty="0">
                <a:solidFill>
                  <a:prstClr val="black"/>
                </a:solidFill>
              </a:rPr>
              <a:t>Slot </a:t>
            </a:r>
            <a:r>
              <a:rPr lang="en-US" sz="800" dirty="0">
                <a:solidFill>
                  <a:prstClr val="black"/>
                </a:solidFill>
                <a:latin typeface="Calibri"/>
              </a:rPr>
              <a:t>2</a:t>
            </a:r>
          </a:p>
        </p:txBody>
      </p:sp>
      <p:sp>
        <p:nvSpPr>
          <p:cNvPr id="48" name="TextBox 47"/>
          <p:cNvSpPr txBox="1"/>
          <p:nvPr/>
        </p:nvSpPr>
        <p:spPr>
          <a:xfrm>
            <a:off x="3320878" y="3697570"/>
            <a:ext cx="417102" cy="215444"/>
          </a:xfrm>
          <a:prstGeom prst="rect">
            <a:avLst/>
          </a:prstGeom>
          <a:noFill/>
        </p:spPr>
        <p:txBody>
          <a:bodyPr wrap="none" rtlCol="0">
            <a:spAutoFit/>
          </a:bodyPr>
          <a:lstStyle/>
          <a:p>
            <a:pPr algn="ctr">
              <a:defRPr/>
            </a:pPr>
            <a:r>
              <a:rPr lang="en-US" sz="800" dirty="0">
                <a:solidFill>
                  <a:prstClr val="black"/>
                </a:solidFill>
              </a:rPr>
              <a:t>Slot </a:t>
            </a:r>
            <a:r>
              <a:rPr lang="en-US" sz="800" dirty="0" smtClean="0">
                <a:solidFill>
                  <a:prstClr val="black"/>
                </a:solidFill>
              </a:rPr>
              <a:t>3</a:t>
            </a:r>
            <a:endParaRPr lang="en-US" sz="800" dirty="0">
              <a:solidFill>
                <a:prstClr val="black"/>
              </a:solidFill>
              <a:latin typeface="Calibri"/>
            </a:endParaRPr>
          </a:p>
        </p:txBody>
      </p:sp>
      <p:sp>
        <p:nvSpPr>
          <p:cNvPr id="49" name="TextBox 48"/>
          <p:cNvSpPr txBox="1"/>
          <p:nvPr/>
        </p:nvSpPr>
        <p:spPr>
          <a:xfrm>
            <a:off x="3320878" y="4554996"/>
            <a:ext cx="417102" cy="215444"/>
          </a:xfrm>
          <a:prstGeom prst="rect">
            <a:avLst/>
          </a:prstGeom>
          <a:noFill/>
        </p:spPr>
        <p:txBody>
          <a:bodyPr wrap="none" rtlCol="0">
            <a:spAutoFit/>
          </a:bodyPr>
          <a:lstStyle/>
          <a:p>
            <a:pPr algn="ctr">
              <a:defRPr/>
            </a:pPr>
            <a:r>
              <a:rPr lang="en-US" sz="800" dirty="0">
                <a:solidFill>
                  <a:prstClr val="black"/>
                </a:solidFill>
              </a:rPr>
              <a:t>Slot </a:t>
            </a:r>
            <a:r>
              <a:rPr lang="en-US" sz="800" dirty="0" smtClean="0">
                <a:solidFill>
                  <a:prstClr val="black"/>
                </a:solidFill>
              </a:rPr>
              <a:t>4</a:t>
            </a:r>
            <a:endParaRPr lang="en-US" sz="800" dirty="0">
              <a:solidFill>
                <a:prstClr val="black"/>
              </a:solidFill>
              <a:latin typeface="Calibri"/>
            </a:endParaRPr>
          </a:p>
        </p:txBody>
      </p:sp>
      <p:sp>
        <p:nvSpPr>
          <p:cNvPr id="51" name="TextBox 50"/>
          <p:cNvSpPr txBox="1"/>
          <p:nvPr/>
        </p:nvSpPr>
        <p:spPr>
          <a:xfrm>
            <a:off x="4240322" y="3661598"/>
            <a:ext cx="695383" cy="276999"/>
          </a:xfrm>
          <a:prstGeom prst="rect">
            <a:avLst/>
          </a:prstGeom>
          <a:noFill/>
        </p:spPr>
        <p:txBody>
          <a:bodyPr wrap="none" rtlCol="0">
            <a:spAutoFit/>
          </a:bodyPr>
          <a:lstStyle/>
          <a:p>
            <a:pPr algn="ctr">
              <a:defRPr/>
            </a:pPr>
            <a:r>
              <a:rPr lang="en-US" sz="1200" dirty="0" smtClean="0">
                <a:solidFill>
                  <a:prstClr val="black"/>
                </a:solidFill>
                <a:latin typeface="Calibri"/>
              </a:rPr>
              <a:t>PAD Key</a:t>
            </a:r>
            <a:endParaRPr lang="en-US" sz="1200" dirty="0">
              <a:solidFill>
                <a:prstClr val="black"/>
              </a:solidFill>
              <a:latin typeface="Calibri"/>
            </a:endParaRPr>
          </a:p>
        </p:txBody>
      </p:sp>
      <p:sp>
        <p:nvSpPr>
          <p:cNvPr id="52" name="TextBox 51"/>
          <p:cNvSpPr txBox="1"/>
          <p:nvPr/>
        </p:nvSpPr>
        <p:spPr>
          <a:xfrm>
            <a:off x="4245029" y="4524219"/>
            <a:ext cx="758028" cy="276999"/>
          </a:xfrm>
          <a:prstGeom prst="rect">
            <a:avLst/>
          </a:prstGeom>
          <a:noFill/>
        </p:spPr>
        <p:txBody>
          <a:bodyPr wrap="none" rtlCol="0">
            <a:spAutoFit/>
          </a:bodyPr>
          <a:lstStyle/>
          <a:p>
            <a:pPr algn="ctr">
              <a:defRPr/>
            </a:pPr>
            <a:r>
              <a:rPr lang="en-US" sz="1200" dirty="0" smtClean="0">
                <a:solidFill>
                  <a:prstClr val="black"/>
                </a:solidFill>
                <a:latin typeface="Calibri"/>
              </a:rPr>
              <a:t>MAD Key</a:t>
            </a:r>
            <a:endParaRPr lang="en-US" sz="1200" dirty="0">
              <a:solidFill>
                <a:prstClr val="black"/>
              </a:solidFill>
              <a:latin typeface="Calibri"/>
            </a:endParaRPr>
          </a:p>
        </p:txBody>
      </p:sp>
      <p:sp>
        <p:nvSpPr>
          <p:cNvPr id="54" name="Oval 53"/>
          <p:cNvSpPr/>
          <p:nvPr/>
        </p:nvSpPr>
        <p:spPr>
          <a:xfrm>
            <a:off x="3729442" y="5284272"/>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sp>
        <p:nvSpPr>
          <p:cNvPr id="55" name="Oval 54"/>
          <p:cNvSpPr/>
          <p:nvPr/>
        </p:nvSpPr>
        <p:spPr>
          <a:xfrm>
            <a:off x="3927464" y="5482295"/>
            <a:ext cx="108012" cy="108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prstClr val="white"/>
              </a:solidFill>
              <a:latin typeface="Calibri"/>
            </a:endParaRPr>
          </a:p>
        </p:txBody>
      </p:sp>
      <p:cxnSp>
        <p:nvCxnSpPr>
          <p:cNvPr id="60" name="Straight Connector 59"/>
          <p:cNvCxnSpPr/>
          <p:nvPr/>
        </p:nvCxnSpPr>
        <p:spPr>
          <a:xfrm flipV="1">
            <a:off x="3729442" y="5284272"/>
            <a:ext cx="50405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7686" y="5428578"/>
            <a:ext cx="417102" cy="215444"/>
          </a:xfrm>
          <a:prstGeom prst="rect">
            <a:avLst/>
          </a:prstGeom>
          <a:noFill/>
        </p:spPr>
        <p:txBody>
          <a:bodyPr wrap="none" rtlCol="0">
            <a:spAutoFit/>
          </a:bodyPr>
          <a:lstStyle/>
          <a:p>
            <a:pPr algn="ctr">
              <a:defRPr/>
            </a:pPr>
            <a:r>
              <a:rPr lang="en-US" sz="800" dirty="0">
                <a:solidFill>
                  <a:prstClr val="black"/>
                </a:solidFill>
              </a:rPr>
              <a:t>Slot 5</a:t>
            </a:r>
            <a:endParaRPr lang="en-US" sz="800" dirty="0">
              <a:solidFill>
                <a:prstClr val="black"/>
              </a:solidFill>
              <a:latin typeface="Calibri"/>
            </a:endParaRPr>
          </a:p>
        </p:txBody>
      </p:sp>
      <p:sp>
        <p:nvSpPr>
          <p:cNvPr id="63" name="TextBox 62"/>
          <p:cNvSpPr txBox="1"/>
          <p:nvPr/>
        </p:nvSpPr>
        <p:spPr>
          <a:xfrm>
            <a:off x="4222112" y="5410411"/>
            <a:ext cx="794448" cy="276999"/>
          </a:xfrm>
          <a:prstGeom prst="rect">
            <a:avLst/>
          </a:prstGeom>
          <a:noFill/>
        </p:spPr>
        <p:txBody>
          <a:bodyPr wrap="none" rtlCol="0">
            <a:spAutoFit/>
          </a:bodyPr>
          <a:lstStyle/>
          <a:p>
            <a:pPr algn="ctr">
              <a:defRPr/>
            </a:pPr>
            <a:r>
              <a:rPr lang="en-US" sz="1200" dirty="0" smtClean="0">
                <a:solidFill>
                  <a:prstClr val="black"/>
                </a:solidFill>
                <a:latin typeface="Calibri"/>
              </a:rPr>
              <a:t>Spare Key</a:t>
            </a:r>
            <a:endParaRPr lang="en-US" sz="1200" dirty="0">
              <a:solidFill>
                <a:prstClr val="black"/>
              </a:solidFill>
              <a:latin typeface="Calibri"/>
            </a:endParaRPr>
          </a:p>
        </p:txBody>
      </p:sp>
      <p:grpSp>
        <p:nvGrpSpPr>
          <p:cNvPr id="3" name="Group 2"/>
          <p:cNvGrpSpPr/>
          <p:nvPr/>
        </p:nvGrpSpPr>
        <p:grpSpPr>
          <a:xfrm>
            <a:off x="3894001" y="2813950"/>
            <a:ext cx="147908" cy="2776675"/>
            <a:chOff x="3273864" y="2596540"/>
            <a:chExt cx="147908" cy="2776675"/>
          </a:xfrm>
        </p:grpSpPr>
        <p:sp>
          <p:nvSpPr>
            <p:cNvPr id="65" name="Rounded Rectangle 64"/>
            <p:cNvSpPr/>
            <p:nvPr/>
          </p:nvSpPr>
          <p:spPr>
            <a:xfrm rot="5400000">
              <a:off x="1959480" y="3910924"/>
              <a:ext cx="2776675" cy="147908"/>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Hexagon 65"/>
            <p:cNvSpPr/>
            <p:nvPr/>
          </p:nvSpPr>
          <p:spPr>
            <a:xfrm rot="5400000">
              <a:off x="3272779" y="2738571"/>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Hexagon 66"/>
            <p:cNvSpPr/>
            <p:nvPr/>
          </p:nvSpPr>
          <p:spPr>
            <a:xfrm rot="5400000">
              <a:off x="3272779" y="293595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Hexagon 67"/>
            <p:cNvSpPr/>
            <p:nvPr/>
          </p:nvSpPr>
          <p:spPr>
            <a:xfrm rot="5400000">
              <a:off x="3272779" y="313333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Hexagon 68"/>
            <p:cNvSpPr/>
            <p:nvPr/>
          </p:nvSpPr>
          <p:spPr>
            <a:xfrm rot="5400000">
              <a:off x="3272779" y="333257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Hexagon 72"/>
            <p:cNvSpPr/>
            <p:nvPr/>
          </p:nvSpPr>
          <p:spPr>
            <a:xfrm rot="5400000">
              <a:off x="3272779" y="35245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Hexagon 73"/>
            <p:cNvSpPr/>
            <p:nvPr/>
          </p:nvSpPr>
          <p:spPr>
            <a:xfrm rot="5400000">
              <a:off x="3272779" y="3727527"/>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Hexagon 74"/>
            <p:cNvSpPr/>
            <p:nvPr/>
          </p:nvSpPr>
          <p:spPr>
            <a:xfrm rot="5400000">
              <a:off x="3272779" y="39213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Hexagon 75"/>
            <p:cNvSpPr/>
            <p:nvPr/>
          </p:nvSpPr>
          <p:spPr>
            <a:xfrm rot="5400000">
              <a:off x="3272779" y="4116036"/>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Hexagon 77"/>
            <p:cNvSpPr/>
            <p:nvPr/>
          </p:nvSpPr>
          <p:spPr>
            <a:xfrm rot="5400000">
              <a:off x="3277541" y="431318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Hexagon 78"/>
            <p:cNvSpPr/>
            <p:nvPr/>
          </p:nvSpPr>
          <p:spPr>
            <a:xfrm rot="5400000">
              <a:off x="3277541" y="451242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Hexagon 79"/>
            <p:cNvSpPr/>
            <p:nvPr/>
          </p:nvSpPr>
          <p:spPr>
            <a:xfrm rot="5400000">
              <a:off x="3277541" y="4704432"/>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Hexagon 80"/>
            <p:cNvSpPr/>
            <p:nvPr/>
          </p:nvSpPr>
          <p:spPr>
            <a:xfrm rot="5400000">
              <a:off x="3277541" y="4907375"/>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Hexagon 81"/>
            <p:cNvSpPr/>
            <p:nvPr/>
          </p:nvSpPr>
          <p:spPr>
            <a:xfrm rot="5400000">
              <a:off x="3277541" y="5101184"/>
              <a:ext cx="150077" cy="122312"/>
            </a:xfrm>
            <a:prstGeom prst="hexagon">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4" name="Rectangle 83"/>
          <p:cNvSpPr/>
          <p:nvPr/>
        </p:nvSpPr>
        <p:spPr>
          <a:xfrm>
            <a:off x="8474489" y="2925513"/>
            <a:ext cx="178011" cy="4537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5" name="Straight Connector 84"/>
          <p:cNvCxnSpPr/>
          <p:nvPr/>
        </p:nvCxnSpPr>
        <p:spPr>
          <a:xfrm flipH="1">
            <a:off x="8490053" y="2941446"/>
            <a:ext cx="162714" cy="437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969729" y="3043191"/>
            <a:ext cx="319900" cy="2132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7" name="Straight Connector 86"/>
          <p:cNvCxnSpPr>
            <a:stCxn id="86" idx="3"/>
            <a:endCxn id="84" idx="1"/>
          </p:cNvCxnSpPr>
          <p:nvPr/>
        </p:nvCxnSpPr>
        <p:spPr>
          <a:xfrm>
            <a:off x="8289629" y="3149825"/>
            <a:ext cx="184860" cy="2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914694" y="2565113"/>
            <a:ext cx="9637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alibri"/>
              </a:rPr>
              <a:t>Solenoid ON</a:t>
            </a:r>
            <a:endParaRPr kumimoji="0" lang="en-US" sz="1200" b="0" i="0" u="none" strike="noStrike" kern="1200" cap="none" spc="0" normalizeH="0" baseline="0" noProof="0" dirty="0">
              <a:ln>
                <a:noFill/>
              </a:ln>
              <a:solidFill>
                <a:srgbClr val="FF0000"/>
              </a:solidFill>
              <a:effectLst/>
              <a:uLnTx/>
              <a:uFillTx/>
              <a:latin typeface="Calibri"/>
            </a:endParaRPr>
          </a:p>
        </p:txBody>
      </p:sp>
      <p:sp>
        <p:nvSpPr>
          <p:cNvPr id="89" name="Arc 88"/>
          <p:cNvSpPr/>
          <p:nvPr/>
        </p:nvSpPr>
        <p:spPr>
          <a:xfrm>
            <a:off x="8017317" y="2856160"/>
            <a:ext cx="224725" cy="370677"/>
          </a:xfrm>
          <a:prstGeom prst="arc">
            <a:avLst>
              <a:gd name="adj1" fmla="val 10725227"/>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0" name="Arc 89"/>
          <p:cNvSpPr/>
          <p:nvPr/>
        </p:nvSpPr>
        <p:spPr>
          <a:xfrm>
            <a:off x="8014721" y="2856159"/>
            <a:ext cx="224725" cy="370677"/>
          </a:xfrm>
          <a:prstGeom prst="arc">
            <a:avLst>
              <a:gd name="adj1" fmla="val 13461829"/>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1" name="TextBox 90"/>
          <p:cNvSpPr txBox="1"/>
          <p:nvPr/>
        </p:nvSpPr>
        <p:spPr>
          <a:xfrm>
            <a:off x="7923171" y="3393062"/>
            <a:ext cx="8129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alibri"/>
              </a:rPr>
              <a:t>PAD Open</a:t>
            </a:r>
            <a:endParaRPr kumimoji="0" lang="en-US" sz="1200" b="0" i="0" u="none" strike="noStrike" kern="1200" cap="none" spc="0" normalizeH="0" baseline="0" noProof="0" dirty="0">
              <a:ln>
                <a:noFill/>
              </a:ln>
              <a:solidFill>
                <a:srgbClr val="FF0000"/>
              </a:solidFill>
              <a:effectLst/>
              <a:uLnTx/>
              <a:uFillTx/>
              <a:latin typeface="Calibri"/>
            </a:endParaRPr>
          </a:p>
        </p:txBody>
      </p:sp>
      <p:sp>
        <p:nvSpPr>
          <p:cNvPr id="83" name="TextBox 82"/>
          <p:cNvSpPr txBox="1"/>
          <p:nvPr/>
        </p:nvSpPr>
        <p:spPr>
          <a:xfrm>
            <a:off x="6519371" y="3386443"/>
            <a:ext cx="113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alibri"/>
              </a:rPr>
              <a:t>PAD Key locked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alibri"/>
              </a:rPr>
              <a:t>in Place</a:t>
            </a:r>
            <a:endParaRPr kumimoji="0" lang="en-US" sz="1200" b="0" i="0" u="none" strike="noStrike" kern="1200" cap="none" spc="0" normalizeH="0" baseline="0" noProof="0" dirty="0">
              <a:ln>
                <a:noFill/>
              </a:ln>
              <a:solidFill>
                <a:srgbClr val="FF0000"/>
              </a:solidFill>
              <a:effectLst/>
              <a:uLnTx/>
              <a:uFillTx/>
              <a:latin typeface="Calibri"/>
            </a:endParaRPr>
          </a:p>
        </p:txBody>
      </p:sp>
      <p:pic>
        <p:nvPicPr>
          <p:cNvPr id="93" name="Picture 92" descr="\\fildutchfnp\fih\product information\mGard\DM\Images\DM1-CLI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604" y="4809682"/>
            <a:ext cx="2425700" cy="138906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1034" y="1737355"/>
            <a:ext cx="1273158" cy="2824938"/>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val="14431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6.25E-7 3.7037E-6 L 0.09063 3.7037E-6 " pathEditMode="relative" rAng="0" ptsTypes="AA">
                                      <p:cBhvr>
                                        <p:cTn id="15" dur="2000" fill="hold"/>
                                        <p:tgtEl>
                                          <p:spTgt spid="9"/>
                                        </p:tgtEl>
                                        <p:attrNameLst>
                                          <p:attrName>ppt_x</p:attrName>
                                          <p:attrName>ppt_y</p:attrName>
                                        </p:attrNameLst>
                                      </p:cBhvr>
                                      <p:rCtr x="4531" y="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5400000">
                                      <p:cBhvr>
                                        <p:cTn id="25" dur="2000" fill="hold"/>
                                        <p:tgtEl>
                                          <p:spTgt spid="14"/>
                                        </p:tgtEl>
                                        <p:attrNameLst>
                                          <p:attrName>r</p:attrName>
                                        </p:attrNameLst>
                                      </p:cBhvr>
                                    </p:animRot>
                                  </p:childTnLst>
                                </p:cTn>
                              </p:par>
                              <p:par>
                                <p:cTn id="26" presetID="0" presetClass="path" presetSubtype="0" accel="50000" decel="50000" fill="hold" nodeType="withEffect">
                                  <p:stCondLst>
                                    <p:cond delay="0"/>
                                  </p:stCondLst>
                                  <p:childTnLst>
                                    <p:animMotion origin="layout" path="M -6.25E-7 -1.48148E-6 L -6.25E-7 0.00023 L -6.25E-7 0.02732 L -6.25E-7 0.02755 " pathEditMode="relative" rAng="0" ptsTypes="AAAA">
                                      <p:cBhvr>
                                        <p:cTn id="27" dur="2000" fill="hold"/>
                                        <p:tgtEl>
                                          <p:spTgt spid="3"/>
                                        </p:tgtEl>
                                        <p:attrNameLst>
                                          <p:attrName>ppt_x</p:attrName>
                                          <p:attrName>ppt_y</p:attrName>
                                        </p:attrNameLst>
                                      </p:cBhvr>
                                      <p:rCtr x="0" y="1366"/>
                                    </p:animMotion>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5400000">
                                      <p:cBhvr>
                                        <p:cTn id="31" dur="2000" fill="hold"/>
                                        <p:tgtEl>
                                          <p:spTgt spid="18"/>
                                        </p:tgtEl>
                                        <p:attrNameLst>
                                          <p:attrName>r</p:attrName>
                                        </p:attrNameLst>
                                      </p:cBhvr>
                                    </p:animRot>
                                  </p:childTnLst>
                                </p:cTn>
                              </p:par>
                            </p:childTnLst>
                          </p:cTn>
                        </p:par>
                        <p:par>
                          <p:cTn id="32" fill="hold">
                            <p:stCondLst>
                              <p:cond delay="2000"/>
                            </p:stCondLst>
                            <p:childTnLst>
                              <p:par>
                                <p:cTn id="33" presetID="1" presetClass="exit"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2.29167E-6 1.48148E-6 C 0.01666 1.48148E-6 0.03333 1.48148E-6 0.05013 1.48148E-6 L 0.05013 -0.12477 L 0.08424 -0.12477 " pathEditMode="relative" rAng="0" ptsTypes="AAAA">
                                      <p:cBhvr>
                                        <p:cTn id="41" dur="2000" fill="hold"/>
                                        <p:tgtEl>
                                          <p:spTgt spid="59"/>
                                        </p:tgtEl>
                                        <p:attrNameLst>
                                          <p:attrName>ppt_x</p:attrName>
                                          <p:attrName>ppt_y</p:attrName>
                                        </p:attrNameLst>
                                      </p:cBhvr>
                                      <p:rCtr x="4206" y="-6250"/>
                                    </p:animMotion>
                                  </p:childTnLst>
                                </p:cTn>
                              </p:par>
                            </p:childTnLst>
                          </p:cTn>
                        </p:par>
                        <p:par>
                          <p:cTn id="42" fill="hold">
                            <p:stCondLst>
                              <p:cond delay="2000"/>
                            </p:stCondLst>
                            <p:childTnLst>
                              <p:par>
                                <p:cTn id="43" presetID="1" presetClass="exit" presetSubtype="0" fill="hold" nodeType="afterEffect">
                                  <p:stCondLst>
                                    <p:cond delay="0"/>
                                  </p:stCondLst>
                                  <p:childTnLst>
                                    <p:set>
                                      <p:cBhvr>
                                        <p:cTn id="44" dur="1" fill="hold">
                                          <p:stCondLst>
                                            <p:cond delay="0"/>
                                          </p:stCondLst>
                                        </p:cTn>
                                        <p:tgtEl>
                                          <p:spTgt spid="59"/>
                                        </p:tgtEl>
                                        <p:attrNameLst>
                                          <p:attrName>style.visibility</p:attrName>
                                        </p:attrNameLst>
                                      </p:cBhvr>
                                      <p:to>
                                        <p:strVal val="hidden"/>
                                      </p:to>
                                    </p:set>
                                  </p:childTnLst>
                                </p:cTn>
                              </p:par>
                            </p:childTnLst>
                          </p:cTn>
                        </p:par>
                        <p:par>
                          <p:cTn id="45" fill="hold">
                            <p:stCondLst>
                              <p:cond delay="2000"/>
                            </p:stCondLst>
                            <p:childTnLst>
                              <p:par>
                                <p:cTn id="46" presetID="1" presetClass="entr" presetSubtype="0"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5400000">
                                      <p:cBhvr>
                                        <p:cTn id="51" dur="2000" fill="hold"/>
                                        <p:tgtEl>
                                          <p:spTgt spid="58"/>
                                        </p:tgtEl>
                                        <p:attrNameLst>
                                          <p:attrName>r</p:attrName>
                                        </p:attrNameLst>
                                      </p:cBhvr>
                                    </p:animRot>
                                  </p:childTnLst>
                                </p:cTn>
                              </p:par>
                            </p:childTnLst>
                          </p:cTn>
                        </p:par>
                        <p:par>
                          <p:cTn id="52" fill="hold">
                            <p:stCondLst>
                              <p:cond delay="2000"/>
                            </p:stCondLst>
                            <p:childTnLst>
                              <p:par>
                                <p:cTn id="53" presetID="7" presetClass="emph" presetSubtype="1" nodeType="afterEffect">
                                  <p:stCondLst>
                                    <p:cond delay="0"/>
                                  </p:stCondLst>
                                  <p:childTnLst>
                                    <p:set>
                                      <p:cBhvr>
                                        <p:cTn id="54" dur="indefinite"/>
                                        <p:tgtEl>
                                          <p:spTgt spid="84"/>
                                        </p:tgtEl>
                                        <p:attrNameLst>
                                          <p:attrName>stroke.color</p:attrName>
                                        </p:attrNameLst>
                                      </p:cBhvr>
                                      <p:to>
                                        <p:clrVal>
                                          <a:srgbClr val="FF3300"/>
                                        </p:clrVal>
                                      </p:to>
                                    </p:set>
                                    <p:set>
                                      <p:cBhvr>
                                        <p:cTn id="55" dur="indefinite"/>
                                        <p:tgtEl>
                                          <p:spTgt spid="84"/>
                                        </p:tgtEl>
                                        <p:attrNameLst>
                                          <p:attrName>stroke.on</p:attrName>
                                        </p:attrNameLst>
                                      </p:cBhvr>
                                      <p:to>
                                        <p:strVal val="true"/>
                                      </p:to>
                                    </p:set>
                                  </p:childTnLst>
                                </p:cTn>
                              </p:par>
                              <p:par>
                                <p:cTn id="56" presetID="7" presetClass="emph" presetSubtype="1" nodeType="withEffect">
                                  <p:stCondLst>
                                    <p:cond delay="0"/>
                                  </p:stCondLst>
                                  <p:childTnLst>
                                    <p:set>
                                      <p:cBhvr>
                                        <p:cTn id="57" dur="indefinite"/>
                                        <p:tgtEl>
                                          <p:spTgt spid="85"/>
                                        </p:tgtEl>
                                        <p:attrNameLst>
                                          <p:attrName>stroke.color</p:attrName>
                                        </p:attrNameLst>
                                      </p:cBhvr>
                                      <p:to>
                                        <p:clrVal>
                                          <a:srgbClr val="FF3300"/>
                                        </p:clrVal>
                                      </p:to>
                                    </p:set>
                                    <p:set>
                                      <p:cBhvr>
                                        <p:cTn id="58" dur="indefinite"/>
                                        <p:tgtEl>
                                          <p:spTgt spid="85"/>
                                        </p:tgtEl>
                                        <p:attrNameLst>
                                          <p:attrName>stroke.on</p:attrName>
                                        </p:attrNameLst>
                                      </p:cBhvr>
                                      <p:to>
                                        <p:strVal val="true"/>
                                      </p:to>
                                    </p:set>
                                  </p:childTnLst>
                                </p:cTn>
                              </p:par>
                              <p:par>
                                <p:cTn id="59" presetID="1"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7" presetClass="emph" presetSubtype="1" nodeType="withEffect">
                                  <p:stCondLst>
                                    <p:cond delay="0"/>
                                  </p:stCondLst>
                                  <p:childTnLst>
                                    <p:set>
                                      <p:cBhvr>
                                        <p:cTn id="66" dur="indefinite"/>
                                        <p:tgtEl>
                                          <p:spTgt spid="90"/>
                                        </p:tgtEl>
                                        <p:attrNameLst>
                                          <p:attrName>stroke.color</p:attrName>
                                        </p:attrNameLst>
                                      </p:cBhvr>
                                      <p:to>
                                        <p:clrVal>
                                          <a:srgbClr val="FF3300"/>
                                        </p:clrVal>
                                      </p:to>
                                    </p:set>
                                    <p:set>
                                      <p:cBhvr>
                                        <p:cTn id="67" dur="indefinite"/>
                                        <p:tgtEl>
                                          <p:spTgt spid="90"/>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5400000">
                                      <p:cBhvr>
                                        <p:cTn id="75" dur="2000" fill="hold"/>
                                        <p:tgtEl>
                                          <p:spTgt spid="21"/>
                                        </p:tgtEl>
                                        <p:attrNameLst>
                                          <p:attrName>r</p:attrName>
                                        </p:attrNameLst>
                                      </p:cBhvr>
                                    </p:animRot>
                                  </p:childTnLst>
                                </p:cTn>
                              </p:par>
                            </p:childTnLst>
                          </p:cTn>
                        </p:par>
                        <p:par>
                          <p:cTn id="76" fill="hold">
                            <p:stCondLst>
                              <p:cond delay="2000"/>
                            </p:stCondLst>
                            <p:childTnLst>
                              <p:par>
                                <p:cTn id="77" presetID="1" presetClass="exit" presetSubtype="0" fill="hold" nodeType="afterEffect">
                                  <p:stCondLst>
                                    <p:cond delay="500"/>
                                  </p:stCondLst>
                                  <p:childTnLst>
                                    <p:set>
                                      <p:cBhvr>
                                        <p:cTn id="78" dur="1" fill="hold">
                                          <p:stCondLst>
                                            <p:cond delay="0"/>
                                          </p:stCondLst>
                                        </p:cTn>
                                        <p:tgtEl>
                                          <p:spTgt spid="21"/>
                                        </p:tgtEl>
                                        <p:attrNameLst>
                                          <p:attrName>style.visibility</p:attrName>
                                        </p:attrNameLst>
                                      </p:cBhvr>
                                      <p:to>
                                        <p:strVal val="hidden"/>
                                      </p:to>
                                    </p:set>
                                  </p:childTnLst>
                                </p:cTn>
                              </p:par>
                            </p:childTnLst>
                          </p:cTn>
                        </p:par>
                        <p:par>
                          <p:cTn id="79" fill="hold">
                            <p:stCondLst>
                              <p:cond delay="2500"/>
                            </p:stCondLst>
                            <p:childTnLst>
                              <p:par>
                                <p:cTn id="80" presetID="1" presetClass="entr" presetSubtype="0" fill="hold" nodeType="after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2.29167E-6 1.48148E-6 L 2.29167E-6 0.00023 C 0.01484 0.00301 -0.00404 1.48148E-6 0.01471 1.48148E-6 C 0.01862 1.48148E-6 0.02252 0.00046 0.02656 0.00092 C 0.03138 0.00116 0.03554 0.00092 0.0401 0.00092 L 0.0401 0.00116 C 0.04088 0.02129 0.04153 0.04375 0.04153 0.06389 C 0.04153 0.07106 0.04114 0.07824 0.04088 0.08565 C 0.04153 0.11759 0.04153 0.10625 0.04153 0.12083 L 0.04153 0.12106 C 0.04752 0.12153 0.05351 0.12315 0.05937 0.12315 C 0.06901 0.12315 0.07838 0.12083 0.08828 0.12083 L 0.08724 0.12083 " pathEditMode="relative" rAng="0" ptsTypes="AAAAAAAAAAAAA">
                                      <p:cBhvr>
                                        <p:cTn id="85" dur="2000" fill="hold"/>
                                        <p:tgtEl>
                                          <p:spTgt spid="97"/>
                                        </p:tgtEl>
                                        <p:attrNameLst>
                                          <p:attrName>ppt_x</p:attrName>
                                          <p:attrName>ppt_y</p:attrName>
                                        </p:attrNameLst>
                                      </p:cBhvr>
                                      <p:rCtr x="4414" y="6157"/>
                                    </p:animMotion>
                                  </p:childTnLst>
                                </p:cTn>
                              </p:par>
                            </p:childTnLst>
                          </p:cTn>
                        </p:par>
                        <p:par>
                          <p:cTn id="86" fill="hold">
                            <p:stCondLst>
                              <p:cond delay="2000"/>
                            </p:stCondLst>
                            <p:childTnLst>
                              <p:par>
                                <p:cTn id="87" presetID="1" presetClass="exit" presetSubtype="0" fill="hold" nodeType="afterEffect">
                                  <p:stCondLst>
                                    <p:cond delay="0"/>
                                  </p:stCondLst>
                                  <p:childTnLst>
                                    <p:set>
                                      <p:cBhvr>
                                        <p:cTn id="88" dur="1" fill="hold">
                                          <p:stCondLst>
                                            <p:cond delay="0"/>
                                          </p:stCondLst>
                                        </p:cTn>
                                        <p:tgtEl>
                                          <p:spTgt spid="97"/>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8" presetClass="emph" presetSubtype="0" fill="hold" nodeType="clickEffect">
                                  <p:stCondLst>
                                    <p:cond delay="0"/>
                                  </p:stCondLst>
                                  <p:childTnLst>
                                    <p:animRot by="5400000">
                                      <p:cBhvr>
                                        <p:cTn id="94" dur="2000" fill="hold"/>
                                        <p:tgtEl>
                                          <p:spTgt spid="72"/>
                                        </p:tgtEl>
                                        <p:attrNameLst>
                                          <p:attrName>r</p:attrName>
                                        </p:attrNameLst>
                                      </p:cBhvr>
                                    </p:animRot>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0" grpId="0"/>
      <p:bldP spid="88" grpId="0"/>
      <p:bldP spid="89" grpId="0" animBg="1"/>
      <p:bldP spid="90" grpId="0" animBg="1"/>
      <p:bldP spid="91"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PSS Search</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919536" y="1794181"/>
            <a:ext cx="8424838" cy="4576829"/>
          </a:xfrm>
          <a:prstGeom prst="rect">
            <a:avLst/>
          </a:prstGeom>
          <a:ln>
            <a:solidFill>
              <a:schemeClr val="bg1">
                <a:lumMod val="65000"/>
              </a:schemeClr>
            </a:solidFill>
          </a:ln>
        </p:spPr>
      </p:pic>
    </p:spTree>
    <p:extLst>
      <p:ext uri="{BB962C8B-B14F-4D97-AF65-F5344CB8AC3E}">
        <p14:creationId xmlns:p14="http://schemas.microsoft.com/office/powerpoint/2010/main" val="147558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ODH Detection System for TS2</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1552448"/>
            <a:ext cx="9577064" cy="5152442"/>
          </a:xfrm>
          <a:prstGeom prst="rect">
            <a:avLst/>
          </a:prstGeom>
          <a:ln>
            <a:solidFill>
              <a:schemeClr val="bg1">
                <a:lumMod val="65000"/>
              </a:schemeClr>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6" y="1548938"/>
            <a:ext cx="1938908" cy="2562128"/>
          </a:xfrm>
          <a:prstGeom prst="rect">
            <a:avLst/>
          </a:prstGeom>
          <a:noFill/>
          <a:ln>
            <a:solidFill>
              <a:schemeClr val="bg1">
                <a:lumMod val="65000"/>
              </a:schemeClr>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280" y="2150099"/>
            <a:ext cx="576064" cy="761227"/>
          </a:xfrm>
          <a:prstGeom prst="rect">
            <a:avLst/>
          </a:prstGeom>
          <a:ln>
            <a:solidFill>
              <a:schemeClr val="bg1">
                <a:lumMod val="65000"/>
              </a:schemeClr>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9936" y="2501076"/>
            <a:ext cx="576064" cy="761227"/>
          </a:xfrm>
          <a:prstGeom prst="rect">
            <a:avLst/>
          </a:prstGeom>
          <a:ln>
            <a:solidFill>
              <a:schemeClr val="bg1">
                <a:lumMod val="65000"/>
              </a:schemeClr>
            </a:solidFill>
          </a:ln>
        </p:spPr>
      </p:pic>
      <p:cxnSp>
        <p:nvCxnSpPr>
          <p:cNvPr id="24" name="Elbow Connector 23"/>
          <p:cNvCxnSpPr>
            <a:stCxn id="8" idx="3"/>
          </p:cNvCxnSpPr>
          <p:nvPr/>
        </p:nvCxnSpPr>
        <p:spPr>
          <a:xfrm>
            <a:off x="9192344" y="2530713"/>
            <a:ext cx="432048" cy="826279"/>
          </a:xfrm>
          <a:prstGeom prst="bentConnector2">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6096000" y="2881690"/>
            <a:ext cx="1584176" cy="475302"/>
          </a:xfrm>
          <a:prstGeom prst="bentConnector3">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02" y="4264850"/>
            <a:ext cx="1169507" cy="2436551"/>
          </a:xfrm>
          <a:prstGeom prst="rect">
            <a:avLst/>
          </a:prstGeom>
          <a:noFill/>
          <a:ln>
            <a:solidFill>
              <a:schemeClr val="bg1">
                <a:lumMod val="65000"/>
              </a:schemeClr>
            </a:solidFill>
          </a:ln>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705118" y="4688635"/>
            <a:ext cx="235587" cy="496257"/>
          </a:xfrm>
          <a:prstGeom prst="rect">
            <a:avLst/>
          </a:prstGeom>
          <a:noFill/>
          <a:ln>
            <a:solidFill>
              <a:schemeClr val="bg1">
                <a:lumMod val="65000"/>
              </a:schemeClr>
            </a:solidFill>
          </a:ln>
        </p:spPr>
      </p:pic>
      <p:sp>
        <p:nvSpPr>
          <p:cNvPr id="33" name="TextBox 32"/>
          <p:cNvSpPr txBox="1"/>
          <p:nvPr/>
        </p:nvSpPr>
        <p:spPr>
          <a:xfrm>
            <a:off x="3863752" y="5531174"/>
            <a:ext cx="6414577" cy="369332"/>
          </a:xfrm>
          <a:prstGeom prst="rect">
            <a:avLst/>
          </a:prstGeom>
          <a:noFill/>
        </p:spPr>
        <p:txBody>
          <a:bodyPr wrap="none" rtlCol="0">
            <a:spAutoFit/>
          </a:bodyPr>
          <a:lstStyle/>
          <a:p>
            <a:r>
              <a:rPr lang="en-US" b="1" dirty="0">
                <a:solidFill>
                  <a:srgbClr val="FF0000"/>
                </a:solidFill>
              </a:rPr>
              <a:t>T</a:t>
            </a:r>
            <a:r>
              <a:rPr lang="en-US" b="1" dirty="0" smtClean="0">
                <a:solidFill>
                  <a:srgbClr val="FF0000"/>
                </a:solidFill>
              </a:rPr>
              <a:t>he </a:t>
            </a:r>
            <a:r>
              <a:rPr lang="en-US" b="1" dirty="0">
                <a:solidFill>
                  <a:srgbClr val="FF0000"/>
                </a:solidFill>
              </a:rPr>
              <a:t>ODH safety review of the accelerator </a:t>
            </a:r>
            <a:r>
              <a:rPr lang="en-US" b="1" dirty="0" smtClean="0">
                <a:solidFill>
                  <a:srgbClr val="FF0000"/>
                </a:solidFill>
              </a:rPr>
              <a:t>buildings </a:t>
            </a:r>
            <a:r>
              <a:rPr lang="en-US" b="1" u="sng" dirty="0">
                <a:solidFill>
                  <a:srgbClr val="FF0000"/>
                </a:solidFill>
                <a:hlinkClick r:id="rId7"/>
              </a:rPr>
              <a:t>ESS-0068327</a:t>
            </a:r>
            <a:endParaRPr lang="en-US" b="1" dirty="0">
              <a:solidFill>
                <a:srgbClr val="FF0000"/>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6400" y="3880540"/>
            <a:ext cx="235587" cy="496257"/>
          </a:xfrm>
          <a:prstGeom prst="rect">
            <a:avLst/>
          </a:prstGeom>
          <a:noFill/>
          <a:ln>
            <a:solidFill>
              <a:schemeClr val="bg1">
                <a:lumMod val="65000"/>
              </a:schemeClr>
            </a:solidFill>
          </a:ln>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5918" y="4785034"/>
            <a:ext cx="235587" cy="496257"/>
          </a:xfrm>
          <a:prstGeom prst="rect">
            <a:avLst/>
          </a:prstGeom>
          <a:noFill/>
          <a:ln>
            <a:solidFill>
              <a:schemeClr val="bg1">
                <a:lumMod val="65000"/>
              </a:schemeClr>
            </a:solidFill>
          </a:ln>
        </p:spPr>
      </p:pic>
    </p:spTree>
    <p:extLst>
      <p:ext uri="{BB962C8B-B14F-4D97-AF65-F5344CB8AC3E}">
        <p14:creationId xmlns:p14="http://schemas.microsoft.com/office/powerpoint/2010/main" val="40794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realize  ODH Detection System for TS2?</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solidFill>
                  <a:srgbClr val="FF0000"/>
                </a:solidFill>
              </a:rPr>
              <a:t>Option 1:</a:t>
            </a:r>
          </a:p>
          <a:p>
            <a:pPr lvl="1"/>
            <a:r>
              <a:rPr lang="en-US" b="1" dirty="0" smtClean="0"/>
              <a:t>Solution 1</a:t>
            </a:r>
            <a:r>
              <a:rPr lang="en-US" dirty="0" smtClean="0"/>
              <a:t>: The Accelerator ODH Detection System is extended to include TS2.</a:t>
            </a:r>
          </a:p>
          <a:p>
            <a:pPr lvl="2"/>
            <a:r>
              <a:rPr lang="en-US" dirty="0" smtClean="0"/>
              <a:t>Advantages:</a:t>
            </a:r>
          </a:p>
          <a:p>
            <a:pPr lvl="3"/>
            <a:r>
              <a:rPr lang="en-US" dirty="0" smtClean="0"/>
              <a:t>This option is preferred if TS2 is a permanent installation.</a:t>
            </a:r>
          </a:p>
          <a:p>
            <a:pPr lvl="2"/>
            <a:r>
              <a:rPr lang="en-US" dirty="0" smtClean="0"/>
              <a:t>Disadvantages:</a:t>
            </a:r>
          </a:p>
          <a:p>
            <a:pPr lvl="3"/>
            <a:r>
              <a:rPr lang="en-US" dirty="0" smtClean="0"/>
              <a:t>The software of the current ODH Detection system needs modification. Hence the whole system shall be verified again</a:t>
            </a:r>
            <a:r>
              <a:rPr lang="en-US" dirty="0"/>
              <a:t> </a:t>
            </a:r>
            <a:r>
              <a:rPr lang="en-US" dirty="0" smtClean="0"/>
              <a:t>and this is not feasible within the time frame expected to have TS2 PSS and ODH Detection system fully commissioned and validated. </a:t>
            </a:r>
          </a:p>
          <a:p>
            <a:pPr lvl="1"/>
            <a:r>
              <a:rPr lang="en-US" b="1" dirty="0" smtClean="0"/>
              <a:t>Solution 2</a:t>
            </a:r>
            <a:r>
              <a:rPr lang="en-US" dirty="0" smtClean="0"/>
              <a:t>: The TS2 ODH monitors work standalone and be integrated into </a:t>
            </a:r>
            <a:r>
              <a:rPr lang="en-US" dirty="0"/>
              <a:t>Accelerator ODH Detection System </a:t>
            </a:r>
            <a:r>
              <a:rPr lang="en-US" dirty="0" smtClean="0"/>
              <a:t>later (during commissioning of ODH Detection system for accelerator tunnel end of 2019?).</a:t>
            </a:r>
          </a:p>
          <a:p>
            <a:pPr lvl="2"/>
            <a:r>
              <a:rPr lang="en-US" dirty="0" smtClean="0"/>
              <a:t>Advantages:</a:t>
            </a:r>
          </a:p>
          <a:p>
            <a:pPr lvl="3"/>
            <a:r>
              <a:rPr lang="en-US" dirty="0" smtClean="0"/>
              <a:t>In case TS2 is a permanent installation, this solution is the first step for realizing solution 1.</a:t>
            </a:r>
          </a:p>
          <a:p>
            <a:pPr lvl="2"/>
            <a:r>
              <a:rPr lang="en-US" dirty="0" smtClean="0"/>
              <a:t>Disadvantages:</a:t>
            </a:r>
          </a:p>
          <a:p>
            <a:pPr lvl="3"/>
            <a:r>
              <a:rPr lang="en-US" dirty="0" smtClean="0"/>
              <a:t>Only the local ODH lights and sounders of the monitors are functional.</a:t>
            </a:r>
          </a:p>
          <a:p>
            <a:pPr lvl="3"/>
            <a:r>
              <a:rPr lang="en-US" dirty="0" smtClean="0"/>
              <a:t>The TS2 ODH monitors do not communicate with LCR.</a:t>
            </a:r>
          </a:p>
          <a:p>
            <a:r>
              <a:rPr lang="en-US" b="1" dirty="0" smtClean="0">
                <a:solidFill>
                  <a:srgbClr val="FF0000"/>
                </a:solidFill>
              </a:rPr>
              <a:t>Option 2:</a:t>
            </a:r>
            <a:r>
              <a:rPr lang="en-US" b="1" dirty="0" smtClean="0"/>
              <a:t> </a:t>
            </a:r>
            <a:r>
              <a:rPr lang="en-US" sz="2400" dirty="0" smtClean="0"/>
              <a:t>TS2 </a:t>
            </a:r>
            <a:r>
              <a:rPr lang="en-US" sz="2400" dirty="0"/>
              <a:t>PSS includes the ODH Detection system for TS2 as well</a:t>
            </a:r>
            <a:r>
              <a:rPr lang="en-US" sz="2400" dirty="0" smtClean="0"/>
              <a:t>.</a:t>
            </a:r>
          </a:p>
          <a:p>
            <a:pPr marL="1085850" lvl="2" indent="-285750"/>
            <a:r>
              <a:rPr lang="en-US" dirty="0"/>
              <a:t>Advantages</a:t>
            </a:r>
            <a:r>
              <a:rPr lang="en-US" dirty="0" smtClean="0"/>
              <a:t>:</a:t>
            </a:r>
          </a:p>
          <a:p>
            <a:pPr marL="1543050" lvl="3" indent="-285750"/>
            <a:r>
              <a:rPr lang="en-US" dirty="0" smtClean="0"/>
              <a:t>This option is preferred if TS2 is a temporary installation.</a:t>
            </a:r>
          </a:p>
          <a:p>
            <a:pPr marL="1085850" lvl="2" indent="-285750"/>
            <a:r>
              <a:rPr lang="en-US" dirty="0" smtClean="0"/>
              <a:t>Disadvantages:</a:t>
            </a:r>
          </a:p>
          <a:p>
            <a:pPr marL="1543050" lvl="3" indent="-285750"/>
            <a:r>
              <a:rPr lang="en-US" dirty="0" smtClean="0"/>
              <a:t>TS2 PSS and ODH Detection system are not independent from each other. In case TS2 PSS is in maintenance, the ODH Detection system for TS2 is deactivated as well (ODH monitors can still work standalone).</a:t>
            </a:r>
          </a:p>
          <a:p>
            <a:pPr marL="1543050" lvl="3" indent="-285750"/>
            <a:endParaRPr lang="en-US" dirty="0" smtClean="0"/>
          </a:p>
          <a:p>
            <a:pPr marL="1543050" lvl="3" indent="-285750"/>
            <a:endParaRPr lang="en-US" dirty="0"/>
          </a:p>
          <a:p>
            <a:pPr marL="1085850" lvl="2" indent="-285750"/>
            <a:endParaRPr lang="en-US" sz="2400"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Tree>
    <p:extLst>
      <p:ext uri="{BB962C8B-B14F-4D97-AF65-F5344CB8AC3E}">
        <p14:creationId xmlns:p14="http://schemas.microsoft.com/office/powerpoint/2010/main" val="2279736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See more details in </a:t>
            </a:r>
            <a:r>
              <a:rPr lang="en-GB" b="1" dirty="0"/>
              <a:t>Concepts of Operations for the Test Stand 2 Personnel Safety </a:t>
            </a:r>
            <a:r>
              <a:rPr lang="en-GB" b="1" dirty="0" smtClean="0"/>
              <a:t>System (ESS-0304995)</a:t>
            </a:r>
          </a:p>
          <a:p>
            <a:r>
              <a:rPr lang="en-GB" b="1" dirty="0" smtClean="0"/>
              <a:t>Test Stand 2 Personnel Safety system Architecture (ESS-0513300)</a:t>
            </a:r>
            <a:endParaRPr lang="en-US" b="1"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Tree>
    <p:extLst>
      <p:ext uri="{BB962C8B-B14F-4D97-AF65-F5344CB8AC3E}">
        <p14:creationId xmlns:p14="http://schemas.microsoft.com/office/powerpoint/2010/main" val="141528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420889"/>
            <a:ext cx="7772400" cy="1470025"/>
          </a:xfrm>
        </p:spPr>
        <p:txBody>
          <a:bodyPr>
            <a:normAutofit/>
          </a:bodyPr>
          <a:lstStyle/>
          <a:p>
            <a:pPr algn="ctr"/>
            <a:r>
              <a:rPr lang="en-US" sz="4800" dirty="0"/>
              <a:t>Thank </a:t>
            </a:r>
            <a:r>
              <a:rPr lang="en-US" sz="4800" dirty="0" smtClean="0"/>
              <a:t>you!</a:t>
            </a:r>
            <a:endParaRPr lang="en-GB" sz="4800" dirty="0"/>
          </a:p>
        </p:txBody>
      </p:sp>
    </p:spTree>
    <p:extLst>
      <p:ext uri="{BB962C8B-B14F-4D97-AF65-F5344CB8AC3E}">
        <p14:creationId xmlns:p14="http://schemas.microsoft.com/office/powerpoint/2010/main" val="4159149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functionality</a:t>
            </a:r>
            <a:endParaRPr lang="en-US" dirty="0"/>
          </a:p>
        </p:txBody>
      </p:sp>
      <p:sp>
        <p:nvSpPr>
          <p:cNvPr id="3" name="Content Placeholder 2"/>
          <p:cNvSpPr>
            <a:spLocks noGrp="1"/>
          </p:cNvSpPr>
          <p:nvPr>
            <p:ph idx="1"/>
          </p:nvPr>
        </p:nvSpPr>
        <p:spPr/>
        <p:txBody>
          <a:bodyPr>
            <a:normAutofit/>
          </a:bodyPr>
          <a:lstStyle/>
          <a:p>
            <a:pPr marL="0" indent="0">
              <a:buNone/>
            </a:pPr>
            <a:r>
              <a:rPr lang="en-GB" sz="1800" dirty="0"/>
              <a:t>TS2 PSS ensures a safe access to TS2 PSS controlled area through a number of safety interlocks.</a:t>
            </a:r>
            <a:endParaRPr lang="en-US" sz="1800" dirty="0"/>
          </a:p>
          <a:p>
            <a:pPr lvl="0"/>
            <a:r>
              <a:rPr lang="en-GB" sz="1800" dirty="0"/>
              <a:t>In case the TS2 PSS Main key in the key exchange system is removed, the RF system is switched off by removing the power to the TS2 modulator, and also by disabling the output signal of the Low Level RF (LLRF) of the TS2 RF system.</a:t>
            </a:r>
            <a:endParaRPr lang="en-US" sz="1800" dirty="0"/>
          </a:p>
          <a:p>
            <a:pPr lvl="0"/>
            <a:r>
              <a:rPr lang="en-GB" sz="1800" dirty="0"/>
              <a:t>In case an intrusion into the TS2 PSS controlled area is detected by TS2 PSS, the RF system is switched off by </a:t>
            </a:r>
            <a:r>
              <a:rPr lang="en-GB" sz="1800" dirty="0" smtClean="0"/>
              <a:t>TS2 PSS.</a:t>
            </a:r>
            <a:endParaRPr lang="en-US" sz="1800" dirty="0"/>
          </a:p>
          <a:p>
            <a:pPr lvl="0"/>
            <a:r>
              <a:rPr lang="en-GB" sz="1800" dirty="0"/>
              <a:t>The TS2 PSS controlled area is equipped with a few emergency switch-off buttons. Pressing any of these buttons in the TS2 PSS controlled area immediately switches off the RF system.</a:t>
            </a:r>
            <a:endParaRPr lang="en-US" sz="1800" dirty="0"/>
          </a:p>
          <a:p>
            <a:pPr lvl="0"/>
            <a:r>
              <a:rPr lang="en-GB" sz="1800" dirty="0"/>
              <a:t>In case a radiation level exceeding the pre-defined limit is detected by any of the radiation monitors outside the TS2 PSS controlled area, the RF system is switched off by TS2 PSS.</a:t>
            </a:r>
          </a:p>
          <a:p>
            <a:pPr lvl="0"/>
            <a:r>
              <a:rPr lang="en-GB" sz="1800" dirty="0"/>
              <a:t>The RF systems might need to be tested in the GTA whilst the access to TS2 PSS controlled area is allowed. Only if a removable part of the RF distribution system is removed, the RF system is enabled by TS2 PSS. The TS2 PSS monitors the position of the removable part of the RF waveguide and ensures this part is removed prior to enabling power to the TS2 modulator and LLRF switch.</a:t>
            </a: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Tree>
    <p:extLst>
      <p:ext uri="{BB962C8B-B14F-4D97-AF65-F5344CB8AC3E}">
        <p14:creationId xmlns:p14="http://schemas.microsoft.com/office/powerpoint/2010/main" val="420503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normAutofit/>
          </a:bodyPr>
          <a:lstStyle/>
          <a:p>
            <a:r>
              <a:rPr lang="en-US" dirty="0" smtClean="0"/>
              <a:t>TS2 Layout</a:t>
            </a:r>
            <a:endParaRPr lang="en-US" dirty="0"/>
          </a:p>
          <a:p>
            <a:r>
              <a:rPr lang="en-US" dirty="0"/>
              <a:t>TS2 Personnel Safety System (PSS) </a:t>
            </a:r>
            <a:r>
              <a:rPr lang="en-US" dirty="0" smtClean="0"/>
              <a:t>Layout</a:t>
            </a:r>
          </a:p>
          <a:p>
            <a:r>
              <a:rPr lang="en-US" dirty="0"/>
              <a:t>TS2 PSS Architecture</a:t>
            </a:r>
          </a:p>
          <a:p>
            <a:r>
              <a:rPr lang="en-US" dirty="0"/>
              <a:t>TS2 PSS Interfaces</a:t>
            </a:r>
          </a:p>
          <a:p>
            <a:r>
              <a:rPr lang="en-US" dirty="0" smtClean="0"/>
              <a:t>TS2 </a:t>
            </a:r>
            <a:r>
              <a:rPr lang="en-US" dirty="0"/>
              <a:t>PSS Principles of </a:t>
            </a:r>
            <a:r>
              <a:rPr lang="en-US" dirty="0" smtClean="0"/>
              <a:t>Operation</a:t>
            </a:r>
          </a:p>
          <a:p>
            <a:r>
              <a:rPr lang="en-GB" dirty="0"/>
              <a:t>TS2 PSS Modes of Operation</a:t>
            </a:r>
          </a:p>
          <a:p>
            <a:r>
              <a:rPr lang="en-US" dirty="0" smtClean="0"/>
              <a:t>ODH </a:t>
            </a:r>
            <a:r>
              <a:rPr lang="en-US" dirty="0"/>
              <a:t>Detection System for TS2</a:t>
            </a:r>
          </a:p>
          <a:p>
            <a:r>
              <a:rPr lang="en-US" dirty="0" smtClean="0"/>
              <a:t>Summary</a:t>
            </a:r>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411494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Layout</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2446158"/>
            <a:ext cx="11764839" cy="2880320"/>
          </a:xfrm>
          <a:prstGeom prst="rect">
            <a:avLst/>
          </a:prstGeom>
          <a:ln>
            <a:solidFill>
              <a:schemeClr val="bg1">
                <a:lumMod val="65000"/>
              </a:schemeClr>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283" y="1521514"/>
            <a:ext cx="7278960" cy="4729607"/>
          </a:xfrm>
          <a:prstGeom prst="rect">
            <a:avLst/>
          </a:prstGeom>
          <a:ln>
            <a:solidFill>
              <a:schemeClr val="bg1">
                <a:lumMod val="65000"/>
              </a:schemeClr>
            </a:solidFill>
          </a:ln>
        </p:spPr>
      </p:pic>
    </p:spTree>
    <p:extLst>
      <p:ext uri="{BB962C8B-B14F-4D97-AF65-F5344CB8AC3E}">
        <p14:creationId xmlns:p14="http://schemas.microsoft.com/office/powerpoint/2010/main" val="20248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Personnel Safety System (PSS) Layout</a:t>
            </a:r>
            <a:endParaRPr lang="en-US" dirty="0"/>
          </a:p>
        </p:txBody>
      </p:sp>
      <p:sp>
        <p:nvSpPr>
          <p:cNvPr id="3" name="Content Placeholder 2"/>
          <p:cNvSpPr>
            <a:spLocks noGrp="1"/>
          </p:cNvSpPr>
          <p:nvPr>
            <p:ph idx="1"/>
          </p:nvPr>
        </p:nvSpPr>
        <p:spPr>
          <a:xfrm>
            <a:off x="479376" y="1600201"/>
            <a:ext cx="10369152" cy="1036712"/>
          </a:xfrm>
        </p:spPr>
        <p:txBody>
          <a:bodyPr>
            <a:normAutofit/>
          </a:bodyPr>
          <a:lstStyle/>
          <a:p>
            <a:pPr marL="0" indent="0">
              <a:buNone/>
            </a:pPr>
            <a:r>
              <a:rPr lang="en-GB" sz="1400" dirty="0"/>
              <a:t>The purpose of TS2 PSS is primarily to protect workers from being harmed by exposure to ionising radiation generated by the cavities receiving high-power Radio Frequency (RF) within TS2 bunker. This is achieved by providing access to TS2 bunker (hereafter referred to as “</a:t>
            </a:r>
            <a:r>
              <a:rPr lang="en-GB" sz="1400" b="1" dirty="0">
                <a:solidFill>
                  <a:schemeClr val="accent6"/>
                </a:solidFill>
              </a:rPr>
              <a:t>TS2 PSS controlled area</a:t>
            </a:r>
            <a:r>
              <a:rPr lang="en-GB" sz="1400" dirty="0"/>
              <a:t>”) only during safe state of the area.</a:t>
            </a:r>
          </a:p>
          <a:p>
            <a:pPr marL="0" indent="0">
              <a:buNone/>
            </a:pPr>
            <a:endParaRPr lang="en-US" sz="1400"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2445945"/>
            <a:ext cx="7596336" cy="4104325"/>
          </a:xfrm>
          <a:prstGeom prst="rect">
            <a:avLst/>
          </a:prstGeom>
          <a:ln>
            <a:solidFill>
              <a:schemeClr val="bg1">
                <a:lumMod val="50000"/>
              </a:schemeClr>
            </a:solidFill>
          </a:ln>
        </p:spPr>
      </p:pic>
      <p:sp>
        <p:nvSpPr>
          <p:cNvPr id="7" name="TextBox 6"/>
          <p:cNvSpPr txBox="1"/>
          <p:nvPr/>
        </p:nvSpPr>
        <p:spPr>
          <a:xfrm>
            <a:off x="3431704" y="5602246"/>
            <a:ext cx="2932469" cy="369332"/>
          </a:xfrm>
          <a:prstGeom prst="rect">
            <a:avLst/>
          </a:prstGeom>
          <a:noFill/>
        </p:spPr>
        <p:txBody>
          <a:bodyPr wrap="none" rtlCol="0">
            <a:spAutoFit/>
          </a:bodyPr>
          <a:lstStyle/>
          <a:p>
            <a:r>
              <a:rPr lang="en-US" b="1" dirty="0" smtClean="0">
                <a:solidFill>
                  <a:srgbClr val="FF0000"/>
                </a:solidFill>
              </a:rPr>
              <a:t>Personnel Access Door (PAD)</a:t>
            </a:r>
            <a:endParaRPr lang="en-US" b="1" dirty="0">
              <a:solidFill>
                <a:srgbClr val="FF0000"/>
              </a:solidFill>
            </a:endParaRPr>
          </a:p>
        </p:txBody>
      </p:sp>
      <p:cxnSp>
        <p:nvCxnSpPr>
          <p:cNvPr id="9" name="Straight Arrow Connector 8"/>
          <p:cNvCxnSpPr>
            <a:stCxn id="7" idx="0"/>
          </p:cNvCxnSpPr>
          <p:nvPr/>
        </p:nvCxnSpPr>
        <p:spPr>
          <a:xfrm flipV="1">
            <a:off x="4897939" y="4941168"/>
            <a:ext cx="838021" cy="661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20336" y="2636913"/>
            <a:ext cx="2893613" cy="369332"/>
          </a:xfrm>
          <a:prstGeom prst="rect">
            <a:avLst/>
          </a:prstGeom>
          <a:noFill/>
        </p:spPr>
        <p:txBody>
          <a:bodyPr wrap="none" rtlCol="0">
            <a:spAutoFit/>
          </a:bodyPr>
          <a:lstStyle/>
          <a:p>
            <a:r>
              <a:rPr lang="en-US" b="1" dirty="0" smtClean="0">
                <a:solidFill>
                  <a:srgbClr val="FF0000"/>
                </a:solidFill>
              </a:rPr>
              <a:t>Material Access Door (MAD)</a:t>
            </a:r>
            <a:endParaRPr lang="en-US" b="1" dirty="0">
              <a:solidFill>
                <a:srgbClr val="FF0000"/>
              </a:solidFill>
            </a:endParaRPr>
          </a:p>
        </p:txBody>
      </p:sp>
      <p:cxnSp>
        <p:nvCxnSpPr>
          <p:cNvPr id="13" name="Straight Arrow Connector 12"/>
          <p:cNvCxnSpPr>
            <a:stCxn id="11" idx="2"/>
          </p:cNvCxnSpPr>
          <p:nvPr/>
        </p:nvCxnSpPr>
        <p:spPr>
          <a:xfrm flipH="1">
            <a:off x="9552384" y="3006245"/>
            <a:ext cx="1014759" cy="12269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28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09620260-CA70-8C4D-9CF6-1FD97031226A}"/>
              </a:ext>
            </a:extLst>
          </p:cNvPr>
          <p:cNvCxnSpPr>
            <a:cxnSpLocks/>
          </p:cNvCxnSpPr>
          <p:nvPr/>
        </p:nvCxnSpPr>
        <p:spPr>
          <a:xfrm>
            <a:off x="10608920" y="2870402"/>
            <a:ext cx="0" cy="318655"/>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4C71373-6783-E64C-A9ED-29A3C582A563}"/>
              </a:ext>
            </a:extLst>
          </p:cNvPr>
          <p:cNvCxnSpPr>
            <a:cxnSpLocks/>
          </p:cNvCxnSpPr>
          <p:nvPr/>
        </p:nvCxnSpPr>
        <p:spPr>
          <a:xfrm>
            <a:off x="6544119" y="2457938"/>
            <a:ext cx="0" cy="411734"/>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21CBE3-902F-674C-9EDB-34FF670237D1}"/>
              </a:ext>
            </a:extLst>
          </p:cNvPr>
          <p:cNvCxnSpPr>
            <a:cxnSpLocks/>
          </p:cNvCxnSpPr>
          <p:nvPr/>
        </p:nvCxnSpPr>
        <p:spPr>
          <a:xfrm>
            <a:off x="8683646" y="2513005"/>
            <a:ext cx="0" cy="315847"/>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C24CF3C-662C-0940-9046-F27B447EE477}"/>
              </a:ext>
            </a:extLst>
          </p:cNvPr>
          <p:cNvCxnSpPr>
            <a:cxnSpLocks/>
          </p:cNvCxnSpPr>
          <p:nvPr/>
        </p:nvCxnSpPr>
        <p:spPr>
          <a:xfrm>
            <a:off x="3346450" y="2869672"/>
            <a:ext cx="8747437" cy="0"/>
          </a:xfrm>
          <a:prstGeom prst="line">
            <a:avLst/>
          </a:prstGeom>
          <a:ln w="63500" cap="sq">
            <a:solidFill>
              <a:srgbClr val="AEBA00"/>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9FA1616-5AB3-FB4B-9ABB-D1CEC99D323C}"/>
              </a:ext>
            </a:extLst>
          </p:cNvPr>
          <p:cNvCxnSpPr>
            <a:cxnSpLocks/>
          </p:cNvCxnSpPr>
          <p:nvPr/>
        </p:nvCxnSpPr>
        <p:spPr>
          <a:xfrm>
            <a:off x="5486648" y="3829107"/>
            <a:ext cx="0" cy="495523"/>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4922696-4D90-874A-8F4C-750E0CAACA16}"/>
              </a:ext>
            </a:extLst>
          </p:cNvPr>
          <p:cNvCxnSpPr>
            <a:cxnSpLocks/>
          </p:cNvCxnSpPr>
          <p:nvPr/>
        </p:nvCxnSpPr>
        <p:spPr>
          <a:xfrm flipH="1">
            <a:off x="5080056" y="2457938"/>
            <a:ext cx="15990" cy="1948183"/>
          </a:xfrm>
          <a:prstGeom prst="line">
            <a:avLst/>
          </a:prstGeom>
          <a:ln w="34925" cap="sq">
            <a:solidFill>
              <a:srgbClr val="DE6A04">
                <a:alpha val="96000"/>
              </a:srgbClr>
            </a:solidFill>
            <a:prstDash val="sysDot"/>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1F6108B-5368-0143-AD4F-85A2E7008C4C}"/>
              </a:ext>
            </a:extLst>
          </p:cNvPr>
          <p:cNvCxnSpPr>
            <a:cxnSpLocks/>
          </p:cNvCxnSpPr>
          <p:nvPr/>
        </p:nvCxnSpPr>
        <p:spPr>
          <a:xfrm>
            <a:off x="6875707" y="5492425"/>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1F6108B-5368-0143-AD4F-85A2E7008C4C}"/>
              </a:ext>
            </a:extLst>
          </p:cNvPr>
          <p:cNvCxnSpPr>
            <a:cxnSpLocks/>
          </p:cNvCxnSpPr>
          <p:nvPr/>
        </p:nvCxnSpPr>
        <p:spPr>
          <a:xfrm>
            <a:off x="6188690" y="5481202"/>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94A486A-992C-1D47-B540-93DFAE9BAFA9}"/>
              </a:ext>
            </a:extLst>
          </p:cNvPr>
          <p:cNvSpPr txBox="1"/>
          <p:nvPr/>
        </p:nvSpPr>
        <p:spPr>
          <a:xfrm>
            <a:off x="11002103" y="5378490"/>
            <a:ext cx="1172382"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Device signals </a:t>
            </a:r>
          </a:p>
        </p:txBody>
      </p:sp>
      <p:cxnSp>
        <p:nvCxnSpPr>
          <p:cNvPr id="249" name="Straight Connector 248">
            <a:extLst>
              <a:ext uri="{FF2B5EF4-FFF2-40B4-BE49-F238E27FC236}">
                <a16:creationId xmlns:a16="http://schemas.microsoft.com/office/drawing/2014/main" id="{AE9C9160-04CC-4443-8016-9B1C3A22DBCB}"/>
              </a:ext>
            </a:extLst>
          </p:cNvPr>
          <p:cNvCxnSpPr>
            <a:cxnSpLocks/>
          </p:cNvCxnSpPr>
          <p:nvPr/>
        </p:nvCxnSpPr>
        <p:spPr>
          <a:xfrm>
            <a:off x="5332498" y="4667796"/>
            <a:ext cx="0" cy="167830"/>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1F6108B-5368-0143-AD4F-85A2E7008C4C}"/>
              </a:ext>
            </a:extLst>
          </p:cNvPr>
          <p:cNvCxnSpPr>
            <a:cxnSpLocks/>
          </p:cNvCxnSpPr>
          <p:nvPr/>
        </p:nvCxnSpPr>
        <p:spPr>
          <a:xfrm>
            <a:off x="5441167" y="5439582"/>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1F6108B-5368-0143-AD4F-85A2E7008C4C}"/>
              </a:ext>
            </a:extLst>
          </p:cNvPr>
          <p:cNvCxnSpPr>
            <a:cxnSpLocks/>
          </p:cNvCxnSpPr>
          <p:nvPr/>
        </p:nvCxnSpPr>
        <p:spPr>
          <a:xfrm>
            <a:off x="4429064" y="5431767"/>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1F6108B-5368-0143-AD4F-85A2E7008C4C}"/>
              </a:ext>
            </a:extLst>
          </p:cNvPr>
          <p:cNvCxnSpPr>
            <a:cxnSpLocks/>
          </p:cNvCxnSpPr>
          <p:nvPr/>
        </p:nvCxnSpPr>
        <p:spPr>
          <a:xfrm>
            <a:off x="9514625" y="5449880"/>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1F6108B-5368-0143-AD4F-85A2E7008C4C}"/>
              </a:ext>
            </a:extLst>
          </p:cNvPr>
          <p:cNvCxnSpPr>
            <a:cxnSpLocks/>
          </p:cNvCxnSpPr>
          <p:nvPr/>
        </p:nvCxnSpPr>
        <p:spPr>
          <a:xfrm>
            <a:off x="7570514" y="5449880"/>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5EE94C-6E1A-CF47-91E8-49D0C7C2D695}"/>
              </a:ext>
            </a:extLst>
          </p:cNvPr>
          <p:cNvSpPr txBox="1"/>
          <p:nvPr/>
        </p:nvSpPr>
        <p:spPr>
          <a:xfrm>
            <a:off x="191861" y="200103"/>
            <a:ext cx="9206234" cy="5386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900" b="0" i="0" u="none" strike="noStrike" kern="1200" cap="none" spc="160" normalizeH="0" baseline="0" noProof="0" dirty="0">
                <a:ln>
                  <a:noFill/>
                </a:ln>
                <a:solidFill>
                  <a:prstClr val="white"/>
                </a:solidFill>
                <a:effectLst/>
                <a:uLnTx/>
                <a:uFillTx/>
                <a:latin typeface="Calibri Light" panose="020F0302020204030204"/>
                <a:ea typeface="+mn-ea"/>
                <a:cs typeface="+mn-cs"/>
              </a:rPr>
              <a:t>Layer Architecture of </a:t>
            </a:r>
            <a:r>
              <a:rPr kumimoji="0" lang="de-DE" sz="2900" b="0" i="0" u="none" strike="noStrike" kern="1200" cap="none" spc="160" normalizeH="0" baseline="0" noProof="0" dirty="0" smtClean="0">
                <a:ln>
                  <a:noFill/>
                </a:ln>
                <a:solidFill>
                  <a:prstClr val="white"/>
                </a:solidFill>
                <a:effectLst/>
                <a:uLnTx/>
                <a:uFillTx/>
                <a:latin typeface="Calibri Light" panose="020F0302020204030204"/>
                <a:ea typeface="+mn-ea"/>
                <a:cs typeface="+mn-cs"/>
              </a:rPr>
              <a:t>TS2 Personnel </a:t>
            </a:r>
            <a:r>
              <a:rPr kumimoji="0" lang="de-DE" sz="2900" b="0" i="0" u="none" strike="noStrike" kern="1200" cap="none" spc="160" normalizeH="0" baseline="0" noProof="0" dirty="0">
                <a:ln>
                  <a:noFill/>
                </a:ln>
                <a:solidFill>
                  <a:prstClr val="white"/>
                </a:solidFill>
                <a:effectLst/>
                <a:uLnTx/>
                <a:uFillTx/>
                <a:latin typeface="Calibri Light" panose="020F0302020204030204"/>
                <a:ea typeface="+mn-ea"/>
                <a:cs typeface="+mn-cs"/>
              </a:rPr>
              <a:t>Safety </a:t>
            </a:r>
            <a:r>
              <a:rPr kumimoji="0" lang="de-DE" sz="2900" b="0" i="0" u="none" strike="noStrike" kern="1200" cap="none" spc="160" normalizeH="0" baseline="0" noProof="0" dirty="0" smtClean="0">
                <a:ln>
                  <a:noFill/>
                </a:ln>
                <a:solidFill>
                  <a:prstClr val="white"/>
                </a:solidFill>
                <a:effectLst/>
                <a:uLnTx/>
                <a:uFillTx/>
                <a:latin typeface="Calibri Light" panose="020F0302020204030204"/>
                <a:ea typeface="+mn-ea"/>
                <a:cs typeface="+mn-cs"/>
              </a:rPr>
              <a:t>System</a:t>
            </a:r>
            <a:endParaRPr kumimoji="0" lang="en-US" sz="2900" b="0" i="0" u="none" strike="noStrike" kern="1200" cap="none" spc="160" normalizeH="0" baseline="0" noProof="0" dirty="0">
              <a:ln>
                <a:noFill/>
              </a:ln>
              <a:solidFill>
                <a:prstClr val="white"/>
              </a:solidFill>
              <a:effectLst/>
              <a:uLnTx/>
              <a:uFillTx/>
              <a:latin typeface="Calibri Light" panose="020F0302020204030204"/>
              <a:ea typeface="+mn-ea"/>
              <a:cs typeface="+mn-cs"/>
            </a:endParaRPr>
          </a:p>
        </p:txBody>
      </p:sp>
      <p:grpSp>
        <p:nvGrpSpPr>
          <p:cNvPr id="276" name="Group 275">
            <a:extLst>
              <a:ext uri="{FF2B5EF4-FFF2-40B4-BE49-F238E27FC236}">
                <a16:creationId xmlns:a16="http://schemas.microsoft.com/office/drawing/2014/main" id="{77DC2BAE-80B1-0D42-8D05-912B2CED4CFE}"/>
              </a:ext>
            </a:extLst>
          </p:cNvPr>
          <p:cNvGrpSpPr/>
          <p:nvPr/>
        </p:nvGrpSpPr>
        <p:grpSpPr>
          <a:xfrm>
            <a:off x="5175609" y="1085102"/>
            <a:ext cx="1384466" cy="691341"/>
            <a:chOff x="3636108" y="1091925"/>
            <a:chExt cx="1384466" cy="691341"/>
          </a:xfrm>
        </p:grpSpPr>
        <p:pic>
          <p:nvPicPr>
            <p:cNvPr id="12" name="Picture 11">
              <a:extLst>
                <a:ext uri="{FF2B5EF4-FFF2-40B4-BE49-F238E27FC236}">
                  <a16:creationId xmlns:a16="http://schemas.microsoft.com/office/drawing/2014/main" id="{71E53CE2-D669-F046-9B2A-DC30E2CE3C7C}"/>
                </a:ext>
              </a:extLst>
            </p:cNvPr>
            <p:cNvPicPr>
              <a:picLocks noChangeAspect="1"/>
            </p:cNvPicPr>
            <p:nvPr/>
          </p:nvPicPr>
          <p:blipFill>
            <a:blip r:embed="rId2"/>
            <a:stretch>
              <a:fillRect/>
            </a:stretch>
          </p:blipFill>
          <p:spPr>
            <a:xfrm>
              <a:off x="3965257" y="1091925"/>
              <a:ext cx="726168" cy="493077"/>
            </a:xfrm>
            <a:prstGeom prst="rect">
              <a:avLst/>
            </a:prstGeom>
          </p:spPr>
        </p:pic>
        <p:sp>
          <p:nvSpPr>
            <p:cNvPr id="14" name="TextBox 13">
              <a:extLst>
                <a:ext uri="{FF2B5EF4-FFF2-40B4-BE49-F238E27FC236}">
                  <a16:creationId xmlns:a16="http://schemas.microsoft.com/office/drawing/2014/main" id="{A6F4BA7D-C500-E044-9E6A-11BBEC4C09A1}"/>
                </a:ext>
              </a:extLst>
            </p:cNvPr>
            <p:cNvSpPr txBox="1"/>
            <p:nvPr/>
          </p:nvSpPr>
          <p:spPr>
            <a:xfrm>
              <a:off x="3636108" y="1552434"/>
              <a:ext cx="1384466"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panose="020F0502020204030204"/>
                  <a:ea typeface="+mn-ea"/>
                  <a:cs typeface="+mn-cs"/>
                </a:rPr>
                <a:t>ESS Local Control Room</a:t>
              </a:r>
            </a:p>
          </p:txBody>
        </p:sp>
      </p:grpSp>
      <p:sp>
        <p:nvSpPr>
          <p:cNvPr id="17" name="TextBox 16">
            <a:extLst>
              <a:ext uri="{FF2B5EF4-FFF2-40B4-BE49-F238E27FC236}">
                <a16:creationId xmlns:a16="http://schemas.microsoft.com/office/drawing/2014/main" id="{D56817E3-31AD-6B49-90D1-9EA11650B213}"/>
              </a:ext>
            </a:extLst>
          </p:cNvPr>
          <p:cNvSpPr txBox="1"/>
          <p:nvPr/>
        </p:nvSpPr>
        <p:spPr>
          <a:xfrm>
            <a:off x="10991385" y="2647410"/>
            <a:ext cx="1172383"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EPICS</a:t>
            </a:r>
          </a:p>
        </p:txBody>
      </p:sp>
      <p:sp>
        <p:nvSpPr>
          <p:cNvPr id="22" name="TextBox 21">
            <a:extLst>
              <a:ext uri="{FF2B5EF4-FFF2-40B4-BE49-F238E27FC236}">
                <a16:creationId xmlns:a16="http://schemas.microsoft.com/office/drawing/2014/main" id="{4BC42EAF-C81E-5042-96CE-E48C10FCDA6D}"/>
              </a:ext>
            </a:extLst>
          </p:cNvPr>
          <p:cNvSpPr txBox="1"/>
          <p:nvPr/>
        </p:nvSpPr>
        <p:spPr>
          <a:xfrm>
            <a:off x="11002104" y="5046090"/>
            <a:ext cx="1170986"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Fieldbus</a:t>
            </a:r>
          </a:p>
        </p:txBody>
      </p:sp>
      <p:cxnSp>
        <p:nvCxnSpPr>
          <p:cNvPr id="26" name="Straight Connector 25">
            <a:extLst>
              <a:ext uri="{FF2B5EF4-FFF2-40B4-BE49-F238E27FC236}">
                <a16:creationId xmlns:a16="http://schemas.microsoft.com/office/drawing/2014/main" id="{3E2C146C-831F-AE43-95CD-D422FBF12F50}"/>
              </a:ext>
            </a:extLst>
          </p:cNvPr>
          <p:cNvCxnSpPr>
            <a:cxnSpLocks/>
            <a:stCxn id="93" idx="2"/>
            <a:endCxn id="70" idx="0"/>
          </p:cNvCxnSpPr>
          <p:nvPr/>
        </p:nvCxnSpPr>
        <p:spPr>
          <a:xfrm>
            <a:off x="9513334" y="4689567"/>
            <a:ext cx="2583" cy="486993"/>
          </a:xfrm>
          <a:prstGeom prst="line">
            <a:avLst/>
          </a:prstGeom>
          <a:ln w="34925" cap="sq">
            <a:solidFill>
              <a:srgbClr val="683699">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3B2BE4-A213-B246-87B3-E1B725B5FCBD}"/>
              </a:ext>
            </a:extLst>
          </p:cNvPr>
          <p:cNvSpPr txBox="1"/>
          <p:nvPr/>
        </p:nvSpPr>
        <p:spPr>
          <a:xfrm>
            <a:off x="11002103" y="4069377"/>
            <a:ext cx="1170985" cy="369332"/>
          </a:xfrm>
          <a:prstGeom prst="rect">
            <a:avLst/>
          </a:prstGeom>
          <a:noFill/>
          <a:effectLst>
            <a:outerShdw blurRad="50800" dist="25400" dir="2700000" algn="ctr" rotWithShape="0">
              <a:srgbClr val="06141B">
                <a:alpha val="56000"/>
              </a:srgbClr>
            </a:outerShdw>
          </a:effectLst>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Personnel Safety Systems</a:t>
            </a:r>
          </a:p>
        </p:txBody>
      </p:sp>
      <p:cxnSp>
        <p:nvCxnSpPr>
          <p:cNvPr id="29" name="Straight Connector 28">
            <a:extLst>
              <a:ext uri="{FF2B5EF4-FFF2-40B4-BE49-F238E27FC236}">
                <a16:creationId xmlns:a16="http://schemas.microsoft.com/office/drawing/2014/main" id="{D792AB75-0F91-3645-A073-798101AA93EB}"/>
              </a:ext>
            </a:extLst>
          </p:cNvPr>
          <p:cNvCxnSpPr>
            <a:cxnSpLocks/>
          </p:cNvCxnSpPr>
          <p:nvPr/>
        </p:nvCxnSpPr>
        <p:spPr>
          <a:xfrm>
            <a:off x="11350159" y="4433138"/>
            <a:ext cx="743728" cy="0"/>
          </a:xfrm>
          <a:prstGeom prst="line">
            <a:avLst/>
          </a:prstGeom>
          <a:ln w="63500" cap="sq">
            <a:solidFill>
              <a:srgbClr val="DE6A04"/>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AB08A23-E242-CB4E-9177-711E64693FA6}"/>
              </a:ext>
            </a:extLst>
          </p:cNvPr>
          <p:cNvCxnSpPr>
            <a:cxnSpLocks/>
          </p:cNvCxnSpPr>
          <p:nvPr/>
        </p:nvCxnSpPr>
        <p:spPr>
          <a:xfrm>
            <a:off x="11350159" y="5261859"/>
            <a:ext cx="745200" cy="0"/>
          </a:xfrm>
          <a:prstGeom prst="line">
            <a:avLst/>
          </a:prstGeom>
          <a:ln w="63500" cap="sq">
            <a:solidFill>
              <a:srgbClr val="683699"/>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2388BA-D8D0-3244-91B4-B226DBB1E6EA}"/>
              </a:ext>
            </a:extLst>
          </p:cNvPr>
          <p:cNvCxnSpPr>
            <a:cxnSpLocks/>
          </p:cNvCxnSpPr>
          <p:nvPr/>
        </p:nvCxnSpPr>
        <p:spPr>
          <a:xfrm flipH="1">
            <a:off x="11320854" y="5591975"/>
            <a:ext cx="805556" cy="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1F6108B-5368-0143-AD4F-85A2E7008C4C}"/>
              </a:ext>
            </a:extLst>
          </p:cNvPr>
          <p:cNvCxnSpPr>
            <a:cxnSpLocks/>
          </p:cNvCxnSpPr>
          <p:nvPr/>
        </p:nvCxnSpPr>
        <p:spPr>
          <a:xfrm>
            <a:off x="8698790" y="5488424"/>
            <a:ext cx="703" cy="382300"/>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5047A0D-280C-FF4B-B297-C0DB29E5AE9F}"/>
              </a:ext>
            </a:extLst>
          </p:cNvPr>
          <p:cNvCxnSpPr>
            <a:cxnSpLocks/>
          </p:cNvCxnSpPr>
          <p:nvPr/>
        </p:nvCxnSpPr>
        <p:spPr>
          <a:xfrm flipH="1">
            <a:off x="5499373" y="2904688"/>
            <a:ext cx="2" cy="183833"/>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22DAB54-3497-9543-A002-BD7CFFF91756}"/>
              </a:ext>
            </a:extLst>
          </p:cNvPr>
          <p:cNvSpPr/>
          <p:nvPr/>
        </p:nvSpPr>
        <p:spPr>
          <a:xfrm>
            <a:off x="9314605" y="5176560"/>
            <a:ext cx="402624" cy="319343"/>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83" name="Straight Connector 82">
            <a:extLst>
              <a:ext uri="{FF2B5EF4-FFF2-40B4-BE49-F238E27FC236}">
                <a16:creationId xmlns:a16="http://schemas.microsoft.com/office/drawing/2014/main" id="{B112849A-06F9-5749-995A-D1CD28F3CD0F}"/>
              </a:ext>
            </a:extLst>
          </p:cNvPr>
          <p:cNvCxnSpPr>
            <a:cxnSpLocks/>
          </p:cNvCxnSpPr>
          <p:nvPr/>
        </p:nvCxnSpPr>
        <p:spPr>
          <a:xfrm>
            <a:off x="5499373" y="3426839"/>
            <a:ext cx="0" cy="230761"/>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5CD51AF-F477-D147-A3E1-F6FBE38FB1C0}"/>
              </a:ext>
            </a:extLst>
          </p:cNvPr>
          <p:cNvCxnSpPr>
            <a:cxnSpLocks/>
          </p:cNvCxnSpPr>
          <p:nvPr/>
        </p:nvCxnSpPr>
        <p:spPr>
          <a:xfrm>
            <a:off x="9490147" y="2909873"/>
            <a:ext cx="0" cy="1496248"/>
          </a:xfrm>
          <a:prstGeom prst="line">
            <a:avLst/>
          </a:prstGeom>
          <a:ln w="34925" cap="sq">
            <a:solidFill>
              <a:srgbClr val="AEBA00">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A8CEC3E-87D9-4C40-9800-365AC83F3A48}"/>
              </a:ext>
            </a:extLst>
          </p:cNvPr>
          <p:cNvSpPr/>
          <p:nvPr/>
        </p:nvSpPr>
        <p:spPr>
          <a:xfrm>
            <a:off x="5251243" y="3093578"/>
            <a:ext cx="523392" cy="335329"/>
          </a:xfrm>
          <a:prstGeom prst="rect">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TS2 PSS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EPICS IOC</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49FA1616-5AB3-FB4B-9ABB-D1CEC99D323C}"/>
              </a:ext>
            </a:extLst>
          </p:cNvPr>
          <p:cNvCxnSpPr>
            <a:cxnSpLocks/>
          </p:cNvCxnSpPr>
          <p:nvPr/>
        </p:nvCxnSpPr>
        <p:spPr>
          <a:xfrm>
            <a:off x="8698789" y="4856483"/>
            <a:ext cx="1" cy="318558"/>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B05490F-93C0-C148-A7AB-3CDD7B56559C}"/>
              </a:ext>
            </a:extLst>
          </p:cNvPr>
          <p:cNvSpPr/>
          <p:nvPr/>
        </p:nvSpPr>
        <p:spPr>
          <a:xfrm>
            <a:off x="9284334" y="4256931"/>
            <a:ext cx="458000" cy="432636"/>
          </a:xfrm>
          <a:prstGeom prst="rect">
            <a:avLst/>
          </a:prstGeom>
          <a:solidFill>
            <a:srgbClr val="CC402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TS2 RF </a:t>
            </a: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LPS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 PLC</a:t>
            </a:r>
          </a:p>
        </p:txBody>
      </p:sp>
      <p:sp>
        <p:nvSpPr>
          <p:cNvPr id="97" name="Rectangle 96">
            <a:extLst>
              <a:ext uri="{FF2B5EF4-FFF2-40B4-BE49-F238E27FC236}">
                <a16:creationId xmlns:a16="http://schemas.microsoft.com/office/drawing/2014/main" id="{6FE3CB38-30B1-E64B-8ED6-8F1A68012A92}"/>
              </a:ext>
            </a:extLst>
          </p:cNvPr>
          <p:cNvSpPr/>
          <p:nvPr/>
        </p:nvSpPr>
        <p:spPr>
          <a:xfrm>
            <a:off x="8527025" y="5175041"/>
            <a:ext cx="413541" cy="313383"/>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grpSp>
        <p:nvGrpSpPr>
          <p:cNvPr id="217" name="Group 216">
            <a:extLst>
              <a:ext uri="{FF2B5EF4-FFF2-40B4-BE49-F238E27FC236}">
                <a16:creationId xmlns:a16="http://schemas.microsoft.com/office/drawing/2014/main" id="{02FB44F1-898B-D646-B722-95571106DCE8}"/>
              </a:ext>
            </a:extLst>
          </p:cNvPr>
          <p:cNvGrpSpPr/>
          <p:nvPr/>
        </p:nvGrpSpPr>
        <p:grpSpPr>
          <a:xfrm>
            <a:off x="6329841" y="1926590"/>
            <a:ext cx="464106" cy="606531"/>
            <a:chOff x="4144867" y="1928970"/>
            <a:chExt cx="464106" cy="606531"/>
          </a:xfrm>
          <a:effectLst>
            <a:outerShdw blurRad="50800" dist="25400" dir="2700000" algn="ctr" rotWithShape="0">
              <a:srgbClr val="06141B">
                <a:alpha val="56000"/>
              </a:srgbClr>
            </a:outerShdw>
          </a:effectLst>
        </p:grpSpPr>
        <p:sp>
          <p:nvSpPr>
            <p:cNvPr id="102" name="Rectangle 101">
              <a:extLst>
                <a:ext uri="{FF2B5EF4-FFF2-40B4-BE49-F238E27FC236}">
                  <a16:creationId xmlns:a16="http://schemas.microsoft.com/office/drawing/2014/main" id="{F32C8420-6E91-A840-9A47-9A49B34C1A71}"/>
                </a:ext>
              </a:extLst>
            </p:cNvPr>
            <p:cNvSpPr/>
            <p:nvPr/>
          </p:nvSpPr>
          <p:spPr>
            <a:xfrm>
              <a:off x="4144867" y="1928970"/>
              <a:ext cx="464106" cy="606531"/>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TS2 PSS</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GUIs (CSS)</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103" name="Picture 102">
              <a:extLst>
                <a:ext uri="{FF2B5EF4-FFF2-40B4-BE49-F238E27FC236}">
                  <a16:creationId xmlns:a16="http://schemas.microsoft.com/office/drawing/2014/main" id="{AB808CA0-1712-6048-9AB8-488A11A5344E}"/>
                </a:ext>
              </a:extLst>
            </p:cNvPr>
            <p:cNvPicPr>
              <a:picLocks noChangeAspect="1"/>
            </p:cNvPicPr>
            <p:nvPr/>
          </p:nvPicPr>
          <p:blipFill>
            <a:blip r:embed="rId3"/>
            <a:stretch>
              <a:fillRect/>
            </a:stretch>
          </p:blipFill>
          <p:spPr>
            <a:xfrm>
              <a:off x="4211329" y="1963071"/>
              <a:ext cx="327544" cy="231573"/>
            </a:xfrm>
            <a:prstGeom prst="rect">
              <a:avLst/>
            </a:prstGeom>
          </p:spPr>
        </p:pic>
      </p:grpSp>
      <p:sp>
        <p:nvSpPr>
          <p:cNvPr id="137" name="Alternate Process 136">
            <a:extLst>
              <a:ext uri="{FF2B5EF4-FFF2-40B4-BE49-F238E27FC236}">
                <a16:creationId xmlns:a16="http://schemas.microsoft.com/office/drawing/2014/main" id="{24BF0966-9082-894B-9D86-57241C80147A}"/>
              </a:ext>
            </a:extLst>
          </p:cNvPr>
          <p:cNvSpPr/>
          <p:nvPr/>
        </p:nvSpPr>
        <p:spPr>
          <a:xfrm>
            <a:off x="3407785" y="2685937"/>
            <a:ext cx="1102653" cy="373173"/>
          </a:xfrm>
          <a:prstGeom prst="flowChartAlternateProcess">
            <a:avLst/>
          </a:prstGeom>
          <a:solidFill>
            <a:srgbClr val="AEBA00"/>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3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High Performance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3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Data Network</a:t>
            </a:r>
          </a:p>
        </p:txBody>
      </p:sp>
      <p:sp>
        <p:nvSpPr>
          <p:cNvPr id="164" name="Terminator 163">
            <a:extLst>
              <a:ext uri="{FF2B5EF4-FFF2-40B4-BE49-F238E27FC236}">
                <a16:creationId xmlns:a16="http://schemas.microsoft.com/office/drawing/2014/main" id="{B36A7763-CDB1-6F4F-99AF-65CD87A5274C}"/>
              </a:ext>
            </a:extLst>
          </p:cNvPr>
          <p:cNvSpPr/>
          <p:nvPr/>
        </p:nvSpPr>
        <p:spPr>
          <a:xfrm>
            <a:off x="5923072" y="5757062"/>
            <a:ext cx="596919" cy="316009"/>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Radiation Monitors</a:t>
            </a:r>
          </a:p>
        </p:txBody>
      </p:sp>
      <p:grpSp>
        <p:nvGrpSpPr>
          <p:cNvPr id="104" name="Gruppieren 103"/>
          <p:cNvGrpSpPr/>
          <p:nvPr/>
        </p:nvGrpSpPr>
        <p:grpSpPr>
          <a:xfrm>
            <a:off x="10250430" y="3084677"/>
            <a:ext cx="738128" cy="344230"/>
            <a:chOff x="10030380" y="3084677"/>
            <a:chExt cx="738128" cy="344230"/>
          </a:xfrm>
          <a:effectLst>
            <a:outerShdw blurRad="50800" dist="25400" dir="2700000" algn="tl" rotWithShape="0">
              <a:prstClr val="black">
                <a:alpha val="56000"/>
              </a:prstClr>
            </a:outerShdw>
          </a:effectLst>
        </p:grpSpPr>
        <p:sp>
          <p:nvSpPr>
            <p:cNvPr id="124" name="Rectangle 123">
              <a:extLst>
                <a:ext uri="{FF2B5EF4-FFF2-40B4-BE49-F238E27FC236}">
                  <a16:creationId xmlns:a16="http://schemas.microsoft.com/office/drawing/2014/main" id="{15243B25-AA3F-E249-9BBF-48E20BC2AD51}"/>
                </a:ext>
              </a:extLst>
            </p:cNvPr>
            <p:cNvSpPr/>
            <p:nvPr/>
          </p:nvSpPr>
          <p:spPr>
            <a:xfrm>
              <a:off x="10030380" y="3085422"/>
              <a:ext cx="529245" cy="343485"/>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EPICS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Archiver</a:t>
              </a:r>
            </a:p>
          </p:txBody>
        </p:sp>
        <p:sp>
          <p:nvSpPr>
            <p:cNvPr id="161" name="Rectangle 139">
              <a:extLst>
                <a:ext uri="{FF2B5EF4-FFF2-40B4-BE49-F238E27FC236}">
                  <a16:creationId xmlns:a16="http://schemas.microsoft.com/office/drawing/2014/main" id="{62B2BBE4-73A1-2F47-A471-DA903697C711}"/>
                </a:ext>
              </a:extLst>
            </p:cNvPr>
            <p:cNvSpPr/>
            <p:nvPr/>
          </p:nvSpPr>
          <p:spPr>
            <a:xfrm>
              <a:off x="10490160" y="3084677"/>
              <a:ext cx="278348" cy="342162"/>
            </a:xfrm>
            <a:prstGeom prst="rect">
              <a:avLst/>
            </a:prstGeom>
            <a:solidFill>
              <a:srgbClr val="AEB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158" name="Picture 168">
              <a:extLst>
                <a:ext uri="{FF2B5EF4-FFF2-40B4-BE49-F238E27FC236}">
                  <a16:creationId xmlns:a16="http://schemas.microsoft.com/office/drawing/2014/main" id="{F4F73A81-68C3-8D44-9A88-0150842D2B39}"/>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537646" y="3149570"/>
              <a:ext cx="183376" cy="218154"/>
            </a:xfrm>
            <a:prstGeom prst="rect">
              <a:avLst/>
            </a:prstGeom>
            <a:noFill/>
            <a:effectLst>
              <a:outerShdw blurRad="12700" sx="102000" sy="102000" algn="ctr" rotWithShape="0">
                <a:prstClr val="black">
                  <a:alpha val="40000"/>
                </a:prstClr>
              </a:outerShdw>
            </a:effectLst>
          </p:spPr>
        </p:pic>
      </p:grpSp>
      <p:cxnSp>
        <p:nvCxnSpPr>
          <p:cNvPr id="173" name="Straight Connector 172">
            <a:extLst>
              <a:ext uri="{FF2B5EF4-FFF2-40B4-BE49-F238E27FC236}">
                <a16:creationId xmlns:a16="http://schemas.microsoft.com/office/drawing/2014/main" id="{B4922696-4D90-874A-8F4C-750E0CAACA16}"/>
              </a:ext>
            </a:extLst>
          </p:cNvPr>
          <p:cNvCxnSpPr>
            <a:cxnSpLocks/>
          </p:cNvCxnSpPr>
          <p:nvPr/>
        </p:nvCxnSpPr>
        <p:spPr>
          <a:xfrm>
            <a:off x="7360894" y="2246826"/>
            <a:ext cx="0" cy="2583851"/>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3DB0AF3E-E3B6-DD42-A4AF-FA194325F473}"/>
              </a:ext>
            </a:extLst>
          </p:cNvPr>
          <p:cNvSpPr/>
          <p:nvPr/>
        </p:nvSpPr>
        <p:spPr>
          <a:xfrm>
            <a:off x="5002007" y="4247943"/>
            <a:ext cx="660986" cy="435284"/>
          </a:xfrm>
          <a:prstGeom prst="rect">
            <a:avLst/>
          </a:prstGeom>
          <a:solidFill>
            <a:srgbClr val="DE6A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TS2 PSS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PLC</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cxnSp>
        <p:nvCxnSpPr>
          <p:cNvPr id="176" name="Straight Connector 175">
            <a:extLst>
              <a:ext uri="{FF2B5EF4-FFF2-40B4-BE49-F238E27FC236}">
                <a16:creationId xmlns:a16="http://schemas.microsoft.com/office/drawing/2014/main" id="{997B457D-27FD-5349-8F1C-4CBDE55EFA76}"/>
              </a:ext>
            </a:extLst>
          </p:cNvPr>
          <p:cNvCxnSpPr>
            <a:cxnSpLocks/>
          </p:cNvCxnSpPr>
          <p:nvPr/>
        </p:nvCxnSpPr>
        <p:spPr>
          <a:xfrm>
            <a:off x="6188935" y="4864168"/>
            <a:ext cx="0" cy="302485"/>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9FA1616-5AB3-FB4B-9ABB-D1CEC99D323C}"/>
              </a:ext>
            </a:extLst>
          </p:cNvPr>
          <p:cNvCxnSpPr>
            <a:cxnSpLocks/>
            <a:endCxn id="178" idx="0"/>
          </p:cNvCxnSpPr>
          <p:nvPr/>
        </p:nvCxnSpPr>
        <p:spPr>
          <a:xfrm>
            <a:off x="5438035" y="4852151"/>
            <a:ext cx="1" cy="322890"/>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6FE3CB38-30B1-E64B-8ED6-8F1A68012A92}"/>
              </a:ext>
            </a:extLst>
          </p:cNvPr>
          <p:cNvSpPr/>
          <p:nvPr/>
        </p:nvSpPr>
        <p:spPr>
          <a:xfrm>
            <a:off x="5231265" y="5175041"/>
            <a:ext cx="413541" cy="313383"/>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sp>
        <p:nvSpPr>
          <p:cNvPr id="179" name="Rectangle 178">
            <a:extLst>
              <a:ext uri="{FF2B5EF4-FFF2-40B4-BE49-F238E27FC236}">
                <a16:creationId xmlns:a16="http://schemas.microsoft.com/office/drawing/2014/main" id="{629E259F-EF6D-3E40-9334-4697E8120658}"/>
              </a:ext>
            </a:extLst>
          </p:cNvPr>
          <p:cNvSpPr/>
          <p:nvPr/>
        </p:nvSpPr>
        <p:spPr>
          <a:xfrm>
            <a:off x="5985341" y="5175042"/>
            <a:ext cx="413541" cy="320861"/>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sp>
        <p:nvSpPr>
          <p:cNvPr id="181" name="Terminator 162">
            <a:extLst>
              <a:ext uri="{FF2B5EF4-FFF2-40B4-BE49-F238E27FC236}">
                <a16:creationId xmlns:a16="http://schemas.microsoft.com/office/drawing/2014/main" id="{AC25C8DB-30E5-9A4E-AC40-90D93234710D}"/>
              </a:ext>
            </a:extLst>
          </p:cNvPr>
          <p:cNvSpPr/>
          <p:nvPr/>
        </p:nvSpPr>
        <p:spPr>
          <a:xfrm>
            <a:off x="6547460" y="5753757"/>
            <a:ext cx="735974" cy="322571"/>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E-Switch OFF Buttons</a:t>
            </a:r>
          </a:p>
        </p:txBody>
      </p:sp>
      <p:grpSp>
        <p:nvGrpSpPr>
          <p:cNvPr id="186" name="Group 185">
            <a:extLst>
              <a:ext uri="{FF2B5EF4-FFF2-40B4-BE49-F238E27FC236}">
                <a16:creationId xmlns:a16="http://schemas.microsoft.com/office/drawing/2014/main" id="{5C70F92B-BC1E-F447-84CD-29A8D05528C9}"/>
              </a:ext>
            </a:extLst>
          </p:cNvPr>
          <p:cNvGrpSpPr/>
          <p:nvPr/>
        </p:nvGrpSpPr>
        <p:grpSpPr>
          <a:xfrm>
            <a:off x="7107115" y="1920763"/>
            <a:ext cx="586510" cy="609869"/>
            <a:chOff x="8577660" y="1922558"/>
            <a:chExt cx="645160" cy="609869"/>
          </a:xfrm>
          <a:effectLst>
            <a:outerShdw blurRad="50800" dist="25400" dir="2700000" algn="ctr" rotWithShape="0">
              <a:srgbClr val="06141B">
                <a:alpha val="56000"/>
              </a:srgbClr>
            </a:outerShdw>
          </a:effectLst>
        </p:grpSpPr>
        <p:sp>
          <p:nvSpPr>
            <p:cNvPr id="187" name="Rectangle 186">
              <a:extLst>
                <a:ext uri="{FF2B5EF4-FFF2-40B4-BE49-F238E27FC236}">
                  <a16:creationId xmlns:a16="http://schemas.microsoft.com/office/drawing/2014/main" id="{EE1C6557-A6AE-6743-8511-BF5F9A40313B}"/>
                </a:ext>
              </a:extLst>
            </p:cNvPr>
            <p:cNvSpPr/>
            <p:nvPr/>
          </p:nvSpPr>
          <p:spPr>
            <a:xfrm>
              <a:off x="8577660" y="1922558"/>
              <a:ext cx="645160" cy="609869"/>
            </a:xfrm>
            <a:prstGeom prst="rect">
              <a:avLst/>
            </a:prstGeom>
            <a:solidFill>
              <a:srgbClr val="DE6A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TS2 PSS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HMI</a:t>
              </a:r>
              <a:r>
                <a:rPr lang="en-GB" sz="800" b="1" dirty="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 </a:t>
              </a:r>
              <a:r>
                <a:rPr lang="en-GB" sz="800" b="1" dirty="0" smtClean="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a:t>
              </a:r>
              <a:r>
                <a:rPr lang="en-GB" sz="800" b="1" dirty="0" err="1" smtClean="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WinCC</a:t>
              </a:r>
              <a:r>
                <a:rPr lang="en-GB" sz="800" b="1" dirty="0" smtClean="0">
                  <a:solidFill>
                    <a:prstClr val="white"/>
                  </a:solidFill>
                  <a:effectLst>
                    <a:glow rad="25400">
                      <a:srgbClr val="001A26">
                        <a:alpha val="20000"/>
                      </a:srgbClr>
                    </a:glow>
                    <a:outerShdw blurRad="63500" sx="102000" sy="102000" algn="ctr" rotWithShape="0">
                      <a:prstClr val="black">
                        <a:alpha val="40000"/>
                      </a:prstClr>
                    </a:outerShdw>
                  </a:effectLst>
                  <a:latin typeface="Calibri" panose="020F0502020204030204"/>
                </a:rPr>
                <a:t>)</a:t>
              </a:r>
              <a:endPar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188" name="Picture 187">
              <a:extLst>
                <a:ext uri="{FF2B5EF4-FFF2-40B4-BE49-F238E27FC236}">
                  <a16:creationId xmlns:a16="http://schemas.microsoft.com/office/drawing/2014/main" id="{28370A84-DB2A-A049-B8F5-9BEAE172E451}"/>
                </a:ext>
              </a:extLst>
            </p:cNvPr>
            <p:cNvPicPr>
              <a:picLocks noChangeAspect="1"/>
            </p:cNvPicPr>
            <p:nvPr/>
          </p:nvPicPr>
          <p:blipFill>
            <a:blip r:embed="rId5"/>
            <a:stretch>
              <a:fillRect/>
            </a:stretch>
          </p:blipFill>
          <p:spPr>
            <a:xfrm>
              <a:off x="8713544" y="1963960"/>
              <a:ext cx="340389" cy="240595"/>
            </a:xfrm>
            <a:prstGeom prst="rect">
              <a:avLst/>
            </a:prstGeom>
          </p:spPr>
        </p:pic>
      </p:grpSp>
      <p:sp>
        <p:nvSpPr>
          <p:cNvPr id="194" name="Terminator 163">
            <a:extLst>
              <a:ext uri="{FF2B5EF4-FFF2-40B4-BE49-F238E27FC236}">
                <a16:creationId xmlns:a16="http://schemas.microsoft.com/office/drawing/2014/main" id="{B36A7763-CDB1-6F4F-99AF-65CD87A5274C}"/>
              </a:ext>
            </a:extLst>
          </p:cNvPr>
          <p:cNvSpPr/>
          <p:nvPr/>
        </p:nvSpPr>
        <p:spPr>
          <a:xfrm>
            <a:off x="5080056" y="5764537"/>
            <a:ext cx="808769" cy="31601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Key exchange units</a:t>
            </a:r>
          </a:p>
        </p:txBody>
      </p:sp>
      <p:sp>
        <p:nvSpPr>
          <p:cNvPr id="195" name="Terminator 163">
            <a:extLst>
              <a:ext uri="{FF2B5EF4-FFF2-40B4-BE49-F238E27FC236}">
                <a16:creationId xmlns:a16="http://schemas.microsoft.com/office/drawing/2014/main" id="{B36A7763-CDB1-6F4F-99AF-65CD87A5274C}"/>
              </a:ext>
            </a:extLst>
          </p:cNvPr>
          <p:cNvSpPr/>
          <p:nvPr/>
        </p:nvSpPr>
        <p:spPr>
          <a:xfrm>
            <a:off x="8399042" y="5761232"/>
            <a:ext cx="1870091" cy="316857"/>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SAE Interface </a:t>
            </a:r>
            <a:r>
              <a:rPr kumimoji="0" lang="de-DE" sz="800" b="1" i="0" u="none" strike="noStrike" kern="1200" cap="none" spc="4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Relays</a:t>
            </a: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 &amp; </a:t>
            </a:r>
            <a:r>
              <a:rPr kumimoji="0" lang="de-DE" sz="800" b="1" i="0" u="none" strike="noStrike" kern="1200" cap="none" spc="4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Contactors</a:t>
            </a:r>
            <a:endPar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96" name="Terminator 163">
            <a:extLst>
              <a:ext uri="{FF2B5EF4-FFF2-40B4-BE49-F238E27FC236}">
                <a16:creationId xmlns:a16="http://schemas.microsoft.com/office/drawing/2014/main" id="{B36A7763-CDB1-6F4F-99AF-65CD87A5274C}"/>
              </a:ext>
            </a:extLst>
          </p:cNvPr>
          <p:cNvSpPr/>
          <p:nvPr/>
        </p:nvSpPr>
        <p:spPr>
          <a:xfrm>
            <a:off x="3896522" y="5745815"/>
            <a:ext cx="1106474" cy="316011"/>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Message Display &amp; </a:t>
            </a:r>
            <a:r>
              <a:rPr kumimoji="0" lang="de-DE" sz="800" b="1" i="0" u="none" strike="noStrike" kern="1200" cap="none" spc="4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Annuciator</a:t>
            </a:r>
            <a:r>
              <a:rPr kumimoji="0" lang="de-DE" sz="800" b="1" i="0" u="none" strike="noStrike" kern="1200" cap="none" spc="4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 Devices</a:t>
            </a:r>
          </a:p>
        </p:txBody>
      </p:sp>
      <p:cxnSp>
        <p:nvCxnSpPr>
          <p:cNvPr id="197" name="Straight Connector 196">
            <a:extLst>
              <a:ext uri="{FF2B5EF4-FFF2-40B4-BE49-F238E27FC236}">
                <a16:creationId xmlns:a16="http://schemas.microsoft.com/office/drawing/2014/main" id="{49FA1616-5AB3-FB4B-9ABB-D1CEC99D323C}"/>
              </a:ext>
            </a:extLst>
          </p:cNvPr>
          <p:cNvCxnSpPr>
            <a:cxnSpLocks/>
            <a:endCxn id="198" idx="0"/>
          </p:cNvCxnSpPr>
          <p:nvPr/>
        </p:nvCxnSpPr>
        <p:spPr>
          <a:xfrm>
            <a:off x="7571340" y="4861169"/>
            <a:ext cx="1" cy="313872"/>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6FE3CB38-30B1-E64B-8ED6-8F1A68012A92}"/>
              </a:ext>
            </a:extLst>
          </p:cNvPr>
          <p:cNvSpPr/>
          <p:nvPr/>
        </p:nvSpPr>
        <p:spPr>
          <a:xfrm>
            <a:off x="7364570" y="5175041"/>
            <a:ext cx="413541" cy="3208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199" name="Straight Connector 198">
            <a:extLst>
              <a:ext uri="{FF2B5EF4-FFF2-40B4-BE49-F238E27FC236}">
                <a16:creationId xmlns:a16="http://schemas.microsoft.com/office/drawing/2014/main" id="{49FA1616-5AB3-FB4B-9ABB-D1CEC99D323C}"/>
              </a:ext>
            </a:extLst>
          </p:cNvPr>
          <p:cNvCxnSpPr>
            <a:cxnSpLocks/>
            <a:endCxn id="200" idx="0"/>
          </p:cNvCxnSpPr>
          <p:nvPr/>
        </p:nvCxnSpPr>
        <p:spPr>
          <a:xfrm>
            <a:off x="6882624" y="4867224"/>
            <a:ext cx="1" cy="307817"/>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6FE3CB38-30B1-E64B-8ED6-8F1A68012A92}"/>
              </a:ext>
            </a:extLst>
          </p:cNvPr>
          <p:cNvSpPr/>
          <p:nvPr/>
        </p:nvSpPr>
        <p:spPr>
          <a:xfrm>
            <a:off x="6675854" y="5175041"/>
            <a:ext cx="413541" cy="3208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204" name="Straight Connector 203">
            <a:extLst>
              <a:ext uri="{FF2B5EF4-FFF2-40B4-BE49-F238E27FC236}">
                <a16:creationId xmlns:a16="http://schemas.microsoft.com/office/drawing/2014/main" id="{49FA1616-5AB3-FB4B-9ABB-D1CEC99D323C}"/>
              </a:ext>
            </a:extLst>
          </p:cNvPr>
          <p:cNvCxnSpPr>
            <a:cxnSpLocks/>
            <a:endCxn id="205" idx="0"/>
          </p:cNvCxnSpPr>
          <p:nvPr/>
        </p:nvCxnSpPr>
        <p:spPr>
          <a:xfrm>
            <a:off x="4458441" y="4855629"/>
            <a:ext cx="1" cy="319412"/>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6FE3CB38-30B1-E64B-8ED6-8F1A68012A92}"/>
              </a:ext>
            </a:extLst>
          </p:cNvPr>
          <p:cNvSpPr/>
          <p:nvPr/>
        </p:nvSpPr>
        <p:spPr>
          <a:xfrm>
            <a:off x="4251671" y="5175041"/>
            <a:ext cx="413541" cy="306162"/>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pic>
        <p:nvPicPr>
          <p:cNvPr id="4" name="Picture 3">
            <a:extLst>
              <a:ext uri="{FF2B5EF4-FFF2-40B4-BE49-F238E27FC236}">
                <a16:creationId xmlns:a16="http://schemas.microsoft.com/office/drawing/2014/main" id="{84556F71-9BD0-7140-9093-B4632E21CF99}"/>
              </a:ext>
            </a:extLst>
          </p:cNvPr>
          <p:cNvPicPr>
            <a:picLocks noChangeAspect="1"/>
          </p:cNvPicPr>
          <p:nvPr/>
        </p:nvPicPr>
        <p:blipFill>
          <a:blip r:embed="rId6" cstate="print">
            <a:alphaModFix amt="96000"/>
            <a:extLst>
              <a:ext uri="{28A0092B-C50C-407E-A947-70E740481C1C}">
                <a14:useLocalDpi xmlns:a14="http://schemas.microsoft.com/office/drawing/2010/main" val="0"/>
              </a:ext>
            </a:extLst>
          </a:blip>
          <a:stretch>
            <a:fillRect/>
          </a:stretch>
        </p:blipFill>
        <p:spPr>
          <a:xfrm>
            <a:off x="7276415" y="6365440"/>
            <a:ext cx="481043" cy="391937"/>
          </a:xfrm>
          <a:prstGeom prst="rect">
            <a:avLst/>
          </a:prstGeom>
          <a:effectLst>
            <a:outerShdw blurRad="50800" dist="25400" dir="2700000" algn="tl" rotWithShape="0">
              <a:prstClr val="black">
                <a:alpha val="40000"/>
              </a:prstClr>
            </a:outerShdw>
          </a:effectLst>
        </p:spPr>
      </p:pic>
      <p:pic>
        <p:nvPicPr>
          <p:cNvPr id="9" name="Picture 8">
            <a:extLst>
              <a:ext uri="{FF2B5EF4-FFF2-40B4-BE49-F238E27FC236}">
                <a16:creationId xmlns:a16="http://schemas.microsoft.com/office/drawing/2014/main" id="{C48B446D-D1D0-7F43-AFE6-C7FC9E6BD94F}"/>
              </a:ext>
            </a:extLst>
          </p:cNvPr>
          <p:cNvPicPr>
            <a:picLocks noChangeAspect="1"/>
          </p:cNvPicPr>
          <p:nvPr/>
        </p:nvPicPr>
        <p:blipFill>
          <a:blip r:embed="rId7" cstate="print">
            <a:alphaModFix amt="96000"/>
            <a:extLst>
              <a:ext uri="{28A0092B-C50C-407E-A947-70E740481C1C}">
                <a14:useLocalDpi xmlns:a14="http://schemas.microsoft.com/office/drawing/2010/main" val="0"/>
              </a:ext>
            </a:extLst>
          </a:blip>
          <a:stretch>
            <a:fillRect/>
          </a:stretch>
        </p:blipFill>
        <p:spPr>
          <a:xfrm flipH="1">
            <a:off x="6798599" y="6366290"/>
            <a:ext cx="308515" cy="376501"/>
          </a:xfrm>
          <a:prstGeom prst="rect">
            <a:avLst/>
          </a:prstGeom>
          <a:effectLst>
            <a:outerShdw blurRad="50800" dist="25400" dir="2700000" algn="tl" rotWithShape="0">
              <a:prstClr val="black">
                <a:alpha val="40000"/>
              </a:prstClr>
            </a:outerShdw>
          </a:effectLst>
        </p:spPr>
      </p:pic>
      <p:pic>
        <p:nvPicPr>
          <p:cNvPr id="11" name="Picture 10">
            <a:extLst>
              <a:ext uri="{FF2B5EF4-FFF2-40B4-BE49-F238E27FC236}">
                <a16:creationId xmlns:a16="http://schemas.microsoft.com/office/drawing/2014/main" id="{B887D795-28FC-0248-B309-B21C14613AA5}"/>
              </a:ext>
            </a:extLst>
          </p:cNvPr>
          <p:cNvPicPr>
            <a:picLocks noChangeAspect="1"/>
          </p:cNvPicPr>
          <p:nvPr/>
        </p:nvPicPr>
        <p:blipFill>
          <a:blip r:embed="rId8" cstate="print">
            <a:alphaModFix amt="96000"/>
            <a:extLst>
              <a:ext uri="{28A0092B-C50C-407E-A947-70E740481C1C}">
                <a14:useLocalDpi xmlns:a14="http://schemas.microsoft.com/office/drawing/2010/main" val="0"/>
              </a:ext>
            </a:extLst>
          </a:blip>
          <a:stretch>
            <a:fillRect/>
          </a:stretch>
        </p:blipFill>
        <p:spPr>
          <a:xfrm>
            <a:off x="4228652" y="6370515"/>
            <a:ext cx="354875" cy="322724"/>
          </a:xfrm>
          <a:prstGeom prst="rect">
            <a:avLst/>
          </a:prstGeom>
          <a:effectLst>
            <a:outerShdw blurRad="50800" dist="25400" dir="2700000" algn="tl" rotWithShape="0">
              <a:prstClr val="black">
                <a:alpha val="40000"/>
              </a:prstClr>
            </a:outerShdw>
          </a:effectLst>
        </p:spPr>
      </p:pic>
      <p:pic>
        <p:nvPicPr>
          <p:cNvPr id="19" name="Picture 18">
            <a:extLst>
              <a:ext uri="{FF2B5EF4-FFF2-40B4-BE49-F238E27FC236}">
                <a16:creationId xmlns:a16="http://schemas.microsoft.com/office/drawing/2014/main" id="{FAD45AB5-00D5-E145-98C6-1B8C5ED11BF7}"/>
              </a:ext>
            </a:extLst>
          </p:cNvPr>
          <p:cNvPicPr>
            <a:picLocks noChangeAspect="1"/>
          </p:cNvPicPr>
          <p:nvPr/>
        </p:nvPicPr>
        <p:blipFill>
          <a:blip r:embed="rId9" cstate="print">
            <a:alphaModFix amt="95000"/>
            <a:extLst>
              <a:ext uri="{28A0092B-C50C-407E-A947-70E740481C1C}">
                <a14:useLocalDpi xmlns:a14="http://schemas.microsoft.com/office/drawing/2010/main" val="0"/>
              </a:ext>
            </a:extLst>
          </a:blip>
          <a:stretch>
            <a:fillRect/>
          </a:stretch>
        </p:blipFill>
        <p:spPr>
          <a:xfrm>
            <a:off x="4696206" y="6390993"/>
            <a:ext cx="371257" cy="317088"/>
          </a:xfrm>
          <a:prstGeom prst="rect">
            <a:avLst/>
          </a:prstGeom>
          <a:effectLst>
            <a:outerShdw blurRad="50800" dist="25400" dir="2700000" algn="tl" rotWithShape="0">
              <a:prstClr val="black">
                <a:alpha val="40000"/>
              </a:prstClr>
            </a:outerShdw>
          </a:effectLst>
        </p:spPr>
      </p:pic>
      <p:pic>
        <p:nvPicPr>
          <p:cNvPr id="27" name="Picture 26">
            <a:extLst>
              <a:ext uri="{FF2B5EF4-FFF2-40B4-BE49-F238E27FC236}">
                <a16:creationId xmlns:a16="http://schemas.microsoft.com/office/drawing/2014/main" id="{FBD65064-7D2E-354F-A09E-C33122C4A38D}"/>
              </a:ext>
            </a:extLst>
          </p:cNvPr>
          <p:cNvPicPr>
            <a:picLocks noChangeAspect="1"/>
          </p:cNvPicPr>
          <p:nvPr/>
        </p:nvPicPr>
        <p:blipFill>
          <a:blip r:embed="rId10" cstate="print">
            <a:alphaModFix amt="95000"/>
            <a:extLst>
              <a:ext uri="{28A0092B-C50C-407E-A947-70E740481C1C}">
                <a14:useLocalDpi xmlns:a14="http://schemas.microsoft.com/office/drawing/2010/main" val="0"/>
              </a:ext>
            </a:extLst>
          </a:blip>
          <a:stretch>
            <a:fillRect/>
          </a:stretch>
        </p:blipFill>
        <p:spPr>
          <a:xfrm>
            <a:off x="3690524" y="6407952"/>
            <a:ext cx="422527" cy="300129"/>
          </a:xfrm>
          <a:prstGeom prst="rect">
            <a:avLst/>
          </a:prstGeom>
          <a:effectLst>
            <a:outerShdw blurRad="50800" dist="25400" dir="2700000" algn="tl" rotWithShape="0">
              <a:prstClr val="black">
                <a:alpha val="40000"/>
              </a:prstClr>
            </a:outerShdw>
          </a:effectLst>
        </p:spPr>
      </p:pic>
      <p:sp>
        <p:nvSpPr>
          <p:cNvPr id="163" name="Terminator 162">
            <a:extLst>
              <a:ext uri="{FF2B5EF4-FFF2-40B4-BE49-F238E27FC236}">
                <a16:creationId xmlns:a16="http://schemas.microsoft.com/office/drawing/2014/main" id="{AC25C8DB-30E5-9A4E-AC40-90D93234710D}"/>
              </a:ext>
            </a:extLst>
          </p:cNvPr>
          <p:cNvSpPr/>
          <p:nvPr/>
        </p:nvSpPr>
        <p:spPr>
          <a:xfrm>
            <a:off x="7319041" y="5762444"/>
            <a:ext cx="542267" cy="315646"/>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err="1">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Door</a:t>
            </a:r>
            <a:r>
              <a:rPr kumimoji="0" lang="de-DE" sz="800" b="1" i="0" u="none" strike="noStrike" kern="1200" cap="none" spc="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 Switches</a:t>
            </a:r>
          </a:p>
        </p:txBody>
      </p:sp>
      <p:cxnSp>
        <p:nvCxnSpPr>
          <p:cNvPr id="150" name="Straight Connector 149">
            <a:extLst>
              <a:ext uri="{FF2B5EF4-FFF2-40B4-BE49-F238E27FC236}">
                <a16:creationId xmlns:a16="http://schemas.microsoft.com/office/drawing/2014/main" id="{CF1BCC78-E471-3042-8E5E-98EC01E0748C}"/>
              </a:ext>
            </a:extLst>
          </p:cNvPr>
          <p:cNvCxnSpPr>
            <a:cxnSpLocks/>
          </p:cNvCxnSpPr>
          <p:nvPr/>
        </p:nvCxnSpPr>
        <p:spPr>
          <a:xfrm>
            <a:off x="3556670" y="5449879"/>
            <a:ext cx="704" cy="373967"/>
          </a:xfrm>
          <a:prstGeom prst="line">
            <a:avLst/>
          </a:prstGeom>
          <a:ln w="34925" cap="flat">
            <a:solidFill>
              <a:schemeClr val="tx1">
                <a:lumMod val="85000"/>
                <a:lumOff val="15000"/>
                <a:alpha val="96000"/>
              </a:scheme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54" name="Terminator 162">
            <a:extLst>
              <a:ext uri="{FF2B5EF4-FFF2-40B4-BE49-F238E27FC236}">
                <a16:creationId xmlns:a16="http://schemas.microsoft.com/office/drawing/2014/main" id="{C12DA6E5-24E3-CC4B-A22B-BE0A868992C8}"/>
              </a:ext>
            </a:extLst>
          </p:cNvPr>
          <p:cNvSpPr/>
          <p:nvPr/>
        </p:nvSpPr>
        <p:spPr>
          <a:xfrm>
            <a:off x="3299452" y="5745638"/>
            <a:ext cx="552323" cy="307090"/>
          </a:xfrm>
          <a:prstGeom prst="flowChartTerminator">
            <a:avLst/>
          </a:prstGeom>
          <a:solidFill>
            <a:srgbClr val="7C7B7C"/>
          </a:solidFill>
          <a:ln cap="flat">
            <a:solidFill>
              <a:schemeClr val="tx1">
                <a:lumMod val="75000"/>
                <a:lumOff val="25000"/>
              </a:schemeClr>
            </a:solidFill>
            <a:miter lim="800000"/>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prstClr val="white">
                    <a:lumMod val="95000"/>
                  </a:prstClr>
                </a:solidFill>
                <a:effectLst>
                  <a:outerShdw blurRad="63500" sx="102000" sy="102000" algn="ctr" rotWithShape="0">
                    <a:prstClr val="black">
                      <a:alpha val="40000"/>
                    </a:prstClr>
                  </a:outerShdw>
                </a:effectLst>
                <a:uLnTx/>
                <a:uFillTx/>
                <a:latin typeface="Calibri" panose="020F0502020204030204"/>
                <a:ea typeface="+mn-ea"/>
                <a:cs typeface="+mn-cs"/>
              </a:rPr>
              <a:t>Search Buttons</a:t>
            </a:r>
          </a:p>
        </p:txBody>
      </p:sp>
      <p:cxnSp>
        <p:nvCxnSpPr>
          <p:cNvPr id="157" name="Straight Connector 156">
            <a:extLst>
              <a:ext uri="{FF2B5EF4-FFF2-40B4-BE49-F238E27FC236}">
                <a16:creationId xmlns:a16="http://schemas.microsoft.com/office/drawing/2014/main" id="{0435BC49-F528-0F4F-88BD-C523A8A4474B}"/>
              </a:ext>
            </a:extLst>
          </p:cNvPr>
          <p:cNvCxnSpPr>
            <a:cxnSpLocks/>
            <a:endCxn id="159" idx="0"/>
          </p:cNvCxnSpPr>
          <p:nvPr/>
        </p:nvCxnSpPr>
        <p:spPr>
          <a:xfrm>
            <a:off x="3594684" y="4869506"/>
            <a:ext cx="1" cy="305535"/>
          </a:xfrm>
          <a:prstGeom prst="line">
            <a:avLst/>
          </a:prstGeom>
          <a:ln w="34925" cap="sq">
            <a:solidFill>
              <a:srgbClr val="DE6A04">
                <a:alpha val="96000"/>
              </a:srgbClr>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1B9CB792-7390-A442-9428-39864FCB8C29}"/>
              </a:ext>
            </a:extLst>
          </p:cNvPr>
          <p:cNvSpPr/>
          <p:nvPr/>
        </p:nvSpPr>
        <p:spPr>
          <a:xfrm>
            <a:off x="3387914" y="5175041"/>
            <a:ext cx="413541" cy="306161"/>
          </a:xfrm>
          <a:prstGeom prst="rect">
            <a:avLst/>
          </a:prstGeom>
          <a:solidFill>
            <a:srgbClr val="DF69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Remote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glow rad="25400">
                    <a:srgbClr val="001A26">
                      <a:alpha val="20000"/>
                    </a:srgbClr>
                  </a:glow>
                  <a:outerShdw blurRad="63500" sx="102000" sy="102000" algn="ctr" rotWithShape="0">
                    <a:prstClr val="black">
                      <a:alpha val="40000"/>
                    </a:prstClr>
                  </a:outerShdw>
                </a:effectLst>
                <a:uLnTx/>
                <a:uFillTx/>
                <a:latin typeface="Calibri" panose="020F0502020204030204"/>
                <a:ea typeface="+mn-ea"/>
                <a:cs typeface="+mn-cs"/>
              </a:rPr>
              <a:t>I/O</a:t>
            </a:r>
          </a:p>
        </p:txBody>
      </p:sp>
      <p:cxnSp>
        <p:nvCxnSpPr>
          <p:cNvPr id="180" name="Straight Connector 179">
            <a:extLst>
              <a:ext uri="{FF2B5EF4-FFF2-40B4-BE49-F238E27FC236}">
                <a16:creationId xmlns:a16="http://schemas.microsoft.com/office/drawing/2014/main" id="{1B28757E-576E-344B-8246-6EF115E7FC05}"/>
              </a:ext>
            </a:extLst>
          </p:cNvPr>
          <p:cNvCxnSpPr>
            <a:cxnSpLocks/>
          </p:cNvCxnSpPr>
          <p:nvPr/>
        </p:nvCxnSpPr>
        <p:spPr>
          <a:xfrm>
            <a:off x="3559827" y="4850091"/>
            <a:ext cx="5418235" cy="0"/>
          </a:xfrm>
          <a:prstGeom prst="line">
            <a:avLst/>
          </a:prstGeom>
          <a:ln w="63500" cap="sq">
            <a:solidFill>
              <a:srgbClr val="DE6A04"/>
            </a:solidFill>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8C63CC51-B18E-0C4E-8099-4933B27BD9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1473" y="6357793"/>
            <a:ext cx="362931" cy="362931"/>
          </a:xfrm>
          <a:prstGeom prst="rect">
            <a:avLst/>
          </a:prstGeom>
        </p:spPr>
      </p:pic>
      <p:sp>
        <p:nvSpPr>
          <p:cNvPr id="145" name="TextBox 144">
            <a:extLst>
              <a:ext uri="{FF2B5EF4-FFF2-40B4-BE49-F238E27FC236}">
                <a16:creationId xmlns:a16="http://schemas.microsoft.com/office/drawing/2014/main" id="{A21C7FD3-47FB-914C-AAE0-FB7909F2FC4E}"/>
              </a:ext>
            </a:extLst>
          </p:cNvPr>
          <p:cNvSpPr txBox="1"/>
          <p:nvPr/>
        </p:nvSpPr>
        <p:spPr>
          <a:xfrm>
            <a:off x="8447938" y="1528260"/>
            <a:ext cx="1589174"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panose="020F0502020204030204"/>
                <a:ea typeface="+mn-ea"/>
                <a:cs typeface="+mn-cs"/>
              </a:rPr>
              <a:t>PSS Engineering Workstation</a:t>
            </a:r>
          </a:p>
        </p:txBody>
      </p:sp>
      <p:grpSp>
        <p:nvGrpSpPr>
          <p:cNvPr id="146" name="Group 11"/>
          <p:cNvGrpSpPr>
            <a:grpSpLocks noChangeAspect="1"/>
          </p:cNvGrpSpPr>
          <p:nvPr/>
        </p:nvGrpSpPr>
        <p:grpSpPr bwMode="auto">
          <a:xfrm>
            <a:off x="9073144" y="1296717"/>
            <a:ext cx="635000" cy="247650"/>
            <a:chOff x="5009" y="829"/>
            <a:chExt cx="400" cy="156"/>
          </a:xfrm>
        </p:grpSpPr>
        <p:sp>
          <p:nvSpPr>
            <p:cNvPr id="149" name="AutoShape 10"/>
            <p:cNvSpPr>
              <a:spLocks noChangeAspect="1" noChangeArrowheads="1" noTextEdit="1"/>
            </p:cNvSpPr>
            <p:nvPr/>
          </p:nvSpPr>
          <p:spPr bwMode="auto">
            <a:xfrm>
              <a:off x="5009" y="829"/>
              <a:ext cx="40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13"/>
            <p:cNvSpPr>
              <a:spLocks/>
            </p:cNvSpPr>
            <p:nvPr/>
          </p:nvSpPr>
          <p:spPr bwMode="auto">
            <a:xfrm>
              <a:off x="5012" y="841"/>
              <a:ext cx="192" cy="109"/>
            </a:xfrm>
            <a:custGeom>
              <a:avLst/>
              <a:gdLst>
                <a:gd name="T0" fmla="*/ 1581 w 1618"/>
                <a:gd name="T1" fmla="*/ 910 h 910"/>
                <a:gd name="T2" fmla="*/ 38 w 1618"/>
                <a:gd name="T3" fmla="*/ 910 h 910"/>
                <a:gd name="T4" fmla="*/ 0 w 1618"/>
                <a:gd name="T5" fmla="*/ 872 h 910"/>
                <a:gd name="T6" fmla="*/ 0 w 1618"/>
                <a:gd name="T7" fmla="*/ 37 h 910"/>
                <a:gd name="T8" fmla="*/ 38 w 1618"/>
                <a:gd name="T9" fmla="*/ 0 h 910"/>
                <a:gd name="T10" fmla="*/ 1581 w 1618"/>
                <a:gd name="T11" fmla="*/ 0 h 910"/>
                <a:gd name="T12" fmla="*/ 1618 w 1618"/>
                <a:gd name="T13" fmla="*/ 37 h 910"/>
                <a:gd name="T14" fmla="*/ 1618 w 1618"/>
                <a:gd name="T15" fmla="*/ 872 h 910"/>
                <a:gd name="T16" fmla="*/ 1581 w 1618"/>
                <a:gd name="T1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910">
                  <a:moveTo>
                    <a:pt x="1581" y="910"/>
                  </a:moveTo>
                  <a:cubicBezTo>
                    <a:pt x="38" y="910"/>
                    <a:pt x="38" y="910"/>
                    <a:pt x="38" y="910"/>
                  </a:cubicBezTo>
                  <a:cubicBezTo>
                    <a:pt x="17" y="910"/>
                    <a:pt x="0" y="893"/>
                    <a:pt x="0" y="872"/>
                  </a:cubicBezTo>
                  <a:cubicBezTo>
                    <a:pt x="0" y="37"/>
                    <a:pt x="0" y="37"/>
                    <a:pt x="0" y="37"/>
                  </a:cubicBezTo>
                  <a:cubicBezTo>
                    <a:pt x="0" y="17"/>
                    <a:pt x="17" y="0"/>
                    <a:pt x="38" y="0"/>
                  </a:cubicBezTo>
                  <a:cubicBezTo>
                    <a:pt x="1581" y="0"/>
                    <a:pt x="1581" y="0"/>
                    <a:pt x="1581" y="0"/>
                  </a:cubicBezTo>
                  <a:cubicBezTo>
                    <a:pt x="1601" y="0"/>
                    <a:pt x="1618" y="17"/>
                    <a:pt x="1618" y="37"/>
                  </a:cubicBezTo>
                  <a:cubicBezTo>
                    <a:pt x="1618" y="872"/>
                    <a:pt x="1618" y="872"/>
                    <a:pt x="1618" y="872"/>
                  </a:cubicBezTo>
                  <a:cubicBezTo>
                    <a:pt x="1618" y="893"/>
                    <a:pt x="1601" y="910"/>
                    <a:pt x="1581" y="910"/>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15"/>
            <p:cNvSpPr>
              <a:spLocks/>
            </p:cNvSpPr>
            <p:nvPr/>
          </p:nvSpPr>
          <p:spPr bwMode="auto">
            <a:xfrm>
              <a:off x="5054" y="830"/>
              <a:ext cx="144" cy="155"/>
            </a:xfrm>
            <a:custGeom>
              <a:avLst/>
              <a:gdLst>
                <a:gd name="T0" fmla="*/ 1212 w 1213"/>
                <a:gd name="T1" fmla="*/ 1300 h 1300"/>
                <a:gd name="T2" fmla="*/ 1210 w 1213"/>
                <a:gd name="T3" fmla="*/ 1150 h 1300"/>
                <a:gd name="T4" fmla="*/ 1206 w 1213"/>
                <a:gd name="T5" fmla="*/ 1102 h 1300"/>
                <a:gd name="T6" fmla="*/ 1159 w 1213"/>
                <a:gd name="T7" fmla="*/ 972 h 1300"/>
                <a:gd name="T8" fmla="*/ 869 w 1213"/>
                <a:gd name="T9" fmla="*/ 850 h 1300"/>
                <a:gd name="T10" fmla="*/ 764 w 1213"/>
                <a:gd name="T11" fmla="*/ 743 h 1300"/>
                <a:gd name="T12" fmla="*/ 792 w 1213"/>
                <a:gd name="T13" fmla="*/ 652 h 1300"/>
                <a:gd name="T14" fmla="*/ 822 w 1213"/>
                <a:gd name="T15" fmla="*/ 595 h 1300"/>
                <a:gd name="T16" fmla="*/ 863 w 1213"/>
                <a:gd name="T17" fmla="*/ 528 h 1300"/>
                <a:gd name="T18" fmla="*/ 877 w 1213"/>
                <a:gd name="T19" fmla="*/ 421 h 1300"/>
                <a:gd name="T20" fmla="*/ 877 w 1213"/>
                <a:gd name="T21" fmla="*/ 354 h 1300"/>
                <a:gd name="T22" fmla="*/ 882 w 1213"/>
                <a:gd name="T23" fmla="*/ 298 h 1300"/>
                <a:gd name="T24" fmla="*/ 865 w 1213"/>
                <a:gd name="T25" fmla="*/ 226 h 1300"/>
                <a:gd name="T26" fmla="*/ 876 w 1213"/>
                <a:gd name="T27" fmla="*/ 224 h 1300"/>
                <a:gd name="T28" fmla="*/ 842 w 1213"/>
                <a:gd name="T29" fmla="*/ 159 h 1300"/>
                <a:gd name="T30" fmla="*/ 780 w 1213"/>
                <a:gd name="T31" fmla="*/ 84 h 1300"/>
                <a:gd name="T32" fmla="*/ 751 w 1213"/>
                <a:gd name="T33" fmla="*/ 62 h 1300"/>
                <a:gd name="T34" fmla="*/ 730 w 1213"/>
                <a:gd name="T35" fmla="*/ 51 h 1300"/>
                <a:gd name="T36" fmla="*/ 689 w 1213"/>
                <a:gd name="T37" fmla="*/ 46 h 1300"/>
                <a:gd name="T38" fmla="*/ 587 w 1213"/>
                <a:gd name="T39" fmla="*/ 1 h 1300"/>
                <a:gd name="T40" fmla="*/ 529 w 1213"/>
                <a:gd name="T41" fmla="*/ 7 h 1300"/>
                <a:gd name="T42" fmla="*/ 499 w 1213"/>
                <a:gd name="T43" fmla="*/ 18 h 1300"/>
                <a:gd name="T44" fmla="*/ 388 w 1213"/>
                <a:gd name="T45" fmla="*/ 72 h 1300"/>
                <a:gd name="T46" fmla="*/ 378 w 1213"/>
                <a:gd name="T47" fmla="*/ 97 h 1300"/>
                <a:gd name="T48" fmla="*/ 332 w 1213"/>
                <a:gd name="T49" fmla="*/ 189 h 1300"/>
                <a:gd name="T50" fmla="*/ 322 w 1213"/>
                <a:gd name="T51" fmla="*/ 230 h 1300"/>
                <a:gd name="T52" fmla="*/ 317 w 1213"/>
                <a:gd name="T53" fmla="*/ 278 h 1300"/>
                <a:gd name="T54" fmla="*/ 322 w 1213"/>
                <a:gd name="T55" fmla="*/ 373 h 1300"/>
                <a:gd name="T56" fmla="*/ 333 w 1213"/>
                <a:gd name="T57" fmla="*/ 398 h 1300"/>
                <a:gd name="T58" fmla="*/ 328 w 1213"/>
                <a:gd name="T59" fmla="*/ 431 h 1300"/>
                <a:gd name="T60" fmla="*/ 349 w 1213"/>
                <a:gd name="T61" fmla="*/ 528 h 1300"/>
                <a:gd name="T62" fmla="*/ 390 w 1213"/>
                <a:gd name="T63" fmla="*/ 595 h 1300"/>
                <a:gd name="T64" fmla="*/ 410 w 1213"/>
                <a:gd name="T65" fmla="*/ 617 h 1300"/>
                <a:gd name="T66" fmla="*/ 448 w 1213"/>
                <a:gd name="T67" fmla="*/ 702 h 1300"/>
                <a:gd name="T68" fmla="*/ 438 w 1213"/>
                <a:gd name="T69" fmla="*/ 817 h 1300"/>
                <a:gd name="T70" fmla="*/ 147 w 1213"/>
                <a:gd name="T71" fmla="*/ 934 h 1300"/>
                <a:gd name="T72" fmla="*/ 4 w 1213"/>
                <a:gd name="T73" fmla="*/ 1095 h 1300"/>
                <a:gd name="T74" fmla="*/ 2 w 1213"/>
                <a:gd name="T75" fmla="*/ 1250 h 1300"/>
                <a:gd name="T76" fmla="*/ 1 w 1213"/>
                <a:gd name="T77" fmla="*/ 130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3" h="1300">
                  <a:moveTo>
                    <a:pt x="1" y="1300"/>
                  </a:moveTo>
                  <a:cubicBezTo>
                    <a:pt x="1212" y="1300"/>
                    <a:pt x="1212" y="1300"/>
                    <a:pt x="1212" y="1300"/>
                  </a:cubicBezTo>
                  <a:cubicBezTo>
                    <a:pt x="1212" y="1204"/>
                    <a:pt x="1212" y="1204"/>
                    <a:pt x="1212" y="1204"/>
                  </a:cubicBezTo>
                  <a:cubicBezTo>
                    <a:pt x="1212" y="1184"/>
                    <a:pt x="1213" y="1166"/>
                    <a:pt x="1210" y="1150"/>
                  </a:cubicBezTo>
                  <a:cubicBezTo>
                    <a:pt x="1211" y="1144"/>
                    <a:pt x="1211" y="1138"/>
                    <a:pt x="1212" y="1131"/>
                  </a:cubicBezTo>
                  <a:cubicBezTo>
                    <a:pt x="1210" y="1122"/>
                    <a:pt x="1208" y="1110"/>
                    <a:pt x="1206" y="1102"/>
                  </a:cubicBezTo>
                  <a:cubicBezTo>
                    <a:pt x="1206" y="1093"/>
                    <a:pt x="1205" y="1084"/>
                    <a:pt x="1205" y="1075"/>
                  </a:cubicBezTo>
                  <a:cubicBezTo>
                    <a:pt x="1195" y="1035"/>
                    <a:pt x="1187" y="993"/>
                    <a:pt x="1159" y="972"/>
                  </a:cubicBezTo>
                  <a:cubicBezTo>
                    <a:pt x="1125" y="947"/>
                    <a:pt x="1077" y="941"/>
                    <a:pt x="1035" y="923"/>
                  </a:cubicBezTo>
                  <a:cubicBezTo>
                    <a:pt x="980" y="900"/>
                    <a:pt x="925" y="874"/>
                    <a:pt x="869" y="850"/>
                  </a:cubicBezTo>
                  <a:cubicBezTo>
                    <a:pt x="840" y="838"/>
                    <a:pt x="781" y="836"/>
                    <a:pt x="769" y="809"/>
                  </a:cubicBezTo>
                  <a:cubicBezTo>
                    <a:pt x="764" y="797"/>
                    <a:pt x="760" y="759"/>
                    <a:pt x="764" y="743"/>
                  </a:cubicBezTo>
                  <a:cubicBezTo>
                    <a:pt x="764" y="707"/>
                    <a:pt x="764" y="707"/>
                    <a:pt x="764" y="707"/>
                  </a:cubicBezTo>
                  <a:cubicBezTo>
                    <a:pt x="769" y="687"/>
                    <a:pt x="785" y="673"/>
                    <a:pt x="792" y="652"/>
                  </a:cubicBezTo>
                  <a:cubicBezTo>
                    <a:pt x="795" y="642"/>
                    <a:pt x="802" y="604"/>
                    <a:pt x="807" y="598"/>
                  </a:cubicBezTo>
                  <a:cubicBezTo>
                    <a:pt x="809" y="595"/>
                    <a:pt x="818" y="597"/>
                    <a:pt x="822" y="595"/>
                  </a:cubicBezTo>
                  <a:cubicBezTo>
                    <a:pt x="829" y="591"/>
                    <a:pt x="836" y="586"/>
                    <a:pt x="843" y="582"/>
                  </a:cubicBezTo>
                  <a:cubicBezTo>
                    <a:pt x="855" y="567"/>
                    <a:pt x="856" y="547"/>
                    <a:pt x="863" y="528"/>
                  </a:cubicBezTo>
                  <a:cubicBezTo>
                    <a:pt x="873" y="506"/>
                    <a:pt x="881" y="480"/>
                    <a:pt x="888" y="455"/>
                  </a:cubicBezTo>
                  <a:cubicBezTo>
                    <a:pt x="892" y="437"/>
                    <a:pt x="880" y="431"/>
                    <a:pt x="877" y="421"/>
                  </a:cubicBezTo>
                  <a:cubicBezTo>
                    <a:pt x="873" y="406"/>
                    <a:pt x="879" y="383"/>
                    <a:pt x="881" y="373"/>
                  </a:cubicBezTo>
                  <a:cubicBezTo>
                    <a:pt x="883" y="364"/>
                    <a:pt x="877" y="359"/>
                    <a:pt x="877" y="354"/>
                  </a:cubicBezTo>
                  <a:cubicBezTo>
                    <a:pt x="876" y="348"/>
                    <a:pt x="882" y="346"/>
                    <a:pt x="884" y="342"/>
                  </a:cubicBezTo>
                  <a:cubicBezTo>
                    <a:pt x="884" y="342"/>
                    <a:pt x="883" y="301"/>
                    <a:pt x="882" y="298"/>
                  </a:cubicBezTo>
                  <a:cubicBezTo>
                    <a:pt x="879" y="283"/>
                    <a:pt x="872" y="270"/>
                    <a:pt x="868" y="257"/>
                  </a:cubicBezTo>
                  <a:cubicBezTo>
                    <a:pt x="864" y="246"/>
                    <a:pt x="870" y="233"/>
                    <a:pt x="865" y="226"/>
                  </a:cubicBezTo>
                  <a:cubicBezTo>
                    <a:pt x="865" y="220"/>
                    <a:pt x="865" y="220"/>
                    <a:pt x="865" y="220"/>
                  </a:cubicBezTo>
                  <a:cubicBezTo>
                    <a:pt x="868" y="221"/>
                    <a:pt x="872" y="223"/>
                    <a:pt x="876" y="224"/>
                  </a:cubicBezTo>
                  <a:cubicBezTo>
                    <a:pt x="877" y="223"/>
                    <a:pt x="877" y="223"/>
                    <a:pt x="877" y="223"/>
                  </a:cubicBezTo>
                  <a:cubicBezTo>
                    <a:pt x="874" y="196"/>
                    <a:pt x="855" y="177"/>
                    <a:pt x="842" y="159"/>
                  </a:cubicBezTo>
                  <a:cubicBezTo>
                    <a:pt x="834" y="148"/>
                    <a:pt x="830" y="131"/>
                    <a:pt x="822" y="120"/>
                  </a:cubicBezTo>
                  <a:cubicBezTo>
                    <a:pt x="811" y="106"/>
                    <a:pt x="795" y="95"/>
                    <a:pt x="780" y="84"/>
                  </a:cubicBezTo>
                  <a:cubicBezTo>
                    <a:pt x="774" y="78"/>
                    <a:pt x="768" y="72"/>
                    <a:pt x="762" y="66"/>
                  </a:cubicBezTo>
                  <a:cubicBezTo>
                    <a:pt x="757" y="64"/>
                    <a:pt x="755" y="65"/>
                    <a:pt x="751" y="62"/>
                  </a:cubicBezTo>
                  <a:cubicBezTo>
                    <a:pt x="750" y="60"/>
                    <a:pt x="749" y="55"/>
                    <a:pt x="749" y="51"/>
                  </a:cubicBezTo>
                  <a:cubicBezTo>
                    <a:pt x="743" y="50"/>
                    <a:pt x="736" y="54"/>
                    <a:pt x="730" y="51"/>
                  </a:cubicBezTo>
                  <a:cubicBezTo>
                    <a:pt x="727" y="50"/>
                    <a:pt x="722" y="46"/>
                    <a:pt x="718" y="45"/>
                  </a:cubicBezTo>
                  <a:cubicBezTo>
                    <a:pt x="708" y="45"/>
                    <a:pt x="699" y="46"/>
                    <a:pt x="689" y="46"/>
                  </a:cubicBezTo>
                  <a:cubicBezTo>
                    <a:pt x="680" y="43"/>
                    <a:pt x="670" y="32"/>
                    <a:pt x="662" y="27"/>
                  </a:cubicBezTo>
                  <a:cubicBezTo>
                    <a:pt x="641" y="14"/>
                    <a:pt x="615" y="8"/>
                    <a:pt x="587" y="1"/>
                  </a:cubicBezTo>
                  <a:cubicBezTo>
                    <a:pt x="578" y="0"/>
                    <a:pt x="575" y="4"/>
                    <a:pt x="571" y="6"/>
                  </a:cubicBezTo>
                  <a:cubicBezTo>
                    <a:pt x="557" y="6"/>
                    <a:pt x="543" y="6"/>
                    <a:pt x="529" y="7"/>
                  </a:cubicBezTo>
                  <a:cubicBezTo>
                    <a:pt x="523" y="9"/>
                    <a:pt x="519" y="14"/>
                    <a:pt x="514" y="16"/>
                  </a:cubicBezTo>
                  <a:cubicBezTo>
                    <a:pt x="509" y="17"/>
                    <a:pt x="504" y="17"/>
                    <a:pt x="499" y="18"/>
                  </a:cubicBezTo>
                  <a:cubicBezTo>
                    <a:pt x="484" y="22"/>
                    <a:pt x="468" y="26"/>
                    <a:pt x="453" y="33"/>
                  </a:cubicBezTo>
                  <a:cubicBezTo>
                    <a:pt x="430" y="43"/>
                    <a:pt x="409" y="59"/>
                    <a:pt x="388" y="72"/>
                  </a:cubicBezTo>
                  <a:cubicBezTo>
                    <a:pt x="390" y="76"/>
                    <a:pt x="392" y="78"/>
                    <a:pt x="395" y="80"/>
                  </a:cubicBezTo>
                  <a:cubicBezTo>
                    <a:pt x="392" y="87"/>
                    <a:pt x="382" y="90"/>
                    <a:pt x="378" y="97"/>
                  </a:cubicBezTo>
                  <a:cubicBezTo>
                    <a:pt x="373" y="105"/>
                    <a:pt x="373" y="115"/>
                    <a:pt x="368" y="123"/>
                  </a:cubicBezTo>
                  <a:cubicBezTo>
                    <a:pt x="355" y="144"/>
                    <a:pt x="341" y="163"/>
                    <a:pt x="332" y="189"/>
                  </a:cubicBezTo>
                  <a:cubicBezTo>
                    <a:pt x="331" y="194"/>
                    <a:pt x="331" y="199"/>
                    <a:pt x="330" y="204"/>
                  </a:cubicBezTo>
                  <a:cubicBezTo>
                    <a:pt x="328" y="211"/>
                    <a:pt x="324" y="222"/>
                    <a:pt x="322" y="230"/>
                  </a:cubicBezTo>
                  <a:cubicBezTo>
                    <a:pt x="320" y="238"/>
                    <a:pt x="327" y="241"/>
                    <a:pt x="325" y="248"/>
                  </a:cubicBezTo>
                  <a:cubicBezTo>
                    <a:pt x="323" y="256"/>
                    <a:pt x="314" y="269"/>
                    <a:pt x="317" y="278"/>
                  </a:cubicBezTo>
                  <a:cubicBezTo>
                    <a:pt x="319" y="286"/>
                    <a:pt x="330" y="306"/>
                    <a:pt x="328" y="317"/>
                  </a:cubicBezTo>
                  <a:cubicBezTo>
                    <a:pt x="326" y="325"/>
                    <a:pt x="318" y="363"/>
                    <a:pt x="322" y="373"/>
                  </a:cubicBezTo>
                  <a:cubicBezTo>
                    <a:pt x="324" y="374"/>
                    <a:pt x="327" y="376"/>
                    <a:pt x="329" y="378"/>
                  </a:cubicBezTo>
                  <a:cubicBezTo>
                    <a:pt x="330" y="381"/>
                    <a:pt x="332" y="396"/>
                    <a:pt x="333" y="398"/>
                  </a:cubicBezTo>
                  <a:cubicBezTo>
                    <a:pt x="333" y="427"/>
                    <a:pt x="333" y="427"/>
                    <a:pt x="333" y="427"/>
                  </a:cubicBezTo>
                  <a:cubicBezTo>
                    <a:pt x="331" y="428"/>
                    <a:pt x="329" y="429"/>
                    <a:pt x="328" y="431"/>
                  </a:cubicBezTo>
                  <a:cubicBezTo>
                    <a:pt x="325" y="435"/>
                    <a:pt x="323" y="447"/>
                    <a:pt x="325" y="455"/>
                  </a:cubicBezTo>
                  <a:cubicBezTo>
                    <a:pt x="331" y="481"/>
                    <a:pt x="342" y="505"/>
                    <a:pt x="349" y="528"/>
                  </a:cubicBezTo>
                  <a:cubicBezTo>
                    <a:pt x="356" y="548"/>
                    <a:pt x="357" y="568"/>
                    <a:pt x="369" y="582"/>
                  </a:cubicBezTo>
                  <a:cubicBezTo>
                    <a:pt x="376" y="586"/>
                    <a:pt x="383" y="591"/>
                    <a:pt x="390" y="595"/>
                  </a:cubicBezTo>
                  <a:cubicBezTo>
                    <a:pt x="395" y="597"/>
                    <a:pt x="401" y="595"/>
                    <a:pt x="405" y="598"/>
                  </a:cubicBezTo>
                  <a:cubicBezTo>
                    <a:pt x="408" y="603"/>
                    <a:pt x="408" y="610"/>
                    <a:pt x="410" y="617"/>
                  </a:cubicBezTo>
                  <a:cubicBezTo>
                    <a:pt x="415" y="634"/>
                    <a:pt x="419" y="652"/>
                    <a:pt x="426" y="668"/>
                  </a:cubicBezTo>
                  <a:cubicBezTo>
                    <a:pt x="431" y="680"/>
                    <a:pt x="444" y="691"/>
                    <a:pt x="448" y="702"/>
                  </a:cubicBezTo>
                  <a:cubicBezTo>
                    <a:pt x="448" y="716"/>
                    <a:pt x="449" y="730"/>
                    <a:pt x="449" y="744"/>
                  </a:cubicBezTo>
                  <a:cubicBezTo>
                    <a:pt x="449" y="771"/>
                    <a:pt x="450" y="801"/>
                    <a:pt x="438" y="817"/>
                  </a:cubicBezTo>
                  <a:cubicBezTo>
                    <a:pt x="427" y="833"/>
                    <a:pt x="366" y="841"/>
                    <a:pt x="344" y="850"/>
                  </a:cubicBezTo>
                  <a:cubicBezTo>
                    <a:pt x="277" y="878"/>
                    <a:pt x="214" y="907"/>
                    <a:pt x="147" y="934"/>
                  </a:cubicBezTo>
                  <a:cubicBezTo>
                    <a:pt x="107" y="951"/>
                    <a:pt x="62" y="955"/>
                    <a:pt x="39" y="987"/>
                  </a:cubicBezTo>
                  <a:cubicBezTo>
                    <a:pt x="16" y="1017"/>
                    <a:pt x="14" y="1051"/>
                    <a:pt x="4" y="1095"/>
                  </a:cubicBezTo>
                  <a:cubicBezTo>
                    <a:pt x="1" y="1108"/>
                    <a:pt x="5" y="1125"/>
                    <a:pt x="2" y="1137"/>
                  </a:cubicBezTo>
                  <a:cubicBezTo>
                    <a:pt x="2" y="1250"/>
                    <a:pt x="2" y="1250"/>
                    <a:pt x="2" y="1250"/>
                  </a:cubicBezTo>
                  <a:cubicBezTo>
                    <a:pt x="0" y="1263"/>
                    <a:pt x="1" y="1281"/>
                    <a:pt x="1" y="1296"/>
                  </a:cubicBezTo>
                  <a:cubicBezTo>
                    <a:pt x="1" y="1297"/>
                    <a:pt x="1" y="1299"/>
                    <a:pt x="1" y="13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Box 2"/>
          <p:cNvSpPr txBox="1"/>
          <p:nvPr/>
        </p:nvSpPr>
        <p:spPr>
          <a:xfrm>
            <a:off x="10731471" y="6581290"/>
            <a:ext cx="1423788" cy="246221"/>
          </a:xfrm>
          <a:prstGeom prst="rect">
            <a:avLst/>
          </a:prstGeom>
          <a:noFill/>
        </p:spPr>
        <p:txBody>
          <a:bodyPr wrap="none" rtlCol="0">
            <a:spAutoFit/>
          </a:bodyPr>
          <a:lstStyle/>
          <a:p>
            <a:r>
              <a:rPr lang="en-US" sz="1000" dirty="0" smtClean="0">
                <a:solidFill>
                  <a:schemeClr val="bg1"/>
                </a:solidFill>
              </a:rPr>
              <a:t>Template: </a:t>
            </a:r>
            <a:r>
              <a:rPr lang="en-US" sz="1000" b="1" dirty="0">
                <a:solidFill>
                  <a:schemeClr val="bg1"/>
                </a:solidFill>
              </a:rPr>
              <a:t>ESS-0505806</a:t>
            </a:r>
            <a:endParaRPr lang="en-US" sz="1000" dirty="0">
              <a:solidFill>
                <a:schemeClr val="bg1"/>
              </a:solidFill>
            </a:endParaRPr>
          </a:p>
        </p:txBody>
      </p:sp>
      <p:grpSp>
        <p:nvGrpSpPr>
          <p:cNvPr id="98" name="Group 97">
            <a:extLst>
              <a:ext uri="{FF2B5EF4-FFF2-40B4-BE49-F238E27FC236}">
                <a16:creationId xmlns:a16="http://schemas.microsoft.com/office/drawing/2014/main" id="{CC4EC5D8-B3F8-2646-8147-BC0211FED463}"/>
              </a:ext>
            </a:extLst>
          </p:cNvPr>
          <p:cNvGrpSpPr/>
          <p:nvPr/>
        </p:nvGrpSpPr>
        <p:grpSpPr>
          <a:xfrm>
            <a:off x="4642527" y="1910303"/>
            <a:ext cx="985234" cy="609869"/>
            <a:chOff x="4323242" y="1928299"/>
            <a:chExt cx="985234" cy="609869"/>
          </a:xfrm>
          <a:solidFill>
            <a:srgbClr val="DE6A04"/>
          </a:solidFill>
          <a:effectLst>
            <a:outerShdw blurRad="50800" dist="25400" dir="2700000" algn="ctr" rotWithShape="0">
              <a:srgbClr val="06141B">
                <a:alpha val="56000"/>
              </a:srgbClr>
            </a:outerShdw>
          </a:effectLst>
        </p:grpSpPr>
        <p:sp>
          <p:nvSpPr>
            <p:cNvPr id="99" name="Rectangle 98">
              <a:extLst>
                <a:ext uri="{FF2B5EF4-FFF2-40B4-BE49-F238E27FC236}">
                  <a16:creationId xmlns:a16="http://schemas.microsoft.com/office/drawing/2014/main" id="{4D8FE362-0EB9-E645-823A-CD570C506266}"/>
                </a:ext>
              </a:extLst>
            </p:cNvPr>
            <p:cNvSpPr/>
            <p:nvPr/>
          </p:nvSpPr>
          <p:spPr>
            <a:xfrm>
              <a:off x="4323242" y="1928299"/>
              <a:ext cx="985234" cy="609869"/>
            </a:xfrm>
            <a:prstGeom prst="rect">
              <a:avLst/>
            </a:prstGeom>
            <a:grpFill/>
            <a:ln>
              <a:noFill/>
            </a:ln>
            <a:effectLst>
              <a:outerShdw blurRad="381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a:effectLst>
                    <a:glow rad="25400">
                      <a:srgbClr val="001A26">
                        <a:alpha val="20000"/>
                      </a:srgbClr>
                    </a:glow>
                    <a:outerShdw blurRad="63500" sx="102000" sy="102000" algn="ctr" rotWithShape="0">
                      <a:prstClr val="black">
                        <a:alpha val="40000"/>
                      </a:prstClr>
                    </a:outerShdw>
                  </a:effectLst>
                </a:rPr>
                <a:t>PSS Engineering WS</a:t>
              </a:r>
            </a:p>
            <a:p>
              <a:pPr algn="ctr"/>
              <a:r>
                <a:rPr lang="en-GB" sz="800" b="1" dirty="0">
                  <a:effectLst>
                    <a:glow rad="25400">
                      <a:srgbClr val="001A26">
                        <a:alpha val="20000"/>
                      </a:srgbClr>
                    </a:glow>
                    <a:outerShdw blurRad="63500" sx="102000" sy="102000" algn="ctr" rotWithShape="0">
                      <a:prstClr val="black">
                        <a:alpha val="40000"/>
                      </a:prstClr>
                    </a:outerShdw>
                  </a:effectLst>
                </a:rPr>
                <a:t>(TIA portal)</a:t>
              </a:r>
            </a:p>
          </p:txBody>
        </p:sp>
        <p:pic>
          <p:nvPicPr>
            <p:cNvPr id="109" name="Picture 108">
              <a:extLst>
                <a:ext uri="{FF2B5EF4-FFF2-40B4-BE49-F238E27FC236}">
                  <a16:creationId xmlns:a16="http://schemas.microsoft.com/office/drawing/2014/main" id="{30BB3D9D-C685-6142-8B4B-E0ECCC56F29F}"/>
                </a:ext>
              </a:extLst>
            </p:cNvPr>
            <p:cNvPicPr>
              <a:picLocks noChangeAspect="1"/>
            </p:cNvPicPr>
            <p:nvPr/>
          </p:nvPicPr>
          <p:blipFill>
            <a:blip r:embed="rId12"/>
            <a:stretch>
              <a:fillRect/>
            </a:stretch>
          </p:blipFill>
          <p:spPr>
            <a:xfrm>
              <a:off x="4646932" y="1967951"/>
              <a:ext cx="337853" cy="238371"/>
            </a:xfrm>
            <a:prstGeom prst="rect">
              <a:avLst/>
            </a:prstGeom>
            <a:grpFill/>
          </p:spPr>
        </p:pic>
      </p:grpSp>
      <p:sp>
        <p:nvSpPr>
          <p:cNvPr id="116" name="Rectangle 115">
            <a:extLst>
              <a:ext uri="{FF2B5EF4-FFF2-40B4-BE49-F238E27FC236}">
                <a16:creationId xmlns:a16="http://schemas.microsoft.com/office/drawing/2014/main" id="{3DB0AF3E-E3B6-DD42-A4AF-FA194325F473}"/>
              </a:ext>
            </a:extLst>
          </p:cNvPr>
          <p:cNvSpPr/>
          <p:nvPr/>
        </p:nvSpPr>
        <p:spPr>
          <a:xfrm>
            <a:off x="5159176" y="3531423"/>
            <a:ext cx="668876" cy="311609"/>
          </a:xfrm>
          <a:prstGeom prst="rect">
            <a:avLst/>
          </a:prstGeom>
          <a:solidFill>
            <a:srgbClr val="DE6A04"/>
          </a:solidFill>
          <a:ln>
            <a:noFill/>
          </a:ln>
          <a:effectLst>
            <a:outerShdw blurRad="50800" dist="25400" dir="2700000" algn="ctr" rotWithShape="0">
              <a:srgbClr val="06141B">
                <a:alpha val="56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800" b="1" dirty="0" smtClean="0">
                <a:effectLst>
                  <a:glow rad="25400">
                    <a:srgbClr val="001A26">
                      <a:alpha val="20000"/>
                    </a:srgbClr>
                  </a:glow>
                  <a:outerShdw blurRad="63500" sx="102000" sy="102000" algn="ctr" rotWithShape="0">
                    <a:prstClr val="black">
                      <a:alpha val="40000"/>
                    </a:prstClr>
                  </a:outerShdw>
                </a:effectLst>
              </a:rPr>
              <a:t>TS2 PSS </a:t>
            </a:r>
            <a:endParaRPr lang="en-GB" sz="800" b="1" dirty="0">
              <a:effectLst>
                <a:glow rad="25400">
                  <a:srgbClr val="001A26">
                    <a:alpha val="20000"/>
                  </a:srgbClr>
                </a:glow>
                <a:outerShdw blurRad="63500" sx="102000" sy="102000" algn="ctr" rotWithShape="0">
                  <a:prstClr val="black">
                    <a:alpha val="40000"/>
                  </a:prstClr>
                </a:outerShdw>
              </a:effectLst>
            </a:endParaRPr>
          </a:p>
          <a:p>
            <a:pPr algn="ctr"/>
            <a:r>
              <a:rPr lang="en-GB" sz="800" b="1" dirty="0">
                <a:effectLst>
                  <a:glow rad="25400">
                    <a:srgbClr val="001A26">
                      <a:alpha val="20000"/>
                    </a:srgbClr>
                  </a:glow>
                  <a:outerShdw blurRad="63500" sx="102000" sy="102000" algn="ctr" rotWithShape="0">
                    <a:prstClr val="black">
                      <a:alpha val="40000"/>
                    </a:prstClr>
                  </a:outerShdw>
                </a:effectLst>
              </a:rPr>
              <a:t>Gateway PLC</a:t>
            </a:r>
          </a:p>
        </p:txBody>
      </p:sp>
      <p:sp>
        <p:nvSpPr>
          <p:cNvPr id="105" name="Rectangle 104">
            <a:extLst>
              <a:ext uri="{FF2B5EF4-FFF2-40B4-BE49-F238E27FC236}">
                <a16:creationId xmlns:a16="http://schemas.microsoft.com/office/drawing/2014/main" id="{4D8FE362-0EB9-E645-823A-CD570C506266}"/>
              </a:ext>
            </a:extLst>
          </p:cNvPr>
          <p:cNvSpPr/>
          <p:nvPr/>
        </p:nvSpPr>
        <p:spPr>
          <a:xfrm>
            <a:off x="8225339" y="1918877"/>
            <a:ext cx="985234" cy="609869"/>
          </a:xfrm>
          <a:prstGeom prst="rect">
            <a:avLst/>
          </a:prstGeom>
          <a:solidFill>
            <a:srgbClr val="AEBA00"/>
          </a:solidFill>
          <a:ln>
            <a:noFill/>
          </a:ln>
          <a:effectLst>
            <a:outerShdw blurRad="381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r>
              <a:rPr lang="en-GB" sz="800" b="1" dirty="0" smtClean="0">
                <a:effectLst>
                  <a:glow rad="25400">
                    <a:srgbClr val="001A26">
                      <a:alpha val="20000"/>
                    </a:srgbClr>
                  </a:glow>
                  <a:outerShdw blurRad="63500" sx="102000" sy="102000" algn="ctr" rotWithShape="0">
                    <a:prstClr val="black">
                      <a:alpha val="40000"/>
                    </a:prstClr>
                  </a:outerShdw>
                </a:effectLst>
              </a:rPr>
              <a:t>Machine for GUI (CSS) </a:t>
            </a:r>
          </a:p>
          <a:p>
            <a:pPr algn="ctr"/>
            <a:r>
              <a:rPr lang="en-GB" sz="800" b="1" dirty="0" smtClean="0">
                <a:effectLst>
                  <a:glow rad="25400">
                    <a:srgbClr val="001A26">
                      <a:alpha val="20000"/>
                    </a:srgbClr>
                  </a:glow>
                  <a:outerShdw blurRad="63500" sx="102000" sy="102000" algn="ctr" rotWithShape="0">
                    <a:prstClr val="black">
                      <a:alpha val="40000"/>
                    </a:prstClr>
                  </a:outerShdw>
                </a:effectLst>
              </a:rPr>
              <a:t>and IOC Developing</a:t>
            </a:r>
            <a:endParaRPr lang="en-GB" sz="800" b="1" dirty="0">
              <a:effectLst>
                <a:glow rad="25400">
                  <a:srgbClr val="001A26">
                    <a:alpha val="20000"/>
                  </a:srgbClr>
                </a:glow>
                <a:outerShdw blurRad="63500" sx="102000" sy="102000" algn="ctr" rotWithShape="0">
                  <a:prstClr val="black">
                    <a:alpha val="40000"/>
                  </a:prstClr>
                </a:outerShdw>
              </a:effectLst>
            </a:endParaRPr>
          </a:p>
        </p:txBody>
      </p:sp>
      <p:pic>
        <p:nvPicPr>
          <p:cNvPr id="108" name="Picture 107">
            <a:extLst>
              <a:ext uri="{FF2B5EF4-FFF2-40B4-BE49-F238E27FC236}">
                <a16:creationId xmlns:a16="http://schemas.microsoft.com/office/drawing/2014/main" id="{30BB3D9D-C685-6142-8B4B-E0ECCC56F29F}"/>
              </a:ext>
            </a:extLst>
          </p:cNvPr>
          <p:cNvPicPr>
            <a:picLocks noChangeAspect="1"/>
          </p:cNvPicPr>
          <p:nvPr/>
        </p:nvPicPr>
        <p:blipFill>
          <a:blip r:embed="rId12"/>
          <a:stretch>
            <a:fillRect/>
          </a:stretch>
        </p:blipFill>
        <p:spPr>
          <a:xfrm>
            <a:off x="8526873" y="1949788"/>
            <a:ext cx="337853" cy="238371"/>
          </a:xfrm>
          <a:prstGeom prst="rect">
            <a:avLst/>
          </a:prstGeom>
        </p:spPr>
      </p:pic>
      <p:pic>
        <p:nvPicPr>
          <p:cNvPr id="101" name="Picture 100">
            <a:extLst>
              <a:ext uri="{FF2B5EF4-FFF2-40B4-BE49-F238E27FC236}">
                <a16:creationId xmlns:a16="http://schemas.microsoft.com/office/drawing/2014/main" id="{4CAD90DE-4346-1F49-A25F-C68595222A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04240" y="6357793"/>
            <a:ext cx="434582" cy="406049"/>
          </a:xfrm>
          <a:prstGeom prst="rect">
            <a:avLst/>
          </a:prstGeom>
          <a:effectLst>
            <a:outerShdw blurRad="50800" dist="25400" dir="2700000" algn="tl" rotWithShape="0">
              <a:prstClr val="black">
                <a:alpha val="40000"/>
              </a:prstClr>
            </a:outerShdw>
          </a:effectLst>
        </p:spPr>
      </p:pic>
      <p:pic>
        <p:nvPicPr>
          <p:cNvPr id="106" name="Picture 105">
            <a:extLst>
              <a:ext uri="{FF2B5EF4-FFF2-40B4-BE49-F238E27FC236}">
                <a16:creationId xmlns:a16="http://schemas.microsoft.com/office/drawing/2014/main" id="{13A5A5A3-E307-8B44-A55D-0B07FAEF0B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90638" y="6359272"/>
            <a:ext cx="286897" cy="404975"/>
          </a:xfrm>
          <a:prstGeom prst="rect">
            <a:avLst/>
          </a:prstGeom>
        </p:spPr>
      </p:pic>
      <p:sp>
        <p:nvSpPr>
          <p:cNvPr id="111" name="TextBox 110">
            <a:extLst>
              <a:ext uri="{FF2B5EF4-FFF2-40B4-BE49-F238E27FC236}">
                <a16:creationId xmlns:a16="http://schemas.microsoft.com/office/drawing/2014/main" id="{B306026E-E3E5-A341-97F3-C180A7EB4B4E}"/>
              </a:ext>
            </a:extLst>
          </p:cNvPr>
          <p:cNvSpPr txBox="1"/>
          <p:nvPr/>
        </p:nvSpPr>
        <p:spPr>
          <a:xfrm>
            <a:off x="11027813" y="4531721"/>
            <a:ext cx="1170985" cy="230832"/>
          </a:xfrm>
          <a:prstGeom prst="rect">
            <a:avLst/>
          </a:prstGeom>
          <a:noFill/>
          <a:effectLst>
            <a:outerShdw blurRad="50800" dist="25400" dir="2700000" algn="ctr" rotWithShape="0">
              <a:srgbClr val="06141B">
                <a:alpha val="56000"/>
              </a:srgbClr>
            </a:outerShdw>
          </a:effectLst>
        </p:spPr>
        <p:txBody>
          <a:bodyPr wrap="square" rtlCol="0">
            <a:spAutoFit/>
          </a:bodyPr>
          <a:lstStyle/>
          <a:p>
            <a:pPr algn="r"/>
            <a:r>
              <a:rPr lang="en-GB" sz="900" dirty="0">
                <a:solidFill>
                  <a:schemeClr val="bg1"/>
                </a:solidFill>
              </a:rPr>
              <a:t>Temporary</a:t>
            </a:r>
          </a:p>
        </p:txBody>
      </p:sp>
      <p:cxnSp>
        <p:nvCxnSpPr>
          <p:cNvPr id="112" name="Straight Connector 111">
            <a:extLst>
              <a:ext uri="{FF2B5EF4-FFF2-40B4-BE49-F238E27FC236}">
                <a16:creationId xmlns:a16="http://schemas.microsoft.com/office/drawing/2014/main" id="{4B3DFD09-9E8E-554B-A217-00BD661DA3E9}"/>
              </a:ext>
            </a:extLst>
          </p:cNvPr>
          <p:cNvCxnSpPr>
            <a:cxnSpLocks/>
          </p:cNvCxnSpPr>
          <p:nvPr/>
        </p:nvCxnSpPr>
        <p:spPr>
          <a:xfrm flipH="1">
            <a:off x="11348687" y="4755262"/>
            <a:ext cx="745200" cy="0"/>
          </a:xfrm>
          <a:prstGeom prst="line">
            <a:avLst/>
          </a:prstGeom>
          <a:ln w="34925" cap="sq">
            <a:solidFill>
              <a:srgbClr val="DE6A04">
                <a:alpha val="96000"/>
              </a:srgbClr>
            </a:solidFill>
            <a:prstDash val="sysDot"/>
            <a:miter lim="800000"/>
          </a:ln>
          <a:effectLst>
            <a:outerShdw blurRad="50800" dist="25400" dir="2700000" algn="ctr" rotWithShape="0">
              <a:srgbClr val="06141B">
                <a:alpha val="56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456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TS2 PSS Interfaces with TS2 RF Systems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6" name="Rectangle 5"/>
          <p:cNvSpPr/>
          <p:nvPr/>
        </p:nvSpPr>
        <p:spPr>
          <a:xfrm>
            <a:off x="911424" y="1519562"/>
            <a:ext cx="1368152" cy="181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670682"/>
            <a:ext cx="8280920" cy="5214702"/>
          </a:xfrm>
          <a:prstGeom prst="rect">
            <a:avLst/>
          </a:prstGeom>
          <a:ln>
            <a:solidFill>
              <a:schemeClr val="bg1">
                <a:lumMod val="65000"/>
              </a:schemeClr>
            </a:solidFill>
          </a:ln>
        </p:spPr>
      </p:pic>
    </p:spTree>
    <p:extLst>
      <p:ext uri="{BB962C8B-B14F-4D97-AF65-F5344CB8AC3E}">
        <p14:creationId xmlns:p14="http://schemas.microsoft.com/office/powerpoint/2010/main" val="3407864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grpSp>
        <p:nvGrpSpPr>
          <p:cNvPr id="14" name="Group 13"/>
          <p:cNvGrpSpPr/>
          <p:nvPr/>
        </p:nvGrpSpPr>
        <p:grpSpPr>
          <a:xfrm>
            <a:off x="1631504" y="2271807"/>
            <a:ext cx="6048672" cy="991586"/>
            <a:chOff x="395536" y="2420888"/>
            <a:chExt cx="6480720" cy="1080120"/>
          </a:xfrm>
        </p:grpSpPr>
        <p:sp>
          <p:nvSpPr>
            <p:cNvPr id="5" name="Rectangle 4"/>
            <p:cNvSpPr/>
            <p:nvPr/>
          </p:nvSpPr>
          <p:spPr>
            <a:xfrm>
              <a:off x="395536" y="2708920"/>
              <a:ext cx="230425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sp>
          <p:nvSpPr>
            <p:cNvPr id="6" name="Rectangle 5"/>
            <p:cNvSpPr/>
            <p:nvPr/>
          </p:nvSpPr>
          <p:spPr>
            <a:xfrm>
              <a:off x="2627784" y="2420888"/>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771800" y="2420888"/>
              <a:ext cx="1656184" cy="1080120"/>
              <a:chOff x="3275856" y="2564904"/>
              <a:chExt cx="1656184" cy="1080120"/>
            </a:xfrm>
          </p:grpSpPr>
          <p:sp>
            <p:nvSpPr>
              <p:cNvPr id="8" name="Rectangle 7"/>
              <p:cNvSpPr/>
              <p:nvPr/>
            </p:nvSpPr>
            <p:spPr>
              <a:xfrm>
                <a:off x="3275856" y="2852936"/>
                <a:ext cx="158417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Removable Waveguide</a:t>
                </a:r>
              </a:p>
            </p:txBody>
          </p:sp>
          <p:sp>
            <p:nvSpPr>
              <p:cNvPr id="9" name="Rectangle 8"/>
              <p:cNvSpPr/>
              <p:nvPr/>
            </p:nvSpPr>
            <p:spPr>
              <a:xfrm>
                <a:off x="4788024"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75856"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4427984" y="2420888"/>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72000" y="2708920"/>
              <a:ext cx="230425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grpSp>
      <p:sp>
        <p:nvSpPr>
          <p:cNvPr id="16" name="Rectangle 15"/>
          <p:cNvSpPr/>
          <p:nvPr/>
        </p:nvSpPr>
        <p:spPr>
          <a:xfrm>
            <a:off x="3849351" y="4503628"/>
            <a:ext cx="134415" cy="9915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631505" y="4768051"/>
            <a:ext cx="2150639" cy="462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sp>
        <p:nvSpPr>
          <p:cNvPr id="19" name="Rectangle 18"/>
          <p:cNvSpPr/>
          <p:nvPr/>
        </p:nvSpPr>
        <p:spPr>
          <a:xfrm>
            <a:off x="3714936" y="4503628"/>
            <a:ext cx="134415" cy="9915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849350" y="5759636"/>
            <a:ext cx="1545772" cy="991586"/>
            <a:chOff x="3275856" y="2564904"/>
            <a:chExt cx="1656184" cy="1080120"/>
          </a:xfrm>
        </p:grpSpPr>
        <p:sp>
          <p:nvSpPr>
            <p:cNvPr id="23" name="Rectangle 22"/>
            <p:cNvSpPr/>
            <p:nvPr/>
          </p:nvSpPr>
          <p:spPr>
            <a:xfrm>
              <a:off x="3275856" y="2852936"/>
              <a:ext cx="1584176"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Removable Waveguide</a:t>
              </a:r>
            </a:p>
          </p:txBody>
        </p:sp>
        <p:sp>
          <p:nvSpPr>
            <p:cNvPr id="24" name="Rectangle 23"/>
            <p:cNvSpPr/>
            <p:nvPr/>
          </p:nvSpPr>
          <p:spPr>
            <a:xfrm>
              <a:off x="4788024"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275856" y="2564904"/>
              <a:ext cx="1440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5395123" y="4503628"/>
            <a:ext cx="134415" cy="9915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529538" y="4768051"/>
            <a:ext cx="2150639" cy="462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RF Waveguide</a:t>
            </a:r>
          </a:p>
        </p:txBody>
      </p:sp>
      <p:sp>
        <p:nvSpPr>
          <p:cNvPr id="26" name="TextBox 25"/>
          <p:cNvSpPr txBox="1"/>
          <p:nvPr/>
        </p:nvSpPr>
        <p:spPr>
          <a:xfrm>
            <a:off x="4086976" y="5301011"/>
            <a:ext cx="1195786" cy="261610"/>
          </a:xfrm>
          <a:prstGeom prst="rect">
            <a:avLst/>
          </a:prstGeom>
          <a:noFill/>
          <a:ln>
            <a:solidFill>
              <a:schemeClr val="tx1"/>
            </a:solidFill>
          </a:ln>
        </p:spPr>
        <p:txBody>
          <a:bodyPr wrap="square" rtlCol="0">
            <a:spAutoFit/>
          </a:bodyPr>
          <a:lstStyle/>
          <a:p>
            <a:r>
              <a:rPr lang="en-US" sz="1100" dirty="0"/>
              <a:t>Short circuit plate</a:t>
            </a:r>
          </a:p>
        </p:txBody>
      </p:sp>
      <p:cxnSp>
        <p:nvCxnSpPr>
          <p:cNvPr id="28" name="Straight Arrow Connector 27"/>
          <p:cNvCxnSpPr>
            <a:stCxn id="26" idx="0"/>
            <a:endCxn id="16" idx="3"/>
          </p:cNvCxnSpPr>
          <p:nvPr/>
        </p:nvCxnSpPr>
        <p:spPr>
          <a:xfrm flipH="1" flipV="1">
            <a:off x="3983765" y="4999421"/>
            <a:ext cx="701104" cy="301590"/>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503712" y="4374958"/>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503712" y="4590982"/>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431704" y="1839759"/>
            <a:ext cx="417646" cy="2880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503712" y="2127791"/>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503712" y="2343815"/>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flipH="1">
            <a:off x="4122980" y="4374958"/>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flipH="1">
            <a:off x="3978964" y="4590982"/>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7805687" y="2309287"/>
            <a:ext cx="2816246" cy="954107"/>
          </a:xfrm>
          <a:prstGeom prst="rect">
            <a:avLst/>
          </a:prstGeom>
          <a:noFill/>
        </p:spPr>
        <p:txBody>
          <a:bodyPr wrap="square" rtlCol="0">
            <a:spAutoFit/>
          </a:bodyPr>
          <a:lstStyle/>
          <a:p>
            <a:r>
              <a:rPr lang="en-US" sz="1400" dirty="0"/>
              <a:t>- </a:t>
            </a:r>
            <a:r>
              <a:rPr lang="en-US" sz="1400" b="1" dirty="0"/>
              <a:t>Situation I</a:t>
            </a:r>
            <a:r>
              <a:rPr lang="en-US" sz="1400" dirty="0"/>
              <a:t> (Waveguide in place)</a:t>
            </a:r>
          </a:p>
          <a:p>
            <a:r>
              <a:rPr lang="en-US" sz="1400" dirty="0"/>
              <a:t>- </a:t>
            </a:r>
            <a:r>
              <a:rPr lang="en-US" sz="1400" b="1" dirty="0"/>
              <a:t>Circuit A</a:t>
            </a:r>
            <a:r>
              <a:rPr lang="en-US" sz="1400" dirty="0"/>
              <a:t> (</a:t>
            </a:r>
            <a:r>
              <a:rPr lang="en-US" sz="1400" dirty="0">
                <a:solidFill>
                  <a:srgbClr val="00B050"/>
                </a:solidFill>
              </a:rPr>
              <a:t>normal operation; RF to cavity when there is no access to TS2 bunker</a:t>
            </a:r>
            <a:r>
              <a:rPr lang="en-US" sz="1400" dirty="0"/>
              <a:t>)</a:t>
            </a:r>
          </a:p>
        </p:txBody>
      </p:sp>
      <p:sp>
        <p:nvSpPr>
          <p:cNvPr id="66" name="TextBox 65"/>
          <p:cNvSpPr txBox="1"/>
          <p:nvPr/>
        </p:nvSpPr>
        <p:spPr>
          <a:xfrm>
            <a:off x="1524000" y="1508383"/>
            <a:ext cx="2258143" cy="430887"/>
          </a:xfrm>
          <a:prstGeom prst="rect">
            <a:avLst/>
          </a:prstGeom>
          <a:noFill/>
          <a:ln w="6350">
            <a:solidFill>
              <a:schemeClr val="tx1"/>
            </a:solidFill>
          </a:ln>
        </p:spPr>
        <p:txBody>
          <a:bodyPr wrap="square" rtlCol="0">
            <a:spAutoFit/>
          </a:bodyPr>
          <a:lstStyle/>
          <a:p>
            <a:r>
              <a:rPr lang="en-US" sz="1100" dirty="0"/>
              <a:t>Switch hood with male insert and contacts</a:t>
            </a:r>
          </a:p>
        </p:txBody>
      </p:sp>
      <p:sp>
        <p:nvSpPr>
          <p:cNvPr id="48" name="Rectangle 47"/>
          <p:cNvSpPr/>
          <p:nvPr/>
        </p:nvSpPr>
        <p:spPr>
          <a:xfrm flipH="1">
            <a:off x="4122980" y="2132322"/>
            <a:ext cx="7200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3978964" y="2348346"/>
            <a:ext cx="21602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Elbow Connector 33"/>
          <p:cNvCxnSpPr>
            <a:stCxn id="53" idx="1"/>
          </p:cNvCxnSpPr>
          <p:nvPr/>
        </p:nvCxnSpPr>
        <p:spPr>
          <a:xfrm rot="10800000" flipV="1">
            <a:off x="2191224" y="1983775"/>
            <a:ext cx="1240480" cy="463730"/>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sp>
        <p:nvSpPr>
          <p:cNvPr id="60" name="TextBox 59"/>
          <p:cNvSpPr txBox="1"/>
          <p:nvPr/>
        </p:nvSpPr>
        <p:spPr>
          <a:xfrm>
            <a:off x="1756453" y="2215641"/>
            <a:ext cx="1408821" cy="246221"/>
          </a:xfrm>
          <a:prstGeom prst="rect">
            <a:avLst/>
          </a:prstGeom>
          <a:noFill/>
        </p:spPr>
        <p:txBody>
          <a:bodyPr wrap="square" rtlCol="0">
            <a:spAutoFit/>
          </a:bodyPr>
          <a:lstStyle/>
          <a:p>
            <a:r>
              <a:rPr lang="en-US" sz="1000" dirty="0">
                <a:solidFill>
                  <a:schemeClr val="accent6"/>
                </a:solidFill>
              </a:rPr>
              <a:t>Cable to TS2 PSS</a:t>
            </a:r>
          </a:p>
        </p:txBody>
      </p:sp>
      <p:sp>
        <p:nvSpPr>
          <p:cNvPr id="61" name="TextBox 60"/>
          <p:cNvSpPr txBox="1"/>
          <p:nvPr/>
        </p:nvSpPr>
        <p:spPr>
          <a:xfrm>
            <a:off x="5184079" y="1560938"/>
            <a:ext cx="2296442" cy="430887"/>
          </a:xfrm>
          <a:prstGeom prst="rect">
            <a:avLst/>
          </a:prstGeom>
          <a:noFill/>
          <a:ln w="6350">
            <a:solidFill>
              <a:schemeClr val="tx1"/>
            </a:solidFill>
          </a:ln>
        </p:spPr>
        <p:txBody>
          <a:bodyPr wrap="square" rtlCol="0">
            <a:spAutoFit/>
          </a:bodyPr>
          <a:lstStyle/>
          <a:p>
            <a:r>
              <a:rPr lang="en-US" sz="1100" dirty="0"/>
              <a:t>Switch housing with female insert and contacts (</a:t>
            </a:r>
            <a:r>
              <a:rPr lang="en-US" sz="1100" b="1" dirty="0">
                <a:solidFill>
                  <a:srgbClr val="00B050"/>
                </a:solidFill>
              </a:rPr>
              <a:t>Circuit A</a:t>
            </a:r>
            <a:r>
              <a:rPr lang="en-US" sz="1100" dirty="0"/>
              <a:t>)</a:t>
            </a:r>
          </a:p>
        </p:txBody>
      </p:sp>
      <p:cxnSp>
        <p:nvCxnSpPr>
          <p:cNvPr id="62" name="Straight Arrow Connector 61"/>
          <p:cNvCxnSpPr>
            <a:stCxn id="61" idx="1"/>
          </p:cNvCxnSpPr>
          <p:nvPr/>
        </p:nvCxnSpPr>
        <p:spPr>
          <a:xfrm flipH="1">
            <a:off x="4295801" y="1776382"/>
            <a:ext cx="888279" cy="182023"/>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524000" y="3707952"/>
            <a:ext cx="2258143" cy="430887"/>
          </a:xfrm>
          <a:prstGeom prst="rect">
            <a:avLst/>
          </a:prstGeom>
          <a:noFill/>
          <a:ln w="6350">
            <a:solidFill>
              <a:schemeClr val="tx1"/>
            </a:solidFill>
          </a:ln>
        </p:spPr>
        <p:txBody>
          <a:bodyPr wrap="square" rtlCol="0">
            <a:spAutoFit/>
          </a:bodyPr>
          <a:lstStyle/>
          <a:p>
            <a:r>
              <a:rPr lang="en-US" sz="1100" dirty="0"/>
              <a:t>Switch hood with male insert and contacts</a:t>
            </a:r>
          </a:p>
        </p:txBody>
      </p:sp>
      <p:cxnSp>
        <p:nvCxnSpPr>
          <p:cNvPr id="74" name="Elbow Connector 73"/>
          <p:cNvCxnSpPr/>
          <p:nvPr/>
        </p:nvCxnSpPr>
        <p:spPr>
          <a:xfrm rot="10800000" flipV="1">
            <a:off x="2179921" y="4230125"/>
            <a:ext cx="1240480" cy="463730"/>
          </a:xfrm>
          <a:prstGeom prst="bentConnector3">
            <a:avLst>
              <a:gd name="adj1" fmla="val 18518"/>
            </a:avLst>
          </a:prstGeom>
        </p:spPr>
        <p:style>
          <a:lnRef idx="2">
            <a:schemeClr val="accent6"/>
          </a:lnRef>
          <a:fillRef idx="0">
            <a:schemeClr val="accent6"/>
          </a:fillRef>
          <a:effectRef idx="1">
            <a:schemeClr val="accent6"/>
          </a:effectRef>
          <a:fontRef idx="minor">
            <a:schemeClr val="tx1"/>
          </a:fontRef>
        </p:style>
      </p:cxnSp>
      <p:sp>
        <p:nvSpPr>
          <p:cNvPr id="75" name="TextBox 74"/>
          <p:cNvSpPr txBox="1"/>
          <p:nvPr/>
        </p:nvSpPr>
        <p:spPr>
          <a:xfrm>
            <a:off x="1745150" y="4461991"/>
            <a:ext cx="1408821" cy="246221"/>
          </a:xfrm>
          <a:prstGeom prst="rect">
            <a:avLst/>
          </a:prstGeom>
          <a:noFill/>
        </p:spPr>
        <p:txBody>
          <a:bodyPr wrap="square" rtlCol="0">
            <a:spAutoFit/>
          </a:bodyPr>
          <a:lstStyle/>
          <a:p>
            <a:r>
              <a:rPr lang="en-US" sz="1000" dirty="0">
                <a:solidFill>
                  <a:schemeClr val="accent6"/>
                </a:solidFill>
              </a:rPr>
              <a:t>Cable to TS2 PSS</a:t>
            </a:r>
          </a:p>
        </p:txBody>
      </p:sp>
      <p:sp>
        <p:nvSpPr>
          <p:cNvPr id="76" name="TextBox 75"/>
          <p:cNvSpPr txBox="1"/>
          <p:nvPr/>
        </p:nvSpPr>
        <p:spPr>
          <a:xfrm>
            <a:off x="7795119" y="4461991"/>
            <a:ext cx="2837385" cy="954107"/>
          </a:xfrm>
          <a:prstGeom prst="rect">
            <a:avLst/>
          </a:prstGeom>
          <a:noFill/>
        </p:spPr>
        <p:txBody>
          <a:bodyPr wrap="square" rtlCol="0">
            <a:spAutoFit/>
          </a:bodyPr>
          <a:lstStyle/>
          <a:p>
            <a:r>
              <a:rPr lang="en-US" sz="1400" dirty="0"/>
              <a:t>- </a:t>
            </a:r>
            <a:r>
              <a:rPr lang="en-US" sz="1400" b="1" dirty="0"/>
              <a:t>Situation II</a:t>
            </a:r>
            <a:r>
              <a:rPr lang="en-US" sz="1400" dirty="0"/>
              <a:t> (Waveguide removed </a:t>
            </a:r>
          </a:p>
          <a:p>
            <a:r>
              <a:rPr lang="en-US" sz="1400" dirty="0"/>
              <a:t>and short circuit plate in place)</a:t>
            </a:r>
          </a:p>
          <a:p>
            <a:r>
              <a:rPr lang="en-US" sz="1400" dirty="0"/>
              <a:t>- </a:t>
            </a:r>
            <a:r>
              <a:rPr lang="en-US" sz="1400" b="1" dirty="0"/>
              <a:t>Circuit B</a:t>
            </a:r>
            <a:r>
              <a:rPr lang="en-US" sz="1400" dirty="0"/>
              <a:t> (</a:t>
            </a:r>
            <a:r>
              <a:rPr lang="en-US" sz="1400" dirty="0">
                <a:solidFill>
                  <a:srgbClr val="FF0000"/>
                </a:solidFill>
              </a:rPr>
              <a:t>RF test in GTA during access to TS2 bunker</a:t>
            </a:r>
            <a:r>
              <a:rPr lang="en-US" sz="1400" dirty="0"/>
              <a:t>)</a:t>
            </a:r>
          </a:p>
        </p:txBody>
      </p:sp>
      <p:sp>
        <p:nvSpPr>
          <p:cNvPr id="78" name="TextBox 77"/>
          <p:cNvSpPr txBox="1"/>
          <p:nvPr/>
        </p:nvSpPr>
        <p:spPr>
          <a:xfrm>
            <a:off x="5184079" y="3809946"/>
            <a:ext cx="2296442" cy="430887"/>
          </a:xfrm>
          <a:prstGeom prst="rect">
            <a:avLst/>
          </a:prstGeom>
          <a:noFill/>
          <a:ln w="6350">
            <a:solidFill>
              <a:schemeClr val="tx1"/>
            </a:solidFill>
          </a:ln>
        </p:spPr>
        <p:txBody>
          <a:bodyPr wrap="square" rtlCol="0">
            <a:spAutoFit/>
          </a:bodyPr>
          <a:lstStyle/>
          <a:p>
            <a:r>
              <a:rPr lang="en-US" sz="1100" dirty="0"/>
              <a:t>Switch housing with female insert and contacts (</a:t>
            </a:r>
            <a:r>
              <a:rPr lang="en-US" sz="1100" b="1" dirty="0">
                <a:solidFill>
                  <a:srgbClr val="FF0000"/>
                </a:solidFill>
              </a:rPr>
              <a:t>Circuit B</a:t>
            </a:r>
            <a:r>
              <a:rPr lang="en-US" sz="1100" dirty="0"/>
              <a:t>)</a:t>
            </a:r>
          </a:p>
        </p:txBody>
      </p:sp>
      <p:cxnSp>
        <p:nvCxnSpPr>
          <p:cNvPr id="79" name="Straight Arrow Connector 78"/>
          <p:cNvCxnSpPr>
            <a:stCxn id="78" idx="1"/>
          </p:cNvCxnSpPr>
          <p:nvPr/>
        </p:nvCxnSpPr>
        <p:spPr>
          <a:xfrm flipH="1">
            <a:off x="4333401" y="4025389"/>
            <a:ext cx="850679" cy="204736"/>
          </a:xfrm>
          <a:prstGeom prst="straightConnector1">
            <a:avLst/>
          </a:prstGeom>
          <a:ln w="95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512696" y="3573016"/>
            <a:ext cx="9155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854150" y="1839759"/>
            <a:ext cx="417646" cy="28803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431704" y="4072231"/>
            <a:ext cx="417646" cy="2880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854150" y="4072231"/>
            <a:ext cx="417646" cy="28803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itle 1"/>
          <p:cNvSpPr>
            <a:spLocks noGrp="1"/>
          </p:cNvSpPr>
          <p:nvPr>
            <p:ph type="title"/>
          </p:nvPr>
        </p:nvSpPr>
        <p:spPr>
          <a:xfrm>
            <a:off x="263352" y="249723"/>
            <a:ext cx="9518848" cy="1143000"/>
          </a:xfrm>
        </p:spPr>
        <p:txBody>
          <a:bodyPr/>
          <a:lstStyle/>
          <a:p>
            <a:r>
              <a:rPr lang="sv-SE" dirty="0" smtClean="0"/>
              <a:t>TS2 PSS Interfaces </a:t>
            </a:r>
            <a:r>
              <a:rPr lang="sv-SE" dirty="0" err="1" smtClean="0"/>
              <a:t>with</a:t>
            </a:r>
            <a:r>
              <a:rPr lang="sv-SE" dirty="0" smtClean="0"/>
              <a:t> TS2 RFDS</a:t>
            </a:r>
            <a:endParaRPr lang="sv-SE" dirty="0"/>
          </a:p>
        </p:txBody>
      </p:sp>
    </p:spTree>
    <p:extLst>
      <p:ext uri="{BB962C8B-B14F-4D97-AF65-F5344CB8AC3E}">
        <p14:creationId xmlns:p14="http://schemas.microsoft.com/office/powerpoint/2010/main" val="1106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P spid="26" grpId="0" animBg="1"/>
      <p:bldP spid="40" grpId="0" animBg="1"/>
      <p:bldP spid="41" grpId="0" animBg="1"/>
      <p:bldP spid="58" grpId="0" animBg="1"/>
      <p:bldP spid="59" grpId="0" animBg="1"/>
      <p:bldP spid="72" grpId="0" animBg="1"/>
      <p:bldP spid="75" grpId="0"/>
      <p:bldP spid="76" grpId="0"/>
      <p:bldP spid="78" grpId="0" animBg="1"/>
      <p:bldP spid="65"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27448" y="1487780"/>
            <a:ext cx="9450124" cy="5085754"/>
          </a:xfrm>
          <a:prstGeom prst="rect">
            <a:avLst/>
          </a:prstGeom>
          <a:ln>
            <a:solidFill>
              <a:schemeClr val="bg1">
                <a:lumMod val="65000"/>
              </a:schemeClr>
            </a:solidFill>
          </a:ln>
        </p:spPr>
      </p:pic>
      <p:sp>
        <p:nvSpPr>
          <p:cNvPr id="6" name="Title 1"/>
          <p:cNvSpPr>
            <a:spLocks noGrp="1"/>
          </p:cNvSpPr>
          <p:nvPr>
            <p:ph type="title"/>
          </p:nvPr>
        </p:nvSpPr>
        <p:spPr>
          <a:xfrm>
            <a:off x="609600" y="274638"/>
            <a:ext cx="9518848" cy="1143000"/>
          </a:xfrm>
        </p:spPr>
        <p:txBody>
          <a:bodyPr/>
          <a:lstStyle/>
          <a:p>
            <a:r>
              <a:rPr lang="en-US" dirty="0" smtClean="0"/>
              <a:t>TS2 PSS Interfaces with Radiation Monitors</a:t>
            </a:r>
            <a:endParaRPr lang="en-US" dirty="0"/>
          </a:p>
        </p:txBody>
      </p:sp>
    </p:spTree>
    <p:extLst>
      <p:ext uri="{BB962C8B-B14F-4D97-AF65-F5344CB8AC3E}">
        <p14:creationId xmlns:p14="http://schemas.microsoft.com/office/powerpoint/2010/main" val="12452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r>
              <a:rPr lang="en-GB" dirty="0"/>
              <a:t>Prior to energizing the RF system:</a:t>
            </a:r>
            <a:endParaRPr lang="en-US" dirty="0"/>
          </a:p>
          <a:p>
            <a:pPr lvl="1"/>
            <a:r>
              <a:rPr lang="en-US" dirty="0"/>
              <a:t>Trained operator shall carry out a </a:t>
            </a:r>
            <a:r>
              <a:rPr lang="en-US" dirty="0" err="1"/>
              <a:t>formalised</a:t>
            </a:r>
            <a:r>
              <a:rPr lang="en-US" dirty="0"/>
              <a:t> search in the TS2 PSS controlled area.</a:t>
            </a:r>
          </a:p>
          <a:p>
            <a:pPr lvl="1"/>
            <a:r>
              <a:rPr lang="en-US" dirty="0"/>
              <a:t>The access doors to the TS2 PSS controlled area shall be locked</a:t>
            </a:r>
            <a:r>
              <a:rPr lang="en-US" dirty="0" smtClean="0"/>
              <a:t>.</a:t>
            </a:r>
            <a:endParaRPr lang="en-US" dirty="0"/>
          </a:p>
          <a:p>
            <a:pPr lvl="0"/>
            <a:r>
              <a:rPr lang="en-GB" dirty="0"/>
              <a:t>Prior to granting access to TS2 PSS controlled area:</a:t>
            </a:r>
            <a:endParaRPr lang="en-US" dirty="0"/>
          </a:p>
          <a:p>
            <a:pPr lvl="1"/>
            <a:r>
              <a:rPr lang="en-GB" dirty="0"/>
              <a:t>The SAE shall be turned off through the control system.</a:t>
            </a:r>
            <a:endParaRPr lang="en-US" dirty="0"/>
          </a:p>
          <a:p>
            <a:pPr lvl="1"/>
            <a:r>
              <a:rPr lang="en-GB" dirty="0"/>
              <a:t>The mains incoming power to the SAE shall be </a:t>
            </a:r>
            <a:r>
              <a:rPr lang="en-GB" dirty="0" smtClean="0"/>
              <a:t>disconnected.</a:t>
            </a:r>
            <a:endParaRPr lang="en-US" dirty="0"/>
          </a:p>
          <a:p>
            <a:pPr lvl="1"/>
            <a:r>
              <a:rPr lang="en-GB" dirty="0" smtClean="0"/>
              <a:t>The </a:t>
            </a:r>
            <a:r>
              <a:rPr lang="en-GB" dirty="0"/>
              <a:t>mains incoming power to the SAE shall be secured against re-connection</a:t>
            </a:r>
            <a:r>
              <a:rPr lang="en-GB" dirty="0" smtClean="0"/>
              <a:t>.</a:t>
            </a:r>
          </a:p>
          <a:p>
            <a:pPr marL="457200" lvl="1" indent="0">
              <a:buNone/>
            </a:pPr>
            <a:endParaRPr lang="en-GB" dirty="0"/>
          </a:p>
          <a:p>
            <a:pPr marL="457200" lvl="1" indent="0">
              <a:buNone/>
            </a:pPr>
            <a:r>
              <a:rPr lang="en-GB" dirty="0" smtClean="0">
                <a:solidFill>
                  <a:srgbClr val="FF0000"/>
                </a:solidFill>
              </a:rPr>
              <a:t>Stakeholder Associated Equipment (SAE) </a:t>
            </a:r>
            <a:r>
              <a:rPr lang="en-GB" dirty="0" smtClean="0"/>
              <a:t>are </a:t>
            </a:r>
            <a:r>
              <a:rPr lang="en-GB" dirty="0"/>
              <a:t>the equipment in </a:t>
            </a:r>
            <a:r>
              <a:rPr lang="en-GB" dirty="0" smtClean="0"/>
              <a:t>TS2 </a:t>
            </a:r>
            <a:r>
              <a:rPr lang="en-GB" dirty="0"/>
              <a:t>that TS2 PSS interlocks in order to mitigate risks associated with them</a:t>
            </a:r>
            <a:r>
              <a:rPr lang="en-GB" dirty="0" smtClean="0"/>
              <a:t>. </a:t>
            </a:r>
            <a:r>
              <a:rPr lang="en-GB" b="1" dirty="0" smtClean="0"/>
              <a:t>In case of TS2 PSS, TS2 RF systems are the SAE.</a:t>
            </a:r>
            <a:endParaRPr lang="en-US" b="1"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 name="Title 4"/>
          <p:cNvSpPr>
            <a:spLocks noGrp="1"/>
          </p:cNvSpPr>
          <p:nvPr>
            <p:ph type="title"/>
          </p:nvPr>
        </p:nvSpPr>
        <p:spPr/>
        <p:txBody>
          <a:bodyPr/>
          <a:lstStyle/>
          <a:p>
            <a:r>
              <a:rPr lang="en-US" dirty="0" smtClean="0"/>
              <a:t>TS2 PSS Principles of Operation</a:t>
            </a:r>
            <a:endParaRPr lang="en-US" dirty="0"/>
          </a:p>
        </p:txBody>
      </p:sp>
    </p:spTree>
    <p:extLst>
      <p:ext uri="{BB962C8B-B14F-4D97-AF65-F5344CB8AC3E}">
        <p14:creationId xmlns:p14="http://schemas.microsoft.com/office/powerpoint/2010/main" val="4075995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Template>
  <TotalTime>777</TotalTime>
  <Words>1155</Words>
  <Application>Microsoft Office PowerPoint</Application>
  <PresentationFormat>Widescreen</PresentationFormat>
  <Paragraphs>174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TS2 PSS Architecture, Concepts of Operations and Interfaces</vt:lpstr>
      <vt:lpstr>Content</vt:lpstr>
      <vt:lpstr>TS2 Layout</vt:lpstr>
      <vt:lpstr>TS2 Personnel Safety System (PSS) Layout</vt:lpstr>
      <vt:lpstr>PowerPoint Presentation</vt:lpstr>
      <vt:lpstr>TS2 PSS Interfaces with TS2 RF Systems</vt:lpstr>
      <vt:lpstr>TS2 PSS Interfaces with TS2 RFDS</vt:lpstr>
      <vt:lpstr>TS2 PSS Interfaces with Radiation Monitors</vt:lpstr>
      <vt:lpstr>TS2 PSS Principles of Operation</vt:lpstr>
      <vt:lpstr>TS2 PSS Modes (preliminary design)</vt:lpstr>
      <vt:lpstr>TS2 PSS Key Exchange Philosophy</vt:lpstr>
      <vt:lpstr>TS2 PSS Search</vt:lpstr>
      <vt:lpstr>ODH Detection System for TS2</vt:lpstr>
      <vt:lpstr>How to realize  ODH Detection System for TS2?</vt:lpstr>
      <vt:lpstr>Summary</vt:lpstr>
      <vt:lpstr>Thank you!</vt:lpstr>
      <vt:lpstr>TS2 PSS functionality</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TS2 PSS Concepts of Operations</dc:title>
  <dc:creator>Morteza Mansouri</dc:creator>
  <cp:lastModifiedBy>Morteza Mansouri</cp:lastModifiedBy>
  <cp:revision>63</cp:revision>
  <dcterms:created xsi:type="dcterms:W3CDTF">2019-01-10T21:09:26Z</dcterms:created>
  <dcterms:modified xsi:type="dcterms:W3CDTF">2019-02-11T08:43:43Z</dcterms:modified>
</cp:coreProperties>
</file>