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4"/>
  </p:notesMasterIdLst>
  <p:sldIdLst>
    <p:sldId id="256" r:id="rId2"/>
    <p:sldId id="383" r:id="rId3"/>
    <p:sldId id="405" r:id="rId4"/>
    <p:sldId id="404" r:id="rId5"/>
    <p:sldId id="429" r:id="rId6"/>
    <p:sldId id="431" r:id="rId7"/>
    <p:sldId id="420" r:id="rId8"/>
    <p:sldId id="371" r:id="rId9"/>
    <p:sldId id="378" r:id="rId10"/>
    <p:sldId id="433" r:id="rId11"/>
    <p:sldId id="428" r:id="rId12"/>
    <p:sldId id="425" r:id="rId13"/>
    <p:sldId id="432" r:id="rId14"/>
    <p:sldId id="416" r:id="rId15"/>
    <p:sldId id="357" r:id="rId16"/>
    <p:sldId id="430" r:id="rId17"/>
    <p:sldId id="427" r:id="rId18"/>
    <p:sldId id="419" r:id="rId19"/>
    <p:sldId id="413" r:id="rId20"/>
    <p:sldId id="340" r:id="rId21"/>
    <p:sldId id="335" r:id="rId22"/>
    <p:sldId id="418" r:id="rId23"/>
  </p:sldIdLst>
  <p:sldSz cx="9144000" cy="6858000" type="screen4x3"/>
  <p:notesSz cx="6858000" cy="9144000"/>
  <p:defaultTextStyle>
    <a:defPPr>
      <a:defRPr lang="sv-S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924"/>
    <a:srgbClr val="DDC3DD"/>
    <a:srgbClr val="0094C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7" autoAdjust="0"/>
    <p:restoredTop sz="87949" autoAdjust="0"/>
  </p:normalViewPr>
  <p:slideViewPr>
    <p:cSldViewPr>
      <p:cViewPr>
        <p:scale>
          <a:sx n="66" d="100"/>
          <a:sy n="66" d="100"/>
        </p:scale>
        <p:origin x="955" y="326"/>
      </p:cViewPr>
      <p:guideLst>
        <p:guide orient="horz" pos="2160"/>
        <p:guide pos="2880"/>
      </p:guideLst>
    </p:cSldViewPr>
  </p:slideViewPr>
  <p:outlineViewPr>
    <p:cViewPr>
      <p:scale>
        <a:sx n="33" d="100"/>
        <a:sy n="33" d="100"/>
      </p:scale>
      <p:origin x="38" y="1246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2019-02-09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IEC61511</a:t>
            </a:r>
          </a:p>
          <a:p>
            <a:pPr lvl="1"/>
            <a:r>
              <a:rPr lang="en-US" dirty="0" smtClean="0"/>
              <a:t>applies when application programs are developed for systems having limited variability language or when using fixed programming language devices, but does not apply to manufacturers, SIS designers, integrators and users that develop embedded software (system software) or use full variability languages</a:t>
            </a:r>
          </a:p>
          <a:p>
            <a:pPr lvl="1"/>
            <a:r>
              <a:rPr lang="en-US" dirty="0" smtClean="0"/>
              <a:t>limited variability language LVL</a:t>
            </a:r>
          </a:p>
          <a:p>
            <a:pPr lvl="2"/>
            <a:r>
              <a:rPr lang="en-US" dirty="0" smtClean="0"/>
              <a:t>programming language for commercial and industrial programmable electronic controllers with a range of capabilities limited to their application as defined by the associated safety manual. The notation of this language may be textual or graphical or have characteristics of both.</a:t>
            </a:r>
            <a:endParaRPr lang="sv-SE" dirty="0" smtClean="0"/>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298239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Functional safety is implemented principally through safety functions in the software. Safety functions are executed by the SIMATIC Safety system in order to bring the system to a safe state or maintain it in a safe state in case of a dangerous event. Safety functions are contained mainly in the following components: ● In the safety-related user program (safety program) in the F-CPU ● In the fail-safe inputs and outputs (F-I/O) The F-I/O ensure the safe processing of field information (sensors: e.g. emergency STOP pushbutton, light barriers; actuators, e.g. for motor control). They have all of the required hardware and software components for safe processing, in accordance with the required Safety Integrity Level. The user only has to program the user safety function. The safety function for the process can be provided through a user safety function or a fault reaction function. In the event of an error, if the F-system can no longer execute its actual user safety function, it executes the fault reaction function; for example, the associated outputs are shut down, and the F-CPU switches to STOP mode, if necessary.</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320147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essential to provide access protection in operation mode for the access to the safety part of the software. The access to PSS safety software shall be protected by two password prompts: one for the safety program and another for the safety CPU. To optimise the access protection, the passwords for safety CPU and safety program shall be different. More information about password protection of safety related software can be found in ESS-0058389.</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Initially, no access protection is necessary for test purposes, commissioning, etc. That is, it is allowed to execute all offline and online actions without access protection, but the safety of the system shall be guaranteed through other organizational measures, for example, restricted access to certain areas.</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prevent the misuse, the system shall automatically check the collective signature of the safety program (Checksum test) and in case of the software misuse; the system shall go to Alarm mode and PSS system administrator must be informed immediately. Note that checksum will change after any error-free safety software re-generation. </a:t>
            </a:r>
            <a:endParaRPr lang="sv-SE"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In Siemens S7-1500 series, the F-runtime group information DB is used for that purpose, where data about F-signature of the safety program, safety program’s compilation date and F-runtime group collective signature can be found and used for checking. Note that these are standard program data and should not be part of the safety program.   </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289551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Architecture Design description:</a:t>
            </a:r>
            <a:r>
              <a:rPr lang="en-GB" baseline="0" dirty="0" smtClean="0"/>
              <a:t> Identify set of methods and techniques for developing the AP and justify use of them. </a:t>
            </a:r>
          </a:p>
          <a:p>
            <a:r>
              <a:rPr lang="en-GB" baseline="0" dirty="0" smtClean="0"/>
              <a:t>Development Support planning: Select a suitable list of tools; consider availability of support during the SIS lifetime; suitable set of procedures for tool usage; justify choice of programming language if needed. </a:t>
            </a:r>
          </a:p>
          <a:p>
            <a:pPr marL="0" marR="0" indent="0" algn="l" defTabSz="914290" rtl="0" eaLnBrk="1" fontAlgn="auto" latinLnBrk="0" hangingPunct="1">
              <a:lnSpc>
                <a:spcPct val="100000"/>
              </a:lnSpc>
              <a:spcBef>
                <a:spcPts val="0"/>
              </a:spcBef>
              <a:spcAft>
                <a:spcPts val="0"/>
              </a:spcAft>
              <a:buClrTx/>
              <a:buSzTx/>
              <a:buFontTx/>
              <a:buNone/>
              <a:tabLst/>
              <a:defRPr/>
            </a:pPr>
            <a:r>
              <a:rPr lang="en-GB" sz="1200" dirty="0" smtClean="0"/>
              <a:t>Software Development: Ladder</a:t>
            </a:r>
            <a:r>
              <a:rPr lang="en-GB" sz="1200" baseline="0" dirty="0" smtClean="0"/>
              <a:t> logic, Simulation and Integration test </a:t>
            </a:r>
            <a:endParaRPr lang="sv-SE" sz="1200" dirty="0" smtClean="0"/>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46235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420273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Architecture Design description:</a:t>
            </a:r>
            <a:r>
              <a:rPr lang="en-GB" baseline="0" dirty="0" smtClean="0"/>
              <a:t> Identify set of methods and techniques for developing the AP and justify use of them. </a:t>
            </a:r>
          </a:p>
          <a:p>
            <a:r>
              <a:rPr lang="en-GB" baseline="0" dirty="0" smtClean="0"/>
              <a:t>Development Support planning: Select a suitable list of tools; consider availability of support during the SIS lifetime; suitable set of procedures for tool usage; justify choice of programming language if needed. </a:t>
            </a:r>
          </a:p>
          <a:p>
            <a:pPr marL="0" marR="0" indent="0" algn="l" defTabSz="914290" rtl="0" eaLnBrk="1" fontAlgn="auto" latinLnBrk="0" hangingPunct="1">
              <a:lnSpc>
                <a:spcPct val="100000"/>
              </a:lnSpc>
              <a:spcBef>
                <a:spcPts val="0"/>
              </a:spcBef>
              <a:spcAft>
                <a:spcPts val="0"/>
              </a:spcAft>
              <a:buClrTx/>
              <a:buSzTx/>
              <a:buFontTx/>
              <a:buNone/>
              <a:tabLst/>
              <a:defRPr/>
            </a:pPr>
            <a:r>
              <a:rPr lang="en-GB" sz="1200" dirty="0" smtClean="0"/>
              <a:t>Software Development: Ladder</a:t>
            </a:r>
            <a:r>
              <a:rPr lang="en-GB" sz="1200" baseline="0" dirty="0" smtClean="0"/>
              <a:t> logic, Simulation and Integration test </a:t>
            </a:r>
            <a:endParaRPr lang="sv-SE" sz="1200" dirty="0" smtClean="0"/>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59995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79951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Siemens fail-safe CPUs allow the processing of standard and safety programs on a single CPU. This allows fail-safe data to be evaluated in the standard user program and thus, this integration provides the system advantages and the extensive functionality of SIMATIC also for fail-safe applications. Besides this, Siemens fail-safe CPUs (and SIMATIC Safety F-systems in general) are certified to satisfy the Safety Integrity Level SIL3 in accordance with IEC 61508:2010, which means it is suitable for the SIL required by each SIF it services in PSS accelerator system</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Verification tests that the system was built right (according to the requirements).  Validation checks that the right system was built (truly meets the needs and intent of the customer).  V&amp;V primarily involve testing of the software system, though it encompasses analyses, inspections, and reviews as well.  The amount of testing can be tailored, with safety critical units and subsystems receiving the majority of the test effort.  Traceability from the requirements, through design and coding, and into test is an important part of V&amp;V.</a:t>
            </a:r>
            <a:r>
              <a:rPr lang="en-US" dirty="0" smtClean="0">
                <a:effectLst/>
              </a:rPr>
              <a:t> </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300570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303524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396077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rgbClr val="000000"/>
                </a:solidFill>
              </a:rPr>
              <a:t>A Test Platform is necessary through the lifecycle of a safety system to:</a:t>
            </a:r>
          </a:p>
          <a:p>
            <a:pPr lvl="1"/>
            <a:r>
              <a:rPr lang="en-US" dirty="0" smtClean="0">
                <a:solidFill>
                  <a:srgbClr val="000000"/>
                </a:solidFill>
              </a:rPr>
              <a:t>develop the system and test it before production deployment</a:t>
            </a:r>
          </a:p>
          <a:p>
            <a:pPr lvl="1"/>
            <a:r>
              <a:rPr lang="en-US" dirty="0" smtClean="0">
                <a:solidFill>
                  <a:srgbClr val="000000"/>
                </a:solidFill>
              </a:rPr>
              <a:t>prepare upgrades</a:t>
            </a:r>
          </a:p>
          <a:p>
            <a:pPr lvl="1"/>
            <a:r>
              <a:rPr lang="en-US" dirty="0" smtClean="0">
                <a:solidFill>
                  <a:srgbClr val="000000"/>
                </a:solidFill>
              </a:rPr>
              <a:t>help during the operation &amp; maintenance phase</a:t>
            </a:r>
          </a:p>
          <a:p>
            <a:endParaRPr lang="en-US" dirty="0" smtClean="0">
              <a:solidFill>
                <a:srgbClr val="000000"/>
              </a:solidFill>
            </a:endParaRPr>
          </a:p>
          <a:p>
            <a:r>
              <a:rPr lang="en-US" dirty="0" smtClean="0">
                <a:solidFill>
                  <a:srgbClr val="000000"/>
                </a:solidFill>
              </a:rPr>
              <a:t>The closer to production system the platform, the easier it is to detect all kind of errors, not only in the software logic.</a:t>
            </a:r>
          </a:p>
          <a:p>
            <a:endParaRPr lang="en-US" dirty="0" smtClean="0">
              <a:solidFill>
                <a:srgbClr val="000000"/>
              </a:solidFill>
            </a:endParaRPr>
          </a:p>
          <a:p>
            <a:r>
              <a:rPr lang="en-US" dirty="0" smtClean="0">
                <a:solidFill>
                  <a:srgbClr val="000000"/>
                </a:solidFill>
              </a:rPr>
              <a:t>In the LHC0 Test Platform, the introduction of SIMBA and SIMIT makes it possible to rapidly change the configuration of the test platform and to conduct the necessary tests or error reproduction on demand.</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37991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2019-02-09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2019-02-09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2019-02-09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2019-02-09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29" tIns="45715" rIns="91429" bIns="45715"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103233B-D569-4A6E-878F-CDE152514C47}" type="datetime1">
              <a:rPr lang="sv-SE" smtClean="0"/>
              <a:t>2019-02-09</a:t>
            </a:fld>
            <a:endParaRPr lang="sv-SE"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290" rtl="0" eaLnBrk="1" latinLnBrk="0" hangingPunct="1">
        <a:spcBef>
          <a:spcPct val="0"/>
        </a:spcBef>
        <a:buNone/>
        <a:defRPr sz="3200" kern="1200" baseline="0">
          <a:solidFill>
            <a:schemeClr val="bg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nfluence.esss.lu.se/display/PS/Software+development+plan#Softwaredevelopmentplan-Activityflowforsoftwaredevelopment(Underdevelop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a:t>Software </a:t>
            </a:r>
            <a:r>
              <a:rPr lang="en-GB" dirty="0" smtClean="0"/>
              <a:t>Development </a:t>
            </a:r>
            <a:r>
              <a:rPr lang="en-GB" dirty="0"/>
              <a:t>P</a:t>
            </a:r>
            <a:r>
              <a:rPr lang="en-GB" dirty="0" smtClean="0"/>
              <a:t>lan </a:t>
            </a:r>
            <a:r>
              <a:rPr lang="en-GB" dirty="0"/>
              <a:t>and </a:t>
            </a:r>
            <a:r>
              <a:rPr lang="en-GB" dirty="0" smtClean="0"/>
              <a:t>Software </a:t>
            </a:r>
            <a:r>
              <a:rPr lang="en-GB" dirty="0"/>
              <a:t>R</a:t>
            </a:r>
            <a:r>
              <a:rPr lang="en-GB" dirty="0" smtClean="0"/>
              <a:t>equirements</a:t>
            </a:r>
            <a:endParaRPr lang="en-GB" noProof="0" dirty="0"/>
          </a:p>
        </p:txBody>
      </p:sp>
      <p:sp>
        <p:nvSpPr>
          <p:cNvPr id="3" name="Subtitle 2"/>
          <p:cNvSpPr>
            <a:spLocks noGrp="1"/>
          </p:cNvSpPr>
          <p:nvPr>
            <p:ph type="subTitle" idx="1"/>
          </p:nvPr>
        </p:nvSpPr>
        <p:spPr>
          <a:xfrm>
            <a:off x="1259632" y="4365104"/>
            <a:ext cx="6400800" cy="625624"/>
          </a:xfrm>
        </p:spPr>
        <p:txBody>
          <a:bodyPr>
            <a:noAutofit/>
          </a:bodyPr>
          <a:lstStyle/>
          <a:p>
            <a:r>
              <a:rPr lang="en-GB" sz="1800" dirty="0">
                <a:solidFill>
                  <a:schemeClr val="bg1"/>
                </a:solidFill>
              </a:rPr>
              <a:t>Denis Paulic </a:t>
            </a:r>
            <a:endParaRPr lang="en-GB" sz="1400" dirty="0">
              <a:solidFill>
                <a:schemeClr val="bg1"/>
              </a:solidFill>
            </a:endParaRPr>
          </a:p>
        </p:txBody>
      </p:sp>
      <p:sp>
        <p:nvSpPr>
          <p:cNvPr id="4" name="Rectangle 3"/>
          <p:cNvSpPr/>
          <p:nvPr/>
        </p:nvSpPr>
        <p:spPr>
          <a:xfrm>
            <a:off x="2286000" y="5949281"/>
            <a:ext cx="4572000" cy="523210"/>
          </a:xfrm>
          <a:prstGeom prst="rect">
            <a:avLst/>
          </a:prstGeom>
        </p:spPr>
        <p:txBody>
          <a:bodyPr lIns="91429" tIns="45715" rIns="91429" bIns="45715">
            <a:spAutoFit/>
          </a:bodyPr>
          <a:lstStyle/>
          <a:p>
            <a:pPr algn="ctr"/>
            <a:r>
              <a:rPr lang="sv-SE" sz="1400" dirty="0">
                <a:solidFill>
                  <a:srgbClr val="FFFFFF"/>
                </a:solidFill>
              </a:rPr>
              <a:t>ESS/ICS/PS</a:t>
            </a:r>
          </a:p>
          <a:p>
            <a:pPr algn="ctr"/>
            <a:r>
              <a:rPr lang="sv-SE" sz="1400" dirty="0" smtClean="0">
                <a:solidFill>
                  <a:srgbClr val="FFFFFF"/>
                </a:solidFill>
              </a:rPr>
              <a:t>2019-02-11</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smtClean="0">
                <a:solidFill>
                  <a:prstClr val="white"/>
                </a:solidFill>
                <a:ea typeface="+mj-ea"/>
                <a:cs typeface="+mj-cs"/>
              </a:rPr>
              <a:t>TS2 PSS Preliminary Design Review</a:t>
            </a:r>
            <a:endParaRPr lang="en-GB" sz="1200" dirty="0"/>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Siemens Guidelines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5" name="Picture 4"/>
          <p:cNvPicPr>
            <a:picLocks noChangeAspect="1"/>
          </p:cNvPicPr>
          <p:nvPr/>
        </p:nvPicPr>
        <p:blipFill>
          <a:blip r:embed="rId2"/>
          <a:stretch>
            <a:fillRect/>
          </a:stretch>
        </p:blipFill>
        <p:spPr>
          <a:xfrm>
            <a:off x="1054642" y="2115984"/>
            <a:ext cx="2862975" cy="3820369"/>
          </a:xfrm>
          <a:prstGeom prst="rect">
            <a:avLst/>
          </a:prstGeom>
        </p:spPr>
      </p:pic>
      <p:pic>
        <p:nvPicPr>
          <p:cNvPr id="6" name="Picture 5"/>
          <p:cNvPicPr>
            <a:picLocks noChangeAspect="1"/>
          </p:cNvPicPr>
          <p:nvPr/>
        </p:nvPicPr>
        <p:blipFill rotWithShape="1">
          <a:blip r:embed="rId3"/>
          <a:srcRect l="4896"/>
          <a:stretch/>
        </p:blipFill>
        <p:spPr>
          <a:xfrm>
            <a:off x="5188401" y="2115983"/>
            <a:ext cx="2911991" cy="3820369"/>
          </a:xfrm>
          <a:prstGeom prst="rect">
            <a:avLst/>
          </a:prstGeom>
        </p:spPr>
      </p:pic>
    </p:spTree>
    <p:extLst>
      <p:ext uri="{BB962C8B-B14F-4D97-AF65-F5344CB8AC3E}">
        <p14:creationId xmlns:p14="http://schemas.microsoft.com/office/powerpoint/2010/main" val="4100031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304" y="2601530"/>
            <a:ext cx="3613071" cy="2844719"/>
          </a:xfrm>
        </p:spPr>
        <p:txBody>
          <a:bodyPr>
            <a:normAutofit fontScale="92500" lnSpcReduction="10000"/>
          </a:bodyPr>
          <a:lstStyle/>
          <a:p>
            <a:r>
              <a:rPr lang="en-GB" sz="2000" dirty="0" smtClean="0">
                <a:solidFill>
                  <a:schemeClr val="tx1"/>
                </a:solidFill>
              </a:rPr>
              <a:t>Tracks version, date, user and changes.</a:t>
            </a:r>
            <a:endParaRPr lang="en-GB" sz="2000" dirty="0">
              <a:solidFill>
                <a:schemeClr val="tx1"/>
              </a:solidFill>
            </a:endParaRPr>
          </a:p>
          <a:p>
            <a:r>
              <a:rPr lang="en-GB" sz="2000" dirty="0" smtClean="0">
                <a:solidFill>
                  <a:schemeClr val="tx1"/>
                </a:solidFill>
              </a:rPr>
              <a:t>Stores all previous versions on server for comparison and download.</a:t>
            </a:r>
            <a:endParaRPr lang="en-GB" sz="2000" dirty="0">
              <a:solidFill>
                <a:schemeClr val="tx1"/>
              </a:solidFill>
            </a:endParaRPr>
          </a:p>
          <a:p>
            <a:r>
              <a:rPr lang="en-GB" sz="2000" dirty="0" smtClean="0">
                <a:solidFill>
                  <a:schemeClr val="tx1"/>
                </a:solidFill>
              </a:rPr>
              <a:t>Automatically finds and lists code changes.</a:t>
            </a:r>
          </a:p>
          <a:p>
            <a:r>
              <a:rPr lang="en-GB" sz="2000" dirty="0" smtClean="0">
                <a:solidFill>
                  <a:schemeClr val="tx1"/>
                </a:solidFill>
              </a:rPr>
              <a:t>Compares local code to server code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82054"/>
            <a:ext cx="77247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4756" y="3400188"/>
            <a:ext cx="5071740" cy="319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5560968"/>
            <a:ext cx="3406542" cy="68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753355" y="5196538"/>
            <a:ext cx="1494541" cy="49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n>
                  <a:solidFill>
                    <a:schemeClr val="tx1"/>
                  </a:solidFill>
                </a:ln>
                <a:solidFill>
                  <a:schemeClr val="tx1"/>
                </a:solidFill>
              </a:rPr>
              <a:t>TS2 PSS </a:t>
            </a:r>
            <a:r>
              <a:rPr lang="en-GB" sz="1600" dirty="0" smtClean="0">
                <a:ln>
                  <a:solidFill>
                    <a:schemeClr val="tx1"/>
                  </a:solidFill>
                </a:ln>
                <a:solidFill>
                  <a:schemeClr val="tx1"/>
                </a:solidFill>
              </a:rPr>
              <a:t>Setup</a:t>
            </a:r>
            <a:endParaRPr lang="en-GB" sz="1600" dirty="0">
              <a:ln>
                <a:solidFill>
                  <a:schemeClr val="tx1"/>
                </a:solidFill>
              </a:ln>
              <a:solidFill>
                <a:schemeClr val="tx1"/>
              </a:solidFill>
            </a:endParaRP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6650" y="2483445"/>
            <a:ext cx="3662644" cy="6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GB" dirty="0" err="1" smtClean="0"/>
              <a:t>Versiondog</a:t>
            </a:r>
            <a:endParaRPr lang="en-GB" dirty="0"/>
          </a:p>
        </p:txBody>
      </p:sp>
    </p:spTree>
    <p:extLst>
      <p:ext uri="{BB962C8B-B14F-4D97-AF65-F5344CB8AC3E}">
        <p14:creationId xmlns:p14="http://schemas.microsoft.com/office/powerpoint/2010/main" val="170501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TS2PSS_SIF01</a:t>
            </a:r>
            <a:endParaRPr lang="en-GB" dirty="0"/>
          </a:p>
        </p:txBody>
      </p:sp>
      <p:sp>
        <p:nvSpPr>
          <p:cNvPr id="3" name="Content Placeholder 2"/>
          <p:cNvSpPr>
            <a:spLocks noGrp="1"/>
          </p:cNvSpPr>
          <p:nvPr>
            <p:ph idx="1"/>
          </p:nvPr>
        </p:nvSpPr>
        <p:spPr>
          <a:xfrm>
            <a:off x="179512" y="1600200"/>
            <a:ext cx="8784976" cy="4853136"/>
          </a:xfrm>
        </p:spPr>
        <p:txBody>
          <a:bodyPr/>
          <a:lstStyle/>
          <a:p>
            <a:r>
              <a:rPr lang="en-GB" dirty="0" smtClean="0">
                <a:solidFill>
                  <a:schemeClr val="tx1"/>
                </a:solidFill>
              </a:rPr>
              <a:t>Software requirements</a:t>
            </a:r>
          </a:p>
          <a:p>
            <a:pPr lvl="1"/>
            <a:r>
              <a:rPr lang="en-GB" dirty="0" smtClean="0">
                <a:solidFill>
                  <a:schemeClr val="tx1"/>
                </a:solidFill>
              </a:rPr>
              <a:t>From SRS</a:t>
            </a:r>
          </a:p>
          <a:p>
            <a:pPr lvl="2"/>
            <a:r>
              <a:rPr lang="en-GB" dirty="0">
                <a:solidFill>
                  <a:schemeClr val="tx1"/>
                </a:solidFill>
              </a:rPr>
              <a:t>System shall be in a safe state upon power </a:t>
            </a:r>
            <a:r>
              <a:rPr lang="en-GB" dirty="0" smtClean="0">
                <a:solidFill>
                  <a:schemeClr val="tx1"/>
                </a:solidFill>
              </a:rPr>
              <a:t>loss.</a:t>
            </a:r>
          </a:p>
          <a:p>
            <a:pPr lvl="3"/>
            <a:r>
              <a:rPr lang="en-GB" dirty="0">
                <a:solidFill>
                  <a:schemeClr val="tx1"/>
                </a:solidFill>
              </a:rPr>
              <a:t>TS2 PSS shall be in Alarm Mode at SIS start-up / restart, until acknowledged from the HMI</a:t>
            </a:r>
            <a:r>
              <a:rPr lang="en-GB" dirty="0" smtClean="0">
                <a:solidFill>
                  <a:schemeClr val="tx1"/>
                </a:solidFill>
              </a:rPr>
              <a:t>.</a:t>
            </a:r>
          </a:p>
          <a:p>
            <a:pPr lvl="2"/>
            <a:r>
              <a:rPr lang="en-GB" dirty="0" smtClean="0">
                <a:solidFill>
                  <a:schemeClr val="tx1"/>
                </a:solidFill>
              </a:rPr>
              <a:t>Process safety time and response time requirements. </a:t>
            </a:r>
          </a:p>
          <a:p>
            <a:pPr lvl="2"/>
            <a:r>
              <a:rPr lang="en-GB" dirty="0" smtClean="0">
                <a:solidFill>
                  <a:schemeClr val="tx1"/>
                </a:solidFill>
              </a:rPr>
              <a:t>The function shall </a:t>
            </a:r>
            <a:r>
              <a:rPr lang="en-GB" dirty="0">
                <a:solidFill>
                  <a:schemeClr val="tx1"/>
                </a:solidFill>
              </a:rPr>
              <a:t>be reset manually via the TS2 PSS HMI following a shutdown. </a:t>
            </a:r>
            <a:endParaRPr lang="en-GB" dirty="0" smtClean="0">
              <a:solidFill>
                <a:schemeClr val="tx1"/>
              </a:solidFill>
            </a:endParaRPr>
          </a:p>
          <a:p>
            <a:pPr lvl="2"/>
            <a:r>
              <a:rPr lang="en-GB" dirty="0">
                <a:solidFill>
                  <a:schemeClr val="tx1"/>
                </a:solidFill>
              </a:rPr>
              <a:t>The HMI shall be password protected and can only be accessed by authorised TS2 operators and PSS team members.</a:t>
            </a:r>
            <a:endParaRPr lang="en-GB" dirty="0" smtClean="0">
              <a:solidFill>
                <a:schemeClr val="tx1"/>
              </a:solidFill>
            </a:endParaRPr>
          </a:p>
          <a:p>
            <a:pPr lvl="2"/>
            <a:r>
              <a:rPr lang="en-GB" dirty="0" smtClean="0">
                <a:solidFill>
                  <a:schemeClr val="tx1"/>
                </a:solidFill>
              </a:rPr>
              <a:t>Siemens </a:t>
            </a:r>
            <a:r>
              <a:rPr lang="en-GB" dirty="0">
                <a:solidFill>
                  <a:schemeClr val="tx1"/>
                </a:solidFill>
              </a:rPr>
              <a:t>proven-in-use devices and safety library shall be used. </a:t>
            </a:r>
            <a:endParaRPr lang="en-GB" dirty="0" smtClean="0">
              <a:solidFill>
                <a:schemeClr val="tx1"/>
              </a:solidFill>
            </a:endParaRPr>
          </a:p>
          <a:p>
            <a:pPr marL="514350" indent="-514350">
              <a:buAutoNum type="arabicPeriod"/>
            </a:pPr>
            <a:endParaRPr lang="en-GB" dirty="0" smtClean="0">
              <a:solidFill>
                <a:schemeClr val="tx1"/>
              </a:solidFill>
            </a:endParaRPr>
          </a:p>
          <a:p>
            <a:pPr marL="514350" indent="-514350">
              <a:buAutoNum type="arabicPeriod"/>
            </a:pPr>
            <a:endParaRPr lang="en-GB" dirty="0">
              <a:solidFill>
                <a:schemeClr val="tx1"/>
              </a:solidFill>
            </a:endParaRPr>
          </a:p>
          <a:p>
            <a:pPr marL="514350" indent="-514350">
              <a:buAutoNum type="arabicPeriod"/>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893651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TS2PSS_SIF01</a:t>
            </a:r>
            <a:endParaRPr lang="en-GB" dirty="0"/>
          </a:p>
        </p:txBody>
      </p:sp>
      <p:sp>
        <p:nvSpPr>
          <p:cNvPr id="3" name="Content Placeholder 2"/>
          <p:cNvSpPr>
            <a:spLocks noGrp="1"/>
          </p:cNvSpPr>
          <p:nvPr>
            <p:ph idx="1"/>
          </p:nvPr>
        </p:nvSpPr>
        <p:spPr>
          <a:xfrm>
            <a:off x="179512" y="1600200"/>
            <a:ext cx="8784976" cy="4853136"/>
          </a:xfrm>
        </p:spPr>
        <p:txBody>
          <a:bodyPr>
            <a:normAutofit/>
          </a:bodyPr>
          <a:lstStyle/>
          <a:p>
            <a:r>
              <a:rPr lang="en-GB" dirty="0" smtClean="0">
                <a:solidFill>
                  <a:schemeClr val="tx1"/>
                </a:solidFill>
              </a:rPr>
              <a:t>Software requirements</a:t>
            </a:r>
          </a:p>
          <a:p>
            <a:pPr lvl="1"/>
            <a:r>
              <a:rPr lang="en-GB" dirty="0" smtClean="0">
                <a:solidFill>
                  <a:schemeClr val="tx1"/>
                </a:solidFill>
              </a:rPr>
              <a:t>From SWRS</a:t>
            </a:r>
          </a:p>
          <a:p>
            <a:pPr lvl="2"/>
            <a:r>
              <a:rPr lang="en-GB" dirty="0">
                <a:solidFill>
                  <a:schemeClr val="tx1"/>
                </a:solidFill>
              </a:rPr>
              <a:t>A discrepancy time to neglect comparing the switches from emergency switch-off button shall be shorter or equal to 50 </a:t>
            </a:r>
            <a:r>
              <a:rPr lang="en-GB" dirty="0" err="1">
                <a:solidFill>
                  <a:schemeClr val="tx1"/>
                </a:solidFill>
              </a:rPr>
              <a:t>ms</a:t>
            </a:r>
            <a:r>
              <a:rPr lang="en-GB" dirty="0" smtClean="0">
                <a:solidFill>
                  <a:schemeClr val="tx1"/>
                </a:solidFill>
              </a:rPr>
              <a:t>.</a:t>
            </a:r>
          </a:p>
          <a:p>
            <a:pPr lvl="2"/>
            <a:r>
              <a:rPr lang="en-GB" dirty="0">
                <a:solidFill>
                  <a:schemeClr val="tx1"/>
                </a:solidFill>
              </a:rPr>
              <a:t>The short circuit tests on sensor supplies shall be enabled in the failsafe digital input module channels the button is connected to. These tests shall be carried out in less than 5 </a:t>
            </a:r>
            <a:r>
              <a:rPr lang="en-GB" dirty="0" err="1">
                <a:solidFill>
                  <a:schemeClr val="tx1"/>
                </a:solidFill>
              </a:rPr>
              <a:t>ms</a:t>
            </a:r>
            <a:r>
              <a:rPr lang="en-GB" dirty="0">
                <a:solidFill>
                  <a:schemeClr val="tx1"/>
                </a:solidFill>
              </a:rPr>
              <a:t>. </a:t>
            </a:r>
            <a:r>
              <a:rPr lang="en-GB" dirty="0" smtClean="0">
                <a:solidFill>
                  <a:schemeClr val="tx1"/>
                </a:solidFill>
              </a:rPr>
              <a:t> </a:t>
            </a:r>
          </a:p>
          <a:p>
            <a:pPr marL="514350" indent="-514350">
              <a:buAutoNum type="arabicPeriod"/>
            </a:pPr>
            <a:endParaRPr lang="en-GB" dirty="0" smtClean="0">
              <a:solidFill>
                <a:schemeClr val="tx1"/>
              </a:solidFill>
            </a:endParaRPr>
          </a:p>
          <a:p>
            <a:pPr marL="514350" indent="-514350">
              <a:buAutoNum type="arabicPeriod"/>
            </a:pPr>
            <a:endParaRPr lang="en-GB" dirty="0">
              <a:solidFill>
                <a:schemeClr val="tx1"/>
              </a:solidFill>
            </a:endParaRPr>
          </a:p>
          <a:p>
            <a:pPr marL="0" indent="0">
              <a:buNone/>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graphicFrame>
        <p:nvGraphicFramePr>
          <p:cNvPr id="6" name="Table 5"/>
          <p:cNvGraphicFramePr>
            <a:graphicFrameLocks noGrp="1"/>
          </p:cNvGraphicFramePr>
          <p:nvPr>
            <p:extLst>
              <p:ext uri="{D42A27DB-BD31-4B8C-83A1-F6EECF244321}">
                <p14:modId xmlns:p14="http://schemas.microsoft.com/office/powerpoint/2010/main" val="1976848984"/>
              </p:ext>
            </p:extLst>
          </p:nvPr>
        </p:nvGraphicFramePr>
        <p:xfrm>
          <a:off x="611560" y="4437112"/>
          <a:ext cx="8229600" cy="393700"/>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18005562"/>
                    </a:ext>
                  </a:extLst>
                </a:gridCol>
                <a:gridCol w="4536504">
                  <a:extLst>
                    <a:ext uri="{9D8B030D-6E8A-4147-A177-3AD203B41FA5}">
                      <a16:colId xmlns:a16="http://schemas.microsoft.com/office/drawing/2014/main" val="4288678938"/>
                    </a:ext>
                  </a:extLst>
                </a:gridCol>
                <a:gridCol w="2036912">
                  <a:extLst>
                    <a:ext uri="{9D8B030D-6E8A-4147-A177-3AD203B41FA5}">
                      <a16:colId xmlns:a16="http://schemas.microsoft.com/office/drawing/2014/main" val="2807292656"/>
                    </a:ext>
                  </a:extLst>
                </a:gridCol>
              </a:tblGrid>
              <a:tr h="0">
                <a:tc>
                  <a:txBody>
                    <a:bodyPr/>
                    <a:lstStyle/>
                    <a:p>
                      <a:pPr>
                        <a:lnSpc>
                          <a:spcPts val="1400"/>
                        </a:lnSpc>
                        <a:spcAft>
                          <a:spcPts val="300"/>
                        </a:spcAft>
                      </a:pPr>
                      <a:r>
                        <a:rPr lang="en-GB" sz="1100" dirty="0" err="1">
                          <a:effectLst/>
                        </a:rPr>
                        <a:t>E_SwitchOFF</a:t>
                      </a:r>
                      <a:r>
                        <a:rPr lang="en-GB" sz="1100" dirty="0">
                          <a:effectLst/>
                        </a:rPr>
                        <a:t> </a:t>
                      </a:r>
                      <a:endParaRPr lang="en-GB" sz="1200" dirty="0">
                        <a:effectLst/>
                      </a:endParaRPr>
                    </a:p>
                    <a:p>
                      <a:pPr>
                        <a:lnSpc>
                          <a:spcPts val="1400"/>
                        </a:lnSpc>
                        <a:spcAft>
                          <a:spcPts val="300"/>
                        </a:spcAft>
                      </a:pPr>
                      <a:r>
                        <a:rPr lang="en-GB" sz="1100" dirty="0">
                          <a:effectLst/>
                        </a:rPr>
                        <a:t>[1..4]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300"/>
                        </a:spcAft>
                      </a:pPr>
                      <a:r>
                        <a:rPr lang="en-GB" sz="1100">
                          <a:effectLst/>
                        </a:rPr>
                        <a:t>This variable indicates the status of the Emergency switch off button. </a:t>
                      </a:r>
                      <a:endParaRPr lang="en-GB" sz="1200">
                        <a:effectLst/>
                      </a:endParaRPr>
                    </a:p>
                    <a:p>
                      <a:pPr>
                        <a:lnSpc>
                          <a:spcPts val="1400"/>
                        </a:lnSpc>
                        <a:spcAft>
                          <a:spcPts val="300"/>
                        </a:spcAft>
                      </a:pPr>
                      <a:r>
                        <a:rPr lang="en-GB" sz="1100">
                          <a:effectLst/>
                        </a:rPr>
                        <a:t>E_SwitchOFF = TRUE </a:t>
                      </a:r>
                      <a:r>
                        <a:rPr lang="en-GB" sz="1100">
                          <a:effectLst/>
                          <a:sym typeface="Wingdings" panose="05000000000000000000" pitchFamily="2" charset="2"/>
                        </a:rPr>
                        <a:t></a:t>
                      </a:r>
                      <a:r>
                        <a:rPr lang="en-GB" sz="1100">
                          <a:effectLst/>
                        </a:rPr>
                        <a:t> Emergency switch off button is not pressed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300"/>
                        </a:spcAft>
                      </a:pPr>
                      <a:r>
                        <a:rPr lang="en-GB" sz="1100" dirty="0">
                          <a:effectLst/>
                        </a:rPr>
                        <a:t>Contacts inside the Emergency switch off button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883377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3324593"/>
              </p:ext>
            </p:extLst>
          </p:nvPr>
        </p:nvGraphicFramePr>
        <p:xfrm>
          <a:off x="605156" y="5008345"/>
          <a:ext cx="8229600" cy="787400"/>
        </p:xfrm>
        <a:graphic>
          <a:graphicData uri="http://schemas.openxmlformats.org/drawingml/2006/table">
            <a:tbl>
              <a:tblPr firstRow="1" firstCol="1" bandRow="1">
                <a:tableStyleId>{5C22544A-7EE6-4342-B048-85BDC9FD1C3A}</a:tableStyleId>
              </a:tblPr>
              <a:tblGrid>
                <a:gridCol w="1662588">
                  <a:extLst>
                    <a:ext uri="{9D8B030D-6E8A-4147-A177-3AD203B41FA5}">
                      <a16:colId xmlns:a16="http://schemas.microsoft.com/office/drawing/2014/main" val="2105216166"/>
                    </a:ext>
                  </a:extLst>
                </a:gridCol>
                <a:gridCol w="4536504">
                  <a:extLst>
                    <a:ext uri="{9D8B030D-6E8A-4147-A177-3AD203B41FA5}">
                      <a16:colId xmlns:a16="http://schemas.microsoft.com/office/drawing/2014/main" val="908194056"/>
                    </a:ext>
                  </a:extLst>
                </a:gridCol>
                <a:gridCol w="2030508">
                  <a:extLst>
                    <a:ext uri="{9D8B030D-6E8A-4147-A177-3AD203B41FA5}">
                      <a16:colId xmlns:a16="http://schemas.microsoft.com/office/drawing/2014/main" val="2640222281"/>
                    </a:ext>
                  </a:extLst>
                </a:gridCol>
              </a:tblGrid>
              <a:tr h="765259">
                <a:tc>
                  <a:txBody>
                    <a:bodyPr/>
                    <a:lstStyle/>
                    <a:p>
                      <a:pPr>
                        <a:lnSpc>
                          <a:spcPts val="1400"/>
                        </a:lnSpc>
                        <a:spcAft>
                          <a:spcPts val="600"/>
                        </a:spcAft>
                      </a:pPr>
                      <a:r>
                        <a:rPr lang="en-GB" sz="1100" dirty="0" err="1">
                          <a:effectLst/>
                        </a:rPr>
                        <a:t>ModulatorUVR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300"/>
                        </a:spcAft>
                      </a:pPr>
                      <a:r>
                        <a:rPr lang="en-GB" sz="1100" dirty="0">
                          <a:effectLst/>
                        </a:rPr>
                        <a:t>This output energises the UVR coil of the modulator circuit breaker. </a:t>
                      </a:r>
                      <a:endParaRPr lang="en-GB" sz="1200" dirty="0">
                        <a:effectLst/>
                      </a:endParaRPr>
                    </a:p>
                    <a:p>
                      <a:pPr>
                        <a:lnSpc>
                          <a:spcPts val="1400"/>
                        </a:lnSpc>
                        <a:spcAft>
                          <a:spcPts val="600"/>
                        </a:spcAft>
                      </a:pPr>
                      <a:r>
                        <a:rPr lang="en-GB" sz="1100" dirty="0" err="1">
                          <a:effectLst/>
                        </a:rPr>
                        <a:t>ModulatorUVR</a:t>
                      </a:r>
                      <a:r>
                        <a:rPr lang="en-GB" sz="1100" dirty="0">
                          <a:effectLst/>
                        </a:rPr>
                        <a:t> = TRUE </a:t>
                      </a:r>
                      <a:r>
                        <a:rPr lang="en-GB" sz="1100" dirty="0">
                          <a:effectLst/>
                          <a:sym typeface="Wingdings" panose="05000000000000000000" pitchFamily="2" charset="2"/>
                        </a:rPr>
                        <a:t></a:t>
                      </a:r>
                      <a:r>
                        <a:rPr lang="en-GB" sz="1100" dirty="0">
                          <a:effectLst/>
                        </a:rPr>
                        <a:t> The request to issue a permit to energise the modulator circuit breaker is active.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en-GB" sz="1100" dirty="0">
                          <a:effectLst/>
                        </a:rPr>
                        <a:t>Modulator circuit breaker permit issued (UVR coil energised): </a:t>
                      </a:r>
                      <a:endParaRPr lang="en-GB" sz="1200" dirty="0">
                        <a:effectLst/>
                      </a:endParaRPr>
                    </a:p>
                    <a:p>
                      <a:pPr>
                        <a:lnSpc>
                          <a:spcPts val="1400"/>
                        </a:lnSpc>
                        <a:spcAft>
                          <a:spcPts val="600"/>
                        </a:spcAft>
                      </a:pPr>
                      <a:r>
                        <a:rPr lang="en-GB" sz="900" dirty="0">
                          <a:effectLst/>
                        </a:rPr>
                        <a:t>TBD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6225757"/>
                  </a:ext>
                </a:extLst>
              </a:tr>
            </a:tbl>
          </a:graphicData>
        </a:graphic>
      </p:graphicFrame>
    </p:spTree>
    <p:extLst>
      <p:ext uri="{BB962C8B-B14F-4D97-AF65-F5344CB8AC3E}">
        <p14:creationId xmlns:p14="http://schemas.microsoft.com/office/powerpoint/2010/main" val="2138113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Example</a:t>
            </a:r>
            <a:r>
              <a:rPr lang="sv-SE" sz="2800" dirty="0" smtClean="0"/>
              <a:t> </a:t>
            </a:r>
            <a:r>
              <a:rPr lang="sv-SE" sz="2800" dirty="0" smtClean="0"/>
              <a:t>- </a:t>
            </a:r>
            <a:r>
              <a:rPr lang="sv-SE" sz="2800" dirty="0" smtClean="0"/>
              <a:t>Siemens </a:t>
            </a:r>
            <a:r>
              <a:rPr lang="sv-SE" sz="2800" dirty="0"/>
              <a:t>Safety Library Function</a:t>
            </a:r>
          </a:p>
        </p:txBody>
      </p:sp>
      <p:sp>
        <p:nvSpPr>
          <p:cNvPr id="4" name="Content Placeholder 3"/>
          <p:cNvSpPr>
            <a:spLocks noGrp="1"/>
          </p:cNvSpPr>
          <p:nvPr>
            <p:ph sz="quarter" idx="1"/>
          </p:nvPr>
        </p:nvSpPr>
        <p:spPr/>
        <p:txBody>
          <a:bodyPr>
            <a:normAutofit/>
          </a:bodyPr>
          <a:lstStyle/>
          <a:p>
            <a:r>
              <a:rPr lang="en-GB" sz="2000" dirty="0">
                <a:solidFill>
                  <a:schemeClr val="tx1"/>
                </a:solidFill>
              </a:rPr>
              <a:t>ESTOP1:</a:t>
            </a:r>
            <a:r>
              <a:rPr lang="sv-SE" sz="2000" dirty="0">
                <a:solidFill>
                  <a:schemeClr val="tx1"/>
                </a:solidFill>
              </a:rPr>
              <a:t>Emergency STOP up to stop category </a:t>
            </a:r>
            <a:r>
              <a:rPr lang="sv-SE" sz="2000" dirty="0" smtClean="0">
                <a:solidFill>
                  <a:schemeClr val="tx1"/>
                </a:solidFill>
              </a:rPr>
              <a:t>1</a:t>
            </a:r>
          </a:p>
          <a:p>
            <a:pPr lvl="1" algn="just"/>
            <a:r>
              <a:rPr lang="en-US" sz="1800" dirty="0">
                <a:solidFill>
                  <a:schemeClr val="tx1"/>
                </a:solidFill>
              </a:rPr>
              <a:t>Discrepancy monitoring of the two NC contacts (when two channels are </a:t>
            </a:r>
            <a:r>
              <a:rPr lang="en-US" sz="1800" dirty="0" smtClean="0">
                <a:solidFill>
                  <a:schemeClr val="tx1"/>
                </a:solidFill>
              </a:rPr>
              <a:t>involved) is </a:t>
            </a:r>
            <a:r>
              <a:rPr lang="en-US" sz="1800" dirty="0">
                <a:solidFill>
                  <a:schemeClr val="tx1"/>
                </a:solidFill>
              </a:rPr>
              <a:t>performed with suitable configuration (type of sensor interconnection: 2-channel equivalent) directly through the F-I/O with inputs. </a:t>
            </a:r>
            <a:endParaRPr lang="en-GB" sz="1800" dirty="0" smtClean="0">
              <a:solidFill>
                <a:schemeClr val="tx1"/>
              </a:solidFill>
            </a:endParaRPr>
          </a:p>
          <a:p>
            <a:pPr lvl="1"/>
            <a:endParaRPr lang="sv-SE" sz="17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7"/>
          <a:stretch/>
        </p:blipFill>
        <p:spPr bwMode="auto">
          <a:xfrm>
            <a:off x="2456448" y="3347520"/>
            <a:ext cx="4265065" cy="210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43608" y="4185724"/>
            <a:ext cx="1872208" cy="369332"/>
          </a:xfrm>
          <a:prstGeom prst="rect">
            <a:avLst/>
          </a:prstGeom>
          <a:noFill/>
        </p:spPr>
        <p:txBody>
          <a:bodyPr wrap="square" rtlCol="0">
            <a:spAutoFit/>
          </a:bodyPr>
          <a:lstStyle/>
          <a:p>
            <a:r>
              <a:rPr lang="en-GB" dirty="0" err="1"/>
              <a:t>E_SwitchOFF</a:t>
            </a:r>
            <a:endParaRPr lang="en-GB" dirty="0"/>
          </a:p>
        </p:txBody>
      </p:sp>
      <p:sp>
        <p:nvSpPr>
          <p:cNvPr id="6" name="Rectangle 5"/>
          <p:cNvSpPr/>
          <p:nvPr/>
        </p:nvSpPr>
        <p:spPr>
          <a:xfrm>
            <a:off x="6118129" y="4185724"/>
            <a:ext cx="2016224" cy="287899"/>
          </a:xfrm>
          <a:prstGeom prst="rect">
            <a:avLst/>
          </a:prstGeom>
        </p:spPr>
        <p:txBody>
          <a:bodyPr wrap="square">
            <a:spAutoFit/>
          </a:bodyPr>
          <a:lstStyle/>
          <a:p>
            <a:pPr>
              <a:lnSpc>
                <a:spcPts val="1400"/>
              </a:lnSpc>
              <a:spcAft>
                <a:spcPts val="600"/>
              </a:spcAft>
            </a:pPr>
            <a:r>
              <a:rPr lang="en-GB" dirty="0" err="1"/>
              <a:t>ModulatorUVR</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4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344816" cy="1228998"/>
          </a:xfrm>
        </p:spPr>
        <p:txBody>
          <a:bodyPr>
            <a:normAutofit/>
          </a:bodyPr>
          <a:lstStyle/>
          <a:p>
            <a:r>
              <a:rPr lang="en-GB" sz="2800" dirty="0"/>
              <a:t>PSS Test Stand </a:t>
            </a:r>
            <a:r>
              <a:rPr lang="en-GB" sz="2800" dirty="0" smtClean="0"/>
              <a:t>– </a:t>
            </a:r>
            <a:r>
              <a:rPr lang="en-US" sz="2800" dirty="0" smtClean="0"/>
              <a:t>TS2 PSS </a:t>
            </a:r>
            <a:r>
              <a:rPr lang="en-US" sz="2800" dirty="0"/>
              <a:t>Software Virtual Commissioning </a:t>
            </a:r>
            <a:endParaRPr lang="en-GB" sz="2800" dirty="0"/>
          </a:p>
        </p:txBody>
      </p:sp>
      <p:sp>
        <p:nvSpPr>
          <p:cNvPr id="3" name="Content Placeholder 2"/>
          <p:cNvSpPr>
            <a:spLocks noGrp="1"/>
          </p:cNvSpPr>
          <p:nvPr>
            <p:ph idx="1"/>
          </p:nvPr>
        </p:nvSpPr>
        <p:spPr>
          <a:xfrm>
            <a:off x="457200" y="1600200"/>
            <a:ext cx="8229600" cy="4756150"/>
          </a:xfrm>
        </p:spPr>
        <p:txBody>
          <a:bodyPr>
            <a:normAutofit/>
          </a:bodyPr>
          <a:lstStyle/>
          <a:p>
            <a:pPr algn="just"/>
            <a:r>
              <a:rPr lang="en-GB" dirty="0" smtClean="0">
                <a:solidFill>
                  <a:schemeClr val="tx1"/>
                </a:solidFill>
              </a:rPr>
              <a:t>Software (system) development and testing </a:t>
            </a:r>
          </a:p>
          <a:p>
            <a:pPr lvl="1" algn="just"/>
            <a:r>
              <a:rPr lang="en-GB" dirty="0" smtClean="0">
                <a:solidFill>
                  <a:schemeClr val="tx1"/>
                </a:solidFill>
              </a:rPr>
              <a:t>Preparing and testing the software updates before being downloaded to PLC</a:t>
            </a:r>
          </a:p>
          <a:p>
            <a:pPr algn="just"/>
            <a:r>
              <a:rPr lang="en-GB" dirty="0" smtClean="0">
                <a:solidFill>
                  <a:schemeClr val="tx1"/>
                </a:solidFill>
              </a:rPr>
              <a:t>Facilitating preparation for operation, maintenance and periodical testing</a:t>
            </a:r>
          </a:p>
          <a:p>
            <a:pPr algn="just"/>
            <a:r>
              <a:rPr lang="en-GB" dirty="0" smtClean="0">
                <a:solidFill>
                  <a:schemeClr val="tx1"/>
                </a:solidFill>
              </a:rPr>
              <a:t>As similar as possible to real system </a:t>
            </a:r>
            <a:endParaRPr lang="en-GB" dirty="0">
              <a:solidFill>
                <a:schemeClr val="tx1"/>
              </a:solidFill>
            </a:endParaRPr>
          </a:p>
          <a:p>
            <a:pPr lvl="1" algn="just"/>
            <a:r>
              <a:rPr lang="en-GB" dirty="0">
                <a:solidFill>
                  <a:schemeClr val="tx1"/>
                </a:solidFill>
              </a:rPr>
              <a:t>E</a:t>
            </a:r>
            <a:r>
              <a:rPr lang="en-GB" dirty="0" smtClean="0">
                <a:solidFill>
                  <a:schemeClr val="tx1"/>
                </a:solidFill>
              </a:rPr>
              <a:t>asier to detect software logic errors </a:t>
            </a:r>
          </a:p>
          <a:p>
            <a:pPr algn="just"/>
            <a:r>
              <a:rPr lang="en-GB" dirty="0" smtClean="0">
                <a:solidFill>
                  <a:schemeClr val="tx1"/>
                </a:solidFill>
              </a:rPr>
              <a:t>Siemens Simulation Unit PN</a:t>
            </a:r>
          </a:p>
          <a:p>
            <a:pPr lvl="2" algn="just"/>
            <a:r>
              <a:rPr lang="en-US" sz="2200" dirty="0" smtClean="0">
                <a:solidFill>
                  <a:srgbClr val="000000"/>
                </a:solidFill>
              </a:rPr>
              <a:t>Verification </a:t>
            </a:r>
            <a:r>
              <a:rPr lang="en-US" sz="2200" dirty="0" smtClean="0">
                <a:solidFill>
                  <a:srgbClr val="000000"/>
                </a:solidFill>
                <a:sym typeface="Wingdings" panose="05000000000000000000" pitchFamily="2" charset="2"/>
              </a:rPr>
              <a:t></a:t>
            </a:r>
            <a:r>
              <a:rPr lang="en-US" sz="2200" dirty="0" smtClean="0">
                <a:solidFill>
                  <a:srgbClr val="000000"/>
                </a:solidFill>
              </a:rPr>
              <a:t> </a:t>
            </a:r>
            <a:r>
              <a:rPr lang="en-US" sz="2200" dirty="0">
                <a:solidFill>
                  <a:srgbClr val="000000"/>
                </a:solidFill>
              </a:rPr>
              <a:t>Virtual </a:t>
            </a:r>
            <a:r>
              <a:rPr lang="en-US" sz="2200" dirty="0" smtClean="0">
                <a:solidFill>
                  <a:srgbClr val="000000"/>
                </a:solidFill>
              </a:rPr>
              <a:t>Commissioning </a:t>
            </a:r>
            <a:endParaRPr lang="en-US" sz="2200" dirty="0">
              <a:solidFill>
                <a:srgbClr val="000000"/>
              </a:solidFill>
              <a:sym typeface="Wingdings" panose="05000000000000000000" pitchFamily="2" charset="2"/>
            </a:endParaRPr>
          </a:p>
          <a:p>
            <a:pPr lvl="3" algn="just"/>
            <a:r>
              <a:rPr lang="en-US" sz="2100" dirty="0" smtClean="0">
                <a:solidFill>
                  <a:srgbClr val="000000"/>
                </a:solidFill>
                <a:sym typeface="Wingdings" panose="05000000000000000000" pitchFamily="2" charset="2"/>
              </a:rPr>
              <a:t>Functionality and software verification tests:</a:t>
            </a:r>
            <a:endParaRPr lang="en-US" sz="2100" dirty="0" smtClean="0">
              <a:solidFill>
                <a:srgbClr val="000000"/>
              </a:solidFill>
            </a:endParaRPr>
          </a:p>
          <a:p>
            <a:pPr algn="just"/>
            <a:endParaRPr lang="en-GB"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2050" name="Picture 2" descr="https://support.industry.siemens.com/cs/images/109476682/Simulation_Unit_PN_KG_SW_sRGB_klein.jpg?inline=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61886" y="4509120"/>
            <a:ext cx="802432" cy="1508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012" y="6525344"/>
            <a:ext cx="2920752" cy="261600"/>
          </a:xfrm>
          <a:prstGeom prst="rect">
            <a:avLst/>
          </a:prstGeom>
          <a:noFill/>
        </p:spPr>
        <p:txBody>
          <a:bodyPr wrap="square" lIns="91429" tIns="45715" rIns="91429" bIns="45715" rtlCol="0">
            <a:spAutoFit/>
          </a:bodyPr>
          <a:lstStyle/>
          <a:p>
            <a:r>
              <a:rPr lang="sv-SE" sz="1100" dirty="0" smtClean="0"/>
              <a:t>PN = Profinet</a:t>
            </a:r>
          </a:p>
        </p:txBody>
      </p:sp>
    </p:spTree>
    <p:extLst>
      <p:ext uri="{BB962C8B-B14F-4D97-AF65-F5344CB8AC3E}">
        <p14:creationId xmlns:p14="http://schemas.microsoft.com/office/powerpoint/2010/main" val="2807928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Questions</a:t>
            </a:r>
            <a:endParaRPr lang="en-GB" dirty="0"/>
          </a:p>
        </p:txBody>
      </p:sp>
      <p:sp>
        <p:nvSpPr>
          <p:cNvPr id="3" name="Content Placeholder 2"/>
          <p:cNvSpPr>
            <a:spLocks noGrp="1"/>
          </p:cNvSpPr>
          <p:nvPr>
            <p:ph idx="1"/>
          </p:nvPr>
        </p:nvSpPr>
        <p:spPr>
          <a:xfrm>
            <a:off x="251520" y="1600200"/>
            <a:ext cx="8435280" cy="4756151"/>
          </a:xfrm>
        </p:spPr>
        <p:txBody>
          <a:bodyPr>
            <a:normAutofit/>
          </a:bodyPr>
          <a:lstStyle/>
          <a:p>
            <a:r>
              <a:rPr lang="en-GB" dirty="0" smtClean="0">
                <a:solidFill>
                  <a:schemeClr val="tx1"/>
                </a:solidFill>
              </a:rPr>
              <a:t>Procedures for software versioning </a:t>
            </a:r>
          </a:p>
          <a:p>
            <a:pPr lvl="1"/>
            <a:r>
              <a:rPr lang="en-GB" dirty="0" err="1" smtClean="0">
                <a:solidFill>
                  <a:schemeClr val="tx1"/>
                </a:solidFill>
              </a:rPr>
              <a:t>Versiondog</a:t>
            </a:r>
            <a:r>
              <a:rPr lang="en-GB" dirty="0" smtClean="0">
                <a:solidFill>
                  <a:schemeClr val="tx1"/>
                </a:solidFill>
              </a:rPr>
              <a:t> – independent from the rest of ICS?</a:t>
            </a:r>
          </a:p>
          <a:p>
            <a:r>
              <a:rPr lang="en-GB" dirty="0" smtClean="0">
                <a:solidFill>
                  <a:schemeClr val="tx1"/>
                </a:solidFill>
              </a:rPr>
              <a:t>Configuration management</a:t>
            </a:r>
          </a:p>
          <a:p>
            <a:pPr lvl="1"/>
            <a:r>
              <a:rPr lang="en-GB" dirty="0">
                <a:solidFill>
                  <a:schemeClr val="tx1"/>
                </a:solidFill>
              </a:rPr>
              <a:t>Change control – ensuring that </a:t>
            </a:r>
            <a:r>
              <a:rPr lang="en-GB" dirty="0" smtClean="0">
                <a:solidFill>
                  <a:schemeClr val="tx1"/>
                </a:solidFill>
              </a:rPr>
              <a:t>a correct </a:t>
            </a:r>
            <a:r>
              <a:rPr lang="en-GB" dirty="0">
                <a:solidFill>
                  <a:schemeClr val="tx1"/>
                </a:solidFill>
              </a:rPr>
              <a:t>and approved software </a:t>
            </a:r>
            <a:r>
              <a:rPr lang="en-GB" dirty="0" smtClean="0">
                <a:solidFill>
                  <a:schemeClr val="tx1"/>
                </a:solidFill>
              </a:rPr>
              <a:t>is running </a:t>
            </a:r>
            <a:r>
              <a:rPr lang="en-GB" dirty="0">
                <a:solidFill>
                  <a:schemeClr val="tx1"/>
                </a:solidFill>
              </a:rPr>
              <a:t>on </a:t>
            </a:r>
            <a:r>
              <a:rPr lang="en-GB" dirty="0" smtClean="0">
                <a:solidFill>
                  <a:schemeClr val="tx1"/>
                </a:solidFill>
              </a:rPr>
              <a:t>the production </a:t>
            </a:r>
            <a:r>
              <a:rPr lang="en-GB" dirty="0">
                <a:solidFill>
                  <a:schemeClr val="tx1"/>
                </a:solidFill>
              </a:rPr>
              <a:t>PLC. </a:t>
            </a:r>
          </a:p>
          <a:p>
            <a:r>
              <a:rPr lang="en-GB" dirty="0" smtClean="0">
                <a:solidFill>
                  <a:schemeClr val="tx1"/>
                </a:solidFill>
              </a:rPr>
              <a:t>Security procedures for code development </a:t>
            </a:r>
          </a:p>
          <a:p>
            <a:pPr lvl="1"/>
            <a:r>
              <a:rPr lang="en-GB" dirty="0" smtClean="0">
                <a:solidFill>
                  <a:schemeClr val="tx1"/>
                </a:solidFill>
              </a:rPr>
              <a:t>Modern vs traditional approach. </a:t>
            </a:r>
          </a:p>
          <a:p>
            <a:r>
              <a:rPr lang="en-GB" dirty="0" smtClean="0">
                <a:solidFill>
                  <a:schemeClr val="tx1"/>
                </a:solidFill>
              </a:rPr>
              <a:t>Code development and code deployment </a:t>
            </a:r>
          </a:p>
          <a:p>
            <a:pPr lvl="1"/>
            <a:r>
              <a:rPr lang="en-GB" dirty="0" smtClean="0">
                <a:solidFill>
                  <a:schemeClr val="tx1"/>
                </a:solidFill>
              </a:rPr>
              <a:t>Hardened PSS engineering workstation </a:t>
            </a:r>
          </a:p>
          <a:p>
            <a:pPr lvl="1"/>
            <a:r>
              <a:rPr lang="en-GB" dirty="0" smtClean="0">
                <a:solidFill>
                  <a:schemeClr val="tx1"/>
                </a:solidFill>
              </a:rPr>
              <a:t>PSS laptop</a:t>
            </a:r>
          </a:p>
          <a:p>
            <a:pPr marL="0" indent="0">
              <a:buNone/>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Tree>
    <p:extLst>
      <p:ext uri="{BB962C8B-B14F-4D97-AF65-F5344CB8AC3E}">
        <p14:creationId xmlns:p14="http://schemas.microsoft.com/office/powerpoint/2010/main" val="2433454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r>
              <a:rPr lang="sv-SE" noProof="0" dirty="0"/>
              <a: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17</a:t>
            </a:fld>
            <a:endParaRPr lang="en-GB"/>
          </a:p>
        </p:txBody>
      </p:sp>
      <p:sp>
        <p:nvSpPr>
          <p:cNvPr id="5" name="Content Placeholder 4"/>
          <p:cNvSpPr>
            <a:spLocks noGrp="1"/>
          </p:cNvSpPr>
          <p:nvPr>
            <p:ph idx="1"/>
          </p:nvPr>
        </p:nvSpPr>
        <p:spPr>
          <a:xfrm>
            <a:off x="2339752" y="1815408"/>
            <a:ext cx="4488160" cy="596179"/>
          </a:xfrm>
          <a:solidFill>
            <a:srgbClr val="FFCD2F"/>
          </a:solidFill>
        </p:spPr>
        <p:txBody>
          <a:bodyPr>
            <a:normAutofit/>
          </a:bodyPr>
          <a:lstStyle/>
          <a:p>
            <a:pPr marL="0" indent="0">
              <a:buNone/>
            </a:pPr>
            <a:r>
              <a:rPr lang="en-US" dirty="0">
                <a:solidFill>
                  <a:schemeClr val="tx1"/>
                </a:solidFill>
              </a:rPr>
              <a:t>Thank you for your attention!</a:t>
            </a:r>
          </a:p>
        </p:txBody>
      </p:sp>
      <p:pic>
        <p:nvPicPr>
          <p:cNvPr id="2052" name="Picture 4" descr="Image result for questions funn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564904"/>
            <a:ext cx="1955910" cy="33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34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Architecture </a:t>
            </a:r>
            <a:r>
              <a:rPr lang="en-GB" dirty="0" smtClean="0"/>
              <a:t>– Circuit </a:t>
            </a:r>
            <a:r>
              <a:rPr lang="en-GB" dirty="0"/>
              <a:t>D</a:t>
            </a:r>
            <a:r>
              <a:rPr lang="en-GB" dirty="0" smtClean="0"/>
              <a:t>iagrams</a:t>
            </a:r>
            <a:r>
              <a:rPr lang="en-GB" dirty="0" smtClean="0"/>
              <a:t> </a:t>
            </a:r>
            <a:endParaRPr lang="en-GB" dirty="0"/>
          </a:p>
        </p:txBody>
      </p:sp>
      <p:pic>
        <p:nvPicPr>
          <p:cNvPr id="5" name="Content Placeholder 4"/>
          <p:cNvPicPr>
            <a:picLocks noGrp="1" noChangeAspect="1"/>
          </p:cNvPicPr>
          <p:nvPr>
            <p:ph idx="1"/>
          </p:nvPr>
        </p:nvPicPr>
        <p:blipFill rotWithShape="1">
          <a:blip r:embed="rId2"/>
          <a:srcRect l="3285" t="17614" r="3692"/>
          <a:stretch/>
        </p:blipFill>
        <p:spPr>
          <a:xfrm>
            <a:off x="251520" y="1758530"/>
            <a:ext cx="8382692" cy="4406774"/>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Tree>
    <p:extLst>
      <p:ext uri="{BB962C8B-B14F-4D97-AF65-F5344CB8AC3E}">
        <p14:creationId xmlns:p14="http://schemas.microsoft.com/office/powerpoint/2010/main" val="347584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Devices for </a:t>
            </a:r>
            <a:r>
              <a:rPr lang="sv-SE" dirty="0" smtClean="0"/>
              <a:t>TS2 PSS </a:t>
            </a:r>
            <a:r>
              <a:rPr lang="sv-SE" dirty="0" err="1" smtClean="0"/>
              <a:t>Fail-safe</a:t>
            </a:r>
            <a:r>
              <a:rPr lang="sv-SE" dirty="0" smtClean="0"/>
              <a:t> </a:t>
            </a:r>
            <a:r>
              <a:rPr lang="sv-SE" dirty="0" err="1" smtClean="0"/>
              <a:t>Application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6" name="Rectangle 5"/>
          <p:cNvSpPr/>
          <p:nvPr/>
        </p:nvSpPr>
        <p:spPr>
          <a:xfrm>
            <a:off x="382588" y="1773695"/>
            <a:ext cx="6421660" cy="4555083"/>
          </a:xfrm>
          <a:prstGeom prst="rect">
            <a:avLst/>
          </a:prstGeom>
        </p:spPr>
        <p:txBody>
          <a:bodyPr wrap="square" lIns="91429" tIns="45715" rIns="91429" bIns="45715">
            <a:spAutoFit/>
          </a:bodyPr>
          <a:lstStyle/>
          <a:p>
            <a:pPr marL="171429" indent="-171429" algn="just" fontAlgn="base">
              <a:buFont typeface="Arial" panose="020B0604020202020204" pitchFamily="34" charset="0"/>
              <a:buChar char="•"/>
            </a:pPr>
            <a:r>
              <a:rPr lang="en-US" b="1" dirty="0" smtClean="0"/>
              <a:t>Fail-safe CPU (</a:t>
            </a:r>
            <a:r>
              <a:rPr lang="en-US" b="1" dirty="0" smtClean="0"/>
              <a:t>1515F-2 PN)</a:t>
            </a:r>
            <a:endParaRPr lang="en-US" b="1" dirty="0" smtClean="0"/>
          </a:p>
          <a:p>
            <a:pPr marL="628575" lvl="1" indent="-171429" algn="just" fontAlgn="base">
              <a:buFont typeface="Arial" panose="020B0604020202020204" pitchFamily="34" charset="0"/>
              <a:buChar char="•"/>
            </a:pPr>
            <a:r>
              <a:rPr lang="en-US" sz="1600" dirty="0"/>
              <a:t>Network separation: Integrated PROFINET interface with 2 ports for line structure and </a:t>
            </a:r>
            <a:r>
              <a:rPr lang="en-US" sz="1600" dirty="0" smtClean="0"/>
              <a:t>1 </a:t>
            </a:r>
            <a:r>
              <a:rPr lang="en-US" sz="1600" dirty="0"/>
              <a:t>additional </a:t>
            </a:r>
            <a:r>
              <a:rPr lang="en-US" sz="1600" dirty="0" smtClean="0"/>
              <a:t>interface </a:t>
            </a:r>
            <a:r>
              <a:rPr lang="en-US" sz="1600" dirty="0"/>
              <a:t>for </a:t>
            </a:r>
            <a:r>
              <a:rPr lang="en-US" sz="1600" dirty="0" smtClean="0"/>
              <a:t>Ethernet connection and basic PROFINET functionality; </a:t>
            </a:r>
          </a:p>
          <a:p>
            <a:pPr marL="628575" lvl="1" indent="-171429" fontAlgn="base">
              <a:buFont typeface="Arial" panose="020B0604020202020204" pitchFamily="34" charset="0"/>
              <a:buChar char="•"/>
            </a:pPr>
            <a:r>
              <a:rPr lang="en-US" sz="1600" dirty="0" smtClean="0"/>
              <a:t>Integrated system diagnostics;</a:t>
            </a:r>
          </a:p>
          <a:p>
            <a:pPr marL="628575" lvl="1" indent="-171429" fontAlgn="base">
              <a:buFont typeface="Arial" panose="020B0604020202020204" pitchFamily="34" charset="0"/>
              <a:buChar char="•"/>
            </a:pPr>
            <a:r>
              <a:rPr lang="en-US" sz="1600" dirty="0" smtClean="0"/>
              <a:t>Integrated security (copy, access and integrity protection).</a:t>
            </a:r>
            <a:endParaRPr lang="en-US" sz="1600" dirty="0"/>
          </a:p>
          <a:p>
            <a:pPr lvl="1" fontAlgn="base"/>
            <a:endParaRPr lang="en-US" sz="1600" dirty="0" smtClean="0"/>
          </a:p>
          <a:p>
            <a:pPr fontAlgn="base"/>
            <a:endParaRPr lang="en-US" sz="1600" dirty="0"/>
          </a:p>
          <a:p>
            <a:pPr marL="171429" indent="-171429" fontAlgn="base">
              <a:buFont typeface="Arial" panose="020B0604020202020204" pitchFamily="34" charset="0"/>
              <a:buChar char="•"/>
            </a:pPr>
            <a:r>
              <a:rPr lang="en-US" b="1" dirty="0" smtClean="0"/>
              <a:t>Fail-safe digital input module </a:t>
            </a:r>
            <a:r>
              <a:rPr lang="sv-SE" b="1" dirty="0" smtClean="0"/>
              <a:t> (8x24VDC HF)</a:t>
            </a:r>
          </a:p>
          <a:p>
            <a:pPr marL="628575" lvl="1" indent="-171429" fontAlgn="base">
              <a:buFont typeface="Arial" panose="020B0604020202020204" pitchFamily="34" charset="0"/>
              <a:buChar char="•"/>
            </a:pPr>
            <a:r>
              <a:rPr lang="en-US" sz="1600" dirty="0"/>
              <a:t>8 inputs (SIL3/Cat.4/PLe);</a:t>
            </a:r>
          </a:p>
          <a:p>
            <a:pPr marL="628575" lvl="1" indent="-171429" algn="just" fontAlgn="base">
              <a:buFont typeface="Arial" panose="020B0604020202020204" pitchFamily="34" charset="0"/>
              <a:buChar char="•"/>
            </a:pPr>
            <a:r>
              <a:rPr lang="en-US" sz="1600" dirty="0"/>
              <a:t>Diagnostics: short circuit, wire break </a:t>
            </a:r>
            <a:r>
              <a:rPr lang="en-US" sz="1600" dirty="0">
                <a:sym typeface="Wingdings" panose="05000000000000000000" pitchFamily="2" charset="2"/>
              </a:rPr>
              <a:t> </a:t>
            </a:r>
            <a:r>
              <a:rPr lang="en-US" sz="1600" dirty="0"/>
              <a:t>channel-specific; </a:t>
            </a:r>
          </a:p>
          <a:p>
            <a:pPr lvl="1" algn="just" fontAlgn="base"/>
            <a:r>
              <a:rPr lang="en-US" sz="1600" dirty="0"/>
              <a:t>		load voltage missing </a:t>
            </a:r>
            <a:r>
              <a:rPr lang="en-US" sz="1600" dirty="0">
                <a:sym typeface="Wingdings" panose="05000000000000000000" pitchFamily="2" charset="2"/>
              </a:rPr>
              <a:t> </a:t>
            </a:r>
            <a:r>
              <a:rPr lang="en-US" sz="1600" dirty="0"/>
              <a:t>module-specific;</a:t>
            </a:r>
          </a:p>
          <a:p>
            <a:pPr lvl="1" algn="just" fontAlgn="base"/>
            <a:endParaRPr lang="en-US" sz="1600" dirty="0"/>
          </a:p>
          <a:p>
            <a:pPr lvl="1" algn="just" fontAlgn="base"/>
            <a:endParaRPr lang="en-US" sz="1600" dirty="0"/>
          </a:p>
          <a:p>
            <a:pPr marL="171429" indent="-171429" fontAlgn="base">
              <a:buFont typeface="Arial" panose="020B0604020202020204" pitchFamily="34" charset="0"/>
              <a:buChar char="•"/>
            </a:pPr>
            <a:r>
              <a:rPr lang="en-US" b="1" dirty="0"/>
              <a:t>Fail-safe digital </a:t>
            </a:r>
            <a:r>
              <a:rPr lang="en-US" b="1" dirty="0" smtClean="0"/>
              <a:t>output module</a:t>
            </a:r>
            <a:r>
              <a:rPr lang="sv-SE" b="1" dirty="0" smtClean="0"/>
              <a:t> (4x24VDC/2A </a:t>
            </a:r>
            <a:r>
              <a:rPr lang="sv-SE" b="1" dirty="0"/>
              <a:t>PM </a:t>
            </a:r>
            <a:r>
              <a:rPr lang="sv-SE" b="1" dirty="0" smtClean="0"/>
              <a:t>HF)</a:t>
            </a:r>
          </a:p>
          <a:p>
            <a:pPr marL="628575" lvl="1" indent="-171429" fontAlgn="base">
              <a:buFont typeface="Arial" panose="020B0604020202020204" pitchFamily="34" charset="0"/>
              <a:buChar char="•"/>
            </a:pPr>
            <a:r>
              <a:rPr lang="sv-SE" sz="1600" dirty="0"/>
              <a:t>4 outputs, PM-switching (SIL3/Cat.4/PLe)</a:t>
            </a:r>
          </a:p>
          <a:p>
            <a:pPr marL="628575" lvl="1" indent="-171429" algn="just" fontAlgn="base">
              <a:buFont typeface="Arial" panose="020B0604020202020204" pitchFamily="34" charset="0"/>
              <a:buChar char="•"/>
            </a:pPr>
            <a:r>
              <a:rPr lang="en-US" sz="1600" dirty="0"/>
              <a:t>Diagnostics: short circuit, wire break, load voltage missing </a:t>
            </a:r>
          </a:p>
          <a:p>
            <a:pPr lvl="1" algn="just" fontAlgn="base"/>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789040"/>
            <a:ext cx="581758" cy="101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833" y="5116819"/>
            <a:ext cx="583576" cy="97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7452320" y="2016979"/>
            <a:ext cx="995945" cy="1455013"/>
          </a:xfrm>
          <a:prstGeom prst="rect">
            <a:avLst/>
          </a:prstGeom>
        </p:spPr>
      </p:pic>
    </p:spTree>
    <p:extLst>
      <p:ext uri="{BB962C8B-B14F-4D97-AF65-F5344CB8AC3E}">
        <p14:creationId xmlns:p14="http://schemas.microsoft.com/office/powerpoint/2010/main" val="2999659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Contents </a:t>
            </a:r>
            <a:endParaRPr lang="sv-SE" dirty="0"/>
          </a:p>
        </p:txBody>
      </p:sp>
      <p:sp>
        <p:nvSpPr>
          <p:cNvPr id="3" name="Content Placeholder 2"/>
          <p:cNvSpPr>
            <a:spLocks noGrp="1"/>
          </p:cNvSpPr>
          <p:nvPr>
            <p:ph idx="1"/>
          </p:nvPr>
        </p:nvSpPr>
        <p:spPr/>
        <p:txBody>
          <a:bodyPr/>
          <a:lstStyle/>
          <a:p>
            <a:r>
              <a:rPr lang="sv-SE" dirty="0" smtClean="0">
                <a:solidFill>
                  <a:schemeClr val="tx1"/>
                </a:solidFill>
              </a:rPr>
              <a:t>Software </a:t>
            </a:r>
            <a:r>
              <a:rPr lang="en-US" dirty="0" smtClean="0">
                <a:solidFill>
                  <a:schemeClr val="tx1"/>
                </a:solidFill>
              </a:rPr>
              <a:t>Development</a:t>
            </a:r>
            <a:r>
              <a:rPr lang="sv-SE" dirty="0" smtClean="0">
                <a:solidFill>
                  <a:schemeClr val="tx1"/>
                </a:solidFill>
              </a:rPr>
              <a:t> Plan </a:t>
            </a:r>
          </a:p>
          <a:p>
            <a:pPr lvl="1"/>
            <a:r>
              <a:rPr lang="sv-SE" dirty="0" smtClean="0">
                <a:solidFill>
                  <a:schemeClr val="tx1"/>
                </a:solidFill>
              </a:rPr>
              <a:t>Governance for PSS software</a:t>
            </a:r>
          </a:p>
          <a:p>
            <a:r>
              <a:rPr lang="en-GB" dirty="0" smtClean="0">
                <a:solidFill>
                  <a:schemeClr val="tx1"/>
                </a:solidFill>
              </a:rPr>
              <a:t>Software Requirements</a:t>
            </a:r>
          </a:p>
          <a:p>
            <a:r>
              <a:rPr lang="en-GB" dirty="0" smtClean="0">
                <a:solidFill>
                  <a:schemeClr val="tx1"/>
                </a:solidFill>
              </a:rPr>
              <a:t>Software </a:t>
            </a:r>
            <a:r>
              <a:rPr lang="en-GB" dirty="0" smtClean="0">
                <a:solidFill>
                  <a:schemeClr val="tx1"/>
                </a:solidFill>
              </a:rPr>
              <a:t>Tools and Devices </a:t>
            </a:r>
            <a:endParaRPr lang="en-GB" dirty="0" smtClean="0">
              <a:solidFill>
                <a:schemeClr val="tx1"/>
              </a:solidFill>
            </a:endParaRPr>
          </a:p>
          <a:p>
            <a:r>
              <a:rPr lang="en-GB" dirty="0" smtClean="0">
                <a:solidFill>
                  <a:schemeClr val="tx1"/>
                </a:solidFill>
              </a:rPr>
              <a:t>Security </a:t>
            </a:r>
            <a:r>
              <a:rPr lang="en-GB" dirty="0" smtClean="0">
                <a:solidFill>
                  <a:schemeClr val="tx1"/>
                </a:solidFill>
              </a:rPr>
              <a:t>measures </a:t>
            </a:r>
          </a:p>
          <a:p>
            <a:r>
              <a:rPr lang="en-GB" dirty="0" smtClean="0">
                <a:solidFill>
                  <a:schemeClr val="tx1"/>
                </a:solidFill>
              </a:rPr>
              <a:t>Open Questions </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2135025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For Operator Interface</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rgbClr val="000000"/>
                </a:solidFill>
              </a:rPr>
              <a:t>System </a:t>
            </a:r>
            <a:r>
              <a:rPr lang="en-US" dirty="0">
                <a:solidFill>
                  <a:srgbClr val="000000"/>
                </a:solidFill>
              </a:rPr>
              <a:t>status information critical to maintaining the SIL shall be available as part of the operator interface: </a:t>
            </a:r>
          </a:p>
          <a:p>
            <a:pPr lvl="1"/>
            <a:r>
              <a:rPr lang="en-US" dirty="0" smtClean="0">
                <a:solidFill>
                  <a:srgbClr val="000000"/>
                </a:solidFill>
              </a:rPr>
              <a:t>where </a:t>
            </a:r>
            <a:r>
              <a:rPr lang="en-US" dirty="0">
                <a:solidFill>
                  <a:srgbClr val="000000"/>
                </a:solidFill>
              </a:rPr>
              <a:t>the process is in its sequence </a:t>
            </a:r>
          </a:p>
          <a:p>
            <a:pPr lvl="1"/>
            <a:r>
              <a:rPr lang="en-US" dirty="0" smtClean="0">
                <a:solidFill>
                  <a:srgbClr val="000000"/>
                </a:solidFill>
              </a:rPr>
              <a:t>indication </a:t>
            </a:r>
            <a:r>
              <a:rPr lang="en-US" dirty="0">
                <a:solidFill>
                  <a:srgbClr val="000000"/>
                </a:solidFill>
              </a:rPr>
              <a:t>that </a:t>
            </a:r>
            <a:r>
              <a:rPr lang="en-US" dirty="0" smtClean="0">
                <a:solidFill>
                  <a:srgbClr val="000000"/>
                </a:solidFill>
              </a:rPr>
              <a:t>system’s protective </a:t>
            </a:r>
            <a:r>
              <a:rPr lang="en-US" dirty="0">
                <a:solidFill>
                  <a:srgbClr val="000000"/>
                </a:solidFill>
              </a:rPr>
              <a:t>action has occurred </a:t>
            </a:r>
          </a:p>
          <a:p>
            <a:pPr lvl="1"/>
            <a:r>
              <a:rPr lang="en-US" dirty="0" smtClean="0">
                <a:solidFill>
                  <a:srgbClr val="000000"/>
                </a:solidFill>
              </a:rPr>
              <a:t>indication </a:t>
            </a:r>
            <a:r>
              <a:rPr lang="en-US" dirty="0">
                <a:solidFill>
                  <a:srgbClr val="000000"/>
                </a:solidFill>
              </a:rPr>
              <a:t>that a protective function is </a:t>
            </a:r>
            <a:r>
              <a:rPr lang="en-US" dirty="0" smtClean="0">
                <a:solidFill>
                  <a:srgbClr val="000000"/>
                </a:solidFill>
              </a:rPr>
              <a:t>bypassed </a:t>
            </a:r>
            <a:endParaRPr lang="en-US" dirty="0">
              <a:solidFill>
                <a:srgbClr val="000000"/>
              </a:solidFill>
            </a:endParaRPr>
          </a:p>
          <a:p>
            <a:pPr lvl="1"/>
            <a:r>
              <a:rPr lang="en-US" dirty="0" smtClean="0">
                <a:solidFill>
                  <a:srgbClr val="000000"/>
                </a:solidFill>
              </a:rPr>
              <a:t>information </a:t>
            </a:r>
            <a:r>
              <a:rPr lang="en-US" dirty="0">
                <a:solidFill>
                  <a:srgbClr val="000000"/>
                </a:solidFill>
              </a:rPr>
              <a:t>about automatic actions </a:t>
            </a:r>
            <a:r>
              <a:rPr lang="en-US" dirty="0" smtClean="0">
                <a:solidFill>
                  <a:srgbClr val="000000"/>
                </a:solidFill>
              </a:rPr>
              <a:t>from PSS system</a:t>
            </a:r>
            <a:endParaRPr lang="en-US" dirty="0">
              <a:solidFill>
                <a:srgbClr val="000000"/>
              </a:solidFill>
            </a:endParaRPr>
          </a:p>
          <a:p>
            <a:pPr lvl="1"/>
            <a:r>
              <a:rPr lang="en-US" dirty="0" smtClean="0">
                <a:solidFill>
                  <a:srgbClr val="000000"/>
                </a:solidFill>
              </a:rPr>
              <a:t>status </a:t>
            </a:r>
            <a:r>
              <a:rPr lang="en-US" dirty="0">
                <a:solidFill>
                  <a:srgbClr val="000000"/>
                </a:solidFill>
              </a:rPr>
              <a:t>of sensors and final elements </a:t>
            </a:r>
          </a:p>
          <a:p>
            <a:pPr lvl="1"/>
            <a:r>
              <a:rPr lang="en-US" dirty="0" smtClean="0">
                <a:solidFill>
                  <a:srgbClr val="000000"/>
                </a:solidFill>
              </a:rPr>
              <a:t>the </a:t>
            </a:r>
            <a:r>
              <a:rPr lang="en-US" dirty="0">
                <a:solidFill>
                  <a:srgbClr val="000000"/>
                </a:solidFill>
              </a:rPr>
              <a:t>loss of energy where that energy loss impacts safety </a:t>
            </a:r>
          </a:p>
          <a:p>
            <a:pPr lvl="1"/>
            <a:r>
              <a:rPr lang="en-US" dirty="0" smtClean="0">
                <a:solidFill>
                  <a:srgbClr val="000000"/>
                </a:solidFill>
              </a:rPr>
              <a:t>the </a:t>
            </a:r>
            <a:r>
              <a:rPr lang="en-US" dirty="0">
                <a:solidFill>
                  <a:srgbClr val="000000"/>
                </a:solidFill>
              </a:rPr>
              <a:t>results of diagnostics </a:t>
            </a:r>
          </a:p>
          <a:p>
            <a:pPr algn="just"/>
            <a:r>
              <a:rPr lang="en-US" dirty="0" smtClean="0">
                <a:solidFill>
                  <a:srgbClr val="000000"/>
                </a:solidFill>
              </a:rPr>
              <a:t>System operator </a:t>
            </a:r>
            <a:r>
              <a:rPr lang="en-US" dirty="0">
                <a:solidFill>
                  <a:srgbClr val="000000"/>
                </a:solidFill>
              </a:rPr>
              <a:t>interface shall prevent changes to SIS </a:t>
            </a:r>
            <a:r>
              <a:rPr lang="en-US" dirty="0" smtClean="0">
                <a:solidFill>
                  <a:srgbClr val="000000"/>
                </a:solidFill>
              </a:rPr>
              <a:t>software. </a:t>
            </a:r>
          </a:p>
          <a:p>
            <a:pPr algn="just"/>
            <a:r>
              <a:rPr lang="en-US" dirty="0" smtClean="0">
                <a:solidFill>
                  <a:srgbClr val="000000"/>
                </a:solidFill>
              </a:rPr>
              <a:t>Any writing from standard to safety part of the software shall </a:t>
            </a:r>
            <a:r>
              <a:rPr lang="en-US" dirty="0">
                <a:solidFill>
                  <a:srgbClr val="000000"/>
                </a:solidFill>
              </a:rPr>
              <a:t>be documented and tested to make sure it cannot lead the system to an unsafe state. </a:t>
            </a:r>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Tree>
    <p:extLst>
      <p:ext uri="{BB962C8B-B14F-4D97-AF65-F5344CB8AC3E}">
        <p14:creationId xmlns:p14="http://schemas.microsoft.com/office/powerpoint/2010/main" val="128649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Realisation Requirements </a:t>
            </a:r>
            <a:endParaRPr lang="sv-SE" dirty="0"/>
          </a:p>
        </p:txBody>
      </p:sp>
      <p:sp>
        <p:nvSpPr>
          <p:cNvPr id="3" name="Content Placeholder 2"/>
          <p:cNvSpPr>
            <a:spLocks noGrp="1"/>
          </p:cNvSpPr>
          <p:nvPr>
            <p:ph idx="1"/>
          </p:nvPr>
        </p:nvSpPr>
        <p:spPr/>
        <p:txBody>
          <a:bodyPr>
            <a:normAutofit fontScale="70000" lnSpcReduction="20000"/>
          </a:bodyPr>
          <a:lstStyle/>
          <a:p>
            <a:pPr algn="just"/>
            <a:r>
              <a:rPr lang="en-US" dirty="0">
                <a:solidFill>
                  <a:schemeClr val="tx1"/>
                </a:solidFill>
              </a:rPr>
              <a:t>During </a:t>
            </a:r>
            <a:r>
              <a:rPr lang="en-US" dirty="0" smtClean="0">
                <a:solidFill>
                  <a:schemeClr val="tx1"/>
                </a:solidFill>
              </a:rPr>
              <a:t>realisation records shall </a:t>
            </a:r>
            <a:r>
              <a:rPr lang="en-US" dirty="0">
                <a:solidFill>
                  <a:schemeClr val="tx1"/>
                </a:solidFill>
              </a:rPr>
              <a:t>be </a:t>
            </a:r>
            <a:r>
              <a:rPr lang="en-US" dirty="0" smtClean="0">
                <a:solidFill>
                  <a:schemeClr val="tx1"/>
                </a:solidFill>
              </a:rPr>
              <a:t>created, including:</a:t>
            </a:r>
          </a:p>
          <a:p>
            <a:pPr lvl="1" algn="just"/>
            <a:r>
              <a:rPr lang="en-US" dirty="0" smtClean="0">
                <a:solidFill>
                  <a:schemeClr val="tx1"/>
                </a:solidFill>
              </a:rPr>
              <a:t>decisions </a:t>
            </a:r>
            <a:r>
              <a:rPr lang="en-US" dirty="0">
                <a:solidFill>
                  <a:schemeClr val="tx1"/>
                </a:solidFill>
              </a:rPr>
              <a:t>and their </a:t>
            </a:r>
            <a:r>
              <a:rPr lang="en-US" dirty="0" smtClean="0">
                <a:solidFill>
                  <a:schemeClr val="tx1"/>
                </a:solidFill>
              </a:rPr>
              <a:t>rationale;</a:t>
            </a:r>
            <a:endParaRPr lang="en-US" dirty="0">
              <a:solidFill>
                <a:schemeClr val="tx1"/>
              </a:solidFill>
            </a:endParaRPr>
          </a:p>
          <a:p>
            <a:pPr lvl="1" algn="just"/>
            <a:r>
              <a:rPr lang="en-US" dirty="0">
                <a:solidFill>
                  <a:schemeClr val="tx1"/>
                </a:solidFill>
              </a:rPr>
              <a:t>problems and their </a:t>
            </a:r>
            <a:r>
              <a:rPr lang="en-US" dirty="0" smtClean="0">
                <a:solidFill>
                  <a:schemeClr val="tx1"/>
                </a:solidFill>
              </a:rPr>
              <a:t>solutions;</a:t>
            </a:r>
            <a:endParaRPr lang="en-US" dirty="0">
              <a:solidFill>
                <a:schemeClr val="tx1"/>
              </a:solidFill>
            </a:endParaRPr>
          </a:p>
          <a:p>
            <a:pPr lvl="1" algn="just"/>
            <a:r>
              <a:rPr lang="en-US" dirty="0" smtClean="0">
                <a:solidFill>
                  <a:schemeClr val="tx1"/>
                </a:solidFill>
              </a:rPr>
              <a:t>testing </a:t>
            </a:r>
            <a:r>
              <a:rPr lang="en-US" dirty="0">
                <a:solidFill>
                  <a:schemeClr val="tx1"/>
                </a:solidFill>
              </a:rPr>
              <a:t>performed on each </a:t>
            </a:r>
            <a:r>
              <a:rPr lang="en-US" dirty="0" smtClean="0">
                <a:solidFill>
                  <a:schemeClr val="tx1"/>
                </a:solidFill>
              </a:rPr>
              <a:t>module.</a:t>
            </a:r>
            <a:endParaRPr lang="en-US" dirty="0">
              <a:solidFill>
                <a:schemeClr val="tx1"/>
              </a:solidFill>
            </a:endParaRPr>
          </a:p>
          <a:p>
            <a:pPr algn="just"/>
            <a:r>
              <a:rPr lang="en-US" dirty="0" smtClean="0">
                <a:solidFill>
                  <a:schemeClr val="tx1"/>
                </a:solidFill>
              </a:rPr>
              <a:t>Software manuals will be generated at a later stages of </a:t>
            </a:r>
            <a:r>
              <a:rPr lang="en-US" dirty="0">
                <a:solidFill>
                  <a:schemeClr val="tx1"/>
                </a:solidFill>
              </a:rPr>
              <a:t>development </a:t>
            </a:r>
            <a:r>
              <a:rPr lang="en-US" dirty="0" smtClean="0">
                <a:solidFill>
                  <a:schemeClr val="tx1"/>
                </a:solidFill>
              </a:rPr>
              <a:t>process, and shall include:  </a:t>
            </a:r>
          </a:p>
          <a:p>
            <a:pPr lvl="1" algn="just"/>
            <a:r>
              <a:rPr lang="en-US" dirty="0" smtClean="0">
                <a:solidFill>
                  <a:schemeClr val="tx1"/>
                </a:solidFill>
              </a:rPr>
              <a:t>drawings</a:t>
            </a:r>
            <a:r>
              <a:rPr lang="en-US" dirty="0">
                <a:solidFill>
                  <a:schemeClr val="tx1"/>
                </a:solidFill>
              </a:rPr>
              <a:t>, diagrams, descriptions and explanations necessary for the use, maintenance and repair of the system </a:t>
            </a:r>
            <a:r>
              <a:rPr lang="en-US" dirty="0" smtClean="0">
                <a:solidFill>
                  <a:schemeClr val="tx1"/>
                </a:solidFill>
              </a:rPr>
              <a:t>and procedures </a:t>
            </a:r>
            <a:r>
              <a:rPr lang="en-US" dirty="0">
                <a:solidFill>
                  <a:schemeClr val="tx1"/>
                </a:solidFill>
              </a:rPr>
              <a:t>for checking </a:t>
            </a:r>
            <a:r>
              <a:rPr lang="en-US" dirty="0" smtClean="0">
                <a:solidFill>
                  <a:schemeClr val="tx1"/>
                </a:solidFill>
              </a:rPr>
              <a:t>functionalities;</a:t>
            </a:r>
            <a:endParaRPr lang="en-US" dirty="0">
              <a:solidFill>
                <a:schemeClr val="tx1"/>
              </a:solidFill>
            </a:endParaRPr>
          </a:p>
          <a:p>
            <a:pPr lvl="1" algn="just"/>
            <a:r>
              <a:rPr lang="en-US" dirty="0" smtClean="0">
                <a:solidFill>
                  <a:schemeClr val="tx1"/>
                </a:solidFill>
              </a:rPr>
              <a:t>warnings </a:t>
            </a:r>
            <a:r>
              <a:rPr lang="en-US" dirty="0">
                <a:solidFill>
                  <a:schemeClr val="tx1"/>
                </a:solidFill>
              </a:rPr>
              <a:t>concerning ways in which the system </a:t>
            </a:r>
            <a:r>
              <a:rPr lang="en-US" dirty="0" smtClean="0">
                <a:solidFill>
                  <a:schemeClr val="tx1"/>
                </a:solidFill>
              </a:rPr>
              <a:t>shall not </a:t>
            </a:r>
            <a:r>
              <a:rPr lang="en-US" dirty="0">
                <a:solidFill>
                  <a:schemeClr val="tx1"/>
                </a:solidFill>
              </a:rPr>
              <a:t>be </a:t>
            </a:r>
            <a:r>
              <a:rPr lang="en-US" dirty="0" smtClean="0">
                <a:solidFill>
                  <a:schemeClr val="tx1"/>
                </a:solidFill>
              </a:rPr>
              <a:t>used;</a:t>
            </a:r>
            <a:endParaRPr lang="en-US" dirty="0">
              <a:solidFill>
                <a:schemeClr val="tx1"/>
              </a:solidFill>
            </a:endParaRPr>
          </a:p>
          <a:p>
            <a:pPr lvl="1" algn="just"/>
            <a:r>
              <a:rPr lang="en-US" dirty="0" smtClean="0">
                <a:solidFill>
                  <a:schemeClr val="tx1"/>
                </a:solidFill>
              </a:rPr>
              <a:t>instructions </a:t>
            </a:r>
            <a:r>
              <a:rPr lang="en-US" dirty="0">
                <a:solidFill>
                  <a:schemeClr val="tx1"/>
                </a:solidFill>
              </a:rPr>
              <a:t>for the training of </a:t>
            </a:r>
            <a:r>
              <a:rPr lang="en-US" dirty="0" smtClean="0">
                <a:solidFill>
                  <a:schemeClr val="tx1"/>
                </a:solidFill>
              </a:rPr>
              <a:t>operators;</a:t>
            </a:r>
            <a:endParaRPr lang="en-US" dirty="0">
              <a:solidFill>
                <a:schemeClr val="tx1"/>
              </a:solidFill>
            </a:endParaRPr>
          </a:p>
          <a:p>
            <a:pPr lvl="1" algn="just"/>
            <a:r>
              <a:rPr lang="en-US" dirty="0" smtClean="0">
                <a:solidFill>
                  <a:schemeClr val="tx1"/>
                </a:solidFill>
              </a:rPr>
              <a:t>the </a:t>
            </a:r>
            <a:r>
              <a:rPr lang="en-US" dirty="0">
                <a:solidFill>
                  <a:schemeClr val="tx1"/>
                </a:solidFill>
              </a:rPr>
              <a:t>description of the adjustment and maintenance operations </a:t>
            </a:r>
            <a:r>
              <a:rPr lang="en-US" dirty="0" smtClean="0">
                <a:solidFill>
                  <a:schemeClr val="tx1"/>
                </a:solidFill>
              </a:rPr>
              <a:t>(including preventive measures);</a:t>
            </a:r>
          </a:p>
          <a:p>
            <a:pPr lvl="1" algn="just"/>
            <a:r>
              <a:rPr lang="en-US" dirty="0" smtClean="0">
                <a:solidFill>
                  <a:schemeClr val="tx1"/>
                </a:solidFill>
              </a:rPr>
              <a:t>instructions for safe adjustment </a:t>
            </a:r>
            <a:r>
              <a:rPr lang="en-US" dirty="0">
                <a:solidFill>
                  <a:schemeClr val="tx1"/>
                </a:solidFill>
              </a:rPr>
              <a:t>and maintenance </a:t>
            </a:r>
            <a:r>
              <a:rPr lang="en-US" dirty="0" smtClean="0">
                <a:solidFill>
                  <a:schemeClr val="tx1"/>
                </a:solidFill>
              </a:rPr>
              <a:t>actions;</a:t>
            </a:r>
            <a:endParaRPr lang="en-US" dirty="0">
              <a:solidFill>
                <a:schemeClr val="tx1"/>
              </a:solidFill>
            </a:endParaRPr>
          </a:p>
          <a:p>
            <a:pPr lvl="1" algn="just"/>
            <a:r>
              <a:rPr lang="en-US" dirty="0" smtClean="0">
                <a:solidFill>
                  <a:schemeClr val="tx1"/>
                </a:solidFill>
              </a:rPr>
              <a:t>the </a:t>
            </a:r>
            <a:r>
              <a:rPr lang="en-US" dirty="0">
                <a:solidFill>
                  <a:schemeClr val="tx1"/>
                </a:solidFill>
              </a:rPr>
              <a:t>specifications of the spare parts and tools to be used and </a:t>
            </a:r>
            <a:r>
              <a:rPr lang="en-US" dirty="0" smtClean="0">
                <a:solidFill>
                  <a:schemeClr val="tx1"/>
                </a:solidFill>
              </a:rPr>
              <a:t>provided;</a:t>
            </a:r>
            <a:endParaRPr lang="en-US" dirty="0">
              <a:solidFill>
                <a:schemeClr val="tx1"/>
              </a:solidFill>
            </a:endParaRPr>
          </a:p>
          <a:p>
            <a:pPr lvl="1" algn="just"/>
            <a:r>
              <a:rPr lang="en-US" dirty="0" smtClean="0">
                <a:solidFill>
                  <a:schemeClr val="tx1"/>
                </a:solidFill>
              </a:rPr>
              <a:t>instructions </a:t>
            </a:r>
            <a:r>
              <a:rPr lang="en-US" dirty="0">
                <a:solidFill>
                  <a:schemeClr val="tx1"/>
                </a:solidFill>
              </a:rPr>
              <a:t>for </a:t>
            </a:r>
            <a:r>
              <a:rPr lang="en-US" dirty="0" smtClean="0">
                <a:solidFill>
                  <a:schemeClr val="tx1"/>
                </a:solidFill>
              </a:rPr>
              <a:t>commissioning.</a:t>
            </a:r>
          </a:p>
          <a:p>
            <a:pPr algn="just"/>
            <a:r>
              <a:rPr lang="en-US" dirty="0">
                <a:solidFill>
                  <a:schemeClr val="tx1"/>
                </a:solidFill>
              </a:rPr>
              <a:t>D</a:t>
            </a:r>
            <a:r>
              <a:rPr lang="en-US" dirty="0" smtClean="0">
                <a:solidFill>
                  <a:schemeClr val="tx1"/>
                </a:solidFill>
              </a:rPr>
              <a:t>ocumentation </a:t>
            </a:r>
            <a:r>
              <a:rPr lang="en-US" dirty="0">
                <a:solidFill>
                  <a:schemeClr val="tx1"/>
                </a:solidFill>
              </a:rPr>
              <a:t>shall enable the Operator </a:t>
            </a:r>
            <a:r>
              <a:rPr lang="en-US" dirty="0" smtClean="0">
                <a:solidFill>
                  <a:schemeClr val="tx1"/>
                </a:solidFill>
              </a:rPr>
              <a:t>to </a:t>
            </a:r>
            <a:r>
              <a:rPr lang="en-US" dirty="0">
                <a:solidFill>
                  <a:schemeClr val="tx1"/>
                </a:solidFill>
              </a:rPr>
              <a:t>create maintenance records</a:t>
            </a:r>
            <a:r>
              <a:rPr lang="en-US" dirty="0"/>
              <a:t>. </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Tree>
    <p:extLst>
      <p:ext uri="{BB962C8B-B14F-4D97-AF65-F5344CB8AC3E}">
        <p14:creationId xmlns:p14="http://schemas.microsoft.com/office/powerpoint/2010/main" val="376358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SIF02 – Siemens Safety Library Function</a:t>
            </a:r>
            <a:endParaRPr lang="sv-SE" dirty="0"/>
          </a:p>
        </p:txBody>
      </p:sp>
      <p:sp>
        <p:nvSpPr>
          <p:cNvPr id="4" name="Content Placeholder 3"/>
          <p:cNvSpPr>
            <a:spLocks noGrp="1"/>
          </p:cNvSpPr>
          <p:nvPr>
            <p:ph sz="quarter" idx="1"/>
          </p:nvPr>
        </p:nvSpPr>
        <p:spPr/>
        <p:txBody>
          <a:bodyPr>
            <a:normAutofit/>
          </a:bodyPr>
          <a:lstStyle/>
          <a:p>
            <a:r>
              <a:rPr lang="sv-SE" sz="2000" dirty="0">
                <a:solidFill>
                  <a:schemeClr val="tx1"/>
                </a:solidFill>
              </a:rPr>
              <a:t>SFDOOR: Safety door monitoring </a:t>
            </a:r>
            <a:endParaRPr lang="sv-SE" sz="2000" dirty="0" smtClean="0">
              <a:solidFill>
                <a:schemeClr val="tx1"/>
              </a:solidFill>
            </a:endParaRPr>
          </a:p>
          <a:p>
            <a:pPr lvl="1" algn="just"/>
            <a:r>
              <a:rPr lang="en-US" sz="1800" dirty="0">
                <a:solidFill>
                  <a:schemeClr val="tx1"/>
                </a:solidFill>
              </a:rPr>
              <a:t>Enable signal Q is reset to 0 as soon as one of the inputs IN1 or IN2 take a signal state of 0 (safety door is opened). The enable signal can be reset to 1, only if: </a:t>
            </a:r>
          </a:p>
          <a:p>
            <a:pPr lvl="2"/>
            <a:r>
              <a:rPr lang="en-US" sz="1500" dirty="0" smtClean="0">
                <a:solidFill>
                  <a:schemeClr val="tx1"/>
                </a:solidFill>
              </a:rPr>
              <a:t>Inputs </a:t>
            </a:r>
            <a:r>
              <a:rPr lang="en-US" sz="1500" dirty="0">
                <a:solidFill>
                  <a:schemeClr val="tx1"/>
                </a:solidFill>
              </a:rPr>
              <a:t>IN1 and IN2 both take a signal state of 0 prior to opening the door (safety door has been completely opened) </a:t>
            </a:r>
          </a:p>
          <a:p>
            <a:pPr lvl="2"/>
            <a:r>
              <a:rPr lang="en-US" sz="1500" dirty="0" smtClean="0">
                <a:solidFill>
                  <a:schemeClr val="tx1"/>
                </a:solidFill>
              </a:rPr>
              <a:t>Inputs </a:t>
            </a:r>
            <a:r>
              <a:rPr lang="en-US" sz="1500" dirty="0">
                <a:solidFill>
                  <a:schemeClr val="tx1"/>
                </a:solidFill>
              </a:rPr>
              <a:t>IN1 and IN2 then both take a signal state of 1 (safety door is closed) </a:t>
            </a:r>
          </a:p>
          <a:p>
            <a:pPr lvl="2"/>
            <a:r>
              <a:rPr lang="sv-SE" sz="1500" dirty="0" smtClean="0">
                <a:solidFill>
                  <a:schemeClr val="tx1"/>
                </a:solidFill>
              </a:rPr>
              <a:t>An </a:t>
            </a:r>
            <a:r>
              <a:rPr lang="sv-SE" sz="1500" dirty="0">
                <a:solidFill>
                  <a:schemeClr val="tx1"/>
                </a:solidFill>
              </a:rPr>
              <a:t>acknowledgment occurs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198619"/>
            <a:ext cx="246382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1048"/>
            <a:ext cx="3349179" cy="282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411760" y="4558659"/>
            <a:ext cx="2232248"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11760" y="5087867"/>
            <a:ext cx="2232248"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69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 Software Governance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628800"/>
            <a:ext cx="3264826" cy="29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2051720" y="3573016"/>
            <a:ext cx="1152128" cy="1008112"/>
          </a:xfrm>
          <a:prstGeom prst="roundRect">
            <a:avLst/>
          </a:prstGeom>
          <a:solidFill>
            <a:srgbClr val="DDC3DD">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pic>
        <p:nvPicPr>
          <p:cNvPr id="205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692572" y="4440927"/>
            <a:ext cx="2190761" cy="249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2123728" y="5445223"/>
            <a:ext cx="792088" cy="1339485"/>
          </a:xfrm>
          <a:prstGeom prst="roundRect">
            <a:avLst/>
          </a:prstGeom>
          <a:solidFill>
            <a:srgbClr val="DDC3DD">
              <a:alpha val="13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7" name="TextBox 6"/>
          <p:cNvSpPr txBox="1"/>
          <p:nvPr/>
        </p:nvSpPr>
        <p:spPr>
          <a:xfrm>
            <a:off x="4054220" y="1748025"/>
            <a:ext cx="4320480" cy="443198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Limited Variability Language (LVL)	</a:t>
            </a:r>
          </a:p>
          <a:p>
            <a:pPr marL="742895" lvl="1" indent="-285750">
              <a:buFont typeface="Arial" panose="020B0604020202020204" pitchFamily="34" charset="0"/>
              <a:buChar char="•"/>
            </a:pPr>
            <a:r>
              <a:rPr lang="en-US" dirty="0" smtClean="0"/>
              <a:t>Programming </a:t>
            </a:r>
            <a:r>
              <a:rPr lang="en-US" dirty="0"/>
              <a:t>language for commercial and industrial </a:t>
            </a:r>
            <a:r>
              <a:rPr lang="en-GB" dirty="0" smtClean="0"/>
              <a:t>PLCs. </a:t>
            </a:r>
          </a:p>
          <a:p>
            <a:pPr marL="742895" lvl="1" indent="-285750">
              <a:buFont typeface="Arial" panose="020B0604020202020204" pitchFamily="34" charset="0"/>
              <a:buChar char="•"/>
            </a:pPr>
            <a:r>
              <a:rPr lang="en-US" dirty="0" smtClean="0"/>
              <a:t>Easily </a:t>
            </a:r>
            <a:r>
              <a:rPr lang="en-US" dirty="0"/>
              <a:t>understood by process sector </a:t>
            </a:r>
            <a:r>
              <a:rPr lang="en-US" dirty="0" smtClean="0"/>
              <a:t>users.</a:t>
            </a:r>
            <a:endParaRPr lang="en-US" dirty="0"/>
          </a:p>
          <a:p>
            <a:pPr marL="742895" lvl="1" indent="-285750">
              <a:buFont typeface="Arial" panose="020B0604020202020204" pitchFamily="34" charset="0"/>
              <a:buChar char="•"/>
            </a:pPr>
            <a:r>
              <a:rPr lang="en-US" dirty="0" smtClean="0"/>
              <a:t>Has the </a:t>
            </a:r>
            <a:r>
              <a:rPr lang="en-US" dirty="0"/>
              <a:t>capability to combine predefined, application specific, library functions to implement the </a:t>
            </a:r>
            <a:r>
              <a:rPr lang="en-US" dirty="0" smtClean="0"/>
              <a:t>safety requirements. </a:t>
            </a:r>
          </a:p>
          <a:p>
            <a:pPr marL="285750" indent="-285750">
              <a:buFont typeface="Arial" panose="020B0604020202020204" pitchFamily="34" charset="0"/>
              <a:buChar char="•"/>
            </a:pPr>
            <a:r>
              <a:rPr lang="en-US" dirty="0"/>
              <a:t>For SIL </a:t>
            </a:r>
            <a:r>
              <a:rPr lang="en-US" dirty="0" smtClean="0"/>
              <a:t>2 </a:t>
            </a:r>
            <a:r>
              <a:rPr lang="en-US" dirty="0"/>
              <a:t>applications, a safety configured </a:t>
            </a:r>
            <a:r>
              <a:rPr lang="en-US" dirty="0" smtClean="0"/>
              <a:t>PLC may </a:t>
            </a:r>
            <a:r>
              <a:rPr lang="en-US" dirty="0"/>
              <a:t>be </a:t>
            </a:r>
            <a:r>
              <a:rPr lang="en-US" dirty="0" smtClean="0"/>
              <a:t>used provided </a:t>
            </a:r>
            <a:r>
              <a:rPr lang="en-US" dirty="0"/>
              <a:t>that all the following additional provisions are </a:t>
            </a:r>
            <a:r>
              <a:rPr lang="en-US" dirty="0" smtClean="0"/>
              <a:t>met (clause 11.5.5.5):</a:t>
            </a:r>
            <a:endParaRPr lang="en-US" dirty="0"/>
          </a:p>
          <a:p>
            <a:pPr marL="742895" lvl="1" indent="-285750">
              <a:buFont typeface="Arial" panose="020B0604020202020204" pitchFamily="34" charset="0"/>
              <a:buChar char="•"/>
            </a:pPr>
            <a:r>
              <a:rPr lang="en-US" sz="1600" dirty="0" smtClean="0"/>
              <a:t>understanding </a:t>
            </a:r>
            <a:r>
              <a:rPr lang="en-US" sz="1600" dirty="0"/>
              <a:t>of unsafe failure modes;</a:t>
            </a:r>
          </a:p>
          <a:p>
            <a:pPr marL="742895" lvl="1" indent="-285750">
              <a:buFont typeface="Arial" panose="020B0604020202020204" pitchFamily="34" charset="0"/>
              <a:buChar char="•"/>
            </a:pPr>
            <a:r>
              <a:rPr lang="en-US" sz="1600" dirty="0" smtClean="0"/>
              <a:t>protection </a:t>
            </a:r>
            <a:r>
              <a:rPr lang="en-US" sz="1600" dirty="0"/>
              <a:t>against unauthorized or unintended modifications</a:t>
            </a:r>
            <a:r>
              <a:rPr lang="en-US" sz="1600" dirty="0" smtClean="0"/>
              <a:t>.</a:t>
            </a:r>
            <a:endParaRPr lang="en-GB" sz="1600" dirty="0" smtClean="0"/>
          </a:p>
        </p:txBody>
      </p:sp>
    </p:spTree>
    <p:extLst>
      <p:ext uri="{BB962C8B-B14F-4D97-AF65-F5344CB8AC3E}">
        <p14:creationId xmlns:p14="http://schemas.microsoft.com/office/powerpoint/2010/main" val="321863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a:srcRect l="3939"/>
          <a:stretch/>
        </p:blipFill>
        <p:spPr>
          <a:xfrm>
            <a:off x="2051720" y="1600200"/>
            <a:ext cx="5948744" cy="5141168"/>
          </a:xfrm>
          <a:prstGeom prst="rect">
            <a:avLst/>
          </a:prstGeom>
          <a:ln>
            <a:noFill/>
          </a:ln>
        </p:spPr>
        <p:style>
          <a:lnRef idx="1">
            <a:schemeClr val="accent1"/>
          </a:lnRef>
          <a:fillRef idx="2">
            <a:schemeClr val="accent1"/>
          </a:fillRef>
          <a:effectRef idx="1">
            <a:schemeClr val="accent1"/>
          </a:effectRef>
          <a:fontRef idx="minor">
            <a:schemeClr val="dk1"/>
          </a:fontRef>
        </p:style>
      </p:pic>
      <p:sp>
        <p:nvSpPr>
          <p:cNvPr id="13" name="Rectangle 12"/>
          <p:cNvSpPr/>
          <p:nvPr/>
        </p:nvSpPr>
        <p:spPr>
          <a:xfrm>
            <a:off x="59292" y="1485425"/>
            <a:ext cx="1735424"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Software Planning </a:t>
            </a:r>
            <a:r>
              <a:rPr lang="en-GB" dirty="0" smtClean="0"/>
              <a:t>Documentation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6" name="Right Arrow 5"/>
          <p:cNvSpPr/>
          <p:nvPr/>
        </p:nvSpPr>
        <p:spPr>
          <a:xfrm rot="4322453">
            <a:off x="401103" y="3963796"/>
            <a:ext cx="4019285" cy="213278"/>
          </a:xfrm>
          <a:prstGeom prst="rightArrow">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14" name="TextBox 13"/>
          <p:cNvSpPr txBox="1"/>
          <p:nvPr/>
        </p:nvSpPr>
        <p:spPr>
          <a:xfrm>
            <a:off x="0" y="6471108"/>
            <a:ext cx="2267769" cy="400099"/>
          </a:xfrm>
          <a:prstGeom prst="rect">
            <a:avLst/>
          </a:prstGeom>
          <a:noFill/>
        </p:spPr>
        <p:txBody>
          <a:bodyPr wrap="square" lIns="91429" tIns="45715" rIns="91429" bIns="45715" rtlCol="0">
            <a:spAutoFit/>
          </a:bodyPr>
          <a:lstStyle/>
          <a:p>
            <a:r>
              <a:rPr lang="sv-SE" sz="1000" dirty="0" smtClean="0">
                <a:solidFill>
                  <a:schemeClr val="bg1">
                    <a:lumMod val="50000"/>
                  </a:schemeClr>
                </a:solidFill>
              </a:rPr>
              <a:t>SRS = Safety Requirements Specification </a:t>
            </a:r>
          </a:p>
          <a:p>
            <a:r>
              <a:rPr lang="sv-SE" sz="1000" dirty="0" smtClean="0">
                <a:solidFill>
                  <a:schemeClr val="bg1">
                    <a:lumMod val="50000"/>
                  </a:schemeClr>
                </a:solidFill>
              </a:rPr>
              <a:t>AP= Application Program </a:t>
            </a:r>
            <a:endParaRPr lang="en-US" sz="1000" dirty="0">
              <a:solidFill>
                <a:schemeClr val="bg1">
                  <a:lumMod val="50000"/>
                </a:schemeClr>
              </a:solidFill>
            </a:endParaRPr>
          </a:p>
        </p:txBody>
      </p:sp>
      <p:pic>
        <p:nvPicPr>
          <p:cNvPr id="15"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430" y="3183028"/>
            <a:ext cx="438357" cy="584735"/>
          </a:xfrm>
          <a:prstGeom prst="rect">
            <a:avLst/>
          </a:prstGeom>
          <a:solidFill>
            <a:srgbClr val="5D1924"/>
          </a:solidFill>
        </p:spPr>
        <p:style>
          <a:lnRef idx="1">
            <a:schemeClr val="accent1"/>
          </a:lnRef>
          <a:fillRef idx="2">
            <a:schemeClr val="accent1"/>
          </a:fillRef>
          <a:effectRef idx="1">
            <a:schemeClr val="accent1"/>
          </a:effectRef>
          <a:fontRef idx="minor">
            <a:schemeClr val="dk1"/>
          </a:fontRef>
        </p:style>
      </p:pic>
      <p:sp>
        <p:nvSpPr>
          <p:cNvPr id="16" name="TextBox 15"/>
          <p:cNvSpPr txBox="1"/>
          <p:nvPr/>
        </p:nvSpPr>
        <p:spPr>
          <a:xfrm>
            <a:off x="7975943" y="3786823"/>
            <a:ext cx="848559" cy="246221"/>
          </a:xfrm>
          <a:prstGeom prst="rect">
            <a:avLst/>
          </a:prstGeom>
          <a:noFill/>
        </p:spPr>
        <p:txBody>
          <a:bodyPr wrap="square" rtlCol="0">
            <a:spAutoFit/>
          </a:bodyPr>
          <a:lstStyle/>
          <a:p>
            <a:pPr algn="ctr"/>
            <a:r>
              <a:rPr lang="en-GB" sz="1000" dirty="0" smtClean="0"/>
              <a:t>V&amp;V Plan</a:t>
            </a:r>
            <a:endParaRPr lang="sv-SE" sz="1000" dirty="0"/>
          </a:p>
        </p:txBody>
      </p:sp>
      <p:pic>
        <p:nvPicPr>
          <p:cNvPr id="20"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34" y="3184376"/>
            <a:ext cx="438357" cy="584735"/>
          </a:xfrm>
          <a:prstGeom prst="rect">
            <a:avLst/>
          </a:prstGeom>
          <a:solidFill>
            <a:srgbClr val="00B050"/>
          </a:solidFill>
        </p:spPr>
      </p:pic>
      <p:sp>
        <p:nvSpPr>
          <p:cNvPr id="21" name="TextBox 20"/>
          <p:cNvSpPr txBox="1"/>
          <p:nvPr/>
        </p:nvSpPr>
        <p:spPr>
          <a:xfrm>
            <a:off x="288802" y="3818910"/>
            <a:ext cx="1272348" cy="400110"/>
          </a:xfrm>
          <a:prstGeom prst="rect">
            <a:avLst/>
          </a:prstGeom>
          <a:noFill/>
        </p:spPr>
        <p:txBody>
          <a:bodyPr wrap="square" rtlCol="0">
            <a:spAutoFit/>
          </a:bodyPr>
          <a:lstStyle/>
          <a:p>
            <a:pPr algn="ctr"/>
            <a:r>
              <a:rPr lang="en-GB" sz="1000" dirty="0" smtClean="0"/>
              <a:t>Software Development Plan</a:t>
            </a:r>
            <a:endParaRPr lang="sv-SE" sz="1000" dirty="0"/>
          </a:p>
        </p:txBody>
      </p:sp>
      <p:sp>
        <p:nvSpPr>
          <p:cNvPr id="26" name="Rounded Rectangle 25"/>
          <p:cNvSpPr/>
          <p:nvPr/>
        </p:nvSpPr>
        <p:spPr>
          <a:xfrm>
            <a:off x="2296781" y="1744216"/>
            <a:ext cx="1095171" cy="638199"/>
          </a:xfrm>
          <a:prstGeom prst="roundRect">
            <a:avLst/>
          </a:prstGeom>
          <a:no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29" name="Rounded Rectangle 28"/>
          <p:cNvSpPr/>
          <p:nvPr/>
        </p:nvSpPr>
        <p:spPr>
          <a:xfrm>
            <a:off x="2599864" y="2546177"/>
            <a:ext cx="1224136" cy="638199"/>
          </a:xfrm>
          <a:prstGeom prst="roundRect">
            <a:avLst/>
          </a:prstGeom>
          <a:no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0" name="Rounded Rectangle 29"/>
          <p:cNvSpPr/>
          <p:nvPr/>
        </p:nvSpPr>
        <p:spPr>
          <a:xfrm>
            <a:off x="2887896" y="3418589"/>
            <a:ext cx="1296144" cy="980186"/>
          </a:xfrm>
          <a:prstGeom prst="roundRect">
            <a:avLst/>
          </a:prstGeom>
          <a:no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1" name="Rounded Rectangle 30"/>
          <p:cNvSpPr/>
          <p:nvPr/>
        </p:nvSpPr>
        <p:spPr>
          <a:xfrm>
            <a:off x="3535968" y="4552528"/>
            <a:ext cx="1296144" cy="792088"/>
          </a:xfrm>
          <a:prstGeom prst="roundRect">
            <a:avLst/>
          </a:prstGeom>
          <a:no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2" name="Rounded Rectangle 31"/>
          <p:cNvSpPr/>
          <p:nvPr/>
        </p:nvSpPr>
        <p:spPr>
          <a:xfrm>
            <a:off x="4369036" y="3898770"/>
            <a:ext cx="1111148" cy="745677"/>
          </a:xfrm>
          <a:prstGeom prst="roundRect">
            <a:avLst/>
          </a:prstGeom>
          <a:no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3" name="Rounded Rectangle 32"/>
          <p:cNvSpPr/>
          <p:nvPr/>
        </p:nvSpPr>
        <p:spPr>
          <a:xfrm>
            <a:off x="4184040" y="5318001"/>
            <a:ext cx="1512168" cy="909009"/>
          </a:xfrm>
          <a:prstGeom prst="roundRect">
            <a:avLst/>
          </a:prstGeom>
          <a:no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6" name="Right Arrow 35"/>
          <p:cNvSpPr/>
          <p:nvPr/>
        </p:nvSpPr>
        <p:spPr>
          <a:xfrm rot="17718256">
            <a:off x="5112555" y="3566992"/>
            <a:ext cx="3320355" cy="208598"/>
          </a:xfrm>
          <a:prstGeom prst="rightArrow">
            <a:avLst/>
          </a:prstGeom>
          <a:solidFill>
            <a:srgbClr val="5D1924"/>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37" name="Rounded Rectangle 36"/>
          <p:cNvSpPr/>
          <p:nvPr/>
        </p:nvSpPr>
        <p:spPr>
          <a:xfrm>
            <a:off x="5045195" y="3153093"/>
            <a:ext cx="1232008" cy="745677"/>
          </a:xfrm>
          <a:prstGeom prst="roundRect">
            <a:avLst/>
          </a:prstGeom>
          <a:no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8" name="Rounded Rectangle 37"/>
          <p:cNvSpPr/>
          <p:nvPr/>
        </p:nvSpPr>
        <p:spPr>
          <a:xfrm>
            <a:off x="5352836" y="2276872"/>
            <a:ext cx="1232008" cy="832132"/>
          </a:xfrm>
          <a:prstGeom prst="roundRect">
            <a:avLst/>
          </a:prstGeom>
          <a:no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9" name="Rounded Rectangle 38"/>
          <p:cNvSpPr/>
          <p:nvPr/>
        </p:nvSpPr>
        <p:spPr>
          <a:xfrm>
            <a:off x="6012161" y="1600200"/>
            <a:ext cx="864096" cy="684264"/>
          </a:xfrm>
          <a:prstGeom prst="roundRect">
            <a:avLst/>
          </a:prstGeom>
          <a:no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95173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6" grpId="1"/>
      <p:bldP spid="21" grpId="0"/>
      <p:bldP spid="26" grpId="0" animBg="1"/>
      <p:bldP spid="29" grpId="0" animBg="1"/>
      <p:bldP spid="30" grpId="0" animBg="1"/>
      <p:bldP spid="31" grpId="0" animBg="1"/>
      <p:bldP spid="32" grpId="1" animBg="1"/>
      <p:bldP spid="33" grpId="0" animBg="1"/>
      <p:bldP spid="36" grpId="1" animBg="1"/>
      <p:bldP spid="37" grpId="1" animBg="1"/>
      <p:bldP spid="38" grpId="1" animBg="1"/>
      <p:bldP spid="3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Development </a:t>
            </a:r>
            <a:r>
              <a:rPr lang="en-GB" dirty="0"/>
              <a:t>F</a:t>
            </a:r>
            <a:r>
              <a:rPr lang="en-GB" dirty="0" smtClean="0"/>
              <a:t>low</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8" name="Picture 7"/>
          <p:cNvPicPr/>
          <p:nvPr/>
        </p:nvPicPr>
        <p:blipFill>
          <a:blip r:embed="rId3"/>
          <a:stretch>
            <a:fillRect/>
          </a:stretch>
        </p:blipFill>
        <p:spPr>
          <a:xfrm>
            <a:off x="1259632" y="1591783"/>
            <a:ext cx="3559596" cy="4975690"/>
          </a:xfrm>
          <a:prstGeom prst="rect">
            <a:avLst/>
          </a:prstGeom>
        </p:spPr>
      </p:pic>
      <p:sp>
        <p:nvSpPr>
          <p:cNvPr id="3" name="TextBox 2"/>
          <p:cNvSpPr txBox="1"/>
          <p:nvPr/>
        </p:nvSpPr>
        <p:spPr>
          <a:xfrm>
            <a:off x="5590456" y="5877272"/>
            <a:ext cx="3096344" cy="369332"/>
          </a:xfrm>
          <a:prstGeom prst="rect">
            <a:avLst/>
          </a:prstGeom>
          <a:noFill/>
        </p:spPr>
        <p:txBody>
          <a:bodyPr wrap="square" rtlCol="0">
            <a:spAutoFit/>
          </a:bodyPr>
          <a:lstStyle/>
          <a:p>
            <a:r>
              <a:rPr lang="en-GB" dirty="0" smtClean="0">
                <a:hlinkClick r:id="rId4"/>
              </a:rPr>
              <a:t>Link</a:t>
            </a:r>
            <a:r>
              <a:rPr lang="en-GB" dirty="0" smtClean="0"/>
              <a:t> </a:t>
            </a:r>
            <a:r>
              <a:rPr lang="en-GB" dirty="0" smtClean="0">
                <a:solidFill>
                  <a:schemeClr val="bg1">
                    <a:lumMod val="50000"/>
                  </a:schemeClr>
                </a:solidFill>
              </a:rPr>
              <a:t>to SW development flow </a:t>
            </a:r>
            <a:endParaRPr lang="en-GB" dirty="0">
              <a:solidFill>
                <a:schemeClr val="bg1">
                  <a:lumMod val="50000"/>
                </a:schemeClr>
              </a:solidFill>
            </a:endParaRPr>
          </a:p>
        </p:txBody>
      </p:sp>
      <p:sp>
        <p:nvSpPr>
          <p:cNvPr id="5" name="TextBox 4"/>
          <p:cNvSpPr txBox="1"/>
          <p:nvPr/>
        </p:nvSpPr>
        <p:spPr>
          <a:xfrm>
            <a:off x="5590456" y="2132856"/>
            <a:ext cx="3096344" cy="2592288"/>
          </a:xfrm>
          <a:prstGeom prst="rect">
            <a:avLst/>
          </a:prstGeom>
          <a:noFill/>
        </p:spPr>
        <p:txBody>
          <a:bodyPr wrap="square" rtlCol="0">
            <a:spAutoFit/>
          </a:bodyPr>
          <a:lstStyle/>
          <a:p>
            <a:r>
              <a:rPr lang="en-GB" dirty="0" smtClean="0">
                <a:solidFill>
                  <a:schemeClr val="bg1">
                    <a:lumMod val="50000"/>
                  </a:schemeClr>
                </a:solidFill>
              </a:rPr>
              <a:t>For each phase: </a:t>
            </a:r>
          </a:p>
          <a:p>
            <a:pPr marL="285750" indent="-285750">
              <a:buFont typeface="Arial" panose="020B0604020202020204" pitchFamily="34" charset="0"/>
              <a:buChar char="•"/>
            </a:pPr>
            <a:r>
              <a:rPr lang="en-GB" dirty="0" smtClean="0">
                <a:solidFill>
                  <a:schemeClr val="bg1">
                    <a:lumMod val="50000"/>
                  </a:schemeClr>
                </a:solidFill>
              </a:rPr>
              <a:t>Purpose</a:t>
            </a:r>
          </a:p>
          <a:p>
            <a:pPr marL="285750" indent="-285750">
              <a:buFont typeface="Arial" panose="020B0604020202020204" pitchFamily="34" charset="0"/>
              <a:buChar char="•"/>
            </a:pPr>
            <a:r>
              <a:rPr lang="en-GB" dirty="0" smtClean="0">
                <a:solidFill>
                  <a:schemeClr val="bg1">
                    <a:lumMod val="50000"/>
                  </a:schemeClr>
                </a:solidFill>
              </a:rPr>
              <a:t>Requirements </a:t>
            </a:r>
          </a:p>
          <a:p>
            <a:pPr marL="285750" indent="-285750">
              <a:buFont typeface="Arial" panose="020B0604020202020204" pitchFamily="34" charset="0"/>
              <a:buChar char="•"/>
            </a:pPr>
            <a:r>
              <a:rPr lang="en-GB" dirty="0" smtClean="0">
                <a:solidFill>
                  <a:schemeClr val="bg1">
                    <a:lumMod val="50000"/>
                  </a:schemeClr>
                </a:solidFill>
              </a:rPr>
              <a:t>Inputs and entry criteria </a:t>
            </a:r>
          </a:p>
          <a:p>
            <a:pPr marL="285750" indent="-285750">
              <a:buFont typeface="Arial" panose="020B0604020202020204" pitchFamily="34" charset="0"/>
              <a:buChar char="•"/>
            </a:pPr>
            <a:r>
              <a:rPr lang="en-GB" dirty="0" smtClean="0">
                <a:solidFill>
                  <a:schemeClr val="bg1">
                    <a:lumMod val="50000"/>
                  </a:schemeClr>
                </a:solidFill>
              </a:rPr>
              <a:t>Roles </a:t>
            </a:r>
          </a:p>
          <a:p>
            <a:pPr marL="285750" indent="-285750">
              <a:buFont typeface="Arial" panose="020B0604020202020204" pitchFamily="34" charset="0"/>
              <a:buChar char="•"/>
            </a:pPr>
            <a:r>
              <a:rPr lang="en-GB" dirty="0" smtClean="0">
                <a:solidFill>
                  <a:schemeClr val="bg1">
                    <a:lumMod val="50000"/>
                  </a:schemeClr>
                </a:solidFill>
              </a:rPr>
              <a:t>Execution </a:t>
            </a:r>
          </a:p>
          <a:p>
            <a:pPr marL="285750" indent="-285750">
              <a:buFont typeface="Arial" panose="020B0604020202020204" pitchFamily="34" charset="0"/>
              <a:buChar char="•"/>
            </a:pPr>
            <a:r>
              <a:rPr lang="en-GB" dirty="0" smtClean="0">
                <a:solidFill>
                  <a:schemeClr val="bg1">
                    <a:lumMod val="50000"/>
                  </a:schemeClr>
                </a:solidFill>
              </a:rPr>
              <a:t>Verification activities </a:t>
            </a:r>
          </a:p>
          <a:p>
            <a:pPr marL="285750" indent="-285750">
              <a:buFont typeface="Arial" panose="020B0604020202020204" pitchFamily="34" charset="0"/>
              <a:buChar char="•"/>
            </a:pPr>
            <a:r>
              <a:rPr lang="en-GB" dirty="0" smtClean="0">
                <a:solidFill>
                  <a:schemeClr val="bg1">
                    <a:lumMod val="50000"/>
                  </a:schemeClr>
                </a:solidFill>
              </a:rPr>
              <a:t>Outputs and phase exit criteria</a:t>
            </a:r>
            <a:endParaRPr lang="en-GB" dirty="0">
              <a:solidFill>
                <a:schemeClr val="bg1">
                  <a:lumMod val="50000"/>
                </a:schemeClr>
              </a:solidFill>
            </a:endParaRPr>
          </a:p>
        </p:txBody>
      </p:sp>
    </p:spTree>
    <p:extLst>
      <p:ext uri="{BB962C8B-B14F-4D97-AF65-F5344CB8AC3E}">
        <p14:creationId xmlns:p14="http://schemas.microsoft.com/office/powerpoint/2010/main" val="8342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a:srcRect l="3939"/>
          <a:stretch/>
        </p:blipFill>
        <p:spPr>
          <a:xfrm>
            <a:off x="3159760" y="1556792"/>
            <a:ext cx="5948744" cy="5141168"/>
          </a:xfrm>
          <a:prstGeom prst="rect">
            <a:avLst/>
          </a:prstGeom>
          <a:ln>
            <a:noFill/>
          </a:ln>
        </p:spPr>
        <p:style>
          <a:lnRef idx="1">
            <a:schemeClr val="accent1"/>
          </a:lnRef>
          <a:fillRef idx="2">
            <a:schemeClr val="accent1"/>
          </a:fillRef>
          <a:effectRef idx="1">
            <a:schemeClr val="accent1"/>
          </a:effectRef>
          <a:fontRef idx="minor">
            <a:schemeClr val="dk1"/>
          </a:fontRef>
        </p:style>
      </p:pic>
      <p:sp>
        <p:nvSpPr>
          <p:cNvPr id="13" name="Rectangle 12"/>
          <p:cNvSpPr/>
          <p:nvPr/>
        </p:nvSpPr>
        <p:spPr>
          <a:xfrm>
            <a:off x="107504" y="1484784"/>
            <a:ext cx="3168352"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TS2 PSS Software </a:t>
            </a:r>
            <a:r>
              <a:rPr lang="en-GB" dirty="0" smtClean="0"/>
              <a:t>Documentation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1026"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384" y="1628800"/>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3" name="TextBox 2"/>
          <p:cNvSpPr txBox="1"/>
          <p:nvPr/>
        </p:nvSpPr>
        <p:spPr>
          <a:xfrm>
            <a:off x="1835696" y="2208042"/>
            <a:ext cx="383506" cy="246221"/>
          </a:xfrm>
          <a:prstGeom prst="rect">
            <a:avLst/>
          </a:prstGeom>
          <a:noFill/>
        </p:spPr>
        <p:txBody>
          <a:bodyPr wrap="square" rtlCol="0">
            <a:spAutoFit/>
          </a:bodyPr>
          <a:lstStyle/>
          <a:p>
            <a:r>
              <a:rPr lang="en-GB" sz="1000" dirty="0" smtClean="0"/>
              <a:t>SRS</a:t>
            </a:r>
            <a:endParaRPr lang="sv-SE" sz="1000" dirty="0"/>
          </a:p>
        </p:txBody>
      </p:sp>
      <p:pic>
        <p:nvPicPr>
          <p:cNvPr id="7"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288" y="1628801"/>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8" name="TextBox 7"/>
          <p:cNvSpPr txBox="1"/>
          <p:nvPr/>
        </p:nvSpPr>
        <p:spPr>
          <a:xfrm>
            <a:off x="898292" y="2220097"/>
            <a:ext cx="545752" cy="246221"/>
          </a:xfrm>
          <a:prstGeom prst="rect">
            <a:avLst/>
          </a:prstGeom>
          <a:noFill/>
        </p:spPr>
        <p:txBody>
          <a:bodyPr wrap="square" rtlCol="0">
            <a:spAutoFit/>
          </a:bodyPr>
          <a:lstStyle/>
          <a:p>
            <a:r>
              <a:rPr lang="en-GB" sz="1000" dirty="0" smtClean="0"/>
              <a:t>HWRS</a:t>
            </a:r>
            <a:endParaRPr lang="sv-SE" sz="1000" dirty="0"/>
          </a:p>
        </p:txBody>
      </p:sp>
      <p:pic>
        <p:nvPicPr>
          <p:cNvPr id="9"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628801"/>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10" name="TextBox 9"/>
          <p:cNvSpPr txBox="1"/>
          <p:nvPr/>
        </p:nvSpPr>
        <p:spPr>
          <a:xfrm>
            <a:off x="35496" y="2215897"/>
            <a:ext cx="606376" cy="246221"/>
          </a:xfrm>
          <a:prstGeom prst="rect">
            <a:avLst/>
          </a:prstGeom>
          <a:noFill/>
        </p:spPr>
        <p:txBody>
          <a:bodyPr wrap="square" rtlCol="0">
            <a:spAutoFit/>
          </a:bodyPr>
          <a:lstStyle/>
          <a:p>
            <a:r>
              <a:rPr lang="en-GB" sz="1000" dirty="0" err="1" smtClean="0"/>
              <a:t>ConOps</a:t>
            </a:r>
            <a:endParaRPr lang="sv-SE" sz="1000" dirty="0"/>
          </a:p>
        </p:txBody>
      </p:sp>
      <p:sp>
        <p:nvSpPr>
          <p:cNvPr id="6" name="Right Arrow 5"/>
          <p:cNvSpPr/>
          <p:nvPr/>
        </p:nvSpPr>
        <p:spPr>
          <a:xfrm rot="4322453">
            <a:off x="-834836" y="4408417"/>
            <a:ext cx="3540861" cy="13913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pic>
        <p:nvPicPr>
          <p:cNvPr id="12"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307" y="2893585"/>
            <a:ext cx="438357" cy="584735"/>
          </a:xfrm>
          <a:prstGeom prst="rect">
            <a:avLst/>
          </a:prstGeom>
        </p:spPr>
        <p:style>
          <a:lnRef idx="1">
            <a:schemeClr val="accent1"/>
          </a:lnRef>
          <a:fillRef idx="2">
            <a:schemeClr val="accent1"/>
          </a:fillRef>
          <a:effectRef idx="1">
            <a:schemeClr val="accent1"/>
          </a:effectRef>
          <a:fontRef idx="minor">
            <a:schemeClr val="dk1"/>
          </a:fontRef>
        </p:style>
      </p:pic>
      <p:sp>
        <p:nvSpPr>
          <p:cNvPr id="11" name="TextBox 10"/>
          <p:cNvSpPr txBox="1"/>
          <p:nvPr/>
        </p:nvSpPr>
        <p:spPr>
          <a:xfrm>
            <a:off x="1079019" y="3492614"/>
            <a:ext cx="530521" cy="246221"/>
          </a:xfrm>
          <a:prstGeom prst="rect">
            <a:avLst/>
          </a:prstGeom>
          <a:noFill/>
        </p:spPr>
        <p:txBody>
          <a:bodyPr wrap="square" rtlCol="0">
            <a:spAutoFit/>
          </a:bodyPr>
          <a:lstStyle/>
          <a:p>
            <a:r>
              <a:rPr lang="en-GB" sz="1000" dirty="0" smtClean="0"/>
              <a:t>SWRS</a:t>
            </a:r>
            <a:endParaRPr lang="sv-SE" sz="1000" dirty="0"/>
          </a:p>
        </p:txBody>
      </p:sp>
      <p:sp>
        <p:nvSpPr>
          <p:cNvPr id="14" name="TextBox 13"/>
          <p:cNvSpPr txBox="1"/>
          <p:nvPr/>
        </p:nvSpPr>
        <p:spPr>
          <a:xfrm>
            <a:off x="29012" y="6447616"/>
            <a:ext cx="2499606" cy="400099"/>
          </a:xfrm>
          <a:prstGeom prst="rect">
            <a:avLst/>
          </a:prstGeom>
          <a:noFill/>
        </p:spPr>
        <p:txBody>
          <a:bodyPr wrap="square" lIns="91429" tIns="45715" rIns="91429" bIns="45715" rtlCol="0">
            <a:spAutoFit/>
          </a:bodyPr>
          <a:lstStyle/>
          <a:p>
            <a:r>
              <a:rPr lang="sv-SE" sz="1000" dirty="0" smtClean="0">
                <a:solidFill>
                  <a:schemeClr val="bg1">
                    <a:lumMod val="50000"/>
                  </a:schemeClr>
                </a:solidFill>
              </a:rPr>
              <a:t>SRS = Safety Requirements Specification </a:t>
            </a:r>
          </a:p>
          <a:p>
            <a:r>
              <a:rPr lang="sv-SE" sz="1000" dirty="0" smtClean="0">
                <a:solidFill>
                  <a:schemeClr val="bg1">
                    <a:lumMod val="50000"/>
                  </a:schemeClr>
                </a:solidFill>
              </a:rPr>
              <a:t>AP= Application Program </a:t>
            </a:r>
            <a:endParaRPr lang="en-US" sz="1000" dirty="0">
              <a:solidFill>
                <a:schemeClr val="bg1">
                  <a:lumMod val="50000"/>
                </a:schemeClr>
              </a:solidFill>
            </a:endParaRPr>
          </a:p>
        </p:txBody>
      </p:sp>
      <p:pic>
        <p:nvPicPr>
          <p:cNvPr id="17"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363" y="4063000"/>
            <a:ext cx="438357" cy="584735"/>
          </a:xfrm>
          <a:prstGeom prst="rect">
            <a:avLst/>
          </a:prstGeom>
          <a:solidFill>
            <a:srgbClr val="00B050"/>
          </a:solidFill>
        </p:spPr>
      </p:pic>
      <p:sp>
        <p:nvSpPr>
          <p:cNvPr id="18" name="TextBox 17"/>
          <p:cNvSpPr txBox="1"/>
          <p:nvPr/>
        </p:nvSpPr>
        <p:spPr>
          <a:xfrm>
            <a:off x="1187624" y="4653134"/>
            <a:ext cx="1272348" cy="400110"/>
          </a:xfrm>
          <a:prstGeom prst="rect">
            <a:avLst/>
          </a:prstGeom>
          <a:noFill/>
        </p:spPr>
        <p:txBody>
          <a:bodyPr wrap="square" rtlCol="0">
            <a:spAutoFit/>
          </a:bodyPr>
          <a:lstStyle/>
          <a:p>
            <a:pPr algn="ctr"/>
            <a:r>
              <a:rPr lang="en-GB" sz="1000" dirty="0" smtClean="0"/>
              <a:t>Software </a:t>
            </a:r>
            <a:r>
              <a:rPr lang="en-GB" sz="1000" dirty="0" smtClean="0"/>
              <a:t>Design Document</a:t>
            </a:r>
            <a:endParaRPr lang="sv-SE" sz="1000" dirty="0"/>
          </a:p>
        </p:txBody>
      </p:sp>
      <p:pic>
        <p:nvPicPr>
          <p:cNvPr id="22"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317" y="5229200"/>
            <a:ext cx="438357" cy="584735"/>
          </a:xfrm>
          <a:prstGeom prst="rect">
            <a:avLst/>
          </a:prstGeom>
          <a:solidFill>
            <a:srgbClr val="FFC000"/>
          </a:solidFill>
        </p:spPr>
      </p:pic>
      <p:sp>
        <p:nvSpPr>
          <p:cNvPr id="23" name="TextBox 22"/>
          <p:cNvSpPr txBox="1"/>
          <p:nvPr/>
        </p:nvSpPr>
        <p:spPr>
          <a:xfrm>
            <a:off x="1679260" y="5813935"/>
            <a:ext cx="1272348" cy="246221"/>
          </a:xfrm>
          <a:prstGeom prst="rect">
            <a:avLst/>
          </a:prstGeom>
          <a:noFill/>
        </p:spPr>
        <p:txBody>
          <a:bodyPr wrap="square" rtlCol="0">
            <a:spAutoFit/>
          </a:bodyPr>
          <a:lstStyle/>
          <a:p>
            <a:pPr algn="ctr"/>
            <a:r>
              <a:rPr lang="en-GB" sz="1000" dirty="0" smtClean="0"/>
              <a:t>Software </a:t>
            </a:r>
            <a:r>
              <a:rPr lang="en-GB" sz="1000" dirty="0" smtClean="0"/>
              <a:t>Summary</a:t>
            </a:r>
            <a:endParaRPr lang="sv-SE" sz="1000" dirty="0"/>
          </a:p>
        </p:txBody>
      </p:sp>
      <p:cxnSp>
        <p:nvCxnSpPr>
          <p:cNvPr id="24" name="Straight Connector 23"/>
          <p:cNvCxnSpPr/>
          <p:nvPr/>
        </p:nvCxnSpPr>
        <p:spPr>
          <a:xfrm flipV="1">
            <a:off x="395536" y="2666530"/>
            <a:ext cx="3072548"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404821" y="1700808"/>
            <a:ext cx="1095171" cy="638199"/>
          </a:xfrm>
          <a:prstGeom prst="roundRect">
            <a:avLst/>
          </a:prstGeom>
          <a:solidFill>
            <a:srgbClr val="DDC3DD">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29" name="Rounded Rectangle 28"/>
          <p:cNvSpPr/>
          <p:nvPr/>
        </p:nvSpPr>
        <p:spPr>
          <a:xfrm>
            <a:off x="3707904" y="2502769"/>
            <a:ext cx="1224136" cy="638199"/>
          </a:xfrm>
          <a:prstGeom prst="roundRect">
            <a:avLst/>
          </a:prstGeom>
          <a:solidFill>
            <a:schemeClr val="bg2">
              <a:alpha val="29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0" name="Rounded Rectangle 29"/>
          <p:cNvSpPr/>
          <p:nvPr/>
        </p:nvSpPr>
        <p:spPr>
          <a:xfrm>
            <a:off x="3995936" y="3375181"/>
            <a:ext cx="1296144" cy="980186"/>
          </a:xfrm>
          <a:prstGeom prst="roundRect">
            <a:avLst/>
          </a:prstGeom>
          <a:solidFill>
            <a:srgbClr val="00B050">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1" name="Rounded Rectangle 30"/>
          <p:cNvSpPr/>
          <p:nvPr/>
        </p:nvSpPr>
        <p:spPr>
          <a:xfrm>
            <a:off x="4644008" y="4509120"/>
            <a:ext cx="1296144" cy="792088"/>
          </a:xfrm>
          <a:prstGeom prst="roundRect">
            <a:avLst/>
          </a:prstGeom>
          <a:solidFill>
            <a:srgbClr val="FFC000">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3" name="Rounded Rectangle 32"/>
          <p:cNvSpPr/>
          <p:nvPr/>
        </p:nvSpPr>
        <p:spPr>
          <a:xfrm>
            <a:off x="5292080" y="5274593"/>
            <a:ext cx="1512168" cy="909009"/>
          </a:xfrm>
          <a:prstGeom prst="roundRect">
            <a:avLst/>
          </a:prstGeom>
          <a:solidFill>
            <a:srgbClr val="FFC000">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pic>
        <p:nvPicPr>
          <p:cNvPr id="34"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3101" y="1631162"/>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35" name="TextBox 34"/>
          <p:cNvSpPr txBox="1"/>
          <p:nvPr/>
        </p:nvSpPr>
        <p:spPr>
          <a:xfrm>
            <a:off x="2627784" y="2210404"/>
            <a:ext cx="434112" cy="246221"/>
          </a:xfrm>
          <a:prstGeom prst="rect">
            <a:avLst/>
          </a:prstGeom>
          <a:noFill/>
        </p:spPr>
        <p:txBody>
          <a:bodyPr wrap="square" rtlCol="0">
            <a:spAutoFit/>
          </a:bodyPr>
          <a:lstStyle/>
          <a:p>
            <a:r>
              <a:rPr lang="en-GB" sz="1000" dirty="0" smtClean="0"/>
              <a:t>ICDs</a:t>
            </a:r>
            <a:endParaRPr lang="sv-SE" sz="1000" dirty="0"/>
          </a:p>
        </p:txBody>
      </p:sp>
    </p:spTree>
    <p:extLst>
      <p:ext uri="{BB962C8B-B14F-4D97-AF65-F5344CB8AC3E}">
        <p14:creationId xmlns:p14="http://schemas.microsoft.com/office/powerpoint/2010/main" val="17594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6" grpId="0" animBg="1"/>
      <p:bldP spid="11" grpId="0"/>
      <p:bldP spid="14" grpId="0"/>
      <p:bldP spid="18" grpId="0"/>
      <p:bldP spid="23" grpId="0"/>
      <p:bldP spid="26" grpId="0" animBg="1"/>
      <p:bldP spid="29" grpId="0" animBg="1"/>
      <p:bldP spid="30" grpId="0" animBg="1"/>
      <p:bldP spid="31" grpId="0" animBg="1"/>
      <p:bldP spid="33"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t>
            </a:r>
            <a:r>
              <a:rPr lang="en-GB" dirty="0" smtClean="0"/>
              <a:t>Architecture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cxnSp>
        <p:nvCxnSpPr>
          <p:cNvPr id="5" name="Elbow Connector 4"/>
          <p:cNvCxnSpPr>
            <a:stCxn id="22" idx="3"/>
          </p:cNvCxnSpPr>
          <p:nvPr/>
        </p:nvCxnSpPr>
        <p:spPr>
          <a:xfrm flipV="1">
            <a:off x="2126647" y="2251330"/>
            <a:ext cx="199402" cy="806708"/>
          </a:xfrm>
          <a:prstGeom prst="bentConnector2">
            <a:avLst/>
          </a:prstGeom>
          <a:ln>
            <a:solidFill>
              <a:srgbClr val="00B050"/>
            </a:solidFill>
          </a:ln>
        </p:spPr>
        <p:style>
          <a:lnRef idx="1">
            <a:schemeClr val="accent3"/>
          </a:lnRef>
          <a:fillRef idx="0">
            <a:schemeClr val="accent3"/>
          </a:fillRef>
          <a:effectRef idx="0">
            <a:schemeClr val="accent3"/>
          </a:effectRef>
          <a:fontRef idx="minor">
            <a:schemeClr val="tx1"/>
          </a:fontRef>
        </p:style>
      </p:cxnSp>
      <p:grpSp>
        <p:nvGrpSpPr>
          <p:cNvPr id="6" name="Group 5"/>
          <p:cNvGrpSpPr/>
          <p:nvPr/>
        </p:nvGrpSpPr>
        <p:grpSpPr>
          <a:xfrm>
            <a:off x="3179742" y="1512068"/>
            <a:ext cx="1758449" cy="471564"/>
            <a:chOff x="1022849" y="545977"/>
            <a:chExt cx="1758449" cy="471564"/>
          </a:xfrm>
        </p:grpSpPr>
        <p:sp>
          <p:nvSpPr>
            <p:cNvPr id="7" name="TextBox 6"/>
            <p:cNvSpPr txBox="1"/>
            <p:nvPr/>
          </p:nvSpPr>
          <p:spPr>
            <a:xfrm>
              <a:off x="1590465" y="586136"/>
              <a:ext cx="1190833" cy="343189"/>
            </a:xfrm>
            <a:prstGeom prst="rect">
              <a:avLst/>
            </a:prstGeom>
            <a:noFill/>
          </p:spPr>
          <p:txBody>
            <a:bodyPr wrap="square" lIns="65550" tIns="32775" rIns="65550" bIns="32775" rtlCol="0">
              <a:spAutoFit/>
            </a:bodyPr>
            <a:lstStyle/>
            <a:p>
              <a:r>
                <a:rPr lang="en-GB" sz="900" dirty="0" smtClean="0"/>
                <a:t>PSS Engineering Workstation </a:t>
              </a:r>
              <a:endParaRPr lang="sv-SE" sz="900"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49" y="545977"/>
              <a:ext cx="546741" cy="47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Connector 8"/>
          <p:cNvCxnSpPr/>
          <p:nvPr/>
        </p:nvCxnSpPr>
        <p:spPr>
          <a:xfrm>
            <a:off x="1524125" y="5787033"/>
            <a:ext cx="6999804" cy="18231"/>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0" name="Elbow Connector 9"/>
          <p:cNvCxnSpPr>
            <a:stCxn id="8" idx="2"/>
          </p:cNvCxnSpPr>
          <p:nvPr/>
        </p:nvCxnSpPr>
        <p:spPr>
          <a:xfrm rot="5400000">
            <a:off x="3334167" y="2102564"/>
            <a:ext cx="237879" cy="15"/>
          </a:xfrm>
          <a:prstGeom prst="bentConnector3">
            <a:avLst>
              <a:gd name="adj1" fmla="val 50000"/>
            </a:avLst>
          </a:prstGeom>
          <a:ln>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flipH="1">
            <a:off x="1691678" y="5179843"/>
            <a:ext cx="2" cy="616305"/>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2766243" y="4660591"/>
            <a:ext cx="1014631" cy="343189"/>
          </a:xfrm>
          <a:prstGeom prst="rect">
            <a:avLst/>
          </a:prstGeom>
          <a:noFill/>
        </p:spPr>
        <p:txBody>
          <a:bodyPr wrap="square" lIns="65550" tIns="32775" rIns="65550" bIns="32775" rtlCol="0">
            <a:spAutoFit/>
          </a:bodyPr>
          <a:lstStyle/>
          <a:p>
            <a:r>
              <a:rPr lang="en-GB" sz="900" dirty="0" smtClean="0"/>
              <a:t>PSS Supervision Station (LCR)</a:t>
            </a:r>
            <a:endParaRPr lang="sv-SE" sz="900" dirty="0"/>
          </a:p>
        </p:txBody>
      </p:sp>
      <p:cxnSp>
        <p:nvCxnSpPr>
          <p:cNvPr id="13" name="Straight Connector 12"/>
          <p:cNvCxnSpPr/>
          <p:nvPr/>
        </p:nvCxnSpPr>
        <p:spPr>
          <a:xfrm flipV="1">
            <a:off x="1569825" y="3861048"/>
            <a:ext cx="6954104" cy="9352"/>
          </a:xfrm>
          <a:prstGeom prst="line">
            <a:avLst/>
          </a:prstGeom>
          <a:ln>
            <a:solidFill>
              <a:srgbClr val="FFC000"/>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3060615" y="2870671"/>
            <a:ext cx="581221" cy="204690"/>
          </a:xfrm>
          <a:prstGeom prst="rect">
            <a:avLst/>
          </a:prstGeom>
        </p:spPr>
        <p:txBody>
          <a:bodyPr wrap="square" lIns="65550" tIns="32775" rIns="65550" bIns="32775">
            <a:spAutoFit/>
          </a:bodyPr>
          <a:lstStyle/>
          <a:p>
            <a:r>
              <a:rPr lang="sv-SE" sz="900" dirty="0"/>
              <a:t>ET 200SP </a:t>
            </a:r>
          </a:p>
        </p:txBody>
      </p:sp>
      <p:cxnSp>
        <p:nvCxnSpPr>
          <p:cNvPr id="15" name="Straight Connector 14"/>
          <p:cNvCxnSpPr/>
          <p:nvPr/>
        </p:nvCxnSpPr>
        <p:spPr>
          <a:xfrm>
            <a:off x="1619672" y="3546130"/>
            <a:ext cx="0"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7377525" y="1882493"/>
            <a:ext cx="1105773" cy="220078"/>
          </a:xfrm>
          <a:prstGeom prst="rect">
            <a:avLst/>
          </a:prstGeom>
          <a:noFill/>
        </p:spPr>
        <p:txBody>
          <a:bodyPr wrap="square" lIns="65550" tIns="32775" rIns="65550" bIns="32775" rtlCol="0">
            <a:spAutoFit/>
          </a:bodyPr>
          <a:lstStyle/>
          <a:p>
            <a:r>
              <a:rPr lang="en-GB" sz="1000" dirty="0" smtClean="0"/>
              <a:t>Industrial Ethernet</a:t>
            </a:r>
            <a:endParaRPr lang="sv-SE" sz="1000" dirty="0"/>
          </a:p>
        </p:txBody>
      </p:sp>
      <p:cxnSp>
        <p:nvCxnSpPr>
          <p:cNvPr id="17" name="Straight Connector 16"/>
          <p:cNvCxnSpPr/>
          <p:nvPr/>
        </p:nvCxnSpPr>
        <p:spPr>
          <a:xfrm flipV="1">
            <a:off x="1634338" y="2204864"/>
            <a:ext cx="6889591" cy="3955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pic>
        <p:nvPicPr>
          <p:cNvPr id="18" name="Picture 17"/>
          <p:cNvPicPr>
            <a:picLocks noChangeAspect="1"/>
          </p:cNvPicPr>
          <p:nvPr/>
        </p:nvPicPr>
        <p:blipFill rotWithShape="1">
          <a:blip r:embed="rId4"/>
          <a:srcRect l="7529" t="7208" r="7529"/>
          <a:stretch/>
        </p:blipFill>
        <p:spPr>
          <a:xfrm>
            <a:off x="1430240" y="2936160"/>
            <a:ext cx="468823" cy="609970"/>
          </a:xfrm>
          <a:prstGeom prst="rect">
            <a:avLst/>
          </a:prstGeom>
        </p:spPr>
      </p:pic>
      <p:sp>
        <p:nvSpPr>
          <p:cNvPr id="19" name="Rectangle 18"/>
          <p:cNvSpPr/>
          <p:nvPr/>
        </p:nvSpPr>
        <p:spPr>
          <a:xfrm>
            <a:off x="1337344" y="2587087"/>
            <a:ext cx="883300" cy="369332"/>
          </a:xfrm>
          <a:prstGeom prst="rect">
            <a:avLst/>
          </a:prstGeom>
        </p:spPr>
        <p:txBody>
          <a:bodyPr wrap="square">
            <a:spAutoFit/>
          </a:bodyPr>
          <a:lstStyle/>
          <a:p>
            <a:r>
              <a:rPr lang="en-GB" sz="900" dirty="0" smtClean="0"/>
              <a:t>1515F-2PN with CP1543-1</a:t>
            </a:r>
            <a:endParaRPr lang="sv-SE" sz="900" dirty="0"/>
          </a:p>
        </p:txBody>
      </p:sp>
      <p:pic>
        <p:nvPicPr>
          <p:cNvPr id="20" name="Picture 19"/>
          <p:cNvPicPr>
            <a:picLocks noChangeAspect="1"/>
          </p:cNvPicPr>
          <p:nvPr/>
        </p:nvPicPr>
        <p:blipFill rotWithShape="1">
          <a:blip r:embed="rId5"/>
          <a:srcRect t="5090"/>
          <a:stretch/>
        </p:blipFill>
        <p:spPr>
          <a:xfrm>
            <a:off x="1430069" y="4741690"/>
            <a:ext cx="366772" cy="627831"/>
          </a:xfrm>
          <a:prstGeom prst="rect">
            <a:avLst/>
          </a:prstGeom>
        </p:spPr>
      </p:pic>
      <p:sp>
        <p:nvSpPr>
          <p:cNvPr id="21" name="Rectangle 20"/>
          <p:cNvSpPr/>
          <p:nvPr/>
        </p:nvSpPr>
        <p:spPr>
          <a:xfrm>
            <a:off x="1331640" y="4387694"/>
            <a:ext cx="894708" cy="369332"/>
          </a:xfrm>
          <a:prstGeom prst="rect">
            <a:avLst/>
          </a:prstGeom>
        </p:spPr>
        <p:txBody>
          <a:bodyPr wrap="square">
            <a:spAutoFit/>
          </a:bodyPr>
          <a:lstStyle/>
          <a:p>
            <a:r>
              <a:rPr lang="en-GB" sz="900" dirty="0" smtClean="0"/>
              <a:t>1511-1PN with </a:t>
            </a:r>
            <a:r>
              <a:rPr lang="en-GB" sz="900" dirty="0"/>
              <a:t>CM1542-1</a:t>
            </a:r>
            <a:endParaRPr lang="sv-SE" sz="900" dirty="0"/>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560" y="2928657"/>
            <a:ext cx="319087"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flipH="1">
            <a:off x="3170496" y="3566834"/>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2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103000" y="3094034"/>
            <a:ext cx="1106963" cy="61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Connector 24"/>
          <p:cNvCxnSpPr/>
          <p:nvPr/>
        </p:nvCxnSpPr>
        <p:spPr>
          <a:xfrm flipH="1">
            <a:off x="4567079" y="3559211"/>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7486" y="3095386"/>
            <a:ext cx="922380" cy="61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4460769" y="2874413"/>
            <a:ext cx="822800" cy="204690"/>
          </a:xfrm>
          <a:prstGeom prst="rect">
            <a:avLst/>
          </a:prstGeom>
          <a:noFill/>
        </p:spPr>
        <p:txBody>
          <a:bodyPr wrap="square" lIns="65550" tIns="32775" rIns="65550" bIns="32775" rtlCol="0">
            <a:spAutoFit/>
          </a:bodyPr>
          <a:lstStyle/>
          <a:p>
            <a:r>
              <a:rPr lang="en-GB" sz="900" dirty="0" smtClean="0"/>
              <a:t>HMI</a:t>
            </a:r>
            <a:r>
              <a:rPr lang="en-GB" sz="800" dirty="0" smtClean="0"/>
              <a:t> (PLC rack)</a:t>
            </a:r>
            <a:endParaRPr lang="sv-SE" sz="800" dirty="0"/>
          </a:p>
        </p:txBody>
      </p:sp>
      <p:cxnSp>
        <p:nvCxnSpPr>
          <p:cNvPr id="28" name="Elbow Connector 27"/>
          <p:cNvCxnSpPr>
            <a:endCxn id="20" idx="1"/>
          </p:cNvCxnSpPr>
          <p:nvPr/>
        </p:nvCxnSpPr>
        <p:spPr>
          <a:xfrm rot="5400000">
            <a:off x="646564" y="4265746"/>
            <a:ext cx="1573365" cy="6354"/>
          </a:xfrm>
          <a:prstGeom prst="bentConnector4">
            <a:avLst>
              <a:gd name="adj1" fmla="val 40024"/>
              <a:gd name="adj2" fmla="val 3697734"/>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036602" y="5199186"/>
            <a:ext cx="2" cy="594786"/>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a:xfrm flipH="1">
            <a:off x="5843161" y="3570131"/>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31" name="Picture 30"/>
          <p:cNvPicPr>
            <a:picLocks noChangeAspect="1"/>
          </p:cNvPicPr>
          <p:nvPr/>
        </p:nvPicPr>
        <p:blipFill>
          <a:blip r:embed="rId9"/>
          <a:stretch>
            <a:fillRect/>
          </a:stretch>
        </p:blipFill>
        <p:spPr>
          <a:xfrm>
            <a:off x="5708255" y="3058038"/>
            <a:ext cx="247030" cy="609240"/>
          </a:xfrm>
          <a:prstGeom prst="rect">
            <a:avLst/>
          </a:prstGeom>
        </p:spPr>
      </p:pic>
      <p:pic>
        <p:nvPicPr>
          <p:cNvPr id="32"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8983" y="4978973"/>
            <a:ext cx="495238" cy="4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5583176" y="2709526"/>
            <a:ext cx="1038652" cy="343189"/>
          </a:xfrm>
          <a:prstGeom prst="rect">
            <a:avLst/>
          </a:prstGeom>
        </p:spPr>
        <p:txBody>
          <a:bodyPr wrap="square" lIns="65550" tIns="32775" rIns="65550" bIns="32775">
            <a:spAutoFit/>
          </a:bodyPr>
          <a:lstStyle/>
          <a:p>
            <a:r>
              <a:rPr lang="sv-SE" sz="900" dirty="0"/>
              <a:t>SCALANCE </a:t>
            </a:r>
            <a:endParaRPr lang="sv-SE" sz="900" dirty="0" smtClean="0"/>
          </a:p>
          <a:p>
            <a:r>
              <a:rPr lang="sv-SE" sz="900" dirty="0" smtClean="0"/>
              <a:t>XC206-2SFP</a:t>
            </a:r>
            <a:endParaRPr lang="sv-SE" sz="900" dirty="0"/>
          </a:p>
        </p:txBody>
      </p:sp>
      <p:pic>
        <p:nvPicPr>
          <p:cNvPr id="34" name="Picture 8" descr="EPICS logo svg.sv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963744" y="4981277"/>
            <a:ext cx="809272" cy="44708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a:stCxn id="34" idx="2"/>
          </p:cNvCxnSpPr>
          <p:nvPr/>
        </p:nvCxnSpPr>
        <p:spPr>
          <a:xfrm>
            <a:off x="4368380" y="5428357"/>
            <a:ext cx="0" cy="376907"/>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sp>
        <p:nvSpPr>
          <p:cNvPr id="67" name="TextBox 66"/>
          <p:cNvSpPr txBox="1"/>
          <p:nvPr/>
        </p:nvSpPr>
        <p:spPr>
          <a:xfrm>
            <a:off x="7377526" y="3542253"/>
            <a:ext cx="1105773" cy="220078"/>
          </a:xfrm>
          <a:prstGeom prst="rect">
            <a:avLst/>
          </a:prstGeom>
          <a:noFill/>
        </p:spPr>
        <p:txBody>
          <a:bodyPr wrap="square" lIns="65550" tIns="32775" rIns="65550" bIns="32775" rtlCol="0">
            <a:spAutoFit/>
          </a:bodyPr>
          <a:lstStyle/>
          <a:p>
            <a:r>
              <a:rPr lang="en-GB" sz="1000" dirty="0" smtClean="0"/>
              <a:t>PROFINET TCP/IP</a:t>
            </a:r>
            <a:endParaRPr lang="sv-SE" sz="1000" dirty="0"/>
          </a:p>
        </p:txBody>
      </p:sp>
      <p:sp>
        <p:nvSpPr>
          <p:cNvPr id="36" name="TextBox 35"/>
          <p:cNvSpPr txBox="1"/>
          <p:nvPr/>
        </p:nvSpPr>
        <p:spPr>
          <a:xfrm>
            <a:off x="7377524" y="5517232"/>
            <a:ext cx="1105773" cy="220078"/>
          </a:xfrm>
          <a:prstGeom prst="rect">
            <a:avLst/>
          </a:prstGeom>
          <a:noFill/>
        </p:spPr>
        <p:txBody>
          <a:bodyPr wrap="square" lIns="65550" tIns="32775" rIns="65550" bIns="32775" rtlCol="0">
            <a:spAutoFit/>
          </a:bodyPr>
          <a:lstStyle/>
          <a:p>
            <a:r>
              <a:rPr lang="en-GB" sz="1000" dirty="0" smtClean="0"/>
              <a:t>Technical Network </a:t>
            </a:r>
            <a:endParaRPr lang="sv-SE" sz="1000" dirty="0"/>
          </a:p>
        </p:txBody>
      </p:sp>
      <p:sp>
        <p:nvSpPr>
          <p:cNvPr id="37" name="TextBox 36"/>
          <p:cNvSpPr txBox="1"/>
          <p:nvPr/>
        </p:nvSpPr>
        <p:spPr>
          <a:xfrm>
            <a:off x="11696" y="6028737"/>
            <a:ext cx="3630140" cy="861764"/>
          </a:xfrm>
          <a:prstGeom prst="rect">
            <a:avLst/>
          </a:prstGeom>
          <a:noFill/>
        </p:spPr>
        <p:txBody>
          <a:bodyPr wrap="square" lIns="91429" tIns="45715" rIns="91429" bIns="45715" rtlCol="0">
            <a:spAutoFit/>
          </a:bodyPr>
          <a:lstStyle/>
          <a:p>
            <a:r>
              <a:rPr lang="en-GB" sz="1000" dirty="0" smtClean="0">
                <a:solidFill>
                  <a:schemeClr val="bg1">
                    <a:lumMod val="50000"/>
                  </a:schemeClr>
                </a:solidFill>
              </a:rPr>
              <a:t>CP </a:t>
            </a:r>
            <a:r>
              <a:rPr lang="en-GB" sz="1000" dirty="0" smtClean="0">
                <a:solidFill>
                  <a:schemeClr val="bg1">
                    <a:lumMod val="50000"/>
                  </a:schemeClr>
                </a:solidFill>
              </a:rPr>
              <a:t>= Communication Processor</a:t>
            </a:r>
            <a:endParaRPr lang="en-GB" sz="1000" dirty="0" smtClean="0">
              <a:solidFill>
                <a:schemeClr val="bg1">
                  <a:lumMod val="50000"/>
                </a:schemeClr>
              </a:solidFill>
            </a:endParaRPr>
          </a:p>
          <a:p>
            <a:r>
              <a:rPr lang="en-GB" sz="1000" dirty="0" smtClean="0">
                <a:solidFill>
                  <a:schemeClr val="bg1">
                    <a:lumMod val="50000"/>
                  </a:schemeClr>
                </a:solidFill>
              </a:rPr>
              <a:t>CM </a:t>
            </a:r>
            <a:r>
              <a:rPr lang="en-GB" sz="1000" dirty="0" smtClean="0">
                <a:solidFill>
                  <a:schemeClr val="bg1">
                    <a:lumMod val="50000"/>
                  </a:schemeClr>
                </a:solidFill>
              </a:rPr>
              <a:t>= Communication Module</a:t>
            </a:r>
            <a:endParaRPr lang="en-GB" sz="1000" dirty="0" smtClean="0">
              <a:solidFill>
                <a:schemeClr val="bg1">
                  <a:lumMod val="50000"/>
                </a:schemeClr>
              </a:solidFill>
            </a:endParaRPr>
          </a:p>
          <a:p>
            <a:r>
              <a:rPr lang="en-GB" sz="1000" dirty="0" smtClean="0">
                <a:solidFill>
                  <a:schemeClr val="bg1">
                    <a:lumMod val="50000"/>
                  </a:schemeClr>
                </a:solidFill>
              </a:rPr>
              <a:t>HMI = Human Machine Interface</a:t>
            </a:r>
          </a:p>
          <a:p>
            <a:r>
              <a:rPr lang="sv-SE" sz="1000" dirty="0" smtClean="0">
                <a:solidFill>
                  <a:schemeClr val="bg1">
                    <a:lumMod val="50000"/>
                  </a:schemeClr>
                </a:solidFill>
              </a:rPr>
              <a:t>EPICS = </a:t>
            </a:r>
            <a:r>
              <a:rPr lang="en-GB" sz="1000" dirty="0">
                <a:solidFill>
                  <a:schemeClr val="bg1">
                    <a:lumMod val="50000"/>
                  </a:schemeClr>
                </a:solidFill>
              </a:rPr>
              <a:t>Experimental Physics and Industrial Control System</a:t>
            </a:r>
            <a:endParaRPr lang="sv-SE" sz="1000" dirty="0" smtClean="0">
              <a:solidFill>
                <a:schemeClr val="bg1">
                  <a:lumMod val="50000"/>
                </a:schemeClr>
              </a:solidFill>
            </a:endParaRPr>
          </a:p>
          <a:p>
            <a:r>
              <a:rPr lang="sv-SE" sz="1000" dirty="0" smtClean="0">
                <a:solidFill>
                  <a:schemeClr val="bg1">
                    <a:lumMod val="50000"/>
                  </a:schemeClr>
                </a:solidFill>
              </a:rPr>
              <a:t>LCR = </a:t>
            </a:r>
            <a:r>
              <a:rPr lang="en-GB" sz="1000" dirty="0" smtClean="0">
                <a:solidFill>
                  <a:schemeClr val="bg1">
                    <a:lumMod val="50000"/>
                  </a:schemeClr>
                </a:solidFill>
              </a:rPr>
              <a:t>Local</a:t>
            </a:r>
            <a:r>
              <a:rPr lang="sv-SE" sz="1000" dirty="0" smtClean="0">
                <a:solidFill>
                  <a:schemeClr val="bg1">
                    <a:lumMod val="50000"/>
                  </a:schemeClr>
                </a:solidFill>
              </a:rPr>
              <a:t> Control Room</a:t>
            </a:r>
            <a:endParaRPr lang="en-US" sz="1000" dirty="0">
              <a:solidFill>
                <a:schemeClr val="bg1">
                  <a:lumMod val="50000"/>
                </a:schemeClr>
              </a:solidFill>
            </a:endParaRPr>
          </a:p>
        </p:txBody>
      </p:sp>
      <p:sp>
        <p:nvSpPr>
          <p:cNvPr id="39" name="Rectangle 38"/>
          <p:cNvSpPr/>
          <p:nvPr/>
        </p:nvSpPr>
        <p:spPr>
          <a:xfrm>
            <a:off x="6557685" y="2842375"/>
            <a:ext cx="1038652" cy="204690"/>
          </a:xfrm>
          <a:prstGeom prst="rect">
            <a:avLst/>
          </a:prstGeom>
        </p:spPr>
        <p:txBody>
          <a:bodyPr wrap="square" lIns="65550" tIns="32775" rIns="65550" bIns="32775">
            <a:spAutoFit/>
          </a:bodyPr>
          <a:lstStyle/>
          <a:p>
            <a:r>
              <a:rPr lang="sv-SE" sz="900" dirty="0" smtClean="0"/>
              <a:t>UPS 1600</a:t>
            </a:r>
            <a:endParaRPr lang="sv-SE" sz="900" dirty="0"/>
          </a:p>
        </p:txBody>
      </p:sp>
      <p:cxnSp>
        <p:nvCxnSpPr>
          <p:cNvPr id="40" name="Straight Connector 39"/>
          <p:cNvCxnSpPr/>
          <p:nvPr/>
        </p:nvCxnSpPr>
        <p:spPr>
          <a:xfrm flipH="1">
            <a:off x="6671616" y="3599316"/>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12"/>
          <a:stretch>
            <a:fillRect/>
          </a:stretch>
        </p:blipFill>
        <p:spPr>
          <a:xfrm>
            <a:off x="6624347" y="3053934"/>
            <a:ext cx="251909" cy="613343"/>
          </a:xfrm>
          <a:prstGeom prst="rect">
            <a:avLst/>
          </a:prstGeom>
        </p:spPr>
      </p:pic>
    </p:spTree>
    <p:extLst>
      <p:ext uri="{BB962C8B-B14F-4D97-AF65-F5344CB8AC3E}">
        <p14:creationId xmlns:p14="http://schemas.microsoft.com/office/powerpoint/2010/main" val="1949237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TS2 PSS Software </a:t>
            </a:r>
            <a:r>
              <a:rPr lang="en-GB" dirty="0" smtClean="0"/>
              <a:t>Tools and Devices </a:t>
            </a:r>
            <a:endParaRPr lang="sv-SE" dirty="0"/>
          </a:p>
        </p:txBody>
      </p:sp>
      <p:sp>
        <p:nvSpPr>
          <p:cNvPr id="3" name="Content Placeholder 2"/>
          <p:cNvSpPr>
            <a:spLocks noGrp="1"/>
          </p:cNvSpPr>
          <p:nvPr>
            <p:ph idx="1"/>
          </p:nvPr>
        </p:nvSpPr>
        <p:spPr>
          <a:xfrm>
            <a:off x="55266" y="1556792"/>
            <a:ext cx="8981230" cy="4536504"/>
          </a:xfrm>
        </p:spPr>
        <p:txBody>
          <a:bodyPr>
            <a:normAutofit fontScale="92500" lnSpcReduction="20000"/>
          </a:bodyPr>
          <a:lstStyle/>
          <a:p>
            <a:pPr algn="just"/>
            <a:r>
              <a:rPr lang="en-GB" dirty="0" smtClean="0">
                <a:solidFill>
                  <a:schemeClr val="tx1"/>
                </a:solidFill>
              </a:rPr>
              <a:t>Siemens </a:t>
            </a:r>
            <a:r>
              <a:rPr lang="en-GB" dirty="0">
                <a:solidFill>
                  <a:schemeClr val="tx1"/>
                </a:solidFill>
              </a:rPr>
              <a:t>SIMATIC STEP 7 </a:t>
            </a:r>
            <a:r>
              <a:rPr lang="en-GB" dirty="0" smtClean="0">
                <a:solidFill>
                  <a:schemeClr val="tx1"/>
                </a:solidFill>
              </a:rPr>
              <a:t>TIA </a:t>
            </a:r>
            <a:r>
              <a:rPr lang="en-GB" dirty="0">
                <a:solidFill>
                  <a:schemeClr val="tx1"/>
                </a:solidFill>
              </a:rPr>
              <a:t>Portal </a:t>
            </a:r>
            <a:r>
              <a:rPr lang="en-GB" dirty="0" smtClean="0">
                <a:solidFill>
                  <a:schemeClr val="tx1"/>
                </a:solidFill>
                <a:sym typeface="Wingdings" panose="05000000000000000000" pitchFamily="2" charset="2"/>
              </a:rPr>
              <a:t>V14 SP1;</a:t>
            </a:r>
            <a:endParaRPr lang="en-GB" dirty="0" smtClean="0">
              <a:solidFill>
                <a:schemeClr val="tx1"/>
              </a:solidFill>
            </a:endParaRPr>
          </a:p>
          <a:p>
            <a:pPr lvl="1" algn="just"/>
            <a:r>
              <a:rPr lang="en-GB" dirty="0" smtClean="0">
                <a:solidFill>
                  <a:schemeClr val="tx1"/>
                </a:solidFill>
              </a:rPr>
              <a:t>Safety Advanced </a:t>
            </a:r>
            <a:r>
              <a:rPr lang="en-GB" dirty="0" smtClean="0">
                <a:solidFill>
                  <a:schemeClr val="tx1"/>
                </a:solidFill>
              </a:rPr>
              <a:t>for developing safety software. </a:t>
            </a:r>
            <a:endParaRPr lang="en-GB" dirty="0" smtClean="0">
              <a:solidFill>
                <a:schemeClr val="tx1"/>
              </a:solidFill>
            </a:endParaRPr>
          </a:p>
          <a:p>
            <a:pPr lvl="1" algn="just"/>
            <a:r>
              <a:rPr lang="en-GB" dirty="0" smtClean="0">
                <a:solidFill>
                  <a:schemeClr val="tx1"/>
                </a:solidFill>
              </a:rPr>
              <a:t>WinCC </a:t>
            </a:r>
            <a:r>
              <a:rPr lang="en-GB" dirty="0" smtClean="0">
                <a:solidFill>
                  <a:schemeClr val="tx1"/>
                </a:solidFill>
              </a:rPr>
              <a:t>Comfort for HMI programming. </a:t>
            </a:r>
          </a:p>
          <a:p>
            <a:pPr algn="just"/>
            <a:r>
              <a:rPr lang="en-GB" dirty="0">
                <a:solidFill>
                  <a:schemeClr val="tx1"/>
                </a:solidFill>
              </a:rPr>
              <a:t>Siemens fail-safe PLC (</a:t>
            </a:r>
            <a:r>
              <a:rPr lang="en-GB" dirty="0" smtClean="0">
                <a:solidFill>
                  <a:schemeClr val="tx1"/>
                </a:solidFill>
              </a:rPr>
              <a:t>1515F-2PN) </a:t>
            </a:r>
          </a:p>
          <a:p>
            <a:pPr lvl="1" algn="just"/>
            <a:r>
              <a:rPr lang="en-GB" dirty="0">
                <a:solidFill>
                  <a:schemeClr val="tx1"/>
                </a:solidFill>
              </a:rPr>
              <a:t>A</a:t>
            </a:r>
            <a:r>
              <a:rPr lang="en-GB" dirty="0" smtClean="0">
                <a:solidFill>
                  <a:schemeClr val="tx1"/>
                </a:solidFill>
              </a:rPr>
              <a:t>llows processing </a:t>
            </a:r>
            <a:r>
              <a:rPr lang="en-GB" dirty="0">
                <a:solidFill>
                  <a:schemeClr val="tx1"/>
                </a:solidFill>
              </a:rPr>
              <a:t>of standard and safety programs on a single unit</a:t>
            </a:r>
            <a:r>
              <a:rPr lang="en-GB" dirty="0" smtClean="0">
                <a:solidFill>
                  <a:schemeClr val="tx1"/>
                </a:solidFill>
              </a:rPr>
              <a:t>.</a:t>
            </a:r>
          </a:p>
          <a:p>
            <a:pPr algn="just"/>
            <a:r>
              <a:rPr lang="en-GB" dirty="0" smtClean="0">
                <a:solidFill>
                  <a:schemeClr val="tx1"/>
                </a:solidFill>
              </a:rPr>
              <a:t>Communication </a:t>
            </a:r>
            <a:r>
              <a:rPr lang="en-GB" dirty="0" smtClean="0">
                <a:solidFill>
                  <a:schemeClr val="tx1"/>
                </a:solidFill>
              </a:rPr>
              <a:t>processor (CP 1543-1)</a:t>
            </a:r>
          </a:p>
          <a:p>
            <a:pPr lvl="1" algn="just"/>
            <a:r>
              <a:rPr lang="en-GB" dirty="0" smtClean="0">
                <a:solidFill>
                  <a:schemeClr val="tx1"/>
                </a:solidFill>
              </a:rPr>
              <a:t>Includes security </a:t>
            </a:r>
            <a:r>
              <a:rPr lang="en-GB" dirty="0">
                <a:solidFill>
                  <a:schemeClr val="tx1"/>
                </a:solidFill>
              </a:rPr>
              <a:t>features such as an </a:t>
            </a:r>
            <a:r>
              <a:rPr lang="en-GB" dirty="0" smtClean="0">
                <a:solidFill>
                  <a:schemeClr val="tx1"/>
                </a:solidFill>
              </a:rPr>
              <a:t>SPI firewall</a:t>
            </a:r>
            <a:r>
              <a:rPr lang="en-GB" dirty="0">
                <a:solidFill>
                  <a:schemeClr val="tx1"/>
                </a:solidFill>
              </a:rPr>
              <a:t>, password </a:t>
            </a:r>
            <a:r>
              <a:rPr lang="en-GB" dirty="0" smtClean="0">
                <a:solidFill>
                  <a:schemeClr val="tx1"/>
                </a:solidFill>
              </a:rPr>
              <a:t>requests and </a:t>
            </a:r>
            <a:r>
              <a:rPr lang="en-GB" dirty="0">
                <a:solidFill>
                  <a:schemeClr val="tx1"/>
                </a:solidFill>
              </a:rPr>
              <a:t>data encryption </a:t>
            </a:r>
            <a:r>
              <a:rPr lang="en-GB" dirty="0" smtClean="0">
                <a:solidFill>
                  <a:schemeClr val="tx1"/>
                </a:solidFill>
              </a:rPr>
              <a:t>(i.e</a:t>
            </a:r>
            <a:r>
              <a:rPr lang="en-GB" dirty="0" smtClean="0">
                <a:solidFill>
                  <a:schemeClr val="tx1"/>
                </a:solidFill>
              </a:rPr>
              <a:t>. </a:t>
            </a:r>
            <a:r>
              <a:rPr lang="en-GB" dirty="0" smtClean="0">
                <a:solidFill>
                  <a:schemeClr val="tx1"/>
                </a:solidFill>
              </a:rPr>
              <a:t>FTPS).</a:t>
            </a:r>
            <a:endParaRPr lang="en-GB" dirty="0" smtClean="0">
              <a:solidFill>
                <a:schemeClr val="tx1"/>
              </a:solidFill>
            </a:endParaRPr>
          </a:p>
          <a:p>
            <a:pPr algn="just"/>
            <a:r>
              <a:rPr lang="en-GB" dirty="0" smtClean="0">
                <a:solidFill>
                  <a:schemeClr val="tx1"/>
                </a:solidFill>
              </a:rPr>
              <a:t>Standard Siemens </a:t>
            </a:r>
            <a:r>
              <a:rPr lang="en-GB" dirty="0">
                <a:solidFill>
                  <a:schemeClr val="tx1"/>
                </a:solidFill>
              </a:rPr>
              <a:t>PLC (</a:t>
            </a:r>
            <a:r>
              <a:rPr lang="en-GB" dirty="0" smtClean="0">
                <a:solidFill>
                  <a:schemeClr val="tx1"/>
                </a:solidFill>
              </a:rPr>
              <a:t>1511-1PN) </a:t>
            </a:r>
          </a:p>
          <a:p>
            <a:pPr lvl="1" algn="just"/>
            <a:r>
              <a:rPr lang="en-GB" dirty="0" smtClean="0">
                <a:solidFill>
                  <a:schemeClr val="tx1"/>
                </a:solidFill>
              </a:rPr>
              <a:t>Used as </a:t>
            </a:r>
            <a:r>
              <a:rPr lang="en-GB" dirty="0" smtClean="0">
                <a:solidFill>
                  <a:schemeClr val="tx1"/>
                </a:solidFill>
              </a:rPr>
              <a:t>a gateway to communicate with </a:t>
            </a:r>
            <a:r>
              <a:rPr lang="en-GB" dirty="0" smtClean="0">
                <a:solidFill>
                  <a:schemeClr val="tx1"/>
                </a:solidFill>
              </a:rPr>
              <a:t>external systems (i.e. EPICS)</a:t>
            </a:r>
          </a:p>
          <a:p>
            <a:pPr algn="just"/>
            <a:r>
              <a:rPr lang="en-GB" dirty="0" smtClean="0">
                <a:solidFill>
                  <a:schemeClr val="tx1"/>
                </a:solidFill>
              </a:rPr>
              <a:t>Communication module (CM1542-1)</a:t>
            </a:r>
            <a:endParaRPr lang="en-GB" dirty="0" smtClean="0">
              <a:solidFill>
                <a:schemeClr val="tx1"/>
              </a:solidFill>
            </a:endParaRPr>
          </a:p>
          <a:p>
            <a:pPr lvl="1" algn="just"/>
            <a:r>
              <a:rPr lang="en-GB" dirty="0" smtClean="0">
                <a:solidFill>
                  <a:schemeClr val="tx1"/>
                </a:solidFill>
              </a:rPr>
              <a:t>Provides additional Ethernet connection.</a:t>
            </a: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 name="TextBox 4"/>
          <p:cNvSpPr txBox="1"/>
          <p:nvPr/>
        </p:nvSpPr>
        <p:spPr>
          <a:xfrm>
            <a:off x="55266" y="6021288"/>
            <a:ext cx="2499606" cy="861764"/>
          </a:xfrm>
          <a:prstGeom prst="rect">
            <a:avLst/>
          </a:prstGeom>
          <a:noFill/>
        </p:spPr>
        <p:txBody>
          <a:bodyPr wrap="square" lIns="91429" tIns="45715" rIns="91429" bIns="45715" rtlCol="0">
            <a:spAutoFit/>
          </a:bodyPr>
          <a:lstStyle/>
          <a:p>
            <a:r>
              <a:rPr lang="en-GB" sz="1000" dirty="0" smtClean="0">
                <a:solidFill>
                  <a:schemeClr val="bg1">
                    <a:lumMod val="50000"/>
                  </a:schemeClr>
                </a:solidFill>
              </a:rPr>
              <a:t>PLC = Programmable Logic Controller </a:t>
            </a:r>
          </a:p>
          <a:p>
            <a:r>
              <a:rPr lang="en-GB" sz="1000" dirty="0" smtClean="0">
                <a:solidFill>
                  <a:schemeClr val="bg1">
                    <a:lumMod val="50000"/>
                  </a:schemeClr>
                </a:solidFill>
              </a:rPr>
              <a:t>HMI = Human Machine Interface</a:t>
            </a:r>
          </a:p>
          <a:p>
            <a:r>
              <a:rPr lang="en-GB" sz="1000" dirty="0" smtClean="0">
                <a:solidFill>
                  <a:schemeClr val="bg1">
                    <a:lumMod val="50000"/>
                  </a:schemeClr>
                </a:solidFill>
              </a:rPr>
              <a:t>SIL = Safety Integrity Level  </a:t>
            </a:r>
          </a:p>
          <a:p>
            <a:r>
              <a:rPr lang="sv-SE" sz="1000" dirty="0" smtClean="0">
                <a:solidFill>
                  <a:schemeClr val="bg1">
                    <a:lumMod val="50000"/>
                  </a:schemeClr>
                </a:solidFill>
              </a:rPr>
              <a:t>SPI = Stateful Packet </a:t>
            </a:r>
            <a:r>
              <a:rPr lang="en-US" sz="1000" dirty="0" smtClean="0">
                <a:solidFill>
                  <a:schemeClr val="bg1">
                    <a:lumMod val="50000"/>
                  </a:schemeClr>
                </a:solidFill>
              </a:rPr>
              <a:t>Inspection</a:t>
            </a:r>
            <a:r>
              <a:rPr lang="sv-SE" sz="1000" dirty="0" smtClean="0">
                <a:solidFill>
                  <a:schemeClr val="bg1">
                    <a:lumMod val="50000"/>
                  </a:schemeClr>
                </a:solidFill>
              </a:rPr>
              <a:t> </a:t>
            </a:r>
            <a:endParaRPr lang="sv-SE" sz="1000" dirty="0" smtClean="0">
              <a:solidFill>
                <a:schemeClr val="bg1">
                  <a:lumMod val="50000"/>
                </a:schemeClr>
              </a:solidFill>
            </a:endParaRPr>
          </a:p>
          <a:p>
            <a:r>
              <a:rPr lang="en-GB" sz="1000" dirty="0" smtClean="0">
                <a:solidFill>
                  <a:schemeClr val="bg1">
                    <a:lumMod val="50000"/>
                  </a:schemeClr>
                </a:solidFill>
              </a:rPr>
              <a:t>FTPS = File Transfer Protocol Secure</a:t>
            </a:r>
            <a:endParaRPr lang="en-GB" sz="1000" dirty="0">
              <a:solidFill>
                <a:schemeClr val="bg1">
                  <a:lumMod val="50000"/>
                </a:schemeClr>
              </a:solidFill>
            </a:endParaRPr>
          </a:p>
        </p:txBody>
      </p:sp>
    </p:spTree>
    <p:extLst>
      <p:ext uri="{BB962C8B-B14F-4D97-AF65-F5344CB8AC3E}">
        <p14:creationId xmlns:p14="http://schemas.microsoft.com/office/powerpoint/2010/main" val="269638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a:t>Integrated Access Protection Mechanisms</a:t>
            </a:r>
          </a:p>
        </p:txBody>
      </p:sp>
      <p:sp>
        <p:nvSpPr>
          <p:cNvPr id="3" name="Content Placeholder 2"/>
          <p:cNvSpPr>
            <a:spLocks noGrp="1"/>
          </p:cNvSpPr>
          <p:nvPr>
            <p:ph idx="1"/>
          </p:nvPr>
        </p:nvSpPr>
        <p:spPr>
          <a:xfrm>
            <a:off x="179512" y="1556792"/>
            <a:ext cx="8517632" cy="4799559"/>
          </a:xfrm>
        </p:spPr>
        <p:txBody>
          <a:bodyPr>
            <a:normAutofit fontScale="85000" lnSpcReduction="10000"/>
          </a:bodyPr>
          <a:lstStyle/>
          <a:p>
            <a:pPr algn="just"/>
            <a:r>
              <a:rPr lang="sv-SE" sz="3000" dirty="0" smtClean="0">
                <a:solidFill>
                  <a:schemeClr val="tx1"/>
                </a:solidFill>
              </a:rPr>
              <a:t>S7-1500 </a:t>
            </a:r>
            <a:r>
              <a:rPr lang="sv-SE" sz="3000" dirty="0" smtClean="0">
                <a:solidFill>
                  <a:schemeClr val="tx1"/>
                </a:solidFill>
              </a:rPr>
              <a:t>controller with activated Protection level</a:t>
            </a:r>
          </a:p>
          <a:p>
            <a:pPr lvl="2" algn="just"/>
            <a:r>
              <a:rPr lang="en-GB" sz="2200" dirty="0">
                <a:solidFill>
                  <a:schemeClr val="tx1"/>
                </a:solidFill>
              </a:rPr>
              <a:t>The access to </a:t>
            </a:r>
            <a:r>
              <a:rPr lang="en-GB" sz="2200" dirty="0" smtClean="0">
                <a:solidFill>
                  <a:schemeClr val="tx1"/>
                </a:solidFill>
              </a:rPr>
              <a:t>TS2 PSS </a:t>
            </a:r>
            <a:r>
              <a:rPr lang="en-GB" sz="2200" dirty="0">
                <a:solidFill>
                  <a:schemeClr val="tx1"/>
                </a:solidFill>
              </a:rPr>
              <a:t>safety software will be protected by two password prompts: one for the safety program and another for the safety </a:t>
            </a:r>
            <a:r>
              <a:rPr lang="en-GB" sz="2200" dirty="0" smtClean="0">
                <a:solidFill>
                  <a:schemeClr val="tx1"/>
                </a:solidFill>
              </a:rPr>
              <a:t>CPU.</a:t>
            </a:r>
          </a:p>
          <a:p>
            <a:pPr lvl="2" algn="just"/>
            <a:r>
              <a:rPr lang="en-GB" sz="2200" dirty="0" smtClean="0">
                <a:solidFill>
                  <a:schemeClr val="tx1"/>
                </a:solidFill>
              </a:rPr>
              <a:t>Checking the collective </a:t>
            </a:r>
            <a:r>
              <a:rPr lang="en-GB" sz="2200" dirty="0">
                <a:solidFill>
                  <a:schemeClr val="tx1"/>
                </a:solidFill>
              </a:rPr>
              <a:t>signature of the safety </a:t>
            </a:r>
            <a:r>
              <a:rPr lang="en-GB" sz="2200" dirty="0" smtClean="0">
                <a:solidFill>
                  <a:schemeClr val="tx1"/>
                </a:solidFill>
              </a:rPr>
              <a:t>program </a:t>
            </a:r>
            <a:r>
              <a:rPr lang="en-GB" sz="2200" dirty="0">
                <a:solidFill>
                  <a:schemeClr val="tx1"/>
                </a:solidFill>
              </a:rPr>
              <a:t>(Checksum test):</a:t>
            </a:r>
          </a:p>
          <a:p>
            <a:pPr lvl="3" algn="just"/>
            <a:r>
              <a:rPr lang="en-GB" sz="1900" dirty="0">
                <a:solidFill>
                  <a:schemeClr val="tx1"/>
                </a:solidFill>
              </a:rPr>
              <a:t>In case of the software misuse, the system </a:t>
            </a:r>
            <a:r>
              <a:rPr lang="en-GB" sz="1900" dirty="0" smtClean="0">
                <a:solidFill>
                  <a:schemeClr val="tx1"/>
                </a:solidFill>
              </a:rPr>
              <a:t>goes </a:t>
            </a:r>
            <a:r>
              <a:rPr lang="en-GB" sz="1900" dirty="0">
                <a:solidFill>
                  <a:schemeClr val="tx1"/>
                </a:solidFill>
              </a:rPr>
              <a:t>to </a:t>
            </a:r>
            <a:r>
              <a:rPr lang="en-GB" sz="1900" dirty="0" smtClean="0">
                <a:solidFill>
                  <a:schemeClr val="tx1"/>
                </a:solidFill>
              </a:rPr>
              <a:t>safe state; </a:t>
            </a:r>
            <a:endParaRPr lang="en-GB" sz="1900" dirty="0">
              <a:solidFill>
                <a:schemeClr val="tx1"/>
              </a:solidFill>
            </a:endParaRPr>
          </a:p>
          <a:p>
            <a:pPr lvl="3" algn="just"/>
            <a:r>
              <a:rPr lang="en-GB" sz="1900" dirty="0" smtClean="0">
                <a:solidFill>
                  <a:schemeClr val="tx1"/>
                </a:solidFill>
              </a:rPr>
              <a:t>Checksum </a:t>
            </a:r>
            <a:r>
              <a:rPr lang="en-GB" sz="1900" dirty="0">
                <a:solidFill>
                  <a:schemeClr val="tx1"/>
                </a:solidFill>
              </a:rPr>
              <a:t>will change after any error-free safety software re-generation. </a:t>
            </a:r>
            <a:endParaRPr lang="sv-SE" sz="1900" dirty="0" smtClean="0">
              <a:solidFill>
                <a:schemeClr val="tx1"/>
              </a:solidFill>
            </a:endParaRPr>
          </a:p>
          <a:p>
            <a:pPr algn="just"/>
            <a:r>
              <a:rPr lang="sv-SE" sz="3200" dirty="0" smtClean="0">
                <a:solidFill>
                  <a:schemeClr val="tx1"/>
                </a:solidFill>
              </a:rPr>
              <a:t>HMI panels in Secure mode</a:t>
            </a:r>
          </a:p>
          <a:p>
            <a:pPr lvl="1" algn="just"/>
            <a:r>
              <a:rPr lang="sv-SE" sz="2600" dirty="0" smtClean="0">
                <a:solidFill>
                  <a:schemeClr val="tx1"/>
                </a:solidFill>
              </a:rPr>
              <a:t>Automatically enabled in Siemens HMIs. </a:t>
            </a:r>
          </a:p>
          <a:p>
            <a:pPr algn="just"/>
            <a:r>
              <a:rPr lang="sv-SE" sz="3200" dirty="0" smtClean="0">
                <a:solidFill>
                  <a:schemeClr val="tx1"/>
                </a:solidFill>
              </a:rPr>
              <a:t>Managed network switches</a:t>
            </a:r>
          </a:p>
          <a:p>
            <a:pPr lvl="1" algn="just"/>
            <a:r>
              <a:rPr lang="en-US" sz="2600" dirty="0" smtClean="0">
                <a:solidFill>
                  <a:schemeClr val="tx1"/>
                </a:solidFill>
              </a:rPr>
              <a:t>Additionally </a:t>
            </a:r>
            <a:r>
              <a:rPr lang="en-US" sz="2600" dirty="0">
                <a:solidFill>
                  <a:schemeClr val="tx1"/>
                </a:solidFill>
              </a:rPr>
              <a:t>have the ability to configure, manage, and monitor </a:t>
            </a:r>
            <a:r>
              <a:rPr lang="sv-SE" sz="2600" dirty="0" smtClean="0">
                <a:solidFill>
                  <a:schemeClr val="tx1"/>
                </a:solidFill>
              </a:rPr>
              <a:t>local network.</a:t>
            </a:r>
          </a:p>
          <a:p>
            <a:pPr lvl="1" algn="just"/>
            <a:r>
              <a:rPr lang="sv-SE" sz="2600" dirty="0" smtClean="0">
                <a:solidFill>
                  <a:schemeClr val="tx1"/>
                </a:solidFill>
              </a:rPr>
              <a:t>Help to monitor and decide who should have the access to local netrwork. </a:t>
            </a:r>
          </a:p>
          <a:p>
            <a:pPr algn="just"/>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Tree>
    <p:extLst>
      <p:ext uri="{BB962C8B-B14F-4D97-AF65-F5344CB8AC3E}">
        <p14:creationId xmlns:p14="http://schemas.microsoft.com/office/powerpoint/2010/main" val="79122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38582</TotalTime>
  <Words>2244</Words>
  <Application>Microsoft Office PowerPoint</Application>
  <PresentationFormat>On-screen Show (4:3)</PresentationFormat>
  <Paragraphs>254</Paragraphs>
  <Slides>22</Slides>
  <Notes>11</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Software Development Plan and Software Requirements</vt:lpstr>
      <vt:lpstr>Contents </vt:lpstr>
      <vt:lpstr>PSS Software Governance</vt:lpstr>
      <vt:lpstr>Software Planning Documentation</vt:lpstr>
      <vt:lpstr>Software Development Flow</vt:lpstr>
      <vt:lpstr>TS2 PSS Software Documentation </vt:lpstr>
      <vt:lpstr>Network Architecture</vt:lpstr>
      <vt:lpstr>TS2 PSS Software Tools and Devices </vt:lpstr>
      <vt:lpstr>Integrated Access Protection Mechanisms</vt:lpstr>
      <vt:lpstr>Siemens Guidelines </vt:lpstr>
      <vt:lpstr>Versiondog</vt:lpstr>
      <vt:lpstr>Example – TS2PSS_SIF01</vt:lpstr>
      <vt:lpstr>Example – TS2PSS_SIF01</vt:lpstr>
      <vt:lpstr>Example - Siemens Safety Library Function</vt:lpstr>
      <vt:lpstr>PSS Test Stand – TS2 PSS Software Virtual Commissioning </vt:lpstr>
      <vt:lpstr>Open Questions</vt:lpstr>
      <vt:lpstr>Questions?</vt:lpstr>
      <vt:lpstr>Network Architecture – Circuit Diagrams </vt:lpstr>
      <vt:lpstr>Devices for TS2 PSS Fail-safe Application</vt:lpstr>
      <vt:lpstr>Requirements For Operator Interface</vt:lpstr>
      <vt:lpstr>Software Realisation Requirements </vt:lpstr>
      <vt:lpstr>SIF02 – Siemens Safety Library Function</vt:lpstr>
    </vt:vector>
  </TitlesOfParts>
  <Manager>Henrik.Carling@esss.se</Manager>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Denis Paulic</cp:lastModifiedBy>
  <cp:revision>431</cp:revision>
  <dcterms:created xsi:type="dcterms:W3CDTF">2013-10-29T16:05:10Z</dcterms:created>
  <dcterms:modified xsi:type="dcterms:W3CDTF">2019-02-10T18:28:47Z</dcterms:modified>
</cp:coreProperties>
</file>