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 id="2147483670" r:id="rId3"/>
    <p:sldMasterId id="2147483682" r:id="rId4"/>
  </p:sldMasterIdLst>
  <p:notesMasterIdLst>
    <p:notesMasterId r:id="rId56"/>
  </p:notesMasterIdLst>
  <p:sldIdLst>
    <p:sldId id="349" r:id="rId5"/>
    <p:sldId id="417" r:id="rId6"/>
    <p:sldId id="351" r:id="rId7"/>
    <p:sldId id="352" r:id="rId8"/>
    <p:sldId id="353" r:id="rId9"/>
    <p:sldId id="354" r:id="rId10"/>
    <p:sldId id="355" r:id="rId11"/>
    <p:sldId id="356" r:id="rId12"/>
    <p:sldId id="416" r:id="rId13"/>
    <p:sldId id="420" r:id="rId14"/>
    <p:sldId id="421" r:id="rId15"/>
    <p:sldId id="423" r:id="rId16"/>
    <p:sldId id="358" r:id="rId17"/>
    <p:sldId id="418" r:id="rId18"/>
    <p:sldId id="424" r:id="rId19"/>
    <p:sldId id="361" r:id="rId20"/>
    <p:sldId id="362" r:id="rId21"/>
    <p:sldId id="427" r:id="rId22"/>
    <p:sldId id="426" r:id="rId23"/>
    <p:sldId id="428" r:id="rId24"/>
    <p:sldId id="429" r:id="rId25"/>
    <p:sldId id="467" r:id="rId26"/>
    <p:sldId id="430" r:id="rId27"/>
    <p:sldId id="431" r:id="rId28"/>
    <p:sldId id="432" r:id="rId29"/>
    <p:sldId id="433" r:id="rId30"/>
    <p:sldId id="434" r:id="rId31"/>
    <p:sldId id="435" r:id="rId32"/>
    <p:sldId id="436" r:id="rId33"/>
    <p:sldId id="437" r:id="rId34"/>
    <p:sldId id="438" r:id="rId35"/>
    <p:sldId id="439" r:id="rId36"/>
    <p:sldId id="440" r:id="rId37"/>
    <p:sldId id="441" r:id="rId38"/>
    <p:sldId id="442" r:id="rId39"/>
    <p:sldId id="443" r:id="rId40"/>
    <p:sldId id="444" r:id="rId41"/>
    <p:sldId id="445" r:id="rId42"/>
    <p:sldId id="446" r:id="rId43"/>
    <p:sldId id="447" r:id="rId44"/>
    <p:sldId id="448" r:id="rId45"/>
    <p:sldId id="449" r:id="rId46"/>
    <p:sldId id="450" r:id="rId47"/>
    <p:sldId id="451" r:id="rId48"/>
    <p:sldId id="452" r:id="rId49"/>
    <p:sldId id="453" r:id="rId50"/>
    <p:sldId id="454" r:id="rId51"/>
    <p:sldId id="455" r:id="rId52"/>
    <p:sldId id="456" r:id="rId53"/>
    <p:sldId id="457" r:id="rId54"/>
    <p:sldId id="458" r:id="rId55"/>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432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BFBFBF"/>
    <a:srgbClr val="1E9FDB"/>
    <a:srgbClr val="76D6FF"/>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87285" autoAdjust="0"/>
  </p:normalViewPr>
  <p:slideViewPr>
    <p:cSldViewPr>
      <p:cViewPr varScale="1">
        <p:scale>
          <a:sx n="60" d="100"/>
          <a:sy n="60" d="100"/>
        </p:scale>
        <p:origin x="708" y="44"/>
      </p:cViewPr>
      <p:guideLst>
        <p:guide pos="3840"/>
        <p:guide orient="horz"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0"/>
    </p:cViewPr>
  </p:sorterViewPr>
  <p:notesViewPr>
    <p:cSldViewPr snapToGrid="0" snapToObjects="1">
      <p:cViewPr varScale="1">
        <p:scale>
          <a:sx n="155" d="100"/>
          <a:sy n="155" d="100"/>
        </p:scale>
        <p:origin x="-6728" y="-10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10"/>
            <c:spPr>
              <a:solidFill>
                <a:srgbClr val="FF0000"/>
              </a:solidFill>
              <a:ln>
                <a:noFill/>
              </a:ln>
            </c:spPr>
          </c:marker>
          <c:dPt>
            <c:idx val="0"/>
            <c:marker>
              <c:spPr>
                <a:solidFill>
                  <a:srgbClr val="0000FF"/>
                </a:solidFill>
                <a:ln>
                  <a:noFill/>
                </a:ln>
              </c:spPr>
            </c:marker>
            <c:bubble3D val="0"/>
            <c:extLst>
              <c:ext xmlns:c16="http://schemas.microsoft.com/office/drawing/2014/chart" uri="{C3380CC4-5D6E-409C-BE32-E72D297353CC}">
                <c16:uniqueId val="{00000000-3DBB-B747-9A67-843B967DBFD3}"/>
              </c:ext>
            </c:extLst>
          </c:dPt>
          <c:dPt>
            <c:idx val="1"/>
            <c:marker>
              <c:spPr>
                <a:solidFill>
                  <a:srgbClr val="0000FF"/>
                </a:solidFill>
                <a:ln>
                  <a:noFill/>
                </a:ln>
              </c:spPr>
            </c:marker>
            <c:bubble3D val="0"/>
            <c:extLst>
              <c:ext xmlns:c16="http://schemas.microsoft.com/office/drawing/2014/chart" uri="{C3380CC4-5D6E-409C-BE32-E72D297353CC}">
                <c16:uniqueId val="{00000001-3DBB-B747-9A67-843B967DBFD3}"/>
              </c:ext>
            </c:extLst>
          </c:dPt>
          <c:dPt>
            <c:idx val="4"/>
            <c:marker>
              <c:spPr>
                <a:solidFill>
                  <a:srgbClr val="0000FF"/>
                </a:solidFill>
                <a:ln>
                  <a:noFill/>
                </a:ln>
              </c:spPr>
            </c:marker>
            <c:bubble3D val="0"/>
            <c:extLst>
              <c:ext xmlns:c16="http://schemas.microsoft.com/office/drawing/2014/chart" uri="{C3380CC4-5D6E-409C-BE32-E72D297353CC}">
                <c16:uniqueId val="{00000002-3DBB-B747-9A67-843B967DBFD3}"/>
              </c:ext>
            </c:extLst>
          </c:dPt>
          <c:dPt>
            <c:idx val="7"/>
            <c:bubble3D val="0"/>
            <c:extLst>
              <c:ext xmlns:c16="http://schemas.microsoft.com/office/drawing/2014/chart" uri="{C3380CC4-5D6E-409C-BE32-E72D297353CC}">
                <c16:uniqueId val="{00000003-3DBB-B747-9A67-843B967DBFD3}"/>
              </c:ext>
            </c:extLst>
          </c:dPt>
          <c:xVal>
            <c:numRef>
              <c:f>'Sheet1 (2)'!$A$1:$A$8</c:f>
              <c:numCache>
                <c:formatCode>General</c:formatCode>
                <c:ptCount val="8"/>
                <c:pt idx="0">
                  <c:v>1968</c:v>
                </c:pt>
                <c:pt idx="1">
                  <c:v>1970</c:v>
                </c:pt>
                <c:pt idx="2">
                  <c:v>1986</c:v>
                </c:pt>
                <c:pt idx="3">
                  <c:v>1989</c:v>
                </c:pt>
                <c:pt idx="4">
                  <c:v>2003</c:v>
                </c:pt>
                <c:pt idx="5">
                  <c:v>2008</c:v>
                </c:pt>
                <c:pt idx="6">
                  <c:v>2009</c:v>
                </c:pt>
                <c:pt idx="7">
                  <c:v>2025</c:v>
                </c:pt>
              </c:numCache>
            </c:numRef>
          </c:xVal>
          <c:yVal>
            <c:numRef>
              <c:f>'Sheet1 (2)'!$B$1:$B$8</c:f>
              <c:numCache>
                <c:formatCode>General</c:formatCode>
                <c:ptCount val="8"/>
                <c:pt idx="0">
                  <c:v>0.72</c:v>
                </c:pt>
                <c:pt idx="1">
                  <c:v>4.4400000000000004</c:v>
                </c:pt>
                <c:pt idx="2">
                  <c:v>2</c:v>
                </c:pt>
                <c:pt idx="3">
                  <c:v>7</c:v>
                </c:pt>
                <c:pt idx="4">
                  <c:v>0.72</c:v>
                </c:pt>
                <c:pt idx="5">
                  <c:v>28</c:v>
                </c:pt>
                <c:pt idx="6">
                  <c:v>43</c:v>
                </c:pt>
                <c:pt idx="7">
                  <c:v>268</c:v>
                </c:pt>
              </c:numCache>
            </c:numRef>
          </c:yVal>
          <c:smooth val="0"/>
          <c:extLst>
            <c:ext xmlns:c16="http://schemas.microsoft.com/office/drawing/2014/chart" uri="{C3380CC4-5D6E-409C-BE32-E72D297353CC}">
              <c16:uniqueId val="{00000004-3DBB-B747-9A67-843B967DBFD3}"/>
            </c:ext>
          </c:extLst>
        </c:ser>
        <c:dLbls>
          <c:showLegendKey val="0"/>
          <c:showVal val="0"/>
          <c:showCatName val="0"/>
          <c:showSerName val="0"/>
          <c:showPercent val="0"/>
          <c:showBubbleSize val="0"/>
        </c:dLbls>
        <c:axId val="-1512879376"/>
        <c:axId val="-1512878016"/>
      </c:scatterChart>
      <c:valAx>
        <c:axId val="-1512879376"/>
        <c:scaling>
          <c:orientation val="minMax"/>
        </c:scaling>
        <c:delete val="0"/>
        <c:axPos val="b"/>
        <c:numFmt formatCode="General" sourceLinked="1"/>
        <c:majorTickMark val="out"/>
        <c:minorTickMark val="none"/>
        <c:tickLblPos val="nextTo"/>
        <c:crossAx val="-1512878016"/>
        <c:crosses val="autoZero"/>
        <c:crossBetween val="midCat"/>
      </c:valAx>
      <c:valAx>
        <c:axId val="-1512878016"/>
        <c:scaling>
          <c:orientation val="minMax"/>
          <c:min val="1"/>
        </c:scaling>
        <c:delete val="0"/>
        <c:axPos val="l"/>
        <c:majorGridlines/>
        <c:numFmt formatCode="General" sourceLinked="1"/>
        <c:majorTickMark val="out"/>
        <c:minorTickMark val="none"/>
        <c:tickLblPos val="nextTo"/>
        <c:crossAx val="-151287937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09F57FC-B3FF-4DF2-9417-962901C07B3B}" type="datetimeFigureOut">
              <a:rPr lang="sv-SE" smtClean="0"/>
              <a:t>2019-05-13</a:t>
            </a:fld>
            <a:endParaRPr lang="sv-SE" dirty="0"/>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58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19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dirty="0"/>
          </a:p>
        </p:txBody>
      </p:sp>
    </p:spTree>
    <p:extLst>
      <p:ext uri="{BB962C8B-B14F-4D97-AF65-F5344CB8AC3E}">
        <p14:creationId xmlns:p14="http://schemas.microsoft.com/office/powerpoint/2010/main" val="173685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13/05/2019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a:xfrm>
            <a:off x="609600" y="6453336"/>
            <a:ext cx="2844800" cy="365125"/>
          </a:xfrm>
        </p:spPr>
        <p:txBody>
          <a:bodyPr anchor="b"/>
          <a:lstStyle/>
          <a:p>
            <a:fld id="{5ED7AC81-318B-4D49-A602-9E30227C87EC}" type="datetime1">
              <a:rPr lang="en-GB" noProof="0" smtClean="0"/>
              <a:t>13/05/2019</a:t>
            </a:fld>
            <a:endParaRPr lang="en-GB" noProof="0" dirty="0"/>
          </a:p>
        </p:txBody>
      </p:sp>
      <p:sp>
        <p:nvSpPr>
          <p:cNvPr id="5" name="Footer Placeholder 4"/>
          <p:cNvSpPr>
            <a:spLocks noGrp="1"/>
          </p:cNvSpPr>
          <p:nvPr>
            <p:ph type="ftr" sz="quarter" idx="11"/>
          </p:nvPr>
        </p:nvSpPr>
        <p:spPr>
          <a:xfrm>
            <a:off x="4165600" y="6453336"/>
            <a:ext cx="3860800" cy="365125"/>
          </a:xfrm>
        </p:spPr>
        <p:txBody>
          <a:bodyPr anchor="b"/>
          <a:lstStyle/>
          <a:p>
            <a:r>
              <a:rPr lang="en-GB" dirty="0"/>
              <a:t>© European Spallation Source ERIC</a:t>
            </a:r>
            <a:endParaRPr lang="en-GB" noProof="0" dirty="0"/>
          </a:p>
        </p:txBody>
      </p:sp>
      <p:sp>
        <p:nvSpPr>
          <p:cNvPr id="6" name="Slide Number Placeholder 5"/>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a:p>
        </p:txBody>
      </p:sp>
      <p:pic>
        <p:nvPicPr>
          <p:cNvPr id="9" name="Content Placeholder 7">
            <a:extLst>
              <a:ext uri="{FF2B5EF4-FFF2-40B4-BE49-F238E27FC236}">
                <a16:creationId xmlns:a16="http://schemas.microsoft.com/office/drawing/2014/main" id="{D4719DFB-E545-A34D-A507-53D4B6743E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30680" y="354912"/>
            <a:ext cx="1453952" cy="779773"/>
          </a:xfrm>
          <a:prstGeom prst="rect">
            <a:avLst/>
          </a:prstGeom>
        </p:spPr>
      </p:pic>
    </p:spTree>
    <p:extLst>
      <p:ext uri="{BB962C8B-B14F-4D97-AF65-F5344CB8AC3E}">
        <p14:creationId xmlns:p14="http://schemas.microsoft.com/office/powerpoint/2010/main" val="3402649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a:t>Klicka här för att ändra format</a:t>
            </a:r>
            <a:endParaRPr lang="en-GB" noProof="0" dirty="0"/>
          </a:p>
        </p:txBody>
      </p:sp>
      <p:sp>
        <p:nvSpPr>
          <p:cNvPr id="3" name="Content Placeholder 2"/>
          <p:cNvSpPr>
            <a:spLocks noGrp="1"/>
          </p:cNvSpPr>
          <p:nvPr>
            <p:ph idx="1"/>
          </p:nvPr>
        </p:nvSpPr>
        <p:spPr>
          <a:xfrm>
            <a:off x="609600" y="1781000"/>
            <a:ext cx="10972800" cy="434516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p>
            <a:fld id="{6EB99CB0-346B-43FA-9EE6-F90C3F3BC0BA}" type="datetime1">
              <a:rPr lang="en-GB" noProof="0" smtClean="0"/>
              <a:t>13/05/2019</a:t>
            </a:fld>
            <a:endParaRPr lang="en-GB" noProof="0"/>
          </a:p>
        </p:txBody>
      </p:sp>
      <p:sp>
        <p:nvSpPr>
          <p:cNvPr id="5" name="Footer Placeholder 4"/>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6" name="Slide Number Placeholder 5"/>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50888"/>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endParaRPr lang="sv-SE" dirty="0"/>
          </a:p>
        </p:txBody>
      </p:sp>
      <p:pic>
        <p:nvPicPr>
          <p:cNvPr id="10" name="Content Placeholder 7">
            <a:extLst>
              <a:ext uri="{FF2B5EF4-FFF2-40B4-BE49-F238E27FC236}">
                <a16:creationId xmlns:a16="http://schemas.microsoft.com/office/drawing/2014/main" id="{C3A33645-8010-D240-91B2-4B147C9904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30680" y="354912"/>
            <a:ext cx="1453952" cy="779773"/>
          </a:xfrm>
          <a:prstGeom prst="rect">
            <a:avLst/>
          </a:prstGeom>
        </p:spPr>
      </p:pic>
    </p:spTree>
    <p:extLst>
      <p:ext uri="{BB962C8B-B14F-4D97-AF65-F5344CB8AC3E}">
        <p14:creationId xmlns:p14="http://schemas.microsoft.com/office/powerpoint/2010/main" val="154133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a:xfrm>
            <a:off x="609600" y="6448251"/>
            <a:ext cx="2844800" cy="365125"/>
          </a:xfrm>
        </p:spPr>
        <p:txBody>
          <a:bodyPr anchor="b"/>
          <a:lstStyle/>
          <a:p>
            <a:fld id="{42E66B7F-8271-49DA-A25A-F4BB9F476347}" type="datetime1">
              <a:rPr lang="en-GB" noProof="0" smtClean="0"/>
              <a:t>13/05/2019</a:t>
            </a:fld>
            <a:endParaRPr lang="en-GB" noProof="0"/>
          </a:p>
        </p:txBody>
      </p:sp>
      <p:sp>
        <p:nvSpPr>
          <p:cNvPr id="6" name="Footer Placeholder 5"/>
          <p:cNvSpPr>
            <a:spLocks noGrp="1"/>
          </p:cNvSpPr>
          <p:nvPr>
            <p:ph type="ftr" sz="quarter" idx="11"/>
          </p:nvPr>
        </p:nvSpPr>
        <p:spPr>
          <a:xfrm>
            <a:off x="4165600" y="6448251"/>
            <a:ext cx="3860800" cy="365125"/>
          </a:xfrm>
        </p:spPr>
        <p:txBody>
          <a:bodyPr anchor="b"/>
          <a:lstStyle/>
          <a:p>
            <a:r>
              <a:rPr lang="en-GB" dirty="0"/>
              <a:t>© European Spallation Source ERIC</a:t>
            </a:r>
          </a:p>
        </p:txBody>
      </p:sp>
      <p:sp>
        <p:nvSpPr>
          <p:cNvPr id="7" name="Slide Number Placeholder 6"/>
          <p:cNvSpPr>
            <a:spLocks noGrp="1"/>
          </p:cNvSpPr>
          <p:nvPr>
            <p:ph type="sldNum" sz="quarter" idx="12"/>
          </p:nvPr>
        </p:nvSpPr>
        <p:spPr>
          <a:xfrm>
            <a:off x="8737600" y="6448251"/>
            <a:ext cx="2844800" cy="365125"/>
          </a:xfrm>
        </p:spPr>
        <p:txBody>
          <a:bodyPr anchor="b"/>
          <a:lstStyle/>
          <a:p>
            <a:fld id="{551115BC-487E-4422-894C-CB7CD3E79223}" type="slidenum">
              <a:rPr lang="en-GB" noProof="0" smtClean="0"/>
              <a:t>‹#›</a:t>
            </a:fld>
            <a:endParaRPr lang="en-GB" noProof="0"/>
          </a:p>
        </p:txBody>
      </p:sp>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a:t>Klicka här för att ändra format</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50888"/>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endParaRPr lang="sv-SE" dirty="0"/>
          </a:p>
        </p:txBody>
      </p:sp>
      <p:pic>
        <p:nvPicPr>
          <p:cNvPr id="12" name="Content Placeholder 7">
            <a:extLst>
              <a:ext uri="{FF2B5EF4-FFF2-40B4-BE49-F238E27FC236}">
                <a16:creationId xmlns:a16="http://schemas.microsoft.com/office/drawing/2014/main" id="{24EF0352-9928-3F44-A270-E0BDDE4705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30680" y="354912"/>
            <a:ext cx="1453952" cy="779773"/>
          </a:xfrm>
          <a:prstGeom prst="rect">
            <a:avLst/>
          </a:prstGeom>
        </p:spPr>
      </p:pic>
    </p:spTree>
    <p:extLst>
      <p:ext uri="{BB962C8B-B14F-4D97-AF65-F5344CB8AC3E}">
        <p14:creationId xmlns:p14="http://schemas.microsoft.com/office/powerpoint/2010/main" val="160343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13/05/2019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a:t>Klicka här för att ändra format</a:t>
            </a:r>
            <a:endParaRPr lang="en-GB" noProof="0" dirty="0"/>
          </a:p>
        </p:txBody>
      </p:sp>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50888"/>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endParaRPr lang="sv-SE" dirty="0"/>
          </a:p>
        </p:txBody>
      </p:sp>
      <p:pic>
        <p:nvPicPr>
          <p:cNvPr id="13" name="Content Placeholder 7">
            <a:extLst>
              <a:ext uri="{FF2B5EF4-FFF2-40B4-BE49-F238E27FC236}">
                <a16:creationId xmlns:a16="http://schemas.microsoft.com/office/drawing/2014/main" id="{01511886-AD8E-5C42-944B-BD24EF0486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30680" y="354912"/>
            <a:ext cx="1453952" cy="779773"/>
          </a:xfrm>
          <a:prstGeom prst="rect">
            <a:avLst/>
          </a:prstGeom>
        </p:spPr>
      </p:pic>
    </p:spTree>
    <p:extLst>
      <p:ext uri="{BB962C8B-B14F-4D97-AF65-F5344CB8AC3E}">
        <p14:creationId xmlns:p14="http://schemas.microsoft.com/office/powerpoint/2010/main" val="3028415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 Single headline, sub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799583"/>
            <a:ext cx="4675130" cy="4534950"/>
          </a:xfrm>
        </p:spPr>
        <p:txBody>
          <a:bodyPr lIns="108000" rIns="108000">
            <a:noAutofit/>
          </a:bodyPr>
          <a:lstStyle>
            <a:lvl1pPr>
              <a:defRPr sz="2398"/>
            </a:lvl1pPr>
            <a:lvl2pPr>
              <a:defRPr sz="1998"/>
            </a:lvl2pPr>
            <a:lvl3pPr>
              <a:defRPr sz="1998"/>
            </a:lvl3pPr>
            <a:lvl4pPr>
              <a:defRPr sz="1998"/>
            </a:lvl4pPr>
            <a:lvl5pPr>
              <a:defRPr sz="1998"/>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799583"/>
            <a:ext cx="4675130" cy="4534950"/>
          </a:xfrm>
        </p:spPr>
        <p:txBody>
          <a:bodyPr lIns="108000" rIns="108000">
            <a:noAutofit/>
          </a:bodyPr>
          <a:lstStyle>
            <a:lvl1pPr>
              <a:defRPr sz="2398"/>
            </a:lvl1pPr>
            <a:lvl2pPr>
              <a:defRPr sz="1998"/>
            </a:lvl2pPr>
            <a:lvl3pPr>
              <a:defRPr sz="1998"/>
            </a:lvl3pPr>
            <a:lvl4pPr>
              <a:defRPr sz="1998"/>
            </a:lvl4pPr>
            <a:lvl5pPr>
              <a:defRPr sz="1998"/>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0"/>
          </p:nvPr>
        </p:nvSpPr>
        <p:spPr>
          <a:xfrm>
            <a:off x="9274739" y="6525289"/>
            <a:ext cx="2592899" cy="144000"/>
          </a:xfrm>
        </p:spPr>
        <p:txBody>
          <a:bodyPr/>
          <a:lstStyle>
            <a:lvl1pPr>
              <a:defRPr sz="799">
                <a:solidFill>
                  <a:srgbClr val="7F7F7F"/>
                </a:solidFill>
                <a:latin typeface="Calibri" panose="020F0502020204030204" pitchFamily="34" charset="0"/>
              </a:defRPr>
            </a:lvl1pPr>
          </a:lstStyle>
          <a:p>
            <a:r>
              <a:rPr lang="en-US"/>
              <a:t>MS / 2017-11-26</a:t>
            </a:r>
            <a:endParaRPr lang="en-AU" dirty="0"/>
          </a:p>
        </p:txBody>
      </p:sp>
      <p:sp>
        <p:nvSpPr>
          <p:cNvPr id="7" name="Slide Number Placeholder 6"/>
          <p:cNvSpPr>
            <a:spLocks noGrp="1"/>
          </p:cNvSpPr>
          <p:nvPr>
            <p:ph type="sldNum" sz="quarter" idx="12"/>
          </p:nvPr>
        </p:nvSpPr>
        <p:spPr/>
        <p:txBody>
          <a:bodyPr/>
          <a:lstStyle/>
          <a:p>
            <a:r>
              <a:rPr lang="en-GB" dirty="0"/>
              <a:t>/ </a:t>
            </a:r>
            <a:fld id="{51D75496-C612-4091-9F61-05CA146263B0}" type="slidenum">
              <a:rPr lang="en-GB" smtClean="0"/>
              <a:pPr/>
              <a:t>‹#›</a:t>
            </a:fld>
            <a:endParaRPr lang="en-GB" dirty="0"/>
          </a:p>
        </p:txBody>
      </p:sp>
      <p:sp>
        <p:nvSpPr>
          <p:cNvPr id="9" name="Text Placeholder 2"/>
          <p:cNvSpPr>
            <a:spLocks noGrp="1"/>
          </p:cNvSpPr>
          <p:nvPr>
            <p:ph type="body" sz="quarter" idx="13" hasCustomPrompt="1"/>
          </p:nvPr>
        </p:nvSpPr>
        <p:spPr>
          <a:xfrm>
            <a:off x="1582352" y="934721"/>
            <a:ext cx="9925661" cy="466725"/>
          </a:xfrm>
        </p:spPr>
        <p:txBody>
          <a:bodyPr lIns="108000" tIns="54000" rIns="108000" bIns="54000">
            <a:noAutofit/>
          </a:bodyPr>
          <a:lstStyle>
            <a:lvl1pPr>
              <a:lnSpc>
                <a:spcPts val="2896"/>
              </a:lnSpc>
              <a:buNone/>
              <a:defRPr>
                <a:solidFill>
                  <a:schemeClr val="tx2"/>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p:nvPr>
        </p:nvSpPr>
        <p:spPr>
          <a:xfrm>
            <a:off x="1581091" y="524027"/>
            <a:ext cx="9925661" cy="467892"/>
          </a:xfrm>
          <a:prstGeom prst="rect">
            <a:avLst/>
          </a:prstGeom>
        </p:spPr>
        <p:txBody>
          <a:bodyPr vert="horz" lIns="108932" tIns="54466" rIns="108932" bIns="54466" rtlCol="0" anchor="b" anchorCtr="0">
            <a:noAutofit/>
          </a:bodyPr>
          <a:lstStyle/>
          <a:p>
            <a:r>
              <a:rPr lang="en-US" noProof="0"/>
              <a:t>Click to edit Master title style</a:t>
            </a:r>
            <a:endParaRPr lang="en-GB" noProof="0" dirty="0"/>
          </a:p>
        </p:txBody>
      </p:sp>
    </p:spTree>
    <p:extLst>
      <p:ext uri="{BB962C8B-B14F-4D97-AF65-F5344CB8AC3E}">
        <p14:creationId xmlns:p14="http://schemas.microsoft.com/office/powerpoint/2010/main" val="3811433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13/05/2019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477688103"/>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251" y="319530"/>
            <a:ext cx="1810863"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13/05/2019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630688414"/>
      </p:ext>
    </p:extLst>
  </p:cSld>
  <p:clrMapOvr>
    <a:masterClrMapping/>
  </p:clrMapOvr>
  <p:extLst mod="1">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251" y="319530"/>
            <a:ext cx="1810863"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13/05/2019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2108910872"/>
      </p:ext>
    </p:extLst>
  </p:cSld>
  <p:clrMapOvr>
    <a:masterClrMapping/>
  </p:clrMapOvr>
  <p:extLst mod="1">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251" y="319530"/>
            <a:ext cx="1810863"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13/05/2019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3787730785"/>
      </p:ext>
    </p:extLst>
  </p:cSld>
  <p:clrMapOvr>
    <a:masterClrMapping/>
  </p:clrMapOvr>
  <p:extLst mod="1">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251" y="319530"/>
            <a:ext cx="1810863"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13/05/2019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397373505"/>
      </p:ext>
    </p:extLst>
  </p:cSld>
  <p:clrMapOvr>
    <a:masterClrMapping/>
  </p:clrMapOvr>
  <p:extLst mod="1">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86345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13/05/2019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140958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3962605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177054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663415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13/05/2019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7759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13/05/2019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2019-05-13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13/05/2019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2019-05-13</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13/05/2019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89589716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13/05/2019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5672209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0.xml"/><Relationship Id="rId5" Type="http://schemas.openxmlformats.org/officeDocument/2006/relationships/image" Target="../media/image40.jpeg"/><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gif"/><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jpeg"/><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image" Target="../media/image59.gif"/><Relationship Id="rId9" Type="http://schemas.openxmlformats.org/officeDocument/2006/relationships/image" Target="../media/image64.png"/><Relationship Id="rId14" Type="http://schemas.openxmlformats.org/officeDocument/2006/relationships/image" Target="../media/image69.gif"/></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p:txBody>
          <a:bodyPr>
            <a:normAutofit/>
          </a:bodyPr>
          <a:lstStyle/>
          <a:p>
            <a:pPr algn="ctr" defTabSz="315314"/>
            <a:r>
              <a:rPr lang="en-GB" sz="4000" b="1" dirty="0">
                <a:solidFill>
                  <a:srgbClr val="FFFFFF"/>
                </a:solidFill>
              </a:rPr>
              <a:t>European Spallation Source </a:t>
            </a:r>
            <a:r>
              <a:rPr lang="en-GB" b="1" dirty="0">
                <a:solidFill>
                  <a:srgbClr val="FFFFFF"/>
                </a:solidFill>
              </a:rPr>
              <a:t/>
            </a:r>
            <a:br>
              <a:rPr lang="en-GB" b="1" dirty="0">
                <a:solidFill>
                  <a:srgbClr val="FFFFFF"/>
                </a:solidFill>
              </a:rPr>
            </a:br>
            <a:endParaRPr lang="sv-SE" dirty="0"/>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a:xfrm>
            <a:off x="1828800" y="3886200"/>
            <a:ext cx="8534400" cy="2423120"/>
          </a:xfrm>
        </p:spPr>
        <p:txBody>
          <a:bodyPr>
            <a:normAutofit/>
          </a:bodyPr>
          <a:lstStyle/>
          <a:p>
            <a:pPr defTabSz="315314"/>
            <a:r>
              <a:rPr lang="en-US" sz="1800" dirty="0" smtClean="0">
                <a:solidFill>
                  <a:srgbClr val="FFFFFF"/>
                </a:solidFill>
              </a:rPr>
              <a:t>Ralf </a:t>
            </a:r>
            <a:r>
              <a:rPr lang="en-US" sz="1800" dirty="0" smtClean="0">
                <a:solidFill>
                  <a:srgbClr val="FFFFFF"/>
                </a:solidFill>
              </a:rPr>
              <a:t>Trant</a:t>
            </a:r>
          </a:p>
          <a:p>
            <a:pPr defTabSz="315314"/>
            <a:r>
              <a:rPr lang="en-US" sz="1800" dirty="0" smtClean="0">
                <a:solidFill>
                  <a:srgbClr val="FFFFFF"/>
                </a:solidFill>
              </a:rPr>
              <a:t>Associate Director </a:t>
            </a:r>
            <a:endParaRPr lang="en-US" sz="1800" dirty="0" smtClean="0">
              <a:solidFill>
                <a:srgbClr val="FFFFFF"/>
              </a:solidFill>
            </a:endParaRPr>
          </a:p>
          <a:p>
            <a:pPr defTabSz="315314"/>
            <a:r>
              <a:rPr lang="en-US" sz="1800" dirty="0" smtClean="0">
                <a:solidFill>
                  <a:srgbClr val="FFFFFF"/>
                </a:solidFill>
              </a:rPr>
              <a:t>Environment, Safety, Health &amp; Quality</a:t>
            </a:r>
            <a:endParaRPr lang="en-US" sz="1800" dirty="0" smtClean="0">
              <a:solidFill>
                <a:srgbClr val="FFFFFF"/>
              </a:solidFill>
            </a:endParaRPr>
          </a:p>
          <a:p>
            <a:pPr defTabSz="315314"/>
            <a:endParaRPr lang="en-US" sz="1400" dirty="0">
              <a:solidFill>
                <a:prstClr val="white"/>
              </a:solidFill>
            </a:endParaRPr>
          </a:p>
          <a:p>
            <a:pPr defTabSz="315314"/>
            <a:r>
              <a:rPr lang="en-GB" sz="1400" dirty="0">
                <a:solidFill>
                  <a:srgbClr val="FFFFFF"/>
                </a:solidFill>
              </a:rPr>
              <a:t>European Spallation Source ERIC</a:t>
            </a:r>
          </a:p>
          <a:p>
            <a:pPr defTabSz="315314"/>
            <a:r>
              <a:rPr lang="en-GB" sz="1400" dirty="0" smtClean="0">
                <a:solidFill>
                  <a:srgbClr val="FFFFFF"/>
                </a:solidFill>
              </a:rPr>
              <a:t>ITSF 2019</a:t>
            </a:r>
          </a:p>
          <a:p>
            <a:pPr defTabSz="315314"/>
            <a:r>
              <a:rPr lang="en-GB" sz="1400" dirty="0" smtClean="0">
                <a:solidFill>
                  <a:srgbClr val="FFFFFF"/>
                </a:solidFill>
              </a:rPr>
              <a:t>May 14, </a:t>
            </a:r>
            <a:r>
              <a:rPr lang="en-GB" sz="1400" dirty="0">
                <a:solidFill>
                  <a:srgbClr val="FFFFFF"/>
                </a:solidFill>
              </a:rPr>
              <a:t>2019</a:t>
            </a:r>
            <a:endParaRPr lang="en-GB" sz="12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12902B2-D6A9-7C40-959F-ABDD3AD100FA}"/>
              </a:ext>
            </a:extLst>
          </p:cNvPr>
          <p:cNvGrpSpPr/>
          <p:nvPr/>
        </p:nvGrpSpPr>
        <p:grpSpPr>
          <a:xfrm>
            <a:off x="1631504" y="2172423"/>
            <a:ext cx="1505231" cy="3244918"/>
            <a:chOff x="2030046" y="2172423"/>
            <a:chExt cx="1106689" cy="3244918"/>
          </a:xfrm>
        </p:grpSpPr>
        <p:sp>
          <p:nvSpPr>
            <p:cNvPr id="171" name="X-Rays"/>
            <p:cNvSpPr txBox="1"/>
            <p:nvPr/>
          </p:nvSpPr>
          <p:spPr>
            <a:xfrm>
              <a:off x="2170593" y="4975873"/>
              <a:ext cx="825594"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srgbClr val="1F497D"/>
                  </a:solidFill>
                  <a:effectLst/>
                  <a:uLnTx/>
                  <a:uFillTx/>
                  <a:latin typeface="Calibri"/>
                  <a:sym typeface="CMU Serif"/>
                </a:rPr>
                <a:t>X-Rays</a:t>
              </a:r>
            </a:p>
          </p:txBody>
        </p:sp>
        <p:sp>
          <p:nvSpPr>
            <p:cNvPr id="172" name="Neutrons"/>
            <p:cNvSpPr txBox="1"/>
            <p:nvPr/>
          </p:nvSpPr>
          <p:spPr>
            <a:xfrm>
              <a:off x="2030046" y="2172423"/>
              <a:ext cx="1106689" cy="4414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srgbClr val="1F497D"/>
                  </a:solidFill>
                  <a:effectLst/>
                  <a:uLnTx/>
                  <a:uFillTx/>
                  <a:latin typeface="Calibri"/>
                  <a:sym typeface="CMU Serif"/>
                </a:rPr>
                <a:t>Neutrons</a:t>
              </a:r>
            </a:p>
          </p:txBody>
        </p:sp>
      </p:grpSp>
      <p:grpSp>
        <p:nvGrpSpPr>
          <p:cNvPr id="10" name="Group 9">
            <a:extLst>
              <a:ext uri="{FF2B5EF4-FFF2-40B4-BE49-F238E27FC236}">
                <a16:creationId xmlns:a16="http://schemas.microsoft.com/office/drawing/2014/main" id="{439443B4-C9B8-C244-BA8A-467EB22D29E9}"/>
              </a:ext>
            </a:extLst>
          </p:cNvPr>
          <p:cNvGrpSpPr/>
          <p:nvPr/>
        </p:nvGrpSpPr>
        <p:grpSpPr>
          <a:xfrm>
            <a:off x="3975199" y="1484785"/>
            <a:ext cx="3848993" cy="5161482"/>
            <a:chOff x="3975199" y="1484785"/>
            <a:chExt cx="3848993" cy="5161482"/>
          </a:xfrm>
        </p:grpSpPr>
        <p:pic>
          <p:nvPicPr>
            <p:cNvPr id="170" name="Image" descr="Image"/>
            <p:cNvPicPr>
              <a:picLocks noChangeAspect="1"/>
            </p:cNvPicPr>
            <p:nvPr/>
          </p:nvPicPr>
          <p:blipFill>
            <a:blip r:embed="rId2">
              <a:extLst/>
            </a:blip>
            <a:stretch>
              <a:fillRect/>
            </a:stretch>
          </p:blipFill>
          <p:spPr>
            <a:xfrm>
              <a:off x="3975199" y="1484785"/>
              <a:ext cx="3848993" cy="5161482"/>
            </a:xfrm>
            <a:prstGeom prst="rect">
              <a:avLst/>
            </a:prstGeom>
            <a:ln w="12700">
              <a:miter lim="400000"/>
            </a:ln>
          </p:spPr>
        </p:pic>
        <p:sp>
          <p:nvSpPr>
            <p:cNvPr id="173" name="From PSI website"/>
            <p:cNvSpPr txBox="1"/>
            <p:nvPr/>
          </p:nvSpPr>
          <p:spPr>
            <a:xfrm>
              <a:off x="6644077" y="1484785"/>
              <a:ext cx="1180115" cy="23448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1500">
                  <a:solidFill>
                    <a:srgbClr val="101010"/>
                  </a:solidFill>
                  <a:latin typeface="CMU Serif"/>
                  <a:ea typeface="CMU Serif"/>
                  <a:cs typeface="CMU Serif"/>
                  <a:sym typeface="CMU Serif"/>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sz="1055" b="0" i="0" u="none" strike="noStrike" kern="1200" cap="none" spc="0" normalizeH="0" baseline="0" noProof="0" dirty="0">
                  <a:ln>
                    <a:noFill/>
                  </a:ln>
                  <a:solidFill>
                    <a:srgbClr val="101010"/>
                  </a:solidFill>
                  <a:effectLst/>
                  <a:uLnTx/>
                  <a:uFillTx/>
                  <a:latin typeface="CMU Serif"/>
                  <a:sym typeface="CMU Serif"/>
                </a:rPr>
                <a:t>From PSI website</a:t>
              </a:r>
            </a:p>
          </p:txBody>
        </p:sp>
      </p:grpSp>
      <p:grpSp>
        <p:nvGrpSpPr>
          <p:cNvPr id="6" name="Group 5">
            <a:extLst>
              <a:ext uri="{FF2B5EF4-FFF2-40B4-BE49-F238E27FC236}">
                <a16:creationId xmlns:a16="http://schemas.microsoft.com/office/drawing/2014/main" id="{71F08A18-67D7-3C49-AB55-D1B427B92DEF}"/>
              </a:ext>
            </a:extLst>
          </p:cNvPr>
          <p:cNvGrpSpPr/>
          <p:nvPr/>
        </p:nvGrpSpPr>
        <p:grpSpPr>
          <a:xfrm>
            <a:off x="8497998" y="2187493"/>
            <a:ext cx="2057980" cy="3784139"/>
            <a:chOff x="8497998" y="2187493"/>
            <a:chExt cx="2057980" cy="3784139"/>
          </a:xfrm>
        </p:grpSpPr>
        <p:sp>
          <p:nvSpPr>
            <p:cNvPr id="174" name="Electromagnetic waves are stopped by metallic parts"/>
            <p:cNvSpPr txBox="1"/>
            <p:nvPr/>
          </p:nvSpPr>
          <p:spPr>
            <a:xfrm>
              <a:off x="8497998" y="4976167"/>
              <a:ext cx="2057980" cy="99546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1F497D"/>
                  </a:solidFill>
                  <a:effectLst/>
                  <a:uLnTx/>
                  <a:uFillTx/>
                  <a:latin typeface="Calibri"/>
                  <a:sym typeface="CMU Serif"/>
                </a:rPr>
                <a:t>Electromagnetic waves are stopped by metallic parts</a:t>
              </a:r>
            </a:p>
          </p:txBody>
        </p:sp>
        <p:sp>
          <p:nvSpPr>
            <p:cNvPr id="175" name="Neutrons can show details of plastic elements."/>
            <p:cNvSpPr txBox="1"/>
            <p:nvPr/>
          </p:nvSpPr>
          <p:spPr>
            <a:xfrm>
              <a:off x="8497998" y="2187493"/>
              <a:ext cx="2057980" cy="99546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1F497D"/>
                  </a:solidFill>
                  <a:effectLst/>
                  <a:uLnTx/>
                  <a:uFillTx/>
                  <a:latin typeface="Calibri"/>
                  <a:sym typeface="CMU Serif"/>
                </a:rPr>
                <a:t>Neutrons can show details of plastic elements</a:t>
              </a:r>
            </a:p>
          </p:txBody>
        </p:sp>
      </p:grpSp>
      <p:sp>
        <p:nvSpPr>
          <p:cNvPr id="2" name="Title 1">
            <a:extLst>
              <a:ext uri="{FF2B5EF4-FFF2-40B4-BE49-F238E27FC236}">
                <a16:creationId xmlns:a16="http://schemas.microsoft.com/office/drawing/2014/main" id="{B7266EDD-CCDF-6E4E-A0D8-79301B2A8B54}"/>
              </a:ext>
            </a:extLst>
          </p:cNvPr>
          <p:cNvSpPr>
            <a:spLocks noGrp="1"/>
          </p:cNvSpPr>
          <p:nvPr>
            <p:ph type="title"/>
          </p:nvPr>
        </p:nvSpPr>
        <p:spPr/>
        <p:txBody>
          <a:bodyPr/>
          <a:lstStyle/>
          <a:p>
            <a:r>
              <a:rPr lang="en-GB" dirty="0"/>
              <a:t>Neutrons</a:t>
            </a:r>
          </a:p>
        </p:txBody>
      </p:sp>
      <p:sp>
        <p:nvSpPr>
          <p:cNvPr id="4" name="Text Placeholder 3">
            <a:extLst>
              <a:ext uri="{FF2B5EF4-FFF2-40B4-BE49-F238E27FC236}">
                <a16:creationId xmlns:a16="http://schemas.microsoft.com/office/drawing/2014/main" id="{3886CB2C-67B4-4C42-B092-25E37D71289B}"/>
              </a:ext>
            </a:extLst>
          </p:cNvPr>
          <p:cNvSpPr>
            <a:spLocks noGrp="1"/>
          </p:cNvSpPr>
          <p:nvPr>
            <p:ph type="body" sz="quarter" idx="13"/>
          </p:nvPr>
        </p:nvSpPr>
        <p:spPr>
          <a:xfrm>
            <a:off x="609600" y="750218"/>
            <a:ext cx="9518848" cy="590550"/>
          </a:xfrm>
        </p:spPr>
        <p:txBody>
          <a:bodyPr/>
          <a:lstStyle/>
          <a:p>
            <a:r>
              <a:rPr lang="en-GB" dirty="0"/>
              <a:t>How do they work?</a:t>
            </a:r>
          </a:p>
        </p:txBody>
      </p:sp>
    </p:spTree>
    <p:extLst>
      <p:ext uri="{BB962C8B-B14F-4D97-AF65-F5344CB8AC3E}">
        <p14:creationId xmlns:p14="http://schemas.microsoft.com/office/powerpoint/2010/main" val="228052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par>
                                <p:cTn id="12" presetID="10" presetClass="entr" presetSubtype="0" repeatCount="0"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199" y="2010903"/>
            <a:ext cx="3848993" cy="4109245"/>
          </a:xfrm>
          <a:prstGeom prst="rect">
            <a:avLst/>
          </a:prstGeom>
          <a:ln w="12700">
            <a:miter lim="400000"/>
          </a:ln>
        </p:spPr>
      </p:pic>
      <p:sp>
        <p:nvSpPr>
          <p:cNvPr id="171" name="X-Rays"/>
          <p:cNvSpPr txBox="1"/>
          <p:nvPr/>
        </p:nvSpPr>
        <p:spPr>
          <a:xfrm>
            <a:off x="585448" y="2348880"/>
            <a:ext cx="2664296" cy="93391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F497D"/>
                </a:solidFill>
                <a:effectLst/>
                <a:uLnTx/>
                <a:uFillTx/>
                <a:latin typeface="Calibri"/>
                <a:sym typeface="CMU Serif"/>
              </a:rPr>
              <a:t>Non-destructive imaging</a:t>
            </a:r>
          </a:p>
        </p:txBody>
      </p:sp>
      <p:sp>
        <p:nvSpPr>
          <p:cNvPr id="173" name="From PSI website"/>
          <p:cNvSpPr txBox="1"/>
          <p:nvPr/>
        </p:nvSpPr>
        <p:spPr>
          <a:xfrm>
            <a:off x="4891583" y="6616587"/>
            <a:ext cx="2016224" cy="24141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defTabSz="457200">
              <a:defRPr sz="1500">
                <a:solidFill>
                  <a:srgbClr val="101010"/>
                </a:solidFill>
                <a:latin typeface="CMU Serif"/>
                <a:ea typeface="CMU Serif"/>
                <a:cs typeface="CMU Serif"/>
                <a:sym typeface="CMU Serif"/>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101010"/>
                </a:solidFill>
                <a:effectLst/>
                <a:uLnTx/>
                <a:uFillTx/>
                <a:latin typeface="CMU Serif"/>
                <a:sym typeface="CMU Serif"/>
              </a:rPr>
              <a:t>Credit: </a:t>
            </a:r>
            <a:r>
              <a:rPr kumimoji="0" lang="sv-SE" sz="1100" b="0" i="0" u="none" strike="noStrike" kern="1200" cap="none" spc="0" normalizeH="0" baseline="0" noProof="0" dirty="0" err="1">
                <a:ln>
                  <a:noFill/>
                </a:ln>
                <a:solidFill>
                  <a:srgbClr val="101010"/>
                </a:solidFill>
                <a:effectLst/>
                <a:uLnTx/>
                <a:uFillTx/>
                <a:latin typeface="CMU Serif"/>
                <a:sym typeface="CMU Serif"/>
              </a:rPr>
              <a:t>Floriana</a:t>
            </a:r>
            <a:r>
              <a:rPr kumimoji="0" lang="sv-SE" sz="1100" b="0" i="0" u="none" strike="noStrike" kern="1200" cap="none" spc="0" normalizeH="0" baseline="0" noProof="0" dirty="0">
                <a:ln>
                  <a:noFill/>
                </a:ln>
                <a:solidFill>
                  <a:srgbClr val="101010"/>
                </a:solidFill>
                <a:effectLst/>
                <a:uLnTx/>
                <a:uFillTx/>
                <a:latin typeface="CMU Serif"/>
                <a:sym typeface="CMU Serif"/>
              </a:rPr>
              <a:t> </a:t>
            </a:r>
            <a:r>
              <a:rPr kumimoji="0" lang="sv-SE" sz="1100" b="0" i="0" u="none" strike="noStrike" kern="1200" cap="none" spc="0" normalizeH="0" baseline="0" noProof="0" dirty="0" err="1">
                <a:ln>
                  <a:noFill/>
                </a:ln>
                <a:solidFill>
                  <a:srgbClr val="101010"/>
                </a:solidFill>
                <a:effectLst/>
                <a:uLnTx/>
                <a:uFillTx/>
                <a:latin typeface="CMU Serif"/>
                <a:sym typeface="CMU Serif"/>
              </a:rPr>
              <a:t>Salvemini</a:t>
            </a:r>
            <a:r>
              <a:rPr kumimoji="0" lang="sv-SE" sz="1100" b="0" i="0" u="none" strike="noStrike" kern="1200" cap="none" spc="0" normalizeH="0" baseline="0" noProof="0" dirty="0">
                <a:ln>
                  <a:noFill/>
                </a:ln>
                <a:solidFill>
                  <a:srgbClr val="101010"/>
                </a:solidFill>
                <a:effectLst/>
                <a:uLnTx/>
                <a:uFillTx/>
                <a:latin typeface="CMU Serif"/>
                <a:sym typeface="CMU Serif"/>
              </a:rPr>
              <a:t>, ANSTO</a:t>
            </a:r>
            <a:endParaRPr kumimoji="0" sz="1055" b="0" i="0" u="none" strike="noStrike" kern="1200" cap="none" spc="0" normalizeH="0" baseline="0" noProof="0" dirty="0">
              <a:ln>
                <a:noFill/>
              </a:ln>
              <a:solidFill>
                <a:srgbClr val="101010"/>
              </a:solidFill>
              <a:effectLst/>
              <a:uLnTx/>
              <a:uFillTx/>
              <a:latin typeface="CMU Serif"/>
              <a:sym typeface="CMU Serif"/>
            </a:endParaRPr>
          </a:p>
        </p:txBody>
      </p:sp>
      <p:sp>
        <p:nvSpPr>
          <p:cNvPr id="2" name="Title 1">
            <a:extLst>
              <a:ext uri="{FF2B5EF4-FFF2-40B4-BE49-F238E27FC236}">
                <a16:creationId xmlns:a16="http://schemas.microsoft.com/office/drawing/2014/main" id="{B7266EDD-CCDF-6E4E-A0D8-79301B2A8B54}"/>
              </a:ext>
            </a:extLst>
          </p:cNvPr>
          <p:cNvSpPr>
            <a:spLocks noGrp="1"/>
          </p:cNvSpPr>
          <p:nvPr>
            <p:ph type="title"/>
          </p:nvPr>
        </p:nvSpPr>
        <p:spPr/>
        <p:txBody>
          <a:bodyPr/>
          <a:lstStyle/>
          <a:p>
            <a:r>
              <a:rPr lang="en-GB" dirty="0"/>
              <a:t>Neutrons</a:t>
            </a:r>
          </a:p>
        </p:txBody>
      </p:sp>
      <p:sp>
        <p:nvSpPr>
          <p:cNvPr id="4" name="Text Placeholder 3">
            <a:extLst>
              <a:ext uri="{FF2B5EF4-FFF2-40B4-BE49-F238E27FC236}">
                <a16:creationId xmlns:a16="http://schemas.microsoft.com/office/drawing/2014/main" id="{3886CB2C-67B4-4C42-B092-25E37D71289B}"/>
              </a:ext>
            </a:extLst>
          </p:cNvPr>
          <p:cNvSpPr>
            <a:spLocks noGrp="1"/>
          </p:cNvSpPr>
          <p:nvPr>
            <p:ph type="body" sz="quarter" idx="13"/>
          </p:nvPr>
        </p:nvSpPr>
        <p:spPr/>
        <p:txBody>
          <a:bodyPr/>
          <a:lstStyle/>
          <a:p>
            <a:r>
              <a:rPr lang="en-GB" dirty="0"/>
              <a:t>How do they work?</a:t>
            </a:r>
          </a:p>
        </p:txBody>
      </p:sp>
      <p:sp>
        <p:nvSpPr>
          <p:cNvPr id="12" name="Neutrons can show details of plastic elements.">
            <a:extLst>
              <a:ext uri="{FF2B5EF4-FFF2-40B4-BE49-F238E27FC236}">
                <a16:creationId xmlns:a16="http://schemas.microsoft.com/office/drawing/2014/main" id="{273A9A86-F1A5-1D44-A90A-04FB3D23DAB9}"/>
              </a:ext>
            </a:extLst>
          </p:cNvPr>
          <p:cNvSpPr txBox="1"/>
          <p:nvPr/>
        </p:nvSpPr>
        <p:spPr>
          <a:xfrm>
            <a:off x="8472264" y="2348880"/>
            <a:ext cx="3096344" cy="99546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97D"/>
                </a:solidFill>
                <a:effectLst/>
                <a:uLnTx/>
                <a:uFillTx/>
                <a:latin typeface="Calibri"/>
                <a:sym typeface="CMU Serif"/>
              </a:rPr>
              <a:t>A </a:t>
            </a:r>
            <a:r>
              <a:rPr kumimoji="0" lang="en-GB" sz="2000" b="0" i="0" u="none" strike="noStrike" kern="1200" cap="none" spc="0" normalizeH="0" baseline="0" noProof="0" dirty="0" err="1">
                <a:ln>
                  <a:noFill/>
                </a:ln>
                <a:solidFill>
                  <a:srgbClr val="1F497D"/>
                </a:solidFill>
                <a:effectLst/>
                <a:uLnTx/>
                <a:uFillTx/>
                <a:latin typeface="Calibri"/>
                <a:sym typeface="CMU Serif"/>
              </a:rPr>
              <a:t>tsuba</a:t>
            </a:r>
            <a:r>
              <a:rPr kumimoji="0" lang="en-GB" sz="2000" b="0" i="0" u="none" strike="noStrike" kern="1200" cap="none" spc="0" normalizeH="0" baseline="0" noProof="0" dirty="0">
                <a:ln>
                  <a:noFill/>
                </a:ln>
                <a:solidFill>
                  <a:srgbClr val="1F497D"/>
                </a:solidFill>
                <a:effectLst/>
                <a:uLnTx/>
                <a:uFillTx/>
                <a:latin typeface="Calibri"/>
                <a:sym typeface="CMU Serif"/>
              </a:rPr>
              <a:t> (hand guard) from a samurai sword imaged using neutrons from OPAL</a:t>
            </a:r>
            <a:endParaRPr kumimoji="0" lang="en-GB" sz="1898" b="0" i="0" u="none" strike="noStrike" kern="1200" cap="none" spc="0" normalizeH="0" baseline="0" noProof="0" dirty="0">
              <a:ln>
                <a:noFill/>
              </a:ln>
              <a:solidFill>
                <a:srgbClr val="1F497D"/>
              </a:solidFill>
              <a:effectLst/>
              <a:uLnTx/>
              <a:uFillTx/>
              <a:latin typeface="Calibri"/>
              <a:sym typeface="CMU Serif"/>
            </a:endParaRPr>
          </a:p>
        </p:txBody>
      </p:sp>
    </p:spTree>
    <p:extLst>
      <p:ext uri="{BB962C8B-B14F-4D97-AF65-F5344CB8AC3E}">
        <p14:creationId xmlns:p14="http://schemas.microsoft.com/office/powerpoint/2010/main" val="3401411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0" name="Image"/>
          <p:cNvPicPr>
            <a:picLocks noChangeAspect="1"/>
          </p:cNvPicPr>
          <p:nvPr/>
        </p:nvPicPr>
        <p:blipFill>
          <a:blip r:embed="rId2">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975199" y="2294989"/>
            <a:ext cx="3848993" cy="3541073"/>
          </a:xfrm>
          <a:prstGeom prst="rect">
            <a:avLst/>
          </a:prstGeom>
          <a:ln w="12700">
            <a:miter lim="400000"/>
          </a:ln>
        </p:spPr>
      </p:pic>
      <p:sp>
        <p:nvSpPr>
          <p:cNvPr id="171" name="X-Rays"/>
          <p:cNvSpPr txBox="1"/>
          <p:nvPr/>
        </p:nvSpPr>
        <p:spPr>
          <a:xfrm>
            <a:off x="609600" y="2420888"/>
            <a:ext cx="2664296" cy="179568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F497D"/>
                </a:solidFill>
                <a:effectLst/>
                <a:uLnTx/>
                <a:uFillTx/>
                <a:latin typeface="Calibri"/>
                <a:sym typeface="CMU Serif"/>
              </a:rPr>
              <a:t>Ability to view complex materials on a molecular level</a:t>
            </a:r>
          </a:p>
        </p:txBody>
      </p:sp>
      <p:sp>
        <p:nvSpPr>
          <p:cNvPr id="173" name="From PSI website"/>
          <p:cNvSpPr txBox="1"/>
          <p:nvPr/>
        </p:nvSpPr>
        <p:spPr>
          <a:xfrm>
            <a:off x="5107607" y="6616587"/>
            <a:ext cx="1584176" cy="24141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defTabSz="457200">
              <a:defRPr sz="1500">
                <a:solidFill>
                  <a:srgbClr val="101010"/>
                </a:solidFill>
                <a:latin typeface="CMU Serif"/>
                <a:ea typeface="CMU Serif"/>
                <a:cs typeface="CMU Serif"/>
                <a:sym typeface="CMU Serif"/>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101010"/>
                </a:solidFill>
                <a:effectLst/>
                <a:uLnTx/>
                <a:uFillTx/>
                <a:latin typeface="CMU Serif"/>
                <a:sym typeface="CMU Serif"/>
              </a:rPr>
              <a:t>Credit: </a:t>
            </a:r>
            <a:r>
              <a:rPr kumimoji="0" lang="sv-SE" sz="1100" b="0" i="0" u="none" strike="noStrike" kern="1200" cap="none" spc="0" normalizeH="0" baseline="0" noProof="0" dirty="0" err="1">
                <a:ln>
                  <a:noFill/>
                </a:ln>
                <a:solidFill>
                  <a:srgbClr val="101010"/>
                </a:solidFill>
                <a:effectLst/>
                <a:uLnTx/>
                <a:uFillTx/>
                <a:latin typeface="CMU Serif"/>
                <a:sym typeface="CMU Serif"/>
              </a:rPr>
              <a:t>Neutronsource.org</a:t>
            </a:r>
            <a:r>
              <a:rPr kumimoji="0" lang="sv-SE" sz="1100" b="0" i="0" u="none" strike="noStrike" kern="1200" cap="none" spc="0" normalizeH="0" baseline="0" noProof="0" dirty="0">
                <a:ln>
                  <a:noFill/>
                </a:ln>
                <a:solidFill>
                  <a:srgbClr val="101010"/>
                </a:solidFill>
                <a:effectLst/>
                <a:uLnTx/>
                <a:uFillTx/>
                <a:latin typeface="CMU Serif"/>
                <a:sym typeface="CMU Serif"/>
              </a:rPr>
              <a:t> </a:t>
            </a:r>
            <a:endParaRPr kumimoji="0" sz="1055" b="0" i="0" u="none" strike="noStrike" kern="1200" cap="none" spc="0" normalizeH="0" baseline="0" noProof="0" dirty="0">
              <a:ln>
                <a:noFill/>
              </a:ln>
              <a:solidFill>
                <a:srgbClr val="101010"/>
              </a:solidFill>
              <a:effectLst/>
              <a:uLnTx/>
              <a:uFillTx/>
              <a:latin typeface="CMU Serif"/>
              <a:sym typeface="CMU Serif"/>
            </a:endParaRPr>
          </a:p>
        </p:txBody>
      </p:sp>
      <p:sp>
        <p:nvSpPr>
          <p:cNvPr id="2" name="Title 1">
            <a:extLst>
              <a:ext uri="{FF2B5EF4-FFF2-40B4-BE49-F238E27FC236}">
                <a16:creationId xmlns:a16="http://schemas.microsoft.com/office/drawing/2014/main" id="{B7266EDD-CCDF-6E4E-A0D8-79301B2A8B54}"/>
              </a:ext>
            </a:extLst>
          </p:cNvPr>
          <p:cNvSpPr>
            <a:spLocks noGrp="1"/>
          </p:cNvSpPr>
          <p:nvPr>
            <p:ph type="title"/>
          </p:nvPr>
        </p:nvSpPr>
        <p:spPr/>
        <p:txBody>
          <a:bodyPr/>
          <a:lstStyle/>
          <a:p>
            <a:r>
              <a:rPr lang="en-GB" dirty="0"/>
              <a:t>Neutrons</a:t>
            </a:r>
          </a:p>
        </p:txBody>
      </p:sp>
      <p:sp>
        <p:nvSpPr>
          <p:cNvPr id="4" name="Text Placeholder 3">
            <a:extLst>
              <a:ext uri="{FF2B5EF4-FFF2-40B4-BE49-F238E27FC236}">
                <a16:creationId xmlns:a16="http://schemas.microsoft.com/office/drawing/2014/main" id="{3886CB2C-67B4-4C42-B092-25E37D71289B}"/>
              </a:ext>
            </a:extLst>
          </p:cNvPr>
          <p:cNvSpPr>
            <a:spLocks noGrp="1"/>
          </p:cNvSpPr>
          <p:nvPr>
            <p:ph type="body" sz="quarter" idx="13"/>
          </p:nvPr>
        </p:nvSpPr>
        <p:spPr/>
        <p:txBody>
          <a:bodyPr/>
          <a:lstStyle/>
          <a:p>
            <a:r>
              <a:rPr lang="en-GB" dirty="0"/>
              <a:t>How do they work?</a:t>
            </a:r>
          </a:p>
        </p:txBody>
      </p:sp>
      <p:sp>
        <p:nvSpPr>
          <p:cNvPr id="12" name="Neutrons can show details of plastic elements.">
            <a:extLst>
              <a:ext uri="{FF2B5EF4-FFF2-40B4-BE49-F238E27FC236}">
                <a16:creationId xmlns:a16="http://schemas.microsoft.com/office/drawing/2014/main" id="{273A9A86-F1A5-1D44-A90A-04FB3D23DAB9}"/>
              </a:ext>
            </a:extLst>
          </p:cNvPr>
          <p:cNvSpPr txBox="1"/>
          <p:nvPr/>
        </p:nvSpPr>
        <p:spPr>
          <a:xfrm>
            <a:off x="8400256" y="2425472"/>
            <a:ext cx="3096344" cy="6876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2700">
                <a:solidFill>
                  <a:srgbClr val="101010"/>
                </a:solidFill>
                <a:latin typeface="CMU Serif"/>
                <a:ea typeface="CMU Serif"/>
                <a:cs typeface="CMU Serif"/>
                <a:sym typeface="CMU Serif"/>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97D"/>
                </a:solidFill>
                <a:effectLst/>
                <a:uLnTx/>
                <a:uFillTx/>
                <a:latin typeface="Calibri"/>
                <a:sym typeface="CMU Serif"/>
              </a:rPr>
              <a:t>An image of the sponge-like pores in a shale sample</a:t>
            </a:r>
            <a:endParaRPr kumimoji="0" lang="en-GB" sz="1898" b="0" i="0" u="none" strike="noStrike" kern="1200" cap="none" spc="0" normalizeH="0" baseline="0" noProof="0" dirty="0">
              <a:ln>
                <a:noFill/>
              </a:ln>
              <a:solidFill>
                <a:srgbClr val="1F497D"/>
              </a:solidFill>
              <a:effectLst/>
              <a:uLnTx/>
              <a:uFillTx/>
              <a:latin typeface="Calibri"/>
              <a:sym typeface="CMU Serif"/>
            </a:endParaRPr>
          </a:p>
        </p:txBody>
      </p:sp>
    </p:spTree>
    <p:extLst>
      <p:ext uri="{BB962C8B-B14F-4D97-AF65-F5344CB8AC3E}">
        <p14:creationId xmlns:p14="http://schemas.microsoft.com/office/powerpoint/2010/main" val="782439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97A0-C8CC-8C43-81D4-0D8EC3884847}"/>
              </a:ext>
            </a:extLst>
          </p:cNvPr>
          <p:cNvSpPr>
            <a:spLocks noGrp="1"/>
          </p:cNvSpPr>
          <p:nvPr>
            <p:ph type="title"/>
          </p:nvPr>
        </p:nvSpPr>
        <p:spPr>
          <a:xfrm>
            <a:off x="612123" y="708195"/>
            <a:ext cx="9518848" cy="562074"/>
          </a:xfrm>
        </p:spPr>
        <p:txBody>
          <a:bodyPr/>
          <a:lstStyle/>
          <a:p>
            <a:r>
              <a:rPr lang="en-US" dirty="0"/>
              <a:t>ESS Vision: Build and operate the world’s most powerful neutron source</a:t>
            </a:r>
            <a:endParaRPr lang="en-GB" dirty="0"/>
          </a:p>
        </p:txBody>
      </p:sp>
      <p:sp>
        <p:nvSpPr>
          <p:cNvPr id="4" name="Slide Number Placeholder 3">
            <a:extLst>
              <a:ext uri="{FF2B5EF4-FFF2-40B4-BE49-F238E27FC236}">
                <a16:creationId xmlns:a16="http://schemas.microsoft.com/office/drawing/2014/main" id="{3485A8F1-7693-3346-A03C-C9F997ED6D42}"/>
              </a:ext>
            </a:extLst>
          </p:cNvPr>
          <p:cNvSpPr>
            <a:spLocks noGrp="1"/>
          </p:cNvSpPr>
          <p:nvPr>
            <p:ph type="sldNum" sz="quarter" idx="12"/>
          </p:nvPr>
        </p:nvSpPr>
        <p:spPr/>
        <p:txBody>
          <a:bodyPr/>
          <a:lstStyle/>
          <a:p>
            <a:fld id="{551115BC-487E-4422-894C-CB7CD3E79223}" type="slidenum">
              <a:rPr lang="en-GB" smtClean="0"/>
              <a:pPr/>
              <a:t>13</a:t>
            </a:fld>
            <a:endParaRPr lang="en-GB"/>
          </a:p>
        </p:txBody>
      </p:sp>
      <p:grpSp>
        <p:nvGrpSpPr>
          <p:cNvPr id="6" name="Group 5">
            <a:extLst>
              <a:ext uri="{FF2B5EF4-FFF2-40B4-BE49-F238E27FC236}">
                <a16:creationId xmlns:a16="http://schemas.microsoft.com/office/drawing/2014/main" id="{91E62ADF-D4C7-6647-A24A-0AA46973295B}"/>
              </a:ext>
            </a:extLst>
          </p:cNvPr>
          <p:cNvGrpSpPr/>
          <p:nvPr/>
        </p:nvGrpSpPr>
        <p:grpSpPr>
          <a:xfrm>
            <a:off x="2774607" y="2132856"/>
            <a:ext cx="5962993" cy="4148269"/>
            <a:chOff x="1842212" y="1902483"/>
            <a:chExt cx="5962993" cy="4148269"/>
          </a:xfrm>
        </p:grpSpPr>
        <p:grpSp>
          <p:nvGrpSpPr>
            <p:cNvPr id="7" name="Group 6">
              <a:extLst>
                <a:ext uri="{FF2B5EF4-FFF2-40B4-BE49-F238E27FC236}">
                  <a16:creationId xmlns:a16="http://schemas.microsoft.com/office/drawing/2014/main" id="{91B34E59-F3D5-DC47-A72C-2CEE53E692D8}"/>
                </a:ext>
              </a:extLst>
            </p:cNvPr>
            <p:cNvGrpSpPr/>
            <p:nvPr/>
          </p:nvGrpSpPr>
          <p:grpSpPr>
            <a:xfrm>
              <a:off x="1842212" y="1902483"/>
              <a:ext cx="5962993" cy="4148269"/>
              <a:chOff x="1842210" y="1902483"/>
              <a:chExt cx="5962993" cy="4148269"/>
            </a:xfrm>
          </p:grpSpPr>
          <p:sp>
            <p:nvSpPr>
              <p:cNvPr id="9" name="AutoShape 46">
                <a:extLst>
                  <a:ext uri="{FF2B5EF4-FFF2-40B4-BE49-F238E27FC236}">
                    <a16:creationId xmlns:a16="http://schemas.microsoft.com/office/drawing/2014/main" id="{95B3E23A-751E-7847-9183-F9EB37CDB67C}"/>
                  </a:ext>
                </a:extLst>
              </p:cNvPr>
              <p:cNvSpPr>
                <a:spLocks/>
              </p:cNvSpPr>
              <p:nvPr/>
            </p:nvSpPr>
            <p:spPr bwMode="auto">
              <a:xfrm>
                <a:off x="4577398" y="488787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ISIS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0" name="AutoShape 60">
                <a:extLst>
                  <a:ext uri="{FF2B5EF4-FFF2-40B4-BE49-F238E27FC236}">
                    <a16:creationId xmlns:a16="http://schemas.microsoft.com/office/drawing/2014/main" id="{AE0A4435-D140-8B44-9492-AF5C8CBF9BA0}"/>
                  </a:ext>
                </a:extLst>
              </p:cNvPr>
              <p:cNvSpPr>
                <a:spLocks/>
              </p:cNvSpPr>
              <p:nvPr/>
            </p:nvSpPr>
            <p:spPr bwMode="auto">
              <a:xfrm>
                <a:off x="3026301" y="4899506"/>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marR="0" lvl="0" indent="0" algn="ctr" defTabSz="523555" rtl="0" eaLnBrk="1" fontAlgn="auto" latinLnBrk="0" hangingPunct="1">
                  <a:lnSpc>
                    <a:spcPct val="100000"/>
                  </a:lnSpc>
                  <a:spcBef>
                    <a:spcPts val="0"/>
                  </a:spcBef>
                  <a:spcAft>
                    <a:spcPts val="0"/>
                  </a:spcAft>
                  <a:buClr>
                    <a:srgbClr val="FF9100"/>
                  </a:buClr>
                  <a:buSzTx/>
                  <a:buFontTx/>
                  <a:buNone/>
                  <a:tabLst/>
                  <a:defRPr/>
                </a:pPr>
                <a:r>
                  <a:rPr kumimoji="0" lang="en-US" sz="1600" b="1" i="0" u="none" strike="noStrike" kern="1200" cap="none" spc="0" normalizeH="0" baseline="0" noProof="0" dirty="0">
                    <a:ln>
                      <a:noFill/>
                    </a:ln>
                    <a:solidFill>
                      <a:srgbClr val="0000FF"/>
                    </a:solidFill>
                    <a:effectLst/>
                    <a:uLnTx/>
                    <a:uFillTx/>
                    <a:latin typeface="Calibri"/>
                    <a:ea typeface="+mn-ea"/>
                    <a:cs typeface="Calibri" charset="0"/>
                    <a:sym typeface="Calibri" charset="0"/>
                  </a:rPr>
                  <a:t>ILL</a:t>
                </a:r>
                <a:endParaRPr kumimoji="0" lang="en-US" sz="1600" b="0" i="0" u="none" strike="noStrike" kern="1200" cap="none" spc="0" normalizeH="0" baseline="0" noProof="0" dirty="0">
                  <a:ln>
                    <a:noFill/>
                  </a:ln>
                  <a:solidFill>
                    <a:srgbClr val="0000FF"/>
                  </a:solidFill>
                  <a:effectLst/>
                  <a:uLnTx/>
                  <a:uFillTx/>
                  <a:latin typeface="Calibri"/>
                  <a:ea typeface="+mn-ea"/>
                  <a:cs typeface="Arial" charset="0"/>
                </a:endParaRPr>
              </a:p>
            </p:txBody>
          </p:sp>
          <p:grpSp>
            <p:nvGrpSpPr>
              <p:cNvPr id="11" name="Group 86">
                <a:extLst>
                  <a:ext uri="{FF2B5EF4-FFF2-40B4-BE49-F238E27FC236}">
                    <a16:creationId xmlns:a16="http://schemas.microsoft.com/office/drawing/2014/main" id="{46F3461E-4225-1B44-99B2-19E4C500B5E3}"/>
                  </a:ext>
                </a:extLst>
              </p:cNvPr>
              <p:cNvGrpSpPr>
                <a:grpSpLocks/>
              </p:cNvGrpSpPr>
              <p:nvPr/>
            </p:nvGrpSpPr>
            <p:grpSpPr bwMode="auto">
              <a:xfrm rot="16200000">
                <a:off x="119971" y="3683466"/>
                <a:ext cx="3688654" cy="244176"/>
                <a:chOff x="711" y="-1"/>
                <a:chExt cx="4343871" cy="263520"/>
              </a:xfrm>
            </p:grpSpPr>
            <p:sp>
              <p:nvSpPr>
                <p:cNvPr id="23" name="AutoShape 87">
                  <a:extLst>
                    <a:ext uri="{FF2B5EF4-FFF2-40B4-BE49-F238E27FC236}">
                      <a16:creationId xmlns:a16="http://schemas.microsoft.com/office/drawing/2014/main" id="{6A860A5A-5BD2-BC44-89FF-84F5ABE3B412}"/>
                    </a:ext>
                  </a:extLst>
                </p:cNvPr>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523555"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a:ea typeface="+mn-ea"/>
                    <a:cs typeface="Calibri" charset="0"/>
                    <a:sym typeface="Calibri" charset="0"/>
                  </a:endParaRPr>
                </a:p>
              </p:txBody>
            </p:sp>
            <p:sp>
              <p:nvSpPr>
                <p:cNvPr id="24" name="AutoShape 88">
                  <a:extLst>
                    <a:ext uri="{FF2B5EF4-FFF2-40B4-BE49-F238E27FC236}">
                      <a16:creationId xmlns:a16="http://schemas.microsoft.com/office/drawing/2014/main" id="{8FCD5FFC-38C6-2543-9723-D31C76C44529}"/>
                    </a:ext>
                  </a:extLst>
                </p:cNvPr>
                <p:cNvSpPr>
                  <a:spLocks/>
                </p:cNvSpPr>
                <p:nvPr/>
              </p:nvSpPr>
              <p:spPr bwMode="auto">
                <a:xfrm>
                  <a:off x="712" y="-1"/>
                  <a:ext cx="4343870" cy="263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929292"/>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Effective thermal neutron flux 10</a:t>
                  </a:r>
                  <a:r>
                    <a:rPr kumimoji="0" lang="en-US" sz="1600" b="0" i="0" u="none" strike="noStrike" kern="1200" cap="none" spc="0" normalizeH="0" baseline="30000" noProof="0" dirty="0">
                      <a:ln>
                        <a:noFill/>
                      </a:ln>
                      <a:solidFill>
                        <a:srgbClr val="000000"/>
                      </a:solidFill>
                      <a:effectLst/>
                      <a:uLnTx/>
                      <a:uFillTx/>
                      <a:latin typeface="Calibri"/>
                      <a:ea typeface="+mn-ea"/>
                      <a:cs typeface="Calibri" charset="0"/>
                      <a:sym typeface="Calibri" charset="0"/>
                    </a:rPr>
                    <a:t>15</a:t>
                  </a: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 n/cm</a:t>
                  </a:r>
                  <a:r>
                    <a:rPr kumimoji="0" lang="en-US" sz="1600" b="0" i="0" u="none" strike="noStrike" kern="1200" cap="none" spc="0" normalizeH="0" baseline="31000" noProof="0" dirty="0">
                      <a:ln>
                        <a:noFill/>
                      </a:ln>
                      <a:solidFill>
                        <a:srgbClr val="000000"/>
                      </a:solidFill>
                      <a:effectLst/>
                      <a:uLnTx/>
                      <a:uFillTx/>
                      <a:latin typeface="Calibri"/>
                      <a:ea typeface="+mn-ea"/>
                      <a:cs typeface="Calibri" charset="0"/>
                      <a:sym typeface="Calibri" charset="0"/>
                    </a:rPr>
                    <a:t>2</a:t>
                  </a: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-s</a:t>
                  </a:r>
                  <a:endParaRPr kumimoji="0" lang="en-US" sz="1600" b="0" i="0" u="none" strike="noStrike" kern="1200" cap="none" spc="0" normalizeH="0" baseline="0" noProof="0" dirty="0">
                    <a:ln>
                      <a:noFill/>
                    </a:ln>
                    <a:solidFill>
                      <a:srgbClr val="000000"/>
                    </a:solidFill>
                    <a:effectLst/>
                    <a:uLnTx/>
                    <a:uFillTx/>
                    <a:latin typeface="Calibri"/>
                    <a:ea typeface="+mn-ea"/>
                    <a:cs typeface="Arial" charset="0"/>
                  </a:endParaRPr>
                </a:p>
              </p:txBody>
            </p:sp>
          </p:grpSp>
          <p:sp>
            <p:nvSpPr>
              <p:cNvPr id="12" name="AutoShape 92">
                <a:extLst>
                  <a:ext uri="{FF2B5EF4-FFF2-40B4-BE49-F238E27FC236}">
                    <a16:creationId xmlns:a16="http://schemas.microsoft.com/office/drawing/2014/main" id="{EA4D3A2A-1B71-5C41-AAB7-837514D4EDF1}"/>
                  </a:ext>
                </a:extLst>
              </p:cNvPr>
              <p:cNvSpPr>
                <a:spLocks/>
              </p:cNvSpPr>
              <p:nvPr/>
            </p:nvSpPr>
            <p:spPr bwMode="auto">
              <a:xfrm>
                <a:off x="5051163" y="4924866"/>
                <a:ext cx="1021421"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FF9100"/>
                  </a:buClr>
                  <a:buSzTx/>
                  <a:buFontTx/>
                  <a:buNone/>
                  <a:tabLst/>
                  <a:defRPr/>
                </a:pPr>
                <a:r>
                  <a:rPr kumimoji="0" lang="en-US" sz="1600" b="1" i="0" u="none" strike="noStrike" kern="1200" cap="none" spc="0" normalizeH="0" baseline="0" noProof="0" dirty="0">
                    <a:ln>
                      <a:noFill/>
                    </a:ln>
                    <a:solidFill>
                      <a:srgbClr val="0000FF"/>
                    </a:solidFill>
                    <a:effectLst/>
                    <a:uLnTx/>
                    <a:uFillTx/>
                    <a:latin typeface="Calibri"/>
                    <a:ea typeface="+mn-ea"/>
                    <a:cs typeface="Calibri" charset="0"/>
                    <a:sym typeface="Calibri" charset="0"/>
                  </a:rPr>
                  <a:t>FRM-II</a:t>
                </a:r>
                <a:endParaRPr kumimoji="0" lang="en-US" sz="1600" b="1" i="0" u="none" strike="noStrike" kern="1200" cap="none" spc="0" normalizeH="0" baseline="0" noProof="0" dirty="0">
                  <a:ln>
                    <a:noFill/>
                  </a:ln>
                  <a:solidFill>
                    <a:srgbClr val="0000FF"/>
                  </a:solidFill>
                  <a:effectLst/>
                  <a:uLnTx/>
                  <a:uFillTx/>
                  <a:latin typeface="Calibri"/>
                  <a:ea typeface="+mn-ea"/>
                  <a:cs typeface="Arial" charset="0"/>
                </a:endParaRPr>
              </a:p>
            </p:txBody>
          </p:sp>
          <p:sp>
            <p:nvSpPr>
              <p:cNvPr id="13" name="AutoShape 97">
                <a:extLst>
                  <a:ext uri="{FF2B5EF4-FFF2-40B4-BE49-F238E27FC236}">
                    <a16:creationId xmlns:a16="http://schemas.microsoft.com/office/drawing/2014/main" id="{F864707D-1DEB-7F4B-BBC4-B50DA274B3FA}"/>
                  </a:ext>
                </a:extLst>
              </p:cNvPr>
              <p:cNvSpPr>
                <a:spLocks/>
              </p:cNvSpPr>
              <p:nvPr/>
            </p:nvSpPr>
            <p:spPr bwMode="auto">
              <a:xfrm>
                <a:off x="6072584" y="5010467"/>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SNS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4" name="AutoShape 104">
                <a:extLst>
                  <a:ext uri="{FF2B5EF4-FFF2-40B4-BE49-F238E27FC236}">
                    <a16:creationId xmlns:a16="http://schemas.microsoft.com/office/drawing/2014/main" id="{345DFC30-7D1E-7D43-ADE0-17047B71BADB}"/>
                  </a:ext>
                </a:extLst>
              </p:cNvPr>
              <p:cNvSpPr>
                <a:spLocks/>
              </p:cNvSpPr>
              <p:nvPr/>
            </p:nvSpPr>
            <p:spPr bwMode="auto">
              <a:xfrm>
                <a:off x="6137406" y="4578850"/>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J-PARC</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5" name="AutoShape 108">
                <a:extLst>
                  <a:ext uri="{FF2B5EF4-FFF2-40B4-BE49-F238E27FC236}">
                    <a16:creationId xmlns:a16="http://schemas.microsoft.com/office/drawing/2014/main" id="{D33438A6-CEF3-5341-BAB6-6B68046CBF23}"/>
                  </a:ext>
                </a:extLst>
              </p:cNvPr>
              <p:cNvSpPr>
                <a:spLocks/>
              </p:cNvSpPr>
              <p:nvPr/>
            </p:nvSpPr>
            <p:spPr bwMode="auto">
              <a:xfrm>
                <a:off x="3657100" y="4966049"/>
                <a:ext cx="761773" cy="156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LANSCE</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6" name="AutoShape 60">
                <a:extLst>
                  <a:ext uri="{FF2B5EF4-FFF2-40B4-BE49-F238E27FC236}">
                    <a16:creationId xmlns:a16="http://schemas.microsoft.com/office/drawing/2014/main" id="{837CE7D7-32FD-2C44-87D8-12C640FD44CE}"/>
                  </a:ext>
                </a:extLst>
              </p:cNvPr>
              <p:cNvSpPr>
                <a:spLocks/>
              </p:cNvSpPr>
              <p:nvPr/>
            </p:nvSpPr>
            <p:spPr bwMode="auto">
              <a:xfrm>
                <a:off x="2606020" y="4960460"/>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marR="0" lvl="0" indent="0" algn="ctr" defTabSz="523555" rtl="0" eaLnBrk="1" fontAlgn="auto" latinLnBrk="0" hangingPunct="1">
                  <a:lnSpc>
                    <a:spcPct val="100000"/>
                  </a:lnSpc>
                  <a:spcBef>
                    <a:spcPts val="0"/>
                  </a:spcBef>
                  <a:spcAft>
                    <a:spcPts val="0"/>
                  </a:spcAft>
                  <a:buClr>
                    <a:srgbClr val="FF9100"/>
                  </a:buClr>
                  <a:buSzTx/>
                  <a:buFontTx/>
                  <a:buNone/>
                  <a:tabLst/>
                  <a:defRPr/>
                </a:pPr>
                <a:r>
                  <a:rPr kumimoji="0" lang="en-US" sz="1600" b="1" i="0" u="none" strike="noStrike" kern="1200" cap="none" spc="0" normalizeH="0" baseline="0" noProof="0" dirty="0">
                    <a:ln>
                      <a:noFill/>
                    </a:ln>
                    <a:solidFill>
                      <a:srgbClr val="0000FF"/>
                    </a:solidFill>
                    <a:effectLst/>
                    <a:uLnTx/>
                    <a:uFillTx/>
                    <a:latin typeface="Calibri"/>
                    <a:ea typeface="+mn-ea"/>
                    <a:cs typeface="Calibri" charset="0"/>
                    <a:sym typeface="Calibri" charset="0"/>
                  </a:rPr>
                  <a:t>NIST</a:t>
                </a:r>
                <a:endParaRPr kumimoji="0" lang="en-US" sz="1600" b="0" i="0" u="none" strike="noStrike" kern="1200" cap="none" spc="0" normalizeH="0" baseline="0" noProof="0" dirty="0">
                  <a:ln>
                    <a:noFill/>
                  </a:ln>
                  <a:solidFill>
                    <a:srgbClr val="0000FF"/>
                  </a:solidFill>
                  <a:effectLst/>
                  <a:uLnTx/>
                  <a:uFillTx/>
                  <a:latin typeface="Calibri"/>
                  <a:ea typeface="+mn-ea"/>
                  <a:cs typeface="Arial" charset="0"/>
                </a:endParaRPr>
              </a:p>
            </p:txBody>
          </p:sp>
          <p:sp>
            <p:nvSpPr>
              <p:cNvPr id="17" name="AutoShape 88">
                <a:extLst>
                  <a:ext uri="{FF2B5EF4-FFF2-40B4-BE49-F238E27FC236}">
                    <a16:creationId xmlns:a16="http://schemas.microsoft.com/office/drawing/2014/main" id="{50405D9A-2045-1243-87C9-09DDFCB5D222}"/>
                  </a:ext>
                </a:extLst>
              </p:cNvPr>
              <p:cNvSpPr>
                <a:spLocks/>
              </p:cNvSpPr>
              <p:nvPr/>
            </p:nvSpPr>
            <p:spPr bwMode="auto">
              <a:xfrm>
                <a:off x="4828497" y="5669526"/>
                <a:ext cx="1948192" cy="3812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929292"/>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Year</a:t>
                </a:r>
                <a:endParaRPr kumimoji="0" lang="en-US" sz="1600"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8" name="AutoShape 104">
                <a:extLst>
                  <a:ext uri="{FF2B5EF4-FFF2-40B4-BE49-F238E27FC236}">
                    <a16:creationId xmlns:a16="http://schemas.microsoft.com/office/drawing/2014/main" id="{F9112DA8-4839-DC47-B6E2-0B38800A4927}"/>
                  </a:ext>
                </a:extLst>
              </p:cNvPr>
              <p:cNvSpPr>
                <a:spLocks/>
              </p:cNvSpPr>
              <p:nvPr/>
            </p:nvSpPr>
            <p:spPr bwMode="auto">
              <a:xfrm>
                <a:off x="6548743" y="2335462"/>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ESS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graphicFrame>
            <p:nvGraphicFramePr>
              <p:cNvPr id="19" name="Chart 18">
                <a:extLst>
                  <a:ext uri="{FF2B5EF4-FFF2-40B4-BE49-F238E27FC236}">
                    <a16:creationId xmlns:a16="http://schemas.microsoft.com/office/drawing/2014/main" id="{0BBE63D8-9206-D34A-B7E1-0CCE3359F6B9}"/>
                  </a:ext>
                </a:extLst>
              </p:cNvPr>
              <p:cNvGraphicFramePr>
                <a:graphicFrameLocks/>
              </p:cNvGraphicFramePr>
              <p:nvPr>
                <p:extLst/>
              </p:nvPr>
            </p:nvGraphicFramePr>
            <p:xfrm>
              <a:off x="2145652" y="1902483"/>
              <a:ext cx="5659551" cy="374740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9305C12C-DA15-0F4E-A940-9F5F6F16691E}"/>
                  </a:ext>
                </a:extLst>
              </p:cNvPr>
              <p:cNvSpPr txBox="1"/>
              <p:nvPr/>
            </p:nvSpPr>
            <p:spPr>
              <a:xfrm>
                <a:off x="2878019" y="2335462"/>
                <a:ext cx="2421556"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rPr>
                  <a:t>Reactor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Accelerator-driven sources</a:t>
                </a:r>
              </a:p>
            </p:txBody>
          </p:sp>
          <p:sp>
            <p:nvSpPr>
              <p:cNvPr id="21" name="AutoShape 104">
                <a:extLst>
                  <a:ext uri="{FF2B5EF4-FFF2-40B4-BE49-F238E27FC236}">
                    <a16:creationId xmlns:a16="http://schemas.microsoft.com/office/drawing/2014/main" id="{7528A1B0-979C-864A-8504-5F23D0D1E89C}"/>
                  </a:ext>
                </a:extLst>
              </p:cNvPr>
              <p:cNvSpPr>
                <a:spLocks/>
              </p:cNvSpPr>
              <p:nvPr/>
            </p:nvSpPr>
            <p:spPr bwMode="auto">
              <a:xfrm>
                <a:off x="6722730" y="5002323"/>
                <a:ext cx="687889" cy="286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CSNS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22" name="Oval 21">
                <a:extLst>
                  <a:ext uri="{FF2B5EF4-FFF2-40B4-BE49-F238E27FC236}">
                    <a16:creationId xmlns:a16="http://schemas.microsoft.com/office/drawing/2014/main" id="{64082DA5-8A86-B547-BD1C-4B4AD7453C1D}"/>
                  </a:ext>
                </a:extLst>
              </p:cNvPr>
              <p:cNvSpPr/>
              <p:nvPr/>
            </p:nvSpPr>
            <p:spPr>
              <a:xfrm>
                <a:off x="6604196" y="4943670"/>
                <a:ext cx="131233" cy="13123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Freeform 7">
              <a:extLst>
                <a:ext uri="{FF2B5EF4-FFF2-40B4-BE49-F238E27FC236}">
                  <a16:creationId xmlns:a16="http://schemas.microsoft.com/office/drawing/2014/main" id="{51CAD2C6-2C08-0042-B7DD-6303B0433ACE}"/>
                </a:ext>
              </a:extLst>
            </p:cNvPr>
            <p:cNvSpPr/>
            <p:nvPr/>
          </p:nvSpPr>
          <p:spPr>
            <a:xfrm rot="21119190">
              <a:off x="4522184" y="2844511"/>
              <a:ext cx="2744495" cy="2257315"/>
            </a:xfrm>
            <a:custGeom>
              <a:avLst/>
              <a:gdLst>
                <a:gd name="connsiteX0" fmla="*/ 0 w 2106397"/>
                <a:gd name="connsiteY0" fmla="*/ 2013263 h 2059297"/>
                <a:gd name="connsiteX1" fmla="*/ 1393939 w 2106397"/>
                <a:gd name="connsiteY1" fmla="*/ 1796450 h 2059297"/>
                <a:gd name="connsiteX2" fmla="*/ 2106397 w 2106397"/>
                <a:gd name="connsiteY2" fmla="*/ 0 h 2059297"/>
              </a:gdLst>
              <a:ahLst/>
              <a:cxnLst>
                <a:cxn ang="0">
                  <a:pos x="connsiteX0" y="connsiteY0"/>
                </a:cxn>
                <a:cxn ang="0">
                  <a:pos x="connsiteX1" y="connsiteY1"/>
                </a:cxn>
                <a:cxn ang="0">
                  <a:pos x="connsiteX2" y="connsiteY2"/>
                </a:cxn>
              </a:cxnLst>
              <a:rect l="l" t="t" r="r" b="b"/>
              <a:pathLst>
                <a:path w="2106397" h="2059297">
                  <a:moveTo>
                    <a:pt x="0" y="2013263"/>
                  </a:moveTo>
                  <a:cubicBezTo>
                    <a:pt x="521436" y="2072628"/>
                    <a:pt x="1042873" y="2131994"/>
                    <a:pt x="1393939" y="1796450"/>
                  </a:cubicBezTo>
                  <a:cubicBezTo>
                    <a:pt x="1745005" y="1460906"/>
                    <a:pt x="1925701" y="730453"/>
                    <a:pt x="210639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25" name="Straight Arrow Connector 24">
            <a:extLst>
              <a:ext uri="{FF2B5EF4-FFF2-40B4-BE49-F238E27FC236}">
                <a16:creationId xmlns:a16="http://schemas.microsoft.com/office/drawing/2014/main" id="{E5E5F8D4-6761-7D47-89A5-A05B3561E141}"/>
              </a:ext>
            </a:extLst>
          </p:cNvPr>
          <p:cNvCxnSpPr>
            <a:cxnSpLocks/>
          </p:cNvCxnSpPr>
          <p:nvPr/>
        </p:nvCxnSpPr>
        <p:spPr>
          <a:xfrm flipH="1">
            <a:off x="8425572" y="2636912"/>
            <a:ext cx="939430" cy="0"/>
          </a:xfrm>
          <a:prstGeom prst="straightConnector1">
            <a:avLst/>
          </a:prstGeom>
          <a:ln w="73025">
            <a:solidFill>
              <a:srgbClr val="0094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92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facility – the Science</a:t>
            </a:r>
            <a:endParaRPr lang="en-US" dirty="0"/>
          </a:p>
        </p:txBody>
      </p:sp>
      <p:sp>
        <p:nvSpPr>
          <p:cNvPr id="3" name="Text Placeholder 2">
            <a:extLst>
              <a:ext uri="{FF2B5EF4-FFF2-40B4-BE49-F238E27FC236}">
                <a16:creationId xmlns:a16="http://schemas.microsoft.com/office/drawing/2014/main" id="{16A0DEDC-AAF3-6740-870B-4D9C35304CD7}"/>
              </a:ext>
            </a:extLst>
          </p:cNvPr>
          <p:cNvSpPr>
            <a:spLocks noGrp="1"/>
          </p:cNvSpPr>
          <p:nvPr>
            <p:ph type="body" sz="quarter" idx="13"/>
          </p:nvPr>
        </p:nvSpPr>
        <p:spPr/>
        <p:txBody>
          <a:bodyPr/>
          <a:lstStyle/>
          <a:p>
            <a:r>
              <a:rPr lang="en-GB" dirty="0"/>
              <a:t>What is spallation?</a:t>
            </a:r>
          </a:p>
        </p:txBody>
      </p:sp>
      <p:sp>
        <p:nvSpPr>
          <p:cNvPr id="34" name="Title 1"/>
          <p:cNvSpPr txBox="1">
            <a:spLocks/>
          </p:cNvSpPr>
          <p:nvPr/>
        </p:nvSpPr>
        <p:spPr>
          <a:xfrm>
            <a:off x="1981200" y="274638"/>
            <a:ext cx="7139136" cy="1143000"/>
          </a:xfrm>
          <a:prstGeom prst="rect">
            <a:avLst/>
          </a:prstGeom>
        </p:spPr>
        <p:txBody>
          <a:bodyPr vert="horz" lIns="0" tIns="0" rIns="0" bIns="0" rtlCol="0" anchor="ctr">
            <a:noAutofit/>
          </a:bodyPr>
          <a:lstStyle>
            <a:lvl1pPr algn="l" defTabSz="455736" rtl="0" eaLnBrk="1" latinLnBrk="0" hangingPunct="1">
              <a:spcBef>
                <a:spcPct val="0"/>
              </a:spcBef>
              <a:buNone/>
              <a:defRPr sz="2600" kern="1200" baseline="0">
                <a:solidFill>
                  <a:srgbClr val="FFFFFF"/>
                </a:solidFill>
                <a:latin typeface="+mj-lt"/>
                <a:ea typeface="+mj-ea"/>
                <a:cs typeface="+mj-cs"/>
              </a:defRPr>
            </a:lvl1pPr>
          </a:lstStyle>
          <a:p>
            <a:pPr marL="0" marR="0" lvl="0" indent="0" algn="l" defTabSz="455736"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0" normalizeH="0" baseline="0" noProof="0" dirty="0">
              <a:ln>
                <a:noFill/>
              </a:ln>
              <a:solidFill>
                <a:srgbClr val="FFFFFF"/>
              </a:solidFill>
              <a:effectLst/>
              <a:uLnTx/>
              <a:uFillTx/>
              <a:latin typeface="Calibri"/>
              <a:ea typeface="+mj-ea"/>
              <a:cs typeface="+mj-cs"/>
            </a:endParaRPr>
          </a:p>
        </p:txBody>
      </p:sp>
      <p:sp>
        <p:nvSpPr>
          <p:cNvPr id="2" name="Rectangle 1">
            <a:extLst>
              <a:ext uri="{FF2B5EF4-FFF2-40B4-BE49-F238E27FC236}">
                <a16:creationId xmlns:a16="http://schemas.microsoft.com/office/drawing/2014/main" id="{42186CA9-F731-6E4E-A2CC-F2B57EB4108B}"/>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2EDD72F0-984A-3A46-BC7E-255D2E8E33F1}"/>
              </a:ext>
            </a:extLst>
          </p:cNvPr>
          <p:cNvGrpSpPr/>
          <p:nvPr/>
        </p:nvGrpSpPr>
        <p:grpSpPr>
          <a:xfrm>
            <a:off x="3575720" y="1913040"/>
            <a:ext cx="4639861" cy="924573"/>
            <a:chOff x="3575720" y="1923006"/>
            <a:chExt cx="4639861" cy="924573"/>
          </a:xfrm>
        </p:grpSpPr>
        <p:cxnSp>
          <p:nvCxnSpPr>
            <p:cNvPr id="37" name="Straight Arrow Connector 36">
              <a:extLst>
                <a:ext uri="{FF2B5EF4-FFF2-40B4-BE49-F238E27FC236}">
                  <a16:creationId xmlns:a16="http://schemas.microsoft.com/office/drawing/2014/main" id="{46516CFE-72A9-4C40-8214-3B4378A6C46E}"/>
                </a:ext>
              </a:extLst>
            </p:cNvPr>
            <p:cNvCxnSpPr>
              <a:cxnSpLocks/>
            </p:cNvCxnSpPr>
            <p:nvPr/>
          </p:nvCxnSpPr>
          <p:spPr>
            <a:xfrm>
              <a:off x="5977217" y="2338661"/>
              <a:ext cx="2238364" cy="50891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FA2F3A59-1D82-E94F-ADB7-66C95433CFD2}"/>
                </a:ext>
              </a:extLst>
            </p:cNvPr>
            <p:cNvSpPr txBox="1"/>
            <p:nvPr/>
          </p:nvSpPr>
          <p:spPr>
            <a:xfrm>
              <a:off x="3575720" y="1923006"/>
              <a:ext cx="2520280" cy="774058"/>
            </a:xfrm>
            <a:prstGeom prst="rect">
              <a:avLst/>
            </a:prstGeom>
            <a:solidFill>
              <a:schemeClr val="accent1"/>
            </a:solidFill>
            <a:ln>
              <a:noFill/>
            </a:ln>
            <a:effectLst/>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15" b="0" i="0" u="none" strike="noStrike" kern="1200" cap="none" spc="0" normalizeH="0" baseline="0" noProof="0" dirty="0">
                  <a:ln>
                    <a:noFill/>
                  </a:ln>
                  <a:solidFill>
                    <a:prstClr val="white"/>
                  </a:solidFill>
                  <a:effectLst/>
                  <a:uLnTx/>
                  <a:uFillTx/>
                  <a:latin typeface="Calibri"/>
                  <a:ea typeface="+mn-ea"/>
                  <a:cs typeface="+mn-cs"/>
                </a:rPr>
                <a:t>Neutron Production Target</a:t>
              </a:r>
            </a:p>
          </p:txBody>
        </p:sp>
      </p:grpSp>
      <p:grpSp>
        <p:nvGrpSpPr>
          <p:cNvPr id="9" name="Group 8">
            <a:extLst>
              <a:ext uri="{FF2B5EF4-FFF2-40B4-BE49-F238E27FC236}">
                <a16:creationId xmlns:a16="http://schemas.microsoft.com/office/drawing/2014/main" id="{40B77400-120A-F541-AC25-0C5C56DCC9A4}"/>
              </a:ext>
            </a:extLst>
          </p:cNvPr>
          <p:cNvGrpSpPr/>
          <p:nvPr/>
        </p:nvGrpSpPr>
        <p:grpSpPr>
          <a:xfrm>
            <a:off x="4511824" y="4437112"/>
            <a:ext cx="2347546" cy="1854178"/>
            <a:chOff x="4583832" y="4437112"/>
            <a:chExt cx="2347546" cy="1854178"/>
          </a:xfrm>
        </p:grpSpPr>
        <p:cxnSp>
          <p:nvCxnSpPr>
            <p:cNvPr id="41" name="Straight Arrow Connector 40">
              <a:extLst>
                <a:ext uri="{FF2B5EF4-FFF2-40B4-BE49-F238E27FC236}">
                  <a16:creationId xmlns:a16="http://schemas.microsoft.com/office/drawing/2014/main" id="{D1193C06-CB7C-EC4A-B91C-282470A15C5E}"/>
                </a:ext>
              </a:extLst>
            </p:cNvPr>
            <p:cNvCxnSpPr>
              <a:cxnSpLocks/>
            </p:cNvCxnSpPr>
            <p:nvPr/>
          </p:nvCxnSpPr>
          <p:spPr>
            <a:xfrm flipH="1" flipV="1">
              <a:off x="5015880" y="4437112"/>
              <a:ext cx="648072" cy="108012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DFF3641-AF77-E543-9263-96D2C16A8AFD}"/>
                </a:ext>
              </a:extLst>
            </p:cNvPr>
            <p:cNvSpPr txBox="1"/>
            <p:nvPr/>
          </p:nvSpPr>
          <p:spPr>
            <a:xfrm>
              <a:off x="4583832" y="5517232"/>
              <a:ext cx="2347546" cy="774058"/>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5" b="0" i="0" u="none" strike="noStrike" kern="1200" cap="none" spc="0" normalizeH="0" baseline="0" noProof="0" dirty="0">
                  <a:ln>
                    <a:noFill/>
                  </a:ln>
                  <a:solidFill>
                    <a:prstClr val="white"/>
                  </a:solidFill>
                  <a:effectLst/>
                  <a:uLnTx/>
                  <a:uFillTx/>
                  <a:latin typeface="Calibri"/>
                  <a:ea typeface="+mn-ea"/>
                  <a:cs typeface="+mn-cs"/>
                </a:rPr>
                <a:t>Superconducting Proton Accelerator</a:t>
              </a:r>
            </a:p>
          </p:txBody>
        </p:sp>
      </p:grpSp>
      <p:grpSp>
        <p:nvGrpSpPr>
          <p:cNvPr id="18" name="Group 17">
            <a:extLst>
              <a:ext uri="{FF2B5EF4-FFF2-40B4-BE49-F238E27FC236}">
                <a16:creationId xmlns:a16="http://schemas.microsoft.com/office/drawing/2014/main" id="{402E734E-AFA8-F94E-B526-C5ECA4008F8B}"/>
              </a:ext>
            </a:extLst>
          </p:cNvPr>
          <p:cNvGrpSpPr/>
          <p:nvPr/>
        </p:nvGrpSpPr>
        <p:grpSpPr>
          <a:xfrm>
            <a:off x="8215581" y="3356992"/>
            <a:ext cx="2344915" cy="1863137"/>
            <a:chOff x="8215581" y="3356992"/>
            <a:chExt cx="2344915" cy="1863137"/>
          </a:xfrm>
        </p:grpSpPr>
        <p:cxnSp>
          <p:nvCxnSpPr>
            <p:cNvPr id="46" name="Straight Arrow Connector 45">
              <a:extLst>
                <a:ext uri="{FF2B5EF4-FFF2-40B4-BE49-F238E27FC236}">
                  <a16:creationId xmlns:a16="http://schemas.microsoft.com/office/drawing/2014/main" id="{2CA7B96E-8267-C04A-934A-3FBAAD872ED1}"/>
                </a:ext>
              </a:extLst>
            </p:cNvPr>
            <p:cNvCxnSpPr>
              <a:cxnSpLocks/>
            </p:cNvCxnSpPr>
            <p:nvPr/>
          </p:nvCxnSpPr>
          <p:spPr>
            <a:xfrm flipV="1">
              <a:off x="9048328" y="3356992"/>
              <a:ext cx="1512168" cy="144016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2D112AA-9A9E-9F4B-A9D0-1559262FDC2A}"/>
                </a:ext>
              </a:extLst>
            </p:cNvPr>
            <p:cNvSpPr txBox="1"/>
            <p:nvPr/>
          </p:nvSpPr>
          <p:spPr>
            <a:xfrm>
              <a:off x="8215581" y="4786933"/>
              <a:ext cx="1622181" cy="433196"/>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15" b="0" i="0" u="none" strike="noStrike" kern="1200" cap="none" spc="0" normalizeH="0" baseline="0" noProof="0" dirty="0">
                  <a:ln>
                    <a:noFill/>
                  </a:ln>
                  <a:solidFill>
                    <a:prstClr val="white"/>
                  </a:solidFill>
                  <a:effectLst/>
                  <a:uLnTx/>
                  <a:uFillTx/>
                  <a:latin typeface="Calibri"/>
                  <a:ea typeface="+mn-ea"/>
                  <a:cs typeface="+mn-cs"/>
                </a:rPr>
                <a:t>Experiments</a:t>
              </a:r>
            </a:p>
          </p:txBody>
        </p:sp>
      </p:grpSp>
      <p:cxnSp>
        <p:nvCxnSpPr>
          <p:cNvPr id="57" name="Straight Arrow Connector 56">
            <a:extLst>
              <a:ext uri="{FF2B5EF4-FFF2-40B4-BE49-F238E27FC236}">
                <a16:creationId xmlns:a16="http://schemas.microsoft.com/office/drawing/2014/main" id="{DC06E8F9-48F6-064B-B76F-06373E2625CA}"/>
              </a:ext>
            </a:extLst>
          </p:cNvPr>
          <p:cNvCxnSpPr>
            <a:cxnSpLocks/>
          </p:cNvCxnSpPr>
          <p:nvPr/>
        </p:nvCxnSpPr>
        <p:spPr>
          <a:xfrm flipV="1">
            <a:off x="875202" y="3130036"/>
            <a:ext cx="7200800" cy="248524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9FF28FBF-5A51-7F48-A5DD-0A3AFD3A5168}"/>
              </a:ext>
            </a:extLst>
          </p:cNvPr>
          <p:cNvCxnSpPr>
            <a:cxnSpLocks/>
          </p:cNvCxnSpPr>
          <p:nvPr/>
        </p:nvCxnSpPr>
        <p:spPr>
          <a:xfrm>
            <a:off x="8343288" y="3006223"/>
            <a:ext cx="2217208" cy="274569"/>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36A2B3E1-57A1-D542-9C56-E8748C569283}"/>
              </a:ext>
            </a:extLst>
          </p:cNvPr>
          <p:cNvCxnSpPr>
            <a:cxnSpLocks/>
          </p:cNvCxnSpPr>
          <p:nvPr/>
        </p:nvCxnSpPr>
        <p:spPr>
          <a:xfrm>
            <a:off x="8343288" y="2957768"/>
            <a:ext cx="2217208" cy="13089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AFD92916-82BF-814E-B0BA-83E319F039E8}"/>
              </a:ext>
            </a:extLst>
          </p:cNvPr>
          <p:cNvCxnSpPr>
            <a:cxnSpLocks/>
          </p:cNvCxnSpPr>
          <p:nvPr/>
        </p:nvCxnSpPr>
        <p:spPr>
          <a:xfrm flipV="1">
            <a:off x="8343288" y="2923780"/>
            <a:ext cx="2202168" cy="48454"/>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86C2E4F-D4DE-8245-8FF9-34143D5445FC}"/>
              </a:ext>
            </a:extLst>
          </p:cNvPr>
          <p:cNvSpPr txBox="1"/>
          <p:nvPr/>
        </p:nvSpPr>
        <p:spPr>
          <a:xfrm>
            <a:off x="10825316" y="157316"/>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19512F2-6E8C-474F-9E8A-3ADD6C035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79" y="2634032"/>
            <a:ext cx="721865" cy="724989"/>
          </a:xfrm>
          <a:prstGeom prst="rect">
            <a:avLst/>
          </a:prstGeom>
        </p:spPr>
      </p:pic>
      <p:sp>
        <p:nvSpPr>
          <p:cNvPr id="21" name="TextBox 20">
            <a:extLst>
              <a:ext uri="{FF2B5EF4-FFF2-40B4-BE49-F238E27FC236}">
                <a16:creationId xmlns:a16="http://schemas.microsoft.com/office/drawing/2014/main" id="{B16183E2-36E7-1B4A-BB4F-D4079E3927F9}"/>
              </a:ext>
            </a:extLst>
          </p:cNvPr>
          <p:cNvSpPr txBox="1"/>
          <p:nvPr/>
        </p:nvSpPr>
        <p:spPr>
          <a:xfrm>
            <a:off x="10844981" y="-412955"/>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18EB9DF-5A0B-5C47-A30B-66204C6EE618}"/>
              </a:ext>
            </a:extLst>
          </p:cNvPr>
          <p:cNvSpPr txBox="1"/>
          <p:nvPr/>
        </p:nvSpPr>
        <p:spPr>
          <a:xfrm>
            <a:off x="14296103" y="983226"/>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35523017"/>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repeatCount="indefinite"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strips(upRight)">
                                      <p:cBhvr>
                                        <p:cTn id="22" dur="75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repeatCount="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1500"/>
                                        <p:tgtEl>
                                          <p:spTgt spid="20"/>
                                        </p:tgtEl>
                                      </p:cBhvr>
                                    </p:animEffect>
                                  </p:childTnLst>
                                </p:cTn>
                              </p:par>
                              <p:par>
                                <p:cTn id="28" presetID="8" presetClass="emph" presetSubtype="0" repeatCount="indefinite" fill="hold" nodeType="withEffect">
                                  <p:stCondLst>
                                    <p:cond delay="0"/>
                                  </p:st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8" presetClass="entr" presetSubtype="6" repeatCount="indefinite"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strips(downRight)">
                                      <p:cBhvr>
                                        <p:cTn id="34" dur="750"/>
                                        <p:tgtEl>
                                          <p:spTgt spid="61"/>
                                        </p:tgtEl>
                                      </p:cBhvr>
                                    </p:animEffect>
                                  </p:childTnLst>
                                </p:cTn>
                              </p:par>
                              <p:par>
                                <p:cTn id="35" presetID="18" presetClass="entr" presetSubtype="6" repeatCount="indefinite"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strips(downRight)">
                                      <p:cBhvr>
                                        <p:cTn id="37" dur="750"/>
                                        <p:tgtEl>
                                          <p:spTgt spid="67"/>
                                        </p:tgtEl>
                                      </p:cBhvr>
                                    </p:animEffect>
                                  </p:childTnLst>
                                </p:cTn>
                              </p:par>
                              <p:par>
                                <p:cTn id="38" presetID="18" presetClass="entr" presetSubtype="6" repeatCount="indefinite"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strips(downRight)">
                                      <p:cBhvr>
                                        <p:cTn id="40"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F363-25A3-7E4F-BA82-958FA9258DDD}"/>
              </a:ext>
            </a:extLst>
          </p:cNvPr>
          <p:cNvSpPr>
            <a:spLocks noGrp="1"/>
          </p:cNvSpPr>
          <p:nvPr>
            <p:ph type="title"/>
          </p:nvPr>
        </p:nvSpPr>
        <p:spPr/>
        <p:txBody>
          <a:bodyPr/>
          <a:lstStyle/>
          <a:p>
            <a:r>
              <a:rPr lang="en-US" dirty="0"/>
              <a:t>Data Management and Software Centre</a:t>
            </a:r>
            <a:endParaRPr lang="en-GB" dirty="0"/>
          </a:p>
        </p:txBody>
      </p:sp>
      <p:sp>
        <p:nvSpPr>
          <p:cNvPr id="3" name="Content Placeholder 2">
            <a:extLst>
              <a:ext uri="{FF2B5EF4-FFF2-40B4-BE49-F238E27FC236}">
                <a16:creationId xmlns:a16="http://schemas.microsoft.com/office/drawing/2014/main" id="{E86F94BC-E7B0-894E-AA87-28A1DC1D64BC}"/>
              </a:ext>
            </a:extLst>
          </p:cNvPr>
          <p:cNvSpPr>
            <a:spLocks noGrp="1"/>
          </p:cNvSpPr>
          <p:nvPr>
            <p:ph idx="1"/>
          </p:nvPr>
        </p:nvSpPr>
        <p:spPr>
          <a:xfrm>
            <a:off x="609600" y="2348880"/>
            <a:ext cx="6710536" cy="4320480"/>
          </a:xfrm>
        </p:spPr>
        <p:txBody>
          <a:bodyPr>
            <a:normAutofit fontScale="92500" lnSpcReduction="10000"/>
          </a:bodyPr>
          <a:lstStyle/>
          <a:p>
            <a:pPr marL="0" indent="0">
              <a:buNone/>
            </a:pPr>
            <a:endParaRPr lang="en-US" sz="900" b="1" dirty="0">
              <a:solidFill>
                <a:srgbClr val="1394CA"/>
              </a:solidFill>
            </a:endParaRPr>
          </a:p>
          <a:p>
            <a:r>
              <a:rPr lang="en-GB" sz="2600" b="1" dirty="0">
                <a:solidFill>
                  <a:srgbClr val="1394CA"/>
                </a:solidFill>
              </a:rPr>
              <a:t>Scientific Software </a:t>
            </a:r>
          </a:p>
          <a:p>
            <a:pPr indent="-31750">
              <a:buNone/>
            </a:pPr>
            <a:r>
              <a:rPr lang="en-GB" sz="2400" dirty="0"/>
              <a:t>ESS experiment control system, Data acquisition, Data correction software, visualisation, and software to model and analyse experimental data sets.</a:t>
            </a:r>
          </a:p>
          <a:p>
            <a:r>
              <a:rPr lang="en-GB" sz="2600" b="1" dirty="0">
                <a:solidFill>
                  <a:srgbClr val="1394CA"/>
                </a:solidFill>
              </a:rPr>
              <a:t>Data centre operations</a:t>
            </a:r>
          </a:p>
          <a:p>
            <a:pPr marL="268288" indent="0">
              <a:buNone/>
            </a:pPr>
            <a:r>
              <a:rPr lang="en-GB" sz="2400" dirty="0"/>
              <a:t>Store and catalogue ESS datasets, provide ESS users remote access to their data, computing for live data correction, and analysis software during and after experiments.</a:t>
            </a:r>
          </a:p>
          <a:p>
            <a:r>
              <a:rPr lang="en-GB" sz="2600" b="1" dirty="0">
                <a:solidFill>
                  <a:srgbClr val="1394CA"/>
                </a:solidFill>
              </a:rPr>
              <a:t>User support </a:t>
            </a:r>
          </a:p>
          <a:p>
            <a:pPr marL="311150" indent="0">
              <a:buNone/>
            </a:pPr>
            <a:r>
              <a:rPr lang="en-GB" sz="2400" dirty="0"/>
              <a:t>Support ESS users with data treatment and analysis</a:t>
            </a:r>
            <a:r>
              <a:rPr lang="en-US" sz="2400" dirty="0"/>
              <a:t>.</a:t>
            </a:r>
          </a:p>
        </p:txBody>
      </p:sp>
      <p:sp>
        <p:nvSpPr>
          <p:cNvPr id="5" name="Text Placeholder 4">
            <a:extLst>
              <a:ext uri="{FF2B5EF4-FFF2-40B4-BE49-F238E27FC236}">
                <a16:creationId xmlns:a16="http://schemas.microsoft.com/office/drawing/2014/main" id="{9251DC71-0F73-5F45-AB7B-B63B653FB57F}"/>
              </a:ext>
            </a:extLst>
          </p:cNvPr>
          <p:cNvSpPr>
            <a:spLocks noGrp="1"/>
          </p:cNvSpPr>
          <p:nvPr>
            <p:ph type="body" sz="quarter" idx="13"/>
          </p:nvPr>
        </p:nvSpPr>
        <p:spPr/>
        <p:txBody>
          <a:bodyPr/>
          <a:lstStyle/>
          <a:p>
            <a:r>
              <a:rPr lang="en-US" dirty="0"/>
              <a:t>Where does the data go?</a:t>
            </a:r>
            <a:endParaRPr lang="en-GB" dirty="0"/>
          </a:p>
        </p:txBody>
      </p:sp>
      <p:pic>
        <p:nvPicPr>
          <p:cNvPr id="7" name="Picture 6">
            <a:extLst>
              <a:ext uri="{FF2B5EF4-FFF2-40B4-BE49-F238E27FC236}">
                <a16:creationId xmlns:a16="http://schemas.microsoft.com/office/drawing/2014/main" id="{8180806D-F81F-4A43-B0E6-D2EA38288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454" y="2636912"/>
            <a:ext cx="4642194" cy="3096344"/>
          </a:xfrm>
          <a:prstGeom prst="rect">
            <a:avLst/>
          </a:prstGeom>
        </p:spPr>
      </p:pic>
      <p:sp>
        <p:nvSpPr>
          <p:cNvPr id="8" name="TextBox 7">
            <a:extLst>
              <a:ext uri="{FF2B5EF4-FFF2-40B4-BE49-F238E27FC236}">
                <a16:creationId xmlns:a16="http://schemas.microsoft.com/office/drawing/2014/main" id="{25B2FE99-6975-8D49-AC2E-A979D89D8CF9}"/>
              </a:ext>
            </a:extLst>
          </p:cNvPr>
          <p:cNvSpPr txBox="1"/>
          <p:nvPr/>
        </p:nvSpPr>
        <p:spPr>
          <a:xfrm>
            <a:off x="643406" y="1556792"/>
            <a:ext cx="11175032" cy="936104"/>
          </a:xfrm>
          <a:prstGeom prst="rect">
            <a:avLst/>
          </a:prstGeom>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Calibri"/>
                <a:ea typeface="+mn-ea"/>
                <a:cs typeface="+mn-cs"/>
              </a:rPr>
              <a:t>Provide world leading scientific software and scientific computing support</a:t>
            </a:r>
            <a:r>
              <a:rPr kumimoji="0" lang="en-US" sz="2800" b="1" i="1" u="none" strike="noStrike" kern="1200" cap="none" spc="0" normalizeH="0" baseline="0" noProof="0" dirty="0">
                <a:ln>
                  <a:noFill/>
                </a:ln>
                <a:solidFill>
                  <a:srgbClr val="1F497D"/>
                </a:solidFill>
                <a:effectLst/>
                <a:uLnTx/>
                <a:uFillTx/>
                <a:latin typeface="Calibri"/>
                <a:ea typeface="+mn-ea"/>
                <a:cs typeface="+mn-cs"/>
              </a:rPr>
              <a:t> </a:t>
            </a:r>
            <a:r>
              <a:rPr kumimoji="0" lang="en-US" sz="2800" b="1" i="0" u="none" strike="noStrike" kern="1200" cap="none" spc="0" normalizeH="0" baseline="0" noProof="0" dirty="0">
                <a:ln>
                  <a:noFill/>
                </a:ln>
                <a:solidFill>
                  <a:srgbClr val="1F497D"/>
                </a:solidFill>
                <a:effectLst/>
                <a:uLnTx/>
                <a:uFillTx/>
                <a:latin typeface="Calibri"/>
                <a:ea typeface="+mn-ea"/>
                <a:cs typeface="+mn-cs"/>
              </a:rPr>
              <a:t>for neutron scattering at ESS</a:t>
            </a:r>
            <a:endParaRPr kumimoji="0" lang="en-US" sz="28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89558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038C9-A89C-104A-9607-FB0A625C7457}"/>
              </a:ext>
            </a:extLst>
          </p:cNvPr>
          <p:cNvSpPr>
            <a:spLocks noGrp="1"/>
          </p:cNvSpPr>
          <p:nvPr>
            <p:ph type="title"/>
          </p:nvPr>
        </p:nvSpPr>
        <p:spPr/>
        <p:txBody>
          <a:bodyPr/>
          <a:lstStyle/>
          <a:p>
            <a:r>
              <a:rPr lang="en-GB" dirty="0"/>
              <a:t>Financing and In-kind</a:t>
            </a:r>
          </a:p>
        </p:txBody>
      </p:sp>
      <p:sp>
        <p:nvSpPr>
          <p:cNvPr id="4" name="Slide Number Placeholder 3">
            <a:extLst>
              <a:ext uri="{FF2B5EF4-FFF2-40B4-BE49-F238E27FC236}">
                <a16:creationId xmlns:a16="http://schemas.microsoft.com/office/drawing/2014/main" id="{F44112B0-024B-7A4F-96FB-CB3E2D71D194}"/>
              </a:ext>
            </a:extLst>
          </p:cNvPr>
          <p:cNvSpPr>
            <a:spLocks noGrp="1"/>
          </p:cNvSpPr>
          <p:nvPr>
            <p:ph type="sldNum" sz="quarter" idx="12"/>
          </p:nvPr>
        </p:nvSpPr>
        <p:spPr/>
        <p:txBody>
          <a:bodyPr/>
          <a:lstStyle/>
          <a:p>
            <a:fld id="{551115BC-487E-4422-894C-CB7CD3E79223}" type="slidenum">
              <a:rPr lang="en-GB" smtClean="0"/>
              <a:pPr/>
              <a:t>16</a:t>
            </a:fld>
            <a:endParaRPr lang="en-GB"/>
          </a:p>
        </p:txBody>
      </p:sp>
      <p:sp>
        <p:nvSpPr>
          <p:cNvPr id="5" name="Text Placeholder 4">
            <a:extLst>
              <a:ext uri="{FF2B5EF4-FFF2-40B4-BE49-F238E27FC236}">
                <a16:creationId xmlns:a16="http://schemas.microsoft.com/office/drawing/2014/main" id="{6E25DD28-D6A0-854A-96D7-2A30548F4D91}"/>
              </a:ext>
            </a:extLst>
          </p:cNvPr>
          <p:cNvSpPr>
            <a:spLocks noGrp="1"/>
          </p:cNvSpPr>
          <p:nvPr>
            <p:ph type="body" sz="quarter" idx="13"/>
          </p:nvPr>
        </p:nvSpPr>
        <p:spPr/>
        <p:txBody>
          <a:bodyPr/>
          <a:lstStyle/>
          <a:p>
            <a:endParaRPr lang="en-GB"/>
          </a:p>
        </p:txBody>
      </p:sp>
      <p:sp>
        <p:nvSpPr>
          <p:cNvPr id="6" name="Slide Number Placeholder 3">
            <a:extLst>
              <a:ext uri="{FF2B5EF4-FFF2-40B4-BE49-F238E27FC236}">
                <a16:creationId xmlns:a16="http://schemas.microsoft.com/office/drawing/2014/main" id="{A1E7994A-22F1-2640-AE52-12ABDD840E0F}"/>
              </a:ext>
            </a:extLst>
          </p:cNvPr>
          <p:cNvSpPr txBox="1">
            <a:spLocks/>
          </p:cNvSpPr>
          <p:nvPr/>
        </p:nvSpPr>
        <p:spPr>
          <a:xfrm>
            <a:off x="7824192" y="6453336"/>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51115BC-487E-4422-894C-CB7CD3E79223}" type="slidenum">
              <a:rPr lang="en-GB" sz="1200" smtClean="0">
                <a:solidFill>
                  <a:prstClr val="black">
                    <a:tint val="75000"/>
                  </a:prstClr>
                </a:solidFill>
                <a:latin typeface="Calibri"/>
              </a:rPr>
              <a:pPr>
                <a:defRPr/>
              </a:pPr>
              <a:t>16</a:t>
            </a:fld>
            <a:endParaRPr lang="en-GB" sz="1200">
              <a:solidFill>
                <a:prstClr val="black">
                  <a:tint val="75000"/>
                </a:prstClr>
              </a:solidFill>
              <a:latin typeface="Calibri"/>
            </a:endParaRPr>
          </a:p>
        </p:txBody>
      </p:sp>
      <p:grpSp>
        <p:nvGrpSpPr>
          <p:cNvPr id="7" name="Group 6">
            <a:extLst>
              <a:ext uri="{FF2B5EF4-FFF2-40B4-BE49-F238E27FC236}">
                <a16:creationId xmlns:a16="http://schemas.microsoft.com/office/drawing/2014/main" id="{913AE274-05DF-5941-A802-E23DCA6A1236}"/>
              </a:ext>
            </a:extLst>
          </p:cNvPr>
          <p:cNvGrpSpPr/>
          <p:nvPr/>
        </p:nvGrpSpPr>
        <p:grpSpPr>
          <a:xfrm>
            <a:off x="7367972" y="1572918"/>
            <a:ext cx="4121872" cy="5245543"/>
            <a:chOff x="3733800" y="-381000"/>
            <a:chExt cx="6248400" cy="7353467"/>
          </a:xfrm>
        </p:grpSpPr>
        <p:sp>
          <p:nvSpPr>
            <p:cNvPr id="8" name="Freeform 192">
              <a:extLst>
                <a:ext uri="{FF2B5EF4-FFF2-40B4-BE49-F238E27FC236}">
                  <a16:creationId xmlns:a16="http://schemas.microsoft.com/office/drawing/2014/main" id="{CC36913E-BFD8-054D-B0CB-70473FF81439}"/>
                </a:ext>
              </a:extLst>
            </p:cNvPr>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 name="Freeform 7">
              <a:extLst>
                <a:ext uri="{FF2B5EF4-FFF2-40B4-BE49-F238E27FC236}">
                  <a16:creationId xmlns:a16="http://schemas.microsoft.com/office/drawing/2014/main" id="{B4F80C6F-1CED-ED4E-90F5-36BA3F33B64C}"/>
                </a:ext>
              </a:extLst>
            </p:cNvPr>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 name="Freeform 10">
              <a:extLst>
                <a:ext uri="{FF2B5EF4-FFF2-40B4-BE49-F238E27FC236}">
                  <a16:creationId xmlns:a16="http://schemas.microsoft.com/office/drawing/2014/main" id="{102666DC-AA86-A54D-90C3-C71E5BF4DD1B}"/>
                </a:ext>
              </a:extLst>
            </p:cNvPr>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 name="Freeform 11">
              <a:extLst>
                <a:ext uri="{FF2B5EF4-FFF2-40B4-BE49-F238E27FC236}">
                  <a16:creationId xmlns:a16="http://schemas.microsoft.com/office/drawing/2014/main" id="{C875D619-6042-654D-A429-16878DA8F333}"/>
                </a:ext>
              </a:extLst>
            </p:cNvPr>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 name="Freeform 12">
              <a:extLst>
                <a:ext uri="{FF2B5EF4-FFF2-40B4-BE49-F238E27FC236}">
                  <a16:creationId xmlns:a16="http://schemas.microsoft.com/office/drawing/2014/main" id="{1182117C-57D1-C64C-85C3-256BED4D4392}"/>
                </a:ext>
              </a:extLst>
            </p:cNvPr>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 name="Freeform 13">
              <a:extLst>
                <a:ext uri="{FF2B5EF4-FFF2-40B4-BE49-F238E27FC236}">
                  <a16:creationId xmlns:a16="http://schemas.microsoft.com/office/drawing/2014/main" id="{D96A7292-14B8-8C46-86D6-14ED7AF6CE26}"/>
                </a:ext>
              </a:extLst>
            </p:cNvPr>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 name="Freeform 14">
              <a:extLst>
                <a:ext uri="{FF2B5EF4-FFF2-40B4-BE49-F238E27FC236}">
                  <a16:creationId xmlns:a16="http://schemas.microsoft.com/office/drawing/2014/main" id="{1EC6D5FA-D14A-3A4A-80C3-4CC5B6921BF3}"/>
                </a:ext>
              </a:extLst>
            </p:cNvPr>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 name="Freeform 15">
              <a:extLst>
                <a:ext uri="{FF2B5EF4-FFF2-40B4-BE49-F238E27FC236}">
                  <a16:creationId xmlns:a16="http://schemas.microsoft.com/office/drawing/2014/main" id="{8543DBF2-72DB-D14D-A99D-20EF8E88033E}"/>
                </a:ext>
              </a:extLst>
            </p:cNvPr>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 name="Freeform 16">
              <a:extLst>
                <a:ext uri="{FF2B5EF4-FFF2-40B4-BE49-F238E27FC236}">
                  <a16:creationId xmlns:a16="http://schemas.microsoft.com/office/drawing/2014/main" id="{BD362577-3921-4C42-BEA5-BFE56C013098}"/>
                </a:ext>
              </a:extLst>
            </p:cNvPr>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 name="Freeform 17">
              <a:extLst>
                <a:ext uri="{FF2B5EF4-FFF2-40B4-BE49-F238E27FC236}">
                  <a16:creationId xmlns:a16="http://schemas.microsoft.com/office/drawing/2014/main" id="{F0504F6B-2D74-2344-93CB-D780E3990F53}"/>
                </a:ext>
              </a:extLst>
            </p:cNvPr>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8" name="Freeform 18">
              <a:extLst>
                <a:ext uri="{FF2B5EF4-FFF2-40B4-BE49-F238E27FC236}">
                  <a16:creationId xmlns:a16="http://schemas.microsoft.com/office/drawing/2014/main" id="{56AC70A3-E55A-AA4C-89EB-932CC9C80B0F}"/>
                </a:ext>
              </a:extLst>
            </p:cNvPr>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9" name="Freeform 19">
              <a:extLst>
                <a:ext uri="{FF2B5EF4-FFF2-40B4-BE49-F238E27FC236}">
                  <a16:creationId xmlns:a16="http://schemas.microsoft.com/office/drawing/2014/main" id="{A4DE7FFD-FB7E-DE40-A3FE-30AB1AEB6D88}"/>
                </a:ext>
              </a:extLst>
            </p:cNvPr>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0" name="Freeform 20">
              <a:extLst>
                <a:ext uri="{FF2B5EF4-FFF2-40B4-BE49-F238E27FC236}">
                  <a16:creationId xmlns:a16="http://schemas.microsoft.com/office/drawing/2014/main" id="{CAC6697B-337C-8E4F-8BC0-7BDE9DE00B07}"/>
                </a:ext>
              </a:extLst>
            </p:cNvPr>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1" name="Freeform 21">
              <a:extLst>
                <a:ext uri="{FF2B5EF4-FFF2-40B4-BE49-F238E27FC236}">
                  <a16:creationId xmlns:a16="http://schemas.microsoft.com/office/drawing/2014/main" id="{BA689549-9E38-574D-B3B3-DCA3B56E4550}"/>
                </a:ext>
              </a:extLst>
            </p:cNvPr>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2" name="Freeform 22">
              <a:extLst>
                <a:ext uri="{FF2B5EF4-FFF2-40B4-BE49-F238E27FC236}">
                  <a16:creationId xmlns:a16="http://schemas.microsoft.com/office/drawing/2014/main" id="{DE3BD08C-E739-0245-BA7D-EB4214541BF8}"/>
                </a:ext>
              </a:extLst>
            </p:cNvPr>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3" name="Freeform 23">
              <a:extLst>
                <a:ext uri="{FF2B5EF4-FFF2-40B4-BE49-F238E27FC236}">
                  <a16:creationId xmlns:a16="http://schemas.microsoft.com/office/drawing/2014/main" id="{52E293DC-F979-9E4A-82C2-5C98E4035FF6}"/>
                </a:ext>
              </a:extLst>
            </p:cNvPr>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4" name="Freeform 24">
              <a:extLst>
                <a:ext uri="{FF2B5EF4-FFF2-40B4-BE49-F238E27FC236}">
                  <a16:creationId xmlns:a16="http://schemas.microsoft.com/office/drawing/2014/main" id="{2A622A4C-E2B0-2848-9DAB-53512CA1F381}"/>
                </a:ext>
              </a:extLst>
            </p:cNvPr>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5" name="Freeform 25">
              <a:extLst>
                <a:ext uri="{FF2B5EF4-FFF2-40B4-BE49-F238E27FC236}">
                  <a16:creationId xmlns:a16="http://schemas.microsoft.com/office/drawing/2014/main" id="{379E3C86-0F6E-3E45-9228-155A7170B94A}"/>
                </a:ext>
              </a:extLst>
            </p:cNvPr>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6" name="Freeform 26">
              <a:extLst>
                <a:ext uri="{FF2B5EF4-FFF2-40B4-BE49-F238E27FC236}">
                  <a16:creationId xmlns:a16="http://schemas.microsoft.com/office/drawing/2014/main" id="{A1328445-09A7-A84D-A614-FD601D760FE3}"/>
                </a:ext>
              </a:extLst>
            </p:cNvPr>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7" name="Freeform 27">
              <a:extLst>
                <a:ext uri="{FF2B5EF4-FFF2-40B4-BE49-F238E27FC236}">
                  <a16:creationId xmlns:a16="http://schemas.microsoft.com/office/drawing/2014/main" id="{185EA9FA-870F-684F-911D-C03C0234BC30}"/>
                </a:ext>
              </a:extLst>
            </p:cNvPr>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8" name="Freeform 28">
              <a:extLst>
                <a:ext uri="{FF2B5EF4-FFF2-40B4-BE49-F238E27FC236}">
                  <a16:creationId xmlns:a16="http://schemas.microsoft.com/office/drawing/2014/main" id="{7717FAEB-D227-F245-9BCD-F419D72B1440}"/>
                </a:ext>
              </a:extLst>
            </p:cNvPr>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9" name="Freeform 29">
              <a:extLst>
                <a:ext uri="{FF2B5EF4-FFF2-40B4-BE49-F238E27FC236}">
                  <a16:creationId xmlns:a16="http://schemas.microsoft.com/office/drawing/2014/main" id="{18BD6AF9-42E7-5046-8B41-9F9610DC766F}"/>
                </a:ext>
              </a:extLst>
            </p:cNvPr>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0" name="Freeform 30">
              <a:extLst>
                <a:ext uri="{FF2B5EF4-FFF2-40B4-BE49-F238E27FC236}">
                  <a16:creationId xmlns:a16="http://schemas.microsoft.com/office/drawing/2014/main" id="{AD84285A-DD4D-FB42-85D6-8D1F9A625FA4}"/>
                </a:ext>
              </a:extLst>
            </p:cNvPr>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1" name="Freeform 31">
              <a:extLst>
                <a:ext uri="{FF2B5EF4-FFF2-40B4-BE49-F238E27FC236}">
                  <a16:creationId xmlns:a16="http://schemas.microsoft.com/office/drawing/2014/main" id="{352D0E6D-AA11-8843-ACEB-EEA960CB2C37}"/>
                </a:ext>
              </a:extLst>
            </p:cNvPr>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2" name="Freeform 32">
              <a:extLst>
                <a:ext uri="{FF2B5EF4-FFF2-40B4-BE49-F238E27FC236}">
                  <a16:creationId xmlns:a16="http://schemas.microsoft.com/office/drawing/2014/main" id="{84AB2E71-9DF3-CB49-B022-3CCD844B167A}"/>
                </a:ext>
              </a:extLst>
            </p:cNvPr>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3" name="Freeform 33">
              <a:extLst>
                <a:ext uri="{FF2B5EF4-FFF2-40B4-BE49-F238E27FC236}">
                  <a16:creationId xmlns:a16="http://schemas.microsoft.com/office/drawing/2014/main" id="{E9B2D92B-EC7E-7043-91DC-6C199FA182E0}"/>
                </a:ext>
              </a:extLst>
            </p:cNvPr>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4" name="Freeform 34">
              <a:extLst>
                <a:ext uri="{FF2B5EF4-FFF2-40B4-BE49-F238E27FC236}">
                  <a16:creationId xmlns:a16="http://schemas.microsoft.com/office/drawing/2014/main" id="{D22907D0-CB44-4C49-9402-FA8A8B7B653E}"/>
                </a:ext>
              </a:extLst>
            </p:cNvPr>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5" name="Freeform 35">
              <a:extLst>
                <a:ext uri="{FF2B5EF4-FFF2-40B4-BE49-F238E27FC236}">
                  <a16:creationId xmlns:a16="http://schemas.microsoft.com/office/drawing/2014/main" id="{A06776EE-B36D-574A-B56E-9B4E3A3D986B}"/>
                </a:ext>
              </a:extLst>
            </p:cNvPr>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6" name="Freeform 36">
              <a:extLst>
                <a:ext uri="{FF2B5EF4-FFF2-40B4-BE49-F238E27FC236}">
                  <a16:creationId xmlns:a16="http://schemas.microsoft.com/office/drawing/2014/main" id="{BE4AD620-BF9D-A64D-92AD-15CDC5EAA2C4}"/>
                </a:ext>
              </a:extLst>
            </p:cNvPr>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7" name="Freeform 37">
              <a:extLst>
                <a:ext uri="{FF2B5EF4-FFF2-40B4-BE49-F238E27FC236}">
                  <a16:creationId xmlns:a16="http://schemas.microsoft.com/office/drawing/2014/main" id="{D66F8153-C894-B74E-810E-6DD08F704C5B}"/>
                </a:ext>
              </a:extLst>
            </p:cNvPr>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8" name="Freeform 38">
              <a:extLst>
                <a:ext uri="{FF2B5EF4-FFF2-40B4-BE49-F238E27FC236}">
                  <a16:creationId xmlns:a16="http://schemas.microsoft.com/office/drawing/2014/main" id="{862DB89A-6E6B-4F4C-91CA-F6D52A4A1F05}"/>
                </a:ext>
              </a:extLst>
            </p:cNvPr>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9" name="Freeform 39">
              <a:extLst>
                <a:ext uri="{FF2B5EF4-FFF2-40B4-BE49-F238E27FC236}">
                  <a16:creationId xmlns:a16="http://schemas.microsoft.com/office/drawing/2014/main" id="{E9DAE946-C7A3-714F-941E-A32F13B42F0D}"/>
                </a:ext>
              </a:extLst>
            </p:cNvPr>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0" name="Freeform 40">
              <a:extLst>
                <a:ext uri="{FF2B5EF4-FFF2-40B4-BE49-F238E27FC236}">
                  <a16:creationId xmlns:a16="http://schemas.microsoft.com/office/drawing/2014/main" id="{75EF0474-295D-944E-BDA9-3F4F75EE2A26}"/>
                </a:ext>
              </a:extLst>
            </p:cNvPr>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1" name="Freeform 41">
              <a:extLst>
                <a:ext uri="{FF2B5EF4-FFF2-40B4-BE49-F238E27FC236}">
                  <a16:creationId xmlns:a16="http://schemas.microsoft.com/office/drawing/2014/main" id="{9155B411-4980-E84E-93D6-C5A507F7E920}"/>
                </a:ext>
              </a:extLst>
            </p:cNvPr>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2" name="Freeform 42">
              <a:extLst>
                <a:ext uri="{FF2B5EF4-FFF2-40B4-BE49-F238E27FC236}">
                  <a16:creationId xmlns:a16="http://schemas.microsoft.com/office/drawing/2014/main" id="{79DA9C0A-7EF4-E048-95EB-9A22EBF83985}"/>
                </a:ext>
              </a:extLst>
            </p:cNvPr>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3" name="Freeform 43">
              <a:extLst>
                <a:ext uri="{FF2B5EF4-FFF2-40B4-BE49-F238E27FC236}">
                  <a16:creationId xmlns:a16="http://schemas.microsoft.com/office/drawing/2014/main" id="{8FF86284-ED41-F740-AEDE-82E0605AD0DF}"/>
                </a:ext>
              </a:extLst>
            </p:cNvPr>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4" name="Freeform 44">
              <a:extLst>
                <a:ext uri="{FF2B5EF4-FFF2-40B4-BE49-F238E27FC236}">
                  <a16:creationId xmlns:a16="http://schemas.microsoft.com/office/drawing/2014/main" id="{8FE7C33E-76D1-344F-9518-B7FD5EE6EAEF}"/>
                </a:ext>
              </a:extLst>
            </p:cNvPr>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5" name="Freeform 45">
              <a:extLst>
                <a:ext uri="{FF2B5EF4-FFF2-40B4-BE49-F238E27FC236}">
                  <a16:creationId xmlns:a16="http://schemas.microsoft.com/office/drawing/2014/main" id="{02C2EFAC-1107-904D-94EC-39B557E929F7}"/>
                </a:ext>
              </a:extLst>
            </p:cNvPr>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6" name="Freeform 46">
              <a:extLst>
                <a:ext uri="{FF2B5EF4-FFF2-40B4-BE49-F238E27FC236}">
                  <a16:creationId xmlns:a16="http://schemas.microsoft.com/office/drawing/2014/main" id="{D33FE5F9-8658-8943-937D-B6628CA36B43}"/>
                </a:ext>
              </a:extLst>
            </p:cNvPr>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7" name="Freeform 47">
              <a:extLst>
                <a:ext uri="{FF2B5EF4-FFF2-40B4-BE49-F238E27FC236}">
                  <a16:creationId xmlns:a16="http://schemas.microsoft.com/office/drawing/2014/main" id="{CC4C0537-6201-8144-8C81-25681A992A98}"/>
                </a:ext>
              </a:extLst>
            </p:cNvPr>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8" name="Freeform 48">
              <a:extLst>
                <a:ext uri="{FF2B5EF4-FFF2-40B4-BE49-F238E27FC236}">
                  <a16:creationId xmlns:a16="http://schemas.microsoft.com/office/drawing/2014/main" id="{209F4CE3-011C-6F45-9D81-C1955BC96EDE}"/>
                </a:ext>
              </a:extLst>
            </p:cNvPr>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9" name="Freeform 49">
              <a:extLst>
                <a:ext uri="{FF2B5EF4-FFF2-40B4-BE49-F238E27FC236}">
                  <a16:creationId xmlns:a16="http://schemas.microsoft.com/office/drawing/2014/main" id="{3371468B-201D-FF4C-A514-E445AEDB81B7}"/>
                </a:ext>
              </a:extLst>
            </p:cNvPr>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0" name="Freeform 50">
              <a:extLst>
                <a:ext uri="{FF2B5EF4-FFF2-40B4-BE49-F238E27FC236}">
                  <a16:creationId xmlns:a16="http://schemas.microsoft.com/office/drawing/2014/main" id="{397AAC89-A27C-2047-AB20-9353110C1496}"/>
                </a:ext>
              </a:extLst>
            </p:cNvPr>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1" name="Freeform 51">
              <a:extLst>
                <a:ext uri="{FF2B5EF4-FFF2-40B4-BE49-F238E27FC236}">
                  <a16:creationId xmlns:a16="http://schemas.microsoft.com/office/drawing/2014/main" id="{56F012DE-998A-2A47-8E68-D8A694DBB59B}"/>
                </a:ext>
              </a:extLst>
            </p:cNvPr>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2" name="Freeform 52">
              <a:extLst>
                <a:ext uri="{FF2B5EF4-FFF2-40B4-BE49-F238E27FC236}">
                  <a16:creationId xmlns:a16="http://schemas.microsoft.com/office/drawing/2014/main" id="{525F2A35-D42B-3F4A-AE76-604BA36DED5C}"/>
                </a:ext>
              </a:extLst>
            </p:cNvPr>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3" name="Freeform 53">
              <a:extLst>
                <a:ext uri="{FF2B5EF4-FFF2-40B4-BE49-F238E27FC236}">
                  <a16:creationId xmlns:a16="http://schemas.microsoft.com/office/drawing/2014/main" id="{01F272D0-2E50-5D4B-ACAC-0EC1985038CE}"/>
                </a:ext>
              </a:extLst>
            </p:cNvPr>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4" name="Freeform 54">
              <a:extLst>
                <a:ext uri="{FF2B5EF4-FFF2-40B4-BE49-F238E27FC236}">
                  <a16:creationId xmlns:a16="http://schemas.microsoft.com/office/drawing/2014/main" id="{5C150FDE-4BF7-7745-9EF2-E17F684B6C0F}"/>
                </a:ext>
              </a:extLst>
            </p:cNvPr>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5" name="Freeform 55">
              <a:extLst>
                <a:ext uri="{FF2B5EF4-FFF2-40B4-BE49-F238E27FC236}">
                  <a16:creationId xmlns:a16="http://schemas.microsoft.com/office/drawing/2014/main" id="{53D52E37-563A-6A49-95BB-3183E5BBAF78}"/>
                </a:ext>
              </a:extLst>
            </p:cNvPr>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6" name="Freeform 56">
              <a:extLst>
                <a:ext uri="{FF2B5EF4-FFF2-40B4-BE49-F238E27FC236}">
                  <a16:creationId xmlns:a16="http://schemas.microsoft.com/office/drawing/2014/main" id="{62F39D48-193C-1F43-A960-C420092BBFC3}"/>
                </a:ext>
              </a:extLst>
            </p:cNvPr>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7" name="Freeform 57">
              <a:extLst>
                <a:ext uri="{FF2B5EF4-FFF2-40B4-BE49-F238E27FC236}">
                  <a16:creationId xmlns:a16="http://schemas.microsoft.com/office/drawing/2014/main" id="{8EC6E00A-6BDC-844C-AC5A-D6B4E706A873}"/>
                </a:ext>
              </a:extLst>
            </p:cNvPr>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8" name="Freeform 58">
              <a:extLst>
                <a:ext uri="{FF2B5EF4-FFF2-40B4-BE49-F238E27FC236}">
                  <a16:creationId xmlns:a16="http://schemas.microsoft.com/office/drawing/2014/main" id="{9D260724-F3D1-2E43-8E10-99312434002F}"/>
                </a:ext>
              </a:extLst>
            </p:cNvPr>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9" name="Freeform 59">
              <a:extLst>
                <a:ext uri="{FF2B5EF4-FFF2-40B4-BE49-F238E27FC236}">
                  <a16:creationId xmlns:a16="http://schemas.microsoft.com/office/drawing/2014/main" id="{2D39530C-F7A2-4A40-B6C8-638E28020254}"/>
                </a:ext>
              </a:extLst>
            </p:cNvPr>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0" name="Freeform 60">
              <a:extLst>
                <a:ext uri="{FF2B5EF4-FFF2-40B4-BE49-F238E27FC236}">
                  <a16:creationId xmlns:a16="http://schemas.microsoft.com/office/drawing/2014/main" id="{14B753A4-4E7F-7C47-96FC-709CEC0E9A50}"/>
                </a:ext>
              </a:extLst>
            </p:cNvPr>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1" name="Freeform 61">
              <a:extLst>
                <a:ext uri="{FF2B5EF4-FFF2-40B4-BE49-F238E27FC236}">
                  <a16:creationId xmlns:a16="http://schemas.microsoft.com/office/drawing/2014/main" id="{816391C2-7749-4249-B9E1-EDC6C8600E8F}"/>
                </a:ext>
              </a:extLst>
            </p:cNvPr>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2" name="Freeform 62">
              <a:extLst>
                <a:ext uri="{FF2B5EF4-FFF2-40B4-BE49-F238E27FC236}">
                  <a16:creationId xmlns:a16="http://schemas.microsoft.com/office/drawing/2014/main" id="{211F57C5-F700-BE45-A3EA-BFE4FE422C81}"/>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3" name="Freeform 63">
              <a:extLst>
                <a:ext uri="{FF2B5EF4-FFF2-40B4-BE49-F238E27FC236}">
                  <a16:creationId xmlns:a16="http://schemas.microsoft.com/office/drawing/2014/main" id="{68C4F81D-255E-E84A-9F8D-C64DE4EA3AEE}"/>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4" name="Freeform 64">
              <a:extLst>
                <a:ext uri="{FF2B5EF4-FFF2-40B4-BE49-F238E27FC236}">
                  <a16:creationId xmlns:a16="http://schemas.microsoft.com/office/drawing/2014/main" id="{96A9582D-6D76-D141-9568-8E93673A677B}"/>
                </a:ext>
              </a:extLst>
            </p:cNvPr>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5" name="Freeform 64">
              <a:extLst>
                <a:ext uri="{FF2B5EF4-FFF2-40B4-BE49-F238E27FC236}">
                  <a16:creationId xmlns:a16="http://schemas.microsoft.com/office/drawing/2014/main" id="{90634026-C35B-1543-A807-E8F0D9C0C939}"/>
                </a:ext>
              </a:extLst>
            </p:cNvPr>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6" name="Freeform 65">
              <a:extLst>
                <a:ext uri="{FF2B5EF4-FFF2-40B4-BE49-F238E27FC236}">
                  <a16:creationId xmlns:a16="http://schemas.microsoft.com/office/drawing/2014/main" id="{B4438CCF-87C2-6E49-8209-D16CFF6225F7}"/>
                </a:ext>
              </a:extLst>
            </p:cNvPr>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7" name="Freeform 66">
              <a:extLst>
                <a:ext uri="{FF2B5EF4-FFF2-40B4-BE49-F238E27FC236}">
                  <a16:creationId xmlns:a16="http://schemas.microsoft.com/office/drawing/2014/main" id="{EF606604-4753-C744-8F30-83762AD233EB}"/>
                </a:ext>
              </a:extLst>
            </p:cNvPr>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8" name="Freeform 67">
              <a:extLst>
                <a:ext uri="{FF2B5EF4-FFF2-40B4-BE49-F238E27FC236}">
                  <a16:creationId xmlns:a16="http://schemas.microsoft.com/office/drawing/2014/main" id="{72927EDC-CA7D-FF4B-938F-3434C50EE877}"/>
                </a:ext>
              </a:extLst>
            </p:cNvPr>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9" name="Freeform 68">
              <a:extLst>
                <a:ext uri="{FF2B5EF4-FFF2-40B4-BE49-F238E27FC236}">
                  <a16:creationId xmlns:a16="http://schemas.microsoft.com/office/drawing/2014/main" id="{754C417A-A77A-4744-843A-8567E1CCD5A8}"/>
                </a:ext>
              </a:extLst>
            </p:cNvPr>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0" name="Freeform 69">
              <a:extLst>
                <a:ext uri="{FF2B5EF4-FFF2-40B4-BE49-F238E27FC236}">
                  <a16:creationId xmlns:a16="http://schemas.microsoft.com/office/drawing/2014/main" id="{D0953249-9749-6E46-926C-7FB7CC44116E}"/>
                </a:ext>
              </a:extLst>
            </p:cNvPr>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1" name="Freeform 70">
              <a:extLst>
                <a:ext uri="{FF2B5EF4-FFF2-40B4-BE49-F238E27FC236}">
                  <a16:creationId xmlns:a16="http://schemas.microsoft.com/office/drawing/2014/main" id="{40C2D4CB-E075-F34E-BB10-5F99605687C9}"/>
                </a:ext>
              </a:extLst>
            </p:cNvPr>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2" name="Freeform 81">
              <a:extLst>
                <a:ext uri="{FF2B5EF4-FFF2-40B4-BE49-F238E27FC236}">
                  <a16:creationId xmlns:a16="http://schemas.microsoft.com/office/drawing/2014/main" id="{984EECDE-9D57-D146-97AA-3367E49AA685}"/>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3" name="Freeform 82">
              <a:extLst>
                <a:ext uri="{FF2B5EF4-FFF2-40B4-BE49-F238E27FC236}">
                  <a16:creationId xmlns:a16="http://schemas.microsoft.com/office/drawing/2014/main" id="{02A88E8E-2588-D841-994F-6AB14379FF3E}"/>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4" name="Freeform 84">
              <a:extLst>
                <a:ext uri="{FF2B5EF4-FFF2-40B4-BE49-F238E27FC236}">
                  <a16:creationId xmlns:a16="http://schemas.microsoft.com/office/drawing/2014/main" id="{13898381-2BFA-5C49-A81E-D8ABA437102C}"/>
                </a:ext>
              </a:extLst>
            </p:cNvPr>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5" name="Freeform 85">
              <a:extLst>
                <a:ext uri="{FF2B5EF4-FFF2-40B4-BE49-F238E27FC236}">
                  <a16:creationId xmlns:a16="http://schemas.microsoft.com/office/drawing/2014/main" id="{2F17D7E0-0876-7C4C-A255-9BCC5414B04C}"/>
                </a:ext>
              </a:extLst>
            </p:cNvPr>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6" name="Freeform 86">
              <a:extLst>
                <a:ext uri="{FF2B5EF4-FFF2-40B4-BE49-F238E27FC236}">
                  <a16:creationId xmlns:a16="http://schemas.microsoft.com/office/drawing/2014/main" id="{6DD0D3A9-4A8A-A843-8F32-F44E5E4444A4}"/>
                </a:ext>
              </a:extLst>
            </p:cNvPr>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7" name="Freeform 87">
              <a:extLst>
                <a:ext uri="{FF2B5EF4-FFF2-40B4-BE49-F238E27FC236}">
                  <a16:creationId xmlns:a16="http://schemas.microsoft.com/office/drawing/2014/main" id="{A2CE7961-261C-4B4C-9647-B6E7F4F57DDB}"/>
                </a:ext>
              </a:extLst>
            </p:cNvPr>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8" name="Freeform 88">
              <a:extLst>
                <a:ext uri="{FF2B5EF4-FFF2-40B4-BE49-F238E27FC236}">
                  <a16:creationId xmlns:a16="http://schemas.microsoft.com/office/drawing/2014/main" id="{03E47AB9-63DF-AA46-B922-0FC843BCED7A}"/>
                </a:ext>
              </a:extLst>
            </p:cNvPr>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9" name="Freeform 89">
              <a:extLst>
                <a:ext uri="{FF2B5EF4-FFF2-40B4-BE49-F238E27FC236}">
                  <a16:creationId xmlns:a16="http://schemas.microsoft.com/office/drawing/2014/main" id="{0D4B2D3A-C11D-B645-94E5-E71667E1097E}"/>
                </a:ext>
              </a:extLst>
            </p:cNvPr>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0" name="Freeform 93">
              <a:extLst>
                <a:ext uri="{FF2B5EF4-FFF2-40B4-BE49-F238E27FC236}">
                  <a16:creationId xmlns:a16="http://schemas.microsoft.com/office/drawing/2014/main" id="{2698375D-73A4-134A-B0BF-7C548CC8A696}"/>
                </a:ext>
              </a:extLst>
            </p:cNvPr>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1" name="Freeform 94">
              <a:extLst>
                <a:ext uri="{FF2B5EF4-FFF2-40B4-BE49-F238E27FC236}">
                  <a16:creationId xmlns:a16="http://schemas.microsoft.com/office/drawing/2014/main" id="{DFEA7D70-6B10-824E-978A-8C8AF98A85A2}"/>
                </a:ext>
              </a:extLst>
            </p:cNvPr>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2" name="Freeform 95">
              <a:extLst>
                <a:ext uri="{FF2B5EF4-FFF2-40B4-BE49-F238E27FC236}">
                  <a16:creationId xmlns:a16="http://schemas.microsoft.com/office/drawing/2014/main" id="{6716F43E-70C7-694D-9AC4-DE2715E95EB6}"/>
                </a:ext>
              </a:extLst>
            </p:cNvPr>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3" name="Freeform 98">
              <a:extLst>
                <a:ext uri="{FF2B5EF4-FFF2-40B4-BE49-F238E27FC236}">
                  <a16:creationId xmlns:a16="http://schemas.microsoft.com/office/drawing/2014/main" id="{B1C2C5B8-0ACA-EB4C-9F3B-608989498D71}"/>
                </a:ext>
              </a:extLst>
            </p:cNvPr>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4" name="Freeform 99">
              <a:extLst>
                <a:ext uri="{FF2B5EF4-FFF2-40B4-BE49-F238E27FC236}">
                  <a16:creationId xmlns:a16="http://schemas.microsoft.com/office/drawing/2014/main" id="{7C0103AA-C6EC-2845-B806-E788F5B11DA1}"/>
                </a:ext>
              </a:extLst>
            </p:cNvPr>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5" name="Freeform 100">
              <a:extLst>
                <a:ext uri="{FF2B5EF4-FFF2-40B4-BE49-F238E27FC236}">
                  <a16:creationId xmlns:a16="http://schemas.microsoft.com/office/drawing/2014/main" id="{B56BD1D4-FA96-5E4A-8CDF-3CB8831CA86D}"/>
                </a:ext>
              </a:extLst>
            </p:cNvPr>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6" name="Freeform 108">
              <a:extLst>
                <a:ext uri="{FF2B5EF4-FFF2-40B4-BE49-F238E27FC236}">
                  <a16:creationId xmlns:a16="http://schemas.microsoft.com/office/drawing/2014/main" id="{0F63BA68-4EA7-FE45-9E38-465612610344}"/>
                </a:ext>
              </a:extLst>
            </p:cNvPr>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7" name="Freeform 109">
              <a:extLst>
                <a:ext uri="{FF2B5EF4-FFF2-40B4-BE49-F238E27FC236}">
                  <a16:creationId xmlns:a16="http://schemas.microsoft.com/office/drawing/2014/main" id="{21D43FA1-BE9D-E54C-B1EE-8BA7012B24CB}"/>
                </a:ext>
              </a:extLst>
            </p:cNvPr>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8" name="Freeform 110">
              <a:extLst>
                <a:ext uri="{FF2B5EF4-FFF2-40B4-BE49-F238E27FC236}">
                  <a16:creationId xmlns:a16="http://schemas.microsoft.com/office/drawing/2014/main" id="{649B0129-824E-AA40-80B9-582A498B8518}"/>
                </a:ext>
              </a:extLst>
            </p:cNvPr>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9" name="Freeform 112">
              <a:extLst>
                <a:ext uri="{FF2B5EF4-FFF2-40B4-BE49-F238E27FC236}">
                  <a16:creationId xmlns:a16="http://schemas.microsoft.com/office/drawing/2014/main" id="{0E3D96C5-BFD8-0743-B3FA-9A9B155F7FDC}"/>
                </a:ext>
              </a:extLst>
            </p:cNvPr>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0" name="Freeform 113">
              <a:extLst>
                <a:ext uri="{FF2B5EF4-FFF2-40B4-BE49-F238E27FC236}">
                  <a16:creationId xmlns:a16="http://schemas.microsoft.com/office/drawing/2014/main" id="{A444DFE3-203C-6B4C-B176-98161753E836}"/>
                </a:ext>
              </a:extLst>
            </p:cNvPr>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1" name="Freeform 115">
              <a:extLst>
                <a:ext uri="{FF2B5EF4-FFF2-40B4-BE49-F238E27FC236}">
                  <a16:creationId xmlns:a16="http://schemas.microsoft.com/office/drawing/2014/main" id="{C9DF1C06-CAC1-5841-8E7A-28231B285B74}"/>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2" name="Freeform 116">
              <a:extLst>
                <a:ext uri="{FF2B5EF4-FFF2-40B4-BE49-F238E27FC236}">
                  <a16:creationId xmlns:a16="http://schemas.microsoft.com/office/drawing/2014/main" id="{8DE5D435-6AAC-6A44-8FD4-6344A5399F1C}"/>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3" name="Freeform 117">
              <a:extLst>
                <a:ext uri="{FF2B5EF4-FFF2-40B4-BE49-F238E27FC236}">
                  <a16:creationId xmlns:a16="http://schemas.microsoft.com/office/drawing/2014/main" id="{BC0534A8-A9A6-D149-91AB-650A95A37468}"/>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4" name="Freeform 118">
              <a:extLst>
                <a:ext uri="{FF2B5EF4-FFF2-40B4-BE49-F238E27FC236}">
                  <a16:creationId xmlns:a16="http://schemas.microsoft.com/office/drawing/2014/main" id="{89D43389-09BB-6C48-A810-67161ABF9427}"/>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5" name="Freeform 119">
              <a:extLst>
                <a:ext uri="{FF2B5EF4-FFF2-40B4-BE49-F238E27FC236}">
                  <a16:creationId xmlns:a16="http://schemas.microsoft.com/office/drawing/2014/main" id="{A0B88DF5-98E7-1947-97F9-88C969C7AF7E}"/>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6" name="Freeform 120">
              <a:extLst>
                <a:ext uri="{FF2B5EF4-FFF2-40B4-BE49-F238E27FC236}">
                  <a16:creationId xmlns:a16="http://schemas.microsoft.com/office/drawing/2014/main" id="{CA0D715E-0587-104E-9268-0CE2CFE9D480}"/>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7" name="Freeform 121">
              <a:extLst>
                <a:ext uri="{FF2B5EF4-FFF2-40B4-BE49-F238E27FC236}">
                  <a16:creationId xmlns:a16="http://schemas.microsoft.com/office/drawing/2014/main" id="{5851D0A7-D577-3B44-B1CA-E901B502FB15}"/>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8" name="Freeform 122">
              <a:extLst>
                <a:ext uri="{FF2B5EF4-FFF2-40B4-BE49-F238E27FC236}">
                  <a16:creationId xmlns:a16="http://schemas.microsoft.com/office/drawing/2014/main" id="{32EE82BA-D63B-224F-97E4-886E2AE32B5F}"/>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9" name="Freeform 123">
              <a:extLst>
                <a:ext uri="{FF2B5EF4-FFF2-40B4-BE49-F238E27FC236}">
                  <a16:creationId xmlns:a16="http://schemas.microsoft.com/office/drawing/2014/main" id="{9BAA8864-67A7-934B-8E67-7F313FFBE27D}"/>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0" name="Freeform 124">
              <a:extLst>
                <a:ext uri="{FF2B5EF4-FFF2-40B4-BE49-F238E27FC236}">
                  <a16:creationId xmlns:a16="http://schemas.microsoft.com/office/drawing/2014/main" id="{507645B8-87F6-4A43-AEC0-C73FF611F753}"/>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1" name="Freeform 125">
              <a:extLst>
                <a:ext uri="{FF2B5EF4-FFF2-40B4-BE49-F238E27FC236}">
                  <a16:creationId xmlns:a16="http://schemas.microsoft.com/office/drawing/2014/main" id="{41EAAD98-4531-D24F-BE6E-B40CA370CB9F}"/>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2" name="Freeform 126">
              <a:extLst>
                <a:ext uri="{FF2B5EF4-FFF2-40B4-BE49-F238E27FC236}">
                  <a16:creationId xmlns:a16="http://schemas.microsoft.com/office/drawing/2014/main" id="{50DE1276-55CF-B44A-AD43-17BBC1C48B2F}"/>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3" name="Freeform 127">
              <a:extLst>
                <a:ext uri="{FF2B5EF4-FFF2-40B4-BE49-F238E27FC236}">
                  <a16:creationId xmlns:a16="http://schemas.microsoft.com/office/drawing/2014/main" id="{0EB73EA2-7737-6E40-BE90-EB911586373B}"/>
                </a:ext>
              </a:extLst>
            </p:cNvPr>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4" name="Freeform 128">
              <a:extLst>
                <a:ext uri="{FF2B5EF4-FFF2-40B4-BE49-F238E27FC236}">
                  <a16:creationId xmlns:a16="http://schemas.microsoft.com/office/drawing/2014/main" id="{7543A92A-3FCC-2143-B031-F0FD72D83662}"/>
                </a:ext>
              </a:extLst>
            </p:cNvPr>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5" name="Freeform 129">
              <a:extLst>
                <a:ext uri="{FF2B5EF4-FFF2-40B4-BE49-F238E27FC236}">
                  <a16:creationId xmlns:a16="http://schemas.microsoft.com/office/drawing/2014/main" id="{E1C8AC19-97B4-0F4E-A2EF-1B5AB07F679E}"/>
                </a:ext>
              </a:extLst>
            </p:cNvPr>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6" name="Freeform 130">
              <a:extLst>
                <a:ext uri="{FF2B5EF4-FFF2-40B4-BE49-F238E27FC236}">
                  <a16:creationId xmlns:a16="http://schemas.microsoft.com/office/drawing/2014/main" id="{283D11BB-15C8-0449-A89E-07FB716D45D4}"/>
                </a:ext>
              </a:extLst>
            </p:cNvPr>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7" name="Freeform 131">
              <a:extLst>
                <a:ext uri="{FF2B5EF4-FFF2-40B4-BE49-F238E27FC236}">
                  <a16:creationId xmlns:a16="http://schemas.microsoft.com/office/drawing/2014/main" id="{94EEB373-F863-E44C-9188-C29759558D5F}"/>
                </a:ext>
              </a:extLst>
            </p:cNvPr>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8" name="Freeform 132">
              <a:extLst>
                <a:ext uri="{FF2B5EF4-FFF2-40B4-BE49-F238E27FC236}">
                  <a16:creationId xmlns:a16="http://schemas.microsoft.com/office/drawing/2014/main" id="{9D9AFD2B-C201-474B-BD81-A0A7FCE4C77E}"/>
                </a:ext>
              </a:extLst>
            </p:cNvPr>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9" name="Freeform 133">
              <a:extLst>
                <a:ext uri="{FF2B5EF4-FFF2-40B4-BE49-F238E27FC236}">
                  <a16:creationId xmlns:a16="http://schemas.microsoft.com/office/drawing/2014/main" id="{F89F3689-8F24-BE48-9771-7CFBC18C4D39}"/>
                </a:ext>
              </a:extLst>
            </p:cNvPr>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0" name="Freeform 134">
              <a:extLst>
                <a:ext uri="{FF2B5EF4-FFF2-40B4-BE49-F238E27FC236}">
                  <a16:creationId xmlns:a16="http://schemas.microsoft.com/office/drawing/2014/main" id="{89F118CF-CCB1-1340-A170-C41B29F60073}"/>
                </a:ext>
              </a:extLst>
            </p:cNvPr>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1" name="Freeform 135">
              <a:extLst>
                <a:ext uri="{FF2B5EF4-FFF2-40B4-BE49-F238E27FC236}">
                  <a16:creationId xmlns:a16="http://schemas.microsoft.com/office/drawing/2014/main" id="{C1CA43AC-78D6-3748-A1F1-ECF2800F1B48}"/>
                </a:ext>
              </a:extLst>
            </p:cNvPr>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2" name="Freeform 136">
              <a:extLst>
                <a:ext uri="{FF2B5EF4-FFF2-40B4-BE49-F238E27FC236}">
                  <a16:creationId xmlns:a16="http://schemas.microsoft.com/office/drawing/2014/main" id="{119A9EAE-AA0D-5D47-A16A-F91E70093797}"/>
                </a:ext>
              </a:extLst>
            </p:cNvPr>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3" name="Freeform 137">
              <a:extLst>
                <a:ext uri="{FF2B5EF4-FFF2-40B4-BE49-F238E27FC236}">
                  <a16:creationId xmlns:a16="http://schemas.microsoft.com/office/drawing/2014/main" id="{681BB740-5F41-444B-A436-5C4D0BBE2F32}"/>
                </a:ext>
              </a:extLst>
            </p:cNvPr>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4" name="Freeform 138">
              <a:extLst>
                <a:ext uri="{FF2B5EF4-FFF2-40B4-BE49-F238E27FC236}">
                  <a16:creationId xmlns:a16="http://schemas.microsoft.com/office/drawing/2014/main" id="{754F74B1-6382-DA44-BBE8-6BD7A7189C04}"/>
                </a:ext>
              </a:extLst>
            </p:cNvPr>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5" name="Freeform 139">
              <a:extLst>
                <a:ext uri="{FF2B5EF4-FFF2-40B4-BE49-F238E27FC236}">
                  <a16:creationId xmlns:a16="http://schemas.microsoft.com/office/drawing/2014/main" id="{A9610ABF-D87D-EE4B-8860-1CDECAF4FC4F}"/>
                </a:ext>
              </a:extLst>
            </p:cNvPr>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6" name="Freeform 140">
              <a:extLst>
                <a:ext uri="{FF2B5EF4-FFF2-40B4-BE49-F238E27FC236}">
                  <a16:creationId xmlns:a16="http://schemas.microsoft.com/office/drawing/2014/main" id="{8C755C64-8F36-6B45-BD1B-44EE6A7C8E12}"/>
                </a:ext>
              </a:extLst>
            </p:cNvPr>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7" name="Freeform 141">
              <a:extLst>
                <a:ext uri="{FF2B5EF4-FFF2-40B4-BE49-F238E27FC236}">
                  <a16:creationId xmlns:a16="http://schemas.microsoft.com/office/drawing/2014/main" id="{9A2C8E63-7056-3142-8B2E-B7EEA6455FBB}"/>
                </a:ext>
              </a:extLst>
            </p:cNvPr>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8" name="Freeform 142">
              <a:extLst>
                <a:ext uri="{FF2B5EF4-FFF2-40B4-BE49-F238E27FC236}">
                  <a16:creationId xmlns:a16="http://schemas.microsoft.com/office/drawing/2014/main" id="{D92AAD52-50AB-1845-914F-44F8522053AD}"/>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9" name="Freeform 143">
              <a:extLst>
                <a:ext uri="{FF2B5EF4-FFF2-40B4-BE49-F238E27FC236}">
                  <a16:creationId xmlns:a16="http://schemas.microsoft.com/office/drawing/2014/main" id="{0F8CA278-76F7-1E4E-A26D-1F08C266E5E4}"/>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0" name="Freeform 144">
              <a:extLst>
                <a:ext uri="{FF2B5EF4-FFF2-40B4-BE49-F238E27FC236}">
                  <a16:creationId xmlns:a16="http://schemas.microsoft.com/office/drawing/2014/main" id="{398FD601-771B-7B4D-A028-52E09AFBF107}"/>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1" name="Freeform 145">
              <a:extLst>
                <a:ext uri="{FF2B5EF4-FFF2-40B4-BE49-F238E27FC236}">
                  <a16:creationId xmlns:a16="http://schemas.microsoft.com/office/drawing/2014/main" id="{C2E1BF8D-794D-324E-8D7E-E1331C0B130A}"/>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2" name="Freeform 146">
              <a:extLst>
                <a:ext uri="{FF2B5EF4-FFF2-40B4-BE49-F238E27FC236}">
                  <a16:creationId xmlns:a16="http://schemas.microsoft.com/office/drawing/2014/main" id="{4D2D4DC3-74B1-6646-95E9-DCC294935981}"/>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3" name="Freeform 147">
              <a:extLst>
                <a:ext uri="{FF2B5EF4-FFF2-40B4-BE49-F238E27FC236}">
                  <a16:creationId xmlns:a16="http://schemas.microsoft.com/office/drawing/2014/main" id="{81C9F86E-B331-5244-B53D-2D6E5C97BF16}"/>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4" name="Freeform 148">
              <a:extLst>
                <a:ext uri="{FF2B5EF4-FFF2-40B4-BE49-F238E27FC236}">
                  <a16:creationId xmlns:a16="http://schemas.microsoft.com/office/drawing/2014/main" id="{1630D740-4E7E-AA40-9224-B4CD62B1C2E6}"/>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5" name="Freeform 149">
              <a:extLst>
                <a:ext uri="{FF2B5EF4-FFF2-40B4-BE49-F238E27FC236}">
                  <a16:creationId xmlns:a16="http://schemas.microsoft.com/office/drawing/2014/main" id="{3182AFA0-7720-F346-AD28-8DCE7E583A7E}"/>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6" name="Freeform 150">
              <a:extLst>
                <a:ext uri="{FF2B5EF4-FFF2-40B4-BE49-F238E27FC236}">
                  <a16:creationId xmlns:a16="http://schemas.microsoft.com/office/drawing/2014/main" id="{5BF74665-654B-1249-960E-1264FC558492}"/>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7" name="Freeform 151">
              <a:extLst>
                <a:ext uri="{FF2B5EF4-FFF2-40B4-BE49-F238E27FC236}">
                  <a16:creationId xmlns:a16="http://schemas.microsoft.com/office/drawing/2014/main" id="{4AFA555F-4CCF-834D-B02C-F48859BC56F0}"/>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8" name="Freeform 152">
              <a:extLst>
                <a:ext uri="{FF2B5EF4-FFF2-40B4-BE49-F238E27FC236}">
                  <a16:creationId xmlns:a16="http://schemas.microsoft.com/office/drawing/2014/main" id="{4F8B8781-9F23-9C44-BDBF-7DA60168D0F1}"/>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9" name="Freeform 153">
              <a:extLst>
                <a:ext uri="{FF2B5EF4-FFF2-40B4-BE49-F238E27FC236}">
                  <a16:creationId xmlns:a16="http://schemas.microsoft.com/office/drawing/2014/main" id="{3DBC77A1-D24E-7544-919E-0D9A6C13611D}"/>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0" name="Freeform 154">
              <a:extLst>
                <a:ext uri="{FF2B5EF4-FFF2-40B4-BE49-F238E27FC236}">
                  <a16:creationId xmlns:a16="http://schemas.microsoft.com/office/drawing/2014/main" id="{15CA4923-BC05-F24E-8011-FFDFC201E5C2}"/>
                </a:ext>
              </a:extLst>
            </p:cNvPr>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1" name="Freeform 155">
              <a:extLst>
                <a:ext uri="{FF2B5EF4-FFF2-40B4-BE49-F238E27FC236}">
                  <a16:creationId xmlns:a16="http://schemas.microsoft.com/office/drawing/2014/main" id="{04EE3C41-6B69-4B4C-8FAA-FD5F6B542246}"/>
                </a:ext>
              </a:extLst>
            </p:cNvPr>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2" name="Freeform 156">
              <a:extLst>
                <a:ext uri="{FF2B5EF4-FFF2-40B4-BE49-F238E27FC236}">
                  <a16:creationId xmlns:a16="http://schemas.microsoft.com/office/drawing/2014/main" id="{B59F2DEA-2D6D-514A-B296-B01A02E5621D}"/>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3" name="Freeform 157">
              <a:extLst>
                <a:ext uri="{FF2B5EF4-FFF2-40B4-BE49-F238E27FC236}">
                  <a16:creationId xmlns:a16="http://schemas.microsoft.com/office/drawing/2014/main" id="{068AAD14-CE20-7541-B2B9-1809C7A5B177}"/>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4" name="Freeform 158">
              <a:extLst>
                <a:ext uri="{FF2B5EF4-FFF2-40B4-BE49-F238E27FC236}">
                  <a16:creationId xmlns:a16="http://schemas.microsoft.com/office/drawing/2014/main" id="{72E4C2D5-A1D9-924B-A5F2-F43D30BF483B}"/>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5" name="Freeform 159">
              <a:extLst>
                <a:ext uri="{FF2B5EF4-FFF2-40B4-BE49-F238E27FC236}">
                  <a16:creationId xmlns:a16="http://schemas.microsoft.com/office/drawing/2014/main" id="{790BD0A7-5294-E24D-A157-35586274A3AA}"/>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6" name="Freeform 160">
              <a:extLst>
                <a:ext uri="{FF2B5EF4-FFF2-40B4-BE49-F238E27FC236}">
                  <a16:creationId xmlns:a16="http://schemas.microsoft.com/office/drawing/2014/main" id="{C4D2D8D5-495B-4B4D-B187-510158C20BDB}"/>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7" name="Freeform 161">
              <a:extLst>
                <a:ext uri="{FF2B5EF4-FFF2-40B4-BE49-F238E27FC236}">
                  <a16:creationId xmlns:a16="http://schemas.microsoft.com/office/drawing/2014/main" id="{3629B570-9505-F848-AD99-5A7D1D66C524}"/>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8" name="Freeform 183">
              <a:extLst>
                <a:ext uri="{FF2B5EF4-FFF2-40B4-BE49-F238E27FC236}">
                  <a16:creationId xmlns:a16="http://schemas.microsoft.com/office/drawing/2014/main" id="{B8BFD004-69DC-454A-9484-9E73A821E9A7}"/>
                </a:ext>
              </a:extLst>
            </p:cNvPr>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9" name="Freeform 184">
              <a:extLst>
                <a:ext uri="{FF2B5EF4-FFF2-40B4-BE49-F238E27FC236}">
                  <a16:creationId xmlns:a16="http://schemas.microsoft.com/office/drawing/2014/main" id="{DC78AD18-DC7A-724B-A30C-EC7E875A09F1}"/>
                </a:ext>
              </a:extLst>
            </p:cNvPr>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0" name="Freeform 185">
              <a:extLst>
                <a:ext uri="{FF2B5EF4-FFF2-40B4-BE49-F238E27FC236}">
                  <a16:creationId xmlns:a16="http://schemas.microsoft.com/office/drawing/2014/main" id="{D7918248-D641-124D-8B19-311321D331BD}"/>
                </a:ext>
              </a:extLst>
            </p:cNvPr>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1" name="Freeform 186">
              <a:extLst>
                <a:ext uri="{FF2B5EF4-FFF2-40B4-BE49-F238E27FC236}">
                  <a16:creationId xmlns:a16="http://schemas.microsoft.com/office/drawing/2014/main" id="{6E7ADAA7-2218-6842-9291-5CC2B8047057}"/>
                </a:ext>
              </a:extLst>
            </p:cNvPr>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2" name="Freeform 188">
              <a:extLst>
                <a:ext uri="{FF2B5EF4-FFF2-40B4-BE49-F238E27FC236}">
                  <a16:creationId xmlns:a16="http://schemas.microsoft.com/office/drawing/2014/main" id="{1A917884-8E1F-FA42-8796-6356D1B7A77B}"/>
                </a:ext>
              </a:extLst>
            </p:cNvPr>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3" name="Freeform 189">
              <a:extLst>
                <a:ext uri="{FF2B5EF4-FFF2-40B4-BE49-F238E27FC236}">
                  <a16:creationId xmlns:a16="http://schemas.microsoft.com/office/drawing/2014/main" id="{D15C0039-B8E8-144B-A7D4-440B2FA61CB7}"/>
                </a:ext>
              </a:extLst>
            </p:cNvPr>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4" name="Freeform 196">
              <a:extLst>
                <a:ext uri="{FF2B5EF4-FFF2-40B4-BE49-F238E27FC236}">
                  <a16:creationId xmlns:a16="http://schemas.microsoft.com/office/drawing/2014/main" id="{0BAB9D8D-AC3E-2A4B-B5A4-7D8D65868452}"/>
                </a:ext>
              </a:extLst>
            </p:cNvPr>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5" name="Freeform 197">
              <a:extLst>
                <a:ext uri="{FF2B5EF4-FFF2-40B4-BE49-F238E27FC236}">
                  <a16:creationId xmlns:a16="http://schemas.microsoft.com/office/drawing/2014/main" id="{45DE1F13-89E9-0141-A6D3-36E9C6892AF0}"/>
                </a:ext>
              </a:extLst>
            </p:cNvPr>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6" name="Freeform 199">
              <a:extLst>
                <a:ext uri="{FF2B5EF4-FFF2-40B4-BE49-F238E27FC236}">
                  <a16:creationId xmlns:a16="http://schemas.microsoft.com/office/drawing/2014/main" id="{3C9FD3E4-0A9D-E947-BDC1-85D4DF528157}"/>
                </a:ext>
              </a:extLst>
            </p:cNvPr>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7" name="Freeform 201">
              <a:extLst>
                <a:ext uri="{FF2B5EF4-FFF2-40B4-BE49-F238E27FC236}">
                  <a16:creationId xmlns:a16="http://schemas.microsoft.com/office/drawing/2014/main" id="{ABACD621-1DEF-8546-9619-78B1324949B5}"/>
                </a:ext>
              </a:extLst>
            </p:cNvPr>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8" name="Freeform 202">
              <a:extLst>
                <a:ext uri="{FF2B5EF4-FFF2-40B4-BE49-F238E27FC236}">
                  <a16:creationId xmlns:a16="http://schemas.microsoft.com/office/drawing/2014/main" id="{2A799199-25EC-6241-AAB7-40399E3F747B}"/>
                </a:ext>
              </a:extLst>
            </p:cNvPr>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9" name="Freeform 203">
              <a:extLst>
                <a:ext uri="{FF2B5EF4-FFF2-40B4-BE49-F238E27FC236}">
                  <a16:creationId xmlns:a16="http://schemas.microsoft.com/office/drawing/2014/main" id="{C2DA4A43-2D59-2745-822D-C336D3E62C29}"/>
                </a:ext>
              </a:extLst>
            </p:cNvPr>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0" name="Freeform 204">
              <a:extLst>
                <a:ext uri="{FF2B5EF4-FFF2-40B4-BE49-F238E27FC236}">
                  <a16:creationId xmlns:a16="http://schemas.microsoft.com/office/drawing/2014/main" id="{DCBA9F41-1999-4E4D-8F31-5C9C3CD3004E}"/>
                </a:ext>
              </a:extLst>
            </p:cNvPr>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1" name="Freeform 206">
              <a:extLst>
                <a:ext uri="{FF2B5EF4-FFF2-40B4-BE49-F238E27FC236}">
                  <a16:creationId xmlns:a16="http://schemas.microsoft.com/office/drawing/2014/main" id="{7F10C8D5-EF7C-9646-B69B-13B68068B6E3}"/>
                </a:ext>
              </a:extLst>
            </p:cNvPr>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2" name="Freeform 207">
              <a:extLst>
                <a:ext uri="{FF2B5EF4-FFF2-40B4-BE49-F238E27FC236}">
                  <a16:creationId xmlns:a16="http://schemas.microsoft.com/office/drawing/2014/main" id="{B3CFF32E-C04D-F34A-A0AB-E69BB491F766}"/>
                </a:ext>
              </a:extLst>
            </p:cNvPr>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3" name="Freeform 208">
              <a:extLst>
                <a:ext uri="{FF2B5EF4-FFF2-40B4-BE49-F238E27FC236}">
                  <a16:creationId xmlns:a16="http://schemas.microsoft.com/office/drawing/2014/main" id="{59A3AF96-D858-9944-99C2-6EB21521944C}"/>
                </a:ext>
              </a:extLst>
            </p:cNvPr>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4" name="Freeform 209">
              <a:extLst>
                <a:ext uri="{FF2B5EF4-FFF2-40B4-BE49-F238E27FC236}">
                  <a16:creationId xmlns:a16="http://schemas.microsoft.com/office/drawing/2014/main" id="{BAF1AD49-2F19-174E-804A-963DA990688F}"/>
                </a:ext>
              </a:extLst>
            </p:cNvPr>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5" name="Freeform 210">
              <a:extLst>
                <a:ext uri="{FF2B5EF4-FFF2-40B4-BE49-F238E27FC236}">
                  <a16:creationId xmlns:a16="http://schemas.microsoft.com/office/drawing/2014/main" id="{380CA73A-B826-AC4C-83FD-F23EE5E1DFC8}"/>
                </a:ext>
              </a:extLst>
            </p:cNvPr>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6" name="Freeform 211">
              <a:extLst>
                <a:ext uri="{FF2B5EF4-FFF2-40B4-BE49-F238E27FC236}">
                  <a16:creationId xmlns:a16="http://schemas.microsoft.com/office/drawing/2014/main" id="{B4AEA4CC-392C-7447-BFE2-E35C694791A0}"/>
                </a:ext>
              </a:extLst>
            </p:cNvPr>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7" name="Freeform 212">
              <a:extLst>
                <a:ext uri="{FF2B5EF4-FFF2-40B4-BE49-F238E27FC236}">
                  <a16:creationId xmlns:a16="http://schemas.microsoft.com/office/drawing/2014/main" id="{FD5EDF78-9323-2B49-926E-63BDE5B0929A}"/>
                </a:ext>
              </a:extLst>
            </p:cNvPr>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8" name="Freeform 213">
              <a:extLst>
                <a:ext uri="{FF2B5EF4-FFF2-40B4-BE49-F238E27FC236}">
                  <a16:creationId xmlns:a16="http://schemas.microsoft.com/office/drawing/2014/main" id="{EF9A1186-0ADB-EA41-B99D-10FB3790A5E5}"/>
                </a:ext>
              </a:extLst>
            </p:cNvPr>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9" name="Freeform 214">
              <a:extLst>
                <a:ext uri="{FF2B5EF4-FFF2-40B4-BE49-F238E27FC236}">
                  <a16:creationId xmlns:a16="http://schemas.microsoft.com/office/drawing/2014/main" id="{E1C494C9-3B73-C84D-B8ED-1BB54ED5AC58}"/>
                </a:ext>
              </a:extLst>
            </p:cNvPr>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0" name="Freeform 217">
              <a:extLst>
                <a:ext uri="{FF2B5EF4-FFF2-40B4-BE49-F238E27FC236}">
                  <a16:creationId xmlns:a16="http://schemas.microsoft.com/office/drawing/2014/main" id="{DABE0699-F9C1-5F4D-96C5-57F1FB35524C}"/>
                </a:ext>
              </a:extLst>
            </p:cNvPr>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1" name="Freeform 224">
              <a:extLst>
                <a:ext uri="{FF2B5EF4-FFF2-40B4-BE49-F238E27FC236}">
                  <a16:creationId xmlns:a16="http://schemas.microsoft.com/office/drawing/2014/main" id="{2C8AA1B8-7D08-A845-8189-E345DB871960}"/>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2" name="Freeform 225">
              <a:extLst>
                <a:ext uri="{FF2B5EF4-FFF2-40B4-BE49-F238E27FC236}">
                  <a16:creationId xmlns:a16="http://schemas.microsoft.com/office/drawing/2014/main" id="{FB1CC592-5AEC-2246-83E1-8B7965DA0E22}"/>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3" name="Freeform 226">
              <a:extLst>
                <a:ext uri="{FF2B5EF4-FFF2-40B4-BE49-F238E27FC236}">
                  <a16:creationId xmlns:a16="http://schemas.microsoft.com/office/drawing/2014/main" id="{36965219-63A6-634B-8E93-54C736ADE8A3}"/>
                </a:ext>
              </a:extLst>
            </p:cNvPr>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4" name="Freeform 227">
              <a:extLst>
                <a:ext uri="{FF2B5EF4-FFF2-40B4-BE49-F238E27FC236}">
                  <a16:creationId xmlns:a16="http://schemas.microsoft.com/office/drawing/2014/main" id="{A55B9092-03B9-A14B-B865-75653EA2C5EF}"/>
                </a:ext>
              </a:extLst>
            </p:cNvPr>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5" name="Freeform 229">
              <a:extLst>
                <a:ext uri="{FF2B5EF4-FFF2-40B4-BE49-F238E27FC236}">
                  <a16:creationId xmlns:a16="http://schemas.microsoft.com/office/drawing/2014/main" id="{3701738C-0AF7-CF45-B15C-3D39CF0AB407}"/>
                </a:ext>
              </a:extLst>
            </p:cNvPr>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6" name="Freeform 230">
              <a:extLst>
                <a:ext uri="{FF2B5EF4-FFF2-40B4-BE49-F238E27FC236}">
                  <a16:creationId xmlns:a16="http://schemas.microsoft.com/office/drawing/2014/main" id="{E6F35CB1-9125-CA4D-AA5D-6E30BB94F7D4}"/>
                </a:ext>
              </a:extLst>
            </p:cNvPr>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7" name="Freeform 231">
              <a:extLst>
                <a:ext uri="{FF2B5EF4-FFF2-40B4-BE49-F238E27FC236}">
                  <a16:creationId xmlns:a16="http://schemas.microsoft.com/office/drawing/2014/main" id="{34B40A63-B0C9-D046-BD64-6C281A4F086B}"/>
                </a:ext>
              </a:extLst>
            </p:cNvPr>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dirty="0">
                <a:ln>
                  <a:noFill/>
                </a:ln>
                <a:solidFill>
                  <a:prstClr val="black"/>
                </a:solidFill>
                <a:effectLst/>
                <a:uLnTx/>
                <a:uFillTx/>
                <a:latin typeface="Calibri"/>
                <a:ea typeface="Helvetica" charset="0"/>
                <a:cs typeface="Helvetica" charset="0"/>
              </a:endParaRPr>
            </a:p>
          </p:txBody>
        </p:sp>
        <p:sp>
          <p:nvSpPr>
            <p:cNvPr id="168" name="Freeform 234">
              <a:extLst>
                <a:ext uri="{FF2B5EF4-FFF2-40B4-BE49-F238E27FC236}">
                  <a16:creationId xmlns:a16="http://schemas.microsoft.com/office/drawing/2014/main" id="{804056C7-A8BB-7441-BF0C-D00EB025A321}"/>
                </a:ext>
              </a:extLst>
            </p:cNvPr>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9" name="Freeform 235">
              <a:extLst>
                <a:ext uri="{FF2B5EF4-FFF2-40B4-BE49-F238E27FC236}">
                  <a16:creationId xmlns:a16="http://schemas.microsoft.com/office/drawing/2014/main" id="{DE971310-D00E-C04E-9F6E-5ED96CFFB983}"/>
                </a:ext>
              </a:extLst>
            </p:cNvPr>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0" name="Freeform 236">
              <a:extLst>
                <a:ext uri="{FF2B5EF4-FFF2-40B4-BE49-F238E27FC236}">
                  <a16:creationId xmlns:a16="http://schemas.microsoft.com/office/drawing/2014/main" id="{2C958746-BC7C-1C49-8E03-628E9098910F}"/>
                </a:ext>
              </a:extLst>
            </p:cNvPr>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1" name="Freeform 237">
              <a:extLst>
                <a:ext uri="{FF2B5EF4-FFF2-40B4-BE49-F238E27FC236}">
                  <a16:creationId xmlns:a16="http://schemas.microsoft.com/office/drawing/2014/main" id="{875B7995-09E0-574C-B203-478BD6F99C9E}"/>
                </a:ext>
              </a:extLst>
            </p:cNvPr>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2" name="Freeform 238">
              <a:extLst>
                <a:ext uri="{FF2B5EF4-FFF2-40B4-BE49-F238E27FC236}">
                  <a16:creationId xmlns:a16="http://schemas.microsoft.com/office/drawing/2014/main" id="{0F6DACD3-BDFD-3042-9099-BD72E3D5256B}"/>
                </a:ext>
              </a:extLst>
            </p:cNvPr>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3" name="Freeform 239">
              <a:extLst>
                <a:ext uri="{FF2B5EF4-FFF2-40B4-BE49-F238E27FC236}">
                  <a16:creationId xmlns:a16="http://schemas.microsoft.com/office/drawing/2014/main" id="{CF9F1E13-6C51-C84D-A4B6-4F913FA550E3}"/>
                </a:ext>
              </a:extLst>
            </p:cNvPr>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4" name="Freeform 240">
              <a:extLst>
                <a:ext uri="{FF2B5EF4-FFF2-40B4-BE49-F238E27FC236}">
                  <a16:creationId xmlns:a16="http://schemas.microsoft.com/office/drawing/2014/main" id="{5AE4E671-A3D2-1C41-AE18-2F8EA49E6C20}"/>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5" name="Freeform 241">
              <a:extLst>
                <a:ext uri="{FF2B5EF4-FFF2-40B4-BE49-F238E27FC236}">
                  <a16:creationId xmlns:a16="http://schemas.microsoft.com/office/drawing/2014/main" id="{B5B8AE4B-2E19-014B-AD58-99F05B7AE54A}"/>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6" name="Freeform 242">
              <a:extLst>
                <a:ext uri="{FF2B5EF4-FFF2-40B4-BE49-F238E27FC236}">
                  <a16:creationId xmlns:a16="http://schemas.microsoft.com/office/drawing/2014/main" id="{ADFE4E53-3261-4A41-973A-673C98EC72B3}"/>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7" name="Freeform 243">
              <a:extLst>
                <a:ext uri="{FF2B5EF4-FFF2-40B4-BE49-F238E27FC236}">
                  <a16:creationId xmlns:a16="http://schemas.microsoft.com/office/drawing/2014/main" id="{5B67E3D4-38A1-2146-9DC7-2B9044122B5B}"/>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grpSp>
      <p:sp>
        <p:nvSpPr>
          <p:cNvPr id="178" name="Rectangle 22">
            <a:extLst>
              <a:ext uri="{FF2B5EF4-FFF2-40B4-BE49-F238E27FC236}">
                <a16:creationId xmlns:a16="http://schemas.microsoft.com/office/drawing/2014/main" id="{93D65D59-6324-8A4C-A5D1-FD79C1A66EEB}"/>
              </a:ext>
            </a:extLst>
          </p:cNvPr>
          <p:cNvSpPr>
            <a:spLocks/>
          </p:cNvSpPr>
          <p:nvPr/>
        </p:nvSpPr>
        <p:spPr bwMode="auto">
          <a:xfrm>
            <a:off x="479376" y="2068002"/>
            <a:ext cx="7646553" cy="4182653"/>
          </a:xfrm>
          <a:prstGeom prst="rect">
            <a:avLst/>
          </a:prstGeom>
          <a:noFill/>
          <a:ln>
            <a:noFill/>
          </a:ln>
          <a:extLst/>
        </p:spPr>
        <p:txBody>
          <a:bodyPr lIns="38771" tIns="38771" rIns="38771" bIns="38771"/>
          <a:lstStyle/>
          <a:p>
            <a:pPr marL="0" marR="0" lvl="0" indent="0" algn="l" defTabSz="93047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Host Countries Sweden and Denmark </a:t>
            </a:r>
          </a:p>
          <a:p>
            <a:pPr marL="0" marR="0" lvl="0" indent="0" algn="l" defTabSz="93040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  Construction	47.5%</a:t>
            </a:r>
            <a:r>
              <a:rPr kumimoji="0" lang="en-US" sz="2400" b="0" i="0" u="none" strike="noStrike" kern="1200" cap="none" spc="0" normalizeH="0" baseline="0" noProof="0" dirty="0">
                <a:ln>
                  <a:noFill/>
                </a:ln>
                <a:solidFill>
                  <a:srgbClr val="404040"/>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srgbClr val="0094CA"/>
                </a:solidFill>
                <a:effectLst/>
                <a:uLnTx/>
                <a:uFillTx/>
                <a:latin typeface="Calibri"/>
                <a:ea typeface="Helvetica" charset="0"/>
                <a:cs typeface="Helvetica" charset="0"/>
                <a:sym typeface="Helvetica" charset="0"/>
              </a:rPr>
              <a:t>Cash Investment</a:t>
            </a:r>
            <a:r>
              <a:rPr kumimoji="0" lang="en-US" sz="2400" b="0" i="0" u="none" strike="noStrike" kern="1200" cap="none" spc="305" normalizeH="0" baseline="0" noProof="0" dirty="0">
                <a:ln>
                  <a:noFill/>
                </a:ln>
                <a:solidFill>
                  <a:srgbClr val="0094CA"/>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srgbClr val="0094CA"/>
                </a:solidFill>
                <a:effectLst/>
                <a:uLnTx/>
                <a:uFillTx/>
                <a:latin typeface="Calibri"/>
                <a:ea typeface="Helvetica" charset="0"/>
                <a:cs typeface="Helvetica" charset="0"/>
                <a:sym typeface="Helvetica" charset="0"/>
              </a:rPr>
              <a:t>~ 97%</a:t>
            </a:r>
          </a:p>
          <a:p>
            <a:pPr marL="0" marR="0" lvl="0" indent="0" algn="l" defTabSz="930407" rtl="0" eaLnBrk="1" fontAlgn="auto" latinLnBrk="0" hangingPunct="1">
              <a:lnSpc>
                <a:spcPct val="100000"/>
              </a:lnSpc>
              <a:spcBef>
                <a:spcPts val="0"/>
              </a:spcBef>
              <a:spcAft>
                <a:spcPts val="0"/>
              </a:spcAft>
              <a:buClrTx/>
              <a:buSzTx/>
              <a:buFontTx/>
              <a:buNone/>
              <a:tabLst>
                <a:tab pos="160379" algn="l"/>
                <a:tab pos="2027662" algn="r"/>
                <a:tab pos="2268232" algn="l"/>
              </a:tabLst>
              <a:defRPr/>
            </a:pPr>
            <a:r>
              <a:rPr kumimoji="0" lang="en-US" sz="2400" b="0" i="0" u="none" strike="noStrike" kern="1200" cap="none" spc="0" normalizeH="0" baseline="0" noProof="0" dirty="0">
                <a:ln>
                  <a:noFill/>
                </a:ln>
                <a:solidFill>
                  <a:srgbClr val="404040"/>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Operations	</a:t>
            </a:r>
            <a:r>
              <a:rPr kumimoji="0" lang="en-US" sz="2400" b="0" i="0" u="none" strike="noStrike" kern="1200" cap="none" spc="0" normalizeH="0" baseline="0" noProof="0" dirty="0" smtClean="0">
                <a:ln>
                  <a:noFill/>
                </a:ln>
                <a:solidFill>
                  <a:prstClr val="black"/>
                </a:solidFill>
                <a:effectLst/>
                <a:uLnTx/>
                <a:uFillTx/>
                <a:latin typeface="Calibri"/>
                <a:ea typeface="Helvetica" charset="0"/>
                <a:cs typeface="Helvetica" charset="0"/>
                <a:sym typeface="Helvetica" charset="0"/>
              </a:rPr>
              <a:t>  15</a:t>
            </a:r>
            <a:r>
              <a:rPr kumimoji="0" lang="en-US" sz="2400" b="0"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	</a:t>
            </a:r>
          </a:p>
          <a:p>
            <a:pPr marL="0" marR="0" lvl="0" indent="0" algn="l" defTabSz="930407" rtl="0" eaLnBrk="1" fontAlgn="auto" latinLnBrk="0" hangingPunct="1">
              <a:lnSpc>
                <a:spcPct val="100000"/>
              </a:lnSpc>
              <a:spcBef>
                <a:spcPts val="0"/>
              </a:spcBef>
              <a:spcAft>
                <a:spcPts val="0"/>
              </a:spcAft>
              <a:buClrTx/>
              <a:buSzTx/>
              <a:buFontTx/>
              <a:buNone/>
              <a:tabLst>
                <a:tab pos="160379" algn="l"/>
                <a:tab pos="2027662" algn="r"/>
                <a:tab pos="2268232" algn="l"/>
              </a:tabLst>
              <a:defRPr/>
            </a:pPr>
            <a:endParaRPr kumimoji="0" lang="en-US" sz="2400" b="1" i="0" u="none" strike="noStrike" kern="1200" cap="none" spc="0" normalizeH="0" baseline="0" noProof="0" dirty="0">
              <a:ln>
                <a:noFill/>
              </a:ln>
              <a:solidFill>
                <a:srgbClr val="0094CA"/>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tab pos="160379" algn="l"/>
                <a:tab pos="2027662" algn="r"/>
                <a:tab pos="2268232" algn="l"/>
              </a:tabLst>
              <a:defRPr/>
            </a:pPr>
            <a:r>
              <a:rPr kumimoji="0" lang="en-US" sz="2400" b="1"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Non Host Member Countries</a:t>
            </a:r>
          </a:p>
          <a:p>
            <a:pPr marL="0" marR="0" lvl="0" indent="0" algn="l" defTabSz="930479" rtl="0" eaLnBrk="1" fontAlgn="auto" latinLnBrk="0" hangingPunct="1">
              <a:lnSpc>
                <a:spcPct val="100000"/>
              </a:lnSpc>
              <a:spcBef>
                <a:spcPts val="0"/>
              </a:spcBef>
              <a:spcAft>
                <a:spcPts val="0"/>
              </a:spcAft>
              <a:buClrTx/>
              <a:buSzTx/>
              <a:buFontTx/>
              <a:buNone/>
              <a:tabLst>
                <a:tab pos="160379" algn="l"/>
                <a:tab pos="2027662" algn="r"/>
                <a:tab pos="2268232" algn="l"/>
              </a:tabLst>
              <a:defRPr/>
            </a:pPr>
            <a:r>
              <a:rPr kumimoji="0" lang="en-US" sz="2400" b="1" i="0" u="none" strike="noStrike" kern="1200" cap="none" spc="0" normalizeH="0" baseline="0" noProof="0" dirty="0">
                <a:ln>
                  <a:noFill/>
                </a:ln>
                <a:solidFill>
                  <a:srgbClr val="404040"/>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Construction	</a:t>
            </a:r>
            <a:r>
              <a:rPr kumimoji="0" lang="en-US" sz="2400" b="0" i="0" u="none" strike="noStrike" kern="1200" cap="none" spc="0" normalizeH="0" baseline="0" noProof="0" dirty="0" smtClean="0">
                <a:ln>
                  <a:noFill/>
                </a:ln>
                <a:solidFill>
                  <a:prstClr val="black"/>
                </a:solidFill>
                <a:effectLst/>
                <a:uLnTx/>
                <a:uFillTx/>
                <a:latin typeface="Calibri"/>
                <a:ea typeface="Helvetica" charset="0"/>
                <a:cs typeface="Helvetica" charset="0"/>
                <a:sym typeface="Helvetica" charset="0"/>
              </a:rPr>
              <a:t> 52.5</a:t>
            </a:r>
            <a:r>
              <a:rPr kumimoji="0" lang="en-US" sz="2400" b="0"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a:t>
            </a:r>
            <a:r>
              <a:rPr kumimoji="0" lang="en-US" sz="2400" b="0" i="0" u="none" strike="noStrike" kern="1200" cap="none" spc="0" normalizeH="0" baseline="0" noProof="0" dirty="0">
                <a:ln>
                  <a:noFill/>
                </a:ln>
                <a:solidFill>
                  <a:srgbClr val="404040"/>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srgbClr val="0094CA"/>
                </a:solidFill>
                <a:effectLst/>
                <a:uLnTx/>
                <a:uFillTx/>
                <a:latin typeface="Calibri"/>
                <a:ea typeface="Helvetica" charset="0"/>
                <a:cs typeface="Helvetica" charset="0"/>
                <a:sym typeface="Helvetica" charset="0"/>
              </a:rPr>
              <a:t>In-kind Deliverables</a:t>
            </a:r>
            <a:r>
              <a:rPr kumimoji="0" lang="en-US" sz="2400" b="0" i="0" u="none" strike="noStrike" kern="1200" cap="none" spc="-153" normalizeH="0" baseline="0" noProof="0" dirty="0">
                <a:ln>
                  <a:noFill/>
                </a:ln>
                <a:solidFill>
                  <a:srgbClr val="0094CA"/>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srgbClr val="0094CA"/>
                </a:solidFill>
                <a:effectLst/>
                <a:uLnTx/>
                <a:uFillTx/>
                <a:latin typeface="Calibri"/>
                <a:ea typeface="Helvetica" charset="0"/>
                <a:cs typeface="Helvetica" charset="0"/>
                <a:sym typeface="Helvetica" charset="0"/>
              </a:rPr>
              <a:t>~ 70%</a:t>
            </a:r>
            <a:endParaRPr kumimoji="0" lang="en-US" sz="2400" b="0" i="0" u="none" strike="noStrike" kern="1200" cap="none" spc="0" normalizeH="0" baseline="0" noProof="0" dirty="0">
              <a:ln>
                <a:noFill/>
              </a:ln>
              <a:solidFill>
                <a:srgbClr val="404040"/>
              </a:solidFill>
              <a:effectLst/>
              <a:uLnTx/>
              <a:uFillTx/>
              <a:latin typeface="Calibri"/>
              <a:ea typeface="Helvetica" charset="0"/>
              <a:cs typeface="Helvetica" charset="0"/>
              <a:sym typeface="Helvetica" charset="0"/>
            </a:endParaRPr>
          </a:p>
          <a:p>
            <a:pPr marL="0" marR="0" lvl="0" indent="0" algn="l" defTabSz="930407" rtl="0" eaLnBrk="1" fontAlgn="auto" latinLnBrk="0" hangingPunct="1">
              <a:lnSpc>
                <a:spcPct val="100000"/>
              </a:lnSpc>
              <a:spcBef>
                <a:spcPts val="0"/>
              </a:spcBef>
              <a:spcAft>
                <a:spcPts val="0"/>
              </a:spcAft>
              <a:buClrTx/>
              <a:buSzTx/>
              <a:buFontTx/>
              <a:buNone/>
              <a:tabLst>
                <a:tab pos="160379" algn="l"/>
                <a:tab pos="2027662" algn="r"/>
                <a:tab pos="2268232" algn="l"/>
              </a:tabLst>
              <a:defRPr/>
            </a:pPr>
            <a:r>
              <a:rPr kumimoji="0" lang="en-US" sz="2400" b="0" i="0" u="none" strike="noStrike" kern="1200" cap="none" spc="0" normalizeH="0" baseline="0" noProof="0" dirty="0" smtClean="0">
                <a:ln>
                  <a:noFill/>
                </a:ln>
                <a:solidFill>
                  <a:prstClr val="black"/>
                </a:solidFill>
                <a:effectLst/>
                <a:uLnTx/>
                <a:uFillTx/>
                <a:latin typeface="Calibri"/>
                <a:ea typeface="Helvetica" charset="0"/>
                <a:cs typeface="Helvetica" charset="0"/>
                <a:sym typeface="Helvetica" charset="0"/>
              </a:rPr>
              <a:t> Operations</a:t>
            </a:r>
            <a:r>
              <a:rPr kumimoji="0" lang="en-US" sz="2400" b="0" i="0" u="none" strike="noStrike" kern="1200" cap="none" spc="305" normalizeH="0" baseline="0" noProof="0" dirty="0">
                <a:ln>
                  <a:noFill/>
                </a:ln>
                <a:solidFill>
                  <a:prstClr val="black"/>
                </a:solidFill>
                <a:effectLst/>
                <a:uLnTx/>
                <a:uFillTx/>
                <a:latin typeface="Calibri"/>
                <a:ea typeface="Helvetica" charset="0"/>
                <a:cs typeface="Helvetica" charset="0"/>
                <a:sym typeface="Helvetica" charset="0"/>
              </a:rPr>
              <a:t>	</a:t>
            </a:r>
            <a:r>
              <a:rPr kumimoji="0" lang="en-US" sz="2400" b="0"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85%</a:t>
            </a: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0094CA"/>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Helvetica" charset="0"/>
                <a:cs typeface="Helvetica" charset="0"/>
                <a:sym typeface="Helvetica" charset="0"/>
              </a:rPr>
              <a:t>13 European Member Countries</a:t>
            </a: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a:ea typeface="Helvetica" charset="0"/>
              <a:cs typeface="Helvetica" charset="0"/>
              <a:sym typeface="Helvetica" charset="0"/>
            </a:endParaRPr>
          </a:p>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94CA"/>
              </a:solidFill>
              <a:effectLst/>
              <a:uLnTx/>
              <a:uFillTx/>
              <a:latin typeface="Calibri"/>
              <a:ea typeface="Helvetica" charset="0"/>
              <a:cs typeface="Helvetica" charset="0"/>
              <a:sym typeface="Helvetica" charset="0"/>
            </a:endParaRPr>
          </a:p>
        </p:txBody>
      </p:sp>
      <p:grpSp>
        <p:nvGrpSpPr>
          <p:cNvPr id="179" name="Group 178">
            <a:extLst>
              <a:ext uri="{FF2B5EF4-FFF2-40B4-BE49-F238E27FC236}">
                <a16:creationId xmlns:a16="http://schemas.microsoft.com/office/drawing/2014/main" id="{4998B537-818E-8240-B8D2-E8DEA3016EFB}"/>
              </a:ext>
            </a:extLst>
          </p:cNvPr>
          <p:cNvGrpSpPr/>
          <p:nvPr/>
        </p:nvGrpSpPr>
        <p:grpSpPr>
          <a:xfrm>
            <a:off x="1041370" y="5471903"/>
            <a:ext cx="3245792" cy="981433"/>
            <a:chOff x="475051" y="5288949"/>
            <a:chExt cx="3245792" cy="981433"/>
          </a:xfrm>
        </p:grpSpPr>
        <p:pic>
          <p:nvPicPr>
            <p:cNvPr id="180" name="Picture 179" descr="Czech.png">
              <a:extLst>
                <a:ext uri="{FF2B5EF4-FFF2-40B4-BE49-F238E27FC236}">
                  <a16:creationId xmlns:a16="http://schemas.microsoft.com/office/drawing/2014/main" id="{130EE616-200B-ED4B-B08E-3F35FA852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051" y="5288949"/>
              <a:ext cx="443871" cy="444175"/>
            </a:xfrm>
            <a:prstGeom prst="rect">
              <a:avLst/>
            </a:prstGeom>
          </p:spPr>
        </p:pic>
        <p:pic>
          <p:nvPicPr>
            <p:cNvPr id="181" name="Picture 180" descr="Denmark.png">
              <a:extLst>
                <a:ext uri="{FF2B5EF4-FFF2-40B4-BE49-F238E27FC236}">
                  <a16:creationId xmlns:a16="http://schemas.microsoft.com/office/drawing/2014/main" id="{4C486A8D-E8EE-3F44-BE8B-802B81D372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759" y="5288949"/>
              <a:ext cx="443871" cy="444175"/>
            </a:xfrm>
            <a:prstGeom prst="rect">
              <a:avLst/>
            </a:prstGeom>
          </p:spPr>
        </p:pic>
        <p:pic>
          <p:nvPicPr>
            <p:cNvPr id="182" name="Picture 181" descr="Estonia.png">
              <a:extLst>
                <a:ext uri="{FF2B5EF4-FFF2-40B4-BE49-F238E27FC236}">
                  <a16:creationId xmlns:a16="http://schemas.microsoft.com/office/drawing/2014/main" id="{2FD431E8-85E4-EB42-AA56-B8C72C8BF3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699" y="5288949"/>
              <a:ext cx="443871" cy="444175"/>
            </a:xfrm>
            <a:prstGeom prst="rect">
              <a:avLst/>
            </a:prstGeom>
          </p:spPr>
        </p:pic>
        <p:pic>
          <p:nvPicPr>
            <p:cNvPr id="183" name="Picture 182" descr="France.png">
              <a:extLst>
                <a:ext uri="{FF2B5EF4-FFF2-40B4-BE49-F238E27FC236}">
                  <a16:creationId xmlns:a16="http://schemas.microsoft.com/office/drawing/2014/main" id="{0517D9D3-4700-E641-AE11-BAFFCFCAA8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2426" y="5288949"/>
              <a:ext cx="443871" cy="444175"/>
            </a:xfrm>
            <a:prstGeom prst="rect">
              <a:avLst/>
            </a:prstGeom>
          </p:spPr>
        </p:pic>
        <p:pic>
          <p:nvPicPr>
            <p:cNvPr id="184" name="Picture 183" descr="Germany.png">
              <a:extLst>
                <a:ext uri="{FF2B5EF4-FFF2-40B4-BE49-F238E27FC236}">
                  <a16:creationId xmlns:a16="http://schemas.microsoft.com/office/drawing/2014/main" id="{638AA89E-C325-B241-90B8-544744464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9947" y="5288949"/>
              <a:ext cx="443871" cy="444175"/>
            </a:xfrm>
            <a:prstGeom prst="rect">
              <a:avLst/>
            </a:prstGeom>
          </p:spPr>
        </p:pic>
        <p:pic>
          <p:nvPicPr>
            <p:cNvPr id="185" name="Picture 184" descr="Hungary.png">
              <a:extLst>
                <a:ext uri="{FF2B5EF4-FFF2-40B4-BE49-F238E27FC236}">
                  <a16:creationId xmlns:a16="http://schemas.microsoft.com/office/drawing/2014/main" id="{93BA736B-36FE-084F-A081-AB9B3E62A7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5140" y="5288949"/>
              <a:ext cx="443871" cy="444175"/>
            </a:xfrm>
            <a:prstGeom prst="rect">
              <a:avLst/>
            </a:prstGeom>
          </p:spPr>
        </p:pic>
        <p:pic>
          <p:nvPicPr>
            <p:cNvPr id="186" name="Picture 185" descr="Italy.png">
              <a:extLst>
                <a:ext uri="{FF2B5EF4-FFF2-40B4-BE49-F238E27FC236}">
                  <a16:creationId xmlns:a16="http://schemas.microsoft.com/office/drawing/2014/main" id="{744F6265-8AAD-5148-B99C-454384AC30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76972" y="5295735"/>
              <a:ext cx="443871" cy="444175"/>
            </a:xfrm>
            <a:prstGeom prst="rect">
              <a:avLst/>
            </a:prstGeom>
          </p:spPr>
        </p:pic>
        <p:pic>
          <p:nvPicPr>
            <p:cNvPr id="187" name="Picture 186" descr="Norway.png">
              <a:extLst>
                <a:ext uri="{FF2B5EF4-FFF2-40B4-BE49-F238E27FC236}">
                  <a16:creationId xmlns:a16="http://schemas.microsoft.com/office/drawing/2014/main" id="{19654890-2B5D-034D-B641-0B7868387E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2210" y="5806779"/>
              <a:ext cx="436712" cy="437010"/>
            </a:xfrm>
            <a:prstGeom prst="rect">
              <a:avLst/>
            </a:prstGeom>
          </p:spPr>
        </p:pic>
        <p:pic>
          <p:nvPicPr>
            <p:cNvPr id="188" name="Picture 187" descr="Poland.png">
              <a:extLst>
                <a:ext uri="{FF2B5EF4-FFF2-40B4-BE49-F238E27FC236}">
                  <a16:creationId xmlns:a16="http://schemas.microsoft.com/office/drawing/2014/main" id="{9C4B2EBF-C12A-9548-98C3-22F88FA1E3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4349" y="5806779"/>
              <a:ext cx="454689" cy="455000"/>
            </a:xfrm>
            <a:prstGeom prst="rect">
              <a:avLst/>
            </a:prstGeom>
          </p:spPr>
        </p:pic>
        <p:pic>
          <p:nvPicPr>
            <p:cNvPr id="189" name="Picture 188" descr="Spain.png">
              <a:extLst>
                <a:ext uri="{FF2B5EF4-FFF2-40B4-BE49-F238E27FC236}">
                  <a16:creationId xmlns:a16="http://schemas.microsoft.com/office/drawing/2014/main" id="{F1E1CB15-2626-AB40-8E0E-3CD84407C5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39947" y="5808465"/>
              <a:ext cx="443871" cy="444175"/>
            </a:xfrm>
            <a:prstGeom prst="rect">
              <a:avLst/>
            </a:prstGeom>
          </p:spPr>
        </p:pic>
        <p:pic>
          <p:nvPicPr>
            <p:cNvPr id="190" name="Picture 189" descr="Sweden.png">
              <a:extLst>
                <a:ext uri="{FF2B5EF4-FFF2-40B4-BE49-F238E27FC236}">
                  <a16:creationId xmlns:a16="http://schemas.microsoft.com/office/drawing/2014/main" id="{55319591-5575-EE42-AFE1-FDF17992BB6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16092" y="5798175"/>
              <a:ext cx="439279" cy="439580"/>
            </a:xfrm>
            <a:prstGeom prst="rect">
              <a:avLst/>
            </a:prstGeom>
          </p:spPr>
        </p:pic>
        <p:pic>
          <p:nvPicPr>
            <p:cNvPr id="191" name="Picture 190" descr="Switzerlad.png">
              <a:extLst>
                <a:ext uri="{FF2B5EF4-FFF2-40B4-BE49-F238E27FC236}">
                  <a16:creationId xmlns:a16="http://schemas.microsoft.com/office/drawing/2014/main" id="{F02D1396-99C9-6040-8573-67D8129C020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82426" y="5798175"/>
              <a:ext cx="471883" cy="472207"/>
            </a:xfrm>
            <a:prstGeom prst="rect">
              <a:avLst/>
            </a:prstGeom>
          </p:spPr>
        </p:pic>
        <p:pic>
          <p:nvPicPr>
            <p:cNvPr id="192" name="Picture 191" descr="UK.png">
              <a:extLst>
                <a:ext uri="{FF2B5EF4-FFF2-40B4-BE49-F238E27FC236}">
                  <a16:creationId xmlns:a16="http://schemas.microsoft.com/office/drawing/2014/main" id="{7F093006-9E9B-A34E-9203-57F1DB4F086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1830" y="5802636"/>
              <a:ext cx="440708" cy="441009"/>
            </a:xfrm>
            <a:prstGeom prst="rect">
              <a:avLst/>
            </a:prstGeom>
          </p:spPr>
        </p:pic>
      </p:grpSp>
      <p:sp>
        <p:nvSpPr>
          <p:cNvPr id="193" name="TextBox 192">
            <a:extLst>
              <a:ext uri="{FF2B5EF4-FFF2-40B4-BE49-F238E27FC236}">
                <a16:creationId xmlns:a16="http://schemas.microsoft.com/office/drawing/2014/main" id="{330AA48B-1F55-AA46-8074-6D634757BE9B}"/>
              </a:ext>
            </a:extLst>
          </p:cNvPr>
          <p:cNvSpPr txBox="1"/>
          <p:nvPr/>
        </p:nvSpPr>
        <p:spPr>
          <a:xfrm>
            <a:off x="3125142" y="1543500"/>
            <a:ext cx="5544616" cy="369332"/>
          </a:xfrm>
          <a:prstGeom prst="rect">
            <a:avLst/>
          </a:prstGeom>
          <a:solidFill>
            <a:srgbClr val="0094CA"/>
          </a:solidFill>
          <a:ln>
            <a:solidFill>
              <a:srgbClr val="0094C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Helvetica" charset="0"/>
                <a:cs typeface="Helvetica" charset="0"/>
                <a:sym typeface="Helvetica" charset="0"/>
              </a:rPr>
              <a:t>The European Spallation Source ERIC established in 2015</a:t>
            </a:r>
          </a:p>
        </p:txBody>
      </p:sp>
      <p:sp>
        <p:nvSpPr>
          <p:cNvPr id="194" name="Oval 193">
            <a:extLst>
              <a:ext uri="{FF2B5EF4-FFF2-40B4-BE49-F238E27FC236}">
                <a16:creationId xmlns:a16="http://schemas.microsoft.com/office/drawing/2014/main" id="{7A1A1C57-95CB-E746-BCC6-9140FE4635A8}"/>
              </a:ext>
            </a:extLst>
          </p:cNvPr>
          <p:cNvSpPr/>
          <p:nvPr/>
        </p:nvSpPr>
        <p:spPr>
          <a:xfrm>
            <a:off x="9957792" y="3688901"/>
            <a:ext cx="231932" cy="231932"/>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23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8" grpId="0"/>
      <p:bldP spid="193" grpId="0" animBg="1"/>
      <p:bldP spid="1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F590-BA8D-CF48-ACD8-16614B3DD3C0}"/>
              </a:ext>
            </a:extLst>
          </p:cNvPr>
          <p:cNvSpPr>
            <a:spLocks noGrp="1"/>
          </p:cNvSpPr>
          <p:nvPr>
            <p:ph type="title"/>
          </p:nvPr>
        </p:nvSpPr>
        <p:spPr/>
        <p:txBody>
          <a:bodyPr/>
          <a:lstStyle/>
          <a:p>
            <a:r>
              <a:rPr lang="en-GB" dirty="0"/>
              <a:t>ESS In-kind Partners</a:t>
            </a:r>
          </a:p>
        </p:txBody>
      </p:sp>
      <p:sp>
        <p:nvSpPr>
          <p:cNvPr id="4" name="Slide Number Placeholder 3">
            <a:extLst>
              <a:ext uri="{FF2B5EF4-FFF2-40B4-BE49-F238E27FC236}">
                <a16:creationId xmlns:a16="http://schemas.microsoft.com/office/drawing/2014/main" id="{63EEEC77-5E0B-C740-95D2-B8FA2A7A8CD1}"/>
              </a:ext>
            </a:extLst>
          </p:cNvPr>
          <p:cNvSpPr>
            <a:spLocks noGrp="1"/>
          </p:cNvSpPr>
          <p:nvPr>
            <p:ph type="sldNum" sz="quarter" idx="12"/>
          </p:nvPr>
        </p:nvSpPr>
        <p:spPr>
          <a:xfrm>
            <a:off x="8737600" y="6453336"/>
            <a:ext cx="2844800" cy="365125"/>
          </a:xfrm>
        </p:spPr>
        <p:txBody>
          <a:bodyPr/>
          <a:lstStyle/>
          <a:p>
            <a:fld id="{551115BC-487E-4422-894C-CB7CD3E79223}" type="slidenum">
              <a:rPr lang="en-GB" smtClean="0"/>
              <a:pPr/>
              <a:t>17</a:t>
            </a:fld>
            <a:endParaRPr lang="en-GB"/>
          </a:p>
        </p:txBody>
      </p:sp>
      <p:sp>
        <p:nvSpPr>
          <p:cNvPr id="5" name="Text Placeholder 4">
            <a:extLst>
              <a:ext uri="{FF2B5EF4-FFF2-40B4-BE49-F238E27FC236}">
                <a16:creationId xmlns:a16="http://schemas.microsoft.com/office/drawing/2014/main" id="{DB07DA5C-F02A-A748-A2E8-D580D65ACA9C}"/>
              </a:ext>
            </a:extLst>
          </p:cNvPr>
          <p:cNvSpPr>
            <a:spLocks noGrp="1"/>
          </p:cNvSpPr>
          <p:nvPr>
            <p:ph type="body" sz="quarter" idx="13"/>
          </p:nvPr>
        </p:nvSpPr>
        <p:spPr/>
        <p:txBody>
          <a:bodyPr/>
          <a:lstStyle/>
          <a:p>
            <a:endParaRPr lang="en-GB"/>
          </a:p>
        </p:txBody>
      </p:sp>
      <p:sp>
        <p:nvSpPr>
          <p:cNvPr id="6" name="Content Placeholder 2">
            <a:extLst>
              <a:ext uri="{FF2B5EF4-FFF2-40B4-BE49-F238E27FC236}">
                <a16:creationId xmlns:a16="http://schemas.microsoft.com/office/drawing/2014/main" id="{458C4BA0-6DB8-1340-B50E-26B2B1691AF8}"/>
              </a:ext>
            </a:extLst>
          </p:cNvPr>
          <p:cNvSpPr>
            <a:spLocks noGrp="1"/>
          </p:cNvSpPr>
          <p:nvPr>
            <p:ph idx="1"/>
          </p:nvPr>
        </p:nvSpPr>
        <p:spPr>
          <a:xfrm>
            <a:off x="1681253" y="1956145"/>
            <a:ext cx="8229600" cy="4525963"/>
          </a:xfrm>
        </p:spPr>
        <p:txBody>
          <a:bodyPr/>
          <a:lstStyle/>
          <a:p>
            <a:endParaRPr lang="en-US" dirty="0"/>
          </a:p>
        </p:txBody>
      </p:sp>
      <p:sp>
        <p:nvSpPr>
          <p:cNvPr id="7" name="Slide Number Placeholder 3">
            <a:extLst>
              <a:ext uri="{FF2B5EF4-FFF2-40B4-BE49-F238E27FC236}">
                <a16:creationId xmlns:a16="http://schemas.microsoft.com/office/drawing/2014/main" id="{43093569-4D47-B34C-BBD3-B8436D631216}"/>
              </a:ext>
            </a:extLst>
          </p:cNvPr>
          <p:cNvSpPr txBox="1">
            <a:spLocks/>
          </p:cNvSpPr>
          <p:nvPr/>
        </p:nvSpPr>
        <p:spPr>
          <a:xfrm>
            <a:off x="7777253" y="6712295"/>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51115BC-487E-4422-894C-CB7CD3E79223}" type="slidenum">
              <a:rPr lang="en-GB" sz="1200" smtClean="0">
                <a:solidFill>
                  <a:prstClr val="black">
                    <a:tint val="75000"/>
                  </a:prstClr>
                </a:solidFill>
                <a:latin typeface="Calibri"/>
              </a:rPr>
              <a:pPr>
                <a:defRPr/>
              </a:pPr>
              <a:t>17</a:t>
            </a:fld>
            <a:endParaRPr lang="en-GB" sz="1200">
              <a:solidFill>
                <a:prstClr val="black">
                  <a:tint val="75000"/>
                </a:prstClr>
              </a:solidFill>
              <a:latin typeface="Calibri"/>
            </a:endParaRPr>
          </a:p>
        </p:txBody>
      </p:sp>
      <p:sp>
        <p:nvSpPr>
          <p:cNvPr id="8" name="Rectangle 7">
            <a:extLst>
              <a:ext uri="{FF2B5EF4-FFF2-40B4-BE49-F238E27FC236}">
                <a16:creationId xmlns:a16="http://schemas.microsoft.com/office/drawing/2014/main" id="{9B30EF53-FAE7-DC4B-B13A-2BA4EFE0881D}"/>
              </a:ext>
            </a:extLst>
          </p:cNvPr>
          <p:cNvSpPr/>
          <p:nvPr/>
        </p:nvSpPr>
        <p:spPr>
          <a:xfrm>
            <a:off x="1468381" y="1771369"/>
            <a:ext cx="4836537" cy="4712719"/>
          </a:xfrm>
          <a:prstGeom prst="rect">
            <a:avLst/>
          </a:prstGeom>
        </p:spPr>
        <p:txBody>
          <a:bodyPr wrap="square" lIns="102756" tIns="51381" rIns="102756" bIns="51381">
            <a:spAutoFit/>
          </a:bodyPr>
          <a:lstStyle/>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Aarhus University</a:t>
            </a:r>
          </a:p>
          <a:p>
            <a:pPr marL="0" marR="0" lvl="0" indent="0" algn="l" defTabSz="1027492" rtl="0" eaLnBrk="1" fontAlgn="auto" latinLnBrk="0" hangingPunct="1">
              <a:lnSpc>
                <a:spcPct val="100000"/>
              </a:lnSpc>
              <a:spcBef>
                <a:spcPts val="0"/>
              </a:spcBef>
              <a:spcAft>
                <a:spcPts val="300"/>
              </a:spcAft>
              <a:buClrTx/>
              <a:buSzTx/>
              <a:buFontTx/>
              <a:buNone/>
              <a:tabLst>
                <a:tab pos="1149350" algn="l"/>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Atomki</a:t>
            </a:r>
            <a:r>
              <a:rPr kumimoji="0" lang="en-US" sz="1200" b="0" i="0" u="none" strike="noStrike" kern="1200" cap="none" spc="0" normalizeH="0" baseline="0" noProof="0" dirty="0">
                <a:ln>
                  <a:noFill/>
                </a:ln>
                <a:solidFill>
                  <a:srgbClr val="1E9FD4"/>
                </a:solidFill>
                <a:effectLst/>
                <a:uLnTx/>
                <a:uFillTx/>
                <a:latin typeface="Calibri"/>
                <a:ea typeface="+mn-ea"/>
                <a:cs typeface="Calibri"/>
              </a:rPr>
              <a:t> - Institute for Nuclear Research</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Bergen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CEA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Saclay</a:t>
            </a:r>
            <a:r>
              <a:rPr kumimoji="0" lang="en-US" sz="1200" b="0" i="0" u="none" strike="noStrike" kern="1200" cap="none" spc="0" normalizeH="0" baseline="0" noProof="0" dirty="0">
                <a:ln>
                  <a:noFill/>
                </a:ln>
                <a:solidFill>
                  <a:srgbClr val="1E9FD4"/>
                </a:solidFill>
                <a:effectLst/>
                <a:uLnTx/>
                <a:uFillTx/>
                <a:latin typeface="Calibri"/>
                <a:ea typeface="+mn-ea"/>
                <a:cs typeface="Calibri"/>
              </a:rPr>
              <a:t>, Paris</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Centre for Energy Research, Budapest</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Centre for Nuclear Research, Poland, (NCBJ)</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CNR, Rome</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CNRS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Orsay</a:t>
            </a:r>
            <a:r>
              <a:rPr kumimoji="0" lang="en-US" sz="1200" b="0" i="0" u="none" strike="noStrike" kern="1200" cap="none" spc="0" normalizeH="0" baseline="0" noProof="0" dirty="0">
                <a:ln>
                  <a:noFill/>
                </a:ln>
                <a:solidFill>
                  <a:srgbClr val="1E9FD4"/>
                </a:solidFill>
                <a:effectLst/>
                <a:uLnTx/>
                <a:uFillTx/>
                <a:latin typeface="Calibri"/>
                <a:ea typeface="+mn-ea"/>
                <a:cs typeface="Calibri"/>
              </a:rPr>
              <a:t>, Paris</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Cockcroft Institute, Daresbury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Elettra</a:t>
            </a:r>
            <a:r>
              <a:rPr kumimoji="0" lang="en-US" sz="1200" b="0" i="0" u="none" strike="noStrike" kern="1200" cap="none" spc="0" normalizeH="0" baseline="0" noProof="0" dirty="0">
                <a:ln>
                  <a:noFill/>
                </a:ln>
                <a:solidFill>
                  <a:srgbClr val="1E9FD4"/>
                </a:solidFill>
                <a:effectLst/>
                <a:uLnTx/>
                <a:uFillTx/>
                <a:latin typeface="Calibri"/>
                <a:ea typeface="+mn-ea"/>
                <a:cs typeface="Calibri"/>
              </a:rPr>
              <a:t> –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Sincrotrone</a:t>
            </a:r>
            <a:r>
              <a:rPr kumimoji="0" lang="en-US" sz="1200" b="0" i="0" u="none" strike="noStrike" kern="1200" cap="none" spc="0" normalizeH="0" baseline="0" noProof="0" dirty="0">
                <a:ln>
                  <a:noFill/>
                </a:ln>
                <a:solidFill>
                  <a:srgbClr val="1E9FD4"/>
                </a:solidFill>
                <a:effectLst/>
                <a:uLnTx/>
                <a:uFillTx/>
                <a:latin typeface="Calibri"/>
                <a:ea typeface="+mn-ea"/>
                <a:cs typeface="Calibri"/>
              </a:rPr>
              <a:t> Trieste</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ESS Bilbao</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Forschungszentrum</a:t>
            </a:r>
            <a:r>
              <a:rPr kumimoji="0" lang="en-US" sz="1200" b="0" i="0" u="none" strike="noStrike" kern="1200" cap="none" spc="0" normalizeH="0" baseline="0" noProof="0" dirty="0">
                <a:ln>
                  <a:noFill/>
                </a:ln>
                <a:solidFill>
                  <a:srgbClr val="1E9FD4"/>
                </a:solidFill>
                <a:effectLst/>
                <a:uLnTx/>
                <a:uFillTx/>
                <a:latin typeface="Calibri"/>
                <a:ea typeface="+mn-ea"/>
                <a:cs typeface="Calibri"/>
              </a:rPr>
              <a:t>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Jülich</a:t>
            </a: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Helmholtz-</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Zentrum</a:t>
            </a:r>
            <a:r>
              <a:rPr kumimoji="0" lang="en-US" sz="1200" b="0" i="0" u="none" strike="noStrike" kern="1200" cap="none" spc="0" normalizeH="0" baseline="0" noProof="0" dirty="0">
                <a:ln>
                  <a:noFill/>
                </a:ln>
                <a:solidFill>
                  <a:srgbClr val="1E9FD4"/>
                </a:solidFill>
                <a:effectLst/>
                <a:uLnTx/>
                <a:uFillTx/>
                <a:latin typeface="Calibri"/>
                <a:ea typeface="+mn-ea"/>
                <a:cs typeface="Calibri"/>
              </a:rPr>
              <a:t>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Geesthacht</a:t>
            </a: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Huddersfield</a:t>
            </a:r>
            <a:r>
              <a:rPr kumimoji="0" lang="en-US" sz="1200" b="0" i="0" u="none" strike="noStrike" kern="1200" cap="none" spc="0" normalizeH="0" baseline="0" noProof="0" dirty="0">
                <a:ln>
                  <a:noFill/>
                </a:ln>
                <a:solidFill>
                  <a:srgbClr val="1E9FD4"/>
                </a:solidFill>
                <a:effectLst/>
                <a:uLnTx/>
                <a:uFillTx/>
                <a:latin typeface="Calibri"/>
                <a:ea typeface="+mn-ea"/>
                <a:cs typeface="Calibri"/>
              </a:rPr>
              <a:t>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IFJ PAN, Krakow</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INFN, Catania</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INFN,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Legnaro</a:t>
            </a: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INFN, Milan</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Institute for Energy </a:t>
            </a:r>
            <a:br>
              <a:rPr kumimoji="0" lang="en-US" sz="1200" b="0" i="0" u="none" strike="noStrike" kern="1200" cap="none" spc="0" normalizeH="0" baseline="0" noProof="0" dirty="0">
                <a:ln>
                  <a:noFill/>
                </a:ln>
                <a:solidFill>
                  <a:srgbClr val="1E9FD4"/>
                </a:solidFill>
                <a:effectLst/>
                <a:uLnTx/>
                <a:uFillTx/>
                <a:latin typeface="Calibri"/>
                <a:ea typeface="+mn-ea"/>
                <a:cs typeface="Calibri"/>
              </a:rPr>
            </a:br>
            <a:r>
              <a:rPr kumimoji="0" lang="en-US" sz="1200" b="0" i="0" u="none" strike="noStrike" kern="1200" cap="none" spc="0" normalizeH="0" baseline="0" noProof="0" dirty="0">
                <a:ln>
                  <a:noFill/>
                </a:ln>
                <a:solidFill>
                  <a:srgbClr val="1E9FD4"/>
                </a:solidFill>
                <a:effectLst/>
                <a:uLnTx/>
                <a:uFillTx/>
                <a:latin typeface="Calibri"/>
                <a:ea typeface="+mn-ea"/>
                <a:cs typeface="Calibri"/>
              </a:rPr>
              <a:t>Research (IFE)</a:t>
            </a:r>
          </a:p>
          <a:p>
            <a:pPr marL="0" marR="0" lvl="0" indent="0" algn="l" defTabSz="1027492"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p:txBody>
      </p:sp>
      <p:sp>
        <p:nvSpPr>
          <p:cNvPr id="9" name="Rectangle 8">
            <a:extLst>
              <a:ext uri="{FF2B5EF4-FFF2-40B4-BE49-F238E27FC236}">
                <a16:creationId xmlns:a16="http://schemas.microsoft.com/office/drawing/2014/main" id="{29734158-2ADB-8A44-8B5B-52B7C77D63F4}"/>
              </a:ext>
            </a:extLst>
          </p:cNvPr>
          <p:cNvSpPr/>
          <p:nvPr/>
        </p:nvSpPr>
        <p:spPr>
          <a:xfrm>
            <a:off x="7171353" y="1773238"/>
            <a:ext cx="3132493" cy="4304916"/>
          </a:xfrm>
          <a:prstGeom prst="rect">
            <a:avLst/>
          </a:prstGeom>
          <a:solidFill>
            <a:schemeClr val="bg1"/>
          </a:solidFill>
        </p:spPr>
        <p:txBody>
          <a:bodyPr wrap="square" lIns="102756" tIns="51381" rIns="102756" bIns="51381">
            <a:spAutoFit/>
          </a:bodyPr>
          <a:lstStyle/>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ISIS - Rutherford-Appleton Laboratory, Oxford</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Laboratoire</a:t>
            </a:r>
            <a:r>
              <a:rPr kumimoji="0" lang="en-US" sz="1200" b="0" i="0" u="none" strike="noStrike" kern="1200" cap="none" spc="0" normalizeH="0" baseline="0" noProof="0" dirty="0">
                <a:ln>
                  <a:noFill/>
                </a:ln>
                <a:solidFill>
                  <a:srgbClr val="1E9FD4"/>
                </a:solidFill>
                <a:effectLst/>
                <a:uLnTx/>
                <a:uFillTx/>
                <a:latin typeface="Calibri"/>
                <a:ea typeface="+mn-ea"/>
                <a:cs typeface="Calibri"/>
              </a:rPr>
              <a:t> Léon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Brilouin</a:t>
            </a:r>
            <a:r>
              <a:rPr kumimoji="0" lang="en-US" sz="1200" b="0" i="0" u="none" strike="noStrike" kern="1200" cap="none" spc="0" normalizeH="0" baseline="0" noProof="0" dirty="0">
                <a:ln>
                  <a:noFill/>
                </a:ln>
                <a:solidFill>
                  <a:srgbClr val="1E9FD4"/>
                </a:solidFill>
                <a:effectLst/>
                <a:uLnTx/>
                <a:uFillTx/>
                <a:latin typeface="Calibri"/>
                <a:ea typeface="+mn-ea"/>
                <a:cs typeface="Calibri"/>
              </a:rPr>
              <a:t> (LLB)</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Lund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Nuclear Physics Institute of the ASCR</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Oslo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Paul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Scherrer</a:t>
            </a:r>
            <a:r>
              <a:rPr kumimoji="0" lang="en-US" sz="1200" b="0" i="0" u="none" strike="noStrike" kern="1200" cap="none" spc="0" normalizeH="0" baseline="0" noProof="0" dirty="0">
                <a:ln>
                  <a:noFill/>
                </a:ln>
                <a:solidFill>
                  <a:srgbClr val="1E9FD4"/>
                </a:solidFill>
                <a:effectLst/>
                <a:uLnTx/>
                <a:uFillTx/>
                <a:latin typeface="Calibri"/>
                <a:ea typeface="+mn-ea"/>
                <a:cs typeface="Calibri"/>
              </a:rPr>
              <a:t> Institute (PSI)</a:t>
            </a:r>
          </a:p>
          <a:p>
            <a:pPr marL="0" marR="0" lvl="0" indent="0" algn="l" defTabSz="1028075"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Polish Electronic Group  (PEG)</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Roskilde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Tallinn Technical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Technical University of Denmark (DTU)</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Technical University Munich (TUM)</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Science and Technology Facilities Council </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University of Copenhagen (KU)</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University of Tartu</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Uppsala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Wigner Research Centre for Physics</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Wroclaw University of Technology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Warsaw University of Technology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Zurich University of Applied Sciences (ZHAW)</a:t>
            </a:r>
          </a:p>
        </p:txBody>
      </p:sp>
      <p:grpSp>
        <p:nvGrpSpPr>
          <p:cNvPr id="10" name="Group 9">
            <a:extLst>
              <a:ext uri="{FF2B5EF4-FFF2-40B4-BE49-F238E27FC236}">
                <a16:creationId xmlns:a16="http://schemas.microsoft.com/office/drawing/2014/main" id="{FBA5478B-0DDF-1843-A5D3-A44961283DC7}"/>
              </a:ext>
            </a:extLst>
          </p:cNvPr>
          <p:cNvGrpSpPr/>
          <p:nvPr/>
        </p:nvGrpSpPr>
        <p:grpSpPr>
          <a:xfrm>
            <a:off x="2750618" y="1624705"/>
            <a:ext cx="4550993" cy="5318218"/>
            <a:chOff x="1988699" y="750302"/>
            <a:chExt cx="5226580" cy="6107698"/>
          </a:xfrm>
        </p:grpSpPr>
        <p:grpSp>
          <p:nvGrpSpPr>
            <p:cNvPr id="11" name="Group 10">
              <a:extLst>
                <a:ext uri="{FF2B5EF4-FFF2-40B4-BE49-F238E27FC236}">
                  <a16:creationId xmlns:a16="http://schemas.microsoft.com/office/drawing/2014/main" id="{31B53693-C680-4949-A9E6-B9760E674055}"/>
                </a:ext>
              </a:extLst>
            </p:cNvPr>
            <p:cNvGrpSpPr/>
            <p:nvPr/>
          </p:nvGrpSpPr>
          <p:grpSpPr>
            <a:xfrm>
              <a:off x="1988699" y="750302"/>
              <a:ext cx="5226580" cy="6107698"/>
              <a:chOff x="249914" y="779125"/>
              <a:chExt cx="4956797" cy="5664018"/>
            </a:xfrm>
          </p:grpSpPr>
          <p:grpSp>
            <p:nvGrpSpPr>
              <p:cNvPr id="15" name="Group 14">
                <a:extLst>
                  <a:ext uri="{FF2B5EF4-FFF2-40B4-BE49-F238E27FC236}">
                    <a16:creationId xmlns:a16="http://schemas.microsoft.com/office/drawing/2014/main" id="{2AD11079-3031-3646-8258-6CDDEEED71AF}"/>
                  </a:ext>
                </a:extLst>
              </p:cNvPr>
              <p:cNvGrpSpPr/>
              <p:nvPr/>
            </p:nvGrpSpPr>
            <p:grpSpPr>
              <a:xfrm>
                <a:off x="249914" y="779125"/>
                <a:ext cx="4956797" cy="5664018"/>
                <a:chOff x="2071121" y="728315"/>
                <a:chExt cx="4793518" cy="5477443"/>
              </a:xfrm>
            </p:grpSpPr>
            <p:sp>
              <p:nvSpPr>
                <p:cNvPr id="50" name="Freeform 74">
                  <a:extLst>
                    <a:ext uri="{FF2B5EF4-FFF2-40B4-BE49-F238E27FC236}">
                      <a16:creationId xmlns:a16="http://schemas.microsoft.com/office/drawing/2014/main" id="{43031A9C-53C8-1C46-A483-22190CDDDDDE}"/>
                    </a:ext>
                  </a:extLst>
                </p:cNvPr>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50">
                  <a:extLst>
                    <a:ext uri="{FF2B5EF4-FFF2-40B4-BE49-F238E27FC236}">
                      <a16:creationId xmlns:a16="http://schemas.microsoft.com/office/drawing/2014/main" id="{5D25F4E9-B6B5-5547-9175-75799CCB6F06}"/>
                    </a:ext>
                  </a:extLst>
                </p:cNvPr>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92">
                  <a:extLst>
                    <a:ext uri="{FF2B5EF4-FFF2-40B4-BE49-F238E27FC236}">
                      <a16:creationId xmlns:a16="http://schemas.microsoft.com/office/drawing/2014/main" id="{66D3642C-2AB6-F148-B7EE-4A473674F635}"/>
                    </a:ext>
                  </a:extLst>
                </p:cNvPr>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reeform 52">
                  <a:extLst>
                    <a:ext uri="{FF2B5EF4-FFF2-40B4-BE49-F238E27FC236}">
                      <a16:creationId xmlns:a16="http://schemas.microsoft.com/office/drawing/2014/main" id="{1FB22735-BC8D-B24F-8FDE-8B2E9C0E7197}"/>
                    </a:ext>
                  </a:extLst>
                </p:cNvPr>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3">
                  <a:extLst>
                    <a:ext uri="{FF2B5EF4-FFF2-40B4-BE49-F238E27FC236}">
                      <a16:creationId xmlns:a16="http://schemas.microsoft.com/office/drawing/2014/main" id="{57820126-3AFF-624C-AF36-B6C1D2288F8D}"/>
                    </a:ext>
                  </a:extLst>
                </p:cNvPr>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4">
                  <a:extLst>
                    <a:ext uri="{FF2B5EF4-FFF2-40B4-BE49-F238E27FC236}">
                      <a16:creationId xmlns:a16="http://schemas.microsoft.com/office/drawing/2014/main" id="{A1C6DDC9-3165-1B4B-94D0-439636A3E759}"/>
                    </a:ext>
                  </a:extLst>
                </p:cNvPr>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5">
                  <a:extLst>
                    <a:ext uri="{FF2B5EF4-FFF2-40B4-BE49-F238E27FC236}">
                      <a16:creationId xmlns:a16="http://schemas.microsoft.com/office/drawing/2014/main" id="{C16582DA-8DD3-C143-AE80-24BEDACEC645}"/>
                    </a:ext>
                  </a:extLst>
                </p:cNvPr>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6">
                  <a:extLst>
                    <a:ext uri="{FF2B5EF4-FFF2-40B4-BE49-F238E27FC236}">
                      <a16:creationId xmlns:a16="http://schemas.microsoft.com/office/drawing/2014/main" id="{ED6FCB01-B341-2F41-B9B9-ED3D417A853D}"/>
                    </a:ext>
                  </a:extLst>
                </p:cNvPr>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57">
                  <a:extLst>
                    <a:ext uri="{FF2B5EF4-FFF2-40B4-BE49-F238E27FC236}">
                      <a16:creationId xmlns:a16="http://schemas.microsoft.com/office/drawing/2014/main" id="{FAFB3E3C-25EB-4745-AE7A-267E96F52066}"/>
                    </a:ext>
                  </a:extLst>
                </p:cNvPr>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58">
                  <a:extLst>
                    <a:ext uri="{FF2B5EF4-FFF2-40B4-BE49-F238E27FC236}">
                      <a16:creationId xmlns:a16="http://schemas.microsoft.com/office/drawing/2014/main" id="{15CB72BF-7D2B-244A-9BF6-46602181ADA2}"/>
                    </a:ext>
                  </a:extLst>
                </p:cNvPr>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59">
                  <a:extLst>
                    <a:ext uri="{FF2B5EF4-FFF2-40B4-BE49-F238E27FC236}">
                      <a16:creationId xmlns:a16="http://schemas.microsoft.com/office/drawing/2014/main" id="{0298AD72-6AA2-0F4D-8997-DB54F8562F83}"/>
                    </a:ext>
                  </a:extLst>
                </p:cNvPr>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0">
                  <a:extLst>
                    <a:ext uri="{FF2B5EF4-FFF2-40B4-BE49-F238E27FC236}">
                      <a16:creationId xmlns:a16="http://schemas.microsoft.com/office/drawing/2014/main" id="{4181AC46-18DC-7F4C-9984-2CAD85814D94}"/>
                    </a:ext>
                  </a:extLst>
                </p:cNvPr>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
                  <a:extLst>
                    <a:ext uri="{FF2B5EF4-FFF2-40B4-BE49-F238E27FC236}">
                      <a16:creationId xmlns:a16="http://schemas.microsoft.com/office/drawing/2014/main" id="{EF79405D-79BF-2C45-9BF2-C45895BE499A}"/>
                    </a:ext>
                  </a:extLst>
                </p:cNvPr>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2">
                  <a:extLst>
                    <a:ext uri="{FF2B5EF4-FFF2-40B4-BE49-F238E27FC236}">
                      <a16:creationId xmlns:a16="http://schemas.microsoft.com/office/drawing/2014/main" id="{D491D07D-9D48-2148-9376-3149D406EAD6}"/>
                    </a:ext>
                  </a:extLst>
                </p:cNvPr>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3">
                  <a:extLst>
                    <a:ext uri="{FF2B5EF4-FFF2-40B4-BE49-F238E27FC236}">
                      <a16:creationId xmlns:a16="http://schemas.microsoft.com/office/drawing/2014/main" id="{9C7C5087-EE64-5447-9FD8-E03ADFE5E790}"/>
                    </a:ext>
                  </a:extLst>
                </p:cNvPr>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64">
                  <a:extLst>
                    <a:ext uri="{FF2B5EF4-FFF2-40B4-BE49-F238E27FC236}">
                      <a16:creationId xmlns:a16="http://schemas.microsoft.com/office/drawing/2014/main" id="{647B4D98-2811-2B42-8FC1-AAB7EA090518}"/>
                    </a:ext>
                  </a:extLst>
                </p:cNvPr>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65">
                  <a:extLst>
                    <a:ext uri="{FF2B5EF4-FFF2-40B4-BE49-F238E27FC236}">
                      <a16:creationId xmlns:a16="http://schemas.microsoft.com/office/drawing/2014/main" id="{4BEEEA9A-27C7-C446-99DB-60512973447C}"/>
                    </a:ext>
                  </a:extLst>
                </p:cNvPr>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66">
                  <a:extLst>
                    <a:ext uri="{FF2B5EF4-FFF2-40B4-BE49-F238E27FC236}">
                      <a16:creationId xmlns:a16="http://schemas.microsoft.com/office/drawing/2014/main" id="{F52E55B3-C7A7-D74C-A48F-89DE84B5F452}"/>
                    </a:ext>
                  </a:extLst>
                </p:cNvPr>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67">
                  <a:extLst>
                    <a:ext uri="{FF2B5EF4-FFF2-40B4-BE49-F238E27FC236}">
                      <a16:creationId xmlns:a16="http://schemas.microsoft.com/office/drawing/2014/main" id="{216CD615-A201-C04E-9E80-CD57D6B3AFC7}"/>
                    </a:ext>
                  </a:extLst>
                </p:cNvPr>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68">
                  <a:extLst>
                    <a:ext uri="{FF2B5EF4-FFF2-40B4-BE49-F238E27FC236}">
                      <a16:creationId xmlns:a16="http://schemas.microsoft.com/office/drawing/2014/main" id="{933CF1A1-B9F1-2C4E-B709-A2F6893E2FE6}"/>
                    </a:ext>
                  </a:extLst>
                </p:cNvPr>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69">
                  <a:extLst>
                    <a:ext uri="{FF2B5EF4-FFF2-40B4-BE49-F238E27FC236}">
                      <a16:creationId xmlns:a16="http://schemas.microsoft.com/office/drawing/2014/main" id="{D4B7C0A4-D9A3-C74B-B30F-DBBF8A847158}"/>
                    </a:ext>
                  </a:extLst>
                </p:cNvPr>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0">
                  <a:extLst>
                    <a:ext uri="{FF2B5EF4-FFF2-40B4-BE49-F238E27FC236}">
                      <a16:creationId xmlns:a16="http://schemas.microsoft.com/office/drawing/2014/main" id="{3C93D46C-6B92-D446-B9D8-0F8B807B34D9}"/>
                    </a:ext>
                  </a:extLst>
                </p:cNvPr>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1">
                  <a:extLst>
                    <a:ext uri="{FF2B5EF4-FFF2-40B4-BE49-F238E27FC236}">
                      <a16:creationId xmlns:a16="http://schemas.microsoft.com/office/drawing/2014/main" id="{CD7F994B-7B82-A842-9944-FB00087F5BDA}"/>
                    </a:ext>
                  </a:extLst>
                </p:cNvPr>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2">
                  <a:extLst>
                    <a:ext uri="{FF2B5EF4-FFF2-40B4-BE49-F238E27FC236}">
                      <a16:creationId xmlns:a16="http://schemas.microsoft.com/office/drawing/2014/main" id="{6DD58C4F-0E4A-4B4E-8D88-05FF41ADCF33}"/>
                    </a:ext>
                  </a:extLst>
                </p:cNvPr>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3">
                  <a:extLst>
                    <a:ext uri="{FF2B5EF4-FFF2-40B4-BE49-F238E27FC236}">
                      <a16:creationId xmlns:a16="http://schemas.microsoft.com/office/drawing/2014/main" id="{C4F213E7-93B3-E141-A31E-F6ED69029FC7}"/>
                    </a:ext>
                  </a:extLst>
                </p:cNvPr>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a:extLst>
                    <a:ext uri="{FF2B5EF4-FFF2-40B4-BE49-F238E27FC236}">
                      <a16:creationId xmlns:a16="http://schemas.microsoft.com/office/drawing/2014/main" id="{1D24C4A3-F134-0343-BEC6-A97B9568225D}"/>
                    </a:ext>
                  </a:extLst>
                </p:cNvPr>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5">
                  <a:extLst>
                    <a:ext uri="{FF2B5EF4-FFF2-40B4-BE49-F238E27FC236}">
                      <a16:creationId xmlns:a16="http://schemas.microsoft.com/office/drawing/2014/main" id="{37E6C8EE-8F0A-334A-9D93-32658A5D314F}"/>
                    </a:ext>
                  </a:extLst>
                </p:cNvPr>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6">
                  <a:extLst>
                    <a:ext uri="{FF2B5EF4-FFF2-40B4-BE49-F238E27FC236}">
                      <a16:creationId xmlns:a16="http://schemas.microsoft.com/office/drawing/2014/main" id="{81822FE4-A563-F04A-B635-DE57176ED5ED}"/>
                    </a:ext>
                  </a:extLst>
                </p:cNvPr>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77">
                  <a:extLst>
                    <a:ext uri="{FF2B5EF4-FFF2-40B4-BE49-F238E27FC236}">
                      <a16:creationId xmlns:a16="http://schemas.microsoft.com/office/drawing/2014/main" id="{36E920E9-0AEC-BE4D-85C1-D05FF31F1DC1}"/>
                    </a:ext>
                  </a:extLst>
                </p:cNvPr>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78">
                  <a:extLst>
                    <a:ext uri="{FF2B5EF4-FFF2-40B4-BE49-F238E27FC236}">
                      <a16:creationId xmlns:a16="http://schemas.microsoft.com/office/drawing/2014/main" id="{62DCE50A-CE6C-B344-88FD-791BA5D95C3B}"/>
                    </a:ext>
                  </a:extLst>
                </p:cNvPr>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79">
                  <a:extLst>
                    <a:ext uri="{FF2B5EF4-FFF2-40B4-BE49-F238E27FC236}">
                      <a16:creationId xmlns:a16="http://schemas.microsoft.com/office/drawing/2014/main" id="{C0AC8DBF-76CD-0C40-8117-87EFAF76AF2E}"/>
                    </a:ext>
                  </a:extLst>
                </p:cNvPr>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80">
                  <a:extLst>
                    <a:ext uri="{FF2B5EF4-FFF2-40B4-BE49-F238E27FC236}">
                      <a16:creationId xmlns:a16="http://schemas.microsoft.com/office/drawing/2014/main" id="{73AF972C-828F-BB4A-B9D3-4F9F3B964F22}"/>
                    </a:ext>
                  </a:extLst>
                </p:cNvPr>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81">
                  <a:extLst>
                    <a:ext uri="{FF2B5EF4-FFF2-40B4-BE49-F238E27FC236}">
                      <a16:creationId xmlns:a16="http://schemas.microsoft.com/office/drawing/2014/main" id="{8EBD1F87-05EC-9448-A15E-646019AEA036}"/>
                    </a:ext>
                  </a:extLst>
                </p:cNvPr>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Freeform 82">
                  <a:extLst>
                    <a:ext uri="{FF2B5EF4-FFF2-40B4-BE49-F238E27FC236}">
                      <a16:creationId xmlns:a16="http://schemas.microsoft.com/office/drawing/2014/main" id="{CFEB95B5-397F-6141-9D58-38EB70ED33A0}"/>
                    </a:ext>
                  </a:extLst>
                </p:cNvPr>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83">
                  <a:extLst>
                    <a:ext uri="{FF2B5EF4-FFF2-40B4-BE49-F238E27FC236}">
                      <a16:creationId xmlns:a16="http://schemas.microsoft.com/office/drawing/2014/main" id="{671C3A43-89A4-B644-BC54-F564756BB921}"/>
                    </a:ext>
                  </a:extLst>
                </p:cNvPr>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84">
                  <a:extLst>
                    <a:ext uri="{FF2B5EF4-FFF2-40B4-BE49-F238E27FC236}">
                      <a16:creationId xmlns:a16="http://schemas.microsoft.com/office/drawing/2014/main" id="{DE3BCAC0-56DB-6743-B878-566E529CABED}"/>
                    </a:ext>
                  </a:extLst>
                </p:cNvPr>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85">
                  <a:extLst>
                    <a:ext uri="{FF2B5EF4-FFF2-40B4-BE49-F238E27FC236}">
                      <a16:creationId xmlns:a16="http://schemas.microsoft.com/office/drawing/2014/main" id="{EF544D1C-3BD0-FF48-A220-FF0DE86E2CCB}"/>
                    </a:ext>
                  </a:extLst>
                </p:cNvPr>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86">
                  <a:extLst>
                    <a:ext uri="{FF2B5EF4-FFF2-40B4-BE49-F238E27FC236}">
                      <a16:creationId xmlns:a16="http://schemas.microsoft.com/office/drawing/2014/main" id="{CA92D841-902C-0048-BE29-6B6158A7CA44}"/>
                    </a:ext>
                  </a:extLst>
                </p:cNvPr>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87">
                  <a:extLst>
                    <a:ext uri="{FF2B5EF4-FFF2-40B4-BE49-F238E27FC236}">
                      <a16:creationId xmlns:a16="http://schemas.microsoft.com/office/drawing/2014/main" id="{1CD9638F-6014-7D48-B9BB-328E8A096E2C}"/>
                    </a:ext>
                  </a:extLst>
                </p:cNvPr>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88">
                  <a:extLst>
                    <a:ext uri="{FF2B5EF4-FFF2-40B4-BE49-F238E27FC236}">
                      <a16:creationId xmlns:a16="http://schemas.microsoft.com/office/drawing/2014/main" id="{3A12004D-8542-FF41-9FD0-89785D19889F}"/>
                    </a:ext>
                  </a:extLst>
                </p:cNvPr>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89">
                  <a:extLst>
                    <a:ext uri="{FF2B5EF4-FFF2-40B4-BE49-F238E27FC236}">
                      <a16:creationId xmlns:a16="http://schemas.microsoft.com/office/drawing/2014/main" id="{1D845838-B517-D047-9128-9B044C84E68F}"/>
                    </a:ext>
                  </a:extLst>
                </p:cNvPr>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Freeform 90">
                  <a:extLst>
                    <a:ext uri="{FF2B5EF4-FFF2-40B4-BE49-F238E27FC236}">
                      <a16:creationId xmlns:a16="http://schemas.microsoft.com/office/drawing/2014/main" id="{0842037B-B4AC-A141-9AA1-461D4F0CF9DB}"/>
                    </a:ext>
                  </a:extLst>
                </p:cNvPr>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Freeform 91">
                  <a:extLst>
                    <a:ext uri="{FF2B5EF4-FFF2-40B4-BE49-F238E27FC236}">
                      <a16:creationId xmlns:a16="http://schemas.microsoft.com/office/drawing/2014/main" id="{0483E765-8078-5D4C-A7FA-47187E96AADB}"/>
                    </a:ext>
                  </a:extLst>
                </p:cNvPr>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92">
                  <a:extLst>
                    <a:ext uri="{FF2B5EF4-FFF2-40B4-BE49-F238E27FC236}">
                      <a16:creationId xmlns:a16="http://schemas.microsoft.com/office/drawing/2014/main" id="{569F300B-83A0-6C49-BF04-2D42D1205D7B}"/>
                    </a:ext>
                  </a:extLst>
                </p:cNvPr>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Freeform 93">
                  <a:extLst>
                    <a:ext uri="{FF2B5EF4-FFF2-40B4-BE49-F238E27FC236}">
                      <a16:creationId xmlns:a16="http://schemas.microsoft.com/office/drawing/2014/main" id="{EBF8EDDD-A7BA-EA45-A7A9-591274355C66}"/>
                    </a:ext>
                  </a:extLst>
                </p:cNvPr>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a:extLst>
                    <a:ext uri="{FF2B5EF4-FFF2-40B4-BE49-F238E27FC236}">
                      <a16:creationId xmlns:a16="http://schemas.microsoft.com/office/drawing/2014/main" id="{570D81E1-C45E-B24C-8FEB-C07F246D0F1A}"/>
                    </a:ext>
                  </a:extLst>
                </p:cNvPr>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a:extLst>
                    <a:ext uri="{FF2B5EF4-FFF2-40B4-BE49-F238E27FC236}">
                      <a16:creationId xmlns:a16="http://schemas.microsoft.com/office/drawing/2014/main" id="{FED26A39-0E76-0444-B256-1733BCEA3BFE}"/>
                    </a:ext>
                  </a:extLst>
                </p:cNvPr>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a:extLst>
                    <a:ext uri="{FF2B5EF4-FFF2-40B4-BE49-F238E27FC236}">
                      <a16:creationId xmlns:a16="http://schemas.microsoft.com/office/drawing/2014/main" id="{8D1A5D09-8AA0-844F-89B8-BC24986F0F53}"/>
                    </a:ext>
                  </a:extLst>
                </p:cNvPr>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a:extLst>
                    <a:ext uri="{FF2B5EF4-FFF2-40B4-BE49-F238E27FC236}">
                      <a16:creationId xmlns:a16="http://schemas.microsoft.com/office/drawing/2014/main" id="{D93F9AE2-9C7A-ED44-B469-80196626D6E1}"/>
                    </a:ext>
                  </a:extLst>
                </p:cNvPr>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a:extLst>
                    <a:ext uri="{FF2B5EF4-FFF2-40B4-BE49-F238E27FC236}">
                      <a16:creationId xmlns:a16="http://schemas.microsoft.com/office/drawing/2014/main" id="{290100C6-B536-A347-8F5F-428B52642D38}"/>
                    </a:ext>
                  </a:extLst>
                </p:cNvPr>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Freeform 99">
                  <a:extLst>
                    <a:ext uri="{FF2B5EF4-FFF2-40B4-BE49-F238E27FC236}">
                      <a16:creationId xmlns:a16="http://schemas.microsoft.com/office/drawing/2014/main" id="{A38CBDBD-A689-0549-8BC2-1EDCD397D95B}"/>
                    </a:ext>
                  </a:extLst>
                </p:cNvPr>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100">
                  <a:extLst>
                    <a:ext uri="{FF2B5EF4-FFF2-40B4-BE49-F238E27FC236}">
                      <a16:creationId xmlns:a16="http://schemas.microsoft.com/office/drawing/2014/main" id="{6F45DF77-2B15-B440-AEC2-E7457F203250}"/>
                    </a:ext>
                  </a:extLst>
                </p:cNvPr>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101">
                  <a:extLst>
                    <a:ext uri="{FF2B5EF4-FFF2-40B4-BE49-F238E27FC236}">
                      <a16:creationId xmlns:a16="http://schemas.microsoft.com/office/drawing/2014/main" id="{4C0B0BCF-43D6-6A48-8863-BF97C40BDCD1}"/>
                    </a:ext>
                  </a:extLst>
                </p:cNvPr>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68">
                  <a:extLst>
                    <a:ext uri="{FF2B5EF4-FFF2-40B4-BE49-F238E27FC236}">
                      <a16:creationId xmlns:a16="http://schemas.microsoft.com/office/drawing/2014/main" id="{9ED3325E-CB1E-DD44-BFEA-CC8B284E8F8D}"/>
                    </a:ext>
                  </a:extLst>
                </p:cNvPr>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69">
                  <a:extLst>
                    <a:ext uri="{FF2B5EF4-FFF2-40B4-BE49-F238E27FC236}">
                      <a16:creationId xmlns:a16="http://schemas.microsoft.com/office/drawing/2014/main" id="{6EEA3804-7546-4A44-992D-3696470CBC20}"/>
                    </a:ext>
                  </a:extLst>
                </p:cNvPr>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70">
                  <a:extLst>
                    <a:ext uri="{FF2B5EF4-FFF2-40B4-BE49-F238E27FC236}">
                      <a16:creationId xmlns:a16="http://schemas.microsoft.com/office/drawing/2014/main" id="{203EA7DA-51AA-714A-AB47-8A9BA730A932}"/>
                    </a:ext>
                  </a:extLst>
                </p:cNvPr>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Freeform 72">
                  <a:extLst>
                    <a:ext uri="{FF2B5EF4-FFF2-40B4-BE49-F238E27FC236}">
                      <a16:creationId xmlns:a16="http://schemas.microsoft.com/office/drawing/2014/main" id="{03A41455-D701-6F46-B2D9-80545D0DDD05}"/>
                    </a:ext>
                  </a:extLst>
                </p:cNvPr>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73">
                  <a:extLst>
                    <a:ext uri="{FF2B5EF4-FFF2-40B4-BE49-F238E27FC236}">
                      <a16:creationId xmlns:a16="http://schemas.microsoft.com/office/drawing/2014/main" id="{F36BC7C1-DD70-9541-882C-CDBDB47FD2B8}"/>
                    </a:ext>
                  </a:extLst>
                </p:cNvPr>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81">
                  <a:extLst>
                    <a:ext uri="{FF2B5EF4-FFF2-40B4-BE49-F238E27FC236}">
                      <a16:creationId xmlns:a16="http://schemas.microsoft.com/office/drawing/2014/main" id="{216BEA01-C111-3E40-9096-CAB6EE3949C0}"/>
                    </a:ext>
                  </a:extLst>
                </p:cNvPr>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84">
                  <a:extLst>
                    <a:ext uri="{FF2B5EF4-FFF2-40B4-BE49-F238E27FC236}">
                      <a16:creationId xmlns:a16="http://schemas.microsoft.com/office/drawing/2014/main" id="{CBC426E8-257F-834D-A0D3-35A96F618A95}"/>
                    </a:ext>
                  </a:extLst>
                </p:cNvPr>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85">
                  <a:extLst>
                    <a:ext uri="{FF2B5EF4-FFF2-40B4-BE49-F238E27FC236}">
                      <a16:creationId xmlns:a16="http://schemas.microsoft.com/office/drawing/2014/main" id="{44C6C83F-4E25-1F41-AAB5-1120C3C47D8D}"/>
                    </a:ext>
                  </a:extLst>
                </p:cNvPr>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86">
                  <a:extLst>
                    <a:ext uri="{FF2B5EF4-FFF2-40B4-BE49-F238E27FC236}">
                      <a16:creationId xmlns:a16="http://schemas.microsoft.com/office/drawing/2014/main" id="{0DD9C6B5-C1D9-4E4C-B56A-0DC427C7FD40}"/>
                    </a:ext>
                  </a:extLst>
                </p:cNvPr>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87">
                  <a:extLst>
                    <a:ext uri="{FF2B5EF4-FFF2-40B4-BE49-F238E27FC236}">
                      <a16:creationId xmlns:a16="http://schemas.microsoft.com/office/drawing/2014/main" id="{69243DAF-5753-694A-9A06-81B7774886DA}"/>
                    </a:ext>
                  </a:extLst>
                </p:cNvPr>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88">
                  <a:extLst>
                    <a:ext uri="{FF2B5EF4-FFF2-40B4-BE49-F238E27FC236}">
                      <a16:creationId xmlns:a16="http://schemas.microsoft.com/office/drawing/2014/main" id="{BD03DE5F-7D94-BA4A-BFC5-F44328234479}"/>
                    </a:ext>
                  </a:extLst>
                </p:cNvPr>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93">
                  <a:extLst>
                    <a:ext uri="{FF2B5EF4-FFF2-40B4-BE49-F238E27FC236}">
                      <a16:creationId xmlns:a16="http://schemas.microsoft.com/office/drawing/2014/main" id="{C642E808-0CEE-6B43-AD2E-C2FED6BFA541}"/>
                    </a:ext>
                  </a:extLst>
                </p:cNvPr>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94">
                  <a:extLst>
                    <a:ext uri="{FF2B5EF4-FFF2-40B4-BE49-F238E27FC236}">
                      <a16:creationId xmlns:a16="http://schemas.microsoft.com/office/drawing/2014/main" id="{99B4A6A2-2060-104E-89C3-9248EDEB567D}"/>
                    </a:ext>
                  </a:extLst>
                </p:cNvPr>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95">
                  <a:extLst>
                    <a:ext uri="{FF2B5EF4-FFF2-40B4-BE49-F238E27FC236}">
                      <a16:creationId xmlns:a16="http://schemas.microsoft.com/office/drawing/2014/main" id="{1033CE69-AACA-7B4D-8BBF-11167256A0E8}"/>
                    </a:ext>
                  </a:extLst>
                </p:cNvPr>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98">
                  <a:extLst>
                    <a:ext uri="{FF2B5EF4-FFF2-40B4-BE49-F238E27FC236}">
                      <a16:creationId xmlns:a16="http://schemas.microsoft.com/office/drawing/2014/main" id="{1ADE1181-5F5E-ED49-AE00-4C15CE7C446F}"/>
                    </a:ext>
                  </a:extLst>
                </p:cNvPr>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99">
                  <a:extLst>
                    <a:ext uri="{FF2B5EF4-FFF2-40B4-BE49-F238E27FC236}">
                      <a16:creationId xmlns:a16="http://schemas.microsoft.com/office/drawing/2014/main" id="{0E44385B-9720-0C40-8AC6-EC697E82B8B6}"/>
                    </a:ext>
                  </a:extLst>
                </p:cNvPr>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100">
                  <a:extLst>
                    <a:ext uri="{FF2B5EF4-FFF2-40B4-BE49-F238E27FC236}">
                      <a16:creationId xmlns:a16="http://schemas.microsoft.com/office/drawing/2014/main" id="{E13316F5-72F0-E440-B1CF-6695C002CF65}"/>
                    </a:ext>
                  </a:extLst>
                </p:cNvPr>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108">
                  <a:extLst>
                    <a:ext uri="{FF2B5EF4-FFF2-40B4-BE49-F238E27FC236}">
                      <a16:creationId xmlns:a16="http://schemas.microsoft.com/office/drawing/2014/main" id="{E2F1F8D8-15B5-1041-9ACF-7B0C4F48E271}"/>
                    </a:ext>
                  </a:extLst>
                </p:cNvPr>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109">
                  <a:extLst>
                    <a:ext uri="{FF2B5EF4-FFF2-40B4-BE49-F238E27FC236}">
                      <a16:creationId xmlns:a16="http://schemas.microsoft.com/office/drawing/2014/main" id="{04524054-B344-9D4C-8FE6-0BDAB784BDDE}"/>
                    </a:ext>
                  </a:extLst>
                </p:cNvPr>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110">
                  <a:extLst>
                    <a:ext uri="{FF2B5EF4-FFF2-40B4-BE49-F238E27FC236}">
                      <a16:creationId xmlns:a16="http://schemas.microsoft.com/office/drawing/2014/main" id="{9DD197AF-34BF-784E-85B6-982D5E6AE8C3}"/>
                    </a:ext>
                  </a:extLst>
                </p:cNvPr>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112">
                  <a:extLst>
                    <a:ext uri="{FF2B5EF4-FFF2-40B4-BE49-F238E27FC236}">
                      <a16:creationId xmlns:a16="http://schemas.microsoft.com/office/drawing/2014/main" id="{CC8A5005-2A60-B343-9025-635DD59BC186}"/>
                    </a:ext>
                  </a:extLst>
                </p:cNvPr>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113">
                  <a:extLst>
                    <a:ext uri="{FF2B5EF4-FFF2-40B4-BE49-F238E27FC236}">
                      <a16:creationId xmlns:a16="http://schemas.microsoft.com/office/drawing/2014/main" id="{0178B7EE-2989-8E43-A147-7C043CD02390}"/>
                    </a:ext>
                  </a:extLst>
                </p:cNvPr>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115">
                  <a:extLst>
                    <a:ext uri="{FF2B5EF4-FFF2-40B4-BE49-F238E27FC236}">
                      <a16:creationId xmlns:a16="http://schemas.microsoft.com/office/drawing/2014/main" id="{F221EDF4-22A0-FF4B-8886-87045C0D1077}"/>
                    </a:ext>
                  </a:extLst>
                </p:cNvPr>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117">
                  <a:extLst>
                    <a:ext uri="{FF2B5EF4-FFF2-40B4-BE49-F238E27FC236}">
                      <a16:creationId xmlns:a16="http://schemas.microsoft.com/office/drawing/2014/main" id="{F99361EA-AE84-D446-B4B8-5F5E2C07F2EA}"/>
                    </a:ext>
                  </a:extLst>
                </p:cNvPr>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118">
                  <a:extLst>
                    <a:ext uri="{FF2B5EF4-FFF2-40B4-BE49-F238E27FC236}">
                      <a16:creationId xmlns:a16="http://schemas.microsoft.com/office/drawing/2014/main" id="{1D7FF521-1863-3941-AE76-D8EC8FB8B564}"/>
                    </a:ext>
                  </a:extLst>
                </p:cNvPr>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119">
                  <a:extLst>
                    <a:ext uri="{FF2B5EF4-FFF2-40B4-BE49-F238E27FC236}">
                      <a16:creationId xmlns:a16="http://schemas.microsoft.com/office/drawing/2014/main" id="{5C1A5BCA-DB08-7344-8461-11E75119A775}"/>
                    </a:ext>
                  </a:extLst>
                </p:cNvPr>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1">
                  <a:extLst>
                    <a:ext uri="{FF2B5EF4-FFF2-40B4-BE49-F238E27FC236}">
                      <a16:creationId xmlns:a16="http://schemas.microsoft.com/office/drawing/2014/main" id="{992E8A0B-0B9E-0A4A-8090-C60D81AFBE21}"/>
                    </a:ext>
                  </a:extLst>
                </p:cNvPr>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122">
                  <a:extLst>
                    <a:ext uri="{FF2B5EF4-FFF2-40B4-BE49-F238E27FC236}">
                      <a16:creationId xmlns:a16="http://schemas.microsoft.com/office/drawing/2014/main" id="{2E752DB2-D406-D242-9CB2-EDAF7D4355D9}"/>
                    </a:ext>
                  </a:extLst>
                </p:cNvPr>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123">
                  <a:extLst>
                    <a:ext uri="{FF2B5EF4-FFF2-40B4-BE49-F238E27FC236}">
                      <a16:creationId xmlns:a16="http://schemas.microsoft.com/office/drawing/2014/main" id="{21609B28-B170-B04D-A7A8-51A53284874A}"/>
                    </a:ext>
                  </a:extLst>
                </p:cNvPr>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125">
                  <a:extLst>
                    <a:ext uri="{FF2B5EF4-FFF2-40B4-BE49-F238E27FC236}">
                      <a16:creationId xmlns:a16="http://schemas.microsoft.com/office/drawing/2014/main" id="{374C1EB2-F5A3-3044-BF33-70AD9D9BF48B}"/>
                    </a:ext>
                  </a:extLst>
                </p:cNvPr>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32">
                  <a:extLst>
                    <a:ext uri="{FF2B5EF4-FFF2-40B4-BE49-F238E27FC236}">
                      <a16:creationId xmlns:a16="http://schemas.microsoft.com/office/drawing/2014/main" id="{783A1635-F892-BF45-A3C5-870A14E5D584}"/>
                    </a:ext>
                  </a:extLst>
                </p:cNvPr>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33">
                  <a:extLst>
                    <a:ext uri="{FF2B5EF4-FFF2-40B4-BE49-F238E27FC236}">
                      <a16:creationId xmlns:a16="http://schemas.microsoft.com/office/drawing/2014/main" id="{84DF91AB-0E89-D44A-A117-705FB4737A23}"/>
                    </a:ext>
                  </a:extLst>
                </p:cNvPr>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134">
                  <a:extLst>
                    <a:ext uri="{FF2B5EF4-FFF2-40B4-BE49-F238E27FC236}">
                      <a16:creationId xmlns:a16="http://schemas.microsoft.com/office/drawing/2014/main" id="{F5007058-2420-6447-BB75-7D9B5AB912DD}"/>
                    </a:ext>
                  </a:extLst>
                </p:cNvPr>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135">
                  <a:extLst>
                    <a:ext uri="{FF2B5EF4-FFF2-40B4-BE49-F238E27FC236}">
                      <a16:creationId xmlns:a16="http://schemas.microsoft.com/office/drawing/2014/main" id="{32C66940-DB19-C44E-9ED0-4725FE18D8DD}"/>
                    </a:ext>
                  </a:extLst>
                </p:cNvPr>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136">
                  <a:extLst>
                    <a:ext uri="{FF2B5EF4-FFF2-40B4-BE49-F238E27FC236}">
                      <a16:creationId xmlns:a16="http://schemas.microsoft.com/office/drawing/2014/main" id="{FA46263B-743C-AD45-8095-1F3692D40345}"/>
                    </a:ext>
                  </a:extLst>
                </p:cNvPr>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137">
                  <a:extLst>
                    <a:ext uri="{FF2B5EF4-FFF2-40B4-BE49-F238E27FC236}">
                      <a16:creationId xmlns:a16="http://schemas.microsoft.com/office/drawing/2014/main" id="{5D415FF6-239A-4847-B502-5CB9F2FAF74D}"/>
                    </a:ext>
                  </a:extLst>
                </p:cNvPr>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138">
                  <a:extLst>
                    <a:ext uri="{FF2B5EF4-FFF2-40B4-BE49-F238E27FC236}">
                      <a16:creationId xmlns:a16="http://schemas.microsoft.com/office/drawing/2014/main" id="{8AF6CDA2-F2C7-E840-A7BC-972BED1E44B5}"/>
                    </a:ext>
                  </a:extLst>
                </p:cNvPr>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139">
                  <a:extLst>
                    <a:ext uri="{FF2B5EF4-FFF2-40B4-BE49-F238E27FC236}">
                      <a16:creationId xmlns:a16="http://schemas.microsoft.com/office/drawing/2014/main" id="{60EBA745-E994-3A47-B144-DA99E958C148}"/>
                    </a:ext>
                  </a:extLst>
                </p:cNvPr>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140">
                  <a:extLst>
                    <a:ext uri="{FF2B5EF4-FFF2-40B4-BE49-F238E27FC236}">
                      <a16:creationId xmlns:a16="http://schemas.microsoft.com/office/drawing/2014/main" id="{2A4BDD1C-9402-8541-BD93-7A282FCBA24D}"/>
                    </a:ext>
                  </a:extLst>
                </p:cNvPr>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141">
                  <a:extLst>
                    <a:ext uri="{FF2B5EF4-FFF2-40B4-BE49-F238E27FC236}">
                      <a16:creationId xmlns:a16="http://schemas.microsoft.com/office/drawing/2014/main" id="{29A0F673-FDFC-7C43-9833-B30E125FC1CE}"/>
                    </a:ext>
                  </a:extLst>
                </p:cNvPr>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142">
                  <a:extLst>
                    <a:ext uri="{FF2B5EF4-FFF2-40B4-BE49-F238E27FC236}">
                      <a16:creationId xmlns:a16="http://schemas.microsoft.com/office/drawing/2014/main" id="{AAB51279-54E0-8B4A-9476-D6EA7730A46A}"/>
                    </a:ext>
                  </a:extLst>
                </p:cNvPr>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143">
                  <a:extLst>
                    <a:ext uri="{FF2B5EF4-FFF2-40B4-BE49-F238E27FC236}">
                      <a16:creationId xmlns:a16="http://schemas.microsoft.com/office/drawing/2014/main" id="{8BE71994-8FFE-1943-B276-119061E3CA7D}"/>
                    </a:ext>
                  </a:extLst>
                </p:cNvPr>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144">
                  <a:extLst>
                    <a:ext uri="{FF2B5EF4-FFF2-40B4-BE49-F238E27FC236}">
                      <a16:creationId xmlns:a16="http://schemas.microsoft.com/office/drawing/2014/main" id="{87880E20-1D53-2A48-990C-4D2C3F1E3C25}"/>
                    </a:ext>
                  </a:extLst>
                </p:cNvPr>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145">
                  <a:extLst>
                    <a:ext uri="{FF2B5EF4-FFF2-40B4-BE49-F238E27FC236}">
                      <a16:creationId xmlns:a16="http://schemas.microsoft.com/office/drawing/2014/main" id="{DED9C142-8F80-4648-A978-5AE15D641706}"/>
                    </a:ext>
                  </a:extLst>
                </p:cNvPr>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146">
                  <a:extLst>
                    <a:ext uri="{FF2B5EF4-FFF2-40B4-BE49-F238E27FC236}">
                      <a16:creationId xmlns:a16="http://schemas.microsoft.com/office/drawing/2014/main" id="{6CABBF9F-48A6-354B-982F-DB3315652F52}"/>
                    </a:ext>
                  </a:extLst>
                </p:cNvPr>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147">
                  <a:extLst>
                    <a:ext uri="{FF2B5EF4-FFF2-40B4-BE49-F238E27FC236}">
                      <a16:creationId xmlns:a16="http://schemas.microsoft.com/office/drawing/2014/main" id="{B8148D3C-FE2B-AD4E-8474-6D48334CD646}"/>
                    </a:ext>
                  </a:extLst>
                </p:cNvPr>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148">
                  <a:extLst>
                    <a:ext uri="{FF2B5EF4-FFF2-40B4-BE49-F238E27FC236}">
                      <a16:creationId xmlns:a16="http://schemas.microsoft.com/office/drawing/2014/main" id="{1C173FAB-72FB-C94F-876B-2240D60AEA2A}"/>
                    </a:ext>
                  </a:extLst>
                </p:cNvPr>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Freeform 149">
                  <a:extLst>
                    <a:ext uri="{FF2B5EF4-FFF2-40B4-BE49-F238E27FC236}">
                      <a16:creationId xmlns:a16="http://schemas.microsoft.com/office/drawing/2014/main" id="{6665301B-A926-1D47-95E4-5475718551F4}"/>
                    </a:ext>
                  </a:extLst>
                </p:cNvPr>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50">
                  <a:extLst>
                    <a:ext uri="{FF2B5EF4-FFF2-40B4-BE49-F238E27FC236}">
                      <a16:creationId xmlns:a16="http://schemas.microsoft.com/office/drawing/2014/main" id="{371D7664-F5B3-FF4C-8757-89BBFBE709DA}"/>
                    </a:ext>
                  </a:extLst>
                </p:cNvPr>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151">
                  <a:extLst>
                    <a:ext uri="{FF2B5EF4-FFF2-40B4-BE49-F238E27FC236}">
                      <a16:creationId xmlns:a16="http://schemas.microsoft.com/office/drawing/2014/main" id="{6A73343F-D745-DC45-ACC4-6BB32C46D3E4}"/>
                    </a:ext>
                  </a:extLst>
                </p:cNvPr>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152">
                  <a:extLst>
                    <a:ext uri="{FF2B5EF4-FFF2-40B4-BE49-F238E27FC236}">
                      <a16:creationId xmlns:a16="http://schemas.microsoft.com/office/drawing/2014/main" id="{24B1E9F8-1FB7-E041-8C6D-C1B8391B0EBF}"/>
                    </a:ext>
                  </a:extLst>
                </p:cNvPr>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153">
                  <a:extLst>
                    <a:ext uri="{FF2B5EF4-FFF2-40B4-BE49-F238E27FC236}">
                      <a16:creationId xmlns:a16="http://schemas.microsoft.com/office/drawing/2014/main" id="{C054C8F5-B12B-4C4F-8D30-576E91A0384A}"/>
                    </a:ext>
                  </a:extLst>
                </p:cNvPr>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154">
                  <a:extLst>
                    <a:ext uri="{FF2B5EF4-FFF2-40B4-BE49-F238E27FC236}">
                      <a16:creationId xmlns:a16="http://schemas.microsoft.com/office/drawing/2014/main" id="{A5AEDC92-A953-8640-A508-D34C61B82933}"/>
                    </a:ext>
                  </a:extLst>
                </p:cNvPr>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55">
                  <a:extLst>
                    <a:ext uri="{FF2B5EF4-FFF2-40B4-BE49-F238E27FC236}">
                      <a16:creationId xmlns:a16="http://schemas.microsoft.com/office/drawing/2014/main" id="{9F6ACB53-82A7-1B45-A637-E59E2F9850DB}"/>
                    </a:ext>
                  </a:extLst>
                </p:cNvPr>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156">
                  <a:extLst>
                    <a:ext uri="{FF2B5EF4-FFF2-40B4-BE49-F238E27FC236}">
                      <a16:creationId xmlns:a16="http://schemas.microsoft.com/office/drawing/2014/main" id="{C70E17C1-A85A-4649-B58C-C3A057126BDE}"/>
                    </a:ext>
                  </a:extLst>
                </p:cNvPr>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158">
                  <a:extLst>
                    <a:ext uri="{FF2B5EF4-FFF2-40B4-BE49-F238E27FC236}">
                      <a16:creationId xmlns:a16="http://schemas.microsoft.com/office/drawing/2014/main" id="{45713996-C319-4A46-8C64-C0082ECA2B00}"/>
                    </a:ext>
                  </a:extLst>
                </p:cNvPr>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59">
                  <a:extLst>
                    <a:ext uri="{FF2B5EF4-FFF2-40B4-BE49-F238E27FC236}">
                      <a16:creationId xmlns:a16="http://schemas.microsoft.com/office/drawing/2014/main" id="{78F70EFE-1534-D84B-8217-214A71E5D062}"/>
                    </a:ext>
                  </a:extLst>
                </p:cNvPr>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160">
                  <a:extLst>
                    <a:ext uri="{FF2B5EF4-FFF2-40B4-BE49-F238E27FC236}">
                      <a16:creationId xmlns:a16="http://schemas.microsoft.com/office/drawing/2014/main" id="{C3AA5BBC-20C1-A749-8B87-D760E98AFEEE}"/>
                    </a:ext>
                  </a:extLst>
                </p:cNvPr>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161">
                  <a:extLst>
                    <a:ext uri="{FF2B5EF4-FFF2-40B4-BE49-F238E27FC236}">
                      <a16:creationId xmlns:a16="http://schemas.microsoft.com/office/drawing/2014/main" id="{0A318EBD-475D-DD4B-82A4-1C494F9EE107}"/>
                    </a:ext>
                  </a:extLst>
                </p:cNvPr>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3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183">
                  <a:extLst>
                    <a:ext uri="{FF2B5EF4-FFF2-40B4-BE49-F238E27FC236}">
                      <a16:creationId xmlns:a16="http://schemas.microsoft.com/office/drawing/2014/main" id="{8F8EFAD2-B2F5-3A40-889C-3A60843A7549}"/>
                    </a:ext>
                  </a:extLst>
                </p:cNvPr>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Freeform 184">
                  <a:extLst>
                    <a:ext uri="{FF2B5EF4-FFF2-40B4-BE49-F238E27FC236}">
                      <a16:creationId xmlns:a16="http://schemas.microsoft.com/office/drawing/2014/main" id="{69F25502-3136-FF4C-B620-32E77A972236}"/>
                    </a:ext>
                  </a:extLst>
                </p:cNvPr>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88">
                  <a:extLst>
                    <a:ext uri="{FF2B5EF4-FFF2-40B4-BE49-F238E27FC236}">
                      <a16:creationId xmlns:a16="http://schemas.microsoft.com/office/drawing/2014/main" id="{318FCFA6-F8B0-AC4D-8988-25CC2A56BF8A}"/>
                    </a:ext>
                  </a:extLst>
                </p:cNvPr>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201">
                  <a:extLst>
                    <a:ext uri="{FF2B5EF4-FFF2-40B4-BE49-F238E27FC236}">
                      <a16:creationId xmlns:a16="http://schemas.microsoft.com/office/drawing/2014/main" id="{2231E659-B139-BD44-9DF6-7505EA561169}"/>
                    </a:ext>
                  </a:extLst>
                </p:cNvPr>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6" name="Group 165">
                  <a:extLst>
                    <a:ext uri="{FF2B5EF4-FFF2-40B4-BE49-F238E27FC236}">
                      <a16:creationId xmlns:a16="http://schemas.microsoft.com/office/drawing/2014/main" id="{778E11F5-C96D-404D-84A0-0751768E7CC0}"/>
                    </a:ext>
                  </a:extLst>
                </p:cNvPr>
                <p:cNvGrpSpPr/>
                <p:nvPr/>
              </p:nvGrpSpPr>
              <p:grpSpPr>
                <a:xfrm>
                  <a:off x="3362436" y="2344899"/>
                  <a:ext cx="504507" cy="715625"/>
                  <a:chOff x="3534931" y="1977469"/>
                  <a:chExt cx="466948" cy="662349"/>
                </a:xfrm>
              </p:grpSpPr>
              <p:sp>
                <p:nvSpPr>
                  <p:cNvPr id="190" name="Freeform 197">
                    <a:extLst>
                      <a:ext uri="{FF2B5EF4-FFF2-40B4-BE49-F238E27FC236}">
                        <a16:creationId xmlns:a16="http://schemas.microsoft.com/office/drawing/2014/main" id="{5F8834A2-E026-CF43-B14F-792BD5742994}"/>
                      </a:ext>
                    </a:extLst>
                  </p:cNvPr>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Freeform 199">
                    <a:extLst>
                      <a:ext uri="{FF2B5EF4-FFF2-40B4-BE49-F238E27FC236}">
                        <a16:creationId xmlns:a16="http://schemas.microsoft.com/office/drawing/2014/main" id="{C470F807-4DB6-2847-84B9-3ACC00BB5BDE}"/>
                      </a:ext>
                    </a:extLst>
                  </p:cNvPr>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Freeform 202">
                    <a:extLst>
                      <a:ext uri="{FF2B5EF4-FFF2-40B4-BE49-F238E27FC236}">
                        <a16:creationId xmlns:a16="http://schemas.microsoft.com/office/drawing/2014/main" id="{BFE75AA8-230F-5541-B74F-5F269F01BD72}"/>
                      </a:ext>
                    </a:extLst>
                  </p:cNvPr>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Freeform 203">
                    <a:extLst>
                      <a:ext uri="{FF2B5EF4-FFF2-40B4-BE49-F238E27FC236}">
                        <a16:creationId xmlns:a16="http://schemas.microsoft.com/office/drawing/2014/main" id="{9E9B6D17-7FE8-9D48-886E-FBA8CB094181}"/>
                      </a:ext>
                    </a:extLst>
                  </p:cNvPr>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Freeform 204">
                    <a:extLst>
                      <a:ext uri="{FF2B5EF4-FFF2-40B4-BE49-F238E27FC236}">
                        <a16:creationId xmlns:a16="http://schemas.microsoft.com/office/drawing/2014/main" id="{CFA60A9C-9317-CB4D-A69E-74322545B917}"/>
                      </a:ext>
                    </a:extLst>
                  </p:cNvPr>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Freeform 206">
                    <a:extLst>
                      <a:ext uri="{FF2B5EF4-FFF2-40B4-BE49-F238E27FC236}">
                        <a16:creationId xmlns:a16="http://schemas.microsoft.com/office/drawing/2014/main" id="{DFB1373A-7439-AD46-B607-094DAC2A7787}"/>
                      </a:ext>
                    </a:extLst>
                  </p:cNvPr>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Freeform 207">
                    <a:extLst>
                      <a:ext uri="{FF2B5EF4-FFF2-40B4-BE49-F238E27FC236}">
                        <a16:creationId xmlns:a16="http://schemas.microsoft.com/office/drawing/2014/main" id="{14F9F958-1700-E147-847A-6DEAD5E50648}"/>
                      </a:ext>
                    </a:extLst>
                  </p:cNvPr>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Freeform 208">
                    <a:extLst>
                      <a:ext uri="{FF2B5EF4-FFF2-40B4-BE49-F238E27FC236}">
                        <a16:creationId xmlns:a16="http://schemas.microsoft.com/office/drawing/2014/main" id="{0E08BE2A-F55C-1E4E-BA74-4E138D703629}"/>
                      </a:ext>
                    </a:extLst>
                  </p:cNvPr>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Freeform 209">
                    <a:extLst>
                      <a:ext uri="{FF2B5EF4-FFF2-40B4-BE49-F238E27FC236}">
                        <a16:creationId xmlns:a16="http://schemas.microsoft.com/office/drawing/2014/main" id="{96C404F6-8ABC-DF4D-AD27-63ED50BED3DA}"/>
                      </a:ext>
                    </a:extLst>
                  </p:cNvPr>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Freeform 210">
                    <a:extLst>
                      <a:ext uri="{FF2B5EF4-FFF2-40B4-BE49-F238E27FC236}">
                        <a16:creationId xmlns:a16="http://schemas.microsoft.com/office/drawing/2014/main" id="{6293A02A-819D-F546-A33F-A4CB8063B2C7}"/>
                      </a:ext>
                    </a:extLst>
                  </p:cNvPr>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Freeform 211">
                    <a:extLst>
                      <a:ext uri="{FF2B5EF4-FFF2-40B4-BE49-F238E27FC236}">
                        <a16:creationId xmlns:a16="http://schemas.microsoft.com/office/drawing/2014/main" id="{44A6C7F1-C071-2B43-947D-26A82944BF73}"/>
                      </a:ext>
                    </a:extLst>
                  </p:cNvPr>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Freeform 212">
                    <a:extLst>
                      <a:ext uri="{FF2B5EF4-FFF2-40B4-BE49-F238E27FC236}">
                        <a16:creationId xmlns:a16="http://schemas.microsoft.com/office/drawing/2014/main" id="{505DA1E2-3C9D-004D-BB2F-BAA74434E72E}"/>
                      </a:ext>
                    </a:extLst>
                  </p:cNvPr>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Freeform 213">
                    <a:extLst>
                      <a:ext uri="{FF2B5EF4-FFF2-40B4-BE49-F238E27FC236}">
                        <a16:creationId xmlns:a16="http://schemas.microsoft.com/office/drawing/2014/main" id="{2722B18C-C534-5342-A0A0-45EDDC4196FC}"/>
                      </a:ext>
                    </a:extLst>
                  </p:cNvPr>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Freeform 214">
                    <a:extLst>
                      <a:ext uri="{FF2B5EF4-FFF2-40B4-BE49-F238E27FC236}">
                        <a16:creationId xmlns:a16="http://schemas.microsoft.com/office/drawing/2014/main" id="{AF3E25CA-6FEB-774B-84B3-D3A1BF500B39}"/>
                      </a:ext>
                    </a:extLst>
                  </p:cNvPr>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7" name="Freeform 217">
                  <a:extLst>
                    <a:ext uri="{FF2B5EF4-FFF2-40B4-BE49-F238E27FC236}">
                      <a16:creationId xmlns:a16="http://schemas.microsoft.com/office/drawing/2014/main" id="{1218A556-E830-6E42-9B4A-19F41F4C7241}"/>
                    </a:ext>
                  </a:extLst>
                </p:cNvPr>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224">
                  <a:extLst>
                    <a:ext uri="{FF2B5EF4-FFF2-40B4-BE49-F238E27FC236}">
                      <a16:creationId xmlns:a16="http://schemas.microsoft.com/office/drawing/2014/main" id="{06720C9F-CAE1-DA43-9325-35DA42210BD3}"/>
                    </a:ext>
                  </a:extLst>
                </p:cNvPr>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225">
                  <a:extLst>
                    <a:ext uri="{FF2B5EF4-FFF2-40B4-BE49-F238E27FC236}">
                      <a16:creationId xmlns:a16="http://schemas.microsoft.com/office/drawing/2014/main" id="{30C3131E-916A-7E4F-A86D-E02613B3B2AB}"/>
                    </a:ext>
                  </a:extLst>
                </p:cNvPr>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229">
                  <a:extLst>
                    <a:ext uri="{FF2B5EF4-FFF2-40B4-BE49-F238E27FC236}">
                      <a16:creationId xmlns:a16="http://schemas.microsoft.com/office/drawing/2014/main" id="{EDB8BC02-3F6A-7745-9E2E-1EB525537EDB}"/>
                    </a:ext>
                  </a:extLst>
                </p:cNvPr>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230">
                  <a:extLst>
                    <a:ext uri="{FF2B5EF4-FFF2-40B4-BE49-F238E27FC236}">
                      <a16:creationId xmlns:a16="http://schemas.microsoft.com/office/drawing/2014/main" id="{C28659F6-E4E1-2B4E-AA8D-2A2894E592B5}"/>
                    </a:ext>
                  </a:extLst>
                </p:cNvPr>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2" name="Group 171">
                  <a:extLst>
                    <a:ext uri="{FF2B5EF4-FFF2-40B4-BE49-F238E27FC236}">
                      <a16:creationId xmlns:a16="http://schemas.microsoft.com/office/drawing/2014/main" id="{FC123EC7-842D-C848-B45D-3AAF8848F6F6}"/>
                    </a:ext>
                  </a:extLst>
                </p:cNvPr>
                <p:cNvGrpSpPr/>
                <p:nvPr/>
              </p:nvGrpSpPr>
              <p:grpSpPr>
                <a:xfrm>
                  <a:off x="2276558" y="1065159"/>
                  <a:ext cx="3730000" cy="4895744"/>
                  <a:chOff x="2529894" y="793003"/>
                  <a:chExt cx="3452310" cy="4531267"/>
                </a:xfrm>
              </p:grpSpPr>
              <p:sp>
                <p:nvSpPr>
                  <p:cNvPr id="182" name="Freeform 181">
                    <a:extLst>
                      <a:ext uri="{FF2B5EF4-FFF2-40B4-BE49-F238E27FC236}">
                        <a16:creationId xmlns:a16="http://schemas.microsoft.com/office/drawing/2014/main" id="{AC811B7B-1D3D-6A48-B0B0-D2F6417DE75C}"/>
                      </a:ext>
                    </a:extLst>
                  </p:cNvPr>
                  <p:cNvSpPr>
                    <a:spLocks/>
                  </p:cNvSpPr>
                  <p:nvPr/>
                </p:nvSpPr>
                <p:spPr bwMode="auto">
                  <a:xfrm>
                    <a:off x="4740267" y="2398135"/>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Freeform 182">
                    <a:extLst>
                      <a:ext uri="{FF2B5EF4-FFF2-40B4-BE49-F238E27FC236}">
                        <a16:creationId xmlns:a16="http://schemas.microsoft.com/office/drawing/2014/main" id="{69097552-0550-2749-B2A8-5A647508424F}"/>
                      </a:ext>
                    </a:extLst>
                  </p:cNvPr>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Freeform 71">
                    <a:extLst>
                      <a:ext uri="{FF2B5EF4-FFF2-40B4-BE49-F238E27FC236}">
                        <a16:creationId xmlns:a16="http://schemas.microsoft.com/office/drawing/2014/main" id="{7FAF576B-D677-034E-8B6F-D865507591AF}"/>
                      </a:ext>
                    </a:extLst>
                  </p:cNvPr>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Freeform 154">
                    <a:extLst>
                      <a:ext uri="{FF2B5EF4-FFF2-40B4-BE49-F238E27FC236}">
                        <a16:creationId xmlns:a16="http://schemas.microsoft.com/office/drawing/2014/main" id="{E3E1CE93-EE4B-1348-917D-34CD6FB916A4}"/>
                      </a:ext>
                    </a:extLst>
                  </p:cNvPr>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Freeform 156">
                    <a:extLst>
                      <a:ext uri="{FF2B5EF4-FFF2-40B4-BE49-F238E27FC236}">
                        <a16:creationId xmlns:a16="http://schemas.microsoft.com/office/drawing/2014/main" id="{7D88FA59-1104-4147-B35F-5023499C3A49}"/>
                      </a:ext>
                    </a:extLst>
                  </p:cNvPr>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Freeform 189">
                    <a:extLst>
                      <a:ext uri="{FF2B5EF4-FFF2-40B4-BE49-F238E27FC236}">
                        <a16:creationId xmlns:a16="http://schemas.microsoft.com/office/drawing/2014/main" id="{BF4C3D13-F77E-1C44-B235-CD2E246F9509}"/>
                      </a:ext>
                    </a:extLst>
                  </p:cNvPr>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Freeform 226">
                    <a:extLst>
                      <a:ext uri="{FF2B5EF4-FFF2-40B4-BE49-F238E27FC236}">
                        <a16:creationId xmlns:a16="http://schemas.microsoft.com/office/drawing/2014/main" id="{BEE20751-8641-DF46-AF44-5777D2CEBAF3}"/>
                      </a:ext>
                    </a:extLst>
                  </p:cNvPr>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Freeform 234">
                    <a:extLst>
                      <a:ext uri="{FF2B5EF4-FFF2-40B4-BE49-F238E27FC236}">
                        <a16:creationId xmlns:a16="http://schemas.microsoft.com/office/drawing/2014/main" id="{86C5187D-AA69-4440-9DFF-478AE576FF02}"/>
                      </a:ext>
                    </a:extLst>
                  </p:cNvPr>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3" name="Freeform 235">
                  <a:extLst>
                    <a:ext uri="{FF2B5EF4-FFF2-40B4-BE49-F238E27FC236}">
                      <a16:creationId xmlns:a16="http://schemas.microsoft.com/office/drawing/2014/main" id="{727BCFEF-5F5B-8045-88D0-23450054456A}"/>
                    </a:ext>
                  </a:extLst>
                </p:cNvPr>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236">
                  <a:extLst>
                    <a:ext uri="{FF2B5EF4-FFF2-40B4-BE49-F238E27FC236}">
                      <a16:creationId xmlns:a16="http://schemas.microsoft.com/office/drawing/2014/main" id="{045E3625-DD03-8F49-90E4-7451FB2E4CCE}"/>
                    </a:ext>
                  </a:extLst>
                </p:cNvPr>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Freeform 237">
                  <a:extLst>
                    <a:ext uri="{FF2B5EF4-FFF2-40B4-BE49-F238E27FC236}">
                      <a16:creationId xmlns:a16="http://schemas.microsoft.com/office/drawing/2014/main" id="{B71BCC4A-DBB1-AC42-AACC-F4050FEEA259}"/>
                    </a:ext>
                  </a:extLst>
                </p:cNvPr>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Freeform 238">
                  <a:extLst>
                    <a:ext uri="{FF2B5EF4-FFF2-40B4-BE49-F238E27FC236}">
                      <a16:creationId xmlns:a16="http://schemas.microsoft.com/office/drawing/2014/main" id="{2FCA766A-96F8-AA4C-80BE-D786085ACAC1}"/>
                    </a:ext>
                  </a:extLst>
                </p:cNvPr>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Freeform 240">
                  <a:extLst>
                    <a:ext uri="{FF2B5EF4-FFF2-40B4-BE49-F238E27FC236}">
                      <a16:creationId xmlns:a16="http://schemas.microsoft.com/office/drawing/2014/main" id="{1C61A109-CF9A-4347-8301-E4B8721A0B17}"/>
                    </a:ext>
                  </a:extLst>
                </p:cNvPr>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241">
                  <a:extLst>
                    <a:ext uri="{FF2B5EF4-FFF2-40B4-BE49-F238E27FC236}">
                      <a16:creationId xmlns:a16="http://schemas.microsoft.com/office/drawing/2014/main" id="{EAA72F71-F731-524B-B473-A0DD6FA198BF}"/>
                    </a:ext>
                  </a:extLst>
                </p:cNvPr>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242">
                  <a:extLst>
                    <a:ext uri="{FF2B5EF4-FFF2-40B4-BE49-F238E27FC236}">
                      <a16:creationId xmlns:a16="http://schemas.microsoft.com/office/drawing/2014/main" id="{58B4C8A9-4DEE-2643-A01F-E43DD31333B8}"/>
                    </a:ext>
                  </a:extLst>
                </p:cNvPr>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243">
                  <a:extLst>
                    <a:ext uri="{FF2B5EF4-FFF2-40B4-BE49-F238E27FC236}">
                      <a16:creationId xmlns:a16="http://schemas.microsoft.com/office/drawing/2014/main" id="{3AF3D008-047E-1D45-9B6D-0951186A1533}"/>
                    </a:ext>
                  </a:extLst>
                </p:cNvPr>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180">
                  <a:extLst>
                    <a:ext uri="{FF2B5EF4-FFF2-40B4-BE49-F238E27FC236}">
                      <a16:creationId xmlns:a16="http://schemas.microsoft.com/office/drawing/2014/main" id="{77B94A75-EB35-2549-99EB-F0BD82876E13}"/>
                    </a:ext>
                  </a:extLst>
                </p:cNvPr>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A9FF79BE-C2B0-044E-8E7D-45DD7B46132B}"/>
                  </a:ext>
                </a:extLst>
              </p:cNvPr>
              <p:cNvGrpSpPr/>
              <p:nvPr/>
            </p:nvGrpSpPr>
            <p:grpSpPr>
              <a:xfrm>
                <a:off x="1215577" y="2482746"/>
                <a:ext cx="3462088" cy="3828313"/>
                <a:chOff x="1215577" y="2482746"/>
                <a:chExt cx="3462088" cy="3828313"/>
              </a:xfrm>
            </p:grpSpPr>
            <p:sp>
              <p:nvSpPr>
                <p:cNvPr id="17" name="Freeform 89">
                  <a:extLst>
                    <a:ext uri="{FF2B5EF4-FFF2-40B4-BE49-F238E27FC236}">
                      <a16:creationId xmlns:a16="http://schemas.microsoft.com/office/drawing/2014/main" id="{6629862D-7D87-1F49-B0F9-A831439C4A5F}"/>
                    </a:ext>
                  </a:extLst>
                </p:cNvPr>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8" name="Connector 17">
                  <a:extLst>
                    <a:ext uri="{FF2B5EF4-FFF2-40B4-BE49-F238E27FC236}">
                      <a16:creationId xmlns:a16="http://schemas.microsoft.com/office/drawing/2014/main" id="{330891E9-C898-F34F-833F-94F5BC7A64E0}"/>
                    </a:ext>
                  </a:extLst>
                </p:cNvPr>
                <p:cNvSpPr/>
                <p:nvPr/>
              </p:nvSpPr>
              <p:spPr>
                <a:xfrm>
                  <a:off x="4168102" y="381187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Connector 18">
                  <a:extLst>
                    <a:ext uri="{FF2B5EF4-FFF2-40B4-BE49-F238E27FC236}">
                      <a16:creationId xmlns:a16="http://schemas.microsoft.com/office/drawing/2014/main" id="{BF859D29-6F10-6644-9A06-CB3DC7DA0890}"/>
                    </a:ext>
                  </a:extLst>
                </p:cNvPr>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nector 19">
                  <a:extLst>
                    <a:ext uri="{FF2B5EF4-FFF2-40B4-BE49-F238E27FC236}">
                      <a16:creationId xmlns:a16="http://schemas.microsoft.com/office/drawing/2014/main" id="{6AFD1F5C-56C4-9346-B61A-0A57545083D6}"/>
                    </a:ext>
                  </a:extLst>
                </p:cNvPr>
                <p:cNvSpPr/>
                <p:nvPr/>
              </p:nvSpPr>
              <p:spPr>
                <a:xfrm>
                  <a:off x="3987370" y="41612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onnector 20">
                  <a:extLst>
                    <a:ext uri="{FF2B5EF4-FFF2-40B4-BE49-F238E27FC236}">
                      <a16:creationId xmlns:a16="http://schemas.microsoft.com/office/drawing/2014/main" id="{03E96D5E-3D4C-DA4A-B333-583E45139E7C}"/>
                    </a:ext>
                  </a:extLst>
                </p:cNvPr>
                <p:cNvSpPr/>
                <p:nvPr/>
              </p:nvSpPr>
              <p:spPr>
                <a:xfrm>
                  <a:off x="3702046" y="397669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onnector 21">
                  <a:extLst>
                    <a:ext uri="{FF2B5EF4-FFF2-40B4-BE49-F238E27FC236}">
                      <a16:creationId xmlns:a16="http://schemas.microsoft.com/office/drawing/2014/main" id="{BD54F956-51DD-3F4C-8807-E3743334F1C2}"/>
                    </a:ext>
                  </a:extLst>
                </p:cNvPr>
                <p:cNvSpPr/>
                <p:nvPr/>
              </p:nvSpPr>
              <p:spPr>
                <a:xfrm>
                  <a:off x="4586059" y="281563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Connector 22">
                  <a:extLst>
                    <a:ext uri="{FF2B5EF4-FFF2-40B4-BE49-F238E27FC236}">
                      <a16:creationId xmlns:a16="http://schemas.microsoft.com/office/drawing/2014/main" id="{473635DA-E493-4340-AE07-039F21BBBE2A}"/>
                    </a:ext>
                  </a:extLst>
                </p:cNvPr>
                <p:cNvSpPr/>
                <p:nvPr/>
              </p:nvSpPr>
              <p:spPr>
                <a:xfrm>
                  <a:off x="4427785" y="264998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nector 23">
                  <a:extLst>
                    <a:ext uri="{FF2B5EF4-FFF2-40B4-BE49-F238E27FC236}">
                      <a16:creationId xmlns:a16="http://schemas.microsoft.com/office/drawing/2014/main" id="{03D6DC6A-F0D8-B943-AEFB-0A11708643D4}"/>
                    </a:ext>
                  </a:extLst>
                </p:cNvPr>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onnector 24">
                  <a:extLst>
                    <a:ext uri="{FF2B5EF4-FFF2-40B4-BE49-F238E27FC236}">
                      <a16:creationId xmlns:a16="http://schemas.microsoft.com/office/drawing/2014/main" id="{63A759E5-6492-C947-BF47-68D217430E47}"/>
                    </a:ext>
                  </a:extLst>
                </p:cNvPr>
                <p:cNvSpPr/>
                <p:nvPr/>
              </p:nvSpPr>
              <p:spPr>
                <a:xfrm>
                  <a:off x="3941217" y="461658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Connector 25">
                  <a:extLst>
                    <a:ext uri="{FF2B5EF4-FFF2-40B4-BE49-F238E27FC236}">
                      <a16:creationId xmlns:a16="http://schemas.microsoft.com/office/drawing/2014/main" id="{3BA7C3A1-EA74-6941-B965-F0D1C780C418}"/>
                    </a:ext>
                  </a:extLst>
                </p:cNvPr>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nector 26">
                  <a:extLst>
                    <a:ext uri="{FF2B5EF4-FFF2-40B4-BE49-F238E27FC236}">
                      <a16:creationId xmlns:a16="http://schemas.microsoft.com/office/drawing/2014/main" id="{AF08C46C-315F-FF4C-BC30-9CFC330D0EC4}"/>
                    </a:ext>
                  </a:extLst>
                </p:cNvPr>
                <p:cNvSpPr/>
                <p:nvPr/>
              </p:nvSpPr>
              <p:spPr>
                <a:xfrm>
                  <a:off x="3430957" y="413056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Connector 27">
                  <a:extLst>
                    <a:ext uri="{FF2B5EF4-FFF2-40B4-BE49-F238E27FC236}">
                      <a16:creationId xmlns:a16="http://schemas.microsoft.com/office/drawing/2014/main" id="{73D5A482-923D-7E4F-8628-BE64AC1F29ED}"/>
                    </a:ext>
                  </a:extLst>
                </p:cNvPr>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Connector 28">
                  <a:extLst>
                    <a:ext uri="{FF2B5EF4-FFF2-40B4-BE49-F238E27FC236}">
                      <a16:creationId xmlns:a16="http://schemas.microsoft.com/office/drawing/2014/main" id="{235A9CEA-ACE8-004F-BD1F-C195CD0BC455}"/>
                    </a:ext>
                  </a:extLst>
                </p:cNvPr>
                <p:cNvSpPr/>
                <p:nvPr/>
              </p:nvSpPr>
              <p:spPr>
                <a:xfrm>
                  <a:off x="2605209" y="393879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onnector 29">
                  <a:extLst>
                    <a:ext uri="{FF2B5EF4-FFF2-40B4-BE49-F238E27FC236}">
                      <a16:creationId xmlns:a16="http://schemas.microsoft.com/office/drawing/2014/main" id="{4B1B0319-88B6-FA49-9431-39F28637A70F}"/>
                    </a:ext>
                  </a:extLst>
                </p:cNvPr>
                <p:cNvSpPr/>
                <p:nvPr/>
              </p:nvSpPr>
              <p:spPr>
                <a:xfrm>
                  <a:off x="3074180" y="3587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Connector 30">
                  <a:extLst>
                    <a:ext uri="{FF2B5EF4-FFF2-40B4-BE49-F238E27FC236}">
                      <a16:creationId xmlns:a16="http://schemas.microsoft.com/office/drawing/2014/main" id="{ECA12563-3306-914E-A9AE-347D9D90AF70}"/>
                    </a:ext>
                  </a:extLst>
                </p:cNvPr>
                <p:cNvSpPr/>
                <p:nvPr/>
              </p:nvSpPr>
              <p:spPr>
                <a:xfrm>
                  <a:off x="3780835" y="257012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Connector 31">
                  <a:extLst>
                    <a:ext uri="{FF2B5EF4-FFF2-40B4-BE49-F238E27FC236}">
                      <a16:creationId xmlns:a16="http://schemas.microsoft.com/office/drawing/2014/main" id="{ADC4B9B4-7D68-9047-BD9E-F9B3EBBE5C5A}"/>
                    </a:ext>
                  </a:extLst>
                </p:cNvPr>
                <p:cNvSpPr/>
                <p:nvPr/>
              </p:nvSpPr>
              <p:spPr>
                <a:xfrm>
                  <a:off x="3389139" y="3207677"/>
                  <a:ext cx="93935" cy="9360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onnector 32">
                  <a:extLst>
                    <a:ext uri="{FF2B5EF4-FFF2-40B4-BE49-F238E27FC236}">
                      <a16:creationId xmlns:a16="http://schemas.microsoft.com/office/drawing/2014/main" id="{6FC9A3BF-7D70-E74D-9EB4-AC0FF91586BE}"/>
                    </a:ext>
                  </a:extLst>
                </p:cNvPr>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Connector 33">
                  <a:extLst>
                    <a:ext uri="{FF2B5EF4-FFF2-40B4-BE49-F238E27FC236}">
                      <a16:creationId xmlns:a16="http://schemas.microsoft.com/office/drawing/2014/main" id="{42918AC5-77DF-2241-A151-8913892FBEDD}"/>
                    </a:ext>
                  </a:extLst>
                </p:cNvPr>
                <p:cNvSpPr/>
                <p:nvPr/>
              </p:nvSpPr>
              <p:spPr>
                <a:xfrm>
                  <a:off x="3096193" y="312086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onnector 34">
                  <a:extLst>
                    <a:ext uri="{FF2B5EF4-FFF2-40B4-BE49-F238E27FC236}">
                      <a16:creationId xmlns:a16="http://schemas.microsoft.com/office/drawing/2014/main" id="{CD1D540E-B92A-AB43-98FF-E8146BF1A8BB}"/>
                    </a:ext>
                  </a:extLst>
                </p:cNvPr>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Connector 35">
                  <a:extLst>
                    <a:ext uri="{FF2B5EF4-FFF2-40B4-BE49-F238E27FC236}">
                      <a16:creationId xmlns:a16="http://schemas.microsoft.com/office/drawing/2014/main" id="{87665B31-7010-7C4A-ACA2-2DB8265B3F37}"/>
                    </a:ext>
                  </a:extLst>
                </p:cNvPr>
                <p:cNvSpPr/>
                <p:nvPr/>
              </p:nvSpPr>
              <p:spPr>
                <a:xfrm>
                  <a:off x="3239165" y="24827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Connector 36">
                  <a:extLst>
                    <a:ext uri="{FF2B5EF4-FFF2-40B4-BE49-F238E27FC236}">
                      <a16:creationId xmlns:a16="http://schemas.microsoft.com/office/drawing/2014/main" id="{58E04813-DD85-6E4F-815C-443A944708D9}"/>
                    </a:ext>
                  </a:extLst>
                </p:cNvPr>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Connector 37">
                  <a:extLst>
                    <a:ext uri="{FF2B5EF4-FFF2-40B4-BE49-F238E27FC236}">
                      <a16:creationId xmlns:a16="http://schemas.microsoft.com/office/drawing/2014/main" id="{36C83B1B-2025-DB4D-A308-C5A8FEE4560B}"/>
                    </a:ext>
                  </a:extLst>
                </p:cNvPr>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Connector 38">
                  <a:extLst>
                    <a:ext uri="{FF2B5EF4-FFF2-40B4-BE49-F238E27FC236}">
                      <a16:creationId xmlns:a16="http://schemas.microsoft.com/office/drawing/2014/main" id="{8B705BF8-F35B-954A-95C5-A236A1F7259D}"/>
                    </a:ext>
                  </a:extLst>
                </p:cNvPr>
                <p:cNvSpPr/>
                <p:nvPr/>
              </p:nvSpPr>
              <p:spPr>
                <a:xfrm>
                  <a:off x="1215577" y="490833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Connector 39">
                  <a:extLst>
                    <a:ext uri="{FF2B5EF4-FFF2-40B4-BE49-F238E27FC236}">
                      <a16:creationId xmlns:a16="http://schemas.microsoft.com/office/drawing/2014/main" id="{CBD01E1E-6E82-C143-AA42-3AB951ABBED3}"/>
                    </a:ext>
                  </a:extLst>
                </p:cNvPr>
                <p:cNvSpPr/>
                <p:nvPr/>
              </p:nvSpPr>
              <p:spPr>
                <a:xfrm>
                  <a:off x="1868911" y="3558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Connector 40">
                  <a:extLst>
                    <a:ext uri="{FF2B5EF4-FFF2-40B4-BE49-F238E27FC236}">
                      <a16:creationId xmlns:a16="http://schemas.microsoft.com/office/drawing/2014/main" id="{99026837-35FE-CF4F-9BDD-9AE0612A6E4D}"/>
                    </a:ext>
                  </a:extLst>
                </p:cNvPr>
                <p:cNvSpPr/>
                <p:nvPr/>
              </p:nvSpPr>
              <p:spPr>
                <a:xfrm>
                  <a:off x="1786187" y="3582123"/>
                  <a:ext cx="94938" cy="8676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Connector 41">
                  <a:extLst>
                    <a:ext uri="{FF2B5EF4-FFF2-40B4-BE49-F238E27FC236}">
                      <a16:creationId xmlns:a16="http://schemas.microsoft.com/office/drawing/2014/main" id="{557D5428-0DF2-AE46-8F37-FD255793D8AA}"/>
                    </a:ext>
                  </a:extLst>
                </p:cNvPr>
                <p:cNvSpPr/>
                <p:nvPr/>
              </p:nvSpPr>
              <p:spPr>
                <a:xfrm>
                  <a:off x="1864162" y="329567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Connector 42">
                  <a:extLst>
                    <a:ext uri="{FF2B5EF4-FFF2-40B4-BE49-F238E27FC236}">
                      <a16:creationId xmlns:a16="http://schemas.microsoft.com/office/drawing/2014/main" id="{22B12D49-F1E9-944B-AD5E-69B2DAA5B354}"/>
                    </a:ext>
                  </a:extLst>
                </p:cNvPr>
                <p:cNvSpPr/>
                <p:nvPr/>
              </p:nvSpPr>
              <p:spPr>
                <a:xfrm>
                  <a:off x="1768797" y="333333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Connector 43">
                  <a:extLst>
                    <a:ext uri="{FF2B5EF4-FFF2-40B4-BE49-F238E27FC236}">
                      <a16:creationId xmlns:a16="http://schemas.microsoft.com/office/drawing/2014/main" id="{160D222A-AEF4-E945-BEAC-7AA941D146FF}"/>
                    </a:ext>
                  </a:extLst>
                </p:cNvPr>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Connector 44">
                  <a:extLst>
                    <a:ext uri="{FF2B5EF4-FFF2-40B4-BE49-F238E27FC236}">
                      <a16:creationId xmlns:a16="http://schemas.microsoft.com/office/drawing/2014/main" id="{85B89F87-8B80-2342-A7F2-6A23C53CF1AB}"/>
                    </a:ext>
                  </a:extLst>
                </p:cNvPr>
                <p:cNvSpPr/>
                <p:nvPr/>
              </p:nvSpPr>
              <p:spPr>
                <a:xfrm>
                  <a:off x="3097166" y="542896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Connector 45">
                  <a:extLst>
                    <a:ext uri="{FF2B5EF4-FFF2-40B4-BE49-F238E27FC236}">
                      <a16:creationId xmlns:a16="http://schemas.microsoft.com/office/drawing/2014/main" id="{6240D5FC-19FA-0844-B285-6E5C04DEAE20}"/>
                    </a:ext>
                  </a:extLst>
                </p:cNvPr>
                <p:cNvSpPr/>
                <p:nvPr/>
              </p:nvSpPr>
              <p:spPr>
                <a:xfrm>
                  <a:off x="3353049" y="619849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Connector 46">
                  <a:extLst>
                    <a:ext uri="{FF2B5EF4-FFF2-40B4-BE49-F238E27FC236}">
                      <a16:creationId xmlns:a16="http://schemas.microsoft.com/office/drawing/2014/main" id="{F8285775-2AF9-CF4C-AB49-FEF7942CAAC6}"/>
                    </a:ext>
                  </a:extLst>
                </p:cNvPr>
                <p:cNvSpPr/>
                <p:nvPr/>
              </p:nvSpPr>
              <p:spPr>
                <a:xfrm>
                  <a:off x="3052894" y="490282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Connector 47">
                  <a:extLst>
                    <a:ext uri="{FF2B5EF4-FFF2-40B4-BE49-F238E27FC236}">
                      <a16:creationId xmlns:a16="http://schemas.microsoft.com/office/drawing/2014/main" id="{A1166AD8-57CF-3841-9564-401F61CED903}"/>
                    </a:ext>
                  </a:extLst>
                </p:cNvPr>
                <p:cNvSpPr/>
                <p:nvPr/>
              </p:nvSpPr>
              <p:spPr>
                <a:xfrm>
                  <a:off x="2732806" y="483776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Connector 48">
                  <a:extLst>
                    <a:ext uri="{FF2B5EF4-FFF2-40B4-BE49-F238E27FC236}">
                      <a16:creationId xmlns:a16="http://schemas.microsoft.com/office/drawing/2014/main" id="{D56F5EB3-53DD-1E43-A826-97878EAD0386}"/>
                    </a:ext>
                  </a:extLst>
                </p:cNvPr>
                <p:cNvSpPr/>
                <p:nvPr/>
              </p:nvSpPr>
              <p:spPr>
                <a:xfrm>
                  <a:off x="2646510" y="45313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2" name="Connector 11">
              <a:extLst>
                <a:ext uri="{FF2B5EF4-FFF2-40B4-BE49-F238E27FC236}">
                  <a16:creationId xmlns:a16="http://schemas.microsoft.com/office/drawing/2014/main" id="{49A91FF8-6A9E-5F43-AA8C-9411670B8740}"/>
                </a:ext>
              </a:extLst>
            </p:cNvPr>
            <p:cNvSpPr/>
            <p:nvPr/>
          </p:nvSpPr>
          <p:spPr>
            <a:xfrm>
              <a:off x="4761063" y="2479622"/>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onnector 12">
              <a:extLst>
                <a:ext uri="{FF2B5EF4-FFF2-40B4-BE49-F238E27FC236}">
                  <a16:creationId xmlns:a16="http://schemas.microsoft.com/office/drawing/2014/main" id="{6EAAA39D-6F47-A249-A929-C3BAADFA4C6A}"/>
                </a:ext>
              </a:extLst>
            </p:cNvPr>
            <p:cNvSpPr/>
            <p:nvPr/>
          </p:nvSpPr>
          <p:spPr>
            <a:xfrm>
              <a:off x="4583109" y="4793708"/>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6EC2DA87-AC14-4C4C-B8A8-E83773616621}"/>
                </a:ext>
              </a:extLst>
            </p:cNvPr>
            <p:cNvSpPr txBox="1"/>
            <p:nvPr/>
          </p:nvSpPr>
          <p:spPr>
            <a:xfrm>
              <a:off x="3819385" y="5742549"/>
              <a:ext cx="207638" cy="380823"/>
            </a:xfrm>
            <a:prstGeom prst="rect">
              <a:avLst/>
            </a:prstGeom>
            <a:noFill/>
          </p:spPr>
          <p:txBody>
            <a:bodyPr wrap="none" lIns="102815" tIns="51410" rIns="102815" bIns="51410" rtlCol="0">
              <a:spAutoFit/>
            </a:bodyPr>
            <a:lstStyle/>
            <a:p>
              <a:pPr marL="0" marR="0" lvl="0" indent="0" algn="l"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4" name="Connector 203">
            <a:extLst>
              <a:ext uri="{FF2B5EF4-FFF2-40B4-BE49-F238E27FC236}">
                <a16:creationId xmlns:a16="http://schemas.microsoft.com/office/drawing/2014/main" id="{39D79B94-6533-064A-B481-BD54825F07B0}"/>
              </a:ext>
            </a:extLst>
          </p:cNvPr>
          <p:cNvSpPr/>
          <p:nvPr/>
        </p:nvSpPr>
        <p:spPr>
          <a:xfrm>
            <a:off x="6047044" y="3758081"/>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 name="Picture 204" descr="IMG_4566.jpeg">
            <a:extLst>
              <a:ext uri="{FF2B5EF4-FFF2-40B4-BE49-F238E27FC236}">
                <a16:creationId xmlns:a16="http://schemas.microsoft.com/office/drawing/2014/main" id="{16337035-8BB7-DD48-8717-BA5E5B5FBA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398013" y="4117500"/>
            <a:ext cx="3643521" cy="2732641"/>
          </a:xfrm>
          <a:prstGeom prst="rect">
            <a:avLst/>
          </a:prstGeom>
          <a:ln>
            <a:noFill/>
          </a:ln>
          <a:effectLst>
            <a:outerShdw blurRad="292100" dist="139700" dir="2700000" algn="tl" rotWithShape="0">
              <a:srgbClr val="333333">
                <a:alpha val="65000"/>
              </a:srgbClr>
            </a:outerShdw>
          </a:effectLst>
        </p:spPr>
      </p:pic>
      <p:pic>
        <p:nvPicPr>
          <p:cNvPr id="206" name="Picture 205">
            <a:extLst>
              <a:ext uri="{FF2B5EF4-FFF2-40B4-BE49-F238E27FC236}">
                <a16:creationId xmlns:a16="http://schemas.microsoft.com/office/drawing/2014/main" id="{7ABACA96-09BE-CE41-A29F-630EBBABEF61}"/>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1193479" y="1616607"/>
            <a:ext cx="3099209" cy="260251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07" name="Picture 206">
            <a:extLst>
              <a:ext uri="{FF2B5EF4-FFF2-40B4-BE49-F238E27FC236}">
                <a16:creationId xmlns:a16="http://schemas.microsoft.com/office/drawing/2014/main" id="{CC0A207E-E190-BC40-B06D-EBB0987E53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914" y="3059862"/>
            <a:ext cx="3900853" cy="2603783"/>
          </a:xfrm>
          <a:prstGeom prst="rect">
            <a:avLst/>
          </a:prstGeom>
        </p:spPr>
      </p:pic>
    </p:spTree>
    <p:extLst>
      <p:ext uri="{BB962C8B-B14F-4D97-AF65-F5344CB8AC3E}">
        <p14:creationId xmlns:p14="http://schemas.microsoft.com/office/powerpoint/2010/main" val="5490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9840-A20D-AE46-A52E-969B55D53A05}"/>
              </a:ext>
            </a:extLst>
          </p:cNvPr>
          <p:cNvSpPr>
            <a:spLocks noGrp="1"/>
          </p:cNvSpPr>
          <p:nvPr>
            <p:ph type="title"/>
          </p:nvPr>
        </p:nvSpPr>
        <p:spPr/>
        <p:txBody>
          <a:bodyPr/>
          <a:lstStyle/>
          <a:p>
            <a:r>
              <a:rPr lang="en-GB" dirty="0"/>
              <a:t>Organisation and People</a:t>
            </a:r>
          </a:p>
        </p:txBody>
      </p:sp>
      <p:sp>
        <p:nvSpPr>
          <p:cNvPr id="4" name="Slide Number Placeholder 3">
            <a:extLst>
              <a:ext uri="{FF2B5EF4-FFF2-40B4-BE49-F238E27FC236}">
                <a16:creationId xmlns:a16="http://schemas.microsoft.com/office/drawing/2014/main" id="{EE02AA1C-46D9-9549-878E-95C02DAACA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AD66DE0-7720-D44A-8C98-B79D65FB1C69}"/>
              </a:ext>
            </a:extLst>
          </p:cNvPr>
          <p:cNvSpPr>
            <a:spLocks noGrp="1"/>
          </p:cNvSpPr>
          <p:nvPr>
            <p:ph type="body" sz="quarter" idx="13"/>
          </p:nvPr>
        </p:nvSpPr>
        <p:spPr/>
        <p:txBody>
          <a:bodyPr/>
          <a:lstStyle/>
          <a:p>
            <a:r>
              <a:rPr lang="en-GB" dirty="0"/>
              <a:t>Who is at the heart of ESS?</a:t>
            </a:r>
          </a:p>
          <a:p>
            <a:endParaRPr lang="en-GB" dirty="0"/>
          </a:p>
        </p:txBody>
      </p:sp>
      <p:pic>
        <p:nvPicPr>
          <p:cNvPr id="6" name="Picture 5">
            <a:extLst>
              <a:ext uri="{FF2B5EF4-FFF2-40B4-BE49-F238E27FC236}">
                <a16:creationId xmlns:a16="http://schemas.microsoft.com/office/drawing/2014/main" id="{07B48610-7438-4F41-B8E3-78E750CB0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 t="5" b="3"/>
          <a:stretch/>
        </p:blipFill>
        <p:spPr>
          <a:xfrm>
            <a:off x="-99597" y="1388330"/>
            <a:ext cx="12360696" cy="7354184"/>
          </a:xfrm>
          <a:prstGeom prst="rect">
            <a:avLst/>
          </a:prstGeom>
        </p:spPr>
      </p:pic>
      <p:grpSp>
        <p:nvGrpSpPr>
          <p:cNvPr id="7" name="Group 6">
            <a:extLst>
              <a:ext uri="{FF2B5EF4-FFF2-40B4-BE49-F238E27FC236}">
                <a16:creationId xmlns:a16="http://schemas.microsoft.com/office/drawing/2014/main" id="{C6ED3838-83DB-2746-8414-5A39C097AD82}"/>
              </a:ext>
            </a:extLst>
          </p:cNvPr>
          <p:cNvGrpSpPr/>
          <p:nvPr/>
        </p:nvGrpSpPr>
        <p:grpSpPr>
          <a:xfrm>
            <a:off x="263352" y="2564904"/>
            <a:ext cx="3335256" cy="3071379"/>
            <a:chOff x="3735915" y="4618018"/>
            <a:chExt cx="3613194" cy="3327327"/>
          </a:xfrm>
        </p:grpSpPr>
        <p:grpSp>
          <p:nvGrpSpPr>
            <p:cNvPr id="8" name="Group 7">
              <a:extLst>
                <a:ext uri="{FF2B5EF4-FFF2-40B4-BE49-F238E27FC236}">
                  <a16:creationId xmlns:a16="http://schemas.microsoft.com/office/drawing/2014/main" id="{D9828F0F-6F23-584C-8F4B-7D075F435533}"/>
                </a:ext>
              </a:extLst>
            </p:cNvPr>
            <p:cNvGrpSpPr/>
            <p:nvPr/>
          </p:nvGrpSpPr>
          <p:grpSpPr>
            <a:xfrm>
              <a:off x="3735915" y="4618018"/>
              <a:ext cx="3613194" cy="3327327"/>
              <a:chOff x="4499992" y="2281436"/>
              <a:chExt cx="2016224" cy="1872208"/>
            </a:xfrm>
          </p:grpSpPr>
          <p:sp>
            <p:nvSpPr>
              <p:cNvPr id="10" name="Oval 9">
                <a:extLst>
                  <a:ext uri="{FF2B5EF4-FFF2-40B4-BE49-F238E27FC236}">
                    <a16:creationId xmlns:a16="http://schemas.microsoft.com/office/drawing/2014/main" id="{45D30A62-FCDA-CC4B-BF9B-686D923DA34E}"/>
                  </a:ext>
                </a:extLst>
              </p:cNvPr>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61627" rtl="0" eaLnBrk="1" fontAlgn="auto" latinLnBrk="0" hangingPunct="1">
                  <a:lnSpc>
                    <a:spcPct val="100000"/>
                  </a:lnSpc>
                  <a:spcBef>
                    <a:spcPts val="0"/>
                  </a:spcBef>
                  <a:spcAft>
                    <a:spcPts val="0"/>
                  </a:spcAft>
                  <a:buClrTx/>
                  <a:buSzTx/>
                  <a:buFontTx/>
                  <a:buNone/>
                  <a:tabLst/>
                  <a:defRPr/>
                </a:pPr>
                <a:endParaRPr kumimoji="0" lang="en-US" sz="3323" b="1" i="0" u="none" strike="noStrike" kern="1200" cap="none" spc="0" normalizeH="0" baseline="0" noProof="0" dirty="0">
                  <a:ln>
                    <a:noFill/>
                  </a:ln>
                  <a:solidFill>
                    <a:srgbClr val="149ED6"/>
                  </a:solidFill>
                  <a:effectLst/>
                  <a:uLnTx/>
                  <a:uFillTx/>
                  <a:latin typeface="Calibri"/>
                  <a:ea typeface="+mn-ea"/>
                  <a:cs typeface="Helvetica"/>
                </a:endParaRPr>
              </a:p>
            </p:txBody>
          </p:sp>
          <p:sp>
            <p:nvSpPr>
              <p:cNvPr id="11" name="TextBox 10">
                <a:extLst>
                  <a:ext uri="{FF2B5EF4-FFF2-40B4-BE49-F238E27FC236}">
                    <a16:creationId xmlns:a16="http://schemas.microsoft.com/office/drawing/2014/main" id="{8759BD5D-5412-E749-BFCC-B1EA11D74427}"/>
                  </a:ext>
                </a:extLst>
              </p:cNvPr>
              <p:cNvSpPr txBox="1"/>
              <p:nvPr/>
            </p:nvSpPr>
            <p:spPr>
              <a:xfrm>
                <a:off x="4499992" y="2522015"/>
                <a:ext cx="2016224" cy="567247"/>
              </a:xfrm>
              <a:prstGeom prst="rect">
                <a:avLst/>
              </a:prstGeom>
              <a:noFill/>
            </p:spPr>
            <p:txBody>
              <a:bodyPr wrap="square" rtlCol="0">
                <a:spAutoFit/>
              </a:bodyPr>
              <a:lstStyle/>
              <a:p>
                <a:pPr marL="0" marR="0" lvl="0" indent="0" algn="ctr" defTabSz="1061627" rtl="0" eaLnBrk="1" fontAlgn="auto" latinLnBrk="0" hangingPunct="1">
                  <a:lnSpc>
                    <a:spcPct val="100000"/>
                  </a:lnSpc>
                  <a:spcBef>
                    <a:spcPts val="0"/>
                  </a:spcBef>
                  <a:spcAft>
                    <a:spcPts val="0"/>
                  </a:spcAft>
                  <a:buClrTx/>
                  <a:buSzTx/>
                  <a:buFontTx/>
                  <a:buNone/>
                  <a:tabLst/>
                  <a:defRPr/>
                </a:pPr>
                <a:r>
                  <a:rPr kumimoji="0" lang="en-US" sz="3785" b="1" i="0" u="none" strike="noStrike" kern="1200" cap="none" spc="0" normalizeH="0" baseline="0" noProof="0" dirty="0" smtClean="0">
                    <a:ln>
                      <a:noFill/>
                    </a:ln>
                    <a:solidFill>
                      <a:srgbClr val="FFFFFF"/>
                    </a:solidFill>
                    <a:effectLst/>
                    <a:uLnTx/>
                    <a:uFillTx/>
                    <a:latin typeface="Calibri"/>
                    <a:ea typeface="+mn-ea"/>
                    <a:cs typeface="Helvetica"/>
                  </a:rPr>
                  <a:t>481</a:t>
                </a:r>
                <a:endParaRPr kumimoji="0" lang="en-US" sz="3785" b="1" i="0" u="none" strike="noStrike" kern="1200" cap="none" spc="0" normalizeH="0" baseline="0" noProof="0" dirty="0">
                  <a:ln>
                    <a:noFill/>
                  </a:ln>
                  <a:solidFill>
                    <a:srgbClr val="FFFFFF"/>
                  </a:solidFill>
                  <a:effectLst/>
                  <a:uLnTx/>
                  <a:uFillTx/>
                  <a:latin typeface="Calibri"/>
                  <a:ea typeface="+mn-ea"/>
                  <a:cs typeface="Helvetica"/>
                </a:endParaRPr>
              </a:p>
              <a:p>
                <a:pPr marL="0" marR="0" lvl="0" indent="0" algn="ctr" defTabSz="1061627" rtl="0" eaLnBrk="1" fontAlgn="auto" latinLnBrk="0" hangingPunct="1">
                  <a:lnSpc>
                    <a:spcPct val="100000"/>
                  </a:lnSpc>
                  <a:spcBef>
                    <a:spcPts val="0"/>
                  </a:spcBef>
                  <a:spcAft>
                    <a:spcPts val="0"/>
                  </a:spcAft>
                  <a:buClrTx/>
                  <a:buSzTx/>
                  <a:buFontTx/>
                  <a:buNone/>
                  <a:tabLst/>
                  <a:defRPr/>
                </a:pPr>
                <a:r>
                  <a:rPr kumimoji="0" lang="en-US" sz="1662" b="0" i="0" u="none" strike="noStrike" kern="1200" cap="none" spc="0" normalizeH="0" baseline="0" noProof="0" dirty="0">
                    <a:ln>
                      <a:noFill/>
                    </a:ln>
                    <a:solidFill>
                      <a:srgbClr val="FFFFFF"/>
                    </a:solidFill>
                    <a:effectLst/>
                    <a:uLnTx/>
                    <a:uFillTx/>
                    <a:latin typeface="Calibri"/>
                    <a:ea typeface="+mn-ea"/>
                    <a:cs typeface="Helvetica"/>
                  </a:rPr>
                  <a:t>Employees</a:t>
                </a:r>
              </a:p>
            </p:txBody>
          </p:sp>
        </p:grpSp>
        <p:pic>
          <p:nvPicPr>
            <p:cNvPr id="9" name="Picture 8" descr="elated image">
              <a:extLst>
                <a:ext uri="{FF2B5EF4-FFF2-40B4-BE49-F238E27FC236}">
                  <a16:creationId xmlns:a16="http://schemas.microsoft.com/office/drawing/2014/main" id="{62E0D762-7389-4243-9784-84FF046583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CF086D7-3D24-1A41-900E-10BE5B0F4726}"/>
              </a:ext>
            </a:extLst>
          </p:cNvPr>
          <p:cNvGrpSpPr/>
          <p:nvPr/>
        </p:nvGrpSpPr>
        <p:grpSpPr>
          <a:xfrm>
            <a:off x="4428372" y="2564903"/>
            <a:ext cx="3335256" cy="3071379"/>
            <a:chOff x="-949710" y="3908461"/>
            <a:chExt cx="3613194" cy="3327327"/>
          </a:xfrm>
        </p:grpSpPr>
        <p:grpSp>
          <p:nvGrpSpPr>
            <p:cNvPr id="13" name="Group 12">
              <a:extLst>
                <a:ext uri="{FF2B5EF4-FFF2-40B4-BE49-F238E27FC236}">
                  <a16:creationId xmlns:a16="http://schemas.microsoft.com/office/drawing/2014/main" id="{18B93FB7-C831-4342-8848-8E6F8D2A0EDE}"/>
                </a:ext>
              </a:extLst>
            </p:cNvPr>
            <p:cNvGrpSpPr/>
            <p:nvPr/>
          </p:nvGrpSpPr>
          <p:grpSpPr>
            <a:xfrm>
              <a:off x="-949710" y="3908461"/>
              <a:ext cx="3613194" cy="3327327"/>
              <a:chOff x="4499992" y="2281436"/>
              <a:chExt cx="2016224" cy="1872208"/>
            </a:xfrm>
          </p:grpSpPr>
          <p:sp>
            <p:nvSpPr>
              <p:cNvPr id="15" name="Oval 14">
                <a:extLst>
                  <a:ext uri="{FF2B5EF4-FFF2-40B4-BE49-F238E27FC236}">
                    <a16:creationId xmlns:a16="http://schemas.microsoft.com/office/drawing/2014/main" id="{CC2C3C70-054E-BE4B-8F23-EBBE98B055F9}"/>
                  </a:ext>
                </a:extLst>
              </p:cNvPr>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61627" rtl="0" eaLnBrk="1" fontAlgn="auto" latinLnBrk="0" hangingPunct="1">
                  <a:lnSpc>
                    <a:spcPct val="100000"/>
                  </a:lnSpc>
                  <a:spcBef>
                    <a:spcPts val="0"/>
                  </a:spcBef>
                  <a:spcAft>
                    <a:spcPts val="0"/>
                  </a:spcAft>
                  <a:buClrTx/>
                  <a:buSzTx/>
                  <a:buFontTx/>
                  <a:buNone/>
                  <a:tabLst/>
                  <a:defRPr/>
                </a:pPr>
                <a:endParaRPr kumimoji="0" lang="en-US" sz="3323" b="1" i="0" u="none" strike="noStrike" kern="1200" cap="none" spc="0" normalizeH="0" baseline="0" noProof="0" dirty="0">
                  <a:ln>
                    <a:noFill/>
                  </a:ln>
                  <a:solidFill>
                    <a:srgbClr val="149ED6"/>
                  </a:solidFill>
                  <a:effectLst/>
                  <a:uLnTx/>
                  <a:uFillTx/>
                  <a:latin typeface="Calibri"/>
                  <a:ea typeface="+mn-ea"/>
                  <a:cs typeface="Helvetica"/>
                </a:endParaRPr>
              </a:p>
            </p:txBody>
          </p:sp>
          <p:sp>
            <p:nvSpPr>
              <p:cNvPr id="16" name="TextBox 15">
                <a:extLst>
                  <a:ext uri="{FF2B5EF4-FFF2-40B4-BE49-F238E27FC236}">
                    <a16:creationId xmlns:a16="http://schemas.microsoft.com/office/drawing/2014/main" id="{B40EC9CF-6BB9-FC42-95B2-866B0ADEFAD8}"/>
                  </a:ext>
                </a:extLst>
              </p:cNvPr>
              <p:cNvSpPr txBox="1"/>
              <p:nvPr/>
            </p:nvSpPr>
            <p:spPr>
              <a:xfrm>
                <a:off x="4499992" y="2522015"/>
                <a:ext cx="2016224" cy="567247"/>
              </a:xfrm>
              <a:prstGeom prst="rect">
                <a:avLst/>
              </a:prstGeom>
              <a:noFill/>
            </p:spPr>
            <p:txBody>
              <a:bodyPr wrap="square" rtlCol="0">
                <a:spAutoFit/>
              </a:bodyPr>
              <a:lstStyle/>
              <a:p>
                <a:pPr marL="0" marR="0" lvl="0" indent="0" algn="ctr" defTabSz="1061627" rtl="0" eaLnBrk="1" fontAlgn="auto" latinLnBrk="0" hangingPunct="1">
                  <a:lnSpc>
                    <a:spcPct val="100000"/>
                  </a:lnSpc>
                  <a:spcBef>
                    <a:spcPts val="0"/>
                  </a:spcBef>
                  <a:spcAft>
                    <a:spcPts val="0"/>
                  </a:spcAft>
                  <a:buClrTx/>
                  <a:buSzTx/>
                  <a:buFontTx/>
                  <a:buNone/>
                  <a:tabLst/>
                  <a:defRPr/>
                </a:pPr>
                <a:r>
                  <a:rPr kumimoji="0" lang="en-US" sz="3785" b="1" i="0" u="none" strike="noStrike" kern="1200" cap="none" spc="0" normalizeH="0" baseline="0" noProof="0" dirty="0" smtClean="0">
                    <a:ln>
                      <a:noFill/>
                    </a:ln>
                    <a:solidFill>
                      <a:srgbClr val="FFFFFF"/>
                    </a:solidFill>
                    <a:effectLst/>
                    <a:uLnTx/>
                    <a:uFillTx/>
                    <a:latin typeface="Calibri"/>
                    <a:ea typeface="+mn-ea"/>
                    <a:cs typeface="Helvetica"/>
                  </a:rPr>
                  <a:t>53</a:t>
                </a:r>
                <a:endParaRPr kumimoji="0" lang="en-US" sz="3785" b="1" i="0" u="none" strike="noStrike" kern="1200" cap="none" spc="0" normalizeH="0" baseline="0" noProof="0" dirty="0">
                  <a:ln>
                    <a:noFill/>
                  </a:ln>
                  <a:solidFill>
                    <a:srgbClr val="FFFFFF"/>
                  </a:solidFill>
                  <a:effectLst/>
                  <a:uLnTx/>
                  <a:uFillTx/>
                  <a:latin typeface="Calibri"/>
                  <a:ea typeface="+mn-ea"/>
                  <a:cs typeface="Helvetica"/>
                </a:endParaRPr>
              </a:p>
              <a:p>
                <a:pPr marL="0" marR="0" lvl="0" indent="0" algn="ctr" defTabSz="1061627" rtl="0" eaLnBrk="1" fontAlgn="auto" latinLnBrk="0" hangingPunct="1">
                  <a:lnSpc>
                    <a:spcPct val="100000"/>
                  </a:lnSpc>
                  <a:spcBef>
                    <a:spcPts val="0"/>
                  </a:spcBef>
                  <a:spcAft>
                    <a:spcPts val="0"/>
                  </a:spcAft>
                  <a:buClrTx/>
                  <a:buSzTx/>
                  <a:buFontTx/>
                  <a:buNone/>
                  <a:tabLst/>
                  <a:defRPr/>
                </a:pPr>
                <a:r>
                  <a:rPr kumimoji="0" lang="en-US" sz="1662" b="0" i="0" u="none" strike="noStrike" kern="1200" cap="none" spc="0" normalizeH="0" baseline="0" noProof="0" dirty="0">
                    <a:ln>
                      <a:noFill/>
                    </a:ln>
                    <a:solidFill>
                      <a:srgbClr val="FFFFFF"/>
                    </a:solidFill>
                    <a:effectLst/>
                    <a:uLnTx/>
                    <a:uFillTx/>
                    <a:latin typeface="Calibri"/>
                    <a:ea typeface="+mn-ea"/>
                    <a:cs typeface="Helvetica"/>
                  </a:rPr>
                  <a:t>Nationalities</a:t>
                </a:r>
              </a:p>
            </p:txBody>
          </p:sp>
        </p:grpSp>
        <p:pic>
          <p:nvPicPr>
            <p:cNvPr id="14" name="Picture 2" descr="elated image">
              <a:extLst>
                <a:ext uri="{FF2B5EF4-FFF2-40B4-BE49-F238E27FC236}">
                  <a16:creationId xmlns:a16="http://schemas.microsoft.com/office/drawing/2014/main" id="{E0576D36-6426-D542-A78A-97512317642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3889E2DD-63E0-D449-A438-2D33A6357FAF}"/>
              </a:ext>
            </a:extLst>
          </p:cNvPr>
          <p:cNvGrpSpPr/>
          <p:nvPr/>
        </p:nvGrpSpPr>
        <p:grpSpPr>
          <a:xfrm>
            <a:off x="8492372" y="2634987"/>
            <a:ext cx="3335256" cy="3071379"/>
            <a:chOff x="314325" y="2244798"/>
            <a:chExt cx="3613194" cy="3327327"/>
          </a:xfrm>
        </p:grpSpPr>
        <p:grpSp>
          <p:nvGrpSpPr>
            <p:cNvPr id="18" name="Group 17">
              <a:extLst>
                <a:ext uri="{FF2B5EF4-FFF2-40B4-BE49-F238E27FC236}">
                  <a16:creationId xmlns:a16="http://schemas.microsoft.com/office/drawing/2014/main" id="{F465239A-9AB3-F941-B334-B6089B2360D0}"/>
                </a:ext>
              </a:extLst>
            </p:cNvPr>
            <p:cNvGrpSpPr/>
            <p:nvPr/>
          </p:nvGrpSpPr>
          <p:grpSpPr>
            <a:xfrm>
              <a:off x="314325" y="2244798"/>
              <a:ext cx="3613194" cy="3327327"/>
              <a:chOff x="4499992" y="2281436"/>
              <a:chExt cx="2016224" cy="1872208"/>
            </a:xfrm>
          </p:grpSpPr>
          <p:sp>
            <p:nvSpPr>
              <p:cNvPr id="20" name="Oval 19">
                <a:extLst>
                  <a:ext uri="{FF2B5EF4-FFF2-40B4-BE49-F238E27FC236}">
                    <a16:creationId xmlns:a16="http://schemas.microsoft.com/office/drawing/2014/main" id="{E06B96F5-DD8A-A542-9325-0CC92D2F7171}"/>
                  </a:ext>
                </a:extLst>
              </p:cNvPr>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61627" rtl="0" eaLnBrk="1" fontAlgn="auto" latinLnBrk="0" hangingPunct="1">
                  <a:lnSpc>
                    <a:spcPct val="100000"/>
                  </a:lnSpc>
                  <a:spcBef>
                    <a:spcPts val="0"/>
                  </a:spcBef>
                  <a:spcAft>
                    <a:spcPts val="0"/>
                  </a:spcAft>
                  <a:buClrTx/>
                  <a:buSzTx/>
                  <a:buFontTx/>
                  <a:buNone/>
                  <a:tabLst/>
                  <a:defRPr/>
                </a:pPr>
                <a:endParaRPr kumimoji="0" lang="en-US" sz="3323" b="1" i="0" u="none" strike="noStrike" kern="1200" cap="none" spc="0" normalizeH="0" baseline="0" noProof="0" dirty="0">
                  <a:ln>
                    <a:noFill/>
                  </a:ln>
                  <a:solidFill>
                    <a:srgbClr val="149ED6"/>
                  </a:solidFill>
                  <a:effectLst/>
                  <a:uLnTx/>
                  <a:uFillTx/>
                  <a:latin typeface="Calibri"/>
                  <a:ea typeface="+mn-ea"/>
                  <a:cs typeface="Helvetica"/>
                </a:endParaRPr>
              </a:p>
            </p:txBody>
          </p:sp>
          <p:sp>
            <p:nvSpPr>
              <p:cNvPr id="21" name="TextBox 20">
                <a:extLst>
                  <a:ext uri="{FF2B5EF4-FFF2-40B4-BE49-F238E27FC236}">
                    <a16:creationId xmlns:a16="http://schemas.microsoft.com/office/drawing/2014/main" id="{A77A8211-FDC0-4943-8F79-9FEBE9C07A2D}"/>
                  </a:ext>
                </a:extLst>
              </p:cNvPr>
              <p:cNvSpPr txBox="1"/>
              <p:nvPr/>
            </p:nvSpPr>
            <p:spPr>
              <a:xfrm>
                <a:off x="4499992" y="2522015"/>
                <a:ext cx="2016224" cy="567247"/>
              </a:xfrm>
              <a:prstGeom prst="rect">
                <a:avLst/>
              </a:prstGeom>
              <a:noFill/>
            </p:spPr>
            <p:txBody>
              <a:bodyPr wrap="square" rtlCol="0">
                <a:spAutoFit/>
              </a:bodyPr>
              <a:lstStyle/>
              <a:p>
                <a:pPr marL="0" marR="0" lvl="0" indent="0" algn="ctr" defTabSz="1061627" rtl="0" eaLnBrk="1" fontAlgn="auto" latinLnBrk="0" hangingPunct="1">
                  <a:lnSpc>
                    <a:spcPct val="100000"/>
                  </a:lnSpc>
                  <a:spcBef>
                    <a:spcPts val="0"/>
                  </a:spcBef>
                  <a:spcAft>
                    <a:spcPts val="0"/>
                  </a:spcAft>
                  <a:buClrTx/>
                  <a:buSzTx/>
                  <a:buFontTx/>
                  <a:buNone/>
                  <a:tabLst/>
                  <a:defRPr/>
                </a:pPr>
                <a:r>
                  <a:rPr kumimoji="0" lang="en-US" sz="3785" b="1" i="0" u="none" strike="noStrike" kern="1200" cap="none" spc="0" normalizeH="0" baseline="0" noProof="0" dirty="0">
                    <a:ln>
                      <a:noFill/>
                    </a:ln>
                    <a:solidFill>
                      <a:srgbClr val="FFFFFF"/>
                    </a:solidFill>
                    <a:effectLst/>
                    <a:uLnTx/>
                    <a:uFillTx/>
                    <a:latin typeface="Calibri"/>
                    <a:ea typeface="+mn-ea"/>
                    <a:cs typeface="Helvetica"/>
                  </a:rPr>
                  <a:t>~ 100</a:t>
                </a:r>
              </a:p>
              <a:p>
                <a:pPr marL="0" marR="0" lvl="0" indent="0" algn="ctr" defTabSz="1061627" rtl="0" eaLnBrk="1" fontAlgn="auto" latinLnBrk="0" hangingPunct="1">
                  <a:lnSpc>
                    <a:spcPct val="100000"/>
                  </a:lnSpc>
                  <a:spcBef>
                    <a:spcPts val="0"/>
                  </a:spcBef>
                  <a:spcAft>
                    <a:spcPts val="0"/>
                  </a:spcAft>
                  <a:buClrTx/>
                  <a:buSzTx/>
                  <a:buFontTx/>
                  <a:buNone/>
                  <a:tabLst/>
                  <a:defRPr/>
                </a:pPr>
                <a:r>
                  <a:rPr kumimoji="0" lang="en-US" sz="1662" b="0" i="0" u="none" strike="noStrike" kern="1200" cap="none" spc="0" normalizeH="0" baseline="0" noProof="0" dirty="0">
                    <a:ln>
                      <a:noFill/>
                    </a:ln>
                    <a:solidFill>
                      <a:srgbClr val="FFFFFF"/>
                    </a:solidFill>
                    <a:effectLst/>
                    <a:uLnTx/>
                    <a:uFillTx/>
                    <a:latin typeface="Calibri"/>
                    <a:ea typeface="+mn-ea"/>
                    <a:cs typeface="Helvetica"/>
                  </a:rPr>
                  <a:t>Collaborating Institutions</a:t>
                </a:r>
              </a:p>
            </p:txBody>
          </p:sp>
        </p:grpSp>
        <p:pic>
          <p:nvPicPr>
            <p:cNvPr id="19" name="Picture 6" descr="mage result for PSI villigen">
              <a:extLst>
                <a:ext uri="{FF2B5EF4-FFF2-40B4-BE49-F238E27FC236}">
                  <a16:creationId xmlns:a16="http://schemas.microsoft.com/office/drawing/2014/main" id="{B519B0C2-5B41-884A-9C68-70531E0BF9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65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Mission and Values</a:t>
            </a:r>
          </a:p>
        </p:txBody>
      </p:sp>
      <p:pic>
        <p:nvPicPr>
          <p:cNvPr id="9" name="Content Placeholder 8"/>
          <p:cNvPicPr preferRelativeResize="0">
            <a:picLocks noGrp="1"/>
          </p:cNvPicPr>
          <p:nvPr>
            <p:ph idx="1"/>
          </p:nvPr>
        </p:nvPicPr>
        <p:blipFill rotWithShape="1">
          <a:blip r:embed="rId3">
            <a:extLst>
              <a:ext uri="{28A0092B-C50C-407E-A947-70E740481C1C}">
                <a14:useLocalDpi xmlns:a14="http://schemas.microsoft.com/office/drawing/2010/main" val="0"/>
              </a:ext>
            </a:extLst>
          </a:blip>
          <a:srcRect l="2355" t="2884" r="1164" b="634"/>
          <a:stretch/>
        </p:blipFill>
        <p:spPr>
          <a:xfrm>
            <a:off x="432000" y="2009880"/>
            <a:ext cx="3960000" cy="3960000"/>
          </a:xfrm>
          <a:prstGeom prst="ellipse">
            <a:avLst/>
          </a:prstGeom>
          <a:ln>
            <a:noFill/>
          </a:ln>
          <a:effectLst/>
        </p:spPr>
      </p:pic>
      <p:sp>
        <p:nvSpPr>
          <p:cNvPr id="4" name="Text Placeholder 3">
            <a:extLst>
              <a:ext uri="{FF2B5EF4-FFF2-40B4-BE49-F238E27FC236}">
                <a16:creationId xmlns:a16="http://schemas.microsoft.com/office/drawing/2014/main" id="{A3FBE4A9-138B-A94E-A714-4919A2F02E6F}"/>
              </a:ext>
            </a:extLst>
          </p:cNvPr>
          <p:cNvSpPr>
            <a:spLocks noGrp="1"/>
          </p:cNvSpPr>
          <p:nvPr>
            <p:ph type="body" sz="quarter" idx="13"/>
          </p:nvPr>
        </p:nvSpPr>
        <p:spPr/>
        <p:txBody>
          <a:bodyPr/>
          <a:lstStyle/>
          <a:p>
            <a:r>
              <a:rPr lang="en-GB" dirty="0"/>
              <a:t>What is ESS at its core?</a:t>
            </a:r>
          </a:p>
        </p:txBody>
      </p:sp>
      <p:sp>
        <p:nvSpPr>
          <p:cNvPr id="8" name="Rectangle 7"/>
          <p:cNvSpPr/>
          <p:nvPr/>
        </p:nvSpPr>
        <p:spPr>
          <a:xfrm>
            <a:off x="5107552" y="6021288"/>
            <a:ext cx="5832648" cy="53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0F0"/>
                </a:solidFill>
                <a:effectLst/>
                <a:uLnTx/>
                <a:uFillTx/>
                <a:latin typeface="Calibri"/>
                <a:ea typeface="+mn-ea"/>
                <a:cs typeface="+mn-cs"/>
              </a:rPr>
              <a:t>Core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68"/>
                </a:solidFill>
                <a:effectLst/>
                <a:uLnTx/>
                <a:uFillTx/>
                <a:latin typeface="Calibri"/>
                <a:ea typeface="+mn-ea"/>
                <a:cs typeface="+mn-cs"/>
              </a:rPr>
              <a:t>Excellence • Collaboration • Openness • Sustainability</a:t>
            </a:r>
          </a:p>
        </p:txBody>
      </p:sp>
      <p:sp>
        <p:nvSpPr>
          <p:cNvPr id="11" name="Rectangle 10">
            <a:extLst>
              <a:ext uri="{FF2B5EF4-FFF2-40B4-BE49-F238E27FC236}">
                <a16:creationId xmlns:a16="http://schemas.microsoft.com/office/drawing/2014/main" id="{AEF7B241-1A2C-5447-8E27-987FC29812A0}"/>
              </a:ext>
            </a:extLst>
          </p:cNvPr>
          <p:cNvSpPr/>
          <p:nvPr/>
        </p:nvSpPr>
        <p:spPr>
          <a:xfrm>
            <a:off x="5107552" y="1722093"/>
            <a:ext cx="6821096" cy="957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0F0"/>
                </a:solidFill>
                <a:effectLst/>
                <a:uLnTx/>
                <a:uFillTx/>
                <a:latin typeface="Calibri"/>
                <a:ea typeface="+mn-ea"/>
                <a:cs typeface="+mn-cs"/>
              </a:rPr>
              <a:t>ESS Vision</a:t>
            </a:r>
          </a:p>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Our vision is to build and operate the world’s most powerful neutron source, enabling scientific breakthroughs in research related to materials, energy, health and the environment, and addressing some of the most important societal challenges of our time. </a:t>
            </a:r>
          </a:p>
        </p:txBody>
      </p:sp>
      <p:sp>
        <p:nvSpPr>
          <p:cNvPr id="6" name="TextBox 5">
            <a:extLst>
              <a:ext uri="{FF2B5EF4-FFF2-40B4-BE49-F238E27FC236}">
                <a16:creationId xmlns:a16="http://schemas.microsoft.com/office/drawing/2014/main" id="{98780FCF-E081-1749-B0E4-F48C8102AF0D}"/>
              </a:ext>
            </a:extLst>
          </p:cNvPr>
          <p:cNvSpPr txBox="1"/>
          <p:nvPr/>
        </p:nvSpPr>
        <p:spPr>
          <a:xfrm>
            <a:off x="5781368" y="3097161"/>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CF7CEB0-30D3-A64D-BE8E-A23B58609ED7}"/>
              </a:ext>
            </a:extLst>
          </p:cNvPr>
          <p:cNvSpPr/>
          <p:nvPr/>
        </p:nvSpPr>
        <p:spPr>
          <a:xfrm>
            <a:off x="5107552" y="2924944"/>
            <a:ext cx="6965112" cy="3004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0F0"/>
                </a:solidFill>
                <a:effectLst/>
                <a:uLnTx/>
                <a:uFillTx/>
                <a:latin typeface="Calibri"/>
                <a:ea typeface="+mn-ea"/>
                <a:cs typeface="+mn-cs"/>
              </a:rPr>
              <a:t>Mission</a:t>
            </a:r>
            <a:endParaRPr kumimoji="0" lang="en-US" sz="1400" b="1" i="0" u="sng" strike="noStrike" kern="1200" cap="none" spc="0" normalizeH="0" baseline="0" noProof="0" dirty="0">
              <a:ln>
                <a:noFill/>
              </a:ln>
              <a:solidFill>
                <a:srgbClr val="00B0F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To do this, we commit to deliver ESS as a facility that:</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Is built safely, on time and on budget</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Produces research outputs that are best-in-class both in terms of scientific quality and in terms of socioeconomic impact</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Supports and develops its user community, fosters a scientific culture of excellence and acts as an international scientific hub</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Operates safely, efficiently and economically, and responds to the needs of its stakeholders, its host states and member states</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Develops innovative ways of working, new technologies, and upgrades to capabilities needed to remain at the cutting edge</a:t>
            </a:r>
          </a:p>
        </p:txBody>
      </p:sp>
    </p:spTree>
    <p:extLst>
      <p:ext uri="{BB962C8B-B14F-4D97-AF65-F5344CB8AC3E}">
        <p14:creationId xmlns:p14="http://schemas.microsoft.com/office/powerpoint/2010/main" val="2349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par>
                          <p:cTn id="8" fill="hold">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1000"/>
                                        <p:tgtEl>
                                          <p:spTgt spid="14">
                                            <p:txEl>
                                              <p:pRg st="0" end="0"/>
                                            </p:txEl>
                                          </p:spTgt>
                                        </p:tgtEl>
                                      </p:cBhvr>
                                    </p:animEffect>
                                  </p:childTnLst>
                                </p:cTn>
                              </p:par>
                              <p:par>
                                <p:cTn id="12" presetID="9" presetClass="entr" presetSubtype="0" fill="hold" grpId="0" nodeType="withEffect">
                                  <p:stCondLst>
                                    <p:cond delay="50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dissolve">
                                      <p:cBhvr>
                                        <p:cTn id="14" dur="1000"/>
                                        <p:tgtEl>
                                          <p:spTgt spid="14">
                                            <p:txEl>
                                              <p:pRg st="1" end="1"/>
                                            </p:txEl>
                                          </p:spTgt>
                                        </p:tgtEl>
                                      </p:cBhvr>
                                    </p:animEffect>
                                  </p:childTnLst>
                                </p:cTn>
                              </p:par>
                              <p:par>
                                <p:cTn id="15" presetID="9" presetClass="entr" presetSubtype="0" fill="hold" grpId="0" nodeType="withEffect">
                                  <p:stCondLst>
                                    <p:cond delay="50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1000"/>
                                        <p:tgtEl>
                                          <p:spTgt spid="14">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4">
                                            <p:txEl>
                                              <p:pRg st="3" end="3"/>
                                            </p:txEl>
                                          </p:spTgt>
                                        </p:tgtEl>
                                        <p:attrNameLst>
                                          <p:attrName>style.visibility</p:attrName>
                                        </p:attrNameLst>
                                      </p:cBhvr>
                                      <p:to>
                                        <p:strVal val="visible"/>
                                      </p:to>
                                    </p:set>
                                    <p:animEffect transition="in" filter="dissolve">
                                      <p:cBhvr>
                                        <p:cTn id="20" dur="1000"/>
                                        <p:tgtEl>
                                          <p:spTgt spid="14">
                                            <p:txEl>
                                              <p:pRg st="3" end="3"/>
                                            </p:txEl>
                                          </p:spTgt>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dissolve">
                                      <p:cBhvr>
                                        <p:cTn id="23" dur="1000"/>
                                        <p:tgtEl>
                                          <p:spTgt spid="14">
                                            <p:txEl>
                                              <p:pRg st="4" end="4"/>
                                            </p:txEl>
                                          </p:spTgt>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dissolve">
                                      <p:cBhvr>
                                        <p:cTn id="26" dur="1000"/>
                                        <p:tgtEl>
                                          <p:spTgt spid="14">
                                            <p:txEl>
                                              <p:pRg st="5" end="5"/>
                                            </p:txEl>
                                          </p:spTgt>
                                        </p:tgtEl>
                                      </p:cBhvr>
                                    </p:animEffect>
                                  </p:childTnLst>
                                </p:cTn>
                              </p:par>
                              <p:par>
                                <p:cTn id="27" presetID="9" presetClass="entr" presetSubtype="0" fill="hold" grpId="0" nodeType="withEffect">
                                  <p:stCondLst>
                                    <p:cond delay="500"/>
                                  </p:stCondLst>
                                  <p:childTnLst>
                                    <p:set>
                                      <p:cBhvr>
                                        <p:cTn id="28" dur="1" fill="hold">
                                          <p:stCondLst>
                                            <p:cond delay="0"/>
                                          </p:stCondLst>
                                        </p:cTn>
                                        <p:tgtEl>
                                          <p:spTgt spid="14">
                                            <p:txEl>
                                              <p:pRg st="6" end="6"/>
                                            </p:txEl>
                                          </p:spTgt>
                                        </p:tgtEl>
                                        <p:attrNameLst>
                                          <p:attrName>style.visibility</p:attrName>
                                        </p:attrNameLst>
                                      </p:cBhvr>
                                      <p:to>
                                        <p:strVal val="visible"/>
                                      </p:to>
                                    </p:set>
                                    <p:animEffect transition="in" filter="dissolve">
                                      <p:cBhvr>
                                        <p:cTn id="29" dur="1000"/>
                                        <p:tgtEl>
                                          <p:spTgt spid="14">
                                            <p:txEl>
                                              <p:pRg st="6" end="6"/>
                                            </p:txEl>
                                          </p:spTgt>
                                        </p:tgtEl>
                                      </p:cBhvr>
                                    </p:animEffect>
                                  </p:childTnLst>
                                </p:cTn>
                              </p:par>
                            </p:childTnLst>
                          </p:cTn>
                        </p:par>
                        <p:par>
                          <p:cTn id="30" fill="hold">
                            <p:stCondLst>
                              <p:cond delay="2500"/>
                            </p:stCondLst>
                            <p:childTnLst>
                              <p:par>
                                <p:cTn id="31" presetID="9" presetClass="entr" presetSubtype="0" fill="hold" grpId="0" nodeType="after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13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1128" y="364212"/>
            <a:ext cx="9518848" cy="562074"/>
          </a:xfrm>
        </p:spPr>
        <p:txBody>
          <a:bodyPr/>
          <a:lstStyle/>
          <a:p>
            <a:r>
              <a:rPr lang="en-US" dirty="0"/>
              <a:t>The Big Picture</a:t>
            </a:r>
          </a:p>
        </p:txBody>
      </p:sp>
      <p:sp>
        <p:nvSpPr>
          <p:cNvPr id="12" name="Rectangle 11"/>
          <p:cNvSpPr/>
          <p:nvPr/>
        </p:nvSpPr>
        <p:spPr>
          <a:xfrm>
            <a:off x="4943872" y="3528907"/>
            <a:ext cx="7128792" cy="1340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5268"/>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CD451EDD-19F0-3243-A93D-C5A1A41E2DCD}"/>
              </a:ext>
            </a:extLst>
          </p:cNvPr>
          <p:cNvSpPr/>
          <p:nvPr/>
        </p:nvSpPr>
        <p:spPr>
          <a:xfrm rot="18913276">
            <a:off x="-151749" y="3321887"/>
            <a:ext cx="6425780" cy="53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68"/>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F27D7138-D826-6849-87F7-F8BA8F562C5A}"/>
              </a:ext>
            </a:extLst>
          </p:cNvPr>
          <p:cNvSpPr>
            <a:spLocks noGrp="1"/>
          </p:cNvSpPr>
          <p:nvPr>
            <p:ph idx="1"/>
          </p:nvPr>
        </p:nvSpPr>
        <p:spPr>
          <a:xfrm>
            <a:off x="0" y="3010531"/>
            <a:ext cx="12192000" cy="876196"/>
          </a:xfrm>
        </p:spPr>
        <p:txBody>
          <a:bodyPr>
            <a:normAutofit/>
          </a:bodyPr>
          <a:lstStyle/>
          <a:p>
            <a:pPr marL="0" indent="0" algn="ctr">
              <a:spcBef>
                <a:spcPts val="0"/>
              </a:spcBef>
              <a:buNone/>
            </a:pPr>
            <a:r>
              <a:rPr lang="en-US" sz="4400" dirty="0">
                <a:solidFill>
                  <a:schemeClr val="tx1">
                    <a:lumMod val="75000"/>
                    <a:lumOff val="25000"/>
                  </a:schemeClr>
                </a:solidFill>
                <a:latin typeface="Helvetica"/>
              </a:rPr>
              <a:t>enabling scientific breakthroughs</a:t>
            </a:r>
            <a:r>
              <a:rPr lang="en-US" sz="1800" dirty="0">
                <a:solidFill>
                  <a:schemeClr val="tx1">
                    <a:lumMod val="75000"/>
                    <a:lumOff val="25000"/>
                  </a:schemeClr>
                </a:solidFill>
                <a:latin typeface="Helvetica"/>
              </a:rPr>
              <a:t> </a:t>
            </a:r>
          </a:p>
          <a:p>
            <a:endParaRPr lang="sv-SE" sz="3600" dirty="0">
              <a:solidFill>
                <a:schemeClr val="tx1">
                  <a:lumMod val="75000"/>
                  <a:lumOff val="25000"/>
                </a:schemeClr>
              </a:solidFill>
            </a:endParaRPr>
          </a:p>
        </p:txBody>
      </p:sp>
      <p:sp>
        <p:nvSpPr>
          <p:cNvPr id="5" name="TextBox 4">
            <a:extLst>
              <a:ext uri="{FF2B5EF4-FFF2-40B4-BE49-F238E27FC236}">
                <a16:creationId xmlns:a16="http://schemas.microsoft.com/office/drawing/2014/main" id="{25A3CD64-8E64-3140-B875-F8450DD8A7BD}"/>
              </a:ext>
            </a:extLst>
          </p:cNvPr>
          <p:cNvSpPr txBox="1"/>
          <p:nvPr/>
        </p:nvSpPr>
        <p:spPr>
          <a:xfrm>
            <a:off x="0" y="2395966"/>
            <a:ext cx="12192000" cy="510106"/>
          </a:xfrm>
          <a:prstGeom prst="rect">
            <a:avLst/>
          </a:prstGeom>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Build and operate the world’s most powerful neutron source</a:t>
            </a:r>
          </a:p>
        </p:txBody>
      </p:sp>
      <p:sp>
        <p:nvSpPr>
          <p:cNvPr id="7" name="TextBox 6">
            <a:extLst>
              <a:ext uri="{FF2B5EF4-FFF2-40B4-BE49-F238E27FC236}">
                <a16:creationId xmlns:a16="http://schemas.microsoft.com/office/drawing/2014/main" id="{B42DDE44-9A5A-2944-B7D0-F4F4538DC265}"/>
              </a:ext>
            </a:extLst>
          </p:cNvPr>
          <p:cNvSpPr txBox="1"/>
          <p:nvPr/>
        </p:nvSpPr>
        <p:spPr>
          <a:xfrm>
            <a:off x="0" y="3877285"/>
            <a:ext cx="12192000" cy="612443"/>
          </a:xfrm>
          <a:prstGeom prst="rect">
            <a:avLst/>
          </a:prstGeom>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in research related to materials, energy, health and the environment,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Content Placeholder 5">
            <a:extLst>
              <a:ext uri="{FF2B5EF4-FFF2-40B4-BE49-F238E27FC236}">
                <a16:creationId xmlns:a16="http://schemas.microsoft.com/office/drawing/2014/main" id="{972A17F2-9A23-B442-8229-C28A3BAD497D}"/>
              </a:ext>
            </a:extLst>
          </p:cNvPr>
          <p:cNvSpPr txBox="1">
            <a:spLocks/>
          </p:cNvSpPr>
          <p:nvPr/>
        </p:nvSpPr>
        <p:spPr>
          <a:xfrm>
            <a:off x="0" y="4522849"/>
            <a:ext cx="12192000" cy="148874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000000">
                    <a:lumMod val="75000"/>
                    <a:lumOff val="25000"/>
                  </a:srgbClr>
                </a:solidFill>
                <a:effectLst/>
                <a:uLnTx/>
                <a:uFillTx/>
                <a:latin typeface="Helvetica"/>
                <a:ea typeface="+mn-ea"/>
                <a:cs typeface="+mn-cs"/>
              </a:rPr>
              <a:t>addressing some of the most important societal challenges of our time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a:ea typeface="+mn-ea"/>
                <a:cs typeface="+mn-cs"/>
              </a:rPr>
              <a:t>. </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sv-SE" sz="3600" b="0" i="0" u="none" strike="noStrike" kern="1200" cap="none" spc="0" normalizeH="0" baseline="0" noProof="0" dirty="0">
              <a:ln>
                <a:noFill/>
              </a:ln>
              <a:solidFill>
                <a:srgbClr val="000000">
                  <a:lumMod val="75000"/>
                  <a:lumOff val="25000"/>
                </a:srgbClr>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D45212EE-7DC7-D64A-AA89-E64E19EA2570}"/>
              </a:ext>
            </a:extLst>
          </p:cNvPr>
          <p:cNvSpPr>
            <a:spLocks noGrp="1"/>
          </p:cNvSpPr>
          <p:nvPr>
            <p:ph type="body" sz="quarter" idx="13"/>
          </p:nvPr>
        </p:nvSpPr>
        <p:spPr>
          <a:xfrm>
            <a:off x="591128" y="789105"/>
            <a:ext cx="9518848" cy="590550"/>
          </a:xfrm>
        </p:spPr>
        <p:txBody>
          <a:bodyPr/>
          <a:lstStyle/>
          <a:p>
            <a:r>
              <a:rPr lang="en-GB" dirty="0"/>
              <a:t>What is ESS all about?</a:t>
            </a:r>
          </a:p>
        </p:txBody>
      </p:sp>
    </p:spTree>
    <p:extLst>
      <p:ext uri="{BB962C8B-B14F-4D97-AF65-F5344CB8AC3E}">
        <p14:creationId xmlns:p14="http://schemas.microsoft.com/office/powerpoint/2010/main" val="23135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350" decel="100000" fill="hold"/>
                                        <p:tgtEl>
                                          <p:spTgt spid="5"/>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5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6" dur="15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7" dur="1500"/>
                                        <p:tgtEl>
                                          <p:spTgt spid="6">
                                            <p:txEl>
                                              <p:pRg st="0" end="0"/>
                                            </p:txEl>
                                          </p:spTgt>
                                        </p:tgtEl>
                                      </p:cBhvr>
                                    </p:animEffect>
                                  </p:childTnLst>
                                </p:cTn>
                              </p:par>
                              <p:par>
                                <p:cTn id="18" presetID="37" presetClass="entr" presetSubtype="0" fill="hold" grpId="0" nodeType="withEffect">
                                  <p:stCondLst>
                                    <p:cond delay="2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anim calcmode="lin" valueType="num">
                                      <p:cBhvr>
                                        <p:cTn id="21" dur="1500" fill="hold"/>
                                        <p:tgtEl>
                                          <p:spTgt spid="7"/>
                                        </p:tgtEl>
                                        <p:attrNameLst>
                                          <p:attrName>ppt_x</p:attrName>
                                        </p:attrNameLst>
                                      </p:cBhvr>
                                      <p:tavLst>
                                        <p:tav tm="0">
                                          <p:val>
                                            <p:strVal val="#ppt_x"/>
                                          </p:val>
                                        </p:tav>
                                        <p:tav tm="100000">
                                          <p:val>
                                            <p:strVal val="#ppt_x"/>
                                          </p:val>
                                        </p:tav>
                                      </p:tavLst>
                                    </p:anim>
                                    <p:anim calcmode="lin" valueType="num">
                                      <p:cBhvr>
                                        <p:cTn id="22" dur="1350" decel="100000" fill="hold"/>
                                        <p:tgtEl>
                                          <p:spTgt spid="7"/>
                                        </p:tgtEl>
                                        <p:attrNameLst>
                                          <p:attrName>ppt_y</p:attrName>
                                        </p:attrNameLst>
                                      </p:cBhvr>
                                      <p:tavLst>
                                        <p:tav tm="0">
                                          <p:val>
                                            <p:strVal val="#ppt_y+1"/>
                                          </p:val>
                                        </p:tav>
                                        <p:tav tm="100000">
                                          <p:val>
                                            <p:strVal val="#ppt_y-.03"/>
                                          </p:val>
                                        </p:tav>
                                      </p:tavLst>
                                    </p:anim>
                                    <p:anim calcmode="lin" valueType="num">
                                      <p:cBhvr>
                                        <p:cTn id="23" dur="150" accel="100000" fill="hold">
                                          <p:stCondLst>
                                            <p:cond delay="13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500" fill="hold"/>
                                        <p:tgtEl>
                                          <p:spTgt spid="10"/>
                                        </p:tgtEl>
                                        <p:attrNameLst>
                                          <p:attrName>ppt_w</p:attrName>
                                        </p:attrNameLst>
                                      </p:cBhvr>
                                      <p:tavLst>
                                        <p:tav tm="0">
                                          <p:val>
                                            <p:strVal val="#ppt_w*0.70"/>
                                          </p:val>
                                        </p:tav>
                                        <p:tav tm="100000">
                                          <p:val>
                                            <p:strVal val="#ppt_w"/>
                                          </p:val>
                                        </p:tav>
                                      </p:tavLst>
                                    </p:anim>
                                    <p:anim calcmode="lin" valueType="num">
                                      <p:cBhvr>
                                        <p:cTn id="29" dur="1500" fill="hold"/>
                                        <p:tgtEl>
                                          <p:spTgt spid="10"/>
                                        </p:tgtEl>
                                        <p:attrNameLst>
                                          <p:attrName>ppt_h</p:attrName>
                                        </p:attrNameLst>
                                      </p:cBhvr>
                                      <p:tavLst>
                                        <p:tav tm="0">
                                          <p:val>
                                            <p:strVal val="#ppt_h"/>
                                          </p:val>
                                        </p:tav>
                                        <p:tav tm="100000">
                                          <p:val>
                                            <p:strVal val="#ppt_h"/>
                                          </p:val>
                                        </p:tav>
                                      </p:tavLst>
                                    </p:anim>
                                    <p:animEffect transition="in" filter="fade">
                                      <p:cBhvr>
                                        <p:cTn id="3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36CD-260D-504B-9FC9-6B2317B5C6E7}"/>
              </a:ext>
            </a:extLst>
          </p:cNvPr>
          <p:cNvSpPr>
            <a:spLocks noGrp="1"/>
          </p:cNvSpPr>
          <p:nvPr>
            <p:ph type="title"/>
          </p:nvPr>
        </p:nvSpPr>
        <p:spPr/>
        <p:txBody>
          <a:bodyPr/>
          <a:lstStyle/>
          <a:p>
            <a:r>
              <a:rPr lang="en-GB" dirty="0"/>
              <a:t>Civil Construction </a:t>
            </a:r>
            <a:r>
              <a:rPr lang="en-GB" dirty="0" err="1"/>
              <a:t>Groundbreaking</a:t>
            </a:r>
            <a:endParaRPr lang="en-GB" dirty="0"/>
          </a:p>
        </p:txBody>
      </p:sp>
      <p:sp>
        <p:nvSpPr>
          <p:cNvPr id="4" name="Slide Number Placeholder 3">
            <a:extLst>
              <a:ext uri="{FF2B5EF4-FFF2-40B4-BE49-F238E27FC236}">
                <a16:creationId xmlns:a16="http://schemas.microsoft.com/office/drawing/2014/main" id="{37822513-3C98-CC47-91EB-7FA1D8AAF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DC91659B-6E13-DD4D-9D19-EF1B87F57D10}"/>
              </a:ext>
            </a:extLst>
          </p:cNvPr>
          <p:cNvSpPr>
            <a:spLocks noGrp="1"/>
          </p:cNvSpPr>
          <p:nvPr>
            <p:ph type="body" sz="quarter" idx="13"/>
          </p:nvPr>
        </p:nvSpPr>
        <p:spPr/>
        <p:txBody>
          <a:bodyPr/>
          <a:lstStyle/>
          <a:p>
            <a:endParaRPr lang="en-GB"/>
          </a:p>
        </p:txBody>
      </p:sp>
      <p:pic>
        <p:nvPicPr>
          <p:cNvPr id="11" name="Picture 10">
            <a:extLst>
              <a:ext uri="{FF2B5EF4-FFF2-40B4-BE49-F238E27FC236}">
                <a16:creationId xmlns:a16="http://schemas.microsoft.com/office/drawing/2014/main" id="{F4A287D4-3E63-794B-9135-5579436788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79512"/>
            <a:ext cx="12223405" cy="9167563"/>
          </a:xfrm>
          <a:prstGeom prst="rect">
            <a:avLst/>
          </a:prstGeom>
        </p:spPr>
      </p:pic>
      <p:sp>
        <p:nvSpPr>
          <p:cNvPr id="13" name="Rectangle 12">
            <a:extLst>
              <a:ext uri="{FF2B5EF4-FFF2-40B4-BE49-F238E27FC236}">
                <a16:creationId xmlns:a16="http://schemas.microsoft.com/office/drawing/2014/main" id="{FBDE02E1-34D7-AA4E-B416-24DC8CCAC8D3}"/>
              </a:ext>
            </a:extLst>
          </p:cNvPr>
          <p:cNvSpPr/>
          <p:nvPr/>
        </p:nvSpPr>
        <p:spPr>
          <a:xfrm>
            <a:off x="263352" y="376011"/>
            <a:ext cx="3515540" cy="1211761"/>
          </a:xfrm>
          <a:prstGeom prst="rect">
            <a:avLst/>
          </a:prstGeom>
        </p:spPr>
        <p:txBody>
          <a:bodyPr wrap="none" lIns="102756" tIns="51381" rIns="102756" bIns="51381">
            <a:spAutoFit/>
          </a:bodyPr>
          <a:lstStyle/>
          <a:p>
            <a:pPr marL="0" marR="0" lvl="0" indent="0" algn="ctr" defTabSz="1027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Calibri"/>
              </a:rPr>
              <a:t>Groundbreaking</a:t>
            </a:r>
          </a:p>
          <a:p>
            <a:pPr marL="0" marR="0" lvl="0" indent="0" algn="ctr" defTabSz="1027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Calibri"/>
              </a:rPr>
              <a:t>September  </a:t>
            </a:r>
            <a:r>
              <a:rPr kumimoji="0" lang="en-US" sz="3600" b="0" i="0" u="none" strike="noStrike" kern="1200" cap="none" spc="0" normalizeH="0" baseline="0" noProof="0" dirty="0">
                <a:ln>
                  <a:noFill/>
                </a:ln>
                <a:solidFill>
                  <a:prstClr val="white"/>
                </a:solidFill>
                <a:effectLst/>
                <a:uLnTx/>
                <a:uFillTx/>
                <a:latin typeface="Calibri"/>
                <a:ea typeface="+mn-ea"/>
                <a:cs typeface="Calibri"/>
              </a:rPr>
              <a:t>2014 </a:t>
            </a:r>
            <a:endParaRPr kumimoji="0" lang="en-US" sz="3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964331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4995-470E-BC47-8023-74D03E40C83D}"/>
              </a:ext>
            </a:extLst>
          </p:cNvPr>
          <p:cNvSpPr>
            <a:spLocks noGrp="1"/>
          </p:cNvSpPr>
          <p:nvPr>
            <p:ph type="title"/>
          </p:nvPr>
        </p:nvSpPr>
        <p:spPr/>
        <p:txBody>
          <a:bodyPr/>
          <a:lstStyle/>
          <a:p>
            <a:r>
              <a:rPr lang="en-GB" dirty="0" smtClean="0"/>
              <a:t>2019</a:t>
            </a:r>
            <a:endParaRPr lang="en-GB" dirty="0"/>
          </a:p>
        </p:txBody>
      </p:sp>
      <p:sp>
        <p:nvSpPr>
          <p:cNvPr id="4" name="Slide Number Placeholder 3">
            <a:extLst>
              <a:ext uri="{FF2B5EF4-FFF2-40B4-BE49-F238E27FC236}">
                <a16:creationId xmlns:a16="http://schemas.microsoft.com/office/drawing/2014/main" id="{3A03786A-A779-D741-97CC-2607E0B5E0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76C99D59-988D-2C4D-BBF5-1D15FF75896E}"/>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D847ED91-141B-0447-8A3D-9140D54338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03448"/>
            <a:ext cx="12192000" cy="7591568"/>
          </a:xfrm>
          <a:prstGeom prst="rect">
            <a:avLst/>
          </a:prstGeom>
        </p:spPr>
      </p:pic>
      <p:sp>
        <p:nvSpPr>
          <p:cNvPr id="3" name="TextBox 2"/>
          <p:cNvSpPr txBox="1"/>
          <p:nvPr/>
        </p:nvSpPr>
        <p:spPr>
          <a:xfrm>
            <a:off x="10160000" y="-99392"/>
            <a:ext cx="1800200" cy="1296144"/>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smtClean="0">
                <a:ln>
                  <a:noFill/>
                </a:ln>
                <a:solidFill>
                  <a:prstClr val="black"/>
                </a:solidFill>
                <a:effectLst/>
                <a:uLnTx/>
                <a:uFillTx/>
                <a:latin typeface="Calibri"/>
                <a:ea typeface="+mn-ea"/>
                <a:cs typeface="+mn-cs"/>
              </a:rPr>
              <a:t>2019</a:t>
            </a:r>
          </a:p>
        </p:txBody>
      </p:sp>
      <p:sp>
        <p:nvSpPr>
          <p:cNvPr id="7" name="TextBox 6"/>
          <p:cNvSpPr txBox="1"/>
          <p:nvPr/>
        </p:nvSpPr>
        <p:spPr>
          <a:xfrm>
            <a:off x="8380151" y="869968"/>
            <a:ext cx="3476489" cy="1938992"/>
          </a:xfrm>
          <a:prstGeom prst="rect">
            <a:avLst/>
          </a:prstGeom>
          <a:solidFill>
            <a:schemeClr val="accent6">
              <a:lumMod val="20000"/>
              <a:lumOff val="80000"/>
              <a:alpha val="5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dirty="0" smtClean="0">
                <a:ln>
                  <a:noFill/>
                </a:ln>
                <a:solidFill>
                  <a:prstClr val="black"/>
                </a:solidFill>
                <a:effectLst/>
                <a:uLnTx/>
                <a:uFillTx/>
                <a:latin typeface="Calibri"/>
                <a:ea typeface="+mn-ea"/>
                <a:cs typeface="+mn-cs"/>
              </a:rPr>
              <a:t>Construction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dirty="0" smtClean="0">
                <a:ln>
                  <a:noFill/>
                </a:ln>
                <a:solidFill>
                  <a:prstClr val="black"/>
                </a:solidFill>
                <a:effectLst/>
                <a:uLnTx/>
                <a:uFillTx/>
                <a:latin typeface="Calibri"/>
                <a:ea typeface="+mn-ea"/>
                <a:cs typeface="+mn-cs"/>
              </a:rPr>
              <a:t>Installation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dirty="0" smtClean="0">
                <a:ln>
                  <a:noFill/>
                </a:ln>
                <a:solidFill>
                  <a:prstClr val="black"/>
                </a:solidFill>
                <a:effectLst/>
                <a:uLnTx/>
                <a:uFillTx/>
                <a:latin typeface="Calibri"/>
                <a:ea typeface="+mn-ea"/>
                <a:cs typeface="+mn-cs"/>
              </a:rPr>
              <a:t>Commissioning</a:t>
            </a:r>
            <a:endParaRPr kumimoji="0" lang="en-GB"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9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4.jpg" descr="ESS_site.jpg">
            <a:extLst>
              <a:ext uri="{FF2B5EF4-FFF2-40B4-BE49-F238E27FC236}">
                <a16:creationId xmlns:a16="http://schemas.microsoft.com/office/drawing/2014/main" id="{7A251E41-FF56-8F4E-B102-3D7746E1C4F0}"/>
              </a:ext>
            </a:extLst>
          </p:cNvPr>
          <p:cNvPicPr>
            <a:picLocks noChangeAspect="1"/>
          </p:cNvPicPr>
          <p:nvPr/>
        </p:nvPicPr>
        <p:blipFill rotWithShape="1">
          <a:blip r:embed="rId3">
            <a:extLst>
              <a:ext uri="{28A0092B-C50C-407E-A947-70E740481C1C}">
                <a14:useLocalDpi xmlns:a14="http://schemas.microsoft.com/office/drawing/2010/main"/>
              </a:ext>
            </a:extLst>
          </a:blip>
          <a:srcRect b="19304"/>
          <a:stretch/>
        </p:blipFill>
        <p:spPr>
          <a:xfrm>
            <a:off x="0" y="1412776"/>
            <a:ext cx="12265741" cy="5436000"/>
          </a:xfrm>
          <a:prstGeom prst="rect">
            <a:avLst/>
          </a:prstGeom>
          <a:ln w="12700">
            <a:miter lim="400000"/>
          </a:ln>
        </p:spPr>
      </p:pic>
      <p:sp>
        <p:nvSpPr>
          <p:cNvPr id="58" name="Rectangle 57">
            <a:extLst>
              <a:ext uri="{FF2B5EF4-FFF2-40B4-BE49-F238E27FC236}">
                <a16:creationId xmlns:a16="http://schemas.microsoft.com/office/drawing/2014/main" id="{D521C565-B063-D746-AD80-86598596A1D5}"/>
              </a:ext>
            </a:extLst>
          </p:cNvPr>
          <p:cNvSpPr/>
          <p:nvPr/>
        </p:nvSpPr>
        <p:spPr>
          <a:xfrm>
            <a:off x="-168109" y="1393166"/>
            <a:ext cx="13609512" cy="5832648"/>
          </a:xfrm>
          <a:prstGeom prst="rect">
            <a:avLst/>
          </a:prstGeom>
          <a:solidFill>
            <a:srgbClr val="FFFFFF">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p:txBody>
          <a:bodyPr>
            <a:normAutofit fontScale="90000"/>
          </a:bodyPr>
          <a:lstStyle/>
          <a:p>
            <a:r>
              <a:rPr lang="en-US" dirty="0"/>
              <a:t>The ESS journey</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mj-lt"/>
              </a:rPr>
              <a:pPr/>
              <a:t>22</a:t>
            </a:fld>
            <a:endParaRPr lang="sv-SE" dirty="0">
              <a:solidFill>
                <a:prstClr val="black">
                  <a:tint val="75000"/>
                </a:prstClr>
              </a:solidFill>
              <a:latin typeface="+mj-lt"/>
            </a:endParaRPr>
          </a:p>
        </p:txBody>
      </p:sp>
      <p:sp>
        <p:nvSpPr>
          <p:cNvPr id="3" name="Text Placeholder 2">
            <a:extLst>
              <a:ext uri="{FF2B5EF4-FFF2-40B4-BE49-F238E27FC236}">
                <a16:creationId xmlns:a16="http://schemas.microsoft.com/office/drawing/2014/main" id="{F0CB32B6-2A74-F24A-83BA-93D727E5B4AC}"/>
              </a:ext>
            </a:extLst>
          </p:cNvPr>
          <p:cNvSpPr>
            <a:spLocks noGrp="1"/>
          </p:cNvSpPr>
          <p:nvPr>
            <p:ph type="body" sz="quarter" idx="13"/>
          </p:nvPr>
        </p:nvSpPr>
        <p:spPr/>
        <p:txBody>
          <a:bodyPr/>
          <a:lstStyle/>
          <a:p>
            <a:r>
              <a:rPr lang="en-US" dirty="0"/>
              <a:t>Delivering the world’s leading facility for research using neutrons</a:t>
            </a:r>
            <a:endParaRPr lang="sv-SE" dirty="0"/>
          </a:p>
        </p:txBody>
      </p:sp>
      <p:grpSp>
        <p:nvGrpSpPr>
          <p:cNvPr id="2" name="Group 1"/>
          <p:cNvGrpSpPr/>
          <p:nvPr/>
        </p:nvGrpSpPr>
        <p:grpSpPr>
          <a:xfrm>
            <a:off x="436801" y="1461774"/>
            <a:ext cx="10949769" cy="5174124"/>
            <a:chOff x="223582" y="1423471"/>
            <a:chExt cx="9233566" cy="5437868"/>
          </a:xfrm>
        </p:grpSpPr>
        <p:cxnSp>
          <p:nvCxnSpPr>
            <p:cNvPr id="7" name="Straight Connector 6"/>
            <p:cNvCxnSpPr/>
            <p:nvPr/>
          </p:nvCxnSpPr>
          <p:spPr bwMode="auto">
            <a:xfrm>
              <a:off x="8533607" y="2371728"/>
              <a:ext cx="0" cy="3698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3794487" y="4105621"/>
              <a:ext cx="452861" cy="28694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149740" y="4813303"/>
              <a:ext cx="0" cy="1920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3050727" y="3159745"/>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2014</a:t>
              </a:r>
            </a:p>
            <a:p>
              <a:pPr defTabSz="949496"/>
              <a:r>
                <a:rPr lang="en-US" sz="1600" dirty="0">
                  <a:solidFill>
                    <a:srgbClr val="000000"/>
                  </a:solidFill>
                  <a:latin typeface="+mj-lt"/>
                  <a:cs typeface="Calibri"/>
                </a:rPr>
                <a:t>Construction starts on green field site</a:t>
              </a:r>
            </a:p>
          </p:txBody>
        </p:sp>
        <p:sp>
          <p:nvSpPr>
            <p:cNvPr id="11" name="TextBox 36"/>
            <p:cNvSpPr txBox="1">
              <a:spLocks noChangeArrowheads="1"/>
            </p:cNvSpPr>
            <p:nvPr/>
          </p:nvSpPr>
          <p:spPr bwMode="auto">
            <a:xfrm>
              <a:off x="800926" y="3867426"/>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2009</a:t>
              </a:r>
            </a:p>
            <a:p>
              <a:pPr defTabSz="949496"/>
              <a:r>
                <a:rPr lang="en-US" sz="1600" dirty="0">
                  <a:solidFill>
                    <a:srgbClr val="000000"/>
                  </a:solidFill>
                  <a:latin typeface="+mj-lt"/>
                  <a:cs typeface="Calibri"/>
                </a:rPr>
                <a:t>Decision to site ESS in Lund</a:t>
              </a:r>
            </a:p>
          </p:txBody>
        </p:sp>
        <p:grpSp>
          <p:nvGrpSpPr>
            <p:cNvPr id="12" name="Group 84"/>
            <p:cNvGrpSpPr>
              <a:grpSpLocks/>
            </p:cNvGrpSpPr>
            <p:nvPr/>
          </p:nvGrpSpPr>
          <p:grpSpPr bwMode="auto">
            <a:xfrm>
              <a:off x="552207" y="2438402"/>
              <a:ext cx="8904941" cy="3290899"/>
              <a:chOff x="509589" y="2248787"/>
              <a:chExt cx="8219561" cy="3425738"/>
            </a:xfrm>
          </p:grpSpPr>
          <p:grpSp>
            <p:nvGrpSpPr>
              <p:cNvPr id="13" name="Group 72"/>
              <p:cNvGrpSpPr>
                <a:grpSpLocks/>
              </p:cNvGrpSpPr>
              <p:nvPr/>
            </p:nvGrpSpPr>
            <p:grpSpPr bwMode="auto">
              <a:xfrm>
                <a:off x="7576067" y="2569291"/>
                <a:ext cx="608554" cy="270369"/>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4" name="Straight Arrow Connector 13"/>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6394219" y="3039642"/>
                <a:ext cx="608554" cy="270369"/>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7" name="Straight Connector 16"/>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5217882" y="3517943"/>
                <a:ext cx="608554" cy="270369"/>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9" name="Straight Connector 18"/>
              <p:cNvCxnSpPr>
                <a:endCxn id="38" idx="6"/>
              </p:cNvCxnSpPr>
              <p:nvPr/>
            </p:nvCxnSpPr>
            <p:spPr>
              <a:xfrm flipH="1">
                <a:off x="4035440" y="3646741"/>
                <a:ext cx="1200292" cy="746351"/>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3765578" y="4257582"/>
                <a:ext cx="269862" cy="2710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cxnSp>
            <p:nvCxnSpPr>
              <p:cNvPr id="21" name="Straight Connector 20"/>
              <p:cNvCxnSpPr/>
              <p:nvPr/>
            </p:nvCxnSpPr>
            <p:spPr>
              <a:xfrm flipH="1">
                <a:off x="3452547" y="4432109"/>
                <a:ext cx="313032" cy="17320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2858379" y="4465147"/>
                <a:ext cx="608554" cy="270369"/>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23" name="Straight Connector 2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1682729" y="4932036"/>
                <a:ext cx="608554" cy="270369"/>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25" name="Straight Connector 24"/>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509589" y="5404156"/>
                <a:ext cx="608554" cy="270369"/>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grpSp>
        <p:sp>
          <p:nvSpPr>
            <p:cNvPr id="48" name="TextBox 32"/>
            <p:cNvSpPr txBox="1">
              <a:spLocks noChangeArrowheads="1"/>
            </p:cNvSpPr>
            <p:nvPr/>
          </p:nvSpPr>
          <p:spPr bwMode="auto">
            <a:xfrm>
              <a:off x="7969627" y="1423471"/>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2025</a:t>
              </a:r>
            </a:p>
            <a:p>
              <a:pPr defTabSz="949496"/>
              <a:r>
                <a:rPr lang="en-US" sz="1600" dirty="0">
                  <a:solidFill>
                    <a:srgbClr val="000000"/>
                  </a:solidFill>
                  <a:latin typeface="+mj-lt"/>
                  <a:cs typeface="Calibri"/>
                </a:rPr>
                <a:t>Construction phase complete</a:t>
              </a:r>
            </a:p>
          </p:txBody>
        </p:sp>
        <p:cxnSp>
          <p:nvCxnSpPr>
            <p:cNvPr id="49" name="Straight Connector 48"/>
            <p:cNvCxnSpPr/>
            <p:nvPr/>
          </p:nvCxnSpPr>
          <p:spPr bwMode="auto">
            <a:xfrm>
              <a:off x="883973" y="5729291"/>
              <a:ext cx="0" cy="1587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223582" y="5915463"/>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2003</a:t>
              </a:r>
            </a:p>
            <a:p>
              <a:pPr defTabSz="949496"/>
              <a:r>
                <a:rPr lang="en-US" sz="1600" dirty="0">
                  <a:solidFill>
                    <a:srgbClr val="000000"/>
                  </a:solidFill>
                  <a:latin typeface="+mj-lt"/>
                  <a:cs typeface="Calibri"/>
                </a:rPr>
                <a:t>European design of ESS completed</a:t>
              </a:r>
            </a:p>
          </p:txBody>
        </p:sp>
        <p:cxnSp>
          <p:nvCxnSpPr>
            <p:cNvPr id="51" name="Straight Connector 50"/>
            <p:cNvCxnSpPr/>
            <p:nvPr/>
          </p:nvCxnSpPr>
          <p:spPr bwMode="auto">
            <a:xfrm>
              <a:off x="3436144" y="4827616"/>
              <a:ext cx="0" cy="3127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2801264" y="5143261"/>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2012</a:t>
              </a:r>
            </a:p>
            <a:p>
              <a:pPr defTabSz="949496"/>
              <a:r>
                <a:rPr lang="en-US" sz="1600" dirty="0">
                  <a:solidFill>
                    <a:prstClr val="black"/>
                  </a:solidFill>
                  <a:latin typeface="+mj-lt"/>
                  <a:cs typeface="Calibri"/>
                </a:rPr>
                <a:t>ESS design update phase complete</a:t>
              </a:r>
            </a:p>
          </p:txBody>
        </p:sp>
        <p:cxnSp>
          <p:nvCxnSpPr>
            <p:cNvPr id="53" name="Straight Connector 52"/>
            <p:cNvCxnSpPr/>
            <p:nvPr/>
          </p:nvCxnSpPr>
          <p:spPr bwMode="auto">
            <a:xfrm>
              <a:off x="5981435" y="3929066"/>
              <a:ext cx="0" cy="74771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5461356" y="4677402"/>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2019</a:t>
              </a:r>
            </a:p>
            <a:p>
              <a:pPr defTabSz="949496"/>
              <a:r>
                <a:rPr lang="en-US" sz="1600" dirty="0">
                  <a:latin typeface="+mj-lt"/>
                  <a:cs typeface="Calibri"/>
                </a:rPr>
                <a:t>Start of initial operations phase</a:t>
              </a:r>
            </a:p>
          </p:txBody>
        </p:sp>
        <p:cxnSp>
          <p:nvCxnSpPr>
            <p:cNvPr id="55" name="Straight Connector 54"/>
            <p:cNvCxnSpPr/>
            <p:nvPr/>
          </p:nvCxnSpPr>
          <p:spPr bwMode="auto">
            <a:xfrm>
              <a:off x="7260962" y="3463928"/>
              <a:ext cx="0" cy="257175"/>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6934290" y="3751538"/>
              <a:ext cx="1487521" cy="94587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dirty="0">
                  <a:solidFill>
                    <a:srgbClr val="0094CA"/>
                  </a:solidFill>
                  <a:latin typeface="+mj-lt"/>
                  <a:cs typeface="Calibri"/>
                </a:rPr>
                <a:t>2023</a:t>
              </a:r>
            </a:p>
            <a:p>
              <a:pPr defTabSz="949496"/>
              <a:r>
                <a:rPr lang="en-US" sz="1600" dirty="0">
                  <a:solidFill>
                    <a:srgbClr val="000000"/>
                  </a:solidFill>
                  <a:latin typeface="+mj-lt"/>
                  <a:cs typeface="Calibri"/>
                </a:rPr>
                <a:t>Start user program</a:t>
              </a:r>
            </a:p>
          </p:txBody>
        </p:sp>
      </p:grpSp>
      <p:sp>
        <p:nvSpPr>
          <p:cNvPr id="5" name="Oval 4">
            <a:extLst>
              <a:ext uri="{FF2B5EF4-FFF2-40B4-BE49-F238E27FC236}">
                <a16:creationId xmlns:a16="http://schemas.microsoft.com/office/drawing/2014/main" id="{A4B24F44-4D48-A54F-B06B-7ADEBCAC52C3}"/>
              </a:ext>
            </a:extLst>
          </p:cNvPr>
          <p:cNvSpPr/>
          <p:nvPr/>
        </p:nvSpPr>
        <p:spPr>
          <a:xfrm>
            <a:off x="6363950" y="3747852"/>
            <a:ext cx="288032" cy="3085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Content Placeholder 5">
            <a:extLst>
              <a:ext uri="{FF2B5EF4-FFF2-40B4-BE49-F238E27FC236}">
                <a16:creationId xmlns:a16="http://schemas.microsoft.com/office/drawing/2014/main" id="{6D4A07CC-36D5-FE47-9485-FCB657349938}"/>
              </a:ext>
            </a:extLst>
          </p:cNvPr>
          <p:cNvSpPr>
            <a:spLocks noGrp="1"/>
          </p:cNvSpPr>
          <p:nvPr>
            <p:ph idx="1"/>
          </p:nvPr>
        </p:nvSpPr>
        <p:spPr>
          <a:xfrm>
            <a:off x="5911686" y="2229745"/>
            <a:ext cx="1480458" cy="940107"/>
          </a:xfrm>
        </p:spPr>
        <p:txBody>
          <a:bodyPr>
            <a:normAutofit/>
          </a:bodyPr>
          <a:lstStyle/>
          <a:p>
            <a:pPr marL="0" indent="0" algn="ctr">
              <a:spcBef>
                <a:spcPts val="0"/>
              </a:spcBef>
              <a:buNone/>
            </a:pPr>
            <a:r>
              <a:rPr lang="en-US" sz="4400" dirty="0">
                <a:solidFill>
                  <a:schemeClr val="tx1">
                    <a:lumMod val="75000"/>
                    <a:lumOff val="25000"/>
                  </a:schemeClr>
                </a:solidFill>
                <a:latin typeface="Helvetica"/>
              </a:rPr>
              <a:t>58%</a:t>
            </a:r>
            <a:endParaRPr lang="en-US" sz="1800" dirty="0">
              <a:solidFill>
                <a:schemeClr val="tx1">
                  <a:lumMod val="75000"/>
                  <a:lumOff val="25000"/>
                </a:schemeClr>
              </a:solidFill>
              <a:latin typeface="Helvetica"/>
            </a:endParaRPr>
          </a:p>
          <a:p>
            <a:endParaRPr lang="sv-SE" sz="3600" dirty="0">
              <a:solidFill>
                <a:schemeClr val="tx1">
                  <a:lumMod val="75000"/>
                  <a:lumOff val="25000"/>
                </a:schemeClr>
              </a:solidFill>
            </a:endParaRPr>
          </a:p>
        </p:txBody>
      </p:sp>
      <p:cxnSp>
        <p:nvCxnSpPr>
          <p:cNvPr id="36" name="Straight Connector 35">
            <a:extLst>
              <a:ext uri="{FF2B5EF4-FFF2-40B4-BE49-F238E27FC236}">
                <a16:creationId xmlns:a16="http://schemas.microsoft.com/office/drawing/2014/main" id="{5C2D7B52-F393-A141-92CF-B76466A6FFEC}"/>
              </a:ext>
            </a:extLst>
          </p:cNvPr>
          <p:cNvCxnSpPr>
            <a:cxnSpLocks/>
          </p:cNvCxnSpPr>
          <p:nvPr/>
        </p:nvCxnSpPr>
        <p:spPr>
          <a:xfrm flipV="1">
            <a:off x="6507966" y="2884493"/>
            <a:ext cx="0" cy="86335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72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C030-37A4-064A-A520-3FE229A34CD9}"/>
              </a:ext>
            </a:extLst>
          </p:cNvPr>
          <p:cNvSpPr>
            <a:spLocks noGrp="1"/>
          </p:cNvSpPr>
          <p:nvPr>
            <p:ph type="title"/>
          </p:nvPr>
        </p:nvSpPr>
        <p:spPr/>
        <p:txBody>
          <a:bodyPr/>
          <a:lstStyle/>
          <a:p>
            <a:r>
              <a:rPr lang="en-US" dirty="0"/>
              <a:t>ESS is </a:t>
            </a:r>
            <a:r>
              <a:rPr lang="en-US" dirty="0" smtClean="0"/>
              <a:t>58% </a:t>
            </a:r>
            <a:r>
              <a:rPr lang="en-US" dirty="0"/>
              <a:t>complete</a:t>
            </a:r>
            <a:endParaRPr lang="en-GB" dirty="0"/>
          </a:p>
        </p:txBody>
      </p:sp>
      <p:sp>
        <p:nvSpPr>
          <p:cNvPr id="3" name="Content Placeholder 2">
            <a:extLst>
              <a:ext uri="{FF2B5EF4-FFF2-40B4-BE49-F238E27FC236}">
                <a16:creationId xmlns:a16="http://schemas.microsoft.com/office/drawing/2014/main" id="{E5A6AE85-43DA-CC49-A6B5-EC6497C53078}"/>
              </a:ext>
            </a:extLst>
          </p:cNvPr>
          <p:cNvSpPr>
            <a:spLocks noGrp="1"/>
          </p:cNvSpPr>
          <p:nvPr>
            <p:ph idx="1"/>
          </p:nvPr>
        </p:nvSpPr>
        <p:spPr>
          <a:xfrm>
            <a:off x="609600" y="1484784"/>
            <a:ext cx="10972800" cy="4641382"/>
          </a:xfrm>
        </p:spPr>
        <p:txBody>
          <a:bodyPr/>
          <a:lstStyle/>
          <a:p>
            <a:pPr lvl="0"/>
            <a:r>
              <a:rPr lang="en-US" sz="2400" dirty="0"/>
              <a:t>Peak of construction activity</a:t>
            </a:r>
          </a:p>
          <a:p>
            <a:pPr lvl="0"/>
            <a:r>
              <a:rPr lang="en-US" sz="2400" dirty="0"/>
              <a:t>First buildings have been handed over</a:t>
            </a:r>
          </a:p>
          <a:p>
            <a:pPr lvl="0"/>
            <a:r>
              <a:rPr lang="en-US" sz="2400" dirty="0"/>
              <a:t>In-kind deliveries of high tech equipment </a:t>
            </a:r>
            <a:r>
              <a:rPr lang="en-US" sz="2400" dirty="0" smtClean="0"/>
              <a:t>arriving and being installed</a:t>
            </a:r>
          </a:p>
          <a:p>
            <a:pPr lvl="0"/>
            <a:r>
              <a:rPr lang="en-US" sz="2400" dirty="0" smtClean="0"/>
              <a:t>First commissioning activities on-going</a:t>
            </a:r>
            <a:endParaRPr lang="en-US" sz="2400" dirty="0"/>
          </a:p>
          <a:p>
            <a:pPr lvl="0"/>
            <a:r>
              <a:rPr lang="en-US" sz="2400" dirty="0"/>
              <a:t>All our staff moved out to site in June 2018</a:t>
            </a:r>
            <a:endParaRPr lang="en-GB" sz="2400" dirty="0"/>
          </a:p>
        </p:txBody>
      </p:sp>
      <p:sp>
        <p:nvSpPr>
          <p:cNvPr id="4" name="Slide Number Placeholder 3">
            <a:extLst>
              <a:ext uri="{FF2B5EF4-FFF2-40B4-BE49-F238E27FC236}">
                <a16:creationId xmlns:a16="http://schemas.microsoft.com/office/drawing/2014/main" id="{8ADCE23A-F196-2540-872C-7B65FC5E3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FA61586E-E41E-2C49-9A7B-F70E8D4A423B}"/>
              </a:ext>
            </a:extLst>
          </p:cNvPr>
          <p:cNvSpPr>
            <a:spLocks noGrp="1"/>
          </p:cNvSpPr>
          <p:nvPr>
            <p:ph type="body" sz="quarter" idx="13"/>
          </p:nvPr>
        </p:nvSpPr>
        <p:spPr/>
        <p:txBody>
          <a:bodyPr/>
          <a:lstStyle/>
          <a:p>
            <a:endParaRPr lang="en-GB"/>
          </a:p>
        </p:txBody>
      </p:sp>
      <p:pic>
        <p:nvPicPr>
          <p:cNvPr id="6" name="Content Placeholder 4">
            <a:extLst>
              <a:ext uri="{FF2B5EF4-FFF2-40B4-BE49-F238E27FC236}">
                <a16:creationId xmlns:a16="http://schemas.microsoft.com/office/drawing/2014/main" id="{EE16CAC0-D0E8-B54B-98CE-303C05673B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69855" y="3906712"/>
            <a:ext cx="3384376" cy="22567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270BFA9-7916-5442-A0D7-FE2E18B675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7984" y="4308173"/>
            <a:ext cx="2391534" cy="22326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23F4D3A-929A-3242-9A84-43C81C4AB9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8951" y="3788742"/>
            <a:ext cx="3360770" cy="2520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002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45FF-D3DA-E249-A848-C63E05CC8CCB}"/>
              </a:ext>
            </a:extLst>
          </p:cNvPr>
          <p:cNvSpPr>
            <a:spLocks noGrp="1"/>
          </p:cNvSpPr>
          <p:nvPr>
            <p:ph type="title"/>
          </p:nvPr>
        </p:nvSpPr>
        <p:spPr/>
        <p:txBody>
          <a:bodyPr/>
          <a:lstStyle/>
          <a:p>
            <a:r>
              <a:rPr lang="en-GB" dirty="0"/>
              <a:t>D-Buildings</a:t>
            </a:r>
          </a:p>
        </p:txBody>
      </p:sp>
      <p:sp>
        <p:nvSpPr>
          <p:cNvPr id="3" name="Content Placeholder 2">
            <a:extLst>
              <a:ext uri="{FF2B5EF4-FFF2-40B4-BE49-F238E27FC236}">
                <a16:creationId xmlns:a16="http://schemas.microsoft.com/office/drawing/2014/main" id="{14E783B1-56A1-234C-B21D-00706F3D7AA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2A02D283-E4BE-2148-9E21-385380D4F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31B6177E-8DDE-4C44-8525-9A1792C12C56}"/>
              </a:ext>
            </a:extLst>
          </p:cNvPr>
          <p:cNvSpPr>
            <a:spLocks noGrp="1"/>
          </p:cNvSpPr>
          <p:nvPr>
            <p:ph type="body" sz="quarter" idx="13"/>
          </p:nvPr>
        </p:nvSpPr>
        <p:spPr/>
        <p:txBody>
          <a:bodyPr/>
          <a:lstStyle/>
          <a:p>
            <a:endParaRPr lang="en-GB"/>
          </a:p>
        </p:txBody>
      </p:sp>
      <p:grpSp>
        <p:nvGrpSpPr>
          <p:cNvPr id="18" name="Group 17">
            <a:extLst>
              <a:ext uri="{FF2B5EF4-FFF2-40B4-BE49-F238E27FC236}">
                <a16:creationId xmlns:a16="http://schemas.microsoft.com/office/drawing/2014/main" id="{867B770F-5E8E-EF4B-84D1-80CD56902388}"/>
              </a:ext>
            </a:extLst>
          </p:cNvPr>
          <p:cNvGrpSpPr/>
          <p:nvPr/>
        </p:nvGrpSpPr>
        <p:grpSpPr>
          <a:xfrm>
            <a:off x="1775520" y="1555020"/>
            <a:ext cx="7992888" cy="5311116"/>
            <a:chOff x="-2099" y="276901"/>
            <a:chExt cx="9146099" cy="6444574"/>
          </a:xfrm>
        </p:grpSpPr>
        <p:sp>
          <p:nvSpPr>
            <p:cNvPr id="6" name="Slide Number Placeholder 3">
              <a:extLst>
                <a:ext uri="{FF2B5EF4-FFF2-40B4-BE49-F238E27FC236}">
                  <a16:creationId xmlns:a16="http://schemas.microsoft.com/office/drawing/2014/main" id="{FF388F5F-550B-3247-861E-AC876F2BD4AF}"/>
                </a:ext>
              </a:extLst>
            </p:cNvPr>
            <p:cNvSpPr txBox="1">
              <a:spLocks/>
            </p:cNvSpPr>
            <p:nvPr/>
          </p:nvSpPr>
          <p:spPr>
            <a:xfrm>
              <a:off x="6553200" y="6356350"/>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Bildobjekt 2">
              <a:extLst>
                <a:ext uri="{FF2B5EF4-FFF2-40B4-BE49-F238E27FC236}">
                  <a16:creationId xmlns:a16="http://schemas.microsoft.com/office/drawing/2014/main" id="{3203031D-192E-D841-8EC6-3A16EF44BE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9" y="276901"/>
              <a:ext cx="9146099" cy="6387369"/>
            </a:xfrm>
            <a:prstGeom prst="rect">
              <a:avLst/>
            </a:prstGeom>
          </p:spPr>
        </p:pic>
        <p:sp>
          <p:nvSpPr>
            <p:cNvPr id="8" name="textruta 3">
              <a:extLst>
                <a:ext uri="{FF2B5EF4-FFF2-40B4-BE49-F238E27FC236}">
                  <a16:creationId xmlns:a16="http://schemas.microsoft.com/office/drawing/2014/main" id="{812A09CF-9FD1-1B46-A684-B5E8374CAB1C}"/>
                </a:ext>
              </a:extLst>
            </p:cNvPr>
            <p:cNvSpPr txBox="1"/>
            <p:nvPr/>
          </p:nvSpPr>
          <p:spPr>
            <a:xfrm>
              <a:off x="2551359" y="2345867"/>
              <a:ext cx="977251" cy="532197"/>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E-Buildings</a:t>
              </a:r>
            </a:p>
          </p:txBody>
        </p:sp>
        <p:sp>
          <p:nvSpPr>
            <p:cNvPr id="9" name="textruta 6">
              <a:extLst>
                <a:ext uri="{FF2B5EF4-FFF2-40B4-BE49-F238E27FC236}">
                  <a16:creationId xmlns:a16="http://schemas.microsoft.com/office/drawing/2014/main" id="{81E4344F-068E-1849-82EC-B3DD8CD72819}"/>
                </a:ext>
              </a:extLst>
            </p:cNvPr>
            <p:cNvSpPr txBox="1"/>
            <p:nvPr/>
          </p:nvSpPr>
          <p:spPr>
            <a:xfrm rot="20218948">
              <a:off x="5235224" y="3298118"/>
              <a:ext cx="589341"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D02</a:t>
              </a:r>
            </a:p>
          </p:txBody>
        </p:sp>
        <p:sp>
          <p:nvSpPr>
            <p:cNvPr id="10" name="textruta 9">
              <a:extLst>
                <a:ext uri="{FF2B5EF4-FFF2-40B4-BE49-F238E27FC236}">
                  <a16:creationId xmlns:a16="http://schemas.microsoft.com/office/drawing/2014/main" id="{A0E56CCF-EC14-3842-9EA0-E432009CB55A}"/>
                </a:ext>
              </a:extLst>
            </p:cNvPr>
            <p:cNvSpPr txBox="1"/>
            <p:nvPr/>
          </p:nvSpPr>
          <p:spPr>
            <a:xfrm rot="20218948">
              <a:off x="5240695" y="2702047"/>
              <a:ext cx="524333"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D03</a:t>
              </a:r>
            </a:p>
          </p:txBody>
        </p:sp>
        <p:sp>
          <p:nvSpPr>
            <p:cNvPr id="11" name="textruta 10">
              <a:extLst>
                <a:ext uri="{FF2B5EF4-FFF2-40B4-BE49-F238E27FC236}">
                  <a16:creationId xmlns:a16="http://schemas.microsoft.com/office/drawing/2014/main" id="{1A64C9E3-FE8C-0241-9ADF-482293662C1E}"/>
                </a:ext>
              </a:extLst>
            </p:cNvPr>
            <p:cNvSpPr txBox="1"/>
            <p:nvPr/>
          </p:nvSpPr>
          <p:spPr>
            <a:xfrm>
              <a:off x="5514583" y="4493069"/>
              <a:ext cx="567485"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D01</a:t>
              </a:r>
            </a:p>
          </p:txBody>
        </p:sp>
        <p:sp>
          <p:nvSpPr>
            <p:cNvPr id="12" name="textruta 11">
              <a:extLst>
                <a:ext uri="{FF2B5EF4-FFF2-40B4-BE49-F238E27FC236}">
                  <a16:creationId xmlns:a16="http://schemas.microsoft.com/office/drawing/2014/main" id="{64CBE44C-C1A5-BB42-85DC-FF69DF6C2914}"/>
                </a:ext>
              </a:extLst>
            </p:cNvPr>
            <p:cNvSpPr txBox="1"/>
            <p:nvPr/>
          </p:nvSpPr>
          <p:spPr>
            <a:xfrm>
              <a:off x="6388681" y="1468097"/>
              <a:ext cx="567959"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D05</a:t>
              </a:r>
            </a:p>
          </p:txBody>
        </p:sp>
        <p:sp>
          <p:nvSpPr>
            <p:cNvPr id="13" name="textruta 13">
              <a:extLst>
                <a:ext uri="{FF2B5EF4-FFF2-40B4-BE49-F238E27FC236}">
                  <a16:creationId xmlns:a16="http://schemas.microsoft.com/office/drawing/2014/main" id="{2316A53D-DE24-5440-8C89-B44848AC6CE7}"/>
                </a:ext>
              </a:extLst>
            </p:cNvPr>
            <p:cNvSpPr txBox="1"/>
            <p:nvPr/>
          </p:nvSpPr>
          <p:spPr>
            <a:xfrm>
              <a:off x="7586012" y="1759577"/>
              <a:ext cx="563997"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D04</a:t>
              </a:r>
            </a:p>
          </p:txBody>
        </p:sp>
        <p:sp>
          <p:nvSpPr>
            <p:cNvPr id="14" name="textruta 14">
              <a:extLst>
                <a:ext uri="{FF2B5EF4-FFF2-40B4-BE49-F238E27FC236}">
                  <a16:creationId xmlns:a16="http://schemas.microsoft.com/office/drawing/2014/main" id="{8C562892-FE44-4049-B335-120A5E562156}"/>
                </a:ext>
              </a:extLst>
            </p:cNvPr>
            <p:cNvSpPr txBox="1"/>
            <p:nvPr/>
          </p:nvSpPr>
          <p:spPr>
            <a:xfrm>
              <a:off x="8291750" y="3189551"/>
              <a:ext cx="501439"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D06</a:t>
              </a:r>
            </a:p>
          </p:txBody>
        </p:sp>
        <p:sp>
          <p:nvSpPr>
            <p:cNvPr id="15" name="textruta 15">
              <a:extLst>
                <a:ext uri="{FF2B5EF4-FFF2-40B4-BE49-F238E27FC236}">
                  <a16:creationId xmlns:a16="http://schemas.microsoft.com/office/drawing/2014/main" id="{ACB0E398-1201-9645-B11F-00658C817C9D}"/>
                </a:ext>
              </a:extLst>
            </p:cNvPr>
            <p:cNvSpPr txBox="1"/>
            <p:nvPr/>
          </p:nvSpPr>
          <p:spPr>
            <a:xfrm>
              <a:off x="7639998" y="5172676"/>
              <a:ext cx="510011"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D07</a:t>
              </a:r>
            </a:p>
          </p:txBody>
        </p:sp>
        <p:sp>
          <p:nvSpPr>
            <p:cNvPr id="16" name="textruta 16">
              <a:extLst>
                <a:ext uri="{FF2B5EF4-FFF2-40B4-BE49-F238E27FC236}">
                  <a16:creationId xmlns:a16="http://schemas.microsoft.com/office/drawing/2014/main" id="{4E88E576-AEA7-A244-A0D2-E6A902AB0AEE}"/>
                </a:ext>
              </a:extLst>
            </p:cNvPr>
            <p:cNvSpPr txBox="1"/>
            <p:nvPr/>
          </p:nvSpPr>
          <p:spPr>
            <a:xfrm>
              <a:off x="3559795" y="5532716"/>
              <a:ext cx="521909" cy="3122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29" b="0" i="0" u="none" strike="noStrike" kern="1200" cap="none" spc="0" normalizeH="0" baseline="0" noProof="0" dirty="0">
                  <a:ln>
                    <a:noFill/>
                  </a:ln>
                  <a:solidFill>
                    <a:prstClr val="black"/>
                  </a:solidFill>
                  <a:effectLst/>
                  <a:uLnTx/>
                  <a:uFillTx/>
                  <a:latin typeface="Calibri"/>
                  <a:ea typeface="+mn-ea"/>
                  <a:cs typeface="+mn-cs"/>
                </a:rPr>
                <a:t>D08</a:t>
              </a:r>
            </a:p>
          </p:txBody>
        </p:sp>
        <p:sp>
          <p:nvSpPr>
            <p:cNvPr id="17" name="Rubrik 1">
              <a:extLst>
                <a:ext uri="{FF2B5EF4-FFF2-40B4-BE49-F238E27FC236}">
                  <a16:creationId xmlns:a16="http://schemas.microsoft.com/office/drawing/2014/main" id="{6EBF796F-ED8B-6A4B-8CB4-816ABC608DAA}"/>
                </a:ext>
              </a:extLst>
            </p:cNvPr>
            <p:cNvSpPr txBox="1">
              <a:spLocks/>
            </p:cNvSpPr>
            <p:nvPr/>
          </p:nvSpPr>
          <p:spPr>
            <a:xfrm>
              <a:off x="123542" y="6038147"/>
              <a:ext cx="6084168" cy="476672"/>
            </a:xfrm>
            <a:prstGeom prst="rect">
              <a:avLst/>
            </a:prstGeom>
          </p:spPr>
          <p:txBody>
            <a:bodyPr vert="horz" lIns="90000" tIns="45720" rIns="91440" bIns="45720" rtlCol="0" anchor="b">
              <a:normAutofit fontScale="92500" lnSpcReduction="20000"/>
            </a:bodyPr>
            <a:lstStyle>
              <a:lvl1pPr algn="l" defTabSz="685800" rtl="0" eaLnBrk="1" latinLnBrk="0" hangingPunct="1">
                <a:spcBef>
                  <a:spcPct val="0"/>
                </a:spcBef>
                <a:buNone/>
                <a:defRPr sz="3200" b="1" kern="1200" baseline="0">
                  <a:solidFill>
                    <a:schemeClr val="bg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Calibri"/>
                <a:ea typeface="+mj-ea"/>
                <a:cs typeface="+mj-cs"/>
              </a:endParaRPr>
            </a:p>
          </p:txBody>
        </p:sp>
      </p:grpSp>
    </p:spTree>
    <p:extLst>
      <p:ext uri="{BB962C8B-B14F-4D97-AF65-F5344CB8AC3E}">
        <p14:creationId xmlns:p14="http://schemas.microsoft.com/office/powerpoint/2010/main" val="1641944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6B14-A278-8E45-B491-2CA6468DBA8E}"/>
              </a:ext>
            </a:extLst>
          </p:cNvPr>
          <p:cNvSpPr>
            <a:spLocks noGrp="1"/>
          </p:cNvSpPr>
          <p:nvPr>
            <p:ph type="title"/>
          </p:nvPr>
        </p:nvSpPr>
        <p:spPr/>
        <p:txBody>
          <a:bodyPr/>
          <a:lstStyle/>
          <a:p>
            <a:r>
              <a:rPr lang="en-GB" dirty="0"/>
              <a:t>A2T</a:t>
            </a:r>
          </a:p>
        </p:txBody>
      </p:sp>
      <p:sp>
        <p:nvSpPr>
          <p:cNvPr id="3" name="Content Placeholder 2">
            <a:extLst>
              <a:ext uri="{FF2B5EF4-FFF2-40B4-BE49-F238E27FC236}">
                <a16:creationId xmlns:a16="http://schemas.microsoft.com/office/drawing/2014/main" id="{67822078-0C4A-C74D-9A8C-E93429FEE8B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FD111500-26F3-984B-A912-896E9B4C0C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89AEAE96-31A2-CC43-839D-CB6DFC096B85}"/>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54BAB86F-563D-364B-BC5B-827D81A532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84023" y="1484785"/>
            <a:ext cx="8384386" cy="5363772"/>
          </a:xfrm>
          <a:prstGeom prst="rect">
            <a:avLst/>
          </a:prstGeom>
        </p:spPr>
      </p:pic>
    </p:spTree>
    <p:extLst>
      <p:ext uri="{BB962C8B-B14F-4D97-AF65-F5344CB8AC3E}">
        <p14:creationId xmlns:p14="http://schemas.microsoft.com/office/powerpoint/2010/main" val="2283217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D0FF-99A9-7242-B09B-17D4DF81D71F}"/>
              </a:ext>
            </a:extLst>
          </p:cNvPr>
          <p:cNvSpPr>
            <a:spLocks noGrp="1"/>
          </p:cNvSpPr>
          <p:nvPr>
            <p:ph type="title"/>
          </p:nvPr>
        </p:nvSpPr>
        <p:spPr/>
        <p:txBody>
          <a:bodyPr/>
          <a:lstStyle/>
          <a:p>
            <a:r>
              <a:rPr lang="en-GB" dirty="0"/>
              <a:t>Target</a:t>
            </a:r>
          </a:p>
        </p:txBody>
      </p:sp>
      <p:sp>
        <p:nvSpPr>
          <p:cNvPr id="4" name="Slide Number Placeholder 3">
            <a:extLst>
              <a:ext uri="{FF2B5EF4-FFF2-40B4-BE49-F238E27FC236}">
                <a16:creationId xmlns:a16="http://schemas.microsoft.com/office/drawing/2014/main" id="{64096532-478B-6040-9E4D-84EEEDC763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495457B7-6217-7F4C-A6EC-DE8B65979053}"/>
              </a:ext>
            </a:extLst>
          </p:cNvPr>
          <p:cNvSpPr>
            <a:spLocks noGrp="1"/>
          </p:cNvSpPr>
          <p:nvPr>
            <p:ph type="body" sz="quarter" idx="13"/>
          </p:nvPr>
        </p:nvSpPr>
        <p:spPr/>
        <p:txBody>
          <a:bodyPr/>
          <a:lstStyle/>
          <a:p>
            <a:r>
              <a:rPr lang="en-GB" dirty="0"/>
              <a:t>Monolith - </a:t>
            </a:r>
            <a:r>
              <a:rPr lang="sv-SE" dirty="0" err="1"/>
              <a:t>Highbay</a:t>
            </a:r>
            <a:r>
              <a:rPr lang="sv-SE" dirty="0"/>
              <a:t> </a:t>
            </a:r>
            <a:r>
              <a:rPr lang="sv-SE" dirty="0" err="1"/>
              <a:t>vault</a:t>
            </a:r>
            <a:endParaRPr lang="en-GB" dirty="0"/>
          </a:p>
        </p:txBody>
      </p:sp>
      <p:pic>
        <p:nvPicPr>
          <p:cNvPr id="6" name="Content Placeholder 5">
            <a:extLst>
              <a:ext uri="{FF2B5EF4-FFF2-40B4-BE49-F238E27FC236}">
                <a16:creationId xmlns:a16="http://schemas.microsoft.com/office/drawing/2014/main" id="{53FC4310-E97A-EF4B-A220-8D9A3B276C8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343471" y="1388330"/>
            <a:ext cx="8866853" cy="5474425"/>
          </a:xfrm>
          <a:prstGeom prst="rect">
            <a:avLst/>
          </a:prstGeom>
        </p:spPr>
      </p:pic>
    </p:spTree>
    <p:extLst>
      <p:ext uri="{BB962C8B-B14F-4D97-AF65-F5344CB8AC3E}">
        <p14:creationId xmlns:p14="http://schemas.microsoft.com/office/powerpoint/2010/main" val="327061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D021-78BB-1940-BCC4-CB6A0982ED42}"/>
              </a:ext>
            </a:extLst>
          </p:cNvPr>
          <p:cNvSpPr>
            <a:spLocks noGrp="1"/>
          </p:cNvSpPr>
          <p:nvPr>
            <p:ph type="title"/>
          </p:nvPr>
        </p:nvSpPr>
        <p:spPr/>
        <p:txBody>
          <a:bodyPr/>
          <a:lstStyle/>
          <a:p>
            <a:r>
              <a:rPr lang="en-GB" dirty="0"/>
              <a:t>D01 view towards Monolith</a:t>
            </a:r>
          </a:p>
        </p:txBody>
      </p:sp>
      <p:sp>
        <p:nvSpPr>
          <p:cNvPr id="3" name="Content Placeholder 2">
            <a:extLst>
              <a:ext uri="{FF2B5EF4-FFF2-40B4-BE49-F238E27FC236}">
                <a16:creationId xmlns:a16="http://schemas.microsoft.com/office/drawing/2014/main" id="{0130D05B-2528-BE4A-A1D2-4A6C0EE6D32A}"/>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F8FBA143-538E-B041-B437-C5219CF645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5F3AF489-45BA-704B-9782-AF6C228F5D50}"/>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F84C03E4-EA13-E24F-AB4D-78B1098674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97497" y="1388330"/>
            <a:ext cx="7396352" cy="5657688"/>
          </a:xfrm>
          <a:prstGeom prst="rect">
            <a:avLst/>
          </a:prstGeom>
        </p:spPr>
      </p:pic>
    </p:spTree>
    <p:extLst>
      <p:ext uri="{BB962C8B-B14F-4D97-AF65-F5344CB8AC3E}">
        <p14:creationId xmlns:p14="http://schemas.microsoft.com/office/powerpoint/2010/main" val="792462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BED4-7A04-7648-ABE1-FC6FF7CC57B1}"/>
              </a:ext>
            </a:extLst>
          </p:cNvPr>
          <p:cNvSpPr>
            <a:spLocks noGrp="1"/>
          </p:cNvSpPr>
          <p:nvPr>
            <p:ph type="title"/>
          </p:nvPr>
        </p:nvSpPr>
        <p:spPr/>
        <p:txBody>
          <a:bodyPr/>
          <a:lstStyle/>
          <a:p>
            <a:r>
              <a:rPr lang="en-GB" dirty="0"/>
              <a:t>D01 Base slab</a:t>
            </a:r>
          </a:p>
        </p:txBody>
      </p:sp>
      <p:sp>
        <p:nvSpPr>
          <p:cNvPr id="3" name="Content Placeholder 2">
            <a:extLst>
              <a:ext uri="{FF2B5EF4-FFF2-40B4-BE49-F238E27FC236}">
                <a16:creationId xmlns:a16="http://schemas.microsoft.com/office/drawing/2014/main" id="{B9F56F1B-267D-FE4B-AE0E-5188E0B8C388}"/>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9D8043C3-DD7C-6B4E-BCD7-1B5FB04CA8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36CFE655-3973-8044-BF37-B1A5CDC08AEC}"/>
              </a:ext>
            </a:extLst>
          </p:cNvPr>
          <p:cNvSpPr>
            <a:spLocks noGrp="1"/>
          </p:cNvSpPr>
          <p:nvPr>
            <p:ph type="body" sz="quarter" idx="13"/>
          </p:nvPr>
        </p:nvSpPr>
        <p:spPr/>
        <p:txBody>
          <a:bodyPr/>
          <a:lstStyle/>
          <a:p>
            <a:endParaRPr lang="en-GB"/>
          </a:p>
        </p:txBody>
      </p:sp>
      <p:sp>
        <p:nvSpPr>
          <p:cNvPr id="6" name="Slide Number Placeholder 3">
            <a:extLst>
              <a:ext uri="{FF2B5EF4-FFF2-40B4-BE49-F238E27FC236}">
                <a16:creationId xmlns:a16="http://schemas.microsoft.com/office/drawing/2014/main" id="{80B26D97-E7C5-6146-8B85-2ACB37357123}"/>
              </a:ext>
            </a:extLst>
          </p:cNvPr>
          <p:cNvSpPr txBox="1">
            <a:spLocks/>
          </p:cNvSpPr>
          <p:nvPr/>
        </p:nvSpPr>
        <p:spPr>
          <a:xfrm>
            <a:off x="7680648" y="6495504"/>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374B8DB-3FC5-0142-812D-037AE9F421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7448" y="1412776"/>
            <a:ext cx="5464800" cy="5399521"/>
          </a:xfrm>
          <a:prstGeom prst="rect">
            <a:avLst/>
          </a:prstGeom>
        </p:spPr>
      </p:pic>
      <p:pic>
        <p:nvPicPr>
          <p:cNvPr id="8" name="Picture 7">
            <a:extLst>
              <a:ext uri="{FF2B5EF4-FFF2-40B4-BE49-F238E27FC236}">
                <a16:creationId xmlns:a16="http://schemas.microsoft.com/office/drawing/2014/main" id="{962CC08D-A84F-B146-B432-C0BE4E8161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319" y="3861048"/>
            <a:ext cx="3600000" cy="2949460"/>
          </a:xfrm>
          <a:prstGeom prst="rect">
            <a:avLst/>
          </a:prstGeom>
        </p:spPr>
      </p:pic>
      <p:pic>
        <p:nvPicPr>
          <p:cNvPr id="9" name="Picture 8">
            <a:extLst>
              <a:ext uri="{FF2B5EF4-FFF2-40B4-BE49-F238E27FC236}">
                <a16:creationId xmlns:a16="http://schemas.microsoft.com/office/drawing/2014/main" id="{2E823753-AAE6-5441-BA5F-3D92339401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9319" y="1412776"/>
            <a:ext cx="3600000" cy="2497500"/>
          </a:xfrm>
          <a:prstGeom prst="rect">
            <a:avLst/>
          </a:prstGeom>
        </p:spPr>
      </p:pic>
    </p:spTree>
    <p:extLst>
      <p:ext uri="{BB962C8B-B14F-4D97-AF65-F5344CB8AC3E}">
        <p14:creationId xmlns:p14="http://schemas.microsoft.com/office/powerpoint/2010/main" val="1203396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12B3-3BEB-9145-B7AF-50D06C7EDCBF}"/>
              </a:ext>
            </a:extLst>
          </p:cNvPr>
          <p:cNvSpPr>
            <a:spLocks noGrp="1"/>
          </p:cNvSpPr>
          <p:nvPr>
            <p:ph type="title"/>
          </p:nvPr>
        </p:nvSpPr>
        <p:spPr/>
        <p:txBody>
          <a:bodyPr/>
          <a:lstStyle/>
          <a:p>
            <a:r>
              <a:rPr lang="en-GB" dirty="0"/>
              <a:t>Active Cell</a:t>
            </a:r>
          </a:p>
        </p:txBody>
      </p:sp>
      <p:sp>
        <p:nvSpPr>
          <p:cNvPr id="4" name="Slide Number Placeholder 3">
            <a:extLst>
              <a:ext uri="{FF2B5EF4-FFF2-40B4-BE49-F238E27FC236}">
                <a16:creationId xmlns:a16="http://schemas.microsoft.com/office/drawing/2014/main" id="{E49C5F7D-C744-1145-B75D-190F747CD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F3856E6-50F9-EB43-872B-8777A38AD55D}"/>
              </a:ext>
            </a:extLst>
          </p:cNvPr>
          <p:cNvSpPr>
            <a:spLocks noGrp="1"/>
          </p:cNvSpPr>
          <p:nvPr>
            <p:ph type="body" sz="quarter" idx="13"/>
          </p:nvPr>
        </p:nvSpPr>
        <p:spPr/>
        <p:txBody>
          <a:bodyPr/>
          <a:lstStyle/>
          <a:p>
            <a:endParaRPr lang="en-GB"/>
          </a:p>
        </p:txBody>
      </p:sp>
      <p:pic>
        <p:nvPicPr>
          <p:cNvPr id="6" name="Content Placeholder 5">
            <a:extLst>
              <a:ext uri="{FF2B5EF4-FFF2-40B4-BE49-F238E27FC236}">
                <a16:creationId xmlns:a16="http://schemas.microsoft.com/office/drawing/2014/main" id="{FAD37BAA-9354-B143-A86C-608B8ABDE19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59496" y="1412776"/>
            <a:ext cx="8864672" cy="5446269"/>
          </a:xfrm>
          <a:prstGeom prst="rect">
            <a:avLst/>
          </a:prstGeom>
        </p:spPr>
      </p:pic>
    </p:spTree>
    <p:extLst>
      <p:ext uri="{BB962C8B-B14F-4D97-AF65-F5344CB8AC3E}">
        <p14:creationId xmlns:p14="http://schemas.microsoft.com/office/powerpoint/2010/main" val="3745418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E287-7F2E-D745-8AB3-BA908FDEB315}"/>
              </a:ext>
            </a:extLst>
          </p:cNvPr>
          <p:cNvSpPr>
            <a:spLocks noGrp="1"/>
          </p:cNvSpPr>
          <p:nvPr>
            <p:ph type="title"/>
          </p:nvPr>
        </p:nvSpPr>
        <p:spPr/>
        <p:txBody>
          <a:bodyPr/>
          <a:lstStyle/>
          <a:p>
            <a:r>
              <a:rPr lang="en-GB" dirty="0"/>
              <a:t>Big Science</a:t>
            </a:r>
          </a:p>
        </p:txBody>
      </p:sp>
      <p:sp>
        <p:nvSpPr>
          <p:cNvPr id="4" name="Slide Number Placeholder 3">
            <a:extLst>
              <a:ext uri="{FF2B5EF4-FFF2-40B4-BE49-F238E27FC236}">
                <a16:creationId xmlns:a16="http://schemas.microsoft.com/office/drawing/2014/main" id="{2D390FC0-DD98-C942-ACF2-29AB696283BA}"/>
              </a:ext>
            </a:extLst>
          </p:cNvPr>
          <p:cNvSpPr>
            <a:spLocks noGrp="1"/>
          </p:cNvSpPr>
          <p:nvPr>
            <p:ph type="sldNum" sz="quarter" idx="12"/>
          </p:nvPr>
        </p:nvSpPr>
        <p:spPr/>
        <p:txBody>
          <a:bodyPr/>
          <a:lstStyle/>
          <a:p>
            <a:fld id="{551115BC-487E-4422-894C-CB7CD3E79223}" type="slidenum">
              <a:rPr lang="en-GB" smtClean="0"/>
              <a:pPr/>
              <a:t>3</a:t>
            </a:fld>
            <a:endParaRPr lang="en-GB"/>
          </a:p>
        </p:txBody>
      </p:sp>
      <p:sp>
        <p:nvSpPr>
          <p:cNvPr id="6" name="Content Placeholder 2">
            <a:extLst>
              <a:ext uri="{FF2B5EF4-FFF2-40B4-BE49-F238E27FC236}">
                <a16:creationId xmlns:a16="http://schemas.microsoft.com/office/drawing/2014/main" id="{0BAF4AB4-BEB3-8648-8D02-A15DC48506E3}"/>
              </a:ext>
            </a:extLst>
          </p:cNvPr>
          <p:cNvSpPr txBox="1">
            <a:spLocks/>
          </p:cNvSpPr>
          <p:nvPr/>
        </p:nvSpPr>
        <p:spPr>
          <a:xfrm>
            <a:off x="594697" y="1749084"/>
            <a:ext cx="6437407" cy="4838799"/>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3200" dirty="0"/>
              <a:t>Scientific and technological innovation is </a:t>
            </a:r>
            <a:r>
              <a:rPr lang="en-GB" sz="3200" dirty="0" smtClean="0"/>
              <a:t>essential to address</a:t>
            </a:r>
            <a:endParaRPr lang="en-GB" sz="3200" dirty="0"/>
          </a:p>
          <a:p>
            <a:r>
              <a:rPr lang="en-GB" sz="3200" i="1" dirty="0">
                <a:solidFill>
                  <a:srgbClr val="0094CA"/>
                </a:solidFill>
              </a:rPr>
              <a:t>global challenges </a:t>
            </a:r>
            <a:r>
              <a:rPr lang="en-GB" sz="3200" dirty="0">
                <a:solidFill>
                  <a:srgbClr val="0094CA"/>
                </a:solidFill>
              </a:rPr>
              <a:t>of energy, climate, environment, healthcare</a:t>
            </a:r>
          </a:p>
          <a:p>
            <a:r>
              <a:rPr lang="en-GB" sz="3200" i="1" dirty="0">
                <a:solidFill>
                  <a:srgbClr val="0094CA"/>
                </a:solidFill>
              </a:rPr>
              <a:t>economic and societal challenges </a:t>
            </a:r>
            <a:r>
              <a:rPr lang="en-GB" sz="3200" dirty="0">
                <a:solidFill>
                  <a:srgbClr val="0094CA"/>
                </a:solidFill>
              </a:rPr>
              <a:t>of stalled productivity and long term wage stagnation</a:t>
            </a:r>
          </a:p>
          <a:p>
            <a:endParaRPr lang="en-GB" dirty="0">
              <a:solidFill>
                <a:schemeClr val="accent1"/>
              </a:solidFill>
            </a:endParaRPr>
          </a:p>
          <a:p>
            <a:pPr marL="0" indent="0">
              <a:buFont typeface="Arial" panose="020B0604020202020204" pitchFamily="34" charset="0"/>
              <a:buNone/>
            </a:pPr>
            <a:endParaRPr lang="en-GB" sz="1350" dirty="0">
              <a:solidFill>
                <a:schemeClr val="accent1"/>
              </a:solidFill>
            </a:endParaRPr>
          </a:p>
          <a:p>
            <a:pPr marL="0" indent="0">
              <a:buFont typeface="Arial" panose="020B0604020202020204" pitchFamily="34" charset="0"/>
              <a:buNone/>
            </a:pPr>
            <a:endParaRPr lang="en-GB" sz="1350" dirty="0">
              <a:solidFill>
                <a:schemeClr val="accent1"/>
              </a:solidFill>
            </a:endParaRPr>
          </a:p>
          <a:p>
            <a:pPr marL="0" indent="0">
              <a:buFont typeface="Arial" panose="020B0604020202020204" pitchFamily="34" charset="0"/>
              <a:buNone/>
            </a:pPr>
            <a:endParaRPr lang="en-GB" sz="1350" dirty="0">
              <a:solidFill>
                <a:schemeClr val="accent1"/>
              </a:solidFill>
            </a:endParaRPr>
          </a:p>
        </p:txBody>
      </p:sp>
      <p:grpSp>
        <p:nvGrpSpPr>
          <p:cNvPr id="7" name="Group 6">
            <a:extLst>
              <a:ext uri="{FF2B5EF4-FFF2-40B4-BE49-F238E27FC236}">
                <a16:creationId xmlns:a16="http://schemas.microsoft.com/office/drawing/2014/main" id="{A217D248-2D09-2B4E-887A-7F473C815FCD}"/>
              </a:ext>
            </a:extLst>
          </p:cNvPr>
          <p:cNvGrpSpPr/>
          <p:nvPr/>
        </p:nvGrpSpPr>
        <p:grpSpPr>
          <a:xfrm>
            <a:off x="8328248" y="1724415"/>
            <a:ext cx="2808269" cy="4802420"/>
            <a:chOff x="6101678" y="1653412"/>
            <a:chExt cx="2808269" cy="4802420"/>
          </a:xfrm>
        </p:grpSpPr>
        <p:pic>
          <p:nvPicPr>
            <p:cNvPr id="8" name="Picture 2" descr="Image result for unemployment">
              <a:extLst>
                <a:ext uri="{FF2B5EF4-FFF2-40B4-BE49-F238E27FC236}">
                  <a16:creationId xmlns:a16="http://schemas.microsoft.com/office/drawing/2014/main" id="{5722D8A7-D225-9548-9142-5E99BEAF99A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01678" y="3310347"/>
              <a:ext cx="2808269" cy="1651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orkers add seat belts to a Tesla Motors Model S sedan at the company's assembly plant i">
              <a:extLst>
                <a:ext uri="{FF2B5EF4-FFF2-40B4-BE49-F238E27FC236}">
                  <a16:creationId xmlns:a16="http://schemas.microsoft.com/office/drawing/2014/main" id="{783458A8-A594-5147-A154-BC51994AAE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85662">
              <a:off x="6177857" y="4943404"/>
              <a:ext cx="2697751" cy="1512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mage result for climate apocalypse">
              <a:extLst>
                <a:ext uri="{FF2B5EF4-FFF2-40B4-BE49-F238E27FC236}">
                  <a16:creationId xmlns:a16="http://schemas.microsoft.com/office/drawing/2014/main" id="{106A9C08-5278-0D42-8EBB-7B7C63245B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20750">
              <a:off x="6260758" y="1653412"/>
              <a:ext cx="2490110" cy="1656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1" name="Title 1"/>
          <p:cNvSpPr>
            <a:spLocks noGrp="1"/>
          </p:cNvSpPr>
          <p:nvPr>
            <p:ph type="body" sz="quarter" idx="13"/>
          </p:nvPr>
        </p:nvSpPr>
        <p:spPr/>
        <p:txBody>
          <a:bodyPr>
            <a:normAutofit/>
          </a:bodyPr>
          <a:lstStyle/>
          <a:p>
            <a:r>
              <a:rPr lang="en-GB" dirty="0">
                <a:latin typeface="Calibri" pitchFamily="34" charset="0"/>
                <a:cs typeface="Calibri" pitchFamily="34" charset="0"/>
              </a:rPr>
              <a:t>Importance of Research Infrastructures</a:t>
            </a:r>
          </a:p>
        </p:txBody>
      </p:sp>
    </p:spTree>
    <p:extLst>
      <p:ext uri="{BB962C8B-B14F-4D97-AF65-F5344CB8AC3E}">
        <p14:creationId xmlns:p14="http://schemas.microsoft.com/office/powerpoint/2010/main" val="1386252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EE99-003B-6747-930F-30D95855E119}"/>
              </a:ext>
            </a:extLst>
          </p:cNvPr>
          <p:cNvSpPr>
            <a:spLocks noGrp="1"/>
          </p:cNvSpPr>
          <p:nvPr>
            <p:ph type="title"/>
          </p:nvPr>
        </p:nvSpPr>
        <p:spPr/>
        <p:txBody>
          <a:bodyPr/>
          <a:lstStyle/>
          <a:p>
            <a:r>
              <a:rPr lang="en-GB" dirty="0"/>
              <a:t>Active Cell – waste pits</a:t>
            </a:r>
          </a:p>
        </p:txBody>
      </p:sp>
      <p:sp>
        <p:nvSpPr>
          <p:cNvPr id="4" name="Slide Number Placeholder 3">
            <a:extLst>
              <a:ext uri="{FF2B5EF4-FFF2-40B4-BE49-F238E27FC236}">
                <a16:creationId xmlns:a16="http://schemas.microsoft.com/office/drawing/2014/main" id="{75DF6ACB-51CD-E04A-92E5-8FDF73E66A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A6C0B694-5FFB-BB48-B4C3-4A483EFCCF2F}"/>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5075DAB5-7A8B-A348-94C8-719A9F0CFF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9616" y="1500814"/>
            <a:ext cx="7176120" cy="5382090"/>
          </a:xfrm>
          <a:prstGeom prst="rect">
            <a:avLst/>
          </a:prstGeom>
        </p:spPr>
      </p:pic>
    </p:spTree>
    <p:extLst>
      <p:ext uri="{BB962C8B-B14F-4D97-AF65-F5344CB8AC3E}">
        <p14:creationId xmlns:p14="http://schemas.microsoft.com/office/powerpoint/2010/main" val="2308899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F753-F125-5243-9105-282A24398649}"/>
              </a:ext>
            </a:extLst>
          </p:cNvPr>
          <p:cNvSpPr>
            <a:spLocks noGrp="1"/>
          </p:cNvSpPr>
          <p:nvPr>
            <p:ph type="title"/>
          </p:nvPr>
        </p:nvSpPr>
        <p:spPr/>
        <p:txBody>
          <a:bodyPr/>
          <a:lstStyle/>
          <a:p>
            <a:r>
              <a:rPr lang="en-GB" dirty="0"/>
              <a:t>15 experimental stations (“instruments”)</a:t>
            </a:r>
          </a:p>
        </p:txBody>
      </p:sp>
      <p:sp>
        <p:nvSpPr>
          <p:cNvPr id="3" name="Content Placeholder 2">
            <a:extLst>
              <a:ext uri="{FF2B5EF4-FFF2-40B4-BE49-F238E27FC236}">
                <a16:creationId xmlns:a16="http://schemas.microsoft.com/office/drawing/2014/main" id="{63813A4D-11D0-F845-9C7C-3A76D9C15DD0}"/>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AC898817-8BB7-F24F-946C-26003A532F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0DFBB649-5530-F240-A572-B10BAD961FC6}"/>
              </a:ext>
            </a:extLst>
          </p:cNvPr>
          <p:cNvSpPr>
            <a:spLocks noGrp="1"/>
          </p:cNvSpPr>
          <p:nvPr>
            <p:ph type="body" sz="quarter" idx="13"/>
          </p:nvPr>
        </p:nvSpPr>
        <p:spPr/>
        <p:txBody>
          <a:bodyPr/>
          <a:lstStyle/>
          <a:p>
            <a:endParaRPr lang="en-GB"/>
          </a:p>
        </p:txBody>
      </p:sp>
      <p:pic>
        <p:nvPicPr>
          <p:cNvPr id="7" name="Picture 6">
            <a:extLst>
              <a:ext uri="{FF2B5EF4-FFF2-40B4-BE49-F238E27FC236}">
                <a16:creationId xmlns:a16="http://schemas.microsoft.com/office/drawing/2014/main" id="{5911B70D-332A-F64B-A499-4C3217905DC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984448" y="1412776"/>
            <a:ext cx="9097041" cy="5455175"/>
          </a:xfrm>
          <a:prstGeom prst="rect">
            <a:avLst/>
          </a:prstGeom>
        </p:spPr>
      </p:pic>
      <p:sp>
        <p:nvSpPr>
          <p:cNvPr id="8" name="TextBox 7">
            <a:extLst>
              <a:ext uri="{FF2B5EF4-FFF2-40B4-BE49-F238E27FC236}">
                <a16:creationId xmlns:a16="http://schemas.microsoft.com/office/drawing/2014/main" id="{754EB979-F002-E24E-BDBD-BE051825F70E}"/>
              </a:ext>
            </a:extLst>
          </p:cNvPr>
          <p:cNvSpPr txBox="1"/>
          <p:nvPr/>
        </p:nvSpPr>
        <p:spPr>
          <a:xfrm>
            <a:off x="947499" y="6381328"/>
            <a:ext cx="2383632" cy="246211"/>
          </a:xfrm>
          <a:prstGeom prst="rect">
            <a:avLst/>
          </a:prstGeom>
          <a:noFill/>
        </p:spPr>
        <p:txBody>
          <a:bodyPr wrap="squar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a:ea typeface="+mn-ea"/>
                <a:cs typeface="+mn-cs"/>
              </a:rPr>
              <a:t>ESS Instrument Layout (December 2016)</a:t>
            </a:r>
          </a:p>
        </p:txBody>
      </p:sp>
      <p:sp>
        <p:nvSpPr>
          <p:cNvPr id="9" name="TextBox 8">
            <a:extLst>
              <a:ext uri="{FF2B5EF4-FFF2-40B4-BE49-F238E27FC236}">
                <a16:creationId xmlns:a16="http://schemas.microsoft.com/office/drawing/2014/main" id="{C2A352B0-E5EC-5B4C-80DA-2AE41C67DCDF}"/>
              </a:ext>
            </a:extLst>
          </p:cNvPr>
          <p:cNvSpPr txBox="1"/>
          <p:nvPr/>
        </p:nvSpPr>
        <p:spPr>
          <a:xfrm>
            <a:off x="7104112" y="5754232"/>
            <a:ext cx="2891115" cy="738654"/>
          </a:xfrm>
          <a:prstGeom prst="rect">
            <a:avLst/>
          </a:prstGeom>
          <a:noFill/>
          <a:ln>
            <a:solidFill>
              <a:schemeClr val="accent1"/>
            </a:solidFill>
          </a:ln>
        </p:spPr>
        <p:txBody>
          <a:bodyPr wrap="square" lIns="91429" tIns="45715" rIns="91429" bIns="45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ESS In-Kind Partners also collaborate on sample environment, data management systems etc. </a:t>
            </a:r>
          </a:p>
        </p:txBody>
      </p:sp>
      <p:sp>
        <p:nvSpPr>
          <p:cNvPr id="10" name="TextBox 9">
            <a:extLst>
              <a:ext uri="{FF2B5EF4-FFF2-40B4-BE49-F238E27FC236}">
                <a16:creationId xmlns:a16="http://schemas.microsoft.com/office/drawing/2014/main" id="{63179416-065B-A54B-A138-56F30E5B65CC}"/>
              </a:ext>
            </a:extLst>
          </p:cNvPr>
          <p:cNvSpPr txBox="1"/>
          <p:nvPr/>
        </p:nvSpPr>
        <p:spPr>
          <a:xfrm>
            <a:off x="984448" y="1488818"/>
            <a:ext cx="3260327" cy="707886"/>
          </a:xfrm>
          <a:prstGeom prst="rect">
            <a:avLst/>
          </a:prstGeom>
          <a:noFill/>
        </p:spPr>
        <p:txBody>
          <a:bodyPr wrap="square" lIns="72000" r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ESS Lead Partners for instrument construction</a:t>
            </a:r>
          </a:p>
        </p:txBody>
      </p:sp>
      <p:pic>
        <p:nvPicPr>
          <p:cNvPr id="11" name="Picture 10" descr="logo.png">
            <a:extLst>
              <a:ext uri="{FF2B5EF4-FFF2-40B4-BE49-F238E27FC236}">
                <a16:creationId xmlns:a16="http://schemas.microsoft.com/office/drawing/2014/main" id="{EA157513-AABF-E945-8A59-57CDB91674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8577" y="4492850"/>
            <a:ext cx="1328400" cy="324000"/>
          </a:xfrm>
          <a:prstGeom prst="rect">
            <a:avLst/>
          </a:prstGeom>
        </p:spPr>
      </p:pic>
      <p:pic>
        <p:nvPicPr>
          <p:cNvPr id="12" name="Picture 11" descr="logo.gif;jsessionid=F764BA670D8CCC9EF18F9A6D1D7845E0.gif">
            <a:extLst>
              <a:ext uri="{FF2B5EF4-FFF2-40B4-BE49-F238E27FC236}">
                <a16:creationId xmlns:a16="http://schemas.microsoft.com/office/drawing/2014/main" id="{A31405CC-29FE-794B-94F9-96EBB4AB36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2238015" y="2955041"/>
            <a:ext cx="880691" cy="324000"/>
          </a:xfrm>
          <a:prstGeom prst="rect">
            <a:avLst/>
          </a:prstGeom>
        </p:spPr>
      </p:pic>
      <p:pic>
        <p:nvPicPr>
          <p:cNvPr id="13" name="Picture 12" descr="logo.gif;jsessionid=F764BA670D8CCC9EF18F9A6D1D7845E0.gif">
            <a:extLst>
              <a:ext uri="{FF2B5EF4-FFF2-40B4-BE49-F238E27FC236}">
                <a16:creationId xmlns:a16="http://schemas.microsoft.com/office/drawing/2014/main" id="{F1141B4A-467B-0048-B5C2-12A95747EB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9200798" y="3070367"/>
            <a:ext cx="880691" cy="324000"/>
          </a:xfrm>
          <a:prstGeom prst="rect">
            <a:avLst/>
          </a:prstGeom>
        </p:spPr>
      </p:pic>
      <p:pic>
        <p:nvPicPr>
          <p:cNvPr id="14" name="Picture 13" descr="LogoLLB.jpg">
            <a:extLst>
              <a:ext uri="{FF2B5EF4-FFF2-40B4-BE49-F238E27FC236}">
                <a16:creationId xmlns:a16="http://schemas.microsoft.com/office/drawing/2014/main" id="{3559A527-6D93-A04A-8730-44C6FA97AF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6898" y="2699061"/>
            <a:ext cx="457200" cy="457200"/>
          </a:xfrm>
          <a:prstGeom prst="rect">
            <a:avLst/>
          </a:prstGeom>
        </p:spPr>
      </p:pic>
      <p:pic>
        <p:nvPicPr>
          <p:cNvPr id="15" name="Picture 14" descr="ess-superconductores.png">
            <a:extLst>
              <a:ext uri="{FF2B5EF4-FFF2-40B4-BE49-F238E27FC236}">
                <a16:creationId xmlns:a16="http://schemas.microsoft.com/office/drawing/2014/main" id="{7AFCF929-412D-2747-B481-CC0884897D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94861" y="2390901"/>
            <a:ext cx="756000" cy="324000"/>
          </a:xfrm>
          <a:prstGeom prst="rect">
            <a:avLst/>
          </a:prstGeom>
        </p:spPr>
      </p:pic>
      <p:pic>
        <p:nvPicPr>
          <p:cNvPr id="16" name="Picture 15" descr="Danmarks_Tekniske_Universitet_(logo).png">
            <a:extLst>
              <a:ext uri="{FF2B5EF4-FFF2-40B4-BE49-F238E27FC236}">
                <a16:creationId xmlns:a16="http://schemas.microsoft.com/office/drawing/2014/main" id="{207C7272-A76F-C24E-969E-A6C095DB14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30997" y="2228006"/>
            <a:ext cx="320040" cy="466344"/>
          </a:xfrm>
          <a:prstGeom prst="rect">
            <a:avLst/>
          </a:prstGeom>
          <a:solidFill>
            <a:srgbClr val="FFFFFF"/>
          </a:solidFill>
        </p:spPr>
      </p:pic>
      <p:pic>
        <p:nvPicPr>
          <p:cNvPr id="17" name="Picture 16" descr="tum_logo.png">
            <a:extLst>
              <a:ext uri="{FF2B5EF4-FFF2-40B4-BE49-F238E27FC236}">
                <a16:creationId xmlns:a16="http://schemas.microsoft.com/office/drawing/2014/main" id="{B59230E8-6913-E74B-8A75-25AD55904A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57078" y="2903808"/>
            <a:ext cx="953486" cy="324000"/>
          </a:xfrm>
          <a:prstGeom prst="rect">
            <a:avLst/>
          </a:prstGeom>
          <a:solidFill>
            <a:srgbClr val="FFFFFF"/>
          </a:solidFill>
        </p:spPr>
      </p:pic>
      <p:pic>
        <p:nvPicPr>
          <p:cNvPr id="18" name="Picture 17" descr="logo.png">
            <a:extLst>
              <a:ext uri="{FF2B5EF4-FFF2-40B4-BE49-F238E27FC236}">
                <a16:creationId xmlns:a16="http://schemas.microsoft.com/office/drawing/2014/main" id="{D846D4BC-51AE-9545-9045-B734CF7713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2248" y="5235427"/>
            <a:ext cx="1328400" cy="324000"/>
          </a:xfrm>
          <a:prstGeom prst="rect">
            <a:avLst/>
          </a:prstGeom>
        </p:spPr>
      </p:pic>
      <p:pic>
        <p:nvPicPr>
          <p:cNvPr id="19" name="Picture 18" descr="logo-cnr.png">
            <a:extLst>
              <a:ext uri="{FF2B5EF4-FFF2-40B4-BE49-F238E27FC236}">
                <a16:creationId xmlns:a16="http://schemas.microsoft.com/office/drawing/2014/main" id="{777EE564-D04E-464A-9386-4D7004FF826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99503" y="4784897"/>
            <a:ext cx="929740" cy="324000"/>
          </a:xfrm>
          <a:prstGeom prst="rect">
            <a:avLst/>
          </a:prstGeom>
        </p:spPr>
      </p:pic>
      <p:pic>
        <p:nvPicPr>
          <p:cNvPr id="20" name="Picture 19" descr="PSI-Logo.png">
            <a:extLst>
              <a:ext uri="{FF2B5EF4-FFF2-40B4-BE49-F238E27FC236}">
                <a16:creationId xmlns:a16="http://schemas.microsoft.com/office/drawing/2014/main" id="{F9E3601C-1A08-7A41-A3AD-BD23E62720A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902434" y="5816560"/>
            <a:ext cx="907200" cy="324000"/>
          </a:xfrm>
          <a:prstGeom prst="rect">
            <a:avLst/>
          </a:prstGeom>
        </p:spPr>
      </p:pic>
      <p:pic>
        <p:nvPicPr>
          <p:cNvPr id="21" name="Picture 20" descr="aulogo.jpg">
            <a:extLst>
              <a:ext uri="{FF2B5EF4-FFF2-40B4-BE49-F238E27FC236}">
                <a16:creationId xmlns:a16="http://schemas.microsoft.com/office/drawing/2014/main" id="{2072A882-DDEA-D043-A635-024EACF7763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092045" y="3477604"/>
            <a:ext cx="816693" cy="324000"/>
          </a:xfrm>
          <a:prstGeom prst="rect">
            <a:avLst/>
          </a:prstGeom>
        </p:spPr>
      </p:pic>
      <p:pic>
        <p:nvPicPr>
          <p:cNvPr id="22" name="Picture 21" descr="Macintosh HD:Users:helenebjorkman:Desktop:ESS_Logo_Frugal_Blue_RGB.jpeg">
            <a:extLst>
              <a:ext uri="{FF2B5EF4-FFF2-40B4-BE49-F238E27FC236}">
                <a16:creationId xmlns:a16="http://schemas.microsoft.com/office/drawing/2014/main" id="{DF83CE4D-5BB8-554C-8E78-329CBC43BAB9}"/>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297117" y="1485548"/>
            <a:ext cx="644499" cy="345600"/>
          </a:xfrm>
          <a:prstGeom prst="rect">
            <a:avLst/>
          </a:prstGeom>
          <a:noFill/>
          <a:ln>
            <a:noFill/>
          </a:ln>
        </p:spPr>
      </p:pic>
      <p:grpSp>
        <p:nvGrpSpPr>
          <p:cNvPr id="23" name="Group 22">
            <a:extLst>
              <a:ext uri="{FF2B5EF4-FFF2-40B4-BE49-F238E27FC236}">
                <a16:creationId xmlns:a16="http://schemas.microsoft.com/office/drawing/2014/main" id="{FD514CAD-71E2-F741-9836-F6A02C5947B6}"/>
              </a:ext>
            </a:extLst>
          </p:cNvPr>
          <p:cNvGrpSpPr/>
          <p:nvPr/>
        </p:nvGrpSpPr>
        <p:grpSpPr>
          <a:xfrm>
            <a:off x="7021607" y="1357848"/>
            <a:ext cx="2108561" cy="480287"/>
            <a:chOff x="6037159" y="1275125"/>
            <a:chExt cx="2108561" cy="480287"/>
          </a:xfrm>
        </p:grpSpPr>
        <p:pic>
          <p:nvPicPr>
            <p:cNvPr id="24" name="Picture 23" descr="logoujf.gif">
              <a:extLst>
                <a:ext uri="{FF2B5EF4-FFF2-40B4-BE49-F238E27FC236}">
                  <a16:creationId xmlns:a16="http://schemas.microsoft.com/office/drawing/2014/main" id="{FC0E2838-ABAF-264D-9A22-F517AC91F77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10617" y="1305167"/>
              <a:ext cx="228264" cy="450245"/>
            </a:xfrm>
            <a:prstGeom prst="rect">
              <a:avLst/>
            </a:prstGeom>
          </p:spPr>
        </p:pic>
        <p:grpSp>
          <p:nvGrpSpPr>
            <p:cNvPr id="25" name="Group 24">
              <a:extLst>
                <a:ext uri="{FF2B5EF4-FFF2-40B4-BE49-F238E27FC236}">
                  <a16:creationId xmlns:a16="http://schemas.microsoft.com/office/drawing/2014/main" id="{54599CAC-56BB-0349-B96A-8CDE1FABC848}"/>
                </a:ext>
              </a:extLst>
            </p:cNvPr>
            <p:cNvGrpSpPr/>
            <p:nvPr/>
          </p:nvGrpSpPr>
          <p:grpSpPr>
            <a:xfrm>
              <a:off x="6037159" y="1275125"/>
              <a:ext cx="2108561" cy="423602"/>
              <a:chOff x="6486159" y="1474628"/>
              <a:chExt cx="2108561" cy="423602"/>
            </a:xfrm>
          </p:grpSpPr>
          <p:pic>
            <p:nvPicPr>
              <p:cNvPr id="26" name="Picture 25" descr="logo_hzg_cms10.gif">
                <a:extLst>
                  <a:ext uri="{FF2B5EF4-FFF2-40B4-BE49-F238E27FC236}">
                    <a16:creationId xmlns:a16="http://schemas.microsoft.com/office/drawing/2014/main" id="{7DB510E1-1131-434F-B31C-31BD056BEED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86159" y="1585803"/>
                <a:ext cx="1131570" cy="312420"/>
              </a:xfrm>
              <a:prstGeom prst="rect">
                <a:avLst/>
              </a:prstGeom>
            </p:spPr>
          </p:pic>
          <p:sp>
            <p:nvSpPr>
              <p:cNvPr id="27" name="TextBox 26">
                <a:extLst>
                  <a:ext uri="{FF2B5EF4-FFF2-40B4-BE49-F238E27FC236}">
                    <a16:creationId xmlns:a16="http://schemas.microsoft.com/office/drawing/2014/main" id="{3CD084FD-08DB-1B46-AF73-01630E7DAFCE}"/>
                  </a:ext>
                </a:extLst>
              </p:cNvPr>
              <p:cNvSpPr txBox="1"/>
              <p:nvPr/>
            </p:nvSpPr>
            <p:spPr>
              <a:xfrm>
                <a:off x="7442217" y="1498122"/>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8" name="TextBox 27">
                <a:extLst>
                  <a:ext uri="{FF2B5EF4-FFF2-40B4-BE49-F238E27FC236}">
                    <a16:creationId xmlns:a16="http://schemas.microsoft.com/office/drawing/2014/main" id="{42CB51F8-9917-F547-9EBD-A45EED09FB44}"/>
                  </a:ext>
                </a:extLst>
              </p:cNvPr>
              <p:cNvSpPr txBox="1"/>
              <p:nvPr/>
            </p:nvSpPr>
            <p:spPr>
              <a:xfrm>
                <a:off x="7756417" y="1474628"/>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a:ea typeface="+mn-ea"/>
                    <a:cs typeface="+mn-cs"/>
                  </a:rPr>
                  <a:t>Nuclear Physics Institute</a:t>
                </a:r>
              </a:p>
            </p:txBody>
          </p:sp>
        </p:grpSp>
      </p:grpSp>
      <p:grpSp>
        <p:nvGrpSpPr>
          <p:cNvPr id="29" name="Group 28">
            <a:extLst>
              <a:ext uri="{FF2B5EF4-FFF2-40B4-BE49-F238E27FC236}">
                <a16:creationId xmlns:a16="http://schemas.microsoft.com/office/drawing/2014/main" id="{F53D4E81-F32C-6045-9A62-9BD22185C4DA}"/>
              </a:ext>
            </a:extLst>
          </p:cNvPr>
          <p:cNvGrpSpPr/>
          <p:nvPr/>
        </p:nvGrpSpPr>
        <p:grpSpPr>
          <a:xfrm>
            <a:off x="7471900" y="1712515"/>
            <a:ext cx="1311129" cy="434211"/>
            <a:chOff x="6960986" y="1901896"/>
            <a:chExt cx="1311129" cy="434211"/>
          </a:xfrm>
        </p:grpSpPr>
        <p:pic>
          <p:nvPicPr>
            <p:cNvPr id="30" name="Picture 29" descr="tum_logo.png">
              <a:extLst>
                <a:ext uri="{FF2B5EF4-FFF2-40B4-BE49-F238E27FC236}">
                  <a16:creationId xmlns:a16="http://schemas.microsoft.com/office/drawing/2014/main" id="{A791BC76-E1FB-9944-AC90-EB8686673BA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0986" y="2001317"/>
              <a:ext cx="953486" cy="324000"/>
            </a:xfrm>
            <a:prstGeom prst="rect">
              <a:avLst/>
            </a:prstGeom>
            <a:solidFill>
              <a:srgbClr val="FFFFFF"/>
            </a:solidFill>
          </p:spPr>
        </p:pic>
        <p:pic>
          <p:nvPicPr>
            <p:cNvPr id="31" name="Picture 30" descr="LogoLLB.jpg">
              <a:extLst>
                <a:ext uri="{FF2B5EF4-FFF2-40B4-BE49-F238E27FC236}">
                  <a16:creationId xmlns:a16="http://schemas.microsoft.com/office/drawing/2014/main" id="{051EE1D0-54DD-3647-B2D9-5F152A4E45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9215" y="1993207"/>
              <a:ext cx="342900" cy="342900"/>
            </a:xfrm>
            <a:prstGeom prst="rect">
              <a:avLst/>
            </a:prstGeom>
          </p:spPr>
        </p:pic>
        <p:sp>
          <p:nvSpPr>
            <p:cNvPr id="32" name="TextBox 31">
              <a:extLst>
                <a:ext uri="{FF2B5EF4-FFF2-40B4-BE49-F238E27FC236}">
                  <a16:creationId xmlns:a16="http://schemas.microsoft.com/office/drawing/2014/main" id="{4E1D7144-A004-0648-BC1F-F83612E756B4}"/>
                </a:ext>
              </a:extLst>
            </p:cNvPr>
            <p:cNvSpPr txBox="1"/>
            <p:nvPr/>
          </p:nvSpPr>
          <p:spPr>
            <a:xfrm>
              <a:off x="7572501" y="190189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33" name="Slide Number Placeholder 6">
            <a:extLst>
              <a:ext uri="{FF2B5EF4-FFF2-40B4-BE49-F238E27FC236}">
                <a16:creationId xmlns:a16="http://schemas.microsoft.com/office/drawing/2014/main" id="{0F397A46-878C-C942-BD93-6B1D76967ACB}"/>
              </a:ext>
            </a:extLst>
          </p:cNvPr>
          <p:cNvSpPr txBox="1">
            <a:spLocks/>
          </p:cNvSpPr>
          <p:nvPr/>
        </p:nvSpPr>
        <p:spPr>
          <a:xfrm>
            <a:off x="9300864" y="6483147"/>
            <a:ext cx="370385" cy="276977"/>
          </a:xfrm>
          <a:prstGeom prst="rect">
            <a:avLst/>
          </a:prstGeom>
        </p:spPr>
        <p:txBody>
          <a:bodyPr vert="horz" lIns="91440" tIns="45720" rIns="91440" bIns="45720" rtlCol="0" anchor="ctr"/>
          <a:lstStyle>
            <a:defPPr>
              <a:defRPr lang="sv-S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81749AD0-537A-A84D-B4F5-EC56B4B046B6}"/>
              </a:ext>
            </a:extLst>
          </p:cNvPr>
          <p:cNvSpPr txBox="1"/>
          <p:nvPr/>
        </p:nvSpPr>
        <p:spPr>
          <a:xfrm>
            <a:off x="3789522" y="3213954"/>
            <a:ext cx="585378"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ODIN</a:t>
            </a:r>
          </a:p>
        </p:txBody>
      </p:sp>
      <p:sp>
        <p:nvSpPr>
          <p:cNvPr id="35" name="TextBox 34">
            <a:extLst>
              <a:ext uri="{FF2B5EF4-FFF2-40B4-BE49-F238E27FC236}">
                <a16:creationId xmlns:a16="http://schemas.microsoft.com/office/drawing/2014/main" id="{17021829-CF30-B248-B589-EFB349E0E80B}"/>
              </a:ext>
            </a:extLst>
          </p:cNvPr>
          <p:cNvSpPr txBox="1"/>
          <p:nvPr/>
        </p:nvSpPr>
        <p:spPr>
          <a:xfrm>
            <a:off x="2560576" y="3457582"/>
            <a:ext cx="752203"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DREAM</a:t>
            </a:r>
          </a:p>
        </p:txBody>
      </p:sp>
      <p:sp>
        <p:nvSpPr>
          <p:cNvPr id="36" name="TextBox 35">
            <a:extLst>
              <a:ext uri="{FF2B5EF4-FFF2-40B4-BE49-F238E27FC236}">
                <a16:creationId xmlns:a16="http://schemas.microsoft.com/office/drawing/2014/main" id="{5E791D71-85FC-1B43-9881-8292347DCDF0}"/>
              </a:ext>
            </a:extLst>
          </p:cNvPr>
          <p:cNvSpPr txBox="1"/>
          <p:nvPr/>
        </p:nvSpPr>
        <p:spPr>
          <a:xfrm>
            <a:off x="6233373" y="1829048"/>
            <a:ext cx="55872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NMX</a:t>
            </a:r>
          </a:p>
        </p:txBody>
      </p:sp>
      <p:sp>
        <p:nvSpPr>
          <p:cNvPr id="37" name="TextBox 36">
            <a:extLst>
              <a:ext uri="{FF2B5EF4-FFF2-40B4-BE49-F238E27FC236}">
                <a16:creationId xmlns:a16="http://schemas.microsoft.com/office/drawing/2014/main" id="{AD9FAA89-6B5E-AC40-8126-ED3A3B210832}"/>
              </a:ext>
            </a:extLst>
          </p:cNvPr>
          <p:cNvSpPr txBox="1"/>
          <p:nvPr/>
        </p:nvSpPr>
        <p:spPr>
          <a:xfrm>
            <a:off x="7506316" y="2681825"/>
            <a:ext cx="942697"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MIRACLES</a:t>
            </a:r>
          </a:p>
        </p:txBody>
      </p:sp>
      <p:sp>
        <p:nvSpPr>
          <p:cNvPr id="38" name="TextBox 37">
            <a:extLst>
              <a:ext uri="{FF2B5EF4-FFF2-40B4-BE49-F238E27FC236}">
                <a16:creationId xmlns:a16="http://schemas.microsoft.com/office/drawing/2014/main" id="{E184C7B8-054C-FC46-9739-ACAA82312016}"/>
              </a:ext>
            </a:extLst>
          </p:cNvPr>
          <p:cNvSpPr txBox="1"/>
          <p:nvPr/>
        </p:nvSpPr>
        <p:spPr>
          <a:xfrm>
            <a:off x="6949646" y="1758964"/>
            <a:ext cx="561534"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BEER</a:t>
            </a:r>
          </a:p>
        </p:txBody>
      </p:sp>
      <p:sp>
        <p:nvSpPr>
          <p:cNvPr id="39" name="TextBox 38">
            <a:extLst>
              <a:ext uri="{FF2B5EF4-FFF2-40B4-BE49-F238E27FC236}">
                <a16:creationId xmlns:a16="http://schemas.microsoft.com/office/drawing/2014/main" id="{65175327-FDA3-034D-AA83-D6EB24AE08A6}"/>
              </a:ext>
            </a:extLst>
          </p:cNvPr>
          <p:cNvSpPr txBox="1"/>
          <p:nvPr/>
        </p:nvSpPr>
        <p:spPr>
          <a:xfrm>
            <a:off x="7226759" y="2190907"/>
            <a:ext cx="710451"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C-SPEC</a:t>
            </a:r>
          </a:p>
        </p:txBody>
      </p:sp>
      <p:sp>
        <p:nvSpPr>
          <p:cNvPr id="40" name="TextBox 39">
            <a:extLst>
              <a:ext uri="{FF2B5EF4-FFF2-40B4-BE49-F238E27FC236}">
                <a16:creationId xmlns:a16="http://schemas.microsoft.com/office/drawing/2014/main" id="{7A8AC499-B048-5A41-AA47-B52F51D2D139}"/>
              </a:ext>
            </a:extLst>
          </p:cNvPr>
          <p:cNvSpPr txBox="1"/>
          <p:nvPr/>
        </p:nvSpPr>
        <p:spPr>
          <a:xfrm>
            <a:off x="8491984" y="3115400"/>
            <a:ext cx="616062"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T-REX</a:t>
            </a:r>
          </a:p>
        </p:txBody>
      </p:sp>
      <p:sp>
        <p:nvSpPr>
          <p:cNvPr id="41" name="TextBox 40">
            <a:extLst>
              <a:ext uri="{FF2B5EF4-FFF2-40B4-BE49-F238E27FC236}">
                <a16:creationId xmlns:a16="http://schemas.microsoft.com/office/drawing/2014/main" id="{2483F60B-9B5F-D442-9BC4-B5B3546F126E}"/>
              </a:ext>
            </a:extLst>
          </p:cNvPr>
          <p:cNvSpPr txBox="1"/>
          <p:nvPr/>
        </p:nvSpPr>
        <p:spPr>
          <a:xfrm>
            <a:off x="8089486" y="2856946"/>
            <a:ext cx="710451"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MAGIC</a:t>
            </a:r>
          </a:p>
        </p:txBody>
      </p:sp>
      <p:sp>
        <p:nvSpPr>
          <p:cNvPr id="42" name="TextBox 41">
            <a:extLst>
              <a:ext uri="{FF2B5EF4-FFF2-40B4-BE49-F238E27FC236}">
                <a16:creationId xmlns:a16="http://schemas.microsoft.com/office/drawing/2014/main" id="{2624CC45-E2A9-8941-A26C-D4DE60A124C8}"/>
              </a:ext>
            </a:extLst>
          </p:cNvPr>
          <p:cNvSpPr txBox="1"/>
          <p:nvPr/>
        </p:nvSpPr>
        <p:spPr>
          <a:xfrm>
            <a:off x="7262486" y="2414456"/>
            <a:ext cx="813043"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BIFROST</a:t>
            </a:r>
          </a:p>
        </p:txBody>
      </p:sp>
      <p:sp>
        <p:nvSpPr>
          <p:cNvPr id="43" name="TextBox 42">
            <a:extLst>
              <a:ext uri="{FF2B5EF4-FFF2-40B4-BE49-F238E27FC236}">
                <a16:creationId xmlns:a16="http://schemas.microsoft.com/office/drawing/2014/main" id="{E103520F-EE7D-B848-ACF1-73DB166F1F98}"/>
              </a:ext>
            </a:extLst>
          </p:cNvPr>
          <p:cNvSpPr txBox="1"/>
          <p:nvPr/>
        </p:nvSpPr>
        <p:spPr>
          <a:xfrm>
            <a:off x="8252154" y="3448994"/>
            <a:ext cx="889986"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HEIMDAL</a:t>
            </a:r>
          </a:p>
        </p:txBody>
      </p:sp>
      <p:sp>
        <p:nvSpPr>
          <p:cNvPr id="44" name="TextBox 43">
            <a:extLst>
              <a:ext uri="{FF2B5EF4-FFF2-40B4-BE49-F238E27FC236}">
                <a16:creationId xmlns:a16="http://schemas.microsoft.com/office/drawing/2014/main" id="{34239343-C437-6A43-9F7F-3E5CA5B2982E}"/>
              </a:ext>
            </a:extLst>
          </p:cNvPr>
          <p:cNvSpPr txBox="1"/>
          <p:nvPr/>
        </p:nvSpPr>
        <p:spPr>
          <a:xfrm>
            <a:off x="5351454" y="4986236"/>
            <a:ext cx="620682"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FREIA</a:t>
            </a:r>
          </a:p>
        </p:txBody>
      </p:sp>
      <p:sp>
        <p:nvSpPr>
          <p:cNvPr id="45" name="TextBox 44">
            <a:extLst>
              <a:ext uri="{FF2B5EF4-FFF2-40B4-BE49-F238E27FC236}">
                <a16:creationId xmlns:a16="http://schemas.microsoft.com/office/drawing/2014/main" id="{60D5C886-15A5-6B46-B0C9-716805E056F4}"/>
              </a:ext>
            </a:extLst>
          </p:cNvPr>
          <p:cNvSpPr txBox="1"/>
          <p:nvPr/>
        </p:nvSpPr>
        <p:spPr>
          <a:xfrm>
            <a:off x="5434153" y="4501667"/>
            <a:ext cx="503150"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LoKI</a:t>
            </a:r>
            <a:endPar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endParaRPr>
          </a:p>
        </p:txBody>
      </p:sp>
      <p:sp>
        <p:nvSpPr>
          <p:cNvPr id="46" name="TextBox 45">
            <a:extLst>
              <a:ext uri="{FF2B5EF4-FFF2-40B4-BE49-F238E27FC236}">
                <a16:creationId xmlns:a16="http://schemas.microsoft.com/office/drawing/2014/main" id="{32435258-0DB7-7146-8773-8E56AFAB565C}"/>
              </a:ext>
            </a:extLst>
          </p:cNvPr>
          <p:cNvSpPr txBox="1"/>
          <p:nvPr/>
        </p:nvSpPr>
        <p:spPr>
          <a:xfrm>
            <a:off x="2663636" y="5472829"/>
            <a:ext cx="63753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SKADI</a:t>
            </a:r>
          </a:p>
        </p:txBody>
      </p:sp>
      <p:sp>
        <p:nvSpPr>
          <p:cNvPr id="47" name="TextBox 46">
            <a:extLst>
              <a:ext uri="{FF2B5EF4-FFF2-40B4-BE49-F238E27FC236}">
                <a16:creationId xmlns:a16="http://schemas.microsoft.com/office/drawing/2014/main" id="{5498C0D8-271B-2B44-9F7C-EAA2C629C33B}"/>
              </a:ext>
            </a:extLst>
          </p:cNvPr>
          <p:cNvSpPr txBox="1"/>
          <p:nvPr/>
        </p:nvSpPr>
        <p:spPr>
          <a:xfrm>
            <a:off x="2729243" y="4766734"/>
            <a:ext cx="67197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VESPA</a:t>
            </a:r>
          </a:p>
        </p:txBody>
      </p:sp>
      <p:sp>
        <p:nvSpPr>
          <p:cNvPr id="48" name="TextBox 47">
            <a:extLst>
              <a:ext uri="{FF2B5EF4-FFF2-40B4-BE49-F238E27FC236}">
                <a16:creationId xmlns:a16="http://schemas.microsoft.com/office/drawing/2014/main" id="{51364030-51C6-9548-8138-F911C7A7E183}"/>
              </a:ext>
            </a:extLst>
          </p:cNvPr>
          <p:cNvSpPr txBox="1"/>
          <p:nvPr/>
        </p:nvSpPr>
        <p:spPr>
          <a:xfrm>
            <a:off x="3972999" y="5540161"/>
            <a:ext cx="60785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50800" dist="38100" dir="2700000" algn="tl" rotWithShape="0">
                    <a:srgbClr val="000000">
                      <a:alpha val="43000"/>
                    </a:srgbClr>
                  </a:outerShdw>
                </a:effectLst>
                <a:uLnTx/>
                <a:uFillTx/>
                <a:latin typeface="Calibri"/>
                <a:ea typeface="+mn-ea"/>
                <a:cs typeface="+mn-cs"/>
              </a:rPr>
              <a:t>ESTIA</a:t>
            </a:r>
          </a:p>
        </p:txBody>
      </p:sp>
      <p:grpSp>
        <p:nvGrpSpPr>
          <p:cNvPr id="49" name="Group 48">
            <a:extLst>
              <a:ext uri="{FF2B5EF4-FFF2-40B4-BE49-F238E27FC236}">
                <a16:creationId xmlns:a16="http://schemas.microsoft.com/office/drawing/2014/main" id="{5BC9D601-F38E-5A46-9026-B82EFBECF77E}"/>
              </a:ext>
            </a:extLst>
          </p:cNvPr>
          <p:cNvGrpSpPr/>
          <p:nvPr/>
        </p:nvGrpSpPr>
        <p:grpSpPr>
          <a:xfrm>
            <a:off x="2217695" y="5778531"/>
            <a:ext cx="1454165" cy="353852"/>
            <a:chOff x="1253649" y="5594737"/>
            <a:chExt cx="1454165" cy="353852"/>
          </a:xfrm>
        </p:grpSpPr>
        <p:sp>
          <p:nvSpPr>
            <p:cNvPr id="50" name="TextBox 49">
              <a:extLst>
                <a:ext uri="{FF2B5EF4-FFF2-40B4-BE49-F238E27FC236}">
                  <a16:creationId xmlns:a16="http://schemas.microsoft.com/office/drawing/2014/main" id="{C4FB4CDE-8846-F748-8077-70C8C7CFFE1B}"/>
                </a:ext>
              </a:extLst>
            </p:cNvPr>
            <p:cNvSpPr txBox="1"/>
            <p:nvPr/>
          </p:nvSpPr>
          <p:spPr>
            <a:xfrm>
              <a:off x="2018360" y="5598887"/>
              <a:ext cx="354270" cy="34970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36000" bIns="36000" numCol="1" spcCol="3810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1" name="Picture 50" descr="logo.gif;jsessionid=F764BA670D8CCC9EF18F9A6D1D7845E0.gif">
              <a:extLst>
                <a:ext uri="{FF2B5EF4-FFF2-40B4-BE49-F238E27FC236}">
                  <a16:creationId xmlns:a16="http://schemas.microsoft.com/office/drawing/2014/main" id="{539F3B36-C8CA-5F49-BD30-AB27D41A58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649" y="5594737"/>
              <a:ext cx="880691" cy="324000"/>
            </a:xfrm>
            <a:prstGeom prst="rect">
              <a:avLst/>
            </a:prstGeom>
          </p:spPr>
        </p:pic>
        <p:pic>
          <p:nvPicPr>
            <p:cNvPr id="52" name="Picture 51" descr="LogoLLB.jpg">
              <a:extLst>
                <a:ext uri="{FF2B5EF4-FFF2-40B4-BE49-F238E27FC236}">
                  <a16:creationId xmlns:a16="http://schemas.microsoft.com/office/drawing/2014/main" id="{340F91F8-F5E3-7343-B0AE-55844C7553E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64914" y="5598476"/>
              <a:ext cx="342900" cy="342900"/>
            </a:xfrm>
            <a:prstGeom prst="rect">
              <a:avLst/>
            </a:prstGeom>
            <a:solidFill>
              <a:srgbClr val="FFFFFF"/>
            </a:solidFill>
          </p:spPr>
        </p:pic>
      </p:grpSp>
    </p:spTree>
    <p:extLst>
      <p:ext uri="{BB962C8B-B14F-4D97-AF65-F5344CB8AC3E}">
        <p14:creationId xmlns:p14="http://schemas.microsoft.com/office/powerpoint/2010/main" val="2294238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F6A5-3D61-FD43-8277-A02E109A11EE}"/>
              </a:ext>
            </a:extLst>
          </p:cNvPr>
          <p:cNvSpPr>
            <a:spLocks noGrp="1"/>
          </p:cNvSpPr>
          <p:nvPr>
            <p:ph type="title"/>
          </p:nvPr>
        </p:nvSpPr>
        <p:spPr/>
        <p:txBody>
          <a:bodyPr/>
          <a:lstStyle/>
          <a:p>
            <a:r>
              <a:rPr lang="en-GB" dirty="0"/>
              <a:t>D01 &amp; D02</a:t>
            </a:r>
          </a:p>
        </p:txBody>
      </p:sp>
      <p:sp>
        <p:nvSpPr>
          <p:cNvPr id="4" name="Slide Number Placeholder 3">
            <a:extLst>
              <a:ext uri="{FF2B5EF4-FFF2-40B4-BE49-F238E27FC236}">
                <a16:creationId xmlns:a16="http://schemas.microsoft.com/office/drawing/2014/main" id="{85B9AFC1-6E24-5147-808F-D13675393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DBE64DD-B331-4D4A-950B-F9348100D55E}"/>
              </a:ext>
            </a:extLst>
          </p:cNvPr>
          <p:cNvSpPr>
            <a:spLocks noGrp="1"/>
          </p:cNvSpPr>
          <p:nvPr>
            <p:ph type="body" sz="quarter" idx="13"/>
          </p:nvPr>
        </p:nvSpPr>
        <p:spPr/>
        <p:txBody>
          <a:bodyPr/>
          <a:lstStyle/>
          <a:p>
            <a:r>
              <a:rPr lang="en-GB" dirty="0"/>
              <a:t>Experimental Hall 1 + Target Building</a:t>
            </a:r>
          </a:p>
        </p:txBody>
      </p:sp>
      <p:pic>
        <p:nvPicPr>
          <p:cNvPr id="6" name="Picture 5">
            <a:extLst>
              <a:ext uri="{FF2B5EF4-FFF2-40B4-BE49-F238E27FC236}">
                <a16:creationId xmlns:a16="http://schemas.microsoft.com/office/drawing/2014/main" id="{60507E2D-0EF6-6046-B362-CC6DCA9C9E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3512" y="1503351"/>
            <a:ext cx="8089900" cy="5143500"/>
          </a:xfrm>
          <a:prstGeom prst="rect">
            <a:avLst/>
          </a:prstGeom>
        </p:spPr>
      </p:pic>
    </p:spTree>
    <p:extLst>
      <p:ext uri="{BB962C8B-B14F-4D97-AF65-F5344CB8AC3E}">
        <p14:creationId xmlns:p14="http://schemas.microsoft.com/office/powerpoint/2010/main" val="1603471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8F07-E598-3947-B36B-3A49CF9D507B}"/>
              </a:ext>
            </a:extLst>
          </p:cNvPr>
          <p:cNvSpPr>
            <a:spLocks noGrp="1"/>
          </p:cNvSpPr>
          <p:nvPr>
            <p:ph type="title"/>
          </p:nvPr>
        </p:nvSpPr>
        <p:spPr/>
        <p:txBody>
          <a:bodyPr/>
          <a:lstStyle/>
          <a:p>
            <a:r>
              <a:rPr lang="en-GB" dirty="0"/>
              <a:t>E-buildings</a:t>
            </a:r>
          </a:p>
        </p:txBody>
      </p:sp>
      <p:sp>
        <p:nvSpPr>
          <p:cNvPr id="3" name="Content Placeholder 2">
            <a:extLst>
              <a:ext uri="{FF2B5EF4-FFF2-40B4-BE49-F238E27FC236}">
                <a16:creationId xmlns:a16="http://schemas.microsoft.com/office/drawing/2014/main" id="{CFE7AF77-97D3-F34A-9900-949DD09C865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2C1C2AC7-0CCE-B048-A38B-43F4C83F59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650AD562-5D86-7049-8E61-50868A1B3A9C}"/>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7EFEAD32-EE9F-F543-AED1-31588E228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5560" y="1572841"/>
            <a:ext cx="7344816" cy="5285159"/>
          </a:xfrm>
          <a:prstGeom prst="rect">
            <a:avLst/>
          </a:prstGeom>
        </p:spPr>
      </p:pic>
    </p:spTree>
    <p:extLst>
      <p:ext uri="{BB962C8B-B14F-4D97-AF65-F5344CB8AC3E}">
        <p14:creationId xmlns:p14="http://schemas.microsoft.com/office/powerpoint/2010/main" val="2880874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8582-8DB0-8844-A2CA-B59D79E4BA3C}"/>
              </a:ext>
            </a:extLst>
          </p:cNvPr>
          <p:cNvSpPr>
            <a:spLocks noGrp="1"/>
          </p:cNvSpPr>
          <p:nvPr>
            <p:ph type="title"/>
          </p:nvPr>
        </p:nvSpPr>
        <p:spPr/>
        <p:txBody>
          <a:bodyPr/>
          <a:lstStyle/>
          <a:p>
            <a:r>
              <a:rPr lang="en-GB" dirty="0"/>
              <a:t>E-buildings</a:t>
            </a:r>
          </a:p>
        </p:txBody>
      </p:sp>
      <p:sp>
        <p:nvSpPr>
          <p:cNvPr id="4" name="Slide Number Placeholder 3">
            <a:extLst>
              <a:ext uri="{FF2B5EF4-FFF2-40B4-BE49-F238E27FC236}">
                <a16:creationId xmlns:a16="http://schemas.microsoft.com/office/drawing/2014/main" id="{E3FC0632-A0D1-E44E-A0D6-6926799BFD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EDC37263-2973-7B44-97F9-06EA1A3FF7E6}"/>
              </a:ext>
            </a:extLst>
          </p:cNvPr>
          <p:cNvSpPr>
            <a:spLocks noGrp="1"/>
          </p:cNvSpPr>
          <p:nvPr>
            <p:ph type="body" sz="quarter" idx="13"/>
          </p:nvPr>
        </p:nvSpPr>
        <p:spPr/>
        <p:txBody>
          <a:bodyPr/>
          <a:lstStyle/>
          <a:p>
            <a:r>
              <a:rPr lang="en-GB" dirty="0"/>
              <a:t>E02 Beamline NMX</a:t>
            </a:r>
          </a:p>
        </p:txBody>
      </p:sp>
      <p:pic>
        <p:nvPicPr>
          <p:cNvPr id="6" name="Content Placeholder 5">
            <a:extLst>
              <a:ext uri="{FF2B5EF4-FFF2-40B4-BE49-F238E27FC236}">
                <a16:creationId xmlns:a16="http://schemas.microsoft.com/office/drawing/2014/main" id="{938EB8B9-CA6B-064A-BFD4-783BE46AED9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95600" y="1565168"/>
            <a:ext cx="6848736" cy="5253293"/>
          </a:xfrm>
          <a:prstGeom prst="rect">
            <a:avLst/>
          </a:prstGeom>
        </p:spPr>
      </p:pic>
    </p:spTree>
    <p:extLst>
      <p:ext uri="{BB962C8B-B14F-4D97-AF65-F5344CB8AC3E}">
        <p14:creationId xmlns:p14="http://schemas.microsoft.com/office/powerpoint/2010/main" val="3330787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FC11-2C0F-BC48-A40E-B70331AC86A1}"/>
              </a:ext>
            </a:extLst>
          </p:cNvPr>
          <p:cNvSpPr>
            <a:spLocks noGrp="1"/>
          </p:cNvSpPr>
          <p:nvPr>
            <p:ph type="title"/>
          </p:nvPr>
        </p:nvSpPr>
        <p:spPr/>
        <p:txBody>
          <a:bodyPr/>
          <a:lstStyle/>
          <a:p>
            <a:r>
              <a:rPr lang="en-GB" dirty="0"/>
              <a:t>E-buildings</a:t>
            </a:r>
          </a:p>
        </p:txBody>
      </p:sp>
      <p:sp>
        <p:nvSpPr>
          <p:cNvPr id="4" name="Slide Number Placeholder 3">
            <a:extLst>
              <a:ext uri="{FF2B5EF4-FFF2-40B4-BE49-F238E27FC236}">
                <a16:creationId xmlns:a16="http://schemas.microsoft.com/office/drawing/2014/main" id="{1C1284FF-EC93-7C49-8A7F-0A279F1BBB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CC3F004A-540B-A44B-A79F-037A3D0B4029}"/>
              </a:ext>
            </a:extLst>
          </p:cNvPr>
          <p:cNvSpPr>
            <a:spLocks noGrp="1"/>
          </p:cNvSpPr>
          <p:nvPr>
            <p:ph type="body" sz="quarter" idx="13"/>
          </p:nvPr>
        </p:nvSpPr>
        <p:spPr/>
        <p:txBody>
          <a:bodyPr/>
          <a:lstStyle/>
          <a:p>
            <a:r>
              <a:rPr lang="en-GB" dirty="0"/>
              <a:t>E01 MEP installation work</a:t>
            </a:r>
          </a:p>
        </p:txBody>
      </p:sp>
      <p:pic>
        <p:nvPicPr>
          <p:cNvPr id="6" name="Picture 5">
            <a:extLst>
              <a:ext uri="{FF2B5EF4-FFF2-40B4-BE49-F238E27FC236}">
                <a16:creationId xmlns:a16="http://schemas.microsoft.com/office/drawing/2014/main" id="{75880578-22D6-0645-8DB1-7D24476747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43472" y="1556792"/>
            <a:ext cx="9144000" cy="5575060"/>
          </a:xfrm>
          <a:prstGeom prst="rect">
            <a:avLst/>
          </a:prstGeom>
        </p:spPr>
      </p:pic>
    </p:spTree>
    <p:extLst>
      <p:ext uri="{BB962C8B-B14F-4D97-AF65-F5344CB8AC3E}">
        <p14:creationId xmlns:p14="http://schemas.microsoft.com/office/powerpoint/2010/main" val="1354855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1984-E063-C648-B8CA-0D943AAD48A2}"/>
              </a:ext>
            </a:extLst>
          </p:cNvPr>
          <p:cNvSpPr>
            <a:spLocks noGrp="1"/>
          </p:cNvSpPr>
          <p:nvPr>
            <p:ph type="title"/>
          </p:nvPr>
        </p:nvSpPr>
        <p:spPr/>
        <p:txBody>
          <a:bodyPr/>
          <a:lstStyle/>
          <a:p>
            <a:r>
              <a:rPr lang="en-GB" dirty="0"/>
              <a:t>E03/E04 labs</a:t>
            </a:r>
          </a:p>
        </p:txBody>
      </p:sp>
      <p:sp>
        <p:nvSpPr>
          <p:cNvPr id="4" name="Slide Number Placeholder 3">
            <a:extLst>
              <a:ext uri="{FF2B5EF4-FFF2-40B4-BE49-F238E27FC236}">
                <a16:creationId xmlns:a16="http://schemas.microsoft.com/office/drawing/2014/main" id="{AEEFB409-F3E5-3741-9B07-B8C72C1689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2B539BA4-D71E-ED4A-84A2-097E0DE54884}"/>
              </a:ext>
            </a:extLst>
          </p:cNvPr>
          <p:cNvSpPr>
            <a:spLocks noGrp="1"/>
          </p:cNvSpPr>
          <p:nvPr>
            <p:ph type="body" sz="quarter" idx="13"/>
          </p:nvPr>
        </p:nvSpPr>
        <p:spPr/>
        <p:txBody>
          <a:bodyPr/>
          <a:lstStyle/>
          <a:p>
            <a:r>
              <a:rPr lang="en-GB" dirty="0"/>
              <a:t>Interior work</a:t>
            </a:r>
          </a:p>
        </p:txBody>
      </p:sp>
      <p:sp>
        <p:nvSpPr>
          <p:cNvPr id="6" name="Slide Number Placeholder 3">
            <a:extLst>
              <a:ext uri="{FF2B5EF4-FFF2-40B4-BE49-F238E27FC236}">
                <a16:creationId xmlns:a16="http://schemas.microsoft.com/office/drawing/2014/main" id="{CF6AE76F-2767-404B-9279-7EFED78A7EBA}"/>
              </a:ext>
            </a:extLst>
          </p:cNvPr>
          <p:cNvSpPr txBox="1">
            <a:spLocks/>
          </p:cNvSpPr>
          <p:nvPr/>
        </p:nvSpPr>
        <p:spPr>
          <a:xfrm>
            <a:off x="7889920" y="6356350"/>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A4C922-C312-144D-8BA5-233D0F7E9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9456" y="4043160"/>
            <a:ext cx="3600000" cy="2795503"/>
          </a:xfrm>
          <a:prstGeom prst="rect">
            <a:avLst/>
          </a:prstGeom>
        </p:spPr>
      </p:pic>
      <p:pic>
        <p:nvPicPr>
          <p:cNvPr id="8" name="Picture 7">
            <a:extLst>
              <a:ext uri="{FF2B5EF4-FFF2-40B4-BE49-F238E27FC236}">
                <a16:creationId xmlns:a16="http://schemas.microsoft.com/office/drawing/2014/main" id="{2DE40CEF-45E4-5F49-9D79-FE8BD77B99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3550" y="1510635"/>
            <a:ext cx="5104800" cy="5399307"/>
          </a:xfrm>
          <a:prstGeom prst="rect">
            <a:avLst/>
          </a:prstGeom>
        </p:spPr>
      </p:pic>
      <p:pic>
        <p:nvPicPr>
          <p:cNvPr id="9" name="Picture 8">
            <a:extLst>
              <a:ext uri="{FF2B5EF4-FFF2-40B4-BE49-F238E27FC236}">
                <a16:creationId xmlns:a16="http://schemas.microsoft.com/office/drawing/2014/main" id="{486D0F36-338D-0844-8AED-7A7D6D386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9456" y="1520763"/>
            <a:ext cx="3600000" cy="2442224"/>
          </a:xfrm>
          <a:prstGeom prst="rect">
            <a:avLst/>
          </a:prstGeom>
        </p:spPr>
      </p:pic>
    </p:spTree>
    <p:extLst>
      <p:ext uri="{BB962C8B-B14F-4D97-AF65-F5344CB8AC3E}">
        <p14:creationId xmlns:p14="http://schemas.microsoft.com/office/powerpoint/2010/main" val="2664976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D979-825B-9946-A693-18411844F0AF}"/>
              </a:ext>
            </a:extLst>
          </p:cNvPr>
          <p:cNvSpPr>
            <a:spLocks noGrp="1"/>
          </p:cNvSpPr>
          <p:nvPr>
            <p:ph type="title"/>
          </p:nvPr>
        </p:nvSpPr>
        <p:spPr/>
        <p:txBody>
          <a:bodyPr/>
          <a:lstStyle/>
          <a:p>
            <a:r>
              <a:rPr lang="en-GB" dirty="0"/>
              <a:t>Accelerator &amp; Klystron Gallery + F03</a:t>
            </a:r>
          </a:p>
        </p:txBody>
      </p:sp>
      <p:sp>
        <p:nvSpPr>
          <p:cNvPr id="4" name="Slide Number Placeholder 3">
            <a:extLst>
              <a:ext uri="{FF2B5EF4-FFF2-40B4-BE49-F238E27FC236}">
                <a16:creationId xmlns:a16="http://schemas.microsoft.com/office/drawing/2014/main" id="{379570D8-DB7C-E742-B9EB-07BC26C6F3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EE4E513-1144-414A-A0A3-1FC663C703D4}"/>
              </a:ext>
            </a:extLst>
          </p:cNvPr>
          <p:cNvSpPr>
            <a:spLocks noGrp="1"/>
          </p:cNvSpPr>
          <p:nvPr>
            <p:ph type="body" sz="quarter" idx="13"/>
          </p:nvPr>
        </p:nvSpPr>
        <p:spPr/>
        <p:txBody>
          <a:bodyPr/>
          <a:lstStyle/>
          <a:p>
            <a:endParaRPr lang="en-GB" dirty="0"/>
          </a:p>
        </p:txBody>
      </p:sp>
      <p:pic>
        <p:nvPicPr>
          <p:cNvPr id="6" name="Content Placeholder 5">
            <a:extLst>
              <a:ext uri="{FF2B5EF4-FFF2-40B4-BE49-F238E27FC236}">
                <a16:creationId xmlns:a16="http://schemas.microsoft.com/office/drawing/2014/main" id="{689DBC31-A224-CE42-9930-A7C84A510F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45443" y="1623487"/>
            <a:ext cx="7101114" cy="5194974"/>
          </a:xfrm>
          <a:prstGeom prst="rect">
            <a:avLst/>
          </a:prstGeom>
        </p:spPr>
      </p:pic>
    </p:spTree>
    <p:extLst>
      <p:ext uri="{BB962C8B-B14F-4D97-AF65-F5344CB8AC3E}">
        <p14:creationId xmlns:p14="http://schemas.microsoft.com/office/powerpoint/2010/main" val="1459872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5178-09B5-D049-B3C9-C31982ED77B1}"/>
              </a:ext>
            </a:extLst>
          </p:cNvPr>
          <p:cNvSpPr>
            <a:spLocks noGrp="1"/>
          </p:cNvSpPr>
          <p:nvPr>
            <p:ph type="title"/>
          </p:nvPr>
        </p:nvSpPr>
        <p:spPr/>
        <p:txBody>
          <a:bodyPr/>
          <a:lstStyle/>
          <a:p>
            <a:r>
              <a:rPr lang="en-GB" dirty="0"/>
              <a:t>Accelerator</a:t>
            </a:r>
          </a:p>
        </p:txBody>
      </p:sp>
      <p:sp>
        <p:nvSpPr>
          <p:cNvPr id="4" name="Slide Number Placeholder 3">
            <a:extLst>
              <a:ext uri="{FF2B5EF4-FFF2-40B4-BE49-F238E27FC236}">
                <a16:creationId xmlns:a16="http://schemas.microsoft.com/office/drawing/2014/main" id="{321C4B3F-4B9F-694A-9B95-4F62E1DB2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5712BC15-4218-EB48-9026-0C03DD817230}"/>
              </a:ext>
            </a:extLst>
          </p:cNvPr>
          <p:cNvSpPr>
            <a:spLocks noGrp="1"/>
          </p:cNvSpPr>
          <p:nvPr>
            <p:ph type="body" sz="quarter" idx="13"/>
          </p:nvPr>
        </p:nvSpPr>
        <p:spPr/>
        <p:txBody>
          <a:bodyPr/>
          <a:lstStyle/>
          <a:p>
            <a:r>
              <a:rPr lang="en-GB" dirty="0"/>
              <a:t>Proton </a:t>
            </a:r>
            <a:r>
              <a:rPr lang="en-GB" dirty="0" smtClean="0"/>
              <a:t>beam tube</a:t>
            </a:r>
            <a:endParaRPr lang="en-GB" dirty="0"/>
          </a:p>
        </p:txBody>
      </p:sp>
      <p:pic>
        <p:nvPicPr>
          <p:cNvPr id="6" name="Content Placeholder 5">
            <a:extLst>
              <a:ext uri="{FF2B5EF4-FFF2-40B4-BE49-F238E27FC236}">
                <a16:creationId xmlns:a16="http://schemas.microsoft.com/office/drawing/2014/main" id="{AB2E9523-4B3B-684C-A9BE-60977FD93DD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98419" y="1581805"/>
            <a:ext cx="6995161" cy="5236656"/>
          </a:xfrm>
          <a:prstGeom prst="rect">
            <a:avLst/>
          </a:prstGeom>
        </p:spPr>
      </p:pic>
    </p:spTree>
    <p:extLst>
      <p:ext uri="{BB962C8B-B14F-4D97-AF65-F5344CB8AC3E}">
        <p14:creationId xmlns:p14="http://schemas.microsoft.com/office/powerpoint/2010/main" val="757509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945B-B660-394F-89E3-E0B2D171D825}"/>
              </a:ext>
            </a:extLst>
          </p:cNvPr>
          <p:cNvSpPr>
            <a:spLocks noGrp="1"/>
          </p:cNvSpPr>
          <p:nvPr>
            <p:ph type="title"/>
          </p:nvPr>
        </p:nvSpPr>
        <p:spPr/>
        <p:txBody>
          <a:bodyPr/>
          <a:lstStyle/>
          <a:p>
            <a:r>
              <a:rPr lang="en-GB" dirty="0"/>
              <a:t>CEA – MB Prototype Cryomodule</a:t>
            </a:r>
          </a:p>
        </p:txBody>
      </p:sp>
      <p:sp>
        <p:nvSpPr>
          <p:cNvPr id="3" name="Content Placeholder 2">
            <a:extLst>
              <a:ext uri="{FF2B5EF4-FFF2-40B4-BE49-F238E27FC236}">
                <a16:creationId xmlns:a16="http://schemas.microsoft.com/office/drawing/2014/main" id="{FF5252F6-C2AE-EF47-B0B3-D122AD0745D3}"/>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6ADDF28B-5D29-8C41-8755-9F90596A9A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565159A8-BC41-0D41-8BB9-4D1009C924A0}"/>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C375D2C4-88A4-B146-B2DA-3F57F8A475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82266" y="449549"/>
            <a:ext cx="613389" cy="640080"/>
          </a:xfrm>
          <a:prstGeom prst="rect">
            <a:avLst/>
          </a:prstGeom>
        </p:spPr>
      </p:pic>
      <p:pic>
        <p:nvPicPr>
          <p:cNvPr id="7" name="Image 6">
            <a:extLst>
              <a:ext uri="{FF2B5EF4-FFF2-40B4-BE49-F238E27FC236}">
                <a16:creationId xmlns:a16="http://schemas.microsoft.com/office/drawing/2014/main" id="{28F0FDED-EC7F-4B42-9EC4-66B3986D5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3726" y="1478265"/>
            <a:ext cx="3338508" cy="1877911"/>
          </a:xfrm>
          <a:prstGeom prst="rect">
            <a:avLst/>
          </a:prstGeom>
          <a:ln w="12700">
            <a:solidFill>
              <a:schemeClr val="bg1"/>
            </a:solidFill>
          </a:ln>
        </p:spPr>
      </p:pic>
      <p:sp>
        <p:nvSpPr>
          <p:cNvPr id="8" name="Slide Number Placeholder 6">
            <a:extLst>
              <a:ext uri="{FF2B5EF4-FFF2-40B4-BE49-F238E27FC236}">
                <a16:creationId xmlns:a16="http://schemas.microsoft.com/office/drawing/2014/main" id="{AC561055-1101-EF4E-94A8-0004DF377282}"/>
              </a:ext>
            </a:extLst>
          </p:cNvPr>
          <p:cNvSpPr txBox="1">
            <a:spLocks/>
          </p:cNvSpPr>
          <p:nvPr/>
        </p:nvSpPr>
        <p:spPr>
          <a:xfrm>
            <a:off x="7260701" y="6578538"/>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31705C-5BB8-482B-909E-E63E63959BD2}"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Image 5">
            <a:extLst>
              <a:ext uri="{FF2B5EF4-FFF2-40B4-BE49-F238E27FC236}">
                <a16:creationId xmlns:a16="http://schemas.microsoft.com/office/drawing/2014/main" id="{98219303-83B5-2E4E-88FD-CC5721ADCF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496" y="1494692"/>
            <a:ext cx="4236684" cy="2385096"/>
          </a:xfrm>
          <a:prstGeom prst="rect">
            <a:avLst/>
          </a:prstGeom>
          <a:ln w="12700">
            <a:solidFill>
              <a:schemeClr val="bg1"/>
            </a:solidFill>
          </a:ln>
        </p:spPr>
      </p:pic>
      <p:sp>
        <p:nvSpPr>
          <p:cNvPr id="10" name="TextBox 2">
            <a:extLst>
              <a:ext uri="{FF2B5EF4-FFF2-40B4-BE49-F238E27FC236}">
                <a16:creationId xmlns:a16="http://schemas.microsoft.com/office/drawing/2014/main" id="{815E7B3F-8B43-CF4A-8473-B5719268CAF6}"/>
              </a:ext>
            </a:extLst>
          </p:cNvPr>
          <p:cNvSpPr txBox="1"/>
          <p:nvPr/>
        </p:nvSpPr>
        <p:spPr>
          <a:xfrm>
            <a:off x="3982463" y="1438411"/>
            <a:ext cx="1375717" cy="307777"/>
          </a:xfrm>
          <a:prstGeom prst="rect">
            <a:avLst/>
          </a:prstGeom>
          <a:noFill/>
          <a:ln w="349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March 2017</a:t>
            </a:r>
          </a:p>
        </p:txBody>
      </p:sp>
      <p:sp>
        <p:nvSpPr>
          <p:cNvPr id="11" name="TextBox 2">
            <a:extLst>
              <a:ext uri="{FF2B5EF4-FFF2-40B4-BE49-F238E27FC236}">
                <a16:creationId xmlns:a16="http://schemas.microsoft.com/office/drawing/2014/main" id="{9BA3F569-6571-7A48-B7F0-2AB431202F19}"/>
              </a:ext>
            </a:extLst>
          </p:cNvPr>
          <p:cNvSpPr txBox="1"/>
          <p:nvPr/>
        </p:nvSpPr>
        <p:spPr>
          <a:xfrm>
            <a:off x="7413101" y="1474261"/>
            <a:ext cx="1375717" cy="338554"/>
          </a:xfrm>
          <a:prstGeom prst="rect">
            <a:avLst/>
          </a:prstGeom>
          <a:noFill/>
          <a:ln w="349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white"/>
                  </a:solidFill>
                </a:ln>
                <a:solidFill>
                  <a:prstClr val="black"/>
                </a:solidFill>
                <a:effectLst/>
                <a:uLnTx/>
                <a:uFillTx/>
                <a:latin typeface="Calibri"/>
                <a:ea typeface="+mn-ea"/>
                <a:cs typeface="+mn-cs"/>
              </a:rPr>
              <a:t>May 2017</a:t>
            </a:r>
          </a:p>
        </p:txBody>
      </p:sp>
      <p:pic>
        <p:nvPicPr>
          <p:cNvPr id="12" name="Image 5">
            <a:extLst>
              <a:ext uri="{FF2B5EF4-FFF2-40B4-BE49-F238E27FC236}">
                <a16:creationId xmlns:a16="http://schemas.microsoft.com/office/drawing/2014/main" id="{F9926160-C92B-F64D-BB3B-2F6617BB56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9197" y="2806490"/>
            <a:ext cx="2974782" cy="2231087"/>
          </a:xfrm>
          <a:prstGeom prst="rect">
            <a:avLst/>
          </a:prstGeom>
          <a:ln w="12700">
            <a:solidFill>
              <a:schemeClr val="bg1"/>
            </a:solidFill>
          </a:ln>
        </p:spPr>
      </p:pic>
      <p:sp>
        <p:nvSpPr>
          <p:cNvPr id="13" name="TextBox 2">
            <a:extLst>
              <a:ext uri="{FF2B5EF4-FFF2-40B4-BE49-F238E27FC236}">
                <a16:creationId xmlns:a16="http://schemas.microsoft.com/office/drawing/2014/main" id="{74EF900E-7DC9-864B-8F80-06233B0C01E3}"/>
              </a:ext>
            </a:extLst>
          </p:cNvPr>
          <p:cNvSpPr txBox="1"/>
          <p:nvPr/>
        </p:nvSpPr>
        <p:spPr>
          <a:xfrm>
            <a:off x="8358262" y="2806490"/>
            <a:ext cx="1375717" cy="338554"/>
          </a:xfrm>
          <a:prstGeom prst="rect">
            <a:avLst/>
          </a:prstGeom>
          <a:noFill/>
          <a:ln w="349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white"/>
                  </a:solidFill>
                </a:ln>
                <a:solidFill>
                  <a:prstClr val="black"/>
                </a:solidFill>
                <a:effectLst/>
                <a:uLnTx/>
                <a:uFillTx/>
                <a:latin typeface="Calibri"/>
                <a:ea typeface="+mn-ea"/>
                <a:cs typeface="+mn-cs"/>
              </a:rPr>
              <a:t>July 2017</a:t>
            </a:r>
          </a:p>
        </p:txBody>
      </p:sp>
      <p:pic>
        <p:nvPicPr>
          <p:cNvPr id="14" name="Image 1">
            <a:extLst>
              <a:ext uri="{FF2B5EF4-FFF2-40B4-BE49-F238E27FC236}">
                <a16:creationId xmlns:a16="http://schemas.microsoft.com/office/drawing/2014/main" id="{BCEEA634-E461-C242-A485-BF6B62FC91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23651" y="4516717"/>
            <a:ext cx="3175450" cy="2411071"/>
          </a:xfrm>
          <a:prstGeom prst="rect">
            <a:avLst/>
          </a:prstGeom>
          <a:ln w="12700">
            <a:solidFill>
              <a:schemeClr val="bg1"/>
            </a:solidFill>
          </a:ln>
        </p:spPr>
      </p:pic>
      <p:sp>
        <p:nvSpPr>
          <p:cNvPr id="15" name="TextBox 14">
            <a:extLst>
              <a:ext uri="{FF2B5EF4-FFF2-40B4-BE49-F238E27FC236}">
                <a16:creationId xmlns:a16="http://schemas.microsoft.com/office/drawing/2014/main" id="{A25BD520-C6F4-1F4B-A566-181CD7AA3833}"/>
              </a:ext>
            </a:extLst>
          </p:cNvPr>
          <p:cNvSpPr txBox="1"/>
          <p:nvPr/>
        </p:nvSpPr>
        <p:spPr>
          <a:xfrm>
            <a:off x="929983" y="3936687"/>
            <a:ext cx="3358918" cy="2585323"/>
          </a:xfrm>
          <a:prstGeom prst="rect">
            <a:avLst/>
          </a:prstGeom>
          <a:solidFill>
            <a:schemeClr val="bg1"/>
          </a:solid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Assembly in ISO4 CEA CR</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 medium </a:t>
            </a:r>
            <a:r>
              <a:rPr kumimoji="0" lang="el-GR" sz="1800" b="0" i="0" u="none" strike="noStrike" kern="1200" cap="none" spc="0" normalizeH="0" baseline="0" noProof="0" dirty="0">
                <a:ln>
                  <a:noFill/>
                </a:ln>
                <a:solidFill>
                  <a:prstClr val="black"/>
                </a:solidFill>
                <a:effectLst/>
                <a:uLnTx/>
                <a:uFillTx/>
                <a:latin typeface="Calibri"/>
                <a:ea typeface="+mn-ea"/>
                <a:cs typeface="+mn-cs"/>
              </a:rPr>
              <a:t>β</a:t>
            </a:r>
            <a:r>
              <a:rPr kumimoji="0" lang="en-US" sz="1800" b="0" i="0" u="none" strike="noStrike" kern="1200" cap="none" spc="0" normalizeH="0" baseline="0" noProof="0" dirty="0">
                <a:ln>
                  <a:noFill/>
                </a:ln>
                <a:solidFill>
                  <a:prstClr val="black"/>
                </a:solidFill>
                <a:effectLst/>
                <a:uLnTx/>
                <a:uFillTx/>
                <a:latin typeface="Calibri"/>
                <a:ea typeface="+mn-ea"/>
                <a:cs typeface="+mn-cs"/>
              </a:rPr>
              <a:t>  6 cell elliptical SRF cavities (1 LASA/3 CEA)</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Cooldown at CEA test stand in Sept 2017</a:t>
            </a:r>
          </a:p>
          <a:p>
            <a:pPr marL="636588" marR="0" lvl="1"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RF operation due to accidental rupture of coupler ceramic</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 couplers at nominal specs</a:t>
            </a:r>
          </a:p>
        </p:txBody>
      </p:sp>
      <p:pic>
        <p:nvPicPr>
          <p:cNvPr id="16" name="Image 6">
            <a:extLst>
              <a:ext uri="{FF2B5EF4-FFF2-40B4-BE49-F238E27FC236}">
                <a16:creationId xmlns:a16="http://schemas.microsoft.com/office/drawing/2014/main" id="{5C07A521-6893-2A4E-82B3-E9D45EB84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9753" y="4845100"/>
            <a:ext cx="2363898" cy="1862364"/>
          </a:xfrm>
          <a:prstGeom prst="rect">
            <a:avLst/>
          </a:prstGeom>
        </p:spPr>
      </p:pic>
      <p:pic>
        <p:nvPicPr>
          <p:cNvPr id="17" name="Image 9">
            <a:extLst>
              <a:ext uri="{FF2B5EF4-FFF2-40B4-BE49-F238E27FC236}">
                <a16:creationId xmlns:a16="http://schemas.microsoft.com/office/drawing/2014/main" id="{5F69FA6B-4DFD-6C43-9B1A-1B9F5F94FE2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05417" y="3495860"/>
            <a:ext cx="1653780" cy="1259565"/>
          </a:xfrm>
          <a:prstGeom prst="rect">
            <a:avLst/>
          </a:prstGeom>
          <a:ln w="12700">
            <a:solidFill>
              <a:schemeClr val="bg1"/>
            </a:solidFill>
          </a:ln>
        </p:spPr>
      </p:pic>
    </p:spTree>
    <p:extLst>
      <p:ext uri="{BB962C8B-B14F-4D97-AF65-F5344CB8AC3E}">
        <p14:creationId xmlns:p14="http://schemas.microsoft.com/office/powerpoint/2010/main" val="1027638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0828-EA1A-0642-B00C-4186964C0082}"/>
              </a:ext>
            </a:extLst>
          </p:cNvPr>
          <p:cNvSpPr>
            <a:spLocks noGrp="1"/>
          </p:cNvSpPr>
          <p:nvPr>
            <p:ph type="title"/>
          </p:nvPr>
        </p:nvSpPr>
        <p:spPr/>
        <p:txBody>
          <a:bodyPr/>
          <a:lstStyle/>
          <a:p>
            <a:r>
              <a:rPr lang="en-GB" dirty="0" smtClean="0"/>
              <a:t>Basic </a:t>
            </a:r>
            <a:r>
              <a:rPr lang="en-GB" dirty="0"/>
              <a:t>Science</a:t>
            </a:r>
          </a:p>
        </p:txBody>
      </p:sp>
      <p:sp>
        <p:nvSpPr>
          <p:cNvPr id="3" name="Content Placeholder 2">
            <a:extLst>
              <a:ext uri="{FF2B5EF4-FFF2-40B4-BE49-F238E27FC236}">
                <a16:creationId xmlns:a16="http://schemas.microsoft.com/office/drawing/2014/main" id="{FDAD9C01-5906-3B48-A6A2-DCE0860E4EAC}"/>
              </a:ext>
            </a:extLst>
          </p:cNvPr>
          <p:cNvSpPr>
            <a:spLocks noGrp="1"/>
          </p:cNvSpPr>
          <p:nvPr>
            <p:ph idx="1"/>
          </p:nvPr>
        </p:nvSpPr>
        <p:spPr/>
        <p:txBody>
          <a:bodyPr/>
          <a:lstStyle/>
          <a:p>
            <a:pPr>
              <a:spcBef>
                <a:spcPct val="0"/>
              </a:spcBef>
              <a:buClr>
                <a:srgbClr val="000000"/>
              </a:buClr>
              <a:defRPr/>
            </a:pPr>
            <a:r>
              <a:rPr lang="en-US" sz="3600" dirty="0">
                <a:sym typeface="Gill Sans" charset="0"/>
              </a:rPr>
              <a:t>We, and everything around us, are made of atoms</a:t>
            </a:r>
          </a:p>
          <a:p>
            <a:pPr>
              <a:spcBef>
                <a:spcPct val="0"/>
              </a:spcBef>
              <a:buClr>
                <a:srgbClr val="000000"/>
              </a:buClr>
              <a:defRPr/>
            </a:pPr>
            <a:endParaRPr lang="en-US" sz="3600" dirty="0">
              <a:sym typeface="Gill Sans" charset="0"/>
            </a:endParaRPr>
          </a:p>
          <a:p>
            <a:pPr>
              <a:spcBef>
                <a:spcPct val="0"/>
              </a:spcBef>
              <a:buClr>
                <a:srgbClr val="000000"/>
              </a:buClr>
              <a:defRPr/>
            </a:pPr>
            <a:r>
              <a:rPr lang="en-US" sz="3600" dirty="0">
                <a:sym typeface="Gill Sans" charset="0"/>
              </a:rPr>
              <a:t>Neutrons can tell us where these atoms are and what they do</a:t>
            </a:r>
          </a:p>
          <a:p>
            <a:pPr>
              <a:spcBef>
                <a:spcPct val="0"/>
              </a:spcBef>
              <a:buClr>
                <a:srgbClr val="000000"/>
              </a:buClr>
              <a:defRPr/>
            </a:pPr>
            <a:endParaRPr lang="en-US" sz="3600" dirty="0">
              <a:sym typeface="Gill Sans" charset="0"/>
            </a:endParaRPr>
          </a:p>
          <a:p>
            <a:pPr>
              <a:spcBef>
                <a:spcPct val="0"/>
              </a:spcBef>
              <a:buClr>
                <a:srgbClr val="000000"/>
              </a:buClr>
              <a:defRPr/>
            </a:pPr>
            <a:r>
              <a:rPr lang="en-US" sz="3600" dirty="0">
                <a:sym typeface="Gill Sans" charset="0"/>
              </a:rPr>
              <a:t>ESS is a machine to generate beams of neutrons and use them to study everything from materials to molecules</a:t>
            </a:r>
          </a:p>
          <a:p>
            <a:pPr marL="0" indent="0">
              <a:buNone/>
            </a:pPr>
            <a:endParaRPr lang="en-GB" sz="2000" dirty="0"/>
          </a:p>
        </p:txBody>
      </p:sp>
      <p:sp>
        <p:nvSpPr>
          <p:cNvPr id="4" name="Slide Number Placeholder 3">
            <a:extLst>
              <a:ext uri="{FF2B5EF4-FFF2-40B4-BE49-F238E27FC236}">
                <a16:creationId xmlns:a16="http://schemas.microsoft.com/office/drawing/2014/main" id="{5358B49E-2F11-FD4C-B5F3-FCEC20EB1B68}"/>
              </a:ext>
            </a:extLst>
          </p:cNvPr>
          <p:cNvSpPr>
            <a:spLocks noGrp="1"/>
          </p:cNvSpPr>
          <p:nvPr>
            <p:ph type="sldNum" sz="quarter" idx="12"/>
          </p:nvPr>
        </p:nvSpPr>
        <p:spPr/>
        <p:txBody>
          <a:bodyPr/>
          <a:lstStyle/>
          <a:p>
            <a:fld id="{551115BC-487E-4422-894C-CB7CD3E79223}" type="slidenum">
              <a:rPr lang="en-GB" smtClean="0"/>
              <a:pPr/>
              <a:t>4</a:t>
            </a:fld>
            <a:endParaRPr lang="en-GB"/>
          </a:p>
        </p:txBody>
      </p:sp>
      <p:sp>
        <p:nvSpPr>
          <p:cNvPr id="5" name="Text Placeholder 4">
            <a:extLst>
              <a:ext uri="{FF2B5EF4-FFF2-40B4-BE49-F238E27FC236}">
                <a16:creationId xmlns:a16="http://schemas.microsoft.com/office/drawing/2014/main" id="{92EAD0D6-D715-0746-9564-3CF7F3CB5025}"/>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453363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04C7-AE66-9D4F-8B20-28A39378C870}"/>
              </a:ext>
            </a:extLst>
          </p:cNvPr>
          <p:cNvSpPr>
            <a:spLocks noGrp="1"/>
          </p:cNvSpPr>
          <p:nvPr>
            <p:ph type="title"/>
          </p:nvPr>
        </p:nvSpPr>
        <p:spPr/>
        <p:txBody>
          <a:bodyPr/>
          <a:lstStyle/>
          <a:p>
            <a:r>
              <a:rPr lang="en-GB" dirty="0" err="1" smtClean="0"/>
              <a:t>Cryomodule</a:t>
            </a:r>
            <a:r>
              <a:rPr lang="en-GB" dirty="0" smtClean="0"/>
              <a:t> Test Stand - Klystron </a:t>
            </a:r>
            <a:r>
              <a:rPr lang="en-GB" dirty="0"/>
              <a:t>Gallery </a:t>
            </a:r>
          </a:p>
        </p:txBody>
      </p:sp>
      <p:sp>
        <p:nvSpPr>
          <p:cNvPr id="4" name="Slide Number Placeholder 3">
            <a:extLst>
              <a:ext uri="{FF2B5EF4-FFF2-40B4-BE49-F238E27FC236}">
                <a16:creationId xmlns:a16="http://schemas.microsoft.com/office/drawing/2014/main" id="{17BED407-2D65-D54E-B023-EC466DBF3B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20D86CF8-668F-5646-B1B1-92B8D823C01E}"/>
              </a:ext>
            </a:extLst>
          </p:cNvPr>
          <p:cNvSpPr>
            <a:spLocks noGrp="1"/>
          </p:cNvSpPr>
          <p:nvPr>
            <p:ph type="body" sz="quarter" idx="13"/>
          </p:nvPr>
        </p:nvSpPr>
        <p:spPr/>
        <p:txBody>
          <a:bodyPr/>
          <a:lstStyle/>
          <a:p>
            <a:r>
              <a:rPr lang="en-GB" dirty="0"/>
              <a:t>Bunker</a:t>
            </a:r>
          </a:p>
        </p:txBody>
      </p:sp>
      <p:pic>
        <p:nvPicPr>
          <p:cNvPr id="6" name="Picture 5">
            <a:extLst>
              <a:ext uri="{FF2B5EF4-FFF2-40B4-BE49-F238E27FC236}">
                <a16:creationId xmlns:a16="http://schemas.microsoft.com/office/drawing/2014/main" id="{481FD899-BDB5-014B-A219-C2D08D1ED2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8059" y="1771106"/>
            <a:ext cx="8496944" cy="3916560"/>
          </a:xfrm>
          <a:prstGeom prst="rect">
            <a:avLst/>
          </a:prstGeom>
        </p:spPr>
      </p:pic>
      <p:pic>
        <p:nvPicPr>
          <p:cNvPr id="7" name="Picture 6">
            <a:extLst>
              <a:ext uri="{FF2B5EF4-FFF2-40B4-BE49-F238E27FC236}">
                <a16:creationId xmlns:a16="http://schemas.microsoft.com/office/drawing/2014/main" id="{B5BF9E35-974D-CC49-9B39-54FCE80B83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536" y="4475479"/>
            <a:ext cx="3104395" cy="23429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5C61B3D8-182B-0745-A8AC-07231EBECF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5468" y="4475842"/>
            <a:ext cx="3673088" cy="23426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22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FD50-1F84-3A4E-A384-570E94337BB0}"/>
              </a:ext>
            </a:extLst>
          </p:cNvPr>
          <p:cNvSpPr>
            <a:spLocks noGrp="1"/>
          </p:cNvSpPr>
          <p:nvPr>
            <p:ph type="title"/>
          </p:nvPr>
        </p:nvSpPr>
        <p:spPr/>
        <p:txBody>
          <a:bodyPr/>
          <a:lstStyle/>
          <a:p>
            <a:r>
              <a:rPr lang="en-GB" dirty="0" err="1" smtClean="0"/>
              <a:t>Coldbox</a:t>
            </a:r>
            <a:r>
              <a:rPr lang="en-GB" dirty="0" smtClean="0"/>
              <a:t> – annex </a:t>
            </a:r>
            <a:r>
              <a:rPr lang="en-GB" dirty="0" err="1" smtClean="0"/>
              <a:t>KlystronGallery</a:t>
            </a:r>
            <a:endParaRPr lang="en-GB" dirty="0"/>
          </a:p>
        </p:txBody>
      </p:sp>
      <p:sp>
        <p:nvSpPr>
          <p:cNvPr id="4" name="Slide Number Placeholder 3">
            <a:extLst>
              <a:ext uri="{FF2B5EF4-FFF2-40B4-BE49-F238E27FC236}">
                <a16:creationId xmlns:a16="http://schemas.microsoft.com/office/drawing/2014/main" id="{DDF3729E-383A-8547-B1E6-9165DADF62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6EA7B982-52C1-8348-8BAD-3EB8B15E75C3}"/>
              </a:ext>
            </a:extLst>
          </p:cNvPr>
          <p:cNvSpPr>
            <a:spLocks noGrp="1"/>
          </p:cNvSpPr>
          <p:nvPr>
            <p:ph type="body" sz="quarter" idx="13"/>
          </p:nvPr>
        </p:nvSpPr>
        <p:spPr/>
        <p:txBody>
          <a:bodyPr/>
          <a:lstStyle/>
          <a:p>
            <a:endParaRPr lang="en-GB" dirty="0"/>
          </a:p>
        </p:txBody>
      </p:sp>
      <p:pic>
        <p:nvPicPr>
          <p:cNvPr id="6" name="Picture 5">
            <a:extLst>
              <a:ext uri="{FF2B5EF4-FFF2-40B4-BE49-F238E27FC236}">
                <a16:creationId xmlns:a16="http://schemas.microsoft.com/office/drawing/2014/main" id="{C7EE508B-B3C0-794B-B59E-F505924F22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6998" y="1521624"/>
            <a:ext cx="6888088" cy="5166066"/>
          </a:xfrm>
          <a:prstGeom prst="rect">
            <a:avLst/>
          </a:prstGeom>
        </p:spPr>
      </p:pic>
      <p:sp>
        <p:nvSpPr>
          <p:cNvPr id="8" name="Slide Number Placeholder 3">
            <a:extLst>
              <a:ext uri="{FF2B5EF4-FFF2-40B4-BE49-F238E27FC236}">
                <a16:creationId xmlns:a16="http://schemas.microsoft.com/office/drawing/2014/main" id="{6D43707A-10B3-9342-A855-B891DBEA5D22}"/>
              </a:ext>
            </a:extLst>
          </p:cNvPr>
          <p:cNvSpPr txBox="1">
            <a:spLocks/>
          </p:cNvSpPr>
          <p:nvPr/>
        </p:nvSpPr>
        <p:spPr>
          <a:xfrm>
            <a:off x="6553200" y="6356350"/>
            <a:ext cx="21336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BB3900C-CFC5-CB4A-8452-51682FE1B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1943" y="4552218"/>
            <a:ext cx="2880000" cy="20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CE583C2-9295-2B4F-908A-9B69D66A6D5A}"/>
              </a:ext>
            </a:extLst>
          </p:cNvPr>
          <p:cNvSpPr txBox="1"/>
          <p:nvPr/>
        </p:nvSpPr>
        <p:spPr>
          <a:xfrm>
            <a:off x="1726279" y="6013389"/>
            <a:ext cx="5237844" cy="523220"/>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Calibri"/>
                <a:ea typeface="+mn-ea"/>
                <a:cs typeface="+mn-cs"/>
              </a:rPr>
              <a:t>ESS is </a:t>
            </a:r>
            <a:r>
              <a:rPr kumimoji="0" lang="sv-SE" sz="2800" b="0" i="0" u="none" strike="noStrike" kern="1200" cap="none" spc="0" normalizeH="0" baseline="0" noProof="0" dirty="0" err="1">
                <a:ln>
                  <a:noFill/>
                </a:ln>
                <a:solidFill>
                  <a:prstClr val="white"/>
                </a:solidFill>
                <a:effectLst/>
                <a:uLnTx/>
                <a:uFillTx/>
                <a:latin typeface="Calibri"/>
                <a:ea typeface="+mn-ea"/>
                <a:cs typeface="+mn-cs"/>
              </a:rPr>
              <a:t>now</a:t>
            </a:r>
            <a:r>
              <a:rPr kumimoji="0" lang="sv-SE" sz="2800" b="0" i="0" u="none" strike="noStrike" kern="1200" cap="none" spc="0" normalizeH="0" baseline="0" noProof="0" dirty="0">
                <a:ln>
                  <a:noFill/>
                </a:ln>
                <a:solidFill>
                  <a:prstClr val="white"/>
                </a:solidFill>
                <a:effectLst/>
                <a:uLnTx/>
                <a:uFillTx/>
                <a:latin typeface="Calibri"/>
                <a:ea typeface="+mn-ea"/>
                <a:cs typeface="+mn-cs"/>
              </a:rPr>
              <a:t> </a:t>
            </a:r>
            <a:r>
              <a:rPr kumimoji="0" lang="sv-SE" sz="2800" b="0" i="0" u="none" strike="noStrike" kern="1200" cap="none" spc="0" normalizeH="0" baseline="0" noProof="0" dirty="0" err="1">
                <a:ln>
                  <a:noFill/>
                </a:ln>
                <a:solidFill>
                  <a:prstClr val="white"/>
                </a:solidFill>
                <a:effectLst/>
                <a:uLnTx/>
                <a:uFillTx/>
                <a:latin typeface="Calibri"/>
                <a:ea typeface="+mn-ea"/>
                <a:cs typeface="+mn-cs"/>
              </a:rPr>
              <a:t>producing</a:t>
            </a:r>
            <a:r>
              <a:rPr kumimoji="0" lang="sv-SE" sz="2800" b="0" i="0" u="none" strike="noStrike" kern="1200" cap="none" spc="0" normalizeH="0" baseline="0" noProof="0" dirty="0">
                <a:ln>
                  <a:noFill/>
                </a:ln>
                <a:solidFill>
                  <a:prstClr val="white"/>
                </a:solidFill>
                <a:effectLst/>
                <a:uLnTx/>
                <a:uFillTx/>
                <a:latin typeface="Calibri"/>
                <a:ea typeface="+mn-ea"/>
                <a:cs typeface="+mn-cs"/>
              </a:rPr>
              <a:t> </a:t>
            </a:r>
            <a:r>
              <a:rPr kumimoji="0" lang="sv-SE" sz="2800" b="0" i="0" u="none" strike="noStrike" kern="1200" cap="none" spc="0" normalizeH="0" baseline="0" noProof="0" dirty="0" err="1">
                <a:ln>
                  <a:noFill/>
                </a:ln>
                <a:solidFill>
                  <a:prstClr val="white"/>
                </a:solidFill>
                <a:effectLst/>
                <a:uLnTx/>
                <a:uFillTx/>
                <a:latin typeface="Calibri"/>
                <a:ea typeface="+mn-ea"/>
                <a:cs typeface="+mn-cs"/>
              </a:rPr>
              <a:t>liquid</a:t>
            </a:r>
            <a:r>
              <a:rPr kumimoji="0" lang="sv-SE" sz="2800" b="0" i="0" u="none" strike="noStrike" kern="1200" cap="none" spc="0" normalizeH="0" baseline="0" noProof="0" dirty="0">
                <a:ln>
                  <a:noFill/>
                </a:ln>
                <a:solidFill>
                  <a:prstClr val="white"/>
                </a:solidFill>
                <a:effectLst/>
                <a:uLnTx/>
                <a:uFillTx/>
                <a:latin typeface="Calibri"/>
                <a:ea typeface="+mn-ea"/>
                <a:cs typeface="+mn-cs"/>
              </a:rPr>
              <a:t> helium</a:t>
            </a:r>
          </a:p>
        </p:txBody>
      </p:sp>
    </p:spTree>
    <p:extLst>
      <p:ext uri="{BB962C8B-B14F-4D97-AF65-F5344CB8AC3E}">
        <p14:creationId xmlns:p14="http://schemas.microsoft.com/office/powerpoint/2010/main" val="1766768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6E39-23E7-434F-94C5-F4A15689309E}"/>
              </a:ext>
            </a:extLst>
          </p:cNvPr>
          <p:cNvSpPr>
            <a:spLocks noGrp="1"/>
          </p:cNvSpPr>
          <p:nvPr>
            <p:ph type="title"/>
          </p:nvPr>
        </p:nvSpPr>
        <p:spPr/>
        <p:txBody>
          <a:bodyPr/>
          <a:lstStyle/>
          <a:p>
            <a:r>
              <a:rPr lang="en-GB" dirty="0" smtClean="0"/>
              <a:t>Helium </a:t>
            </a:r>
            <a:r>
              <a:rPr lang="en-GB" dirty="0"/>
              <a:t>Compressor </a:t>
            </a:r>
            <a:r>
              <a:rPr lang="en-GB" dirty="0" smtClean="0"/>
              <a:t>Building - G04</a:t>
            </a:r>
            <a:endParaRPr lang="en-GB" dirty="0"/>
          </a:p>
        </p:txBody>
      </p:sp>
      <p:sp>
        <p:nvSpPr>
          <p:cNvPr id="4" name="Slide Number Placeholder 3">
            <a:extLst>
              <a:ext uri="{FF2B5EF4-FFF2-40B4-BE49-F238E27FC236}">
                <a16:creationId xmlns:a16="http://schemas.microsoft.com/office/drawing/2014/main" id="{508D118B-1498-D84B-9351-E1FBED4123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0CB7501E-480A-E248-91A2-51A30A92F550}"/>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8F8343CD-7266-0E42-A534-9284304659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4448" y="2230266"/>
            <a:ext cx="5760000" cy="4296136"/>
          </a:xfrm>
          <a:prstGeom prst="rect">
            <a:avLst/>
          </a:prstGeom>
        </p:spPr>
      </p:pic>
      <p:pic>
        <p:nvPicPr>
          <p:cNvPr id="7" name="Picture 6">
            <a:extLst>
              <a:ext uri="{FF2B5EF4-FFF2-40B4-BE49-F238E27FC236}">
                <a16:creationId xmlns:a16="http://schemas.microsoft.com/office/drawing/2014/main" id="{2D3EC534-94F1-6041-A37C-15D554B43C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3436" y="1605644"/>
            <a:ext cx="3383976" cy="2648726"/>
          </a:xfrm>
          <a:prstGeom prst="rect">
            <a:avLst/>
          </a:prstGeom>
        </p:spPr>
      </p:pic>
      <p:pic>
        <p:nvPicPr>
          <p:cNvPr id="8" name="Picture 7">
            <a:extLst>
              <a:ext uri="{FF2B5EF4-FFF2-40B4-BE49-F238E27FC236}">
                <a16:creationId xmlns:a16="http://schemas.microsoft.com/office/drawing/2014/main" id="{BDCD7D61-85D9-C44E-9E61-955C67DE6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3436" y="4254370"/>
            <a:ext cx="3383976" cy="2537982"/>
          </a:xfrm>
          <a:prstGeom prst="rect">
            <a:avLst/>
          </a:prstGeom>
        </p:spPr>
      </p:pic>
    </p:spTree>
    <p:extLst>
      <p:ext uri="{BB962C8B-B14F-4D97-AF65-F5344CB8AC3E}">
        <p14:creationId xmlns:p14="http://schemas.microsoft.com/office/powerpoint/2010/main" val="1153851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A57F-9920-C248-B3D3-BD8759E54295}"/>
              </a:ext>
            </a:extLst>
          </p:cNvPr>
          <p:cNvSpPr>
            <a:spLocks noGrp="1"/>
          </p:cNvSpPr>
          <p:nvPr>
            <p:ph type="title"/>
          </p:nvPr>
        </p:nvSpPr>
        <p:spPr/>
        <p:txBody>
          <a:bodyPr/>
          <a:lstStyle/>
          <a:p>
            <a:r>
              <a:rPr lang="en-GB" dirty="0"/>
              <a:t>G04, Helium tanks (19)</a:t>
            </a:r>
          </a:p>
        </p:txBody>
      </p:sp>
      <p:sp>
        <p:nvSpPr>
          <p:cNvPr id="4" name="Slide Number Placeholder 3">
            <a:extLst>
              <a:ext uri="{FF2B5EF4-FFF2-40B4-BE49-F238E27FC236}">
                <a16:creationId xmlns:a16="http://schemas.microsoft.com/office/drawing/2014/main" id="{60B061EA-6D0F-E744-920F-95D09E415E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10699C9D-0607-B940-B2D7-B7EFFAA548E4}"/>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16062915-ED58-4342-989A-81AA484261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9516" y="1506321"/>
            <a:ext cx="8712968" cy="5351679"/>
          </a:xfrm>
          <a:prstGeom prst="rect">
            <a:avLst/>
          </a:prstGeom>
        </p:spPr>
      </p:pic>
    </p:spTree>
    <p:extLst>
      <p:ext uri="{BB962C8B-B14F-4D97-AF65-F5344CB8AC3E}">
        <p14:creationId xmlns:p14="http://schemas.microsoft.com/office/powerpoint/2010/main" val="676988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C757-01D1-4F4E-8339-F7FC5F842703}"/>
              </a:ext>
            </a:extLst>
          </p:cNvPr>
          <p:cNvSpPr>
            <a:spLocks noGrp="1"/>
          </p:cNvSpPr>
          <p:nvPr>
            <p:ph type="title"/>
          </p:nvPr>
        </p:nvSpPr>
        <p:spPr/>
        <p:txBody>
          <a:bodyPr/>
          <a:lstStyle/>
          <a:p>
            <a:r>
              <a:rPr lang="en-GB" dirty="0"/>
              <a:t>Klystron Gallery</a:t>
            </a:r>
          </a:p>
        </p:txBody>
      </p:sp>
      <p:sp>
        <p:nvSpPr>
          <p:cNvPr id="4" name="Slide Number Placeholder 3">
            <a:extLst>
              <a:ext uri="{FF2B5EF4-FFF2-40B4-BE49-F238E27FC236}">
                <a16:creationId xmlns:a16="http://schemas.microsoft.com/office/drawing/2014/main" id="{1780825B-633F-1142-BDE7-63C11C9189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84B91114-15BC-D548-A20D-5F281A85B683}"/>
              </a:ext>
            </a:extLst>
          </p:cNvPr>
          <p:cNvSpPr>
            <a:spLocks noGrp="1"/>
          </p:cNvSpPr>
          <p:nvPr>
            <p:ph type="body" sz="quarter" idx="13"/>
          </p:nvPr>
        </p:nvSpPr>
        <p:spPr/>
        <p:txBody>
          <a:bodyPr/>
          <a:lstStyle/>
          <a:p>
            <a:r>
              <a:rPr lang="en-GB" dirty="0"/>
              <a:t>Racks, waveguide support systems, klystrons</a:t>
            </a:r>
          </a:p>
        </p:txBody>
      </p:sp>
      <p:pic>
        <p:nvPicPr>
          <p:cNvPr id="6" name="Picture 5">
            <a:extLst>
              <a:ext uri="{FF2B5EF4-FFF2-40B4-BE49-F238E27FC236}">
                <a16:creationId xmlns:a16="http://schemas.microsoft.com/office/drawing/2014/main" id="{21F14066-BAED-EE4F-90C8-13B7400B2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9527" y="1505385"/>
            <a:ext cx="7172945" cy="5383447"/>
          </a:xfrm>
          <a:prstGeom prst="rect">
            <a:avLst/>
          </a:prstGeom>
        </p:spPr>
      </p:pic>
    </p:spTree>
    <p:extLst>
      <p:ext uri="{BB962C8B-B14F-4D97-AF65-F5344CB8AC3E}">
        <p14:creationId xmlns:p14="http://schemas.microsoft.com/office/powerpoint/2010/main" val="1861011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DBC65-BCBD-7D4E-A0C0-8DACF13245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1984" y="3854646"/>
            <a:ext cx="3404704" cy="2813764"/>
          </a:xfrm>
          <a:prstGeom prst="rect">
            <a:avLst/>
          </a:prstGeom>
        </p:spPr>
      </p:pic>
      <p:sp>
        <p:nvSpPr>
          <p:cNvPr id="2" name="Title 1">
            <a:extLst>
              <a:ext uri="{FF2B5EF4-FFF2-40B4-BE49-F238E27FC236}">
                <a16:creationId xmlns:a16="http://schemas.microsoft.com/office/drawing/2014/main" id="{655C70F0-4095-884B-AC72-24BB2E9EEF8F}"/>
              </a:ext>
            </a:extLst>
          </p:cNvPr>
          <p:cNvSpPr>
            <a:spLocks noGrp="1"/>
          </p:cNvSpPr>
          <p:nvPr>
            <p:ph type="title"/>
          </p:nvPr>
        </p:nvSpPr>
        <p:spPr/>
        <p:txBody>
          <a:bodyPr/>
          <a:lstStyle/>
          <a:p>
            <a:r>
              <a:rPr lang="en-GB" dirty="0"/>
              <a:t>Stub installation</a:t>
            </a:r>
          </a:p>
        </p:txBody>
      </p:sp>
      <p:sp>
        <p:nvSpPr>
          <p:cNvPr id="4" name="Slide Number Placeholder 3">
            <a:extLst>
              <a:ext uri="{FF2B5EF4-FFF2-40B4-BE49-F238E27FC236}">
                <a16:creationId xmlns:a16="http://schemas.microsoft.com/office/drawing/2014/main" id="{E575D2C7-8C1D-2443-85D8-0D53157008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8090DF79-E290-6141-9AC0-326004BA52F1}"/>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733A8836-0A1C-BE44-9876-B6A59B78BD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1781000"/>
            <a:ext cx="4798615" cy="4672336"/>
          </a:xfrm>
          <a:prstGeom prst="rect">
            <a:avLst/>
          </a:prstGeom>
        </p:spPr>
      </p:pic>
      <p:pic>
        <p:nvPicPr>
          <p:cNvPr id="7" name="Picture 6">
            <a:extLst>
              <a:ext uri="{FF2B5EF4-FFF2-40B4-BE49-F238E27FC236}">
                <a16:creationId xmlns:a16="http://schemas.microsoft.com/office/drawing/2014/main" id="{E02E7780-FB5D-3948-9ACF-AF210E5112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4232" y="1781000"/>
            <a:ext cx="3528392" cy="2608248"/>
          </a:xfrm>
          <a:prstGeom prst="rect">
            <a:avLst/>
          </a:prstGeom>
        </p:spPr>
      </p:pic>
    </p:spTree>
    <p:extLst>
      <p:ext uri="{BB962C8B-B14F-4D97-AF65-F5344CB8AC3E}">
        <p14:creationId xmlns:p14="http://schemas.microsoft.com/office/powerpoint/2010/main" val="1841173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B17A-6FFD-E440-9719-18D02E6962E7}"/>
              </a:ext>
            </a:extLst>
          </p:cNvPr>
          <p:cNvSpPr>
            <a:spLocks noGrp="1"/>
          </p:cNvSpPr>
          <p:nvPr>
            <p:ph type="title"/>
          </p:nvPr>
        </p:nvSpPr>
        <p:spPr/>
        <p:txBody>
          <a:bodyPr/>
          <a:lstStyle/>
          <a:p>
            <a:r>
              <a:rPr lang="en-GB" dirty="0"/>
              <a:t>Ion Source &amp; LEBT</a:t>
            </a:r>
          </a:p>
        </p:txBody>
      </p:sp>
      <p:sp>
        <p:nvSpPr>
          <p:cNvPr id="4" name="Slide Number Placeholder 3">
            <a:extLst>
              <a:ext uri="{FF2B5EF4-FFF2-40B4-BE49-F238E27FC236}">
                <a16:creationId xmlns:a16="http://schemas.microsoft.com/office/drawing/2014/main" id="{47D85711-110A-CA44-B4C8-20115DB2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26FA42D4-91BD-A346-886E-9AC14D5D2FD8}"/>
              </a:ext>
            </a:extLst>
          </p:cNvPr>
          <p:cNvSpPr>
            <a:spLocks noGrp="1"/>
          </p:cNvSpPr>
          <p:nvPr>
            <p:ph type="body" sz="quarter" idx="13"/>
          </p:nvPr>
        </p:nvSpPr>
        <p:spPr/>
        <p:txBody>
          <a:bodyPr/>
          <a:lstStyle/>
          <a:p>
            <a:r>
              <a:rPr lang="en-GB" dirty="0"/>
              <a:t>- Commissioning activities on-going</a:t>
            </a:r>
          </a:p>
        </p:txBody>
      </p:sp>
      <p:pic>
        <p:nvPicPr>
          <p:cNvPr id="6" name="Content Placeholder 5">
            <a:extLst>
              <a:ext uri="{FF2B5EF4-FFF2-40B4-BE49-F238E27FC236}">
                <a16:creationId xmlns:a16="http://schemas.microsoft.com/office/drawing/2014/main" id="{99DB479A-B745-5A4C-B187-396AE9917EB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6974" y="1988840"/>
            <a:ext cx="4293755" cy="4584478"/>
          </a:xfrm>
          <a:prstGeom prst="rect">
            <a:avLst/>
          </a:prstGeom>
        </p:spPr>
      </p:pic>
      <p:pic>
        <p:nvPicPr>
          <p:cNvPr id="8" name="Picture 7">
            <a:extLst>
              <a:ext uri="{FF2B5EF4-FFF2-40B4-BE49-F238E27FC236}">
                <a16:creationId xmlns:a16="http://schemas.microsoft.com/office/drawing/2014/main" id="{0B55C87B-23EB-F34A-BD39-94F215EC5D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024" y="3806785"/>
            <a:ext cx="3967336" cy="2766533"/>
          </a:xfrm>
          <a:prstGeom prst="rect">
            <a:avLst/>
          </a:prstGeom>
        </p:spPr>
      </p:pic>
      <p:pic>
        <p:nvPicPr>
          <p:cNvPr id="7" name="Picture 6">
            <a:extLst>
              <a:ext uri="{FF2B5EF4-FFF2-40B4-BE49-F238E27FC236}">
                <a16:creationId xmlns:a16="http://schemas.microsoft.com/office/drawing/2014/main" id="{623F1603-97D7-FD44-8415-3736EB5A08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9649" y="1634361"/>
            <a:ext cx="3964983" cy="2409360"/>
          </a:xfrm>
          <a:prstGeom prst="rect">
            <a:avLst/>
          </a:prstGeom>
        </p:spPr>
      </p:pic>
    </p:spTree>
    <p:extLst>
      <p:ext uri="{BB962C8B-B14F-4D97-AF65-F5344CB8AC3E}">
        <p14:creationId xmlns:p14="http://schemas.microsoft.com/office/powerpoint/2010/main" val="1680276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09E2-73A3-1444-BA72-DE9659A3CFA8}"/>
              </a:ext>
            </a:extLst>
          </p:cNvPr>
          <p:cNvSpPr>
            <a:spLocks noGrp="1"/>
          </p:cNvSpPr>
          <p:nvPr>
            <p:ph type="title"/>
          </p:nvPr>
        </p:nvSpPr>
        <p:spPr/>
        <p:txBody>
          <a:bodyPr/>
          <a:lstStyle/>
          <a:p>
            <a:r>
              <a:rPr lang="sv-SE" dirty="0"/>
              <a:t>Ion source &amp; LEBT installation</a:t>
            </a:r>
            <a:endParaRPr lang="en-GB" dirty="0"/>
          </a:p>
        </p:txBody>
      </p:sp>
      <p:sp>
        <p:nvSpPr>
          <p:cNvPr id="4" name="Slide Number Placeholder 3">
            <a:extLst>
              <a:ext uri="{FF2B5EF4-FFF2-40B4-BE49-F238E27FC236}">
                <a16:creationId xmlns:a16="http://schemas.microsoft.com/office/drawing/2014/main" id="{CA576279-EA87-A745-8C1B-1A10A9B2EB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72A9C2F4-ACD3-FD48-802B-E3F49A92C383}"/>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D1A7EC7A-7DD8-484C-9ECB-EC3A6FD4E7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568" y="1724749"/>
            <a:ext cx="8184232" cy="5093712"/>
          </a:xfrm>
          <a:prstGeom prst="rect">
            <a:avLst/>
          </a:prstGeom>
        </p:spPr>
      </p:pic>
    </p:spTree>
    <p:extLst>
      <p:ext uri="{BB962C8B-B14F-4D97-AF65-F5344CB8AC3E}">
        <p14:creationId xmlns:p14="http://schemas.microsoft.com/office/powerpoint/2010/main" val="2865979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8448-DE2E-CD4A-BEF2-965388DBE7F3}"/>
              </a:ext>
            </a:extLst>
          </p:cNvPr>
          <p:cNvSpPr>
            <a:spLocks noGrp="1"/>
          </p:cNvSpPr>
          <p:nvPr>
            <p:ph type="title"/>
          </p:nvPr>
        </p:nvSpPr>
        <p:spPr/>
        <p:txBody>
          <a:bodyPr/>
          <a:lstStyle/>
          <a:p>
            <a:r>
              <a:rPr lang="en-GB" dirty="0"/>
              <a:t>F03 </a:t>
            </a:r>
            <a:r>
              <a:rPr lang="en-GB" dirty="0" err="1"/>
              <a:t>Logisitcs</a:t>
            </a:r>
            <a:r>
              <a:rPr lang="en-GB" dirty="0"/>
              <a:t> Centre</a:t>
            </a:r>
          </a:p>
        </p:txBody>
      </p:sp>
      <p:sp>
        <p:nvSpPr>
          <p:cNvPr id="4" name="Slide Number Placeholder 3">
            <a:extLst>
              <a:ext uri="{FF2B5EF4-FFF2-40B4-BE49-F238E27FC236}">
                <a16:creationId xmlns:a16="http://schemas.microsoft.com/office/drawing/2014/main" id="{B0DCD597-77DD-8844-9094-F475921AE8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578A642E-93B9-1548-B19C-F2788F6D7378}"/>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3C78BE11-918D-A94C-92AE-FC44F9DFDE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344" y="1628800"/>
            <a:ext cx="3600000" cy="2700000"/>
          </a:xfrm>
          <a:prstGeom prst="rect">
            <a:avLst/>
          </a:prstGeom>
        </p:spPr>
      </p:pic>
      <p:pic>
        <p:nvPicPr>
          <p:cNvPr id="7" name="Picture 6">
            <a:extLst>
              <a:ext uri="{FF2B5EF4-FFF2-40B4-BE49-F238E27FC236}">
                <a16:creationId xmlns:a16="http://schemas.microsoft.com/office/drawing/2014/main" id="{EBA6B6C8-04B3-A94F-B282-BE74A3EF2A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8366" y="3786801"/>
            <a:ext cx="4230000" cy="2879044"/>
          </a:xfrm>
          <a:prstGeom prst="rect">
            <a:avLst/>
          </a:prstGeom>
        </p:spPr>
      </p:pic>
      <p:pic>
        <p:nvPicPr>
          <p:cNvPr id="8" name="Picture 7">
            <a:extLst>
              <a:ext uri="{FF2B5EF4-FFF2-40B4-BE49-F238E27FC236}">
                <a16:creationId xmlns:a16="http://schemas.microsoft.com/office/drawing/2014/main" id="{B4AD0697-0571-C449-A39E-2265CFC83D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840" y="1759742"/>
            <a:ext cx="3160800" cy="1440727"/>
          </a:xfrm>
          <a:prstGeom prst="rect">
            <a:avLst/>
          </a:prstGeom>
        </p:spPr>
      </p:pic>
      <p:pic>
        <p:nvPicPr>
          <p:cNvPr id="9" name="Picture 8">
            <a:extLst>
              <a:ext uri="{FF2B5EF4-FFF2-40B4-BE49-F238E27FC236}">
                <a16:creationId xmlns:a16="http://schemas.microsoft.com/office/drawing/2014/main" id="{C9EE2929-B021-8841-BCA3-ADCCA51ACC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7792" y="1680592"/>
            <a:ext cx="3744416" cy="2011889"/>
          </a:xfrm>
          <a:prstGeom prst="rect">
            <a:avLst/>
          </a:prstGeom>
        </p:spPr>
      </p:pic>
      <p:pic>
        <p:nvPicPr>
          <p:cNvPr id="10" name="Picture 9">
            <a:extLst>
              <a:ext uri="{FF2B5EF4-FFF2-40B4-BE49-F238E27FC236}">
                <a16:creationId xmlns:a16="http://schemas.microsoft.com/office/drawing/2014/main" id="{80E8F0C4-09F5-6D49-8869-0EA246FFD3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0926" y="4430776"/>
            <a:ext cx="4036176" cy="2352236"/>
          </a:xfrm>
          <a:prstGeom prst="rect">
            <a:avLst/>
          </a:prstGeom>
        </p:spPr>
      </p:pic>
    </p:spTree>
    <p:extLst>
      <p:ext uri="{BB962C8B-B14F-4D97-AF65-F5344CB8AC3E}">
        <p14:creationId xmlns:p14="http://schemas.microsoft.com/office/powerpoint/2010/main" val="2237181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B49C-CD8C-0D4C-A828-88D1307EB8E3}"/>
              </a:ext>
            </a:extLst>
          </p:cNvPr>
          <p:cNvSpPr>
            <a:spLocks noGrp="1"/>
          </p:cNvSpPr>
          <p:nvPr>
            <p:ph type="title"/>
          </p:nvPr>
        </p:nvSpPr>
        <p:spPr/>
        <p:txBody>
          <a:bodyPr/>
          <a:lstStyle/>
          <a:p>
            <a:r>
              <a:rPr lang="en-GB" dirty="0"/>
              <a:t>Office</a:t>
            </a:r>
          </a:p>
        </p:txBody>
      </p:sp>
      <p:sp>
        <p:nvSpPr>
          <p:cNvPr id="5" name="Text Placeholder 4">
            <a:extLst>
              <a:ext uri="{FF2B5EF4-FFF2-40B4-BE49-F238E27FC236}">
                <a16:creationId xmlns:a16="http://schemas.microsoft.com/office/drawing/2014/main" id="{E6DD1B6B-533D-D74F-B778-FD976679B49B}"/>
              </a:ext>
            </a:extLst>
          </p:cNvPr>
          <p:cNvSpPr>
            <a:spLocks noGrp="1"/>
          </p:cNvSpPr>
          <p:nvPr>
            <p:ph type="body" sz="quarter" idx="13"/>
          </p:nvPr>
        </p:nvSpPr>
        <p:spPr/>
        <p:txBody>
          <a:bodyPr/>
          <a:lstStyle/>
          <a:p>
            <a:endParaRPr lang="en-GB"/>
          </a:p>
        </p:txBody>
      </p:sp>
      <p:pic>
        <p:nvPicPr>
          <p:cNvPr id="24" name="Picture 23">
            <a:extLst>
              <a:ext uri="{FF2B5EF4-FFF2-40B4-BE49-F238E27FC236}">
                <a16:creationId xmlns:a16="http://schemas.microsoft.com/office/drawing/2014/main" id="{630D3C8B-138F-5444-AA34-9E39A4C4D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1487481"/>
            <a:ext cx="7170638" cy="5370519"/>
          </a:xfrm>
          <a:prstGeom prst="rect">
            <a:avLst/>
          </a:prstGeom>
        </p:spPr>
      </p:pic>
    </p:spTree>
    <p:extLst>
      <p:ext uri="{BB962C8B-B14F-4D97-AF65-F5344CB8AC3E}">
        <p14:creationId xmlns:p14="http://schemas.microsoft.com/office/powerpoint/2010/main" val="2313004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DF30-FE58-AF43-8BBA-8A55BB89BE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A1C7698-E5F9-584F-ACB2-5C12F9C74780}"/>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CA38F08F-13DC-B249-B2DC-1800C6FB6F11}"/>
              </a:ext>
            </a:extLst>
          </p:cNvPr>
          <p:cNvSpPr>
            <a:spLocks noGrp="1"/>
          </p:cNvSpPr>
          <p:nvPr>
            <p:ph type="sldNum" sz="quarter" idx="12"/>
          </p:nvPr>
        </p:nvSpPr>
        <p:spPr/>
        <p:txBody>
          <a:bodyPr/>
          <a:lstStyle/>
          <a:p>
            <a:fld id="{551115BC-487E-4422-894C-CB7CD3E79223}" type="slidenum">
              <a:rPr lang="en-GB" smtClean="0"/>
              <a:pPr/>
              <a:t>5</a:t>
            </a:fld>
            <a:endParaRPr lang="en-GB"/>
          </a:p>
        </p:txBody>
      </p:sp>
      <p:sp>
        <p:nvSpPr>
          <p:cNvPr id="5" name="Text Placeholder 4">
            <a:extLst>
              <a:ext uri="{FF2B5EF4-FFF2-40B4-BE49-F238E27FC236}">
                <a16:creationId xmlns:a16="http://schemas.microsoft.com/office/drawing/2014/main" id="{3F2A299A-A659-5246-AB1B-F9CE9DAF9C30}"/>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E8BA1DB0-756F-3E48-81B0-8819A2E548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1844" y="-171399"/>
            <a:ext cx="12565396" cy="8496944"/>
          </a:xfrm>
          <a:prstGeom prst="rect">
            <a:avLst/>
          </a:prstGeom>
        </p:spPr>
      </p:pic>
      <p:sp>
        <p:nvSpPr>
          <p:cNvPr id="7" name="Content Placeholder 2">
            <a:extLst>
              <a:ext uri="{FF2B5EF4-FFF2-40B4-BE49-F238E27FC236}">
                <a16:creationId xmlns:a16="http://schemas.microsoft.com/office/drawing/2014/main" id="{BE7DF7E0-49B6-7E46-BEE5-2CD69CF66254}"/>
              </a:ext>
            </a:extLst>
          </p:cNvPr>
          <p:cNvSpPr txBox="1">
            <a:spLocks/>
          </p:cNvSpPr>
          <p:nvPr/>
        </p:nvSpPr>
        <p:spPr>
          <a:xfrm>
            <a:off x="335360" y="3181945"/>
            <a:ext cx="8229600" cy="4162193"/>
          </a:xfrm>
          <a:prstGeom prst="rect">
            <a:avLst/>
          </a:prstGeom>
        </p:spPr>
        <p:txBody>
          <a:bodyPr vert="horz" lIns="90000" tIns="45720" rIns="91440" bIns="45720" rtlCol="0">
            <a:norm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3600" b="1" dirty="0"/>
              <a:t>HEALTH</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With neutrons, we are able to </a:t>
            </a:r>
            <a:r>
              <a:rPr lang="en-US" sz="2400" b="1" dirty="0"/>
              <a:t>study the building blocks of the human body </a:t>
            </a:r>
            <a:r>
              <a:rPr lang="en-US" sz="2400" dirty="0"/>
              <a:t>by understanding how proteins, enzymes and other biological material work on the molecular and atomic level. </a:t>
            </a:r>
          </a:p>
          <a:p>
            <a:pPr marL="0" indent="0">
              <a:buFont typeface="Arial" panose="020B0604020202020204" pitchFamily="34" charset="0"/>
              <a:buNone/>
            </a:pPr>
            <a:r>
              <a:rPr lang="en-US" sz="2400" dirty="0"/>
              <a:t>This includes research on DNA molecules and proteins that control aging and cancer, organs like muscles and teeth, and constructing better medical implants.</a:t>
            </a:r>
          </a:p>
          <a:p>
            <a:pPr marL="0" indent="0">
              <a:buFont typeface="Arial" panose="020B0604020202020204" pitchFamily="34" charset="0"/>
              <a:buNone/>
            </a:pPr>
            <a:endParaRPr lang="en-US" sz="2400" dirty="0"/>
          </a:p>
          <a:p>
            <a:pPr marL="0" indent="0">
              <a:buFont typeface="Arial" panose="020B0604020202020204" pitchFamily="34" charset="0"/>
              <a:buNone/>
            </a:pPr>
            <a:endParaRPr lang="da-DK" sz="2800" dirty="0"/>
          </a:p>
          <a:p>
            <a:pPr marL="0" indent="0">
              <a:buFont typeface="Arial" panose="020B0604020202020204" pitchFamily="34" charset="0"/>
              <a:buNone/>
            </a:pPr>
            <a:endParaRPr lang="en-US" sz="2800" dirty="0"/>
          </a:p>
        </p:txBody>
      </p:sp>
    </p:spTree>
    <p:extLst>
      <p:ext uri="{BB962C8B-B14F-4D97-AF65-F5344CB8AC3E}">
        <p14:creationId xmlns:p14="http://schemas.microsoft.com/office/powerpoint/2010/main" val="42797290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DEBB15-06D6-D643-B261-180EAA0D7F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3872" y="1541414"/>
            <a:ext cx="7056784" cy="5259964"/>
          </a:xfrm>
          <a:prstGeom prst="rect">
            <a:avLst/>
          </a:prstGeom>
        </p:spPr>
      </p:pic>
      <p:sp>
        <p:nvSpPr>
          <p:cNvPr id="2" name="Title 1">
            <a:extLst>
              <a:ext uri="{FF2B5EF4-FFF2-40B4-BE49-F238E27FC236}">
                <a16:creationId xmlns:a16="http://schemas.microsoft.com/office/drawing/2014/main" id="{038B386A-8A08-C34A-A788-FAF111CCABC9}"/>
              </a:ext>
            </a:extLst>
          </p:cNvPr>
          <p:cNvSpPr>
            <a:spLocks noGrp="1"/>
          </p:cNvSpPr>
          <p:nvPr>
            <p:ph type="title"/>
          </p:nvPr>
        </p:nvSpPr>
        <p:spPr/>
        <p:txBody>
          <a:bodyPr/>
          <a:lstStyle/>
          <a:p>
            <a:r>
              <a:rPr lang="en-GB" dirty="0"/>
              <a:t>ESS office Campus</a:t>
            </a:r>
          </a:p>
        </p:txBody>
      </p:sp>
      <p:sp>
        <p:nvSpPr>
          <p:cNvPr id="3" name="Content Placeholder 2">
            <a:extLst>
              <a:ext uri="{FF2B5EF4-FFF2-40B4-BE49-F238E27FC236}">
                <a16:creationId xmlns:a16="http://schemas.microsoft.com/office/drawing/2014/main" id="{2656C419-B5C8-C545-9987-1D23C27FBECE}"/>
              </a:ext>
            </a:extLst>
          </p:cNvPr>
          <p:cNvSpPr>
            <a:spLocks noGrp="1"/>
          </p:cNvSpPr>
          <p:nvPr>
            <p:ph idx="1"/>
          </p:nvPr>
        </p:nvSpPr>
        <p:spPr>
          <a:xfrm>
            <a:off x="263352" y="1700808"/>
            <a:ext cx="4896544" cy="4345166"/>
          </a:xfrm>
        </p:spPr>
        <p:txBody>
          <a:bodyPr/>
          <a:lstStyle/>
          <a:p>
            <a:pPr marL="285750" lvl="0" indent="-285750" defTabSz="457200">
              <a:spcBef>
                <a:spcPts val="0"/>
              </a:spcBef>
              <a:defRPr/>
            </a:pPr>
            <a:r>
              <a:rPr lang="sv-SE" sz="2200" dirty="0" err="1">
                <a:solidFill>
                  <a:prstClr val="black"/>
                </a:solidFill>
              </a:rPr>
              <a:t>Preparatory</a:t>
            </a:r>
            <a:r>
              <a:rPr lang="sv-SE" sz="2200" dirty="0">
                <a:solidFill>
                  <a:prstClr val="black"/>
                </a:solidFill>
              </a:rPr>
              <a:t> civil </a:t>
            </a:r>
            <a:r>
              <a:rPr lang="sv-SE" sz="2200" dirty="0" err="1" smtClean="0">
                <a:solidFill>
                  <a:prstClr val="black"/>
                </a:solidFill>
              </a:rPr>
              <a:t>works</a:t>
            </a:r>
            <a:r>
              <a:rPr lang="sv-SE" sz="2200" dirty="0">
                <a:solidFill>
                  <a:prstClr val="black"/>
                </a:solidFill>
              </a:rPr>
              <a:t/>
            </a:r>
            <a:br>
              <a:rPr lang="sv-SE" sz="2200" dirty="0">
                <a:solidFill>
                  <a:prstClr val="black"/>
                </a:solidFill>
              </a:rPr>
            </a:br>
            <a:endParaRPr lang="sv-SE" sz="2200" dirty="0">
              <a:solidFill>
                <a:prstClr val="black"/>
              </a:solidFill>
            </a:endParaRPr>
          </a:p>
          <a:p>
            <a:pPr marL="285750" lvl="0" indent="-285750" defTabSz="457200">
              <a:spcBef>
                <a:spcPts val="0"/>
              </a:spcBef>
              <a:defRPr/>
            </a:pPr>
            <a:r>
              <a:rPr lang="sv-SE" sz="2200" dirty="0">
                <a:solidFill>
                  <a:prstClr val="black"/>
                </a:solidFill>
              </a:rPr>
              <a:t>Foundation </a:t>
            </a:r>
            <a:r>
              <a:rPr lang="sv-SE" sz="2200" dirty="0" err="1">
                <a:solidFill>
                  <a:prstClr val="black"/>
                </a:solidFill>
              </a:rPr>
              <a:t>works</a:t>
            </a:r>
            <a:r>
              <a:rPr lang="sv-SE" sz="2200" dirty="0">
                <a:solidFill>
                  <a:prstClr val="black"/>
                </a:solidFill>
              </a:rPr>
              <a:t> start </a:t>
            </a:r>
            <a:r>
              <a:rPr lang="sv-SE" sz="2200" dirty="0" err="1">
                <a:solidFill>
                  <a:prstClr val="black"/>
                </a:solidFill>
              </a:rPr>
              <a:t>January</a:t>
            </a:r>
            <a:r>
              <a:rPr lang="sv-SE" sz="2200" dirty="0">
                <a:solidFill>
                  <a:prstClr val="black"/>
                </a:solidFill>
              </a:rPr>
              <a:t> </a:t>
            </a:r>
            <a:r>
              <a:rPr lang="sv-SE" sz="2200" dirty="0" smtClean="0">
                <a:solidFill>
                  <a:prstClr val="black"/>
                </a:solidFill>
              </a:rPr>
              <a:t>2019</a:t>
            </a:r>
            <a:r>
              <a:rPr lang="sv-SE" sz="2200" dirty="0">
                <a:solidFill>
                  <a:prstClr val="black"/>
                </a:solidFill>
              </a:rPr>
              <a:t/>
            </a:r>
            <a:br>
              <a:rPr lang="sv-SE" sz="2200" dirty="0">
                <a:solidFill>
                  <a:prstClr val="black"/>
                </a:solidFill>
              </a:rPr>
            </a:br>
            <a:endParaRPr lang="sv-SE" sz="2200" dirty="0">
              <a:solidFill>
                <a:prstClr val="black"/>
              </a:solidFill>
            </a:endParaRPr>
          </a:p>
          <a:p>
            <a:pPr marL="285750" lvl="0" indent="-285750" defTabSz="457200">
              <a:spcBef>
                <a:spcPts val="0"/>
              </a:spcBef>
              <a:defRPr/>
            </a:pPr>
            <a:r>
              <a:rPr lang="sv-SE" sz="2200" dirty="0" err="1">
                <a:solidFill>
                  <a:prstClr val="black"/>
                </a:solidFill>
              </a:rPr>
              <a:t>Superstructure</a:t>
            </a:r>
            <a:r>
              <a:rPr lang="sv-SE" sz="2200" dirty="0">
                <a:solidFill>
                  <a:prstClr val="black"/>
                </a:solidFill>
              </a:rPr>
              <a:t> </a:t>
            </a:r>
            <a:r>
              <a:rPr lang="sv-SE" sz="2200" dirty="0" err="1">
                <a:solidFill>
                  <a:prstClr val="black"/>
                </a:solidFill>
              </a:rPr>
              <a:t>erection</a:t>
            </a:r>
            <a:r>
              <a:rPr lang="sv-SE" sz="2200" dirty="0">
                <a:solidFill>
                  <a:prstClr val="black"/>
                </a:solidFill>
              </a:rPr>
              <a:t> start in </a:t>
            </a:r>
            <a:r>
              <a:rPr lang="sv-SE" sz="2200" dirty="0" smtClean="0">
                <a:solidFill>
                  <a:prstClr val="black"/>
                </a:solidFill>
              </a:rPr>
              <a:t>May</a:t>
            </a:r>
            <a:r>
              <a:rPr lang="sv-SE" sz="2200" dirty="0">
                <a:solidFill>
                  <a:prstClr val="black"/>
                </a:solidFill>
              </a:rPr>
              <a:t/>
            </a:r>
            <a:br>
              <a:rPr lang="sv-SE" sz="2200" dirty="0">
                <a:solidFill>
                  <a:prstClr val="black"/>
                </a:solidFill>
              </a:rPr>
            </a:br>
            <a:endParaRPr lang="sv-SE" sz="2200" dirty="0">
              <a:solidFill>
                <a:prstClr val="black"/>
              </a:solidFill>
            </a:endParaRPr>
          </a:p>
          <a:p>
            <a:pPr marL="285750" lvl="0" indent="-285750" defTabSz="457200">
              <a:spcBef>
                <a:spcPts val="0"/>
              </a:spcBef>
              <a:defRPr/>
            </a:pPr>
            <a:r>
              <a:rPr lang="sv-SE" sz="2200" dirty="0" err="1">
                <a:solidFill>
                  <a:prstClr val="black"/>
                </a:solidFill>
              </a:rPr>
              <a:t>Moving</a:t>
            </a:r>
            <a:r>
              <a:rPr lang="sv-SE" sz="2200" dirty="0">
                <a:solidFill>
                  <a:prstClr val="black"/>
                </a:solidFill>
              </a:rPr>
              <a:t> in Spring </a:t>
            </a:r>
            <a:r>
              <a:rPr lang="sv-SE" sz="2200" dirty="0" smtClean="0">
                <a:solidFill>
                  <a:prstClr val="black"/>
                </a:solidFill>
              </a:rPr>
              <a:t>2021</a:t>
            </a:r>
            <a:endParaRPr lang="sv-SE" sz="2200" dirty="0">
              <a:solidFill>
                <a:prstClr val="black"/>
              </a:solidFill>
            </a:endParaRPr>
          </a:p>
          <a:p>
            <a:pPr marL="0" indent="0">
              <a:buNone/>
            </a:pPr>
            <a:endParaRPr lang="en-GB" dirty="0"/>
          </a:p>
        </p:txBody>
      </p:sp>
      <p:sp>
        <p:nvSpPr>
          <p:cNvPr id="4" name="Slide Number Placeholder 3">
            <a:extLst>
              <a:ext uri="{FF2B5EF4-FFF2-40B4-BE49-F238E27FC236}">
                <a16:creationId xmlns:a16="http://schemas.microsoft.com/office/drawing/2014/main" id="{F5F1D46F-E514-2540-8813-8D37D7B7DC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77176D9A-6ED8-E045-A869-B476354C4C56}"/>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3432324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a:xfrm>
            <a:off x="914400" y="2636912"/>
            <a:ext cx="10363200" cy="1470025"/>
          </a:xfrm>
        </p:spPr>
        <p:txBody>
          <a:bodyPr>
            <a:noAutofit/>
          </a:bodyPr>
          <a:lstStyle/>
          <a:p>
            <a:pPr algn="ctr" defTabSz="315314"/>
            <a:r>
              <a:rPr lang="en-GB" sz="4800" b="1" i="1" dirty="0" smtClean="0">
                <a:solidFill>
                  <a:srgbClr val="FFFFFF"/>
                </a:solidFill>
              </a:rPr>
              <a:t>ESS wishes you a </a:t>
            </a:r>
            <a:r>
              <a:rPr lang="en-GB" sz="4800" b="1" i="1" dirty="0" smtClean="0">
                <a:solidFill>
                  <a:srgbClr val="FFFFFF"/>
                </a:solidFill>
              </a:rPr>
              <a:t>great</a:t>
            </a:r>
            <a:r>
              <a:rPr lang="en-GB" sz="4800" b="1" dirty="0" smtClean="0">
                <a:solidFill>
                  <a:srgbClr val="FFFFFF"/>
                </a:solidFill>
              </a:rPr>
              <a:t/>
            </a:r>
            <a:br>
              <a:rPr lang="en-GB" sz="4800" b="1" dirty="0" smtClean="0">
                <a:solidFill>
                  <a:srgbClr val="FFFFFF"/>
                </a:solidFill>
              </a:rPr>
            </a:br>
            <a:r>
              <a:rPr lang="en-GB" sz="6000" b="1" dirty="0" smtClean="0">
                <a:solidFill>
                  <a:srgbClr val="002060"/>
                </a:solidFill>
              </a:rPr>
              <a:t>ITSF 2019</a:t>
            </a:r>
            <a:r>
              <a:rPr lang="en-GB" sz="4800" b="1" dirty="0" smtClean="0">
                <a:solidFill>
                  <a:srgbClr val="FFFFFF"/>
                </a:solidFill>
              </a:rPr>
              <a:t/>
            </a:r>
            <a:br>
              <a:rPr lang="en-GB" sz="4800" b="1" dirty="0" smtClean="0">
                <a:solidFill>
                  <a:srgbClr val="FFFFFF"/>
                </a:solidFill>
              </a:rPr>
            </a:br>
            <a:r>
              <a:rPr lang="en-GB" sz="4800" b="1" dirty="0" smtClean="0">
                <a:solidFill>
                  <a:srgbClr val="FFFFFF"/>
                </a:solidFill>
              </a:rPr>
              <a:t> </a:t>
            </a:r>
            <a:r>
              <a:rPr lang="en-GB" sz="4800" b="1" i="1" dirty="0" smtClean="0">
                <a:solidFill>
                  <a:srgbClr val="FFFFFF"/>
                </a:solidFill>
              </a:rPr>
              <a:t>meeting</a:t>
            </a:r>
            <a:endParaRPr lang="sv-SE" sz="4800" i="1" dirty="0"/>
          </a:p>
        </p:txBody>
      </p:sp>
    </p:spTree>
    <p:extLst>
      <p:ext uri="{BB962C8B-B14F-4D97-AF65-F5344CB8AC3E}">
        <p14:creationId xmlns:p14="http://schemas.microsoft.com/office/powerpoint/2010/main" val="857678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1C6E3-4B88-2544-9C4E-5691CB41499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CCDB67-5605-5647-9457-A24FC2D31F1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EAC6851-A894-C94A-97AB-57F950FA2C4E}"/>
              </a:ext>
            </a:extLst>
          </p:cNvPr>
          <p:cNvSpPr>
            <a:spLocks noGrp="1"/>
          </p:cNvSpPr>
          <p:nvPr>
            <p:ph type="sldNum" sz="quarter" idx="12"/>
          </p:nvPr>
        </p:nvSpPr>
        <p:spPr/>
        <p:txBody>
          <a:bodyPr/>
          <a:lstStyle/>
          <a:p>
            <a:fld id="{551115BC-487E-4422-894C-CB7CD3E79223}" type="slidenum">
              <a:rPr lang="en-GB" smtClean="0"/>
              <a:pPr/>
              <a:t>6</a:t>
            </a:fld>
            <a:endParaRPr lang="en-GB"/>
          </a:p>
        </p:txBody>
      </p:sp>
      <p:sp>
        <p:nvSpPr>
          <p:cNvPr id="5" name="Text Placeholder 4">
            <a:extLst>
              <a:ext uri="{FF2B5EF4-FFF2-40B4-BE49-F238E27FC236}">
                <a16:creationId xmlns:a16="http://schemas.microsoft.com/office/drawing/2014/main" id="{D8BCA1E8-13F0-2242-A93C-BDAF405AA68D}"/>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62B7EA79-CAC7-1744-B8D8-BF6C87FE0F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73006"/>
            <a:ext cx="12601400" cy="9547983"/>
          </a:xfrm>
          <a:prstGeom prst="rect">
            <a:avLst/>
          </a:prstGeom>
        </p:spPr>
      </p:pic>
      <p:sp>
        <p:nvSpPr>
          <p:cNvPr id="7" name="Rectangle 6">
            <a:extLst>
              <a:ext uri="{FF2B5EF4-FFF2-40B4-BE49-F238E27FC236}">
                <a16:creationId xmlns:a16="http://schemas.microsoft.com/office/drawing/2014/main" id="{93442324-C0A3-7741-83BD-78C53AB0EA2B}"/>
              </a:ext>
            </a:extLst>
          </p:cNvPr>
          <p:cNvSpPr/>
          <p:nvPr/>
        </p:nvSpPr>
        <p:spPr>
          <a:xfrm>
            <a:off x="407368" y="188640"/>
            <a:ext cx="6672064" cy="3600986"/>
          </a:xfrm>
          <a:prstGeom prst="rect">
            <a:avLst/>
          </a:prstGeom>
        </p:spPr>
        <p:txBody>
          <a:bodyPr wrap="square">
            <a:spAutoFit/>
          </a:bodyPr>
          <a:lstStyle/>
          <a:p>
            <a:r>
              <a:rPr lang="en-US" sz="3600" b="1" dirty="0"/>
              <a:t>ENERGY</a:t>
            </a:r>
          </a:p>
          <a:p>
            <a:endParaRPr lang="en-US" b="1" dirty="0"/>
          </a:p>
          <a:p>
            <a:r>
              <a:rPr lang="en-US" sz="2400" dirty="0"/>
              <a:t>Neutrons enable the potential for </a:t>
            </a:r>
            <a:r>
              <a:rPr lang="en-US" sz="2400" b="1" dirty="0"/>
              <a:t>developing more environmentally friendly products </a:t>
            </a:r>
            <a:r>
              <a:rPr lang="en-US" sz="2400" dirty="0"/>
              <a:t>and processes. </a:t>
            </a:r>
          </a:p>
          <a:p>
            <a:r>
              <a:rPr lang="en-US" sz="2400" dirty="0"/>
              <a:t>Fuel cells driven by hydrogen, materials used for solar power, and telephone batteries are some of the areas that benefit from neutron technology.</a:t>
            </a:r>
          </a:p>
          <a:p>
            <a:endParaRPr lang="en-US" dirty="0"/>
          </a:p>
          <a:p>
            <a:r>
              <a:rPr lang="en-US" b="1" dirty="0"/>
              <a:t/>
            </a:r>
            <a:br>
              <a:rPr lang="en-US" b="1" dirty="0"/>
            </a:br>
            <a:endParaRPr lang="en-GB" dirty="0"/>
          </a:p>
        </p:txBody>
      </p:sp>
    </p:spTree>
    <p:extLst>
      <p:ext uri="{BB962C8B-B14F-4D97-AF65-F5344CB8AC3E}">
        <p14:creationId xmlns:p14="http://schemas.microsoft.com/office/powerpoint/2010/main" val="2703048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5567-7607-FF4B-A97C-D66C0FB3DB1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86E10A5-7CCC-7D4C-BA04-FC3FF721DBB7}"/>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E8A1FC30-01E7-1D41-99B1-94E3597A0620}"/>
              </a:ext>
            </a:extLst>
          </p:cNvPr>
          <p:cNvSpPr>
            <a:spLocks noGrp="1"/>
          </p:cNvSpPr>
          <p:nvPr>
            <p:ph type="sldNum" sz="quarter" idx="12"/>
          </p:nvPr>
        </p:nvSpPr>
        <p:spPr/>
        <p:txBody>
          <a:bodyPr/>
          <a:lstStyle/>
          <a:p>
            <a:fld id="{551115BC-487E-4422-894C-CB7CD3E79223}" type="slidenum">
              <a:rPr lang="en-GB" smtClean="0"/>
              <a:pPr/>
              <a:t>7</a:t>
            </a:fld>
            <a:endParaRPr lang="en-GB"/>
          </a:p>
        </p:txBody>
      </p:sp>
      <p:sp>
        <p:nvSpPr>
          <p:cNvPr id="5" name="Text Placeholder 4">
            <a:extLst>
              <a:ext uri="{FF2B5EF4-FFF2-40B4-BE49-F238E27FC236}">
                <a16:creationId xmlns:a16="http://schemas.microsoft.com/office/drawing/2014/main" id="{62F95303-EA99-3E49-9DCA-9DE1710D1951}"/>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BA6ED012-358F-8348-8482-C843FB21E3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55576"/>
            <a:ext cx="12192000" cy="9124991"/>
          </a:xfrm>
          <a:prstGeom prst="rect">
            <a:avLst/>
          </a:prstGeom>
        </p:spPr>
      </p:pic>
      <p:sp>
        <p:nvSpPr>
          <p:cNvPr id="7" name="Rectangle 6">
            <a:extLst>
              <a:ext uri="{FF2B5EF4-FFF2-40B4-BE49-F238E27FC236}">
                <a16:creationId xmlns:a16="http://schemas.microsoft.com/office/drawing/2014/main" id="{1E80652F-413B-EF4B-AEE4-DDBDE0C12F29}"/>
              </a:ext>
            </a:extLst>
          </p:cNvPr>
          <p:cNvSpPr/>
          <p:nvPr/>
        </p:nvSpPr>
        <p:spPr>
          <a:xfrm>
            <a:off x="479376" y="248306"/>
            <a:ext cx="10513168" cy="6555641"/>
          </a:xfrm>
          <a:prstGeom prst="rect">
            <a:avLst/>
          </a:prstGeom>
        </p:spPr>
        <p:txBody>
          <a:bodyPr wrap="square">
            <a:spAutoFit/>
          </a:bodyPr>
          <a:lstStyle/>
          <a:p>
            <a:r>
              <a:rPr lang="en-US" sz="3600" b="1" dirty="0"/>
              <a:t>FOOD</a:t>
            </a:r>
          </a:p>
          <a:p>
            <a:endParaRPr lang="en-US" sz="2400" dirty="0"/>
          </a:p>
          <a:p>
            <a:r>
              <a:rPr lang="en-US" sz="2400" dirty="0"/>
              <a:t>Consumers demand safe and healthy food, creating a need for companies to understand </a:t>
            </a:r>
            <a:r>
              <a:rPr lang="en-US" sz="2400" b="1" dirty="0"/>
              <a:t>the complex structure of food and ingredients. </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dirty="0"/>
          </a:p>
          <a:p>
            <a:endParaRPr lang="en-US" dirty="0"/>
          </a:p>
          <a:p>
            <a:r>
              <a:rPr lang="en-US" sz="2400" dirty="0"/>
              <a:t/>
            </a:r>
            <a:br>
              <a:rPr lang="en-US" sz="2400" dirty="0"/>
            </a:br>
            <a:r>
              <a:rPr lang="en-US" sz="2400" dirty="0"/>
              <a:t>Neutrons are used to </a:t>
            </a:r>
            <a:r>
              <a:rPr lang="en-US" sz="2400" b="1" dirty="0"/>
              <a:t>study enzyme structures and what happens during chemical processes. </a:t>
            </a:r>
            <a:r>
              <a:rPr lang="en-US" sz="2400" dirty="0"/>
              <a:t>The non-destructive analysis techniques can reveal protein and emulsion structures and reduce energy consumption in food production.</a:t>
            </a:r>
          </a:p>
        </p:txBody>
      </p:sp>
    </p:spTree>
    <p:extLst>
      <p:ext uri="{BB962C8B-B14F-4D97-AF65-F5344CB8AC3E}">
        <p14:creationId xmlns:p14="http://schemas.microsoft.com/office/powerpoint/2010/main" val="2181939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57F5-E792-4842-A2E0-BEBDD9E1DBF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44E20A-A81D-A14C-AE2C-642C0DAEECB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D57C86D5-024A-764A-9A01-6F6800E18CF4}"/>
              </a:ext>
            </a:extLst>
          </p:cNvPr>
          <p:cNvSpPr>
            <a:spLocks noGrp="1"/>
          </p:cNvSpPr>
          <p:nvPr>
            <p:ph type="sldNum" sz="quarter" idx="12"/>
          </p:nvPr>
        </p:nvSpPr>
        <p:spPr/>
        <p:txBody>
          <a:bodyPr/>
          <a:lstStyle/>
          <a:p>
            <a:fld id="{551115BC-487E-4422-894C-CB7CD3E79223}" type="slidenum">
              <a:rPr lang="en-GB" smtClean="0"/>
              <a:pPr/>
              <a:t>8</a:t>
            </a:fld>
            <a:endParaRPr lang="en-GB"/>
          </a:p>
        </p:txBody>
      </p:sp>
      <p:sp>
        <p:nvSpPr>
          <p:cNvPr id="5" name="Text Placeholder 4">
            <a:extLst>
              <a:ext uri="{FF2B5EF4-FFF2-40B4-BE49-F238E27FC236}">
                <a16:creationId xmlns:a16="http://schemas.microsoft.com/office/drawing/2014/main" id="{A8F84AE5-160F-D741-A8D0-579E6A6F2066}"/>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0A617A9F-BDC7-E64D-8105-06E8E5B3D5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7960923"/>
          </a:xfrm>
          <a:prstGeom prst="rect">
            <a:avLst/>
          </a:prstGeom>
        </p:spPr>
      </p:pic>
      <p:sp>
        <p:nvSpPr>
          <p:cNvPr id="7" name="Rectangle 6">
            <a:extLst>
              <a:ext uri="{FF2B5EF4-FFF2-40B4-BE49-F238E27FC236}">
                <a16:creationId xmlns:a16="http://schemas.microsoft.com/office/drawing/2014/main" id="{372AFD3D-ADA4-894E-A0EE-61B4AC8A33DB}"/>
              </a:ext>
            </a:extLst>
          </p:cNvPr>
          <p:cNvSpPr/>
          <p:nvPr/>
        </p:nvSpPr>
        <p:spPr>
          <a:xfrm>
            <a:off x="263352" y="627683"/>
            <a:ext cx="11521280" cy="3046988"/>
          </a:xfrm>
          <a:prstGeom prst="rect">
            <a:avLst/>
          </a:prstGeom>
        </p:spPr>
        <p:txBody>
          <a:bodyPr wrap="square">
            <a:spAutoFit/>
          </a:bodyPr>
          <a:lstStyle/>
          <a:p>
            <a:r>
              <a:rPr lang="en-US" sz="3600" b="1" dirty="0"/>
              <a:t>NEW MATERIAL</a:t>
            </a:r>
          </a:p>
          <a:p>
            <a:endParaRPr lang="en-US" sz="3600" b="1" dirty="0"/>
          </a:p>
          <a:p>
            <a:r>
              <a:rPr lang="en-US" sz="2400" dirty="0"/>
              <a:t>Mobile phone and computer technology are developing fast while new technologies like LED lighting are emerging. </a:t>
            </a:r>
            <a:r>
              <a:rPr lang="en-US" sz="2400" b="1" dirty="0"/>
              <a:t>New products full of advanced materials</a:t>
            </a:r>
            <a:r>
              <a:rPr lang="en-US" sz="2400" dirty="0"/>
              <a:t> surround us in our everyday life. </a:t>
            </a:r>
            <a:endParaRPr lang="da-DK" sz="2400" dirty="0"/>
          </a:p>
          <a:p>
            <a:r>
              <a:rPr lang="en-US" sz="2400" dirty="0"/>
              <a:t>Today's materials must be lighter, stronger, cheaper and sustainable. Neutrons help us not only understand the atomic structure of materials, but also their behavior.</a:t>
            </a:r>
            <a:endParaRPr lang="da-DK" sz="2400" dirty="0"/>
          </a:p>
        </p:txBody>
      </p:sp>
    </p:spTree>
    <p:extLst>
      <p:ext uri="{BB962C8B-B14F-4D97-AF65-F5344CB8AC3E}">
        <p14:creationId xmlns:p14="http://schemas.microsoft.com/office/powerpoint/2010/main" val="3670239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2691-5E57-D149-B612-04218FFB4803}"/>
              </a:ext>
            </a:extLst>
          </p:cNvPr>
          <p:cNvSpPr>
            <a:spLocks noGrp="1"/>
          </p:cNvSpPr>
          <p:nvPr>
            <p:ph type="title"/>
          </p:nvPr>
        </p:nvSpPr>
        <p:spPr/>
        <p:txBody>
          <a:bodyPr/>
          <a:lstStyle/>
          <a:p>
            <a:r>
              <a:rPr lang="en-GB" dirty="0"/>
              <a:t>How a spallation source works</a:t>
            </a:r>
          </a:p>
        </p:txBody>
      </p:sp>
      <p:sp>
        <p:nvSpPr>
          <p:cNvPr id="4" name="Slide Number Placeholder 3">
            <a:extLst>
              <a:ext uri="{FF2B5EF4-FFF2-40B4-BE49-F238E27FC236}">
                <a16:creationId xmlns:a16="http://schemas.microsoft.com/office/drawing/2014/main" id="{49446564-98C9-0E47-9372-A186B453E0C7}"/>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5" name="Text Placeholder 4">
            <a:extLst>
              <a:ext uri="{FF2B5EF4-FFF2-40B4-BE49-F238E27FC236}">
                <a16:creationId xmlns:a16="http://schemas.microsoft.com/office/drawing/2014/main" id="{E79AC961-9269-DC4A-9BE3-467AA47179CD}"/>
              </a:ext>
            </a:extLst>
          </p:cNvPr>
          <p:cNvSpPr>
            <a:spLocks noGrp="1"/>
          </p:cNvSpPr>
          <p:nvPr>
            <p:ph type="body" sz="quarter" idx="13"/>
          </p:nvPr>
        </p:nvSpPr>
        <p:spPr/>
        <p:txBody>
          <a:bodyPr/>
          <a:lstStyle/>
          <a:p>
            <a:endParaRPr lang="en-GB"/>
          </a:p>
        </p:txBody>
      </p:sp>
      <p:grpSp>
        <p:nvGrpSpPr>
          <p:cNvPr id="3" name="Group 2"/>
          <p:cNvGrpSpPr/>
          <p:nvPr/>
        </p:nvGrpSpPr>
        <p:grpSpPr>
          <a:xfrm>
            <a:off x="1931021" y="1871090"/>
            <a:ext cx="8337113" cy="4100613"/>
            <a:chOff x="1931021" y="1871090"/>
            <a:chExt cx="8337113" cy="4100613"/>
          </a:xfrm>
        </p:grpSpPr>
        <p:sp>
          <p:nvSpPr>
            <p:cNvPr id="6" name="Can 5">
              <a:extLst>
                <a:ext uri="{FF2B5EF4-FFF2-40B4-BE49-F238E27FC236}">
                  <a16:creationId xmlns:a16="http://schemas.microsoft.com/office/drawing/2014/main" id="{A41E6149-7158-7245-A881-B85DC24A78F1}"/>
                </a:ext>
              </a:extLst>
            </p:cNvPr>
            <p:cNvSpPr/>
            <p:nvPr/>
          </p:nvSpPr>
          <p:spPr>
            <a:xfrm>
              <a:off x="5162898" y="4083241"/>
              <a:ext cx="864096" cy="5760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n 6">
              <a:extLst>
                <a:ext uri="{FF2B5EF4-FFF2-40B4-BE49-F238E27FC236}">
                  <a16:creationId xmlns:a16="http://schemas.microsoft.com/office/drawing/2014/main" id="{2235A2AD-FD72-8A41-809B-90C13B0B66C3}"/>
                </a:ext>
              </a:extLst>
            </p:cNvPr>
            <p:cNvSpPr/>
            <p:nvPr/>
          </p:nvSpPr>
          <p:spPr>
            <a:xfrm>
              <a:off x="5162898" y="3363161"/>
              <a:ext cx="864096" cy="288032"/>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Arrow Connector 7">
              <a:extLst>
                <a:ext uri="{FF2B5EF4-FFF2-40B4-BE49-F238E27FC236}">
                  <a16:creationId xmlns:a16="http://schemas.microsoft.com/office/drawing/2014/main" id="{9ADBDF28-339C-3048-AA53-1F5BBAB0E824}"/>
                </a:ext>
              </a:extLst>
            </p:cNvPr>
            <p:cNvCxnSpPr/>
            <p:nvPr/>
          </p:nvCxnSpPr>
          <p:spPr>
            <a:xfrm>
              <a:off x="2570610" y="4371273"/>
              <a:ext cx="244827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3CB7D9B-BF39-3F47-BAE1-F1A8DBCE9413}"/>
                </a:ext>
              </a:extLst>
            </p:cNvPr>
            <p:cNvCxnSpPr>
              <a:cxnSpLocks/>
              <a:endCxn id="22" idx="3"/>
            </p:cNvCxnSpPr>
            <p:nvPr/>
          </p:nvCxnSpPr>
          <p:spPr>
            <a:xfrm>
              <a:off x="6026994" y="3507177"/>
              <a:ext cx="1102150"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1C8A2B-749E-DA4E-AA8E-0D74A0CF348A}"/>
                </a:ext>
              </a:extLst>
            </p:cNvPr>
            <p:cNvCxnSpPr>
              <a:cxnSpLocks/>
              <a:endCxn id="7" idx="3"/>
            </p:cNvCxnSpPr>
            <p:nvPr/>
          </p:nvCxnSpPr>
          <p:spPr>
            <a:xfrm flipV="1">
              <a:off x="5594946" y="3651193"/>
              <a:ext cx="0" cy="432048"/>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3BB90D36-907C-5F4E-BBA5-E9FA3954631D}"/>
                </a:ext>
              </a:extLst>
            </p:cNvPr>
            <p:cNvCxnSpPr/>
            <p:nvPr/>
          </p:nvCxnSpPr>
          <p:spPr>
            <a:xfrm rot="16200000" flipH="1">
              <a:off x="7575166" y="3255149"/>
              <a:ext cx="360040" cy="144016"/>
            </a:xfrm>
            <a:prstGeom prst="curvedConnector3">
              <a:avLst>
                <a:gd name="adj1" fmla="val 183231"/>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6F622D-1C55-934A-B978-F74EE391746A}"/>
                </a:ext>
              </a:extLst>
            </p:cNvPr>
            <p:cNvCxnSpPr>
              <a:cxnSpLocks/>
            </p:cNvCxnSpPr>
            <p:nvPr/>
          </p:nvCxnSpPr>
          <p:spPr>
            <a:xfrm flipV="1">
              <a:off x="7947546" y="3007274"/>
              <a:ext cx="1175792" cy="360041"/>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0CA549-EBA8-0543-B354-2C1C861F0D89}"/>
                </a:ext>
              </a:extLst>
            </p:cNvPr>
            <p:cNvCxnSpPr>
              <a:cxnSpLocks/>
            </p:cNvCxnSpPr>
            <p:nvPr/>
          </p:nvCxnSpPr>
          <p:spPr>
            <a:xfrm flipV="1">
              <a:off x="7947546" y="3327156"/>
              <a:ext cx="1143744" cy="19256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Snip Single Corner Rectangle 13">
              <a:extLst>
                <a:ext uri="{FF2B5EF4-FFF2-40B4-BE49-F238E27FC236}">
                  <a16:creationId xmlns:a16="http://schemas.microsoft.com/office/drawing/2014/main" id="{3575F94E-D0F6-1543-9B93-773FC9021CE6}"/>
                </a:ext>
              </a:extLst>
            </p:cNvPr>
            <p:cNvSpPr/>
            <p:nvPr/>
          </p:nvSpPr>
          <p:spPr>
            <a:xfrm rot="13457890">
              <a:off x="9082162" y="2763972"/>
              <a:ext cx="802432" cy="766325"/>
            </a:xfrm>
            <a:prstGeom prst="snip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a:extLst>
                <a:ext uri="{FF2B5EF4-FFF2-40B4-BE49-F238E27FC236}">
                  <a16:creationId xmlns:a16="http://schemas.microsoft.com/office/drawing/2014/main" id="{DBB25AE0-006D-4644-A786-8FDE59DB198A}"/>
                </a:ext>
              </a:extLst>
            </p:cNvPr>
            <p:cNvSpPr/>
            <p:nvPr/>
          </p:nvSpPr>
          <p:spPr>
            <a:xfrm rot="16200000">
              <a:off x="2840640" y="4209255"/>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a:extLst>
                <a:ext uri="{FF2B5EF4-FFF2-40B4-BE49-F238E27FC236}">
                  <a16:creationId xmlns:a16="http://schemas.microsoft.com/office/drawing/2014/main" id="{D6E718B9-EDA5-5A43-A0CF-A4C328EA03E8}"/>
                </a:ext>
              </a:extLst>
            </p:cNvPr>
            <p:cNvSpPr/>
            <p:nvPr/>
          </p:nvSpPr>
          <p:spPr>
            <a:xfrm rot="16200000">
              <a:off x="3290690" y="4209255"/>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an 16">
              <a:extLst>
                <a:ext uri="{FF2B5EF4-FFF2-40B4-BE49-F238E27FC236}">
                  <a16:creationId xmlns:a16="http://schemas.microsoft.com/office/drawing/2014/main" id="{4BF5D48C-4CA7-B145-8F2D-EDE047B8DBBD}"/>
                </a:ext>
              </a:extLst>
            </p:cNvPr>
            <p:cNvSpPr/>
            <p:nvPr/>
          </p:nvSpPr>
          <p:spPr>
            <a:xfrm rot="16200000">
              <a:off x="3740740" y="4209255"/>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an 17">
              <a:extLst>
                <a:ext uri="{FF2B5EF4-FFF2-40B4-BE49-F238E27FC236}">
                  <a16:creationId xmlns:a16="http://schemas.microsoft.com/office/drawing/2014/main" id="{A3ADBE7E-6F7E-B642-8462-61826ED204BF}"/>
                </a:ext>
              </a:extLst>
            </p:cNvPr>
            <p:cNvSpPr/>
            <p:nvPr/>
          </p:nvSpPr>
          <p:spPr>
            <a:xfrm rot="16200000">
              <a:off x="2201569" y="4209254"/>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09BF7FA2-9D6B-4844-B1AC-4BD768E0FE21}"/>
                </a:ext>
              </a:extLst>
            </p:cNvPr>
            <p:cNvSpPr txBox="1"/>
            <p:nvPr/>
          </p:nvSpPr>
          <p:spPr>
            <a:xfrm>
              <a:off x="1931021" y="4677743"/>
              <a:ext cx="2503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proton accelerator</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8BE785A-2786-554A-83BE-DDD20202325C}"/>
                </a:ext>
              </a:extLst>
            </p:cNvPr>
            <p:cNvSpPr txBox="1"/>
            <p:nvPr/>
          </p:nvSpPr>
          <p:spPr>
            <a:xfrm>
              <a:off x="5141061" y="4755981"/>
              <a:ext cx="958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a:t>
              </a:r>
              <a:r>
                <a:rPr kumimoji="0" lang="en-GB" sz="2400" b="0" i="0" u="none" strike="noStrike" kern="1200" cap="none" spc="0" normalizeH="0" baseline="0" noProof="0" dirty="0" err="1">
                  <a:ln>
                    <a:noFill/>
                  </a:ln>
                  <a:solidFill>
                    <a:prstClr val="black"/>
                  </a:solidFill>
                  <a:effectLst/>
                  <a:uLnTx/>
                  <a:uFillTx/>
                  <a:latin typeface="Calibri"/>
                  <a:ea typeface="+mn-ea"/>
                  <a:cs typeface="+mn-cs"/>
                </a:rPr>
                <a:t>arget</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1F1966C-7464-2643-8133-C83EC1D82049}"/>
                </a:ext>
              </a:extLst>
            </p:cNvPr>
            <p:cNvSpPr txBox="1"/>
            <p:nvPr/>
          </p:nvSpPr>
          <p:spPr>
            <a:xfrm>
              <a:off x="4526487" y="2745415"/>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moderator</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 descr="Image result for protein structure">
              <a:extLst>
                <a:ext uri="{FF2B5EF4-FFF2-40B4-BE49-F238E27FC236}">
                  <a16:creationId xmlns:a16="http://schemas.microsoft.com/office/drawing/2014/main" id="{1813E98B-032E-A745-A162-7A485E8072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7129144" y="2914717"/>
              <a:ext cx="1184920" cy="11849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DBBDC00-4EFD-9C40-8D19-E7F9F82A6AED}"/>
                </a:ext>
              </a:extLst>
            </p:cNvPr>
            <p:cNvSpPr txBox="1"/>
            <p:nvPr/>
          </p:nvSpPr>
          <p:spPr>
            <a:xfrm>
              <a:off x="7298458" y="4101223"/>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sample</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8F737C7-CC8D-DE4B-A46B-FFAD3348C365}"/>
                </a:ext>
              </a:extLst>
            </p:cNvPr>
            <p:cNvSpPr txBox="1"/>
            <p:nvPr/>
          </p:nvSpPr>
          <p:spPr>
            <a:xfrm>
              <a:off x="8698621" y="2011186"/>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instrument</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8548EF06-C896-F946-8C5A-47EFBCCD0085}"/>
                </a:ext>
              </a:extLst>
            </p:cNvPr>
            <p:cNvSpPr txBox="1"/>
            <p:nvPr/>
          </p:nvSpPr>
          <p:spPr>
            <a:xfrm rot="17995953">
              <a:off x="5975280" y="2425014"/>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neutrons</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39608A22-2511-304A-92E1-2F2C7CE1761E}"/>
                </a:ext>
              </a:extLst>
            </p:cNvPr>
            <p:cNvSpPr txBox="1"/>
            <p:nvPr/>
          </p:nvSpPr>
          <p:spPr>
            <a:xfrm>
              <a:off x="5131377" y="5325372"/>
              <a:ext cx="3880610" cy="646331"/>
            </a:xfrm>
            <a:prstGeom prst="rect">
              <a:avLst/>
            </a:prstGeom>
            <a:noFill/>
          </p:spPr>
          <p:txBody>
            <a:bodyPr wrap="square" rtlCol="0">
              <a:spAutoFit/>
            </a:bodyPr>
            <a:lstStyle/>
            <a:p>
              <a:r>
                <a:rPr lang="en-GB" dirty="0"/>
                <a:t>“spallation” is the process that releases neutrons from the target nuclei</a:t>
              </a:r>
              <a:endParaRPr lang="sv-SE" dirty="0"/>
            </a:p>
          </p:txBody>
        </p:sp>
      </p:grpSp>
    </p:spTree>
    <p:extLst>
      <p:ext uri="{BB962C8B-B14F-4D97-AF65-F5344CB8AC3E}">
        <p14:creationId xmlns:p14="http://schemas.microsoft.com/office/powerpoint/2010/main" val="31026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1_Office-tema">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Comms presentation" id="{0FFA4C35-A5BC-5D42-AA1C-3DCE6E906290}" vid="{602A255A-CC7D-5C43-A0AB-CDAE1BF944F8}"/>
    </a:ext>
  </a:ext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1434</TotalTime>
  <Words>1262</Words>
  <Application>Microsoft Office PowerPoint</Application>
  <PresentationFormat>Widescreen</PresentationFormat>
  <Paragraphs>351</Paragraphs>
  <Slides>51</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51</vt:i4>
      </vt:variant>
    </vt:vector>
  </HeadingPairs>
  <TitlesOfParts>
    <vt:vector size="62" baseType="lpstr">
      <vt:lpstr>ＭＳ Ｐゴシック</vt:lpstr>
      <vt:lpstr>Arial</vt:lpstr>
      <vt:lpstr>Calibri</vt:lpstr>
      <vt:lpstr>CMU Serif</vt:lpstr>
      <vt:lpstr>Gill Sans</vt:lpstr>
      <vt:lpstr>Helvetica</vt:lpstr>
      <vt:lpstr>Wingdings</vt:lpstr>
      <vt:lpstr>Office-tema</vt:lpstr>
      <vt:lpstr>2_Anpassad formgivning</vt:lpstr>
      <vt:lpstr>1_Office-tema</vt:lpstr>
      <vt:lpstr>2_Office-tema</vt:lpstr>
      <vt:lpstr>European Spallation Source  </vt:lpstr>
      <vt:lpstr>The Big Picture</vt:lpstr>
      <vt:lpstr>Big Science</vt:lpstr>
      <vt:lpstr>Basic Science</vt:lpstr>
      <vt:lpstr>PowerPoint Presentation</vt:lpstr>
      <vt:lpstr>PowerPoint Presentation</vt:lpstr>
      <vt:lpstr>PowerPoint Presentation</vt:lpstr>
      <vt:lpstr>PowerPoint Presentation</vt:lpstr>
      <vt:lpstr>How a spallation source works</vt:lpstr>
      <vt:lpstr>Neutrons</vt:lpstr>
      <vt:lpstr>Neutrons</vt:lpstr>
      <vt:lpstr>Neutrons</vt:lpstr>
      <vt:lpstr>ESS Vision: Build and operate the world’s most powerful neutron source</vt:lpstr>
      <vt:lpstr>The facility – the Science</vt:lpstr>
      <vt:lpstr>Data Management and Software Centre</vt:lpstr>
      <vt:lpstr>Financing and In-kind</vt:lpstr>
      <vt:lpstr>ESS In-kind Partners</vt:lpstr>
      <vt:lpstr>Organisation and People</vt:lpstr>
      <vt:lpstr>Vision, Mission and Values</vt:lpstr>
      <vt:lpstr>Civil Construction Groundbreaking</vt:lpstr>
      <vt:lpstr>2019</vt:lpstr>
      <vt:lpstr>The ESS journey</vt:lpstr>
      <vt:lpstr>ESS is 58% complete</vt:lpstr>
      <vt:lpstr>D-Buildings</vt:lpstr>
      <vt:lpstr>A2T</vt:lpstr>
      <vt:lpstr>Target</vt:lpstr>
      <vt:lpstr>D01 view towards Monolith</vt:lpstr>
      <vt:lpstr>D01 Base slab</vt:lpstr>
      <vt:lpstr>Active Cell</vt:lpstr>
      <vt:lpstr>Active Cell – waste pits</vt:lpstr>
      <vt:lpstr>15 experimental stations (“instruments”)</vt:lpstr>
      <vt:lpstr>D01 &amp; D02</vt:lpstr>
      <vt:lpstr>E-buildings</vt:lpstr>
      <vt:lpstr>E-buildings</vt:lpstr>
      <vt:lpstr>E-buildings</vt:lpstr>
      <vt:lpstr>E03/E04 labs</vt:lpstr>
      <vt:lpstr>Accelerator &amp; Klystron Gallery + F03</vt:lpstr>
      <vt:lpstr>Accelerator</vt:lpstr>
      <vt:lpstr>CEA – MB Prototype Cryomodule</vt:lpstr>
      <vt:lpstr>Cryomodule Test Stand - Klystron Gallery </vt:lpstr>
      <vt:lpstr>Coldbox – annex KlystronGallery</vt:lpstr>
      <vt:lpstr>Helium Compressor Building - G04</vt:lpstr>
      <vt:lpstr>G04, Helium tanks (19)</vt:lpstr>
      <vt:lpstr>Klystron Gallery</vt:lpstr>
      <vt:lpstr>Stub installation</vt:lpstr>
      <vt:lpstr>Ion Source &amp; LEBT</vt:lpstr>
      <vt:lpstr>Ion source &amp; LEBT installation</vt:lpstr>
      <vt:lpstr>F03 Logisitcs Centre</vt:lpstr>
      <vt:lpstr>Office</vt:lpstr>
      <vt:lpstr>ESS office Campus</vt:lpstr>
      <vt:lpstr>ESS wishes you a great ITSF 2019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dc:title>
  <dc:creator>Eva Lagrelius</dc:creator>
  <cp:lastModifiedBy>Ralf Trant</cp:lastModifiedBy>
  <cp:revision>61</cp:revision>
  <cp:lastPrinted>2019-05-13T11:38:03Z</cp:lastPrinted>
  <dcterms:created xsi:type="dcterms:W3CDTF">2019-03-28T09:00:28Z</dcterms:created>
  <dcterms:modified xsi:type="dcterms:W3CDTF">2019-05-14T06:24:48Z</dcterms:modified>
</cp:coreProperties>
</file>