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9" r:id="rId2"/>
    <p:sldId id="264" r:id="rId3"/>
    <p:sldId id="258" r:id="rId4"/>
    <p:sldId id="263" r:id="rId5"/>
    <p:sldId id="257" r:id="rId6"/>
    <p:sldId id="261" r:id="rId7"/>
    <p:sldId id="262" r:id="rId8"/>
    <p:sldId id="260" r:id="rId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0" autoAdjust="0"/>
    <p:restoredTop sz="94631" autoAdjust="0"/>
  </p:normalViewPr>
  <p:slideViewPr>
    <p:cSldViewPr>
      <p:cViewPr>
        <p:scale>
          <a:sx n="141" d="100"/>
          <a:sy n="141" d="100"/>
        </p:scale>
        <p:origin x="560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25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3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84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DFE14EF-E7D7-014D-B4E5-A71D1E451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317BCF1-013F-1D43-993F-AA0C06B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15/05/2019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Bildobjekt 7" descr="ESS-vit-logga.png">
            <a:extLst>
              <a:ext uri="{FF2B5EF4-FFF2-40B4-BE49-F238E27FC236}">
                <a16:creationId xmlns:a16="http://schemas.microsoft.com/office/drawing/2014/main" id="{0E181DD9-497E-C848-88B1-80498A5AA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AAB25-10FD-264F-8BAD-BE1A7E248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7740352" cy="51474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C95FF9-58C6-EA43-9E6D-718C23B423E4}"/>
              </a:ext>
            </a:extLst>
          </p:cNvPr>
          <p:cNvGrpSpPr/>
          <p:nvPr/>
        </p:nvGrpSpPr>
        <p:grpSpPr>
          <a:xfrm>
            <a:off x="0" y="8280400"/>
            <a:ext cx="1828800" cy="1320801"/>
            <a:chOff x="-3771800" y="4295200"/>
            <a:chExt cx="1728192" cy="1440259"/>
          </a:xfrm>
        </p:grpSpPr>
        <p:sp>
          <p:nvSpPr>
            <p:cNvPr id="7" name="Shape 103">
              <a:extLst>
                <a:ext uri="{FF2B5EF4-FFF2-40B4-BE49-F238E27FC236}">
                  <a16:creationId xmlns:a16="http://schemas.microsoft.com/office/drawing/2014/main" id="{9BE206DC-044A-6A43-95A1-B3FCD771C230}"/>
                </a:ext>
              </a:extLst>
            </p:cNvPr>
            <p:cNvSpPr/>
            <p:nvPr/>
          </p:nvSpPr>
          <p:spPr>
            <a:xfrm>
              <a:off x="-3771800" y="4297582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IT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8" name="Shape 103">
              <a:extLst>
                <a:ext uri="{FF2B5EF4-FFF2-40B4-BE49-F238E27FC236}">
                  <a16:creationId xmlns:a16="http://schemas.microsoft.com/office/drawing/2014/main" id="{B9391C68-3C23-B443-8C9B-A7045923AD9C}"/>
                </a:ext>
              </a:extLst>
            </p:cNvPr>
            <p:cNvSpPr/>
            <p:nvPr/>
          </p:nvSpPr>
          <p:spPr>
            <a:xfrm>
              <a:off x="-2907704" y="5015329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19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9" name="Shape 103">
              <a:extLst>
                <a:ext uri="{FF2B5EF4-FFF2-40B4-BE49-F238E27FC236}">
                  <a16:creationId xmlns:a16="http://schemas.microsoft.com/office/drawing/2014/main" id="{BEB25E00-0140-E341-857B-C34862EC2246}"/>
                </a:ext>
              </a:extLst>
            </p:cNvPr>
            <p:cNvSpPr/>
            <p:nvPr/>
          </p:nvSpPr>
          <p:spPr>
            <a:xfrm>
              <a:off x="-2907704" y="4295200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3A35D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SF</a:t>
              </a:r>
              <a:endParaRPr sz="4000" b="1" dirty="0">
                <a:solidFill>
                  <a:srgbClr val="3A35D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" name="Shape 103">
              <a:extLst>
                <a:ext uri="{FF2B5EF4-FFF2-40B4-BE49-F238E27FC236}">
                  <a16:creationId xmlns:a16="http://schemas.microsoft.com/office/drawing/2014/main" id="{EC7AB1A1-2928-5C44-BB25-C9C56E3F6ECE}"/>
                </a:ext>
              </a:extLst>
            </p:cNvPr>
            <p:cNvSpPr/>
            <p:nvPr/>
          </p:nvSpPr>
          <p:spPr>
            <a:xfrm>
              <a:off x="-3771800" y="5015379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2B56E4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20</a:t>
              </a:r>
              <a:endParaRPr sz="4000" b="1" dirty="0">
                <a:solidFill>
                  <a:srgbClr val="2B56E4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42980A-775A-B34A-B208-A7A917962E3A}"/>
              </a:ext>
            </a:extLst>
          </p:cNvPr>
          <p:cNvGrpSpPr/>
          <p:nvPr/>
        </p:nvGrpSpPr>
        <p:grpSpPr>
          <a:xfrm>
            <a:off x="152400" y="8432800"/>
            <a:ext cx="1828800" cy="1320801"/>
            <a:chOff x="-3771800" y="4295200"/>
            <a:chExt cx="1728192" cy="1440259"/>
          </a:xfrm>
        </p:grpSpPr>
        <p:sp>
          <p:nvSpPr>
            <p:cNvPr id="12" name="Shape 103">
              <a:extLst>
                <a:ext uri="{FF2B5EF4-FFF2-40B4-BE49-F238E27FC236}">
                  <a16:creationId xmlns:a16="http://schemas.microsoft.com/office/drawing/2014/main" id="{9A732970-436B-7942-BC8B-3B5FA4A1D48B}"/>
                </a:ext>
              </a:extLst>
            </p:cNvPr>
            <p:cNvSpPr/>
            <p:nvPr/>
          </p:nvSpPr>
          <p:spPr>
            <a:xfrm>
              <a:off x="-3771800" y="4297582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IT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3" name="Shape 103">
              <a:extLst>
                <a:ext uri="{FF2B5EF4-FFF2-40B4-BE49-F238E27FC236}">
                  <a16:creationId xmlns:a16="http://schemas.microsoft.com/office/drawing/2014/main" id="{8AC49DB9-A8A6-F14B-ABE7-022AB859378F}"/>
                </a:ext>
              </a:extLst>
            </p:cNvPr>
            <p:cNvSpPr/>
            <p:nvPr/>
          </p:nvSpPr>
          <p:spPr>
            <a:xfrm>
              <a:off x="-2907704" y="5015329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19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4" name="Shape 103">
              <a:extLst>
                <a:ext uri="{FF2B5EF4-FFF2-40B4-BE49-F238E27FC236}">
                  <a16:creationId xmlns:a16="http://schemas.microsoft.com/office/drawing/2014/main" id="{956B1F78-9FE2-BA4C-BC2C-8D5CE7C1E3DB}"/>
                </a:ext>
              </a:extLst>
            </p:cNvPr>
            <p:cNvSpPr/>
            <p:nvPr/>
          </p:nvSpPr>
          <p:spPr>
            <a:xfrm>
              <a:off x="-2907704" y="4295200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3A35D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SF</a:t>
              </a:r>
              <a:endParaRPr sz="4000" b="1" dirty="0">
                <a:solidFill>
                  <a:srgbClr val="3A35D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Shape 103">
              <a:extLst>
                <a:ext uri="{FF2B5EF4-FFF2-40B4-BE49-F238E27FC236}">
                  <a16:creationId xmlns:a16="http://schemas.microsoft.com/office/drawing/2014/main" id="{F91C4E4B-BDB2-2D42-948F-05A3F0012670}"/>
                </a:ext>
              </a:extLst>
            </p:cNvPr>
            <p:cNvSpPr/>
            <p:nvPr/>
          </p:nvSpPr>
          <p:spPr>
            <a:xfrm>
              <a:off x="-3771800" y="5015379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2B56E4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20</a:t>
              </a:r>
              <a:endParaRPr sz="4000" b="1" dirty="0">
                <a:solidFill>
                  <a:srgbClr val="2B56E4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A04AD90-5E9D-1E43-B211-A0EC0134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131586"/>
            <a:ext cx="1704528" cy="1479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5B4A5E-35EA-854C-AD14-0BC3920CE794}"/>
              </a:ext>
            </a:extLst>
          </p:cNvPr>
          <p:cNvGrpSpPr/>
          <p:nvPr/>
        </p:nvGrpSpPr>
        <p:grpSpPr>
          <a:xfrm>
            <a:off x="7740352" y="1094222"/>
            <a:ext cx="1440160" cy="4053203"/>
            <a:chOff x="7740352" y="1094222"/>
            <a:chExt cx="1440160" cy="4053203"/>
          </a:xfrm>
        </p:grpSpPr>
        <p:sp>
          <p:nvSpPr>
            <p:cNvPr id="17" name="Rektangel 6">
              <a:extLst>
                <a:ext uri="{FF2B5EF4-FFF2-40B4-BE49-F238E27FC236}">
                  <a16:creationId xmlns:a16="http://schemas.microsoft.com/office/drawing/2014/main" id="{F332CDAD-D58B-6D4B-8750-C82380706618}"/>
                </a:ext>
              </a:extLst>
            </p:cNvPr>
            <p:cNvSpPr/>
            <p:nvPr/>
          </p:nvSpPr>
          <p:spPr>
            <a:xfrm>
              <a:off x="7740352" y="1094222"/>
              <a:ext cx="1440160" cy="4053203"/>
            </a:xfrm>
            <a:prstGeom prst="rect">
              <a:avLst/>
            </a:prstGeom>
            <a:solidFill>
              <a:srgbClr val="0094C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>
                <a:solidFill>
                  <a:srgbClr val="0094CA"/>
                </a:solidFill>
              </a:endParaRPr>
            </a:p>
          </p:txBody>
        </p:sp>
        <p:pic>
          <p:nvPicPr>
            <p:cNvPr id="18" name="Bildobjekt 7" descr="ESS-vit-logga.png">
              <a:extLst>
                <a:ext uri="{FF2B5EF4-FFF2-40B4-BE49-F238E27FC236}">
                  <a16:creationId xmlns:a16="http://schemas.microsoft.com/office/drawing/2014/main" id="{2029D6A5-5976-664C-84D1-F01634CA2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26" y="4356400"/>
              <a:ext cx="1243786" cy="66454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01D76-414E-424A-8AD7-964F4C40131B}"/>
                </a:ext>
              </a:extLst>
            </p:cNvPr>
            <p:cNvSpPr txBox="1"/>
            <p:nvPr/>
          </p:nvSpPr>
          <p:spPr>
            <a:xfrm>
              <a:off x="7860704" y="1563638"/>
              <a:ext cx="1245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Bert </a:t>
              </a:r>
              <a:r>
                <a:rPr lang="sv-SE" sz="1200" b="1" dirty="0" err="1">
                  <a:solidFill>
                    <a:schemeClr val="bg1"/>
                  </a:solidFill>
                </a:rPr>
                <a:t>Manzlac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Enrico </a:t>
              </a:r>
              <a:r>
                <a:rPr lang="sv-SE" sz="1200" b="1" dirty="0" err="1">
                  <a:solidFill>
                    <a:schemeClr val="bg1"/>
                  </a:solidFill>
                </a:rPr>
                <a:t>Cennini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Andreas Hoppe</a:t>
              </a:r>
            </a:p>
            <a:p>
              <a:r>
                <a:rPr lang="sv-SE" sz="1200" b="1" dirty="0">
                  <a:solidFill>
                    <a:schemeClr val="bg1"/>
                  </a:solidFill>
                </a:rPr>
                <a:t>Peter Jacobsson</a:t>
              </a:r>
            </a:p>
            <a:p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Nina </a:t>
              </a:r>
              <a:r>
                <a:rPr lang="sv-SE" sz="1200" b="1" dirty="0" err="1">
                  <a:solidFill>
                    <a:schemeClr val="bg1"/>
                  </a:solidFill>
                </a:rPr>
                <a:t>Åsvatne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Fredrik </a:t>
              </a:r>
              <a:r>
                <a:rPr lang="sv-SE" sz="1200" b="1" dirty="0" err="1">
                  <a:solidFill>
                    <a:schemeClr val="bg1"/>
                  </a:solidFill>
                </a:rPr>
                <a:t>Jörud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Helen Boyer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1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0338-87F4-AB42-887F-F431DA4F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7B3479-2D4A-6648-872A-92DF7292E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" y="0"/>
            <a:ext cx="7634139" cy="50894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4CC0-E14B-6743-ACED-A7011292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791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70784" cy="857250"/>
          </a:xfrm>
        </p:spPr>
        <p:txBody>
          <a:bodyPr/>
          <a:lstStyle/>
          <a:p>
            <a:r>
              <a:rPr lang="en-GB" dirty="0"/>
              <a:t>ITSF 2019 -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92" y="1387954"/>
            <a:ext cx="2914392" cy="3512400"/>
          </a:xfrm>
        </p:spPr>
        <p:txBody>
          <a:bodyPr>
            <a:normAutofit/>
          </a:bodyPr>
          <a:lstStyle/>
          <a:p>
            <a:r>
              <a:rPr lang="en-GB" dirty="0"/>
              <a:t>ALBA</a:t>
            </a:r>
          </a:p>
          <a:p>
            <a:r>
              <a:rPr lang="en-GB" dirty="0"/>
              <a:t>ALMA Observatory</a:t>
            </a:r>
          </a:p>
          <a:p>
            <a:r>
              <a:rPr lang="en-GB" dirty="0"/>
              <a:t>Canadian Light Source</a:t>
            </a:r>
          </a:p>
          <a:p>
            <a:r>
              <a:rPr lang="en-GB" dirty="0"/>
              <a:t>CERN</a:t>
            </a:r>
          </a:p>
          <a:p>
            <a:r>
              <a:rPr lang="en-GB" dirty="0"/>
              <a:t>DESY</a:t>
            </a:r>
          </a:p>
          <a:p>
            <a:r>
              <a:rPr lang="en-GB" dirty="0"/>
              <a:t>Diamond Light Source</a:t>
            </a:r>
          </a:p>
          <a:p>
            <a:r>
              <a:rPr lang="en-GB" dirty="0"/>
              <a:t>ELI Beam Lines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54E7-E487-E141-ABE2-79A8B9D3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5466"/>
            <a:ext cx="1308696" cy="11356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751679-3B07-614A-8635-99E28C65E08F}"/>
              </a:ext>
            </a:extLst>
          </p:cNvPr>
          <p:cNvSpPr txBox="1">
            <a:spLocks/>
          </p:cNvSpPr>
          <p:nvPr/>
        </p:nvSpPr>
        <p:spPr>
          <a:xfrm>
            <a:off x="3347864" y="1387954"/>
            <a:ext cx="283286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ESRF</a:t>
            </a:r>
          </a:p>
          <a:p>
            <a:r>
              <a:rPr lang="en-GB" dirty="0"/>
              <a:t>ESS</a:t>
            </a:r>
          </a:p>
          <a:p>
            <a:r>
              <a:rPr lang="en-GB" dirty="0"/>
              <a:t>EURO Fusion</a:t>
            </a:r>
          </a:p>
          <a:p>
            <a:r>
              <a:rPr lang="en-GB" dirty="0"/>
              <a:t>ESO</a:t>
            </a:r>
          </a:p>
          <a:p>
            <a:r>
              <a:rPr lang="en-GB" dirty="0"/>
              <a:t>European XFEL</a:t>
            </a:r>
          </a:p>
          <a:p>
            <a:r>
              <a:rPr lang="en-GB" dirty="0"/>
              <a:t>Fermi Lab</a:t>
            </a:r>
          </a:p>
          <a:p>
            <a:r>
              <a:rPr lang="en-GB" dirty="0"/>
              <a:t>INFN</a:t>
            </a:r>
          </a:p>
          <a:p>
            <a:r>
              <a:rPr lang="en-GB" dirty="0" err="1"/>
              <a:t>Jeffersson</a:t>
            </a:r>
            <a:r>
              <a:rPr lang="en-GB" dirty="0"/>
              <a:t> Lab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238076-97D7-DF42-A4A3-DB5648A78C21}"/>
              </a:ext>
            </a:extLst>
          </p:cNvPr>
          <p:cNvSpPr txBox="1">
            <a:spLocks/>
          </p:cNvSpPr>
          <p:nvPr/>
        </p:nvSpPr>
        <p:spPr>
          <a:xfrm>
            <a:off x="6084168" y="1387954"/>
            <a:ext cx="2832864" cy="3292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J-PARC</a:t>
            </a:r>
          </a:p>
          <a:p>
            <a:r>
              <a:rPr lang="en-GB" dirty="0"/>
              <a:t>KEK</a:t>
            </a:r>
          </a:p>
          <a:p>
            <a:r>
              <a:rPr lang="en-GB" dirty="0"/>
              <a:t>MAX IV</a:t>
            </a:r>
          </a:p>
          <a:p>
            <a:r>
              <a:rPr lang="en-GB" dirty="0"/>
              <a:t>Max Planck Institute</a:t>
            </a:r>
          </a:p>
          <a:p>
            <a:r>
              <a:rPr lang="en-GB" dirty="0"/>
              <a:t>RIKEN</a:t>
            </a:r>
          </a:p>
          <a:p>
            <a:r>
              <a:rPr lang="en-GB" dirty="0"/>
              <a:t>SLAC</a:t>
            </a:r>
          </a:p>
          <a:p>
            <a:r>
              <a:rPr lang="en-GB" dirty="0"/>
              <a:t>STFC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564"/>
            <a:ext cx="4402832" cy="857250"/>
          </a:xfrm>
        </p:spPr>
        <p:txBody>
          <a:bodyPr>
            <a:normAutofit/>
          </a:bodyPr>
          <a:lstStyle/>
          <a:p>
            <a:r>
              <a:rPr lang="en-GB" sz="2800" dirty="0"/>
              <a:t>Our themes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DBA19-10A0-B149-976E-7DA918E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342"/>
            <a:ext cx="1308696" cy="113569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668734-DDF6-8747-9364-96BCFDF5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78425"/>
            <a:ext cx="4032448" cy="3394472"/>
          </a:xfrm>
        </p:spPr>
        <p:txBody>
          <a:bodyPr>
            <a:normAutofit/>
          </a:bodyPr>
          <a:lstStyle/>
          <a:p>
            <a:r>
              <a:rPr lang="en-GB" dirty="0"/>
              <a:t>New Projects &amp; challenges  </a:t>
            </a:r>
            <a:r>
              <a:rPr lang="en-GB" sz="2000" b="1" dirty="0"/>
              <a:t>(5)</a:t>
            </a:r>
            <a:endParaRPr lang="en-GB" dirty="0"/>
          </a:p>
          <a:p>
            <a:r>
              <a:rPr lang="en-GB" dirty="0"/>
              <a:t>Incidents and lessons learned </a:t>
            </a:r>
            <a:r>
              <a:rPr lang="en-GB" sz="2000" b="1" dirty="0"/>
              <a:t>(4)</a:t>
            </a:r>
            <a:endParaRPr lang="en-GB" dirty="0"/>
          </a:p>
          <a:p>
            <a:r>
              <a:rPr lang="en-GB" dirty="0"/>
              <a:t>Environmental Protection and sustainability  </a:t>
            </a:r>
            <a:r>
              <a:rPr lang="en-GB" sz="2000" b="1" dirty="0"/>
              <a:t>(3)</a:t>
            </a:r>
            <a:endParaRPr lang="en-GB" dirty="0"/>
          </a:p>
          <a:p>
            <a:r>
              <a:rPr lang="en-GB" dirty="0"/>
              <a:t>Safety Training  </a:t>
            </a:r>
            <a:r>
              <a:rPr lang="en-GB" sz="2000" b="1" dirty="0"/>
              <a:t>(2)</a:t>
            </a:r>
            <a:endParaRPr lang="en-GB" dirty="0"/>
          </a:p>
          <a:p>
            <a:r>
              <a:rPr lang="en-GB" dirty="0"/>
              <a:t>Equipment certification </a:t>
            </a:r>
            <a:r>
              <a:rPr lang="en-GB" sz="2000" b="1" dirty="0"/>
              <a:t>(2)</a:t>
            </a:r>
            <a:endParaRPr lang="en-GB" dirty="0"/>
          </a:p>
          <a:p>
            <a:r>
              <a:rPr lang="en-GB" dirty="0"/>
              <a:t>Risk Assessment  </a:t>
            </a:r>
            <a:r>
              <a:rPr lang="en-GB" sz="2000" b="1" dirty="0"/>
              <a:t>(4)</a:t>
            </a:r>
            <a:endParaRPr lang="en-GB" dirty="0"/>
          </a:p>
          <a:p>
            <a:r>
              <a:rPr lang="en-GB" dirty="0"/>
              <a:t>Continuous improvement in HSE matters </a:t>
            </a:r>
            <a:r>
              <a:rPr lang="en-GB" sz="2000" b="1" dirty="0"/>
              <a:t>(5)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B6CF79F-D83A-CF45-85B3-3F3F7031769E}"/>
              </a:ext>
            </a:extLst>
          </p:cNvPr>
          <p:cNvSpPr txBox="1">
            <a:spLocks/>
          </p:cNvSpPr>
          <p:nvPr/>
        </p:nvSpPr>
        <p:spPr>
          <a:xfrm>
            <a:off x="4536976" y="1179900"/>
            <a:ext cx="428349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Communications</a:t>
            </a:r>
            <a:r>
              <a:rPr lang="en-GB" dirty="0"/>
              <a:t> </a:t>
            </a:r>
            <a:r>
              <a:rPr lang="en-GB" sz="2000" b="1" dirty="0"/>
              <a:t>(0)</a:t>
            </a:r>
            <a:endParaRPr lang="sv-SE" dirty="0"/>
          </a:p>
          <a:p>
            <a:r>
              <a:rPr lang="en-US" dirty="0"/>
              <a:t>Incident/Accident Management </a:t>
            </a:r>
            <a:r>
              <a:rPr lang="en-GB" dirty="0"/>
              <a:t> </a:t>
            </a:r>
            <a:r>
              <a:rPr lang="en-GB" sz="2000" b="1" dirty="0"/>
              <a:t>(2)</a:t>
            </a:r>
            <a:endParaRPr lang="en-US" dirty="0"/>
          </a:p>
          <a:p>
            <a:r>
              <a:rPr lang="en-US" dirty="0"/>
              <a:t>Technical Risks </a:t>
            </a:r>
            <a:r>
              <a:rPr lang="en-GB" sz="2000" b="1" dirty="0"/>
              <a:t>(6)</a:t>
            </a:r>
            <a:endParaRPr lang="en-US" dirty="0"/>
          </a:p>
          <a:p>
            <a:r>
              <a:rPr lang="en-US" dirty="0"/>
              <a:t>Safety Culture &amp; Behavior </a:t>
            </a:r>
            <a:r>
              <a:rPr lang="en-GB" sz="2000" b="1" dirty="0"/>
              <a:t>(4)</a:t>
            </a:r>
            <a:endParaRPr lang="en-US" dirty="0"/>
          </a:p>
          <a:p>
            <a:r>
              <a:rPr lang="en-US" dirty="0"/>
              <a:t>Fire Safety </a:t>
            </a:r>
            <a:r>
              <a:rPr lang="en-GB" sz="2000" b="1" dirty="0"/>
              <a:t>(10)</a:t>
            </a:r>
            <a:endParaRPr lang="en-US" dirty="0"/>
          </a:p>
          <a:p>
            <a:r>
              <a:rPr lang="en-US" dirty="0"/>
              <a:t>Safety for complex shared research centers </a:t>
            </a:r>
            <a:r>
              <a:rPr lang="en-GB" sz="2000" b="1" dirty="0"/>
              <a:t>(0)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147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564"/>
            <a:ext cx="4402832" cy="857250"/>
          </a:xfrm>
        </p:spPr>
        <p:txBody>
          <a:bodyPr>
            <a:normAutofit/>
          </a:bodyPr>
          <a:lstStyle/>
          <a:p>
            <a:r>
              <a:rPr lang="en-GB" sz="2800" dirty="0"/>
              <a:t>Retrospective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DBA19-10A0-B149-976E-7DA918E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342"/>
            <a:ext cx="1308696" cy="113569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668734-DDF6-8747-9364-96BCFDF5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89" y="1404784"/>
            <a:ext cx="8229600" cy="3394472"/>
          </a:xfrm>
        </p:spPr>
        <p:txBody>
          <a:bodyPr/>
          <a:lstStyle/>
          <a:p>
            <a:r>
              <a:rPr lang="en-GB" dirty="0"/>
              <a:t>Fire Safety</a:t>
            </a:r>
          </a:p>
          <a:p>
            <a:pPr lvl="1"/>
            <a:r>
              <a:rPr lang="en-GB" dirty="0"/>
              <a:t>Specific Sessions on the ITSF 2013, 2016, 2019</a:t>
            </a:r>
          </a:p>
          <a:p>
            <a:r>
              <a:rPr lang="en-GB" dirty="0"/>
              <a:t>Environment</a:t>
            </a:r>
          </a:p>
          <a:p>
            <a:pPr lvl="1"/>
            <a:r>
              <a:rPr lang="en-GB" dirty="0"/>
              <a:t>Specific topic at ITSF 2013</a:t>
            </a:r>
          </a:p>
          <a:p>
            <a:r>
              <a:rPr lang="en-GB" dirty="0"/>
              <a:t>Safety Training</a:t>
            </a:r>
          </a:p>
          <a:p>
            <a:pPr lvl="1"/>
            <a:r>
              <a:rPr lang="en-GB" dirty="0"/>
              <a:t>Topic brought up on ITSF 2017 to be continued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564"/>
            <a:ext cx="4402832" cy="857250"/>
          </a:xfrm>
        </p:spPr>
        <p:txBody>
          <a:bodyPr>
            <a:normAutofit/>
          </a:bodyPr>
          <a:lstStyle/>
          <a:p>
            <a:r>
              <a:rPr lang="en-GB" sz="2800" dirty="0"/>
              <a:t>What have we 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DBA19-10A0-B149-976E-7DA918E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342"/>
            <a:ext cx="1308696" cy="113569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668734-DDF6-8747-9364-96BCFDF5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89" y="1404784"/>
            <a:ext cx="8229600" cy="3394472"/>
          </a:xfrm>
        </p:spPr>
        <p:txBody>
          <a:bodyPr/>
          <a:lstStyle/>
          <a:p>
            <a:r>
              <a:rPr lang="en-GB" dirty="0"/>
              <a:t>Safety Training</a:t>
            </a:r>
          </a:p>
          <a:p>
            <a:pPr lvl="1"/>
            <a:r>
              <a:rPr lang="en-GB" dirty="0"/>
              <a:t>Topic brought up on ITSF 2017 to be continued </a:t>
            </a:r>
          </a:p>
          <a:p>
            <a:r>
              <a:rPr lang="en-GB" dirty="0"/>
              <a:t>Handling of chemicals</a:t>
            </a:r>
          </a:p>
          <a:p>
            <a:r>
              <a:rPr lang="en-GB" dirty="0"/>
              <a:t>Radiation Safety / Radiation Protection</a:t>
            </a:r>
          </a:p>
          <a:p>
            <a:r>
              <a:rPr lang="en-GB" dirty="0"/>
              <a:t>Security/Cyber security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7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CFF8-7691-8D40-969E-6D1DEA7F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172A-F230-5C4E-9EB4-974C050F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85E1-A689-444A-B3F9-C158D3A1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292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6BF4-40A1-D745-B16E-5919FD71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330824" cy="857250"/>
          </a:xfrm>
        </p:spPr>
        <p:txBody>
          <a:bodyPr/>
          <a:lstStyle/>
          <a:p>
            <a:r>
              <a:rPr lang="sv-SE" dirty="0"/>
              <a:t>ITSF 2019 -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699F-629A-4347-B4B4-D166C39E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530624" cy="3394472"/>
          </a:xfrm>
        </p:spPr>
        <p:txBody>
          <a:bodyPr/>
          <a:lstStyle/>
          <a:p>
            <a:r>
              <a:rPr lang="en-GB" u="sng" dirty="0"/>
              <a:t>Monday</a:t>
            </a:r>
          </a:p>
          <a:p>
            <a:pPr lvl="1"/>
            <a:r>
              <a:rPr lang="en-GB" dirty="0"/>
              <a:t>Fire Safety</a:t>
            </a:r>
          </a:p>
          <a:p>
            <a:r>
              <a:rPr lang="en-GB" u="sng" dirty="0"/>
              <a:t>Tuesday</a:t>
            </a:r>
          </a:p>
          <a:p>
            <a:pPr lvl="1"/>
            <a:r>
              <a:rPr lang="en-GB" dirty="0"/>
              <a:t>Opening</a:t>
            </a:r>
          </a:p>
          <a:p>
            <a:pPr lvl="1"/>
            <a:r>
              <a:rPr lang="en-GB" dirty="0"/>
              <a:t>New projects</a:t>
            </a:r>
          </a:p>
          <a:p>
            <a:pPr lvl="1"/>
            <a:r>
              <a:rPr lang="en-GB" dirty="0"/>
              <a:t>Incidents &amp; Lessons learned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5FC53-1194-6D41-BE0A-C1A6919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AE9415-87EB-7141-9A95-BD59997DE3BA}"/>
              </a:ext>
            </a:extLst>
          </p:cNvPr>
          <p:cNvSpPr txBox="1">
            <a:spLocks/>
          </p:cNvSpPr>
          <p:nvPr/>
        </p:nvSpPr>
        <p:spPr>
          <a:xfrm>
            <a:off x="2761456" y="1218010"/>
            <a:ext cx="25306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Wednesday</a:t>
            </a:r>
          </a:p>
          <a:p>
            <a:pPr lvl="1"/>
            <a:r>
              <a:rPr lang="en-GB" dirty="0"/>
              <a:t>Invited speech</a:t>
            </a:r>
          </a:p>
          <a:p>
            <a:pPr lvl="1"/>
            <a:r>
              <a:rPr lang="en-GB" dirty="0"/>
              <a:t>Environment</a:t>
            </a:r>
          </a:p>
          <a:p>
            <a:pPr lvl="1"/>
            <a:r>
              <a:rPr lang="en-GB" dirty="0"/>
              <a:t>Safety Culture</a:t>
            </a:r>
          </a:p>
          <a:p>
            <a:pPr lvl="1"/>
            <a:r>
              <a:rPr lang="en-GB" dirty="0"/>
              <a:t>Safety Training</a:t>
            </a:r>
          </a:p>
          <a:p>
            <a:pPr lvl="1"/>
            <a:r>
              <a:rPr lang="en-GB" dirty="0"/>
              <a:t>Improvements in ESH</a:t>
            </a:r>
          </a:p>
          <a:p>
            <a:pPr lvl="1"/>
            <a:r>
              <a:rPr lang="en-GB" dirty="0"/>
              <a:t>Technical Risks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4A4A52-A08A-5649-BA95-69F4CA500143}"/>
              </a:ext>
            </a:extLst>
          </p:cNvPr>
          <p:cNvSpPr txBox="1">
            <a:spLocks/>
          </p:cNvSpPr>
          <p:nvPr/>
        </p:nvSpPr>
        <p:spPr>
          <a:xfrm>
            <a:off x="5508104" y="1218010"/>
            <a:ext cx="25306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Thursday</a:t>
            </a:r>
          </a:p>
          <a:p>
            <a:pPr lvl="1"/>
            <a:r>
              <a:rPr lang="en-GB" dirty="0"/>
              <a:t>Tours (ESS &amp; MAX IV)</a:t>
            </a:r>
          </a:p>
          <a:p>
            <a:pPr lvl="1"/>
            <a:r>
              <a:rPr lang="en-GB" dirty="0"/>
              <a:t>Risk Assessment</a:t>
            </a:r>
          </a:p>
          <a:p>
            <a:pPr lvl="1"/>
            <a:r>
              <a:rPr lang="en-GB" dirty="0"/>
              <a:t>Equipment &amp; Certification</a:t>
            </a:r>
          </a:p>
          <a:p>
            <a:r>
              <a:rPr lang="en-GB" u="sng" dirty="0"/>
              <a:t>Friday</a:t>
            </a:r>
          </a:p>
          <a:p>
            <a:pPr lvl="1"/>
            <a:r>
              <a:rPr lang="en-GB" dirty="0"/>
              <a:t>Technical Risks</a:t>
            </a:r>
          </a:p>
          <a:p>
            <a:pPr lvl="1"/>
            <a:r>
              <a:rPr lang="en-GB" dirty="0"/>
              <a:t>Summary</a:t>
            </a:r>
          </a:p>
          <a:p>
            <a:pPr marL="342891" lvl="1" indent="0">
              <a:buNone/>
            </a:pP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3E7C9-9352-CA42-80C9-2A66A2B8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466"/>
            <a:ext cx="1308696" cy="11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  -  Read-Only" id="{9AE1A2CB-6A28-4F46-B38D-868005B01595}" vid="{AB494896-C170-7348-BD8B-CC49E7970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261</Words>
  <Application>Microsoft Macintosh PowerPoint</Application>
  <PresentationFormat>On-screen Show (16:9)</PresentationFormat>
  <Paragraphs>103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ITSF 2019 - Participants</vt:lpstr>
      <vt:lpstr>Our themes</vt:lpstr>
      <vt:lpstr>Retrospective Look</vt:lpstr>
      <vt:lpstr>What have we missed</vt:lpstr>
      <vt:lpstr>PowerPoint Presentation</vt:lpstr>
      <vt:lpstr>ITSF 2019 - Program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Jacobsson</dc:creator>
  <cp:lastModifiedBy>Peter Jacobsson</cp:lastModifiedBy>
  <cp:revision>8</cp:revision>
  <dcterms:created xsi:type="dcterms:W3CDTF">2019-05-13T16:14:09Z</dcterms:created>
  <dcterms:modified xsi:type="dcterms:W3CDTF">2019-05-17T07:18:27Z</dcterms:modified>
</cp:coreProperties>
</file>