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309" r:id="rId2"/>
    <p:sldId id="308" r:id="rId3"/>
    <p:sldId id="311" r:id="rId4"/>
    <p:sldId id="310" r:id="rId5"/>
    <p:sldId id="312" r:id="rId6"/>
    <p:sldId id="316" r:id="rId7"/>
    <p:sldId id="313" r:id="rId8"/>
    <p:sldId id="314" r:id="rId9"/>
    <p:sldId id="31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6408" autoAdjust="0"/>
  </p:normalViewPr>
  <p:slideViewPr>
    <p:cSldViewPr snapToGrid="0" snapToObjects="1">
      <p:cViewPr varScale="1">
        <p:scale>
          <a:sx n="115" d="100"/>
          <a:sy n="115" d="100"/>
        </p:scale>
        <p:origin x="372" y="10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BF1341-3AFE-B447-A831-9671D6A7009B}" type="slidenum">
              <a:rPr lang="en-US" smtClean="0"/>
              <a:t>6</a:t>
            </a:fld>
            <a:endParaRPr lang="en-US" dirty="0"/>
          </a:p>
        </p:txBody>
      </p:sp>
    </p:spTree>
    <p:extLst>
      <p:ext uri="{BB962C8B-B14F-4D97-AF65-F5344CB8AC3E}">
        <p14:creationId xmlns:p14="http://schemas.microsoft.com/office/powerpoint/2010/main" val="3198795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May 07, 2019</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Tuesday, May 07, 2019</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May 07, 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First Responder Partnership In Action</a:t>
            </a:r>
            <a:endParaRPr lang="en-US" dirty="0"/>
          </a:p>
        </p:txBody>
      </p:sp>
      <p:sp>
        <p:nvSpPr>
          <p:cNvPr id="3" name="Subtitle 2"/>
          <p:cNvSpPr>
            <a:spLocks noGrp="1"/>
          </p:cNvSpPr>
          <p:nvPr>
            <p:ph type="subTitle" idx="1"/>
          </p:nvPr>
        </p:nvSpPr>
        <p:spPr>
          <a:xfrm>
            <a:off x="205013" y="2429131"/>
            <a:ext cx="2789415" cy="1202711"/>
          </a:xfrm>
        </p:spPr>
        <p:txBody>
          <a:bodyPr/>
          <a:lstStyle/>
          <a:p>
            <a:r>
              <a:rPr lang="en-US" dirty="0" smtClean="0"/>
              <a:t>Long-term investment proves its value</a:t>
            </a:r>
            <a:endParaRPr lang="en-US" dirty="0"/>
          </a:p>
        </p:txBody>
      </p:sp>
      <p:sp>
        <p:nvSpPr>
          <p:cNvPr id="4" name="Date Placeholder 3"/>
          <p:cNvSpPr>
            <a:spLocks noGrp="1"/>
          </p:cNvSpPr>
          <p:nvPr>
            <p:ph type="dt" sz="half" idx="12"/>
          </p:nvPr>
        </p:nvSpPr>
        <p:spPr/>
        <p:txBody>
          <a:bodyPr/>
          <a:lstStyle/>
          <a:p>
            <a:r>
              <a:rPr lang="en-US" dirty="0" smtClean="0"/>
              <a:t>Monday, May 13, 2019</a:t>
            </a:r>
            <a:endParaRPr lang="en-US" dirty="0"/>
          </a:p>
        </p:txBody>
      </p:sp>
      <p:sp>
        <p:nvSpPr>
          <p:cNvPr id="5" name="Text Placeholder 4"/>
          <p:cNvSpPr>
            <a:spLocks noGrp="1"/>
          </p:cNvSpPr>
          <p:nvPr>
            <p:ph type="body" sz="quarter" idx="14"/>
          </p:nvPr>
        </p:nvSpPr>
        <p:spPr/>
        <p:txBody>
          <a:bodyPr/>
          <a:lstStyle/>
          <a:p>
            <a:r>
              <a:rPr lang="en-US" dirty="0" smtClean="0"/>
              <a:t>Bill Rainey &amp; Bert Manzlak CSP</a:t>
            </a:r>
            <a:endParaRPr lang="en-US" dirty="0"/>
          </a:p>
        </p:txBody>
      </p:sp>
      <p:pic>
        <p:nvPicPr>
          <p:cNvPr id="7" name="Picture Placeholder 6"/>
          <p:cNvPicPr>
            <a:picLocks noGrp="1" noChangeAspect="1"/>
          </p:cNvPicPr>
          <p:nvPr>
            <p:ph type="pic" sz="quarter" idx="15"/>
          </p:nvPr>
        </p:nvPicPr>
        <p:blipFill>
          <a:blip r:embed="rId2"/>
          <a:srcRect l="5509" r="5509"/>
          <a:stretch>
            <a:fillRect/>
          </a:stretch>
        </p:blipFill>
        <p:spPr>
          <a:xfrm>
            <a:off x="2994428" y="1916364"/>
            <a:ext cx="9037462" cy="2851207"/>
          </a:xfrm>
          <a:prstGeom prst="rect">
            <a:avLst/>
          </a:prstGeom>
          <a:ln w="38100">
            <a:solidFill>
              <a:schemeClr val="accent1"/>
            </a:solidFill>
          </a:ln>
        </p:spPr>
      </p:pic>
    </p:spTree>
    <p:extLst>
      <p:ext uri="{BB962C8B-B14F-4D97-AF65-F5344CB8AC3E}">
        <p14:creationId xmlns:p14="http://schemas.microsoft.com/office/powerpoint/2010/main" val="459193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26" y="240539"/>
            <a:ext cx="11835684" cy="287496"/>
          </a:xfrm>
        </p:spPr>
        <p:txBody>
          <a:bodyPr>
            <a:noAutofit/>
          </a:bodyPr>
          <a:lstStyle/>
          <a:p>
            <a:pPr algn="just"/>
            <a:r>
              <a:rPr lang="en-US" sz="1600" b="0" dirty="0" smtClean="0"/>
              <a:t>The </a:t>
            </a:r>
            <a:r>
              <a:rPr lang="en-US" sz="1600" b="0" dirty="0"/>
              <a:t>Central Helium Liquefier building (</a:t>
            </a:r>
            <a:r>
              <a:rPr lang="en-US" sz="1600" b="0" dirty="0" smtClean="0"/>
              <a:t>CHL) houses </a:t>
            </a:r>
            <a:r>
              <a:rPr lang="en-US" sz="1600" b="0" dirty="0"/>
              <a:t>two separate large cryogenic </a:t>
            </a:r>
            <a:r>
              <a:rPr lang="en-US" sz="1600" b="0" dirty="0" smtClean="0"/>
              <a:t>plants. </a:t>
            </a:r>
            <a:r>
              <a:rPr lang="en-US" sz="1600" b="0" dirty="0"/>
              <a:t>These two plants are responsible for cooling the superconducting radio frequency </a:t>
            </a:r>
            <a:r>
              <a:rPr lang="en-US" sz="1600" b="0" dirty="0" err="1"/>
              <a:t>cryomodules</a:t>
            </a:r>
            <a:r>
              <a:rPr lang="en-US" sz="1600" b="0" dirty="0"/>
              <a:t> in the tunnel that accelerate the electron beam.</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2281" y="896069"/>
            <a:ext cx="8873544" cy="5409932"/>
          </a:xfrm>
          <a:ln w="38100">
            <a:solidFill>
              <a:schemeClr val="accent1"/>
            </a:solidFill>
          </a:ln>
        </p:spPr>
      </p:pic>
      <p:sp>
        <p:nvSpPr>
          <p:cNvPr id="4" name="Footer Placeholder 3"/>
          <p:cNvSpPr>
            <a:spLocks noGrp="1"/>
          </p:cNvSpPr>
          <p:nvPr>
            <p:ph type="ftr" sz="quarter" idx="11"/>
          </p:nvPr>
        </p:nvSpPr>
        <p:spPr/>
        <p:txBody>
          <a:bodyPr/>
          <a:lstStyle/>
          <a:p>
            <a:r>
              <a:rPr lang="en-US" i="1" dirty="0"/>
              <a:t>First Responder Partnership</a:t>
            </a:r>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5797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12 October 2017 – Equipment Failure</a:t>
            </a:r>
            <a:endParaRPr lang="en-US" dirty="0"/>
          </a:p>
        </p:txBody>
      </p:sp>
      <p:pic>
        <p:nvPicPr>
          <p:cNvPr id="11" name="Content Placeholder 10"/>
          <p:cNvPicPr>
            <a:picLocks noGrp="1" noChangeAspect="1"/>
          </p:cNvPicPr>
          <p:nvPr>
            <p:ph idx="1"/>
          </p:nvPr>
        </p:nvPicPr>
        <p:blipFill>
          <a:blip r:embed="rId2"/>
          <a:stretch>
            <a:fillRect/>
          </a:stretch>
        </p:blipFill>
        <p:spPr>
          <a:xfrm>
            <a:off x="599373" y="906870"/>
            <a:ext cx="3231767" cy="5381625"/>
          </a:xfrm>
          <a:prstGeom prst="rect">
            <a:avLst/>
          </a:prstGeom>
          <a:ln w="38100">
            <a:solidFill>
              <a:schemeClr val="accent1"/>
            </a:solidFill>
          </a:ln>
        </p:spPr>
      </p:pic>
      <p:sp>
        <p:nvSpPr>
          <p:cNvPr id="4" name="Footer Placeholder 3"/>
          <p:cNvSpPr>
            <a:spLocks noGrp="1"/>
          </p:cNvSpPr>
          <p:nvPr>
            <p:ph type="ftr" sz="quarter" idx="11"/>
          </p:nvPr>
        </p:nvSpPr>
        <p:spPr/>
        <p:txBody>
          <a:bodyPr/>
          <a:lstStyle/>
          <a:p>
            <a:r>
              <a:rPr lang="en-US" i="1" dirty="0"/>
              <a:t>First Responder Partnership</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12" name="Content Placeholder 11"/>
          <p:cNvPicPr>
            <a:picLocks noGrp="1" noChangeAspect="1"/>
          </p:cNvPicPr>
          <p:nvPr>
            <p:ph idx="13"/>
          </p:nvPr>
        </p:nvPicPr>
        <p:blipFill>
          <a:blip r:embed="rId3"/>
          <a:stretch>
            <a:fillRect/>
          </a:stretch>
        </p:blipFill>
        <p:spPr>
          <a:xfrm>
            <a:off x="4415375" y="1130836"/>
            <a:ext cx="6962898" cy="3891925"/>
          </a:xfrm>
          <a:prstGeom prst="rect">
            <a:avLst/>
          </a:prstGeom>
          <a:ln w="38100">
            <a:solidFill>
              <a:schemeClr val="accent1"/>
            </a:solidFill>
          </a:ln>
        </p:spPr>
      </p:pic>
      <p:sp>
        <p:nvSpPr>
          <p:cNvPr id="13" name="TextBox 12"/>
          <p:cNvSpPr txBox="1"/>
          <p:nvPr/>
        </p:nvSpPr>
        <p:spPr>
          <a:xfrm>
            <a:off x="4056845" y="5477084"/>
            <a:ext cx="7443989" cy="461665"/>
          </a:xfrm>
          <a:prstGeom prst="rect">
            <a:avLst/>
          </a:prstGeom>
          <a:noFill/>
        </p:spPr>
        <p:txBody>
          <a:bodyPr wrap="square" rtlCol="0">
            <a:spAutoFit/>
          </a:bodyPr>
          <a:lstStyle/>
          <a:p>
            <a:pPr algn="ctr"/>
            <a:r>
              <a:rPr lang="en-US" sz="2400" dirty="0" smtClean="0"/>
              <a:t>Compressor motor control center starter – installed 1989</a:t>
            </a:r>
            <a:endParaRPr lang="en-US" sz="2400" dirty="0"/>
          </a:p>
        </p:txBody>
      </p:sp>
    </p:spTree>
    <p:extLst>
      <p:ext uri="{BB962C8B-B14F-4D97-AF65-F5344CB8AC3E}">
        <p14:creationId xmlns:p14="http://schemas.microsoft.com/office/powerpoint/2010/main" val="260829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 Timeline – </a:t>
            </a:r>
            <a:r>
              <a:rPr lang="en-US" i="1" dirty="0" smtClean="0"/>
              <a:t>12 October, 2017</a:t>
            </a:r>
            <a:endParaRPr lang="en-US" i="1" dirty="0"/>
          </a:p>
        </p:txBody>
      </p:sp>
      <p:sp>
        <p:nvSpPr>
          <p:cNvPr id="3" name="Content Placeholder 2"/>
          <p:cNvSpPr>
            <a:spLocks noGrp="1"/>
          </p:cNvSpPr>
          <p:nvPr>
            <p:ph idx="1"/>
          </p:nvPr>
        </p:nvSpPr>
        <p:spPr>
          <a:xfrm>
            <a:off x="411893" y="1429555"/>
            <a:ext cx="3335860" cy="4918194"/>
          </a:xfrm>
        </p:spPr>
        <p:txBody>
          <a:bodyPr/>
          <a:lstStyle/>
          <a:p>
            <a:pPr marL="0" indent="0">
              <a:buNone/>
            </a:pPr>
            <a:r>
              <a:rPr lang="en-US" b="1" i="1" dirty="0" smtClean="0"/>
              <a:t>13:13</a:t>
            </a:r>
            <a:r>
              <a:rPr lang="en-US" dirty="0" smtClean="0"/>
              <a:t> – worker activates alarm</a:t>
            </a:r>
          </a:p>
          <a:p>
            <a:pPr marL="0" indent="0">
              <a:buNone/>
            </a:pPr>
            <a:endParaRPr lang="en-US" dirty="0"/>
          </a:p>
          <a:p>
            <a:pPr marL="0" indent="0">
              <a:buNone/>
            </a:pPr>
            <a:r>
              <a:rPr lang="en-US" b="1" i="1" dirty="0" smtClean="0"/>
              <a:t>13:17</a:t>
            </a:r>
            <a:r>
              <a:rPr lang="en-US" dirty="0" smtClean="0"/>
              <a:t> – City of Newport News Fire Service at scene</a:t>
            </a:r>
          </a:p>
          <a:p>
            <a:pPr marL="0" indent="0">
              <a:buNone/>
            </a:pPr>
            <a:endParaRPr lang="en-US" dirty="0"/>
          </a:p>
          <a:p>
            <a:pPr marL="0" indent="0">
              <a:buNone/>
            </a:pPr>
            <a:r>
              <a:rPr lang="en-US" b="1" i="1" dirty="0" smtClean="0"/>
              <a:t>13:27</a:t>
            </a:r>
            <a:r>
              <a:rPr lang="en-US" dirty="0" smtClean="0"/>
              <a:t> – fire extinguished</a:t>
            </a:r>
          </a:p>
          <a:p>
            <a:pPr marL="0" indent="0">
              <a:buNone/>
            </a:pPr>
            <a:endParaRPr lang="en-US" dirty="0"/>
          </a:p>
          <a:p>
            <a:pPr marL="0" indent="0">
              <a:buNone/>
            </a:pPr>
            <a:r>
              <a:rPr lang="en-US" b="1" i="1" dirty="0" smtClean="0"/>
              <a:t>19:00 </a:t>
            </a:r>
            <a:r>
              <a:rPr lang="en-US" dirty="0" smtClean="0"/>
              <a:t>– normal operations resume </a:t>
            </a:r>
            <a:endParaRPr lang="en-US" dirty="0"/>
          </a:p>
        </p:txBody>
      </p:sp>
      <p:sp>
        <p:nvSpPr>
          <p:cNvPr id="4" name="Footer Placeholder 3"/>
          <p:cNvSpPr>
            <a:spLocks noGrp="1"/>
          </p:cNvSpPr>
          <p:nvPr>
            <p:ph type="ftr" sz="quarter" idx="11"/>
          </p:nvPr>
        </p:nvSpPr>
        <p:spPr/>
        <p:txBody>
          <a:bodyPr/>
          <a:lstStyle/>
          <a:p>
            <a:r>
              <a:rPr lang="en-US" i="1" dirty="0" smtClean="0"/>
              <a:t>First Responder Partnership</a:t>
            </a:r>
            <a:endParaRPr lang="en-US" i="1"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7" name="Content Placeholder 6"/>
          <p:cNvPicPr>
            <a:picLocks noGrp="1" noChangeAspect="1"/>
          </p:cNvPicPr>
          <p:nvPr>
            <p:ph idx="13"/>
          </p:nvPr>
        </p:nvPicPr>
        <p:blipFill>
          <a:blip r:embed="rId2"/>
          <a:stretch>
            <a:fillRect/>
          </a:stretch>
        </p:blipFill>
        <p:spPr>
          <a:xfrm>
            <a:off x="3751901" y="966055"/>
            <a:ext cx="8080721" cy="5381694"/>
          </a:xfrm>
          <a:prstGeom prst="rect">
            <a:avLst/>
          </a:prstGeom>
          <a:ln w="38100">
            <a:solidFill>
              <a:schemeClr val="accent1"/>
            </a:solidFill>
          </a:ln>
        </p:spPr>
      </p:pic>
      <p:sp>
        <p:nvSpPr>
          <p:cNvPr id="6" name="Oval 5"/>
          <p:cNvSpPr/>
          <p:nvPr/>
        </p:nvSpPr>
        <p:spPr>
          <a:xfrm>
            <a:off x="7589520" y="2660073"/>
            <a:ext cx="1230284" cy="6816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402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Success Factors</a:t>
            </a:r>
            <a:endParaRPr lang="en-US" dirty="0"/>
          </a:p>
        </p:txBody>
      </p:sp>
      <p:sp>
        <p:nvSpPr>
          <p:cNvPr id="8" name="Content Placeholder 7"/>
          <p:cNvSpPr>
            <a:spLocks noGrp="1"/>
          </p:cNvSpPr>
          <p:nvPr>
            <p:ph idx="1"/>
          </p:nvPr>
        </p:nvSpPr>
        <p:spPr>
          <a:xfrm>
            <a:off x="191069" y="910380"/>
            <a:ext cx="5156508" cy="5437369"/>
          </a:xfrm>
        </p:spPr>
        <p:txBody>
          <a:bodyPr/>
          <a:lstStyle/>
          <a:p>
            <a:r>
              <a:rPr lang="en-US" dirty="0" smtClean="0"/>
              <a:t>Logistics </a:t>
            </a:r>
            <a:r>
              <a:rPr lang="en-US" sz="1800" i="1" dirty="0" smtClean="0">
                <a:solidFill>
                  <a:srgbClr val="00B050"/>
                </a:solidFill>
              </a:rPr>
              <a:t>(4 minute response)</a:t>
            </a:r>
          </a:p>
          <a:p>
            <a:pPr lvl="1"/>
            <a:r>
              <a:rPr lang="en-US" dirty="0" smtClean="0"/>
              <a:t>Fire house location</a:t>
            </a:r>
          </a:p>
          <a:p>
            <a:pPr lvl="1"/>
            <a:r>
              <a:rPr lang="en-US" dirty="0" smtClean="0"/>
              <a:t>NNFD knows how to access site</a:t>
            </a:r>
          </a:p>
          <a:p>
            <a:pPr lvl="1"/>
            <a:r>
              <a:rPr lang="en-US" dirty="0" smtClean="0"/>
              <a:t>Lab response system integration</a:t>
            </a:r>
          </a:p>
          <a:p>
            <a:pPr marL="457200" lvl="1" indent="0">
              <a:buNone/>
            </a:pPr>
            <a:endParaRPr lang="en-US" sz="800" dirty="0" smtClean="0"/>
          </a:p>
          <a:p>
            <a:r>
              <a:rPr lang="en-US" dirty="0" smtClean="0"/>
              <a:t>Knowledge </a:t>
            </a:r>
            <a:r>
              <a:rPr lang="en-US" sz="1800" i="1" dirty="0" smtClean="0">
                <a:solidFill>
                  <a:srgbClr val="00B050"/>
                </a:solidFill>
              </a:rPr>
              <a:t>(no collateral damage)</a:t>
            </a:r>
          </a:p>
          <a:p>
            <a:pPr lvl="1"/>
            <a:r>
              <a:rPr lang="en-US" dirty="0" smtClean="0"/>
              <a:t>NNFD understands our equipment and hazards</a:t>
            </a:r>
          </a:p>
          <a:p>
            <a:pPr lvl="1"/>
            <a:r>
              <a:rPr lang="en-US" dirty="0" smtClean="0"/>
              <a:t>Lab understands NNFD capabilities</a:t>
            </a:r>
          </a:p>
          <a:p>
            <a:pPr lvl="1"/>
            <a:endParaRPr lang="en-US" dirty="0" smtClean="0"/>
          </a:p>
          <a:p>
            <a:r>
              <a:rPr lang="en-US" dirty="0" smtClean="0"/>
              <a:t>Practice</a:t>
            </a:r>
          </a:p>
          <a:p>
            <a:pPr lvl="1"/>
            <a:endParaRPr lang="en-US" dirty="0"/>
          </a:p>
        </p:txBody>
      </p:sp>
      <p:sp>
        <p:nvSpPr>
          <p:cNvPr id="4" name="Footer Placeholder 3"/>
          <p:cNvSpPr>
            <a:spLocks noGrp="1"/>
          </p:cNvSpPr>
          <p:nvPr>
            <p:ph type="ftr" sz="quarter" idx="11"/>
          </p:nvPr>
        </p:nvSpPr>
        <p:spPr/>
        <p:txBody>
          <a:bodyPr/>
          <a:lstStyle/>
          <a:p>
            <a:r>
              <a:rPr lang="en-US" i="1" dirty="0"/>
              <a:t>First Responder Partnership</a:t>
            </a:r>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pic>
        <p:nvPicPr>
          <p:cNvPr id="12" name="Picture Placeholder 11"/>
          <p:cNvPicPr>
            <a:picLocks noGrp="1" noChangeAspect="1"/>
          </p:cNvPicPr>
          <p:nvPr>
            <p:ph type="pic" sz="quarter" idx="14"/>
          </p:nvPr>
        </p:nvPicPr>
        <p:blipFill>
          <a:blip r:embed="rId2"/>
          <a:srcRect t="5161" b="5161"/>
          <a:stretch>
            <a:fillRect/>
          </a:stretch>
        </p:blipFill>
        <p:spPr>
          <a:xfrm>
            <a:off x="5347577" y="910380"/>
            <a:ext cx="4032250" cy="2582862"/>
          </a:xfrm>
          <a:prstGeom prst="rect">
            <a:avLst/>
          </a:prstGeom>
          <a:ln w="38100">
            <a:solidFill>
              <a:schemeClr val="accent1"/>
            </a:solidFill>
          </a:ln>
        </p:spPr>
      </p:pic>
      <p:pic>
        <p:nvPicPr>
          <p:cNvPr id="11" name="Picture 10"/>
          <p:cNvPicPr>
            <a:picLocks noChangeAspect="1"/>
          </p:cNvPicPr>
          <p:nvPr/>
        </p:nvPicPr>
        <p:blipFill>
          <a:blip r:embed="rId3"/>
          <a:stretch>
            <a:fillRect/>
          </a:stretch>
        </p:blipFill>
        <p:spPr>
          <a:xfrm>
            <a:off x="1924403" y="4112888"/>
            <a:ext cx="6415869" cy="2234861"/>
          </a:xfrm>
          <a:prstGeom prst="rect">
            <a:avLst/>
          </a:prstGeom>
          <a:ln w="38100">
            <a:solidFill>
              <a:schemeClr val="accent1"/>
            </a:solidFill>
          </a:ln>
        </p:spPr>
      </p:pic>
      <p:pic>
        <p:nvPicPr>
          <p:cNvPr id="17" name="Picture 16"/>
          <p:cNvPicPr>
            <a:picLocks noChangeAspect="1"/>
          </p:cNvPicPr>
          <p:nvPr/>
        </p:nvPicPr>
        <p:blipFill>
          <a:blip r:embed="rId4"/>
          <a:stretch>
            <a:fillRect/>
          </a:stretch>
        </p:blipFill>
        <p:spPr>
          <a:xfrm>
            <a:off x="7939156" y="2972982"/>
            <a:ext cx="4109811" cy="2636248"/>
          </a:xfrm>
          <a:prstGeom prst="rect">
            <a:avLst/>
          </a:prstGeom>
          <a:ln w="38100">
            <a:solidFill>
              <a:schemeClr val="accent1"/>
            </a:solidFill>
          </a:ln>
        </p:spPr>
      </p:pic>
      <p:pic>
        <p:nvPicPr>
          <p:cNvPr id="18" name="Picture 17"/>
          <p:cNvPicPr>
            <a:picLocks noChangeAspect="1"/>
          </p:cNvPicPr>
          <p:nvPr/>
        </p:nvPicPr>
        <p:blipFill>
          <a:blip r:embed="rId5"/>
          <a:stretch>
            <a:fillRect/>
          </a:stretch>
        </p:blipFill>
        <p:spPr>
          <a:xfrm>
            <a:off x="9998472" y="874607"/>
            <a:ext cx="1916024" cy="1916024"/>
          </a:xfrm>
          <a:prstGeom prst="rect">
            <a:avLst/>
          </a:prstGeom>
        </p:spPr>
      </p:pic>
    </p:spTree>
    <p:extLst>
      <p:ext uri="{BB962C8B-B14F-4D97-AF65-F5344CB8AC3E}">
        <p14:creationId xmlns:p14="http://schemas.microsoft.com/office/powerpoint/2010/main" val="745131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1"/>
            <a:ext cx="8464378" cy="728029"/>
          </a:xfrm>
        </p:spPr>
        <p:txBody>
          <a:bodyPr>
            <a:normAutofit/>
          </a:bodyPr>
          <a:lstStyle/>
          <a:p>
            <a:pPr algn="ctr"/>
            <a:r>
              <a:rPr lang="en-US" sz="2800" dirty="0"/>
              <a:t>Jefferson Lab</a:t>
            </a:r>
            <a:endParaRPr lang="en-US" sz="2800" dirty="0"/>
          </a:p>
        </p:txBody>
      </p:sp>
      <p:pic>
        <p:nvPicPr>
          <p:cNvPr id="6" name="Content Placeholder 5"/>
          <p:cNvPicPr>
            <a:picLocks noGrp="1" noChangeAspect="1"/>
          </p:cNvPicPr>
          <p:nvPr>
            <p:ph idx="1"/>
          </p:nvPr>
        </p:nvPicPr>
        <p:blipFill>
          <a:blip r:embed="rId3"/>
          <a:stretch>
            <a:fillRect/>
          </a:stretch>
        </p:blipFill>
        <p:spPr>
          <a:xfrm>
            <a:off x="581891" y="936749"/>
            <a:ext cx="9715406" cy="5679910"/>
          </a:xfrm>
          <a:prstGeom prst="rect">
            <a:avLst/>
          </a:prstGeom>
          <a:ln w="12700">
            <a:solidFill>
              <a:srgbClr val="FFFF00"/>
            </a:solidFill>
          </a:ln>
        </p:spPr>
      </p:pic>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cxnSp>
        <p:nvCxnSpPr>
          <p:cNvPr id="8" name="Straight Connector 7"/>
          <p:cNvCxnSpPr/>
          <p:nvPr/>
        </p:nvCxnSpPr>
        <p:spPr>
          <a:xfrm flipV="1">
            <a:off x="7216877" y="1573161"/>
            <a:ext cx="68826" cy="13765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7780713" y="3125585"/>
            <a:ext cx="565265" cy="3158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8965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3" y="0"/>
            <a:ext cx="11285837" cy="883958"/>
          </a:xfrm>
        </p:spPr>
        <p:txBody>
          <a:bodyPr/>
          <a:lstStyle/>
          <a:p>
            <a:r>
              <a:rPr lang="en-US" dirty="0" smtClean="0"/>
              <a:t>Partnership History</a:t>
            </a:r>
            <a:endParaRPr lang="en-US" dirty="0"/>
          </a:p>
        </p:txBody>
      </p:sp>
      <p:sp>
        <p:nvSpPr>
          <p:cNvPr id="13" name="Content Placeholder 12"/>
          <p:cNvSpPr>
            <a:spLocks noGrp="1"/>
          </p:cNvSpPr>
          <p:nvPr>
            <p:ph idx="1"/>
          </p:nvPr>
        </p:nvSpPr>
        <p:spPr>
          <a:xfrm>
            <a:off x="163772" y="4017232"/>
            <a:ext cx="4899547" cy="2753468"/>
          </a:xfrm>
        </p:spPr>
        <p:txBody>
          <a:bodyPr>
            <a:noAutofit/>
          </a:bodyPr>
          <a:lstStyle/>
          <a:p>
            <a:pPr>
              <a:spcBef>
                <a:spcPts val="600"/>
              </a:spcBef>
              <a:spcAft>
                <a:spcPts val="600"/>
              </a:spcAft>
            </a:pPr>
            <a:r>
              <a:rPr lang="en-US" sz="1600" dirty="0" smtClean="0"/>
              <a:t>Partnership begins with site construction (1987)</a:t>
            </a:r>
          </a:p>
          <a:p>
            <a:pPr marL="287338" lvl="1" indent="-287338">
              <a:spcBef>
                <a:spcPts val="600"/>
              </a:spcBef>
              <a:spcAft>
                <a:spcPts val="600"/>
              </a:spcAft>
            </a:pPr>
            <a:r>
              <a:rPr lang="en-US" sz="1600" dirty="0" smtClean="0"/>
              <a:t>Visits to Lab early / often to understand facilities layout and equipment</a:t>
            </a:r>
          </a:p>
          <a:p>
            <a:pPr marL="287338" lvl="1" indent="-287338">
              <a:spcBef>
                <a:spcPts val="600"/>
              </a:spcBef>
              <a:spcAft>
                <a:spcPts val="600"/>
              </a:spcAft>
            </a:pPr>
            <a:r>
              <a:rPr lang="en-US" sz="1600" dirty="0" smtClean="0"/>
              <a:t>Feedback included design &amp; operational considerations</a:t>
            </a:r>
          </a:p>
          <a:p>
            <a:pPr marL="287338" lvl="1" indent="-287338">
              <a:spcBef>
                <a:spcPts val="600"/>
              </a:spcBef>
              <a:spcAft>
                <a:spcPts val="600"/>
              </a:spcAft>
            </a:pPr>
            <a:r>
              <a:rPr lang="en-US" sz="1600" dirty="0" smtClean="0"/>
              <a:t>Joint development of </a:t>
            </a:r>
            <a:r>
              <a:rPr lang="en-US" sz="1600" dirty="0" err="1" smtClean="0"/>
              <a:t>Jlab</a:t>
            </a:r>
            <a:r>
              <a:rPr lang="en-US" sz="1600" dirty="0"/>
              <a:t>-</a:t>
            </a:r>
            <a:r>
              <a:rPr lang="en-US" sz="1600" dirty="0" smtClean="0"/>
              <a:t>specific </a:t>
            </a:r>
            <a:r>
              <a:rPr lang="en-US" sz="1600" dirty="0"/>
              <a:t>tools; 911 call center, floor </a:t>
            </a:r>
            <a:r>
              <a:rPr lang="en-US" sz="1600" dirty="0" smtClean="0"/>
              <a:t>plans</a:t>
            </a:r>
          </a:p>
          <a:p>
            <a:r>
              <a:rPr lang="en-US" sz="1600" dirty="0" smtClean="0"/>
              <a:t>Lab engages City on location of new fire station</a:t>
            </a:r>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16" name="Picture Placeholder 15"/>
          <p:cNvPicPr>
            <a:picLocks noGrp="1" noChangeAspect="1"/>
          </p:cNvPicPr>
          <p:nvPr>
            <p:ph type="pic" sz="quarter" idx="14"/>
          </p:nvPr>
        </p:nvPicPr>
        <p:blipFill>
          <a:blip r:embed="rId2"/>
          <a:srcRect l="299" r="299"/>
          <a:stretch>
            <a:fillRect/>
          </a:stretch>
        </p:blipFill>
        <p:spPr>
          <a:xfrm>
            <a:off x="411892" y="966056"/>
            <a:ext cx="4337529" cy="2779924"/>
          </a:xfrm>
          <a:prstGeom prst="rect">
            <a:avLst/>
          </a:prstGeom>
          <a:ln w="57150">
            <a:solidFill>
              <a:schemeClr val="accent1"/>
            </a:solidFill>
          </a:ln>
        </p:spPr>
      </p:pic>
      <p:pic>
        <p:nvPicPr>
          <p:cNvPr id="17" name="Picture Placeholder 16"/>
          <p:cNvPicPr>
            <a:picLocks noGrp="1" noChangeAspect="1"/>
          </p:cNvPicPr>
          <p:nvPr>
            <p:ph type="pic" sz="quarter" idx="15"/>
          </p:nvPr>
        </p:nvPicPr>
        <p:blipFill>
          <a:blip r:embed="rId3"/>
          <a:srcRect t="3180" b="3180"/>
          <a:stretch>
            <a:fillRect/>
          </a:stretch>
        </p:blipFill>
        <p:spPr>
          <a:xfrm>
            <a:off x="5231909" y="966055"/>
            <a:ext cx="6367107" cy="4080681"/>
          </a:xfrm>
          <a:prstGeom prst="rect">
            <a:avLst/>
          </a:prstGeom>
          <a:ln w="57150">
            <a:solidFill>
              <a:schemeClr val="accent1"/>
            </a:solidFill>
          </a:ln>
        </p:spPr>
      </p:pic>
    </p:spTree>
    <p:extLst>
      <p:ext uri="{BB962C8B-B14F-4D97-AF65-F5344CB8AC3E}">
        <p14:creationId xmlns:p14="http://schemas.microsoft.com/office/powerpoint/2010/main" val="1450949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&amp; Relationship Building</a:t>
            </a:r>
            <a:endParaRPr lang="en-US" dirty="0"/>
          </a:p>
        </p:txBody>
      </p:sp>
      <p:sp>
        <p:nvSpPr>
          <p:cNvPr id="3" name="Content Placeholder 2"/>
          <p:cNvSpPr>
            <a:spLocks noGrp="1"/>
          </p:cNvSpPr>
          <p:nvPr>
            <p:ph idx="1"/>
          </p:nvPr>
        </p:nvSpPr>
        <p:spPr>
          <a:xfrm>
            <a:off x="6478073" y="931977"/>
            <a:ext cx="5602310" cy="3088879"/>
          </a:xfrm>
        </p:spPr>
        <p:txBody>
          <a:bodyPr>
            <a:noAutofit/>
          </a:bodyPr>
          <a:lstStyle/>
          <a:p>
            <a:r>
              <a:rPr lang="en-US" sz="1800" dirty="0" smtClean="0"/>
              <a:t>Drills: Fire, HAZMAT, </a:t>
            </a:r>
            <a:r>
              <a:rPr lang="en-US" sz="1800" dirty="0"/>
              <a:t>r</a:t>
            </a:r>
            <a:r>
              <a:rPr lang="en-US" sz="1800" dirty="0" smtClean="0"/>
              <a:t>escue, natural </a:t>
            </a:r>
            <a:r>
              <a:rPr lang="en-US" sz="1800" dirty="0"/>
              <a:t>d</a:t>
            </a:r>
            <a:r>
              <a:rPr lang="en-US" sz="1800" dirty="0" smtClean="0"/>
              <a:t>isaster </a:t>
            </a:r>
            <a:r>
              <a:rPr lang="en-US" sz="1800" i="1" dirty="0" smtClean="0"/>
              <a:t>(always with lessons learned)</a:t>
            </a:r>
          </a:p>
          <a:p>
            <a:pPr marL="0" indent="0">
              <a:buNone/>
            </a:pPr>
            <a:endParaRPr lang="en-US" sz="800" i="1" dirty="0" smtClean="0"/>
          </a:p>
          <a:p>
            <a:r>
              <a:rPr lang="en-US" sz="1800" dirty="0" smtClean="0"/>
              <a:t>Peer reviews including local fire fighters</a:t>
            </a:r>
          </a:p>
          <a:p>
            <a:pPr marL="0" indent="0">
              <a:buNone/>
            </a:pPr>
            <a:endParaRPr lang="en-US" sz="800" i="1" dirty="0" smtClean="0"/>
          </a:p>
          <a:p>
            <a:r>
              <a:rPr lang="en-US" sz="1800" dirty="0" smtClean="0"/>
              <a:t>Engagement through local, regional emergency response organizations</a:t>
            </a:r>
          </a:p>
          <a:p>
            <a:pPr marL="0" indent="0">
              <a:buNone/>
            </a:pPr>
            <a:endParaRPr lang="en-US" sz="800" dirty="0"/>
          </a:p>
          <a:p>
            <a:r>
              <a:rPr lang="en-US" sz="1800" dirty="0" smtClean="0"/>
              <a:t>Lab provides NNFD with facilities for training, graduation</a:t>
            </a:r>
          </a:p>
          <a:p>
            <a:pPr marL="0" indent="0">
              <a:buNone/>
            </a:pPr>
            <a:endParaRPr lang="en-US" sz="1800" dirty="0"/>
          </a:p>
          <a:p>
            <a:r>
              <a:rPr lang="en-US" sz="1800" dirty="0" smtClean="0"/>
              <a:t>Critical hire from NNFD</a:t>
            </a:r>
            <a:endParaRPr lang="en-US" sz="1800" dirty="0"/>
          </a:p>
        </p:txBody>
      </p:sp>
      <p:sp>
        <p:nvSpPr>
          <p:cNvPr id="4" name="Footer Placeholder 3"/>
          <p:cNvSpPr>
            <a:spLocks noGrp="1"/>
          </p:cNvSpPr>
          <p:nvPr>
            <p:ph type="ftr" sz="quarter" idx="11"/>
          </p:nvPr>
        </p:nvSpPr>
        <p:spPr/>
        <p:txBody>
          <a:bodyPr/>
          <a:lstStyle/>
          <a:p>
            <a:r>
              <a:rPr lang="en-US" i="1" dirty="0"/>
              <a:t>First Responder Partnership</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pic>
        <p:nvPicPr>
          <p:cNvPr id="8" name="Picture Placeholder 7"/>
          <p:cNvPicPr>
            <a:picLocks noGrp="1" noChangeAspect="1"/>
          </p:cNvPicPr>
          <p:nvPr>
            <p:ph type="pic" sz="quarter" idx="14"/>
          </p:nvPr>
        </p:nvPicPr>
        <p:blipFill>
          <a:blip r:embed="rId2"/>
          <a:srcRect t="5161" b="5161"/>
          <a:stretch>
            <a:fillRect/>
          </a:stretch>
        </p:blipFill>
        <p:spPr>
          <a:xfrm>
            <a:off x="78503" y="4020856"/>
            <a:ext cx="3508402" cy="2248536"/>
          </a:xfrm>
          <a:prstGeom prst="rect">
            <a:avLst/>
          </a:prstGeom>
          <a:ln>
            <a:solidFill>
              <a:schemeClr val="accent1"/>
            </a:solidFill>
          </a:ln>
        </p:spPr>
      </p:pic>
      <p:pic>
        <p:nvPicPr>
          <p:cNvPr id="10" name="Picture Placeholder 9"/>
          <p:cNvPicPr>
            <a:picLocks noGrp="1" noChangeAspect="1"/>
          </p:cNvPicPr>
          <p:nvPr>
            <p:ph type="pic" sz="quarter" idx="15"/>
          </p:nvPr>
        </p:nvPicPr>
        <p:blipFill>
          <a:blip r:embed="rId3"/>
          <a:srcRect t="19492" b="19492"/>
          <a:stretch>
            <a:fillRect/>
          </a:stretch>
        </p:blipFill>
        <p:spPr>
          <a:xfrm>
            <a:off x="3971671" y="4029880"/>
            <a:ext cx="3494321" cy="2255966"/>
          </a:xfrm>
          <a:prstGeom prst="rect">
            <a:avLst/>
          </a:prstGeom>
          <a:ln>
            <a:solidFill>
              <a:schemeClr val="accent1"/>
            </a:solidFill>
          </a:ln>
        </p:spPr>
      </p:pic>
      <p:pic>
        <p:nvPicPr>
          <p:cNvPr id="12" name="Picture 11"/>
          <p:cNvPicPr>
            <a:picLocks noChangeAspect="1"/>
          </p:cNvPicPr>
          <p:nvPr/>
        </p:nvPicPr>
        <p:blipFill>
          <a:blip r:embed="rId4"/>
          <a:stretch>
            <a:fillRect/>
          </a:stretch>
        </p:blipFill>
        <p:spPr>
          <a:xfrm>
            <a:off x="7814825" y="4017140"/>
            <a:ext cx="3882904" cy="2255967"/>
          </a:xfrm>
          <a:prstGeom prst="rect">
            <a:avLst/>
          </a:prstGeom>
          <a:ln>
            <a:solidFill>
              <a:schemeClr val="accent1"/>
            </a:solidFill>
          </a:ln>
        </p:spPr>
      </p:pic>
      <p:pic>
        <p:nvPicPr>
          <p:cNvPr id="18" name="Picture 17"/>
          <p:cNvPicPr>
            <a:picLocks noChangeAspect="1"/>
          </p:cNvPicPr>
          <p:nvPr/>
        </p:nvPicPr>
        <p:blipFill>
          <a:blip r:embed="rId5"/>
          <a:stretch>
            <a:fillRect/>
          </a:stretch>
        </p:blipFill>
        <p:spPr>
          <a:xfrm>
            <a:off x="322109" y="931977"/>
            <a:ext cx="6028511" cy="2884931"/>
          </a:xfrm>
          <a:prstGeom prst="rect">
            <a:avLst/>
          </a:prstGeom>
          <a:ln w="38100">
            <a:solidFill>
              <a:schemeClr val="accent1"/>
            </a:solidFill>
          </a:ln>
        </p:spPr>
      </p:pic>
    </p:spTree>
    <p:extLst>
      <p:ext uri="{BB962C8B-B14F-4D97-AF65-F5344CB8AC3E}">
        <p14:creationId xmlns:p14="http://schemas.microsoft.com/office/powerpoint/2010/main" val="1434493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Mission Success</a:t>
            </a:r>
            <a:endParaRPr lang="en-US" dirty="0"/>
          </a:p>
        </p:txBody>
      </p:sp>
      <p:sp>
        <p:nvSpPr>
          <p:cNvPr id="15" name="Content Placeholder 14"/>
          <p:cNvSpPr>
            <a:spLocks noGrp="1"/>
          </p:cNvSpPr>
          <p:nvPr>
            <p:ph idx="1"/>
          </p:nvPr>
        </p:nvSpPr>
        <p:spPr>
          <a:xfrm>
            <a:off x="156992" y="1047941"/>
            <a:ext cx="4879031" cy="2118339"/>
          </a:xfrm>
        </p:spPr>
        <p:txBody>
          <a:bodyPr>
            <a:normAutofit/>
          </a:bodyPr>
          <a:lstStyle/>
          <a:p>
            <a:r>
              <a:rPr lang="en-US" sz="2800" dirty="0" smtClean="0"/>
              <a:t>No injuries</a:t>
            </a:r>
          </a:p>
          <a:p>
            <a:r>
              <a:rPr lang="en-US" sz="2800" dirty="0" smtClean="0"/>
              <a:t>No collateral damage</a:t>
            </a:r>
          </a:p>
          <a:p>
            <a:r>
              <a:rPr lang="en-US" sz="2800" dirty="0" smtClean="0"/>
              <a:t>Resume mission same day</a:t>
            </a:r>
          </a:p>
          <a:p>
            <a:r>
              <a:rPr lang="en-US" sz="2800" dirty="0"/>
              <a:t>$</a:t>
            </a:r>
          </a:p>
        </p:txBody>
      </p:sp>
      <p:sp>
        <p:nvSpPr>
          <p:cNvPr id="4" name="Footer Placeholder 3"/>
          <p:cNvSpPr>
            <a:spLocks noGrp="1"/>
          </p:cNvSpPr>
          <p:nvPr>
            <p:ph type="ftr" sz="quarter" idx="11"/>
          </p:nvPr>
        </p:nvSpPr>
        <p:spPr/>
        <p:txBody>
          <a:bodyPr/>
          <a:lstStyle/>
          <a:p>
            <a:r>
              <a:rPr lang="en-US" i="1" dirty="0"/>
              <a:t>First Responder Partnership</a:t>
            </a: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pic>
        <p:nvPicPr>
          <p:cNvPr id="23" name="Picture 22"/>
          <p:cNvPicPr>
            <a:picLocks noChangeAspect="1"/>
          </p:cNvPicPr>
          <p:nvPr/>
        </p:nvPicPr>
        <p:blipFill>
          <a:blip r:embed="rId2"/>
          <a:stretch>
            <a:fillRect/>
          </a:stretch>
        </p:blipFill>
        <p:spPr>
          <a:xfrm>
            <a:off x="5032022" y="999627"/>
            <a:ext cx="6881677" cy="4333306"/>
          </a:xfrm>
          <a:prstGeom prst="rect">
            <a:avLst/>
          </a:prstGeom>
          <a:ln w="38100">
            <a:solidFill>
              <a:schemeClr val="accent1"/>
            </a:solidFill>
          </a:ln>
        </p:spPr>
      </p:pic>
    </p:spTree>
    <p:extLst>
      <p:ext uri="{BB962C8B-B14F-4D97-AF65-F5344CB8AC3E}">
        <p14:creationId xmlns:p14="http://schemas.microsoft.com/office/powerpoint/2010/main" val="1884009801"/>
      </p:ext>
    </p:extLst>
  </p:cSld>
  <p:clrMapOvr>
    <a:masterClrMapping/>
  </p:clrMapOvr>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JLabPowerPoint_widescreen</Template>
  <TotalTime>323</TotalTime>
  <Words>279</Words>
  <Application>Microsoft Office PowerPoint</Application>
  <PresentationFormat>Widescreen</PresentationFormat>
  <Paragraphs>63</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.PingFangSC-Regular</vt:lpstr>
      <vt:lpstr>Arial</vt:lpstr>
      <vt:lpstr>Calibri</vt:lpstr>
      <vt:lpstr>PingFangSC-Regular</vt:lpstr>
      <vt:lpstr>Office Theme</vt:lpstr>
      <vt:lpstr>First Responder Partnership In Action</vt:lpstr>
      <vt:lpstr>The Central Helium Liquefier building (CHL) houses two separate large cryogenic plants. These two plants are responsible for cooling the superconducting radio frequency cryomodules in the tunnel that accelerate the electron beam.</vt:lpstr>
      <vt:lpstr>12 October 2017 – Equipment Failure</vt:lpstr>
      <vt:lpstr>Event Timeline – 12 October, 2017</vt:lpstr>
      <vt:lpstr>Response Success Factors</vt:lpstr>
      <vt:lpstr>Jefferson Lab</vt:lpstr>
      <vt:lpstr>Partnership History</vt:lpstr>
      <vt:lpstr>Practice &amp; Relationship Building</vt:lpstr>
      <vt:lpstr>Mission 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Responder Partnership</dc:title>
  <dc:creator>Bill Rainey</dc:creator>
  <cp:lastModifiedBy>Bert Manzlak</cp:lastModifiedBy>
  <cp:revision>25</cp:revision>
  <dcterms:created xsi:type="dcterms:W3CDTF">2019-04-26T12:27:28Z</dcterms:created>
  <dcterms:modified xsi:type="dcterms:W3CDTF">2019-05-07T16:01:16Z</dcterms:modified>
</cp:coreProperties>
</file>