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66" r:id="rId3"/>
    <p:sldId id="267" r:id="rId4"/>
    <p:sldId id="327" r:id="rId5"/>
    <p:sldId id="269" r:id="rId6"/>
    <p:sldId id="306" r:id="rId7"/>
    <p:sldId id="346" r:id="rId8"/>
    <p:sldId id="270" r:id="rId9"/>
    <p:sldId id="307" r:id="rId10"/>
    <p:sldId id="293" r:id="rId11"/>
    <p:sldId id="273" r:id="rId12"/>
    <p:sldId id="322" r:id="rId13"/>
    <p:sldId id="314" r:id="rId14"/>
    <p:sldId id="324" r:id="rId15"/>
    <p:sldId id="319" r:id="rId16"/>
    <p:sldId id="317" r:id="rId17"/>
    <p:sldId id="274" r:id="rId18"/>
    <p:sldId id="315" r:id="rId19"/>
    <p:sldId id="284" r:id="rId20"/>
    <p:sldId id="277" r:id="rId21"/>
    <p:sldId id="323" r:id="rId22"/>
    <p:sldId id="326" r:id="rId23"/>
    <p:sldId id="332" r:id="rId24"/>
    <p:sldId id="328" r:id="rId25"/>
    <p:sldId id="281" r:id="rId26"/>
    <p:sldId id="282" r:id="rId27"/>
    <p:sldId id="333" r:id="rId28"/>
    <p:sldId id="265" r:id="rId29"/>
    <p:sldId id="344" r:id="rId30"/>
    <p:sldId id="335" r:id="rId31"/>
    <p:sldId id="340" r:id="rId32"/>
    <p:sldId id="345" r:id="rId33"/>
    <p:sldId id="343" r:id="rId34"/>
    <p:sldId id="33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25" autoAdjust="0"/>
    <p:restoredTop sz="72906" autoAdjust="0"/>
  </p:normalViewPr>
  <p:slideViewPr>
    <p:cSldViewPr snapToGrid="0" snapToObjects="1">
      <p:cViewPr varScale="1">
        <p:scale>
          <a:sx n="50" d="100"/>
          <a:sy n="50" d="100"/>
        </p:scale>
        <p:origin x="1524" y="3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7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Saturday, May 11, 2019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Saturday, May 11, 2019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Saturday, May 11,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Fire Safety in </a:t>
            </a:r>
            <a:r>
              <a:rPr lang="en-US" dirty="0" smtClean="0"/>
              <a:t>Laser Labs </a:t>
            </a:r>
            <a:r>
              <a:rPr lang="en-US" dirty="0" smtClean="0"/>
              <a:t>at Jefferson Lab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b="1" dirty="0"/>
              <a:t>International Technical Safety Forum</a:t>
            </a:r>
          </a:p>
          <a:p>
            <a:pPr algn="ctr"/>
            <a:r>
              <a:rPr lang="en-US" b="1" dirty="0"/>
              <a:t>2019</a:t>
            </a:r>
          </a:p>
          <a:p>
            <a:pPr algn="ctr"/>
            <a:endParaRPr lang="en-US" b="1" dirty="0"/>
          </a:p>
          <a:p>
            <a:pPr algn="ctr"/>
            <a:r>
              <a:rPr lang="en-US" sz="1800" dirty="0"/>
              <a:t>European Spallation Source</a:t>
            </a:r>
          </a:p>
          <a:p>
            <a:pPr algn="ctr"/>
            <a:r>
              <a:rPr lang="en-US" sz="1800" dirty="0"/>
              <a:t>Lund, Sweden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dirty="0"/>
              <a:t>Bert Manzlak, CSP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754600" y="5611326"/>
            <a:ext cx="3231473" cy="365125"/>
          </a:xfrm>
        </p:spPr>
        <p:txBody>
          <a:bodyPr/>
          <a:lstStyle/>
          <a:p>
            <a:pPr algn="ctr"/>
            <a:r>
              <a:rPr lang="en-US" sz="1200" dirty="0" smtClean="0"/>
              <a:t>Monday, May 13, 2019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221" y="1816099"/>
            <a:ext cx="4340680" cy="416035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Fire </a:t>
            </a:r>
            <a:r>
              <a:rPr lang="en-US" sz="2800" dirty="0" smtClean="0"/>
              <a:t>Prevention Control Systems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208672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400" dirty="0" smtClean="0"/>
              <a:t>Smoke </a:t>
            </a:r>
            <a:r>
              <a:rPr lang="en-US" sz="2400" dirty="0"/>
              <a:t>Detection</a:t>
            </a:r>
          </a:p>
          <a:p>
            <a:r>
              <a:rPr lang="en-US" sz="2400" dirty="0"/>
              <a:t>Heat Detection</a:t>
            </a:r>
          </a:p>
          <a:p>
            <a:r>
              <a:rPr lang="en-US" sz="2400" dirty="0"/>
              <a:t>Alarms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225" y="3211320"/>
            <a:ext cx="5788241" cy="2923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28" y="1189702"/>
            <a:ext cx="2900517" cy="190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Fire </a:t>
            </a:r>
            <a:r>
              <a:rPr lang="en-US" sz="2800" dirty="0"/>
              <a:t>S</a:t>
            </a:r>
            <a:r>
              <a:rPr lang="en-US" sz="2800" dirty="0" smtClean="0"/>
              <a:t>uppression </a:t>
            </a:r>
            <a:r>
              <a:rPr lang="en-US" sz="2800" dirty="0" smtClean="0"/>
              <a:t>Systems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377382" cy="5381694"/>
          </a:xfrm>
        </p:spPr>
        <p:txBody>
          <a:bodyPr/>
          <a:lstStyle/>
          <a:p>
            <a:pPr marL="0" indent="0">
              <a:buNone/>
            </a:pPr>
            <a:endParaRPr lang="en-US" sz="800" dirty="0" smtClean="0"/>
          </a:p>
          <a:p>
            <a:r>
              <a:rPr lang="en-US" sz="2400" dirty="0" smtClean="0"/>
              <a:t>Fire Suppression Equipment</a:t>
            </a:r>
          </a:p>
          <a:p>
            <a:pPr marL="457200" lvl="1" indent="0">
              <a:buNone/>
            </a:pPr>
            <a:endParaRPr lang="en-US" sz="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Automated - General or Local</a:t>
            </a:r>
          </a:p>
          <a:p>
            <a:pPr marL="457200" lvl="1" indent="0">
              <a:buNone/>
            </a:pPr>
            <a:endParaRPr lang="en-US" sz="8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Manual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41002"/>
            <a:ext cx="3917888" cy="537656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6" y="2595716"/>
            <a:ext cx="4218039" cy="3407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524" y="1052053"/>
            <a:ext cx="1946786" cy="1962177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4819650" y="3156155"/>
            <a:ext cx="4039215" cy="297917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8300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Laser Fire Safety Objective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Avoiding hazardous conditions from fire in:</a:t>
            </a:r>
          </a:p>
          <a:p>
            <a:pPr marL="0" indent="0" algn="ctr">
              <a:buNone/>
            </a:pPr>
            <a:endParaRPr lang="en-US" sz="2400" b="1" dirty="0"/>
          </a:p>
          <a:p>
            <a:r>
              <a:rPr lang="en-US" sz="2400" dirty="0" smtClean="0"/>
              <a:t>Laser components, Optical paths, Target and Lab materials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2400" dirty="0" smtClean="0"/>
              <a:t>Clothing of persons in or near </a:t>
            </a:r>
            <a:r>
              <a:rPr lang="en-US" sz="2400" dirty="0" smtClean="0"/>
              <a:t>laser laboratories</a:t>
            </a:r>
            <a:endParaRPr lang="en-US" sz="2400" dirty="0" smtClean="0"/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2400" dirty="0" smtClean="0"/>
              <a:t>Building materials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2400" dirty="0" smtClean="0"/>
              <a:t>Ignition of </a:t>
            </a:r>
            <a:r>
              <a:rPr lang="en-US" sz="2400" dirty="0" smtClean="0"/>
              <a:t>flammable </a:t>
            </a:r>
            <a:r>
              <a:rPr lang="en-US" sz="2400" dirty="0" smtClean="0"/>
              <a:t>chemicals and gases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2400" dirty="0" smtClean="0"/>
              <a:t>Production of smoke, irritants or toxins </a:t>
            </a:r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16715"/>
            <a:ext cx="3917888" cy="661943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2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General Laser Fire Hazards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" y="966055"/>
            <a:ext cx="3900539" cy="5381694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Class </a:t>
            </a:r>
            <a:r>
              <a:rPr lang="en-US" sz="2400" dirty="0" smtClean="0"/>
              <a:t>4 </a:t>
            </a:r>
            <a:r>
              <a:rPr lang="en-US" sz="2400" dirty="0" smtClean="0"/>
              <a:t>l</a:t>
            </a:r>
            <a:r>
              <a:rPr lang="en-US" sz="2400" dirty="0" smtClean="0"/>
              <a:t>asers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8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Lab </a:t>
            </a:r>
            <a:r>
              <a:rPr lang="en-US" sz="2400" dirty="0" smtClean="0"/>
              <a:t>building </a:t>
            </a:r>
            <a:r>
              <a:rPr lang="en-US" sz="2400" dirty="0" smtClean="0"/>
              <a:t>materials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8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Combustible </a:t>
            </a:r>
            <a:r>
              <a:rPr lang="en-US" sz="2400" dirty="0" smtClean="0"/>
              <a:t>and flammable materials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800" dirty="0" smtClean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Class 3B lasers under certain conditions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23819"/>
            <a:ext cx="3917888" cy="554839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08" y="1063725"/>
            <a:ext cx="4546489" cy="5067915"/>
          </a:xfr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2881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Laser Fire and Ignition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876300"/>
            <a:ext cx="4978400" cy="547144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800" b="1" dirty="0" smtClean="0"/>
          </a:p>
          <a:p>
            <a:pPr>
              <a:lnSpc>
                <a:spcPct val="150000"/>
              </a:lnSpc>
            </a:pPr>
            <a:r>
              <a:rPr lang="en-US" b="1" dirty="0" smtClean="0"/>
              <a:t>Combustible Material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Class 4 lasers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Typical office, lab, building  materials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Flammable </a:t>
            </a:r>
            <a:r>
              <a:rPr lang="en-US" b="1" dirty="0"/>
              <a:t>Material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Class </a:t>
            </a:r>
            <a:r>
              <a:rPr lang="en-US" dirty="0" smtClean="0"/>
              <a:t>3B lasers</a:t>
            </a:r>
            <a:endParaRPr lang="en-US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Create flammable atmosphere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Small ignition source needed</a:t>
            </a:r>
            <a:endParaRPr lang="en-US" dirty="0"/>
          </a:p>
          <a:p>
            <a:pPr marL="457200" lvl="1" indent="0">
              <a:lnSpc>
                <a:spcPct val="150000"/>
              </a:lnSpc>
              <a:buNone/>
            </a:pPr>
            <a:endParaRPr lang="en-US" b="1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 algn="ctr">
              <a:buNone/>
            </a:pPr>
            <a:endParaRPr lang="en-US" dirty="0" smtClean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47749"/>
            <a:ext cx="3917888" cy="430909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91" y="1130299"/>
            <a:ext cx="3857206" cy="4762501"/>
          </a:xfrm>
          <a:prstGeom prst="rect">
            <a:avLst/>
          </a:prstGeom>
          <a:solidFill>
            <a:schemeClr val="accent2"/>
          </a:solidFill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7749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General Laser Fire Hazards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130299"/>
            <a:ext cx="4148781" cy="52174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Combustible </a:t>
            </a:r>
            <a:r>
              <a:rPr lang="en-US" dirty="0"/>
              <a:t>materials in </a:t>
            </a:r>
            <a:r>
              <a:rPr lang="en-US" dirty="0" smtClean="0"/>
              <a:t>labs</a:t>
            </a:r>
            <a:endParaRPr lang="en-US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Room</a:t>
            </a:r>
            <a:r>
              <a:rPr lang="en-US" dirty="0"/>
              <a:t>, </a:t>
            </a:r>
            <a:r>
              <a:rPr lang="en-US" dirty="0" smtClean="0"/>
              <a:t>building construction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Laser table, barriers, 	curtains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800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Ignition </a:t>
            </a:r>
            <a:r>
              <a:rPr lang="en-US" dirty="0"/>
              <a:t>issues in </a:t>
            </a:r>
            <a:r>
              <a:rPr lang="en-US" dirty="0" smtClean="0"/>
              <a:t>labs</a:t>
            </a:r>
            <a:endParaRPr lang="en-US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Flammable chemicals / 	material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Ignition </a:t>
            </a:r>
            <a:r>
              <a:rPr lang="en-US" dirty="0"/>
              <a:t>sources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72981"/>
            <a:ext cx="3917888" cy="505677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697574" y="966788"/>
            <a:ext cx="4200620" cy="53816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5090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Specific Fire and Ignition Hazards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55790"/>
            <a:ext cx="3917888" cy="522868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4"/>
          </p:nvPr>
        </p:nvSpPr>
        <p:spPr>
          <a:xfrm>
            <a:off x="4306529" y="3136490"/>
            <a:ext cx="4466768" cy="31193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Ignitable chemicals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2400" dirty="0" smtClean="0"/>
              <a:t>Flammable </a:t>
            </a:r>
            <a:r>
              <a:rPr lang="en-US" sz="2400" dirty="0" smtClean="0"/>
              <a:t>gases &amp; </a:t>
            </a:r>
            <a:r>
              <a:rPr lang="en-US" sz="2400" dirty="0" smtClean="0"/>
              <a:t>vapors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2400" dirty="0" smtClean="0"/>
              <a:t>Unusual targets</a:t>
            </a:r>
            <a:endParaRPr lang="en-US" sz="2400" dirty="0" smtClean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213" y="3392129"/>
            <a:ext cx="2054942" cy="2449469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12" y="1091380"/>
            <a:ext cx="3125595" cy="178947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071" y="1091381"/>
            <a:ext cx="2654710" cy="204510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9034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Laser Classifications of Concern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052017"/>
            <a:ext cx="4148781" cy="52067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 Class 4 laser beam can cause materials to smolder or burn, especially at close </a:t>
            </a:r>
            <a:r>
              <a:rPr lang="en-US" dirty="0" smtClean="0"/>
              <a:t>range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43348"/>
            <a:ext cx="3917888" cy="635310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686300" y="1052017"/>
            <a:ext cx="4086997" cy="52957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Under some situations where flammable compounds or substances exist, it is possible that fires can be ignited by Class 3B lasers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77100" y="5549900"/>
            <a:ext cx="12987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3825391"/>
            <a:ext cx="7213600" cy="221366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1583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Standard Engineering </a:t>
            </a:r>
            <a:r>
              <a:rPr lang="en-US" sz="2800" dirty="0" smtClean="0"/>
              <a:t>Controls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62700"/>
            <a:ext cx="3917888" cy="415958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Beam Stop or attenuation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Beam Shutters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Controlled Beam Path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Protective Housing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3" y="3706761"/>
            <a:ext cx="8146179" cy="2408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127128"/>
            <a:ext cx="2997200" cy="184923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5874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Jefferson Lab Administrative </a:t>
            </a:r>
            <a:r>
              <a:rPr lang="en-US" sz="2800" dirty="0" smtClean="0"/>
              <a:t>Control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08626"/>
            <a:ext cx="3917888" cy="470032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6115664" y="966055"/>
            <a:ext cx="2957315" cy="5381694"/>
          </a:xfrm>
        </p:spPr>
        <p:txBody>
          <a:bodyPr/>
          <a:lstStyle/>
          <a:p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  </a:t>
            </a:r>
            <a:endParaRPr lang="en-US" sz="2000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3" y="966055"/>
            <a:ext cx="5678282" cy="510454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312310" y="1238865"/>
            <a:ext cx="2566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Laser Operational Safety Procedure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(LOSP) for all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Class 4 &amp; Class 3B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asers or laser systems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536" y="240539"/>
            <a:ext cx="8464378" cy="236227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U.S. National Laboratories</a:t>
            </a:r>
            <a:endParaRPr lang="en-US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5514"/>
            <a:ext cx="9144000" cy="529446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80698"/>
            <a:ext cx="3917888" cy="151701"/>
          </a:xfrm>
        </p:spPr>
        <p:txBody>
          <a:bodyPr/>
          <a:lstStyle/>
          <a:p>
            <a:pPr algn="ctr"/>
            <a:r>
              <a:rPr lang="en-US" dirty="0" smtClean="0"/>
              <a:t>Fire </a:t>
            </a:r>
            <a:r>
              <a:rPr lang="en-US" dirty="0"/>
              <a:t>Safety </a:t>
            </a:r>
            <a:r>
              <a:rPr lang="en-US" dirty="0" smtClean="0"/>
              <a:t>in Laser Labs at </a:t>
            </a:r>
            <a:r>
              <a:rPr lang="en-US" dirty="0"/>
              <a:t>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24284" y="1042219"/>
            <a:ext cx="287101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18400" y="1168400"/>
            <a:ext cx="5461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91450" y="1042219"/>
            <a:ext cx="36195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7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Laser Fire Safety -  Key </a:t>
            </a:r>
            <a:r>
              <a:rPr lang="en-US" sz="2800" dirty="0" smtClean="0"/>
              <a:t>Personnel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749" y="1440408"/>
            <a:ext cx="4148137" cy="431454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190916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/>
              <a:t>Fire Marshal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Laser Safety Officer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Laser System Supervisor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Laser Operator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Area Safety Warden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Fire Marshal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27" y="1536700"/>
            <a:ext cx="4001873" cy="38862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057901"/>
            <a:ext cx="3917888" cy="720758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Perform authority having jurisdiction (AHJ) </a:t>
            </a:r>
            <a:r>
              <a:rPr lang="en-US" dirty="0" smtClean="0"/>
              <a:t>authorities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800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Ensure </a:t>
            </a:r>
            <a:r>
              <a:rPr lang="en-US" dirty="0"/>
              <a:t>the fire protection program is reviewed, assessed and </a:t>
            </a:r>
            <a:r>
              <a:rPr lang="en-US" dirty="0" smtClean="0"/>
              <a:t>implemented</a:t>
            </a:r>
          </a:p>
          <a:p>
            <a:pPr>
              <a:lnSpc>
                <a:spcPct val="150000"/>
              </a:lnSpc>
            </a:pPr>
            <a:endParaRPr lang="en-US" sz="800" dirty="0"/>
          </a:p>
          <a:p>
            <a:pPr>
              <a:lnSpc>
                <a:spcPct val="150000"/>
              </a:lnSpc>
            </a:pPr>
            <a:r>
              <a:rPr lang="en-US" dirty="0"/>
              <a:t>Serve as Subject Matter Expert (SME) for the fire-protection </a:t>
            </a:r>
            <a:r>
              <a:rPr lang="en-US" dirty="0" smtClean="0"/>
              <a:t>systems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19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Laser Safety Officer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84900"/>
            <a:ext cx="3917888" cy="593758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343400" y="966055"/>
            <a:ext cx="4429897" cy="53816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Perform laser equipment / area hazard </a:t>
            </a:r>
            <a:r>
              <a:rPr lang="en-US" sz="2000" dirty="0" smtClean="0"/>
              <a:t>evaluations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Approve LOSPs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Perform an ESH&amp;Q Review on all lasers and equipment purchase </a:t>
            </a:r>
            <a:r>
              <a:rPr lang="en-US" sz="2000" dirty="0" smtClean="0"/>
              <a:t>requests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Approve acceptable procurement </a:t>
            </a:r>
            <a:r>
              <a:rPr lang="en-US" sz="2000" dirty="0" smtClean="0"/>
              <a:t>requests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Monitor and enforce hazard control requirements for laser </a:t>
            </a:r>
            <a:r>
              <a:rPr lang="en-US" sz="2000" dirty="0" smtClean="0"/>
              <a:t>systems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701" y="1219199"/>
            <a:ext cx="3529500" cy="469900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4193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Laser System Supervisor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59501"/>
            <a:ext cx="3917888" cy="619158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902200" y="1066800"/>
            <a:ext cx="3871097" cy="52809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If </a:t>
            </a:r>
            <a:r>
              <a:rPr lang="en-US" sz="2000" dirty="0"/>
              <a:t>supervising inexperienced workers, develop an </a:t>
            </a:r>
            <a:r>
              <a:rPr lang="en-US" sz="2000" dirty="0" smtClean="0"/>
              <a:t>equipment / area </a:t>
            </a:r>
            <a:r>
              <a:rPr lang="en-US" sz="2000" dirty="0"/>
              <a:t>specific laser mentor </a:t>
            </a:r>
            <a:r>
              <a:rPr lang="en-US" sz="2000" dirty="0" smtClean="0"/>
              <a:t>program</a:t>
            </a:r>
          </a:p>
          <a:p>
            <a:pPr marL="0" indent="0">
              <a:lnSpc>
                <a:spcPct val="150000"/>
              </a:lnSpc>
              <a:buNone/>
            </a:pPr>
            <a:endParaRPr lang="en-US" sz="8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Maintain </a:t>
            </a:r>
            <a:r>
              <a:rPr lang="en-US" sz="2000" dirty="0"/>
              <a:t>a list of Qualified Laser Workers for specific </a:t>
            </a:r>
            <a:r>
              <a:rPr lang="en-US" sz="2000" dirty="0" smtClean="0"/>
              <a:t>equipment / areas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800" dirty="0" smtClean="0"/>
          </a:p>
          <a:p>
            <a:pPr>
              <a:lnSpc>
                <a:spcPct val="150000"/>
              </a:lnSpc>
            </a:pPr>
            <a:r>
              <a:rPr lang="en-US" sz="2000" dirty="0"/>
              <a:t>Perform Laser Safety Control </a:t>
            </a:r>
            <a:r>
              <a:rPr lang="en-US" sz="2000" dirty="0" smtClean="0"/>
              <a:t>Inspections  </a:t>
            </a:r>
            <a:r>
              <a:rPr lang="en-US" sz="1600" dirty="0" smtClean="0"/>
              <a:t>(Bi-Annual Formal)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3" y="1714500"/>
            <a:ext cx="4287837" cy="38608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7348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Laser System Supervisor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62" y="966123"/>
            <a:ext cx="4291206" cy="42837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98447"/>
            <a:ext cx="3917888" cy="480211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03" y="966124"/>
            <a:ext cx="4036218" cy="5381625"/>
          </a:xfrm>
          <a:ln w="38100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57800"/>
            <a:ext cx="45338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Laser </a:t>
            </a:r>
            <a:r>
              <a:rPr lang="en-US" sz="2800" dirty="0" smtClean="0"/>
              <a:t>Operator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59500"/>
            <a:ext cx="3917888" cy="619158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686300" y="1257300"/>
            <a:ext cx="4086997" cy="50904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Maintain </a:t>
            </a:r>
            <a:r>
              <a:rPr lang="en-US" sz="2000" dirty="0"/>
              <a:t>current training </a:t>
            </a:r>
            <a:r>
              <a:rPr lang="en-US" sz="2000" dirty="0" smtClean="0"/>
              <a:t> (</a:t>
            </a:r>
            <a:r>
              <a:rPr lang="en-US" sz="2000" dirty="0"/>
              <a:t>SAF 114O Laser Orientation), and specific training as determined by the Laser System </a:t>
            </a:r>
            <a:r>
              <a:rPr lang="en-US" sz="2000" dirty="0" smtClean="0"/>
              <a:t>Supervisor</a:t>
            </a:r>
            <a:endParaRPr lang="en-US" sz="2000" dirty="0" smtClean="0"/>
          </a:p>
          <a:p>
            <a:pPr marL="0" indent="0">
              <a:buNone/>
            </a:pPr>
            <a:endParaRPr lang="en-US" sz="800" dirty="0"/>
          </a:p>
          <a:p>
            <a:pPr>
              <a:lnSpc>
                <a:spcPct val="150000"/>
              </a:lnSpc>
            </a:pPr>
            <a:r>
              <a:rPr lang="en-US" sz="2000" dirty="0" smtClean="0"/>
              <a:t>Request </a:t>
            </a:r>
            <a:r>
              <a:rPr lang="en-US" sz="2000" dirty="0"/>
              <a:t>an </a:t>
            </a:r>
            <a:r>
              <a:rPr lang="en-US" sz="2000" dirty="0" smtClean="0"/>
              <a:t>equipment / area </a:t>
            </a:r>
            <a:r>
              <a:rPr lang="en-US" sz="2000" dirty="0"/>
              <a:t>hazard evaluation from the Laser Safety Officer if compliance with </a:t>
            </a:r>
            <a:r>
              <a:rPr lang="en-US" sz="2000" dirty="0" smtClean="0"/>
              <a:t>requirements </a:t>
            </a:r>
            <a:r>
              <a:rPr lang="en-US" sz="2000" dirty="0"/>
              <a:t>is </a:t>
            </a:r>
            <a:r>
              <a:rPr lang="en-US" sz="2000" dirty="0" smtClean="0"/>
              <a:t>unclear</a:t>
            </a:r>
            <a:endParaRPr lang="en-US" sz="2000" dirty="0"/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719" y="1776413"/>
            <a:ext cx="3933825" cy="376237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490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22" y="240539"/>
            <a:ext cx="8464378" cy="48749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Safety </a:t>
            </a:r>
            <a:r>
              <a:rPr lang="en-US" sz="2800" dirty="0" smtClean="0"/>
              <a:t>Warden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10301"/>
            <a:ext cx="3917888" cy="568358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896464" y="966055"/>
            <a:ext cx="4133236" cy="53816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800" dirty="0" smtClean="0"/>
          </a:p>
          <a:p>
            <a:pPr marL="0" indent="0">
              <a:lnSpc>
                <a:spcPct val="150000"/>
              </a:lnSpc>
              <a:buNone/>
            </a:pPr>
            <a:endParaRPr lang="en-US" sz="8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Perform </a:t>
            </a:r>
            <a:r>
              <a:rPr lang="en-US" sz="2000" dirty="0" smtClean="0"/>
              <a:t>documented </a:t>
            </a:r>
            <a:r>
              <a:rPr lang="en-US" sz="2000" dirty="0" smtClean="0"/>
              <a:t>Safety </a:t>
            </a:r>
            <a:r>
              <a:rPr lang="en-US" sz="2000" dirty="0"/>
              <a:t>Warden </a:t>
            </a:r>
            <a:r>
              <a:rPr lang="en-US" sz="2000" dirty="0" smtClean="0"/>
              <a:t>Inspections - Monthly</a:t>
            </a:r>
            <a:endParaRPr lang="en-US" sz="2000" dirty="0" smtClean="0"/>
          </a:p>
          <a:p>
            <a:pPr marL="457200" lvl="1" indent="0">
              <a:lnSpc>
                <a:spcPct val="150000"/>
              </a:lnSpc>
              <a:buNone/>
            </a:pPr>
            <a:endParaRPr lang="en-US" sz="8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Inspect portable </a:t>
            </a:r>
            <a:r>
              <a:rPr lang="en-US" sz="1800" dirty="0"/>
              <a:t>f</a:t>
            </a:r>
            <a:r>
              <a:rPr lang="en-US" sz="1800" dirty="0" smtClean="0"/>
              <a:t>ire </a:t>
            </a:r>
            <a:r>
              <a:rPr lang="en-US" sz="1800" dirty="0"/>
              <a:t>e</a:t>
            </a:r>
            <a:r>
              <a:rPr lang="en-US" sz="1800" dirty="0" smtClean="0"/>
              <a:t>xtinguishers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Inspect means of egress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Inspect area housekeeping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Inspect flammable storage</a:t>
            </a:r>
            <a:endParaRPr lang="en-US" sz="18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01" y="1184377"/>
            <a:ext cx="3821060" cy="474652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203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What More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47748"/>
            <a:ext cx="3917888" cy="430910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2815" b="22815"/>
          <a:stretch>
            <a:fillRect/>
          </a:stretch>
        </p:blipFill>
        <p:spPr>
          <a:xfrm>
            <a:off x="283519" y="3559809"/>
            <a:ext cx="4148781" cy="257429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19" y="909637"/>
            <a:ext cx="4148781" cy="246856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5003800" y="1130299"/>
            <a:ext cx="3769497" cy="521744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Annual Building Fire Exercise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Test Alarms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Evacuation 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Muster </a:t>
            </a:r>
            <a:r>
              <a:rPr lang="en-US" dirty="0" smtClean="0"/>
              <a:t>Points                       </a:t>
            </a:r>
            <a:r>
              <a:rPr lang="en-US" sz="1400" dirty="0" smtClean="0"/>
              <a:t>(designated area for accountability after evacuation)</a:t>
            </a:r>
            <a:endParaRPr lang="en-US" sz="14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Municipal Fire Department  Information Exchange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Emergency Management Exercises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Building Hazard Highlight Discussions - Lasers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6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542" r="4542"/>
          <a:stretch>
            <a:fillRect/>
          </a:stretch>
        </p:blipFill>
        <p:spPr>
          <a:xfrm>
            <a:off x="4506687" y="1725953"/>
            <a:ext cx="4498520" cy="382163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anzlak@jlab.org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 dirty="0" smtClean="0"/>
              <a:t>May 13, 2019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Bert Manzlak, CSP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The Fire Safety Program in Laser Labs … Works!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b="1" dirty="0" smtClean="0"/>
              <a:t>Back-Up Slides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1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88490"/>
            <a:ext cx="8464378" cy="639539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 smtClean="0"/>
              <a:t>Thomas Jefferson National Accelerator Facility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47749"/>
            <a:ext cx="3917888" cy="430909"/>
          </a:xfrm>
        </p:spPr>
        <p:txBody>
          <a:bodyPr/>
          <a:lstStyle/>
          <a:p>
            <a:pPr algn="ctr"/>
            <a:r>
              <a:rPr lang="en-US" dirty="0" smtClean="0"/>
              <a:t>Fire Safety in Laser Labs at </a:t>
            </a:r>
            <a:r>
              <a:rPr lang="en-US" dirty="0"/>
              <a:t>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686300" y="966054"/>
            <a:ext cx="4178300" cy="550128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Jefferson Lab                      Newport News, Virginia</a:t>
            </a:r>
          </a:p>
          <a:p>
            <a:pPr marL="0" indent="0" algn="ctr">
              <a:buNone/>
            </a:pPr>
            <a:r>
              <a:rPr lang="en-US" sz="1800" i="1" dirty="0" smtClean="0"/>
              <a:t>Its primary mission is to enable basic research for building a comprehensive understanding of the atom’s nucleus</a:t>
            </a:r>
          </a:p>
          <a:p>
            <a:pPr marL="0" indent="0" algn="ctr">
              <a:buNone/>
            </a:pPr>
            <a:endParaRPr lang="en-US" sz="800" dirty="0" smtClean="0"/>
          </a:p>
          <a:p>
            <a:pPr marL="0" indent="0" algn="ctr">
              <a:buNone/>
            </a:pPr>
            <a:r>
              <a:rPr lang="en-US" dirty="0" smtClean="0"/>
              <a:t>12 GeV Electron Beam Accelerator 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en-US" sz="2000" dirty="0" smtClean="0"/>
              <a:t>~1,400 meters CEBAF                     Four Experimental Halls</a:t>
            </a:r>
          </a:p>
          <a:p>
            <a:pPr marL="0" indent="0" algn="ctr">
              <a:buNone/>
            </a:pPr>
            <a:r>
              <a:rPr lang="en-US" sz="1700" dirty="0" smtClean="0"/>
              <a:t>~ </a:t>
            </a:r>
            <a:r>
              <a:rPr lang="en-US" sz="1700" dirty="0" smtClean="0"/>
              <a:t>750 Staff</a:t>
            </a:r>
          </a:p>
          <a:p>
            <a:pPr marL="0" indent="0" algn="ctr">
              <a:buNone/>
            </a:pPr>
            <a:r>
              <a:rPr lang="en-US" sz="1700" dirty="0" smtClean="0"/>
              <a:t>~ 1,500 Users (~ 200 daily)</a:t>
            </a:r>
            <a:endParaRPr lang="en-US" sz="1700" dirty="0"/>
          </a:p>
          <a:p>
            <a:pPr marL="0" indent="0" algn="ctr">
              <a:buNone/>
            </a:pPr>
            <a:r>
              <a:rPr lang="en-US" sz="1700" dirty="0" smtClean="0"/>
              <a:t>~ 200 Students (~100 daily</a:t>
            </a:r>
            <a:r>
              <a:rPr lang="en-US" sz="1700" dirty="0" smtClean="0"/>
              <a:t>)</a:t>
            </a:r>
          </a:p>
          <a:p>
            <a:pPr marL="0" indent="0" algn="ctr">
              <a:buNone/>
            </a:pPr>
            <a:endParaRPr lang="en-US" sz="800" dirty="0" smtClean="0"/>
          </a:p>
          <a:p>
            <a:pPr marL="0" indent="0" algn="ctr">
              <a:buNone/>
            </a:pPr>
            <a:r>
              <a:rPr lang="en-US" sz="2000" dirty="0" smtClean="0"/>
              <a:t>Class 4 or 3B Laser Labs - 18</a:t>
            </a:r>
            <a:endParaRPr lang="en-US" sz="2000" dirty="0" smtClean="0"/>
          </a:p>
          <a:p>
            <a:pPr marL="0" indent="0" algn="ctr">
              <a:buNone/>
            </a:pPr>
            <a:endParaRPr lang="en-US" sz="17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284" y="1159131"/>
            <a:ext cx="4031226" cy="49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112" y="240539"/>
            <a:ext cx="8464378" cy="48749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Jefferson Lab Street Hockey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46801"/>
            <a:ext cx="3917888" cy="457200"/>
          </a:xfrm>
        </p:spPr>
        <p:txBody>
          <a:bodyPr/>
          <a:lstStyle/>
          <a:p>
            <a:pPr algn="ctr"/>
            <a:r>
              <a:rPr lang="en-US" dirty="0" smtClean="0"/>
              <a:t>ITSF 19   ESS Lund, Sweden   May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 rot="5400000">
            <a:off x="4254495" y="1304929"/>
            <a:ext cx="4699002" cy="437514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8920" y="1346200"/>
            <a:ext cx="3755080" cy="449580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9" name="Oval 8"/>
          <p:cNvSpPr/>
          <p:nvPr/>
        </p:nvSpPr>
        <p:spPr>
          <a:xfrm>
            <a:off x="5016500" y="3619500"/>
            <a:ext cx="1828800" cy="16383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654800" y="1257302"/>
            <a:ext cx="3263900" cy="259079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83499" y="2387600"/>
            <a:ext cx="1108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Hall A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Bit of Laser Classification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Class </a:t>
            </a:r>
            <a:r>
              <a:rPr lang="en-US" b="1" dirty="0" smtClean="0"/>
              <a:t>3B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Lasers</a:t>
            </a:r>
            <a:r>
              <a:rPr lang="en-US" dirty="0" smtClean="0"/>
              <a:t> </a:t>
            </a:r>
            <a:r>
              <a:rPr lang="en-US" dirty="0"/>
              <a:t>in this class may cause damage if the </a:t>
            </a:r>
            <a:r>
              <a:rPr lang="en-US" b="1" dirty="0"/>
              <a:t>beam</a:t>
            </a:r>
            <a:r>
              <a:rPr lang="en-US" dirty="0"/>
              <a:t> enters the eye directly. This generally applies to </a:t>
            </a:r>
            <a:r>
              <a:rPr lang="en-US" b="1" dirty="0"/>
              <a:t>lasers</a:t>
            </a:r>
            <a:r>
              <a:rPr lang="en-US" dirty="0"/>
              <a:t> powered from 5–500 </a:t>
            </a:r>
            <a:r>
              <a:rPr lang="en-US" dirty="0"/>
              <a:t>mW</a:t>
            </a:r>
            <a:r>
              <a:rPr lang="en-US" dirty="0"/>
              <a:t>.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b="1" dirty="0" smtClean="0"/>
              <a:t>Lasers</a:t>
            </a:r>
            <a:r>
              <a:rPr lang="en-US" dirty="0" smtClean="0"/>
              <a:t> </a:t>
            </a:r>
            <a:r>
              <a:rPr lang="en-US" dirty="0"/>
              <a:t>at the high power end of this class may also present a </a:t>
            </a:r>
            <a:r>
              <a:rPr lang="en-US" b="1" dirty="0"/>
              <a:t>fire hazard</a:t>
            </a:r>
            <a:r>
              <a:rPr lang="en-US" dirty="0"/>
              <a:t> </a:t>
            </a:r>
            <a:r>
              <a:rPr lang="en-US" dirty="0" smtClean="0"/>
              <a:t>and  </a:t>
            </a:r>
            <a:r>
              <a:rPr lang="en-US" dirty="0"/>
              <a:t>can lightly burn skin.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10300"/>
            <a:ext cx="3917888" cy="568358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/>
              <a:t>Class 4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By </a:t>
            </a:r>
            <a:r>
              <a:rPr lang="en-US" dirty="0"/>
              <a:t>definition, a </a:t>
            </a:r>
            <a:r>
              <a:rPr lang="en-US" b="1" dirty="0" smtClean="0"/>
              <a:t>Class </a:t>
            </a:r>
            <a:r>
              <a:rPr lang="en-US" b="1" dirty="0"/>
              <a:t>4 laser</a:t>
            </a:r>
            <a:r>
              <a:rPr lang="en-US" dirty="0"/>
              <a:t> can burn the skin, or cause devastating and permanent eye damage as a result of direct, diffuse or indirect beam viewing.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These </a:t>
            </a:r>
            <a:r>
              <a:rPr lang="en-US" b="1" dirty="0"/>
              <a:t>lasers</a:t>
            </a:r>
            <a:r>
              <a:rPr lang="en-US" dirty="0"/>
              <a:t> may ignite combustible materials, and thus may represent a </a:t>
            </a:r>
            <a:r>
              <a:rPr lang="en-US" b="1" dirty="0"/>
              <a:t>fire</a:t>
            </a:r>
            <a:r>
              <a:rPr lang="en-US" dirty="0"/>
              <a:t> risk.</a:t>
            </a:r>
          </a:p>
        </p:txBody>
      </p:sp>
    </p:spTree>
    <p:extLst>
      <p:ext uri="{BB962C8B-B14F-4D97-AF65-F5344CB8AC3E}">
        <p14:creationId xmlns:p14="http://schemas.microsoft.com/office/powerpoint/2010/main" val="133975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en-US" sz="2800" dirty="0"/>
              <a:t>ANSI Z136.1 – </a:t>
            </a:r>
            <a:r>
              <a:rPr lang="en-US" sz="2800" dirty="0" smtClean="0"/>
              <a:t>2014    </a:t>
            </a:r>
            <a:r>
              <a:rPr lang="en-US" sz="2800" dirty="0"/>
              <a:t>“Safe Use of Lasers”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Section 7.2.3 Fire Hazards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Class 4 laser beams represent a fire hazard.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Enclosure of Class 4 laser beam can result in potential fire hazards if enclosure materials are likely to be exposed to irradiances exceeding 10 W cm2 or beam powers exceeding 0.5 W.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Under some situations where flammable compounds or substances exist, it is possible that fires can be ignited by Class 3B lasers.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NOTE</a:t>
            </a:r>
            <a:r>
              <a:rPr lang="en-US" dirty="0" smtClean="0"/>
              <a:t> – The National Fire Protection Agency standard NFPA ® 115 states that for continuous wave (CW) lasers, 0.5 W cm-2 is a possible ignition hazard.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23000"/>
            <a:ext cx="3917888" cy="555658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2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bit more about Class 3B lasers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Class 3B</a:t>
            </a:r>
          </a:p>
          <a:p>
            <a:r>
              <a:rPr lang="en-US" sz="1800" dirty="0" smtClean="0"/>
              <a:t>A </a:t>
            </a:r>
            <a:r>
              <a:rPr lang="en-US" sz="1800" dirty="0"/>
              <a:t>Class 3B laser is hazardous if the eye is exposed directly, but diffuse reflections such as those from paper or other </a:t>
            </a:r>
            <a:r>
              <a:rPr lang="en-US" sz="1800" dirty="0" smtClean="0"/>
              <a:t>matte </a:t>
            </a:r>
            <a:r>
              <a:rPr lang="en-US" sz="1800" dirty="0"/>
              <a:t>surfaces are not harmful. </a:t>
            </a:r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en-US" sz="1800" dirty="0"/>
              <a:t>AEL for continuous lasers in the wavelength range from 315 nm to far infrared is 0.5 W. </a:t>
            </a:r>
            <a:endParaRPr lang="en-US" sz="1800" dirty="0" smtClean="0"/>
          </a:p>
          <a:p>
            <a:r>
              <a:rPr lang="en-US" sz="1800" dirty="0" smtClean="0"/>
              <a:t>For </a:t>
            </a:r>
            <a:r>
              <a:rPr lang="en-US" sz="1800" dirty="0"/>
              <a:t>pulsed lasers between 400 and 700 nm, the limit is 30 </a:t>
            </a:r>
            <a:r>
              <a:rPr lang="en-US" sz="1800" dirty="0"/>
              <a:t>mJ</a:t>
            </a:r>
            <a:r>
              <a:rPr lang="en-US" sz="1800" dirty="0"/>
              <a:t>. </a:t>
            </a:r>
            <a:endParaRPr lang="en-US" sz="1800" dirty="0" smtClean="0"/>
          </a:p>
          <a:p>
            <a:r>
              <a:rPr lang="en-US" sz="1800" dirty="0" smtClean="0"/>
              <a:t>Other </a:t>
            </a:r>
            <a:r>
              <a:rPr lang="en-US" sz="1800" dirty="0"/>
              <a:t>limits apply to other wavelengths and </a:t>
            </a:r>
            <a:r>
              <a:rPr lang="en-US" sz="1800" dirty="0" smtClean="0"/>
              <a:t>to ultra-shot pulsed </a:t>
            </a:r>
            <a:r>
              <a:rPr lang="en-US" sz="1800" dirty="0"/>
              <a:t>lasers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Protective </a:t>
            </a:r>
            <a:r>
              <a:rPr lang="en-US" sz="1800" dirty="0"/>
              <a:t>eyewear is typically required where direct viewing of a class 3B laser beam may occur. </a:t>
            </a:r>
            <a:endParaRPr lang="en-US" sz="1800" dirty="0" smtClean="0"/>
          </a:p>
          <a:p>
            <a:r>
              <a:rPr lang="en-US" sz="1800" dirty="0" smtClean="0"/>
              <a:t>Class-3B </a:t>
            </a:r>
            <a:r>
              <a:rPr lang="en-US" sz="1800" dirty="0"/>
              <a:t>lasers must be equipped with a key switch and a safety interlock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Class</a:t>
            </a:r>
            <a:r>
              <a:rPr lang="en-US" sz="1800" dirty="0"/>
              <a:t> 3B lasers are used inside CD and DVD writers, although the writer unit itself is class 1 because the laser light cannot leave the unit</a:t>
            </a:r>
            <a:r>
              <a:rPr lang="en-US" sz="1800" dirty="0" smtClean="0"/>
              <a:t>.</a:t>
            </a:r>
          </a:p>
          <a:p>
            <a:r>
              <a:rPr lang="en-US" sz="1800" dirty="0"/>
              <a:t>Class 3B visible-beam lasers are medium powered, from 5 to 499 </a:t>
            </a:r>
            <a:r>
              <a:rPr lang="en-US" sz="1800" dirty="0"/>
              <a:t>milliwatts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 </a:t>
            </a:r>
            <a:r>
              <a:rPr lang="en-US" sz="1800" b="1" dirty="0"/>
              <a:t>A Class 3B laser can cause eye injury.</a:t>
            </a:r>
            <a:r>
              <a:rPr lang="en-US" sz="1800" dirty="0"/>
              <a:t> The more powerful the laser, the greater the chance of injury.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47749"/>
            <a:ext cx="3917888" cy="430909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8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bit more about Class 4 lasers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/>
              <a:t>Class 4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Class </a:t>
            </a:r>
            <a:r>
              <a:rPr lang="en-US" dirty="0"/>
              <a:t>4 is the highest and most dangerous class of laser, including all lasers that exceed the Class 3B </a:t>
            </a:r>
            <a:r>
              <a:rPr lang="en-US" dirty="0" smtClean="0"/>
              <a:t>Allowable Exposure Limit (AEL).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These </a:t>
            </a:r>
            <a:r>
              <a:rPr lang="en-US" dirty="0"/>
              <a:t>lasers may ignite combustible materials, and thus may represent a fire risk</a:t>
            </a:r>
            <a:r>
              <a:rPr lang="en-US" dirty="0" smtClean="0"/>
              <a:t>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These </a:t>
            </a:r>
            <a:r>
              <a:rPr lang="en-US" dirty="0"/>
              <a:t>hazards may also apply to indirect or non-specular reflections of the beam, even from apparently matte surfaces – meaning that great care must be taken to control the beam path. </a:t>
            </a:r>
            <a:endParaRPr lang="en-US" dirty="0" smtClean="0"/>
          </a:p>
          <a:p>
            <a:pPr>
              <a:lnSpc>
                <a:spcPct val="160000"/>
              </a:lnSpc>
            </a:pPr>
            <a:r>
              <a:rPr lang="en-US" dirty="0" smtClean="0"/>
              <a:t>Class</a:t>
            </a:r>
            <a:r>
              <a:rPr lang="en-US" dirty="0"/>
              <a:t> 4 lasers must be equipped with a key switch and a safety interlock.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48400"/>
            <a:ext cx="3917888" cy="530258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1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Jefferson Lab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5584" y="728029"/>
            <a:ext cx="9562242" cy="5225771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24600"/>
            <a:ext cx="3917888" cy="454058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004558" y="1263650"/>
            <a:ext cx="444500" cy="1905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-152137" y="1715314"/>
            <a:ext cx="2197100" cy="325120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65587" y="1738958"/>
            <a:ext cx="2450837" cy="100344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93392" y="5435600"/>
            <a:ext cx="8356600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96465" y="3765150"/>
            <a:ext cx="4002792" cy="215899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196465" y="2725442"/>
            <a:ext cx="219959" cy="102870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190353" y="3981049"/>
            <a:ext cx="72855" cy="1471951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26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Government Requirement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78858"/>
            <a:ext cx="3917888" cy="599800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03174" y="1016507"/>
            <a:ext cx="4270123" cy="5089325"/>
          </a:xfrm>
        </p:spPr>
        <p:txBody>
          <a:bodyPr>
            <a:normAutofit lnSpcReduction="10000"/>
          </a:bodyPr>
          <a:lstStyle/>
          <a:p>
            <a:endParaRPr lang="en-US" sz="800" dirty="0" smtClean="0"/>
          </a:p>
          <a:p>
            <a:pPr marL="0" indent="0" algn="ctr">
              <a:buNone/>
              <a:defRPr/>
            </a:pPr>
            <a:r>
              <a:rPr lang="en-US" sz="2400" dirty="0">
                <a:latin typeface="Arial" panose="020B0604020202020204" pitchFamily="34" charset="0"/>
              </a:rPr>
              <a:t>Department of Energy</a:t>
            </a:r>
          </a:p>
          <a:p>
            <a:pPr marL="0" indent="0" algn="ctr">
              <a:buNone/>
              <a:defRPr/>
            </a:pPr>
            <a:r>
              <a:rPr lang="en-US" sz="1800" dirty="0">
                <a:latin typeface="Arial" panose="020B0604020202020204" pitchFamily="34" charset="0"/>
              </a:rPr>
              <a:t>10 C.F.R. 851  </a:t>
            </a:r>
          </a:p>
          <a:p>
            <a:pPr marL="0" indent="0" algn="ctr">
              <a:buNone/>
              <a:defRPr/>
            </a:pPr>
            <a:r>
              <a:rPr lang="en-US" sz="1800" dirty="0">
                <a:latin typeface="Arial" panose="020B0604020202020204" pitchFamily="34" charset="0"/>
              </a:rPr>
              <a:t>Workers Safety and Health Plan</a:t>
            </a:r>
          </a:p>
          <a:p>
            <a:pPr marL="0" indent="0" algn="ctr">
              <a:buNone/>
              <a:defRPr/>
            </a:pPr>
            <a:endParaRPr lang="en-US" sz="1800" dirty="0">
              <a:latin typeface="Arial" panose="020B0604020202020204" pitchFamily="34" charset="0"/>
            </a:endParaRPr>
          </a:p>
          <a:p>
            <a:pPr marL="0" indent="0" algn="just">
              <a:lnSpc>
                <a:spcPct val="170000"/>
              </a:lnSpc>
              <a:buNone/>
              <a:defRPr/>
            </a:pPr>
            <a:r>
              <a:rPr lang="en-US" sz="2400" i="1" dirty="0"/>
              <a:t>General requirements </a:t>
            </a:r>
            <a:r>
              <a:rPr lang="en-US" sz="2400" dirty="0"/>
              <a:t>— </a:t>
            </a:r>
          </a:p>
          <a:p>
            <a:pPr marL="0" indent="0" algn="just">
              <a:lnSpc>
                <a:spcPct val="170000"/>
              </a:lnSpc>
              <a:buNone/>
              <a:defRPr/>
            </a:pPr>
            <a:r>
              <a:rPr lang="en-US" sz="2000" dirty="0"/>
              <a:t>Contractors must provide a hazard free place of employment and ensure that all work performed is in compliance with the worker safety and health program. </a:t>
            </a:r>
            <a:endParaRPr lang="en-US" sz="2000" dirty="0">
              <a:latin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  <a:p>
            <a:endParaRPr lang="en-US" sz="800" dirty="0"/>
          </a:p>
        </p:txBody>
      </p:sp>
      <p:pic>
        <p:nvPicPr>
          <p:cNvPr id="7" name="Picture 1027" descr="Capito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0" y="1296140"/>
            <a:ext cx="3748176" cy="450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5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240539"/>
            <a:ext cx="8464378" cy="47800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Consensus Laser </a:t>
            </a:r>
            <a:r>
              <a:rPr lang="en-US" sz="2800" dirty="0" smtClean="0"/>
              <a:t>Standard &amp; </a:t>
            </a:r>
            <a:r>
              <a:rPr lang="en-US" sz="2800" dirty="0" smtClean="0"/>
              <a:t>Fire Code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218599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876800" y="1095375"/>
            <a:ext cx="3705225" cy="49625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33420" y="3401961"/>
            <a:ext cx="14846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2016 Edition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766" y="1095375"/>
            <a:ext cx="3869730" cy="49625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117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2800" dirty="0"/>
              <a:t>ANSI Z136.1 </a:t>
            </a:r>
            <a:r>
              <a:rPr lang="en-US" sz="2800" dirty="0" smtClean="0"/>
              <a:t>- 2014    Safe </a:t>
            </a:r>
            <a:r>
              <a:rPr lang="en-US" sz="2800" dirty="0"/>
              <a:t>Use of </a:t>
            </a:r>
            <a:r>
              <a:rPr lang="en-US" sz="2800" dirty="0" smtClean="0"/>
              <a:t>Lasers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900" dirty="0" smtClean="0"/>
          </a:p>
          <a:p>
            <a:pPr marL="0" indent="0">
              <a:buNone/>
            </a:pPr>
            <a:r>
              <a:rPr lang="en-US" sz="2400" b="1" dirty="0" smtClean="0"/>
              <a:t>Section 7.2.3 Fire Hazards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Class 4 laser beams represent a fire hazard.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Enclosure of Class 4 laser beam can result in potential fire hazards if enclosure materials are likely to be exposed to irradiances exceeding    10·W cm</a:t>
            </a:r>
            <a:r>
              <a:rPr lang="en-US" baseline="30000" dirty="0" smtClean="0"/>
              <a:t>-2</a:t>
            </a:r>
            <a:r>
              <a:rPr lang="en-US" dirty="0" smtClean="0"/>
              <a:t> or beam powers exceeding 0.5 W.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Under some situations where flammable compounds or substances exist, it is possible that fires can be ignited by Class 3B lasers.</a:t>
            </a:r>
          </a:p>
          <a:p>
            <a:pPr marL="0" indent="0">
              <a:buNone/>
            </a:pPr>
            <a:endParaRPr lang="en-US" sz="9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NOTE</a:t>
            </a:r>
            <a:r>
              <a:rPr lang="en-US" dirty="0" smtClean="0"/>
              <a:t> – The National Fire Protection Agency standard NFPA ® 115 states that for continuous wave (CW) lasers, 0.5 W·cm</a:t>
            </a:r>
            <a:r>
              <a:rPr lang="en-US" baseline="30000" dirty="0" smtClean="0"/>
              <a:t>-2</a:t>
            </a:r>
            <a:r>
              <a:rPr lang="en-US" dirty="0" smtClean="0"/>
              <a:t> is a possible ignition hazard.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23000"/>
            <a:ext cx="3917888" cy="555658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2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Jefferson Lab Policies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ES&amp;H </a:t>
            </a:r>
            <a:r>
              <a:rPr lang="en-US" dirty="0" smtClean="0"/>
              <a:t>Manual Chapter 6410    	Laser Safety Program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1800" dirty="0" smtClean="0">
                <a:solidFill>
                  <a:srgbClr val="FF0000"/>
                </a:solidFill>
              </a:rPr>
              <a:t>Mitigate hazards posed by </a:t>
            </a:r>
            <a:r>
              <a:rPr lang="en-US" sz="1800" dirty="0" smtClean="0">
                <a:solidFill>
                  <a:srgbClr val="FF0000"/>
                </a:solidFill>
              </a:rPr>
              <a:t>lasers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800" dirty="0" smtClean="0"/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ES&amp;H Manual Chapter 6900 	Fire Safety Program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     </a:t>
            </a:r>
            <a:r>
              <a:rPr lang="en-US" sz="1800" dirty="0" smtClean="0">
                <a:solidFill>
                  <a:srgbClr val="FF0000"/>
                </a:solidFill>
              </a:rPr>
              <a:t>Minimize losses from </a:t>
            </a:r>
            <a:r>
              <a:rPr lang="en-US" sz="1800" dirty="0" smtClean="0">
                <a:solidFill>
                  <a:srgbClr val="FF0000"/>
                </a:solidFill>
              </a:rPr>
              <a:t>fire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190916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62" y="3555246"/>
            <a:ext cx="4022282" cy="265024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" y="989873"/>
            <a:ext cx="4018907" cy="243216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0999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Fire Safety Objective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182039"/>
          </a:xfrm>
        </p:spPr>
        <p:txBody>
          <a:bodyPr/>
          <a:lstStyle/>
          <a:p>
            <a:pPr algn="ctr"/>
            <a:r>
              <a:rPr lang="en-US" dirty="0"/>
              <a:t>Fire Safety in Laser Labs at Jefferson Lab</a:t>
            </a:r>
          </a:p>
          <a:p>
            <a:pPr algn="ctr"/>
            <a:r>
              <a:rPr lang="en-US" dirty="0"/>
              <a:t>  ITSF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Life Safety</a:t>
            </a:r>
          </a:p>
          <a:p>
            <a:r>
              <a:rPr lang="en-US" sz="2000" b="1" dirty="0" smtClean="0"/>
              <a:t>Access during an emergency</a:t>
            </a:r>
            <a:endParaRPr lang="en-US" sz="2000" b="1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 Medical</a:t>
            </a:r>
            <a:endParaRPr lang="en-US" sz="1800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 Fire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 Other </a:t>
            </a:r>
            <a:r>
              <a:rPr lang="en-US" sz="2000" dirty="0" smtClean="0"/>
              <a:t>crisises</a:t>
            </a:r>
          </a:p>
          <a:p>
            <a:pPr marL="457200" lvl="1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sz="800" b="1" dirty="0"/>
          </a:p>
          <a:p>
            <a:r>
              <a:rPr lang="en-US" sz="2000" b="1" dirty="0" smtClean="0"/>
              <a:t>Egress </a:t>
            </a:r>
            <a:r>
              <a:rPr lang="en-US" sz="2000" b="1" dirty="0"/>
              <a:t>from </a:t>
            </a:r>
            <a:r>
              <a:rPr lang="en-US" sz="2000" b="1" dirty="0" smtClean="0"/>
              <a:t>laser lab </a:t>
            </a:r>
            <a:r>
              <a:rPr lang="en-US" sz="2000" b="1" dirty="0"/>
              <a:t>to exits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Primary </a:t>
            </a:r>
            <a:r>
              <a:rPr lang="en-US" dirty="0" smtClean="0"/>
              <a:t>&amp; Secondary exits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Lab </a:t>
            </a:r>
            <a:r>
              <a:rPr lang="en-US" dirty="0" smtClean="0"/>
              <a:t>equipment / walkways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Laser </a:t>
            </a:r>
            <a:r>
              <a:rPr lang="en-US" dirty="0" smtClean="0"/>
              <a:t>barriers, curtains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3" y="966055"/>
            <a:ext cx="4231545" cy="268430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4" y="3769946"/>
            <a:ext cx="4231544" cy="238955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6609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8137</TotalTime>
  <Words>1441</Words>
  <Application>Microsoft Office PowerPoint</Application>
  <PresentationFormat>On-screen Show (4:3)</PresentationFormat>
  <Paragraphs>337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.PingFangSC-Regular</vt:lpstr>
      <vt:lpstr>Arial</vt:lpstr>
      <vt:lpstr>Calibri</vt:lpstr>
      <vt:lpstr>PingFangSC-Regular</vt:lpstr>
      <vt:lpstr>Wingdings</vt:lpstr>
      <vt:lpstr>Office Theme</vt:lpstr>
      <vt:lpstr>Fire Safety in Laser Labs at Jefferson Lab</vt:lpstr>
      <vt:lpstr>U.S. National Laboratories</vt:lpstr>
      <vt:lpstr>Thomas Jefferson National Accelerator Facility</vt:lpstr>
      <vt:lpstr>Jefferson Lab</vt:lpstr>
      <vt:lpstr>Government Requirement</vt:lpstr>
      <vt:lpstr>Consensus Laser Standard &amp; Fire Code</vt:lpstr>
      <vt:lpstr>ANSI Z136.1 - 2014    Safe Use of Lasers</vt:lpstr>
      <vt:lpstr>Jefferson Lab Policies</vt:lpstr>
      <vt:lpstr>Fire Safety Objective</vt:lpstr>
      <vt:lpstr>Fire Prevention Control Systems</vt:lpstr>
      <vt:lpstr>Fire Suppression Systems</vt:lpstr>
      <vt:lpstr>Laser Fire Safety Objective</vt:lpstr>
      <vt:lpstr>General Laser Fire Hazards</vt:lpstr>
      <vt:lpstr>Laser Fire and Ignition Hazards</vt:lpstr>
      <vt:lpstr>General Laser Fire Hazards</vt:lpstr>
      <vt:lpstr>Specific Fire and Ignition Hazards</vt:lpstr>
      <vt:lpstr>Laser Classifications of Concern</vt:lpstr>
      <vt:lpstr>Standard Engineering Controls</vt:lpstr>
      <vt:lpstr>Jefferson Lab Administrative Control</vt:lpstr>
      <vt:lpstr>Laser Fire Safety -  Key Personnel</vt:lpstr>
      <vt:lpstr>Fire Marshal</vt:lpstr>
      <vt:lpstr>Laser Safety Officer</vt:lpstr>
      <vt:lpstr>Laser System Supervisor</vt:lpstr>
      <vt:lpstr>Laser System Supervisor</vt:lpstr>
      <vt:lpstr>Laser Operator</vt:lpstr>
      <vt:lpstr>Safety Warden</vt:lpstr>
      <vt:lpstr>What More</vt:lpstr>
      <vt:lpstr>PowerPoint Presentation</vt:lpstr>
      <vt:lpstr>PowerPoint Presentation</vt:lpstr>
      <vt:lpstr>Jefferson Lab Street Hockey</vt:lpstr>
      <vt:lpstr>A Bit of Laser Classification Information</vt:lpstr>
      <vt:lpstr>ANSI Z136.1 – 2014    “Safe Use of Lasers” </vt:lpstr>
      <vt:lpstr>A bit more about Class 3B lasers</vt:lpstr>
      <vt:lpstr>A bit more about Class 4 lasers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Safety in Laser Labs at Jefferson Lab</dc:title>
  <dc:creator>Bert Manzlak</dc:creator>
  <cp:lastModifiedBy>Bert Manzlak</cp:lastModifiedBy>
  <cp:revision>170</cp:revision>
  <dcterms:created xsi:type="dcterms:W3CDTF">2019-05-06T09:06:50Z</dcterms:created>
  <dcterms:modified xsi:type="dcterms:W3CDTF">2019-05-13T03:56:08Z</dcterms:modified>
</cp:coreProperties>
</file>