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7" r:id="rId2"/>
    <p:sldId id="266" r:id="rId3"/>
    <p:sldId id="272" r:id="rId4"/>
    <p:sldId id="263" r:id="rId5"/>
    <p:sldId id="265" r:id="rId6"/>
    <p:sldId id="274" r:id="rId7"/>
    <p:sldId id="275" r:id="rId8"/>
    <p:sldId id="271" r:id="rId9"/>
    <p:sldId id="270" r:id="rId10"/>
    <p:sldId id="264" r:id="rId11"/>
    <p:sldId id="276" r:id="rId12"/>
    <p:sldId id="277" r:id="rId13"/>
    <p:sldId id="279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iobanu, Anca Simona" initials="CA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00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6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952" y="200"/>
      </p:cViewPr>
      <p:guideLst>
        <p:guide orient="horz" pos="913"/>
        <p:guide pos="2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14.05.19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14.05.19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5669842"/>
            <a:ext cx="793750" cy="7941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1"/>
            <a:ext cx="83534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7" y="2335013"/>
            <a:ext cx="83534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00043" y="4096779"/>
            <a:ext cx="834866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A66228A-40CC-4875-B5B2-E0DA77FB35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|A.Ciobanu | ITSF, 13-17 May 2019 , ESS, Lund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|A.Ciobanu | ITSF, 13-17 May 2019 , ESS, Lund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704B3C6-C432-42C5-94A1-8321298516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E82049A-6019-4056-8638-0E7938261DF0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E7668B4-E772-45DD-8F6B-23E9883B6073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1383398B-695A-4C6B-980D-9B67FB512D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050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9143998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1"/>
            <a:ext cx="83534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7" y="2335013"/>
            <a:ext cx="83534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00043" y="4096779"/>
            <a:ext cx="834866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059C8A-4E30-4CF7-8596-8085B43DF3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6261914"/>
            <a:ext cx="2168482" cy="16061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D71804E-76B6-4901-BC63-91145FE900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00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0"/>
            <a:ext cx="83534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8" y="349610"/>
            <a:ext cx="83534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715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|A.Ciobanu | ITSF, 13-17 May 2019 , ESS, Lund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06426"/>
            <a:ext cx="4105276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|A.Ciobanu | ITSF, 13-17 May 2019 , ESS, Lund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643438" y="1406426"/>
            <a:ext cx="4116548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|A.Ciobanu | ITSF, 13-17 May 2019 , ESS, Lund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95289" y="1406427"/>
            <a:ext cx="4105276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95289" y="3963533"/>
            <a:ext cx="4105276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643438" y="1449389"/>
            <a:ext cx="4105274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643439" y="4005263"/>
            <a:ext cx="4105274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|A.Ciobanu | ITSF, 13-17 May 2019 , ESS, Lund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395289" y="1406427"/>
            <a:ext cx="4105276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95289" y="3963533"/>
            <a:ext cx="4105276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Inhaltsplatzhalter 10">
            <a:extLst>
              <a:ext uri="{FF2B5EF4-FFF2-40B4-BE49-F238E27FC236}">
                <a16:creationId xmlns:a16="http://schemas.microsoft.com/office/drawing/2014/main" id="{3940162A-D75D-4335-9E40-1D7B2D50CB1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643438" y="1449389"/>
            <a:ext cx="4105274" cy="2411411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r>
              <a:rPr lang="de-DE" dirty="0" err="1"/>
              <a:t>Object</a:t>
            </a:r>
            <a:endParaRPr lang="de-DE" dirty="0"/>
          </a:p>
        </p:txBody>
      </p:sp>
      <p:sp>
        <p:nvSpPr>
          <p:cNvPr id="13" name="Inhaltsplatzhalter 11">
            <a:extLst>
              <a:ext uri="{FF2B5EF4-FFF2-40B4-BE49-F238E27FC236}">
                <a16:creationId xmlns:a16="http://schemas.microsoft.com/office/drawing/2014/main" id="{383D9EF4-C943-4128-A189-76FB47C215C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43438" y="4005263"/>
            <a:ext cx="4105274" cy="2412644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0804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|A.Ciobanu | ITSF, 13-17 May 2019 , ESS, Lund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95287" y="817500"/>
            <a:ext cx="8364699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95288" y="1449388"/>
            <a:ext cx="83534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287" y="349611"/>
            <a:ext cx="8353425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7" y="1406426"/>
            <a:ext cx="83534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9" y="6580800"/>
            <a:ext cx="7272810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|A.Ciobanu | ITSF, 13-17 May 2019 , ESS, Lund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8136396" y="6580800"/>
            <a:ext cx="612316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1A9E512-39DB-45FA-95C7-CE8C891DDC6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74" r:id="rId4"/>
    <p:sldLayoutId id="2147483662" r:id="rId5"/>
    <p:sldLayoutId id="2147483668" r:id="rId6"/>
    <p:sldLayoutId id="2147483670" r:id="rId7"/>
    <p:sldLayoutId id="2147483673" r:id="rId8"/>
    <p:sldLayoutId id="2147483669" r:id="rId9"/>
    <p:sldLayoutId id="2147483666" r:id="rId10"/>
    <p:sldLayoutId id="2147483667" r:id="rId11"/>
    <p:sldLayoutId id="2147483675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2925" userDrawn="1">
          <p15:clr>
            <a:srgbClr val="F26B43"/>
          </p15:clr>
        </p15:guide>
        <p15:guide id="3" pos="2835" userDrawn="1">
          <p15:clr>
            <a:srgbClr val="F26B43"/>
          </p15:clr>
        </p15:guide>
        <p15:guide id="4" pos="5511" userDrawn="1">
          <p15:clr>
            <a:srgbClr val="F26B43"/>
          </p15:clr>
        </p15:guide>
        <p15:guide id="5" pos="249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Anca</a:t>
            </a:r>
            <a:r>
              <a:rPr lang="en-US" dirty="0"/>
              <a:t> Simona </a:t>
            </a:r>
            <a:r>
              <a:rPr lang="en-US" dirty="0" err="1"/>
              <a:t>Ciobanu</a:t>
            </a:r>
            <a:endParaRPr lang="en-US" dirty="0"/>
          </a:p>
          <a:p>
            <a:r>
              <a:rPr lang="en-US" dirty="0"/>
              <a:t>Lund, 13-17 May 2019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95288" y="349610"/>
            <a:ext cx="8425184" cy="2935373"/>
          </a:xfrm>
        </p:spPr>
        <p:txBody>
          <a:bodyPr/>
          <a:lstStyle/>
          <a:p>
            <a:r>
              <a:rPr lang="en-US" sz="3600" dirty="0"/>
              <a:t>Chemistry User Community</a:t>
            </a:r>
            <a:br>
              <a:rPr lang="en-US" sz="3600" dirty="0"/>
            </a:br>
            <a:r>
              <a:rPr lang="en-US" sz="3600" dirty="0"/>
              <a:t>at the DESY PHOTON SCIENCE Division</a:t>
            </a:r>
            <a:br>
              <a:rPr lang="en-US" sz="3600" dirty="0"/>
            </a:br>
            <a:r>
              <a:rPr lang="en-US" sz="3600" dirty="0">
                <a:solidFill>
                  <a:srgbClr val="009FDF"/>
                </a:solidFill>
              </a:rPr>
              <a:t>Additional Facilities and new Challenges </a:t>
            </a:r>
            <a:br>
              <a:rPr lang="de-DE" sz="3600" dirty="0"/>
            </a:br>
            <a:br>
              <a:rPr lang="en-US" sz="3600" dirty="0"/>
            </a:br>
            <a:br>
              <a:rPr lang="en-US" sz="3600" dirty="0"/>
            </a:br>
            <a:endParaRPr lang="de-DE" sz="3600" dirty="0"/>
          </a:p>
        </p:txBody>
      </p:sp>
      <p:pic>
        <p:nvPicPr>
          <p:cNvPr id="5" name="Bildplatzhalter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" b="435"/>
          <a:stretch>
            <a:fillRect/>
          </a:stretch>
        </p:blipFill>
        <p:spPr>
          <a:xfrm>
            <a:off x="4067944" y="3140968"/>
            <a:ext cx="4105274" cy="241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community for chemistry laboratories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|A.Ciobanu | ITSF, 13-17 May 2019 , ESS, Lund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5383213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88024" y="4509120"/>
            <a:ext cx="37444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Longterm</a:t>
            </a:r>
            <a:r>
              <a:rPr lang="de-DE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de-DE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de-DE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de-DE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scheduled</a:t>
            </a:r>
            <a:r>
              <a:rPr lang="de-DE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beamtime</a:t>
            </a:r>
            <a:r>
              <a:rPr lang="de-DE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registration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scientists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instituts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in-house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4509120"/>
            <a:ext cx="37444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Shortterm </a:t>
            </a:r>
            <a:r>
              <a:rPr lang="de-DE" sz="1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de-DE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de-DE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scheduled</a:t>
            </a:r>
            <a:r>
              <a:rPr lang="de-DE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beamtime</a:t>
            </a:r>
            <a:r>
              <a:rPr lang="de-DE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beamtime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- 4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- 4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priority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lab</a:t>
            </a:r>
          </a:p>
        </p:txBody>
      </p:sp>
    </p:spTree>
    <p:extLst>
      <p:ext uri="{BB962C8B-B14F-4D97-AF65-F5344CB8AC3E}">
        <p14:creationId xmlns:p14="http://schemas.microsoft.com/office/powerpoint/2010/main" val="14317916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Future </a:t>
            </a:r>
            <a:r>
              <a:rPr lang="de-DE" dirty="0" err="1"/>
              <a:t>plans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PETRA IV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|</a:t>
            </a:r>
            <a:r>
              <a:rPr lang="en-US" noProof="0" dirty="0" err="1"/>
              <a:t>A.Ciobanu</a:t>
            </a:r>
            <a:r>
              <a:rPr lang="en-US" noProof="0" dirty="0"/>
              <a:t> | ITSF, 13-17 May 2019 , ESS, Lund</a:t>
            </a:r>
          </a:p>
        </p:txBody>
      </p:sp>
      <p:sp>
        <p:nvSpPr>
          <p:cNvPr id="6" name="Textplatzhalter 7"/>
          <p:cNvSpPr txBox="1">
            <a:spLocks/>
          </p:cNvSpPr>
          <p:nvPr/>
        </p:nvSpPr>
        <p:spPr>
          <a:xfrm>
            <a:off x="395288" y="1406426"/>
            <a:ext cx="8209160" cy="5010249"/>
          </a:xfrm>
          <a:prstGeom prst="rect">
            <a:avLst/>
          </a:prstGeom>
        </p:spPr>
        <p:txBody>
          <a:bodyPr/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Pentagon 3"/>
          <p:cNvSpPr/>
          <p:nvPr/>
        </p:nvSpPr>
        <p:spPr>
          <a:xfrm>
            <a:off x="401696" y="2840482"/>
            <a:ext cx="6690584" cy="36004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908" y="2882002"/>
            <a:ext cx="69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2019     2020     2021     2022     2023     2024     2025     2026     2027     2028     2029</a:t>
            </a:r>
          </a:p>
        </p:txBody>
      </p:sp>
      <p:sp>
        <p:nvSpPr>
          <p:cNvPr id="17" name="Right Arrow 16"/>
          <p:cNvSpPr/>
          <p:nvPr/>
        </p:nvSpPr>
        <p:spPr>
          <a:xfrm rot="16200000">
            <a:off x="359075" y="2372262"/>
            <a:ext cx="720415" cy="216025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16200000">
            <a:off x="949757" y="2257723"/>
            <a:ext cx="949493" cy="216025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16200000">
            <a:off x="2965030" y="2251278"/>
            <a:ext cx="949493" cy="216025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16200000">
            <a:off x="4239774" y="2365817"/>
            <a:ext cx="720415" cy="216025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802" y="3284984"/>
            <a:ext cx="4680518" cy="291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0958" y="4771545"/>
            <a:ext cx="1121204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PETRA IV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214039" y="4771545"/>
            <a:ext cx="621657" cy="1692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324296" y="1433929"/>
            <a:ext cx="798113" cy="66276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BC5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5288" y="1493449"/>
            <a:ext cx="681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CDR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47197" y="914870"/>
            <a:ext cx="1549658" cy="97611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BC5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79840" y="961028"/>
            <a:ext cx="15327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12.2020:TDR</a:t>
            </a:r>
          </a:p>
          <a:p>
            <a:r>
              <a:rPr lang="de-DE" sz="1600" dirty="0"/>
              <a:t>01.2021:Start </a:t>
            </a:r>
          </a:p>
          <a:p>
            <a:r>
              <a:rPr lang="de-DE" sz="1600" dirty="0" err="1"/>
              <a:t>preproduction</a:t>
            </a:r>
            <a:endParaRPr lang="de-DE" sz="1600" dirty="0"/>
          </a:p>
        </p:txBody>
      </p:sp>
      <p:sp>
        <p:nvSpPr>
          <p:cNvPr id="12" name="Rounded Rectangle 11"/>
          <p:cNvSpPr/>
          <p:nvPr/>
        </p:nvSpPr>
        <p:spPr>
          <a:xfrm>
            <a:off x="2729058" y="1025030"/>
            <a:ext cx="1483237" cy="841978"/>
          </a:xfrm>
          <a:prstGeom prst="roundRect">
            <a:avLst/>
          </a:prstGeom>
          <a:ln w="19050">
            <a:solidFill>
              <a:srgbClr val="5BC5F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10247" y="1001006"/>
            <a:ext cx="1475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07.2024:Start </a:t>
            </a:r>
          </a:p>
          <a:p>
            <a:r>
              <a:rPr lang="de-DE" sz="1600" dirty="0" err="1"/>
              <a:t>construction</a:t>
            </a:r>
            <a:r>
              <a:rPr lang="de-DE" sz="1600" dirty="0"/>
              <a:t> </a:t>
            </a:r>
          </a:p>
          <a:p>
            <a:r>
              <a:rPr lang="de-DE" sz="1600" dirty="0" err="1"/>
              <a:t>work</a:t>
            </a:r>
            <a:endParaRPr lang="de-DE" sz="1600" dirty="0"/>
          </a:p>
        </p:txBody>
      </p:sp>
      <p:sp>
        <p:nvSpPr>
          <p:cNvPr id="13" name="Rounded Rectangle 12"/>
          <p:cNvSpPr/>
          <p:nvPr/>
        </p:nvSpPr>
        <p:spPr>
          <a:xfrm>
            <a:off x="4246482" y="1500925"/>
            <a:ext cx="2088232" cy="59576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5BC5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20268" y="1629530"/>
            <a:ext cx="1962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07.2026: </a:t>
            </a:r>
            <a:r>
              <a:rPr lang="de-DE" sz="1600" b="1" dirty="0">
                <a:solidFill>
                  <a:srgbClr val="FF0000"/>
                </a:solidFill>
              </a:rPr>
              <a:t>PETRA IV</a:t>
            </a:r>
          </a:p>
        </p:txBody>
      </p:sp>
    </p:spTree>
    <p:extLst>
      <p:ext uri="{BB962C8B-B14F-4D97-AF65-F5344CB8AC3E}">
        <p14:creationId xmlns:p14="http://schemas.microsoft.com/office/powerpoint/2010/main" val="332464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Future </a:t>
            </a:r>
            <a:r>
              <a:rPr lang="de-DE" dirty="0" err="1"/>
              <a:t>plans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PETRA IV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|A.Ciobanu | ITSF, 13-17 May 2019 , ESS, Lund</a:t>
            </a:r>
            <a:endParaRPr lang="en-US" noProof="0" dirty="0"/>
          </a:p>
        </p:txBody>
      </p:sp>
      <p:sp>
        <p:nvSpPr>
          <p:cNvPr id="6" name="Textplatzhalter 7"/>
          <p:cNvSpPr txBox="1">
            <a:spLocks/>
          </p:cNvSpPr>
          <p:nvPr/>
        </p:nvSpPr>
        <p:spPr>
          <a:xfrm>
            <a:off x="395288" y="1406426"/>
            <a:ext cx="8209160" cy="5010249"/>
          </a:xfrm>
          <a:prstGeom prst="rect">
            <a:avLst/>
          </a:prstGeom>
        </p:spPr>
        <p:txBody>
          <a:bodyPr/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74023" y="1406426"/>
            <a:ext cx="821064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de-DE" sz="1600" dirty="0"/>
              <a:t>A </a:t>
            </a:r>
            <a:r>
              <a:rPr lang="de-DE" sz="1600" dirty="0" err="1"/>
              <a:t>central</a:t>
            </a:r>
            <a:r>
              <a:rPr lang="de-DE" sz="1600" dirty="0"/>
              <a:t> </a:t>
            </a:r>
            <a:r>
              <a:rPr lang="de-DE" sz="1600" dirty="0" err="1"/>
              <a:t>chemistry</a:t>
            </a:r>
            <a:r>
              <a:rPr lang="de-DE" sz="1600" dirty="0"/>
              <a:t> </a:t>
            </a:r>
            <a:r>
              <a:rPr lang="de-DE" sz="1600" dirty="0" err="1"/>
              <a:t>facility</a:t>
            </a:r>
            <a:r>
              <a:rPr lang="de-DE" sz="1600" dirty="0"/>
              <a:t> </a:t>
            </a:r>
            <a:r>
              <a:rPr lang="de-DE" sz="1600" dirty="0" err="1"/>
              <a:t>providing</a:t>
            </a:r>
            <a:r>
              <a:rPr lang="de-DE" sz="1600" dirty="0"/>
              <a:t> </a:t>
            </a:r>
            <a:r>
              <a:rPr lang="de-DE" sz="1600" dirty="0" err="1"/>
              <a:t>technical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scientific</a:t>
            </a:r>
            <a:r>
              <a:rPr lang="de-DE" sz="1600" dirty="0"/>
              <a:t> </a:t>
            </a:r>
            <a:r>
              <a:rPr lang="de-DE" sz="1600" dirty="0" err="1"/>
              <a:t>support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all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</a:p>
          <a:p>
            <a:pPr>
              <a:buClr>
                <a:srgbClr val="FFC000"/>
              </a:buClr>
            </a:pPr>
            <a:r>
              <a:rPr lang="de-DE" sz="1600" dirty="0"/>
              <a:t>PHOTON  </a:t>
            </a:r>
            <a:r>
              <a:rPr lang="de-DE" sz="1600"/>
              <a:t>SCIENCE Division </a:t>
            </a:r>
            <a:r>
              <a:rPr lang="de-DE" sz="1600" dirty="0" err="1"/>
              <a:t>users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other</a:t>
            </a:r>
            <a:r>
              <a:rPr lang="de-DE" sz="1600" dirty="0"/>
              <a:t> </a:t>
            </a:r>
            <a:r>
              <a:rPr lang="de-DE" sz="1600" dirty="0" err="1"/>
              <a:t>satellite</a:t>
            </a:r>
            <a:r>
              <a:rPr lang="de-DE" sz="1600" dirty="0"/>
              <a:t> </a:t>
            </a:r>
            <a:r>
              <a:rPr lang="de-DE" sz="1600" dirty="0" err="1"/>
              <a:t>chemistry</a:t>
            </a:r>
            <a:r>
              <a:rPr lang="de-DE" sz="1600" dirty="0"/>
              <a:t> </a:t>
            </a:r>
            <a:r>
              <a:rPr lang="de-DE" sz="1600" dirty="0" err="1"/>
              <a:t>laboratories</a:t>
            </a:r>
            <a:r>
              <a:rPr lang="de-DE" sz="1600" dirty="0"/>
              <a:t> in </a:t>
            </a:r>
            <a:r>
              <a:rPr lang="de-DE" sz="1600" dirty="0" err="1"/>
              <a:t>each</a:t>
            </a:r>
            <a:r>
              <a:rPr lang="de-DE" sz="1600" dirty="0"/>
              <a:t> </a:t>
            </a:r>
          </a:p>
          <a:p>
            <a:pPr>
              <a:buClr>
                <a:srgbClr val="FFC000"/>
              </a:buClr>
            </a:pPr>
            <a:r>
              <a:rPr lang="de-DE" sz="1600" dirty="0"/>
              <a:t>experimental hall</a:t>
            </a:r>
          </a:p>
          <a:p>
            <a:endParaRPr lang="de-DE" sz="1600" dirty="0"/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de-DE" sz="1600" dirty="0" err="1"/>
              <a:t>Increase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available</a:t>
            </a:r>
            <a:r>
              <a:rPr lang="de-DE" sz="1600" dirty="0"/>
              <a:t> </a:t>
            </a:r>
            <a:r>
              <a:rPr lang="de-DE" sz="1600" dirty="0" err="1"/>
              <a:t>equipment</a:t>
            </a:r>
            <a:r>
              <a:rPr lang="de-DE" sz="1600" dirty="0"/>
              <a:t> (</a:t>
            </a:r>
            <a:r>
              <a:rPr lang="de-DE" sz="1600" dirty="0" err="1"/>
              <a:t>furnace</a:t>
            </a:r>
            <a:r>
              <a:rPr lang="de-DE" sz="1600" dirty="0"/>
              <a:t>, </a:t>
            </a:r>
            <a:r>
              <a:rPr lang="de-DE" sz="1600" dirty="0" err="1"/>
              <a:t>microscope</a:t>
            </a:r>
            <a:r>
              <a:rPr lang="de-DE" sz="1600" dirty="0"/>
              <a:t>, </a:t>
            </a:r>
            <a:r>
              <a:rPr lang="de-DE" sz="1600" dirty="0" err="1"/>
              <a:t>mass</a:t>
            </a:r>
            <a:r>
              <a:rPr lang="de-DE" sz="1600" dirty="0"/>
              <a:t> </a:t>
            </a:r>
            <a:r>
              <a:rPr lang="de-DE" sz="1600" dirty="0" err="1"/>
              <a:t>spectrometer</a:t>
            </a:r>
            <a:r>
              <a:rPr lang="de-DE" sz="1600" dirty="0"/>
              <a:t>, UV-VIS </a:t>
            </a:r>
          </a:p>
          <a:p>
            <a:r>
              <a:rPr lang="de-DE" sz="1600" dirty="0" err="1"/>
              <a:t>spectrophotometer</a:t>
            </a:r>
            <a:r>
              <a:rPr lang="de-DE" sz="1600" dirty="0"/>
              <a:t>, </a:t>
            </a:r>
            <a:r>
              <a:rPr lang="de-DE" sz="1600" dirty="0" err="1"/>
              <a:t>glovebox</a:t>
            </a:r>
            <a:r>
              <a:rPr lang="de-DE" sz="1600" dirty="0"/>
              <a:t>)</a:t>
            </a:r>
          </a:p>
          <a:p>
            <a:endParaRPr lang="de-DE" sz="1600" dirty="0"/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de-DE" sz="1600" dirty="0"/>
              <a:t>More </a:t>
            </a:r>
            <a:r>
              <a:rPr lang="de-DE" sz="1600" dirty="0" err="1"/>
              <a:t>technical</a:t>
            </a:r>
            <a:r>
              <a:rPr lang="de-DE" sz="1600" dirty="0"/>
              <a:t> </a:t>
            </a:r>
            <a:r>
              <a:rPr lang="de-DE" sz="1600" dirty="0" err="1"/>
              <a:t>staff</a:t>
            </a:r>
            <a:r>
              <a:rPr lang="de-DE" sz="1600" dirty="0"/>
              <a:t> </a:t>
            </a:r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085805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353425" cy="3511190"/>
          </a:xfrm>
        </p:spPr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08862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0AD6CCA-2661-4C25-9614-623803F925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Anca Simona </a:t>
            </a:r>
            <a:r>
              <a:rPr lang="de-DE" dirty="0" err="1"/>
              <a:t>Ciobanu</a:t>
            </a:r>
            <a:endParaRPr lang="de-DE" dirty="0"/>
          </a:p>
          <a:p>
            <a:r>
              <a:rPr lang="de-DE" dirty="0"/>
              <a:t>FS-TI Technical Infrastructure </a:t>
            </a:r>
          </a:p>
          <a:p>
            <a:r>
              <a:rPr lang="de-DE" dirty="0"/>
              <a:t>anca.ciobanu@desy.de </a:t>
            </a:r>
          </a:p>
          <a:p>
            <a:r>
              <a:rPr lang="de-DE" dirty="0"/>
              <a:t>+49-40-8998-4683</a:t>
            </a:r>
          </a:p>
        </p:txBody>
      </p:sp>
    </p:spTree>
    <p:extLst>
      <p:ext uri="{BB962C8B-B14F-4D97-AF65-F5344CB8AC3E}">
        <p14:creationId xmlns:p14="http://schemas.microsoft.com/office/powerpoint/2010/main" val="1550633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395288" y="1406426"/>
            <a:ext cx="8281168" cy="5010249"/>
          </a:xfrm>
        </p:spPr>
        <p:txBody>
          <a:bodyPr/>
          <a:lstStyle/>
          <a:p>
            <a:pPr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b="1" dirty="0"/>
              <a:t>User Facilities at DESY PHOTON SCIENCE</a:t>
            </a:r>
            <a:br>
              <a:rPr lang="en-US" sz="2400" dirty="0"/>
            </a:br>
            <a:endParaRPr lang="en-US" sz="2400" dirty="0"/>
          </a:p>
          <a:p>
            <a:pPr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2400" b="1" dirty="0"/>
              <a:t>Chemistry Laboratories</a:t>
            </a:r>
          </a:p>
          <a:p>
            <a:pPr marL="342900" indent="-342900">
              <a:spcAft>
                <a:spcPts val="0"/>
              </a:spcAft>
              <a:buAutoNum type="arabicPlain" startAt="2"/>
            </a:pPr>
            <a:endParaRPr lang="en-US" dirty="0"/>
          </a:p>
          <a:p>
            <a:pPr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2400" b="1" dirty="0"/>
              <a:t>Future Plans for the PETRA IV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|A.Ciobanu | ITSF, 13-17 May 2019 , ESS, Lund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918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349610"/>
            <a:ext cx="8424936" cy="919150"/>
          </a:xfrm>
        </p:spPr>
        <p:txBody>
          <a:bodyPr/>
          <a:lstStyle/>
          <a:p>
            <a:r>
              <a:rPr lang="en-US" sz="3000" dirty="0"/>
              <a:t>User Facilities at PHOTON SCIENCE</a:t>
            </a:r>
            <a:endParaRPr lang="de-DE" sz="3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59" y="1897360"/>
            <a:ext cx="712879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4754" y="3629723"/>
            <a:ext cx="1249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FFC000"/>
                </a:solidFill>
              </a:rPr>
              <a:t>PETRA III Extension </a:t>
            </a:r>
          </a:p>
          <a:p>
            <a:r>
              <a:rPr lang="de-DE" sz="1600" dirty="0">
                <a:solidFill>
                  <a:srgbClr val="FFC000"/>
                </a:solidFill>
              </a:rPr>
              <a:t>North Hall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348880"/>
            <a:ext cx="957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FFC000"/>
                </a:solidFill>
              </a:rPr>
              <a:t>FLASH1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35896" y="1268760"/>
            <a:ext cx="1085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FFC000"/>
                </a:solidFill>
              </a:rPr>
              <a:t>PETRA III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65051" y="2789429"/>
            <a:ext cx="1449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FFC000"/>
                </a:solidFill>
              </a:rPr>
              <a:t>PETRA III Extension </a:t>
            </a:r>
          </a:p>
          <a:p>
            <a:r>
              <a:rPr lang="de-DE" sz="1600" dirty="0">
                <a:solidFill>
                  <a:srgbClr val="FFC000"/>
                </a:solidFill>
              </a:rPr>
              <a:t>East Hall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54846" y="1340768"/>
            <a:ext cx="9573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rgbClr val="FFC000"/>
                </a:solidFill>
              </a:rPr>
              <a:t>FLASH2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002908" y="4404013"/>
            <a:ext cx="472748" cy="1771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99216" y="2630440"/>
            <a:ext cx="870678" cy="9275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835696" y="1839056"/>
            <a:ext cx="144016" cy="12551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984052" y="1839056"/>
            <a:ext cx="429395" cy="8221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7668344" y="3649960"/>
            <a:ext cx="792088" cy="4515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809130" y="4101480"/>
            <a:ext cx="1584176" cy="18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35696" y="5949280"/>
            <a:ext cx="1309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FFC000"/>
                </a:solidFill>
              </a:rPr>
              <a:t>Building 25b</a:t>
            </a:r>
          </a:p>
        </p:txBody>
      </p:sp>
    </p:spTree>
    <p:extLst>
      <p:ext uri="{BB962C8B-B14F-4D97-AF65-F5344CB8AC3E}">
        <p14:creationId xmlns:p14="http://schemas.microsoft.com/office/powerpoint/2010/main" val="4173436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PETRA III experimental hall 'Max von </a:t>
            </a:r>
            <a:r>
              <a:rPr lang="es-ES" dirty="0" err="1"/>
              <a:t>Laue</a:t>
            </a:r>
            <a:r>
              <a:rPr lang="es-ES" dirty="0"/>
              <a:t>'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|A.Ciobanu | ITSF, 13-17 May 2019 , ESS, Lund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51" y="836712"/>
            <a:ext cx="4301506" cy="18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84960" y="2708920"/>
            <a:ext cx="47190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+mn-lt"/>
                <a:cs typeface="Times New Roman" pitchFamily="18" charset="0"/>
              </a:rPr>
              <a:t>P01</a:t>
            </a:r>
            <a:r>
              <a:rPr lang="en-US" dirty="0">
                <a:latin typeface="+mn-lt"/>
                <a:cs typeface="Times New Roman" pitchFamily="18" charset="0"/>
              </a:rPr>
              <a:t> High Resolution Dynamics </a:t>
            </a:r>
          </a:p>
          <a:p>
            <a:r>
              <a:rPr lang="en-US" dirty="0">
                <a:solidFill>
                  <a:srgbClr val="00B0F0"/>
                </a:solidFill>
                <a:latin typeface="+mn-lt"/>
                <a:cs typeface="Times New Roman" pitchFamily="18" charset="0"/>
              </a:rPr>
              <a:t>P02.1</a:t>
            </a:r>
            <a:r>
              <a:rPr lang="en-US" dirty="0">
                <a:latin typeface="+mn-lt"/>
                <a:cs typeface="Times New Roman" pitchFamily="18" charset="0"/>
              </a:rPr>
              <a:t> Powder Diffraction and Total Scattering</a:t>
            </a:r>
          </a:p>
          <a:p>
            <a:r>
              <a:rPr lang="en-US" dirty="0">
                <a:solidFill>
                  <a:srgbClr val="00B0F0"/>
                </a:solidFill>
                <a:latin typeface="+mn-lt"/>
                <a:cs typeface="Times New Roman" pitchFamily="18" charset="0"/>
              </a:rPr>
              <a:t>P02.2</a:t>
            </a:r>
            <a:r>
              <a:rPr lang="en-US" dirty="0">
                <a:latin typeface="+mn-lt"/>
                <a:cs typeface="Times New Roman" pitchFamily="18" charset="0"/>
              </a:rPr>
              <a:t> Extreme Conditions Beamline</a:t>
            </a:r>
          </a:p>
          <a:p>
            <a:r>
              <a:rPr lang="nl-NL" dirty="0">
                <a:solidFill>
                  <a:srgbClr val="00B0F0"/>
                </a:solidFill>
                <a:latin typeface="+mn-lt"/>
                <a:cs typeface="Times New Roman" pitchFamily="18" charset="0"/>
              </a:rPr>
              <a:t>P03</a:t>
            </a:r>
            <a:r>
              <a:rPr lang="nl-NL" dirty="0">
                <a:latin typeface="+mn-lt"/>
                <a:cs typeface="Times New Roman" pitchFamily="18" charset="0"/>
              </a:rPr>
              <a:t> Micro- and Nanofocus X-ray Scattering</a:t>
            </a:r>
          </a:p>
          <a:p>
            <a:r>
              <a:rPr lang="en-US" dirty="0">
                <a:solidFill>
                  <a:srgbClr val="00B0F0"/>
                </a:solidFill>
                <a:latin typeface="+mn-lt"/>
                <a:cs typeface="Times New Roman" pitchFamily="18" charset="0"/>
              </a:rPr>
              <a:t>P04</a:t>
            </a:r>
            <a:r>
              <a:rPr lang="en-US" dirty="0">
                <a:latin typeface="+mn-lt"/>
                <a:cs typeface="Times New Roman" pitchFamily="18" charset="0"/>
              </a:rPr>
              <a:t> Variable Polarization XUV Beamline</a:t>
            </a:r>
            <a:endParaRPr lang="el-GR" dirty="0">
              <a:latin typeface="+mn-lt"/>
              <a:cs typeface="Times New Roman" pitchFamily="18" charset="0"/>
            </a:endParaRPr>
          </a:p>
          <a:p>
            <a:r>
              <a:rPr lang="en-US" dirty="0">
                <a:solidFill>
                  <a:srgbClr val="00B0F0"/>
                </a:solidFill>
                <a:latin typeface="+mn-lt"/>
                <a:cs typeface="Times New Roman" pitchFamily="18" charset="0"/>
              </a:rPr>
              <a:t>P05</a:t>
            </a:r>
            <a:r>
              <a:rPr lang="en-US" dirty="0">
                <a:latin typeface="+mn-lt"/>
                <a:cs typeface="Times New Roman" pitchFamily="18" charset="0"/>
              </a:rPr>
              <a:t> Imaging Beamline(HZG)</a:t>
            </a:r>
          </a:p>
          <a:p>
            <a:r>
              <a:rPr lang="en-US" dirty="0">
                <a:solidFill>
                  <a:srgbClr val="00B0F0"/>
                </a:solidFill>
                <a:latin typeface="+mn-lt"/>
                <a:cs typeface="Times New Roman" pitchFamily="18" charset="0"/>
              </a:rPr>
              <a:t>P06</a:t>
            </a:r>
            <a:r>
              <a:rPr lang="en-US" dirty="0">
                <a:latin typeface="+mn-lt"/>
                <a:cs typeface="Times New Roman" pitchFamily="18" charset="0"/>
              </a:rPr>
              <a:t> Hard </a:t>
            </a:r>
            <a:r>
              <a:rPr lang="en-US" dirty="0">
                <a:cs typeface="Times New Roman" pitchFamily="18" charset="0"/>
              </a:rPr>
              <a:t>X-ray Micro/ Nano Probe</a:t>
            </a:r>
          </a:p>
          <a:p>
            <a:r>
              <a:rPr lang="en-US" dirty="0">
                <a:solidFill>
                  <a:srgbClr val="00B0F0"/>
                </a:solidFill>
                <a:latin typeface="+mn-lt"/>
                <a:cs typeface="Times New Roman" pitchFamily="18" charset="0"/>
              </a:rPr>
              <a:t>P07 </a:t>
            </a:r>
            <a:r>
              <a:rPr lang="en-US" dirty="0">
                <a:latin typeface="+mn-lt"/>
                <a:cs typeface="Times New Roman" pitchFamily="18" charset="0"/>
              </a:rPr>
              <a:t>High Energy Materials Science (HZG)</a:t>
            </a:r>
          </a:p>
          <a:p>
            <a:r>
              <a:rPr lang="en-US" dirty="0">
                <a:solidFill>
                  <a:srgbClr val="00B0F0"/>
                </a:solidFill>
                <a:latin typeface="+mn-lt"/>
                <a:cs typeface="Times New Roman" pitchFamily="18" charset="0"/>
              </a:rPr>
              <a:t>P08</a:t>
            </a:r>
            <a:r>
              <a:rPr lang="en-US" dirty="0">
                <a:latin typeface="+mn-lt"/>
                <a:cs typeface="Times New Roman" pitchFamily="18" charset="0"/>
              </a:rPr>
              <a:t> High Resolution Diffraction </a:t>
            </a:r>
          </a:p>
          <a:p>
            <a:r>
              <a:rPr lang="en-US" dirty="0">
                <a:solidFill>
                  <a:srgbClr val="00B0F0"/>
                </a:solidFill>
                <a:latin typeface="+mn-lt"/>
                <a:cs typeface="Times New Roman" pitchFamily="18" charset="0"/>
              </a:rPr>
              <a:t>P09</a:t>
            </a:r>
            <a:r>
              <a:rPr lang="en-US" dirty="0">
                <a:latin typeface="+mn-lt"/>
                <a:cs typeface="Times New Roman" pitchFamily="18" charset="0"/>
              </a:rPr>
              <a:t> Resonant Scattering &amp; Diffraction</a:t>
            </a:r>
          </a:p>
          <a:p>
            <a:r>
              <a:rPr lang="en-US" dirty="0">
                <a:solidFill>
                  <a:srgbClr val="00B0F0"/>
                </a:solidFill>
                <a:latin typeface="+mn-lt"/>
                <a:cs typeface="Times New Roman" pitchFamily="18" charset="0"/>
              </a:rPr>
              <a:t>P10</a:t>
            </a:r>
            <a:r>
              <a:rPr lang="en-US" dirty="0">
                <a:latin typeface="+mn-lt"/>
                <a:cs typeface="Times New Roman" pitchFamily="18" charset="0"/>
              </a:rPr>
              <a:t> Coherence Applications Beamline</a:t>
            </a:r>
          </a:p>
          <a:p>
            <a:r>
              <a:rPr lang="en-US" dirty="0">
                <a:solidFill>
                  <a:srgbClr val="00B0F0"/>
                </a:solidFill>
                <a:latin typeface="+mn-lt"/>
                <a:cs typeface="Times New Roman" pitchFamily="18" charset="0"/>
              </a:rPr>
              <a:t>P11</a:t>
            </a:r>
            <a:r>
              <a:rPr lang="en-US" dirty="0">
                <a:latin typeface="+mn-lt"/>
                <a:cs typeface="Times New Roman" pitchFamily="18" charset="0"/>
              </a:rPr>
              <a:t> Bio-Imaging &amp; Diffraction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58" y="2551376"/>
            <a:ext cx="4348742" cy="368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31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PETRA Extension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|</a:t>
            </a:r>
            <a:r>
              <a:rPr lang="en-US" dirty="0" err="1"/>
              <a:t>A.Ciobanu</a:t>
            </a:r>
            <a:r>
              <a:rPr lang="en-US" dirty="0"/>
              <a:t> | ITSF, 13-17 May 2019 , ESS, Lund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4427984" y="3429000"/>
            <a:ext cx="4680520" cy="316835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P61</a:t>
            </a:r>
            <a:r>
              <a:rPr lang="en-US" dirty="0"/>
              <a:t> </a:t>
            </a:r>
            <a:r>
              <a:rPr lang="de-DE" dirty="0"/>
              <a:t>High-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Wiggler</a:t>
            </a:r>
            <a:r>
              <a:rPr lang="de-DE" dirty="0"/>
              <a:t> </a:t>
            </a:r>
            <a:r>
              <a:rPr lang="de-DE" dirty="0" err="1"/>
              <a:t>beamline</a:t>
            </a:r>
            <a:r>
              <a:rPr lang="de-DE" dirty="0"/>
              <a:t> </a:t>
            </a:r>
            <a:r>
              <a:rPr lang="de-DE" dirty="0">
                <a:solidFill>
                  <a:srgbClr val="E35D50"/>
                </a:solidFill>
              </a:rPr>
              <a:t>(fall 2019)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b="1" dirty="0">
                <a:solidFill>
                  <a:srgbClr val="00B0F0"/>
                </a:solidFill>
              </a:rPr>
              <a:t>P62</a:t>
            </a:r>
            <a:r>
              <a:rPr lang="de-DE" dirty="0"/>
              <a:t> Small angle X-</a:t>
            </a:r>
            <a:r>
              <a:rPr lang="de-DE" dirty="0" err="1"/>
              <a:t>ray</a:t>
            </a:r>
            <a:r>
              <a:rPr lang="de-DE" dirty="0"/>
              <a:t> </a:t>
            </a:r>
            <a:r>
              <a:rPr lang="de-DE" dirty="0" err="1"/>
              <a:t>scattering</a:t>
            </a:r>
            <a:r>
              <a:rPr lang="de-DE" dirty="0"/>
              <a:t> </a:t>
            </a:r>
            <a:r>
              <a:rPr lang="de-DE" dirty="0">
                <a:solidFill>
                  <a:srgbClr val="E35D50"/>
                </a:solidFill>
              </a:rPr>
              <a:t>(spring 2020)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P64</a:t>
            </a:r>
            <a:r>
              <a:rPr lang="en-US" b="1" dirty="0"/>
              <a:t> </a:t>
            </a:r>
            <a:r>
              <a:rPr lang="en-US" dirty="0"/>
              <a:t>Advanced X-ray absorption spectroscopy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P65</a:t>
            </a:r>
            <a:r>
              <a:rPr lang="en-US" b="1" dirty="0"/>
              <a:t> </a:t>
            </a:r>
            <a:r>
              <a:rPr lang="en-US" dirty="0"/>
              <a:t>Applied X-ray absorption spectroscopy</a:t>
            </a:r>
          </a:p>
          <a:p>
            <a:pPr marL="0" indent="0">
              <a:buNone/>
            </a:pPr>
            <a:r>
              <a:rPr lang="de-DE" b="1" dirty="0">
                <a:solidFill>
                  <a:srgbClr val="00B0F0"/>
                </a:solidFill>
              </a:rPr>
              <a:t>P66</a:t>
            </a:r>
            <a:r>
              <a:rPr lang="de-DE" b="1" dirty="0"/>
              <a:t> </a:t>
            </a:r>
            <a:r>
              <a:rPr lang="de-DE" dirty="0" err="1"/>
              <a:t>Superlumi</a:t>
            </a:r>
            <a:r>
              <a:rPr lang="de-DE" dirty="0"/>
              <a:t> (time-</a:t>
            </a:r>
            <a:r>
              <a:rPr lang="de-DE" dirty="0" err="1"/>
              <a:t>resolved</a:t>
            </a:r>
            <a:r>
              <a:rPr lang="de-DE" dirty="0"/>
              <a:t> VUV </a:t>
            </a:r>
            <a:r>
              <a:rPr lang="de-DE" dirty="0" err="1"/>
              <a:t>luminesc</a:t>
            </a:r>
            <a:r>
              <a:rPr lang="de-DE" dirty="0"/>
              <a:t>.) </a:t>
            </a:r>
            <a:r>
              <a:rPr lang="de-DE" dirty="0">
                <a:solidFill>
                  <a:srgbClr val="E35D50"/>
                </a:solidFill>
              </a:rPr>
              <a:t>(</a:t>
            </a:r>
            <a:r>
              <a:rPr lang="de-DE" dirty="0" err="1">
                <a:solidFill>
                  <a:srgbClr val="E35D50"/>
                </a:solidFill>
              </a:rPr>
              <a:t>sommer</a:t>
            </a:r>
            <a:r>
              <a:rPr lang="de-DE" dirty="0">
                <a:solidFill>
                  <a:srgbClr val="E35D50"/>
                </a:solidFill>
              </a:rPr>
              <a:t> 2020)</a:t>
            </a:r>
            <a:endParaRPr lang="en-US" dirty="0">
              <a:solidFill>
                <a:srgbClr val="E35D50"/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251520" y="3573016"/>
            <a:ext cx="4105276" cy="2454374"/>
          </a:xfrm>
        </p:spPr>
        <p:txBody>
          <a:bodyPr/>
          <a:lstStyle/>
          <a:p>
            <a:pPr marL="0" indent="0">
              <a:buNone/>
            </a:pPr>
            <a:r>
              <a:rPr lang="de-DE" b="1" dirty="0">
                <a:solidFill>
                  <a:srgbClr val="00B0F0"/>
                </a:solidFill>
              </a:rPr>
              <a:t>P21.1&amp;2</a:t>
            </a:r>
            <a:r>
              <a:rPr lang="de-DE" b="1" dirty="0"/>
              <a:t> </a:t>
            </a:r>
            <a:r>
              <a:rPr lang="de-DE" dirty="0" err="1"/>
              <a:t>Swedish</a:t>
            </a:r>
            <a:r>
              <a:rPr lang="de-DE" dirty="0"/>
              <a:t> Materials Science </a:t>
            </a:r>
            <a:r>
              <a:rPr lang="de-DE" dirty="0" err="1"/>
              <a:t>beamline</a:t>
            </a:r>
            <a:endParaRPr lang="de-DE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de-DE" b="1" dirty="0">
                <a:solidFill>
                  <a:srgbClr val="00B0F0"/>
                </a:solidFill>
              </a:rPr>
              <a:t>P22</a:t>
            </a:r>
            <a:r>
              <a:rPr lang="en-US" b="1" dirty="0"/>
              <a:t> </a:t>
            </a:r>
            <a:r>
              <a:rPr lang="en-US" dirty="0"/>
              <a:t>Hard X-ray Photoelectron Spectroscopy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P23</a:t>
            </a:r>
            <a:r>
              <a:rPr lang="en-US" b="1" dirty="0"/>
              <a:t> </a:t>
            </a:r>
            <a:r>
              <a:rPr lang="en-US" dirty="0"/>
              <a:t>In-situ and </a:t>
            </a:r>
            <a:r>
              <a:rPr lang="en-US" dirty="0" err="1"/>
              <a:t>nanodiffraction</a:t>
            </a:r>
            <a:r>
              <a:rPr lang="en-US" dirty="0"/>
              <a:t> beamline</a:t>
            </a:r>
          </a:p>
          <a:p>
            <a:pPr marL="0" indent="0">
              <a:buNone/>
            </a:pPr>
            <a:r>
              <a:rPr lang="de-DE" b="1" dirty="0">
                <a:solidFill>
                  <a:srgbClr val="00B0F0"/>
                </a:solidFill>
              </a:rPr>
              <a:t>P24</a:t>
            </a:r>
            <a:r>
              <a:rPr lang="de-DE" b="1" dirty="0"/>
              <a:t> </a:t>
            </a:r>
            <a:r>
              <a:rPr lang="de-DE" dirty="0"/>
              <a:t>Chemical </a:t>
            </a:r>
            <a:r>
              <a:rPr lang="de-DE" dirty="0" err="1"/>
              <a:t>Crystallography</a:t>
            </a:r>
            <a:endParaRPr lang="de-DE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9" b="4269"/>
          <a:stretch>
            <a:fillRect/>
          </a:stretch>
        </p:blipFill>
        <p:spPr>
          <a:xfrm>
            <a:off x="107504" y="908720"/>
            <a:ext cx="4105275" cy="2411413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3" b="4863"/>
          <a:stretch>
            <a:fillRect/>
          </a:stretch>
        </p:blipFill>
        <p:spPr>
          <a:xfrm>
            <a:off x="4427984" y="908720"/>
            <a:ext cx="4105275" cy="2413000"/>
          </a:xfrm>
        </p:spPr>
      </p:pic>
    </p:spTree>
    <p:extLst>
      <p:ext uri="{BB962C8B-B14F-4D97-AF65-F5344CB8AC3E}">
        <p14:creationId xmlns:p14="http://schemas.microsoft.com/office/powerpoint/2010/main" val="908511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FLASH1 and FLASH2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|A.Ciobanu | ITSF, 13-17 May 2019 , ESS, Lund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107504" y="4077072"/>
            <a:ext cx="8208912" cy="2376264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FLASH1 </a:t>
            </a:r>
            <a:r>
              <a:rPr lang="en-US" dirty="0"/>
              <a:t>	 5 beamlines: BL1, BL2, BL3, PG1 and PG2</a:t>
            </a:r>
          </a:p>
          <a:p>
            <a:pPr marL="0" indent="0">
              <a:buNone/>
            </a:pPr>
            <a:r>
              <a:rPr lang="en-US" dirty="0"/>
              <a:t>			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FLASH2</a:t>
            </a:r>
            <a:r>
              <a:rPr lang="en-US" dirty="0"/>
              <a:t> 	2 beamlines: FL24 und FL26</a:t>
            </a:r>
          </a:p>
          <a:p>
            <a:pPr marL="0" indent="0">
              <a:buNone/>
            </a:pPr>
            <a:r>
              <a:rPr lang="en-US" sz="1100" dirty="0"/>
              <a:t> 		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23" name="Picture Placeholder 22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1" b="6781"/>
          <a:stretch>
            <a:fillRect/>
          </a:stretch>
        </p:blipFill>
        <p:spPr>
          <a:xfrm>
            <a:off x="22225" y="990599"/>
            <a:ext cx="4693791" cy="2758918"/>
          </a:xfrm>
        </p:spPr>
      </p:pic>
      <p:grpSp>
        <p:nvGrpSpPr>
          <p:cNvPr id="17" name="Gruppieren 7"/>
          <p:cNvGrpSpPr/>
          <p:nvPr/>
        </p:nvGrpSpPr>
        <p:grpSpPr>
          <a:xfrm>
            <a:off x="4860032" y="980728"/>
            <a:ext cx="3919531" cy="2681654"/>
            <a:chOff x="7718612" y="1497107"/>
            <a:chExt cx="4831976" cy="4061012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87" b="8230"/>
            <a:stretch/>
          </p:blipFill>
          <p:spPr bwMode="auto">
            <a:xfrm>
              <a:off x="7718612" y="1497107"/>
              <a:ext cx="4831976" cy="406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hteck 5"/>
            <p:cNvSpPr/>
            <p:nvPr/>
          </p:nvSpPr>
          <p:spPr>
            <a:xfrm>
              <a:off x="7718612" y="3827929"/>
              <a:ext cx="600635" cy="173019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0928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User </a:t>
            </a:r>
            <a:r>
              <a:rPr lang="de-DE" dirty="0" err="1"/>
              <a:t>chemistry</a:t>
            </a:r>
            <a:r>
              <a:rPr lang="de-DE" dirty="0"/>
              <a:t> </a:t>
            </a:r>
            <a:r>
              <a:rPr lang="de-DE" dirty="0" err="1"/>
              <a:t>laboratories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|A.Ciobanu | ITSF, 13-17 May 2019 , ESS, Lund</a:t>
            </a:r>
            <a:endParaRPr lang="en-US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733" y="1544093"/>
            <a:ext cx="5254774" cy="503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5328084" y="1092054"/>
            <a:ext cx="432048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99792" y="1402688"/>
            <a:ext cx="1944216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29" y="886601"/>
            <a:ext cx="2012846" cy="150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5" r="12004"/>
          <a:stretch/>
        </p:blipFill>
        <p:spPr>
          <a:xfrm rot="5400000">
            <a:off x="5740782" y="487468"/>
            <a:ext cx="1694883" cy="1529278"/>
          </a:xfrm>
          <a:prstGeom prst="rect">
            <a:avLst/>
          </a:prstGeom>
        </p:spPr>
      </p:pic>
      <p:pic>
        <p:nvPicPr>
          <p:cNvPr id="21" name="Picture 4" descr="C:\Users\aciobanu\Desktop\IMG_13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049" y="2217098"/>
            <a:ext cx="1384633" cy="184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ciobanu\Desktop\IMG_13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510" y="4149080"/>
            <a:ext cx="1384135" cy="184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ciobanu\Desktop\IMG_134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231" y="5071837"/>
            <a:ext cx="1189345" cy="158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aciobanu\Desktop\5_thumbnail.pn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53" y="3212976"/>
            <a:ext cx="2088232" cy="138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ciobanu\Desktop\1_thumbnail.pn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4740172"/>
            <a:ext cx="2152427" cy="143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ight Brace 25"/>
          <p:cNvSpPr/>
          <p:nvPr/>
        </p:nvSpPr>
        <p:spPr>
          <a:xfrm>
            <a:off x="2339752" y="3789040"/>
            <a:ext cx="360040" cy="1512168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Left Brace 26"/>
          <p:cNvSpPr/>
          <p:nvPr/>
        </p:nvSpPr>
        <p:spPr>
          <a:xfrm>
            <a:off x="7092280" y="3140187"/>
            <a:ext cx="355769" cy="1872989"/>
          </a:xfrm>
          <a:prstGeom prst="lef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6084168" y="3284984"/>
            <a:ext cx="1008112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29" name="Straight Arrow Connector 1028"/>
          <p:cNvCxnSpPr/>
          <p:nvPr/>
        </p:nvCxnSpPr>
        <p:spPr>
          <a:xfrm flipV="1">
            <a:off x="2699792" y="3212976"/>
            <a:ext cx="2736304" cy="16930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31" name="Straight Arrow Connector 1030"/>
          <p:cNvCxnSpPr/>
          <p:nvPr/>
        </p:nvCxnSpPr>
        <p:spPr>
          <a:xfrm flipV="1">
            <a:off x="5760132" y="4653136"/>
            <a:ext cx="252028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24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356568" y="241598"/>
            <a:ext cx="8352928" cy="7391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User </a:t>
            </a:r>
            <a:r>
              <a:rPr lang="de-DE" dirty="0" err="1"/>
              <a:t>chemistry</a:t>
            </a:r>
            <a:r>
              <a:rPr lang="de-DE" dirty="0"/>
              <a:t> </a:t>
            </a:r>
            <a:r>
              <a:rPr lang="de-DE" dirty="0" err="1"/>
              <a:t>laboratories</a:t>
            </a:r>
            <a:r>
              <a:rPr lang="de-DE" dirty="0"/>
              <a:t> at PHOTON SCIENCE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56567" y="1104300"/>
            <a:ext cx="8352928" cy="102855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23507" y="1284320"/>
            <a:ext cx="1545207" cy="72008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PETRA III Extension North Hall  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087901" y="1284320"/>
            <a:ext cx="1545207" cy="72008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FLASH1 </a:t>
            </a:r>
            <a:r>
              <a:rPr lang="de-DE" sz="1600" dirty="0" err="1">
                <a:solidFill>
                  <a:schemeClr val="tx1"/>
                </a:solidFill>
              </a:rPr>
              <a:t>and</a:t>
            </a:r>
            <a:r>
              <a:rPr lang="de-DE" sz="1600" dirty="0">
                <a:solidFill>
                  <a:schemeClr val="tx1"/>
                </a:solidFill>
              </a:rPr>
              <a:t> FLASH2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749554" y="1286510"/>
            <a:ext cx="1545207" cy="72008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PETRA III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430567" y="1286510"/>
            <a:ext cx="1545207" cy="72008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PETRA III Extension East Hall  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061031" y="1294158"/>
            <a:ext cx="1545207" cy="72008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Building 25b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69132" y="2258112"/>
            <a:ext cx="8340363" cy="174695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47896" y="2348880"/>
            <a:ext cx="1545207" cy="72008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User Chemistry Lab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087900" y="2348880"/>
            <a:ext cx="1545207" cy="72008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User Chemistry Lab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749550" y="2348880"/>
            <a:ext cx="1545207" cy="72008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User Chemistry Lab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5396660" y="2351437"/>
            <a:ext cx="1545207" cy="72008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User Chemistry Lab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077499" y="2361083"/>
            <a:ext cx="1545207" cy="72008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Chemistry Lab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792222" y="3176214"/>
            <a:ext cx="1545207" cy="72008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Clean </a:t>
            </a:r>
            <a:r>
              <a:rPr lang="de-DE" sz="1600" dirty="0" err="1">
                <a:solidFill>
                  <a:schemeClr val="tx1"/>
                </a:solidFill>
              </a:rPr>
              <a:t>room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102776" y="3158970"/>
            <a:ext cx="1545207" cy="72008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chemeClr val="tx1"/>
                </a:solidFill>
              </a:rPr>
              <a:t>Preparatory</a:t>
            </a:r>
            <a:r>
              <a:rPr lang="de-DE" sz="1600" dirty="0">
                <a:solidFill>
                  <a:schemeClr val="tx1"/>
                </a:solidFill>
              </a:rPr>
              <a:t> Laboratory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69132" y="4117589"/>
            <a:ext cx="8340363" cy="1831939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23507" y="4293096"/>
            <a:ext cx="1656184" cy="88209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Chemistry</a:t>
            </a:r>
          </a:p>
          <a:p>
            <a:pPr algn="ctr"/>
            <a:r>
              <a:rPr lang="de-DE" sz="1600" dirty="0">
                <a:solidFill>
                  <a:schemeClr val="tx1"/>
                </a:solidFill>
              </a:rPr>
              <a:t>Laboratory </a:t>
            </a:r>
            <a:r>
              <a:rPr lang="de-DE" sz="1600" dirty="0" err="1">
                <a:solidFill>
                  <a:schemeClr val="tx1"/>
                </a:solidFill>
              </a:rPr>
              <a:t>for</a:t>
            </a:r>
            <a:r>
              <a:rPr lang="de-DE" sz="1600" dirty="0">
                <a:solidFill>
                  <a:schemeClr val="tx1"/>
                </a:solidFill>
              </a:rPr>
              <a:t>  P64/P65 </a:t>
            </a:r>
            <a:r>
              <a:rPr lang="de-DE" sz="1600" dirty="0" err="1">
                <a:solidFill>
                  <a:schemeClr val="tx1"/>
                </a:solidFill>
              </a:rPr>
              <a:t>users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774383" y="4212444"/>
            <a:ext cx="1656184" cy="78970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Chemistry</a:t>
            </a:r>
          </a:p>
          <a:p>
            <a:pPr algn="ctr"/>
            <a:r>
              <a:rPr lang="de-DE" sz="1600" dirty="0">
                <a:solidFill>
                  <a:schemeClr val="tx1"/>
                </a:solidFill>
              </a:rPr>
              <a:t>Laboratory </a:t>
            </a:r>
            <a:r>
              <a:rPr lang="de-DE" sz="1600" dirty="0" err="1">
                <a:solidFill>
                  <a:schemeClr val="tx1"/>
                </a:solidFill>
              </a:rPr>
              <a:t>for</a:t>
            </a:r>
            <a:r>
              <a:rPr lang="de-DE" sz="1600" dirty="0">
                <a:solidFill>
                  <a:schemeClr val="tx1"/>
                </a:solidFill>
              </a:rPr>
              <a:t>  P02.1 </a:t>
            </a:r>
            <a:r>
              <a:rPr lang="de-DE" sz="1600" dirty="0" err="1">
                <a:solidFill>
                  <a:schemeClr val="tx1"/>
                </a:solidFill>
              </a:rPr>
              <a:t>users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793250" y="5067430"/>
            <a:ext cx="1637317" cy="80984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Sample </a:t>
            </a:r>
            <a:r>
              <a:rPr lang="de-DE" sz="1600" dirty="0" err="1">
                <a:solidFill>
                  <a:schemeClr val="tx1"/>
                </a:solidFill>
              </a:rPr>
              <a:t>preparation</a:t>
            </a:r>
            <a:r>
              <a:rPr lang="de-DE" sz="1600" dirty="0">
                <a:solidFill>
                  <a:schemeClr val="tx1"/>
                </a:solidFill>
              </a:rPr>
              <a:t>  lab P10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523687" y="4228947"/>
            <a:ext cx="1656184" cy="88209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Sample </a:t>
            </a:r>
            <a:r>
              <a:rPr lang="de-DE" sz="1600" dirty="0" err="1">
                <a:solidFill>
                  <a:schemeClr val="tx1"/>
                </a:solidFill>
              </a:rPr>
              <a:t>preparation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laboratory</a:t>
            </a:r>
            <a:r>
              <a:rPr lang="de-DE" sz="1600" dirty="0">
                <a:solidFill>
                  <a:schemeClr val="tx1"/>
                </a:solidFill>
              </a:rPr>
              <a:t> P24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6283" y="3311519"/>
            <a:ext cx="1986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B050"/>
                </a:solidFill>
              </a:rPr>
              <a:t>User </a:t>
            </a:r>
            <a:r>
              <a:rPr lang="de-DE" sz="1600" dirty="0" err="1">
                <a:solidFill>
                  <a:srgbClr val="00B050"/>
                </a:solidFill>
              </a:rPr>
              <a:t>chemistry</a:t>
            </a:r>
            <a:r>
              <a:rPr lang="de-DE" sz="1600" dirty="0">
                <a:solidFill>
                  <a:srgbClr val="00B050"/>
                </a:solidFill>
              </a:rPr>
              <a:t> </a:t>
            </a:r>
            <a:r>
              <a:rPr lang="de-DE" sz="1600" dirty="0" err="1">
                <a:solidFill>
                  <a:srgbClr val="00B050"/>
                </a:solidFill>
              </a:rPr>
              <a:t>labs</a:t>
            </a:r>
            <a:endParaRPr lang="de-DE" sz="1600" dirty="0">
              <a:solidFill>
                <a:srgbClr val="00B050"/>
              </a:solidFill>
            </a:endParaRPr>
          </a:p>
          <a:p>
            <a:r>
              <a:rPr lang="de-DE" sz="1600" dirty="0" err="1">
                <a:solidFill>
                  <a:srgbClr val="00B050"/>
                </a:solidFill>
              </a:rPr>
              <a:t>for</a:t>
            </a:r>
            <a:r>
              <a:rPr lang="de-DE" sz="1600" dirty="0">
                <a:solidFill>
                  <a:srgbClr val="00B050"/>
                </a:solidFill>
              </a:rPr>
              <a:t> </a:t>
            </a:r>
            <a:r>
              <a:rPr lang="de-DE" sz="1600" dirty="0" err="1">
                <a:solidFill>
                  <a:srgbClr val="00B050"/>
                </a:solidFill>
              </a:rPr>
              <a:t>general</a:t>
            </a:r>
            <a:r>
              <a:rPr lang="de-DE" sz="1600" dirty="0">
                <a:solidFill>
                  <a:srgbClr val="00B050"/>
                </a:solidFill>
              </a:rPr>
              <a:t> </a:t>
            </a:r>
            <a:r>
              <a:rPr lang="de-DE" sz="1600" dirty="0" err="1">
                <a:solidFill>
                  <a:srgbClr val="00B050"/>
                </a:solidFill>
              </a:rPr>
              <a:t>use</a:t>
            </a:r>
            <a:endParaRPr lang="de-DE" sz="1600" dirty="0">
              <a:solidFill>
                <a:srgbClr val="00B050"/>
              </a:solidFill>
            </a:endParaRPr>
          </a:p>
          <a:p>
            <a:endParaRPr lang="de-DE" sz="1600" dirty="0" err="1"/>
          </a:p>
        </p:txBody>
      </p:sp>
      <p:sp>
        <p:nvSpPr>
          <p:cNvPr id="51" name="TextBox 50"/>
          <p:cNvSpPr txBox="1"/>
          <p:nvPr/>
        </p:nvSpPr>
        <p:spPr>
          <a:xfrm>
            <a:off x="6721949" y="5183309"/>
            <a:ext cx="1872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>
                <a:solidFill>
                  <a:srgbClr val="C00000"/>
                </a:solidFill>
              </a:rPr>
              <a:t>Cooperation</a:t>
            </a:r>
            <a:r>
              <a:rPr lang="de-DE" sz="1600" dirty="0">
                <a:solidFill>
                  <a:srgbClr val="C00000"/>
                </a:solidFill>
              </a:rPr>
              <a:t> </a:t>
            </a:r>
            <a:r>
              <a:rPr lang="de-DE" sz="1600" dirty="0" err="1">
                <a:solidFill>
                  <a:srgbClr val="C00000"/>
                </a:solidFill>
              </a:rPr>
              <a:t>labs</a:t>
            </a:r>
            <a:r>
              <a:rPr lang="de-DE" sz="1600" dirty="0">
                <a:solidFill>
                  <a:srgbClr val="C00000"/>
                </a:solidFill>
              </a:rPr>
              <a:t> </a:t>
            </a:r>
          </a:p>
          <a:p>
            <a:r>
              <a:rPr lang="de-DE" sz="1600" dirty="0" err="1">
                <a:solidFill>
                  <a:srgbClr val="C00000"/>
                </a:solidFill>
              </a:rPr>
              <a:t>for</a:t>
            </a:r>
            <a:r>
              <a:rPr lang="de-DE" sz="1600" dirty="0">
                <a:solidFill>
                  <a:srgbClr val="C00000"/>
                </a:solidFill>
              </a:rPr>
              <a:t> </a:t>
            </a:r>
            <a:r>
              <a:rPr lang="de-DE" sz="1600" dirty="0" err="1">
                <a:solidFill>
                  <a:srgbClr val="C00000"/>
                </a:solidFill>
              </a:rPr>
              <a:t>beamline</a:t>
            </a:r>
            <a:r>
              <a:rPr lang="de-DE" sz="1600" dirty="0">
                <a:solidFill>
                  <a:srgbClr val="C00000"/>
                </a:solidFill>
              </a:rPr>
              <a:t> </a:t>
            </a:r>
            <a:r>
              <a:rPr lang="de-DE" sz="1600" dirty="0" err="1">
                <a:solidFill>
                  <a:srgbClr val="C00000"/>
                </a:solidFill>
              </a:rPr>
              <a:t>users</a:t>
            </a:r>
            <a:endParaRPr lang="de-DE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0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53425" cy="451098"/>
          </a:xfrm>
        </p:spPr>
        <p:txBody>
          <a:bodyPr/>
          <a:lstStyle/>
          <a:p>
            <a:r>
              <a:rPr lang="en-US" dirty="0"/>
              <a:t>Construction, Operation, Maintenance and Logistics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|A.Ciobanu | ITSF, 13-17 May 2019 , ESS, Lund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385375" y="2259758"/>
            <a:ext cx="2235200" cy="2235200"/>
            <a:chOff x="2844800" y="1828800"/>
            <a:chExt cx="2235200" cy="2235200"/>
          </a:xfrm>
        </p:grpSpPr>
        <p:sp>
          <p:nvSpPr>
            <p:cNvPr id="16" name="Shape 15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hape 4"/>
            <p:cNvSpPr/>
            <p:nvPr/>
          </p:nvSpPr>
          <p:spPr>
            <a:xfrm>
              <a:off x="3294175" y="2352385"/>
              <a:ext cx="1336450" cy="11489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kern="1200" dirty="0"/>
                <a:t>Chemistry Group </a:t>
              </a:r>
              <a:r>
                <a:rPr lang="de-DE" sz="1200" dirty="0"/>
                <a:t>@</a:t>
              </a:r>
              <a:r>
                <a:rPr lang="de-DE" sz="1200" kern="1200" dirty="0"/>
                <a:t>Technical Infrastructure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 rot="20906547">
            <a:off x="5288123" y="3618996"/>
            <a:ext cx="1428364" cy="1425583"/>
            <a:chOff x="2578907" y="194763"/>
            <a:chExt cx="1592756" cy="1592756"/>
          </a:xfrm>
          <a:solidFill>
            <a:srgbClr val="00B0F0"/>
          </a:solidFill>
        </p:grpSpPr>
        <p:sp>
          <p:nvSpPr>
            <p:cNvPr id="43" name="Shape 42"/>
            <p:cNvSpPr/>
            <p:nvPr/>
          </p:nvSpPr>
          <p:spPr>
            <a:xfrm rot="20700000">
              <a:off x="2578907" y="194763"/>
              <a:ext cx="1592756" cy="1592756"/>
            </a:xfrm>
            <a:prstGeom prst="gear6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Shape 4"/>
            <p:cNvSpPr/>
            <p:nvPr/>
          </p:nvSpPr>
          <p:spPr>
            <a:xfrm>
              <a:off x="2906226" y="621810"/>
              <a:ext cx="968113" cy="5916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dirty="0" err="1"/>
                <a:t>Risk</a:t>
              </a:r>
              <a:r>
                <a:rPr lang="de-DE" sz="1200" dirty="0"/>
                <a:t> </a:t>
              </a:r>
              <a:r>
                <a:rPr lang="de-DE" sz="1200" dirty="0" err="1"/>
                <a:t>assess-ments</a:t>
              </a:r>
              <a:endParaRPr lang="de-DE" sz="1200" kern="12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192211" y="4501837"/>
            <a:ext cx="1428364" cy="1425583"/>
            <a:chOff x="2578907" y="194763"/>
            <a:chExt cx="1592756" cy="1592756"/>
          </a:xfrm>
          <a:solidFill>
            <a:srgbClr val="66FFCC"/>
          </a:solidFill>
        </p:grpSpPr>
        <p:sp>
          <p:nvSpPr>
            <p:cNvPr id="46" name="Shape 45"/>
            <p:cNvSpPr/>
            <p:nvPr/>
          </p:nvSpPr>
          <p:spPr>
            <a:xfrm rot="20700000">
              <a:off x="2578907" y="194763"/>
              <a:ext cx="1592756" cy="1592756"/>
            </a:xfrm>
            <a:prstGeom prst="gear6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Shape 4"/>
            <p:cNvSpPr/>
            <p:nvPr/>
          </p:nvSpPr>
          <p:spPr>
            <a:xfrm>
              <a:off x="3002406" y="605161"/>
              <a:ext cx="802955" cy="7277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dirty="0"/>
                <a:t>On-site </a:t>
              </a:r>
              <a:r>
                <a:rPr lang="de-DE" sz="1200" dirty="0" err="1"/>
                <a:t>Safety</a:t>
              </a:r>
              <a:r>
                <a:rPr lang="de-DE" sz="1200" dirty="0"/>
                <a:t>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kern="1200" dirty="0" err="1"/>
                <a:t>Instruc-tions</a:t>
              </a:r>
              <a:endParaRPr lang="de-DE" sz="1200" kern="1200" dirty="0"/>
            </a:p>
          </p:txBody>
        </p:sp>
      </p:grpSp>
      <p:grpSp>
        <p:nvGrpSpPr>
          <p:cNvPr id="48" name="Group 47"/>
          <p:cNvGrpSpPr/>
          <p:nvPr/>
        </p:nvGrpSpPr>
        <p:grpSpPr>
          <a:xfrm rot="17694033">
            <a:off x="2814477" y="4093592"/>
            <a:ext cx="1428364" cy="1425583"/>
            <a:chOff x="2578907" y="194763"/>
            <a:chExt cx="1592756" cy="1592756"/>
          </a:xfrm>
        </p:grpSpPr>
        <p:sp>
          <p:nvSpPr>
            <p:cNvPr id="49" name="Shape 48"/>
            <p:cNvSpPr/>
            <p:nvPr/>
          </p:nvSpPr>
          <p:spPr>
            <a:xfrm rot="20105967">
              <a:off x="2578907" y="194763"/>
              <a:ext cx="1592756" cy="1592756"/>
            </a:xfrm>
            <a:prstGeom prst="gear6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Shape 4"/>
            <p:cNvSpPr/>
            <p:nvPr/>
          </p:nvSpPr>
          <p:spPr>
            <a:xfrm>
              <a:off x="2928245" y="544101"/>
              <a:ext cx="894080" cy="894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dirty="0"/>
                <a:t>User </a:t>
              </a:r>
              <a:r>
                <a:rPr lang="de-DE" sz="1200" dirty="0" err="1"/>
                <a:t>support</a:t>
              </a:r>
              <a:r>
                <a:rPr lang="de-DE" sz="1200" dirty="0"/>
                <a:t> &amp;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kern="1200" dirty="0" err="1"/>
                <a:t>Logistics</a:t>
              </a:r>
              <a:endParaRPr lang="de-DE" sz="1200" kern="1200" dirty="0"/>
            </a:p>
          </p:txBody>
        </p:sp>
      </p:grpSp>
      <p:grpSp>
        <p:nvGrpSpPr>
          <p:cNvPr id="51" name="Group 50"/>
          <p:cNvGrpSpPr/>
          <p:nvPr/>
        </p:nvGrpSpPr>
        <p:grpSpPr>
          <a:xfrm rot="18824716">
            <a:off x="2282754" y="1595191"/>
            <a:ext cx="1428364" cy="1425583"/>
            <a:chOff x="2578907" y="194763"/>
            <a:chExt cx="1592756" cy="1592756"/>
          </a:xfrm>
          <a:solidFill>
            <a:srgbClr val="FF99FF"/>
          </a:solidFill>
        </p:grpSpPr>
        <p:sp>
          <p:nvSpPr>
            <p:cNvPr id="52" name="Shape 51"/>
            <p:cNvSpPr/>
            <p:nvPr/>
          </p:nvSpPr>
          <p:spPr>
            <a:xfrm rot="20700000">
              <a:off x="2578907" y="194763"/>
              <a:ext cx="1592756" cy="1592756"/>
            </a:xfrm>
            <a:prstGeom prst="gear6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Shape 4"/>
            <p:cNvSpPr/>
            <p:nvPr/>
          </p:nvSpPr>
          <p:spPr>
            <a:xfrm>
              <a:off x="2971264" y="647964"/>
              <a:ext cx="897065" cy="6926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dirty="0"/>
                <a:t>Maintenance</a:t>
              </a:r>
              <a:endParaRPr lang="de-DE" sz="1200" kern="1200" dirty="0"/>
            </a:p>
          </p:txBody>
        </p:sp>
      </p:grpSp>
      <p:grpSp>
        <p:nvGrpSpPr>
          <p:cNvPr id="54" name="Group 53"/>
          <p:cNvGrpSpPr/>
          <p:nvPr/>
        </p:nvGrpSpPr>
        <p:grpSpPr>
          <a:xfrm rot="18376819">
            <a:off x="1810328" y="2996952"/>
            <a:ext cx="1428364" cy="1425583"/>
            <a:chOff x="2578907" y="194763"/>
            <a:chExt cx="1592756" cy="1592756"/>
          </a:xfrm>
          <a:solidFill>
            <a:srgbClr val="92D050"/>
          </a:solidFill>
        </p:grpSpPr>
        <p:sp>
          <p:nvSpPr>
            <p:cNvPr id="55" name="Shape 54"/>
            <p:cNvSpPr/>
            <p:nvPr/>
          </p:nvSpPr>
          <p:spPr>
            <a:xfrm rot="20700000">
              <a:off x="2578907" y="194763"/>
              <a:ext cx="1592756" cy="1592756"/>
            </a:xfrm>
            <a:prstGeom prst="gear6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Shape 4"/>
            <p:cNvSpPr/>
            <p:nvPr/>
          </p:nvSpPr>
          <p:spPr>
            <a:xfrm>
              <a:off x="2992617" y="607181"/>
              <a:ext cx="765336" cy="7107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dirty="0"/>
                <a:t>Stock </a:t>
              </a:r>
              <a:r>
                <a:rPr lang="de-DE" sz="1200" dirty="0" err="1"/>
                <a:t>management</a:t>
              </a:r>
              <a:r>
                <a:rPr lang="de-DE" sz="1200" dirty="0"/>
                <a:t>&amp; </a:t>
              </a:r>
              <a:r>
                <a:rPr lang="de-DE" sz="1200" dirty="0" err="1"/>
                <a:t>Disposal</a:t>
              </a:r>
              <a:endParaRPr lang="de-DE" sz="1200" kern="1200" dirty="0"/>
            </a:p>
          </p:txBody>
        </p:sp>
      </p:grpSp>
      <p:grpSp>
        <p:nvGrpSpPr>
          <p:cNvPr id="35" name="Group 34"/>
          <p:cNvGrpSpPr/>
          <p:nvPr/>
        </p:nvGrpSpPr>
        <p:grpSpPr>
          <a:xfrm rot="19700635">
            <a:off x="3500705" y="858387"/>
            <a:ext cx="1428364" cy="1425583"/>
            <a:chOff x="2578907" y="194763"/>
            <a:chExt cx="1592756" cy="1592756"/>
          </a:xfrm>
        </p:grpSpPr>
        <p:sp>
          <p:nvSpPr>
            <p:cNvPr id="57" name="Shape 56"/>
            <p:cNvSpPr/>
            <p:nvPr/>
          </p:nvSpPr>
          <p:spPr>
            <a:xfrm rot="20700000">
              <a:off x="2578907" y="194763"/>
              <a:ext cx="1592756" cy="1592756"/>
            </a:xfrm>
            <a:prstGeom prst="gear6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Shape 4"/>
            <p:cNvSpPr/>
            <p:nvPr/>
          </p:nvSpPr>
          <p:spPr>
            <a:xfrm>
              <a:off x="2894498" y="544101"/>
              <a:ext cx="1004638" cy="894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dirty="0" err="1"/>
                <a:t>Construction</a:t>
              </a:r>
              <a:endParaRPr lang="de-DE" sz="1200" kern="1200" dirty="0"/>
            </a:p>
          </p:txBody>
        </p:sp>
      </p:grpSp>
      <p:grpSp>
        <p:nvGrpSpPr>
          <p:cNvPr id="59" name="Group 58"/>
          <p:cNvGrpSpPr/>
          <p:nvPr/>
        </p:nvGrpSpPr>
        <p:grpSpPr>
          <a:xfrm rot="19789358">
            <a:off x="4918479" y="1179598"/>
            <a:ext cx="1428364" cy="1425583"/>
            <a:chOff x="2578907" y="194763"/>
            <a:chExt cx="1592756" cy="1592756"/>
          </a:xfrm>
          <a:solidFill>
            <a:srgbClr val="7030A0"/>
          </a:solidFill>
        </p:grpSpPr>
        <p:sp>
          <p:nvSpPr>
            <p:cNvPr id="60" name="Shape 59"/>
            <p:cNvSpPr/>
            <p:nvPr/>
          </p:nvSpPr>
          <p:spPr>
            <a:xfrm rot="20700000">
              <a:off x="2578907" y="194763"/>
              <a:ext cx="1592756" cy="1592756"/>
            </a:xfrm>
            <a:prstGeom prst="gear6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Shape 4"/>
            <p:cNvSpPr/>
            <p:nvPr/>
          </p:nvSpPr>
          <p:spPr>
            <a:xfrm>
              <a:off x="3044378" y="661811"/>
              <a:ext cx="682962" cy="6502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dirty="0"/>
                <a:t>Order</a:t>
              </a:r>
              <a:endParaRPr lang="de-DE" sz="1200" kern="1200" dirty="0"/>
            </a:p>
          </p:txBody>
        </p:sp>
      </p:grpSp>
      <p:grpSp>
        <p:nvGrpSpPr>
          <p:cNvPr id="62" name="Group 61"/>
          <p:cNvGrpSpPr/>
          <p:nvPr/>
        </p:nvGrpSpPr>
        <p:grpSpPr>
          <a:xfrm rot="597666">
            <a:off x="5856197" y="2393906"/>
            <a:ext cx="1428364" cy="1425583"/>
            <a:chOff x="2578907" y="194763"/>
            <a:chExt cx="1592756" cy="1592756"/>
          </a:xfrm>
          <a:solidFill>
            <a:srgbClr val="FF0000"/>
          </a:solidFill>
        </p:grpSpPr>
        <p:sp>
          <p:nvSpPr>
            <p:cNvPr id="63" name="Shape 62"/>
            <p:cNvSpPr/>
            <p:nvPr/>
          </p:nvSpPr>
          <p:spPr>
            <a:xfrm rot="20700000">
              <a:off x="2578907" y="194763"/>
              <a:ext cx="1592756" cy="1592756"/>
            </a:xfrm>
            <a:prstGeom prst="gear6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Shape 4"/>
            <p:cNvSpPr/>
            <p:nvPr/>
          </p:nvSpPr>
          <p:spPr>
            <a:xfrm>
              <a:off x="2998442" y="592731"/>
              <a:ext cx="750679" cy="7844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200" dirty="0" err="1"/>
                <a:t>Safety</a:t>
              </a:r>
              <a:r>
                <a:rPr lang="de-DE" sz="1200" dirty="0"/>
                <a:t> </a:t>
              </a:r>
              <a:r>
                <a:rPr lang="de-DE" sz="1200" dirty="0" err="1"/>
                <a:t>approval</a:t>
              </a:r>
              <a:endParaRPr lang="de-DE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54785748"/>
      </p:ext>
    </p:extLst>
  </p:cSld>
  <p:clrMapOvr>
    <a:masterClrMapping/>
  </p:clrMapOvr>
</p:sld>
</file>

<file path=ppt/theme/theme1.xml><?xml version="1.0" encoding="utf-8"?>
<a:theme xmlns:a="http://schemas.openxmlformats.org/drawingml/2006/main" name="DESY_PowerPoint_4x3_en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DESY_PowerPoint_4x3_en" id="{3CF89BDB-0659-E849-8D13-D70D8CFA5BCD}" vid="{CC185F4F-326D-3949-A293-BD8B2AFA8F49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DESY_PowerPoint_4x3_en</Template>
  <TotalTime>86</TotalTime>
  <Words>572</Words>
  <Application>Microsoft Macintosh PowerPoint</Application>
  <PresentationFormat>On-screen Show (4:3)</PresentationFormat>
  <Paragraphs>129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Wingdings</vt:lpstr>
      <vt:lpstr>DESY_PowerPoint_4x3_en</vt:lpstr>
      <vt:lpstr>Chemistry User Community at the DESY PHOTON SCIENCE Division Additional Facilities and new Challenges    </vt:lpstr>
      <vt:lpstr>Overview</vt:lpstr>
      <vt:lpstr>User Facilities at PHOTON SCIENCE</vt:lpstr>
      <vt:lpstr>PETRA III experimental hall 'Max von Laue'</vt:lpstr>
      <vt:lpstr>PETRA Extension</vt:lpstr>
      <vt:lpstr>FLASH1 and FLASH2</vt:lpstr>
      <vt:lpstr> User chemistry laboratories</vt:lpstr>
      <vt:lpstr>PowerPoint Presentation</vt:lpstr>
      <vt:lpstr>Construction, Operation, Maintenance and Logistics</vt:lpstr>
      <vt:lpstr>User community for chemistry laboratories</vt:lpstr>
      <vt:lpstr>Future plans for the PETRA IV</vt:lpstr>
      <vt:lpstr>Future plans for the PETRA IV</vt:lpstr>
      <vt:lpstr>Thank you for your attention!</vt:lpstr>
      <vt:lpstr>PowerPoint Presentation</vt:lpstr>
    </vt:vector>
  </TitlesOfParts>
  <Company>DESY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Ciobanu, Anca Simona</dc:creator>
  <cp:lastModifiedBy>Peter Jacobsson</cp:lastModifiedBy>
  <cp:revision>71</cp:revision>
  <dcterms:created xsi:type="dcterms:W3CDTF">2019-05-03T10:01:40Z</dcterms:created>
  <dcterms:modified xsi:type="dcterms:W3CDTF">2019-05-14T08:06:12Z</dcterms:modified>
</cp:coreProperties>
</file>