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2" r:id="rId2"/>
    <p:sldId id="287" r:id="rId3"/>
    <p:sldId id="305" r:id="rId4"/>
    <p:sldId id="303" r:id="rId5"/>
    <p:sldId id="304" r:id="rId6"/>
    <p:sldId id="306" r:id="rId7"/>
    <p:sldId id="307" r:id="rId8"/>
    <p:sldId id="308" r:id="rId9"/>
    <p:sldId id="309" r:id="rId10"/>
    <p:sldId id="310" r:id="rId11"/>
    <p:sldId id="311" r:id="rId12"/>
    <p:sldId id="313" r:id="rId13"/>
    <p:sldId id="312" r:id="rId14"/>
    <p:sldId id="301" r:id="rId15"/>
  </p:sldIdLst>
  <p:sldSz cx="9144000" cy="6858000" type="screen4x3"/>
  <p:notesSz cx="9918700" cy="6781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36">
          <p15:clr>
            <a:srgbClr val="A4A3A4"/>
          </p15:clr>
        </p15:guide>
        <p15:guide id="2" pos="31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FFAFAF"/>
    <a:srgbClr val="00FFFF"/>
    <a:srgbClr val="66CCFF"/>
    <a:srgbClr val="FFFF33"/>
    <a:srgbClr val="FF6666"/>
    <a:srgbClr val="800080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996" y="108"/>
      </p:cViewPr>
      <p:guideLst>
        <p:guide orient="horz" pos="480"/>
        <p:guide pos="3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5" d="100"/>
          <a:sy n="135" d="100"/>
        </p:scale>
        <p:origin x="-1776" y="-96"/>
      </p:cViewPr>
      <p:guideLst>
        <p:guide orient="horz" pos="2136"/>
        <p:guide pos="3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D7F7E8-1B65-4B95-BA91-AB14033F8C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736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F32B1-30FF-4BAA-BCE1-C73DD56EAB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18163" y="0"/>
            <a:ext cx="429895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9ECB4A8A-1783-440A-BA0B-32FD1B753DC8}" type="datetimeFigureOut">
              <a:rPr lang="en-US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A1202E-56ED-49B2-B98D-7639D2AAD4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42075"/>
            <a:ext cx="4297363" cy="338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5FA9B-2BCA-4B6A-9A2E-EAFECF9990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18163" y="6442075"/>
            <a:ext cx="4298950" cy="338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ED8C87-51AC-4940-95D1-4FD9178C67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7B20AA9-578E-478E-9874-D17AC84757C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73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3B77A2E-6E51-475C-AA3F-C7489352B00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621338" y="0"/>
            <a:ext cx="42973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316C42A8-D060-4FC5-ABCB-3E587505C0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8000"/>
            <a:ext cx="3392488" cy="254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D9A190D-65A3-4925-8B84-2C36A17B4F5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3221038"/>
            <a:ext cx="7273925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B3826C40-179F-40FB-B66A-2616989787F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2075"/>
            <a:ext cx="42973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3703D62D-6B64-4260-94BD-51B1F0635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338" y="6442075"/>
            <a:ext cx="42973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C96D4EF-0C4D-49F4-8B99-63BD7764D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ＭＳ Ｐゴシック" pitchFamily="36" charset="-128"/>
        <a:cs typeface="ＭＳ Ｐゴシック" pitchFamily="3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513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5834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4911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6627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9246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E9DCF01-1397-4FE6-AE8E-EF8ECF91C8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C35A384-942A-4C52-A5B2-0218F356F864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BC534E02-1CED-4B4F-913F-CE913FE89B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CCE07291-C4C3-486A-8F26-EAA1EAB8E0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7459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8691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5416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7359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4727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1485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AF4C482-98D5-4788-A7D9-771B28209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08AB38-8DB9-41A9-8848-F67C0FE2792E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0A836-F255-4AED-8534-7A5E49C1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2EC8559-512C-4376-B353-C364EBB0C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353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556F90-D0AF-4CC6-BE7E-B807432D6F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5990A4-2CE4-4A41-B08C-39070C4A2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32D15D-2EAA-4802-BA06-BA7A6ACC0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541C4-F311-4218-999B-E7735043A6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668969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+name black">
            <a:extLst>
              <a:ext uri="{FF2B5EF4-FFF2-40B4-BE49-F238E27FC236}">
                <a16:creationId xmlns:a16="http://schemas.microsoft.com/office/drawing/2014/main" id="{D0314E39-D0C3-4D78-9F22-9853AD3BDA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4649D4FE-99C7-4C88-A381-478440EA85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de-DE" sz="3200" b="1">
                <a:solidFill>
                  <a:srgbClr val="C00000"/>
                </a:solidFill>
              </a:rPr>
              <a:t>Safety</a:t>
            </a:r>
            <a:endParaRPr lang="en-US" altLang="de-DE" sz="3200" b="1">
              <a:solidFill>
                <a:srgbClr val="C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A1B1298-A54C-4356-84B3-C05981D707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00" y="6572250"/>
            <a:ext cx="3352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100"/>
              <a:t>Slide </a:t>
            </a:r>
            <a:fld id="{568839EB-A97B-46A2-A665-79ADBD406D02}" type="slidenum">
              <a:rPr lang="en-US" altLang="en-US" sz="1100" smtClean="0"/>
              <a:pPr>
                <a:defRPr/>
              </a:pPr>
              <a:t>‹#›</a:t>
            </a:fld>
            <a:r>
              <a:rPr lang="en-US" altLang="en-US" sz="1100"/>
              <a:t> | Induction / Safety / C.Muckle | </a:t>
            </a:r>
            <a:fld id="{D3E33383-0CE0-4BD8-A73B-661C689177D8}" type="datetime7">
              <a:rPr lang="en-US" altLang="en-US" sz="1100" smtClean="0"/>
              <a:pPr>
                <a:defRPr/>
              </a:pPr>
              <a:t>Apr-19</a:t>
            </a:fld>
            <a:endParaRPr lang="en-US" altLang="en-US" sz="1100"/>
          </a:p>
        </p:txBody>
      </p:sp>
      <p:pic>
        <p:nvPicPr>
          <p:cNvPr id="8" name="Picture 9" descr="eso-flags-blackframes-RGB">
            <a:extLst>
              <a:ext uri="{FF2B5EF4-FFF2-40B4-BE49-F238E27FC236}">
                <a16:creationId xmlns:a16="http://schemas.microsoft.com/office/drawing/2014/main" id="{0331E5E9-BD26-4794-A1B4-90BEEBE04B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629400"/>
            <a:ext cx="39338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00107"/>
            <a:ext cx="5486400" cy="37274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000636"/>
            <a:ext cx="5486400" cy="11715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907889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+name black">
            <a:extLst>
              <a:ext uri="{FF2B5EF4-FFF2-40B4-BE49-F238E27FC236}">
                <a16:creationId xmlns:a16="http://schemas.microsoft.com/office/drawing/2014/main" id="{F63B6908-2AA5-49A4-B33D-A077D7EE32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219C0E-B7FB-4C9B-AC7F-2256333038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de-DE" sz="3200" b="1">
                <a:solidFill>
                  <a:srgbClr val="C00000"/>
                </a:solidFill>
              </a:rPr>
              <a:t>Safety</a:t>
            </a:r>
            <a:endParaRPr lang="en-US" altLang="de-DE" sz="3200" b="1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E73F5-2C5D-4996-92F1-ED8F9BE647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00" y="6572250"/>
            <a:ext cx="3352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100"/>
              <a:t>Slide </a:t>
            </a:r>
            <a:fld id="{B7BB6C11-20E5-41D0-9CC9-ECC82DD07BE4}" type="slidenum">
              <a:rPr lang="en-US" altLang="en-US" sz="1100" smtClean="0"/>
              <a:pPr>
                <a:defRPr/>
              </a:pPr>
              <a:t>‹#›</a:t>
            </a:fld>
            <a:r>
              <a:rPr lang="en-US" altLang="en-US" sz="1100"/>
              <a:t> | Induction / Safety / C.Muckle | </a:t>
            </a:r>
            <a:fld id="{72243B96-CA88-4CCA-B631-B0E6CB3A279A}" type="datetime7">
              <a:rPr lang="en-US" altLang="en-US" sz="1100" smtClean="0"/>
              <a:pPr>
                <a:defRPr/>
              </a:pPr>
              <a:t>Apr-19</a:t>
            </a:fld>
            <a:endParaRPr lang="en-US" altLang="en-US" sz="1100"/>
          </a:p>
        </p:txBody>
      </p:sp>
      <p:pic>
        <p:nvPicPr>
          <p:cNvPr id="7" name="Picture 9" descr="eso-flags-blackframes-RGB">
            <a:extLst>
              <a:ext uri="{FF2B5EF4-FFF2-40B4-BE49-F238E27FC236}">
                <a16:creationId xmlns:a16="http://schemas.microsoft.com/office/drawing/2014/main" id="{208114CD-87EB-478B-A8FF-20A25D0264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629400"/>
            <a:ext cx="39338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F8634ECC-777B-4C66-9249-24B7C3C7E3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3" y="285750"/>
            <a:ext cx="542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de-DE" sz="3200" b="1"/>
              <a:t>Title goes here</a:t>
            </a:r>
            <a:endParaRPr lang="en-US" altLang="de-DE" sz="3200" b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C00000"/>
              </a:buClr>
              <a:buSzPct val="150000"/>
              <a:defRPr/>
            </a:lvl1pPr>
            <a:lvl2pPr>
              <a:buClr>
                <a:srgbClr val="C00000"/>
              </a:buClr>
              <a:buSzPct val="100000"/>
              <a:buFont typeface="Arial" pitchFamily="34" charset="0"/>
              <a:buChar char="•"/>
              <a:defRPr/>
            </a:lvl2pPr>
            <a:lvl3pPr>
              <a:buClr>
                <a:srgbClr val="C00000"/>
              </a:buClr>
              <a:buSzPct val="100000"/>
              <a:buFont typeface="Arial" pitchFamily="34" charset="0"/>
              <a:buChar char="–"/>
              <a:defRPr/>
            </a:lvl3pPr>
            <a:lvl4pPr>
              <a:buClrTx/>
              <a:buSzPct val="100000"/>
              <a:defRPr/>
            </a:lvl4pPr>
            <a:lvl5pPr>
              <a:buClrTx/>
              <a:buSzPct val="10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951542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B2DA0E-D607-46A4-9367-B60861064F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20568B-9452-4FA5-90B7-B7CD2DD763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C59536-835B-4244-889F-D917EE26D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A4DF9-4AE6-4C80-8A55-4ACD8DA61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176690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7D36E-5434-41E1-96FE-19807E6FBF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0D7117-DCCF-49D7-B3D1-3FF0142F55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C6EC6B-DF52-421C-B75C-AF16500DF9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76AA3-7BC9-4119-8165-1D0F80F84C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18581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0D032-45A1-41D1-B710-040E49B332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A373B-F9FC-4AF5-8B7B-934F599C5A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DC843B-C431-4370-BD1D-DAD67246D6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80C8D-F865-4F49-89F2-E08B9D9A6B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761393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347C785-24C6-4A13-8D54-45C6BD4852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9C18F2-58D0-4155-AFFF-4A9ED884C7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977A59-645D-40C8-ACCC-94F11DC98A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C950B-8124-46C1-B5AA-452EB59250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133659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C8A775-47E9-49EA-B735-1FC9CA8DA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3B84EC-4CE3-4AE2-B047-654BCE0D2B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BC55AF-D724-4FE1-9162-18A6C3C808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112A1-876D-4CC0-9927-E72B92C92E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216340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E16CAC-2BD5-4058-9C77-D0C4A0F682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1B2334-63F0-4929-8487-51FE384976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1A3A97-1EF2-44A1-9B28-7826DE1885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1D378-3C1D-4AE7-A1A9-D663A4F859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788893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C9A694B-17BE-4456-B034-B75F112872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1905000"/>
            <a:ext cx="822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40000"/>
              </a:lnSpc>
              <a:buFont typeface="Times" panose="02020603050405020304" pitchFamily="18" charset="0"/>
              <a:buNone/>
              <a:defRPr/>
            </a:pPr>
            <a:endParaRPr lang="en-GB" altLang="de-DE"/>
          </a:p>
        </p:txBody>
      </p:sp>
      <p:pic>
        <p:nvPicPr>
          <p:cNvPr id="3" name="Picture 3" descr="logo+name black">
            <a:extLst>
              <a:ext uri="{FF2B5EF4-FFF2-40B4-BE49-F238E27FC236}">
                <a16:creationId xmlns:a16="http://schemas.microsoft.com/office/drawing/2014/main" id="{242DCDC5-AE54-4E22-AB99-7A400EEF3A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EF523A32-D3A4-48AE-B401-E8CBD278E5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de-DE" sz="3200" b="1">
                <a:solidFill>
                  <a:srgbClr val="C00000"/>
                </a:solidFill>
              </a:rPr>
              <a:t>Safety</a:t>
            </a:r>
            <a:endParaRPr lang="en-US" altLang="de-DE" sz="3200" b="1">
              <a:solidFill>
                <a:srgbClr val="C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4D2A07-BEA6-4E0D-906C-738B475318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00" y="6572250"/>
            <a:ext cx="3352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100" dirty="0"/>
              <a:t>Slide </a:t>
            </a:r>
            <a:fld id="{9A7FA157-491E-49ED-B71E-CDC4A885E975}" type="slidenum">
              <a:rPr lang="en-US" altLang="en-US" sz="1100" smtClean="0"/>
              <a:pPr>
                <a:defRPr/>
              </a:pPr>
              <a:t>‹#›</a:t>
            </a:fld>
            <a:r>
              <a:rPr lang="en-US" altLang="en-US" sz="1100" dirty="0"/>
              <a:t> | ITSF / </a:t>
            </a:r>
            <a:r>
              <a:rPr lang="en-US" altLang="en-US" sz="1100" dirty="0" err="1"/>
              <a:t>C.Muckle</a:t>
            </a:r>
            <a:r>
              <a:rPr lang="en-US" altLang="en-US" sz="1100" dirty="0"/>
              <a:t> | </a:t>
            </a:r>
            <a:fld id="{94C87455-4E41-487D-B51C-2E456A3CAFA5}" type="datetime7">
              <a:rPr lang="en-US" altLang="en-US" sz="1100" smtClean="0"/>
              <a:pPr>
                <a:defRPr/>
              </a:pPr>
              <a:t>Apr-19</a:t>
            </a:fld>
            <a:endParaRPr lang="en-US" altLang="en-US" sz="1100" dirty="0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51637032-9EA9-4A90-A495-1D2EC394FC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60032" y="6644047"/>
            <a:ext cx="4152900" cy="1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165900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+name black">
            <a:extLst>
              <a:ext uri="{FF2B5EF4-FFF2-40B4-BE49-F238E27FC236}">
                <a16:creationId xmlns:a16="http://schemas.microsoft.com/office/drawing/2014/main" id="{312A2D6D-31A3-4F7C-A9B5-E05BCD3042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76D8E46F-7ED1-49CE-8E65-4B6F9C902B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de-DE" sz="3200" b="1">
                <a:solidFill>
                  <a:srgbClr val="C00000"/>
                </a:solidFill>
              </a:rPr>
              <a:t>Safety</a:t>
            </a:r>
            <a:endParaRPr lang="en-US" altLang="de-DE" sz="3200" b="1">
              <a:solidFill>
                <a:srgbClr val="C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407E643-78A6-4C17-A7DA-786EFE7B3A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00" y="6572250"/>
            <a:ext cx="3352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100"/>
              <a:t>Slide </a:t>
            </a:r>
            <a:fld id="{03B9B58A-C060-4ED5-9269-CF06E1C95326}" type="slidenum">
              <a:rPr lang="en-US" altLang="en-US" sz="1100" smtClean="0"/>
              <a:pPr>
                <a:defRPr/>
              </a:pPr>
              <a:t>‹#›</a:t>
            </a:fld>
            <a:r>
              <a:rPr lang="en-US" altLang="en-US" sz="1100"/>
              <a:t> | Induction / Safety / C.Muckle | </a:t>
            </a:r>
            <a:fld id="{F9BC3178-AA0E-445D-BDF0-8658418F3722}" type="datetime7">
              <a:rPr lang="en-US" altLang="en-US" sz="1100" smtClean="0"/>
              <a:pPr>
                <a:defRPr/>
              </a:pPr>
              <a:t>Apr-19</a:t>
            </a:fld>
            <a:endParaRPr lang="en-US" altLang="en-US" sz="1100"/>
          </a:p>
        </p:txBody>
      </p:sp>
      <p:pic>
        <p:nvPicPr>
          <p:cNvPr id="8" name="Picture 9" descr="eso-flags-blackframes-RGB">
            <a:extLst>
              <a:ext uri="{FF2B5EF4-FFF2-40B4-BE49-F238E27FC236}">
                <a16:creationId xmlns:a16="http://schemas.microsoft.com/office/drawing/2014/main" id="{0AC6B33C-DFF6-4778-AE0D-47713074B7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629400"/>
            <a:ext cx="39338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28736"/>
            <a:ext cx="5111750" cy="5072098"/>
          </a:xfrm>
        </p:spPr>
        <p:txBody>
          <a:bodyPr/>
          <a:lstStyle>
            <a:lvl1pPr>
              <a:buClr>
                <a:srgbClr val="C00000"/>
              </a:buClr>
              <a:buSzPct val="150000"/>
              <a:defRPr sz="3200"/>
            </a:lvl1pPr>
            <a:lvl2pPr>
              <a:buClr>
                <a:srgbClr val="C00000"/>
              </a:buClr>
              <a:buFont typeface="Arial" pitchFamily="34" charset="0"/>
              <a:buChar char="•"/>
              <a:defRPr sz="2800"/>
            </a:lvl2pPr>
            <a:lvl3pPr>
              <a:buClr>
                <a:srgbClr val="C00000"/>
              </a:buClr>
              <a:buFont typeface="Arial" pitchFamily="34" charset="0"/>
              <a:buChar char="–"/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0657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9289817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14AB0CD-D81D-481E-A6ED-E4C63EF2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19C41A-61E5-4B96-B753-C8D0B8497E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5069A8-444D-40AB-A503-00B32C8634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6BD6DFA-8E4F-40F0-BFFD-DAC7135AF7C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6003D47-BCD6-43FC-9B42-AA5172EF45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2216E67-61AD-48D3-A391-2889970F7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ransition>
    <p:pull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85750"/>
            <a:ext cx="542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E-Learning Cookbook</a:t>
            </a:r>
            <a:endParaRPr lang="en-US" alt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D2E95-AE84-47BC-89AB-480512AE5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819765"/>
            <a:ext cx="8028384" cy="5734560"/>
          </a:xfrm>
          <a:prstGeom prst="rect">
            <a:avLst/>
          </a:prstGeom>
        </p:spPr>
      </p:pic>
      <p:pic>
        <p:nvPicPr>
          <p:cNvPr id="3" name="CMUStart">
            <a:hlinkClick r:id="" action="ppaction://media"/>
            <a:extLst>
              <a:ext uri="{FF2B5EF4-FFF2-40B4-BE49-F238E27FC236}">
                <a16:creationId xmlns:a16="http://schemas.microsoft.com/office/drawing/2014/main" id="{3AAC7455-BE43-447E-AC37-91BD2D1526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2740" y="3284984"/>
            <a:ext cx="345944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22295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" y="285750"/>
            <a:ext cx="5738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Video-capture: </a:t>
            </a:r>
            <a:r>
              <a:rPr lang="en-GB" altLang="en-US" b="1" dirty="0" err="1"/>
              <a:t>XSplit</a:t>
            </a:r>
            <a:r>
              <a:rPr lang="en-GB" altLang="en-US" b="1" dirty="0"/>
              <a:t> </a:t>
            </a:r>
            <a:r>
              <a:rPr lang="en-GB" altLang="en-US" b="1" dirty="0" err="1"/>
              <a:t>VCam</a:t>
            </a:r>
            <a:endParaRPr lang="en-US" altLang="en-US" b="1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38ADB93-8C4F-43EC-AF31-8DE45BB7E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81075"/>
            <a:ext cx="8503096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40000"/>
              </a:lnSpc>
              <a:buClr>
                <a:srgbClr val="C00000"/>
              </a:buClr>
              <a:buSzPct val="150000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					as opposed to the</a:t>
            </a:r>
            <a:br>
              <a:rPr lang="en-US" sz="2800" dirty="0">
                <a:latin typeface="Arial" charset="0"/>
                <a:ea typeface="ＭＳ Ｐゴシック" pitchFamily="-111" charset="-128"/>
              </a:rPr>
            </a:br>
            <a:r>
              <a:rPr lang="en-US" sz="2800" dirty="0">
                <a:latin typeface="Arial" charset="0"/>
                <a:ea typeface="ＭＳ Ｐゴシック" pitchFamily="-111" charset="-128"/>
              </a:rPr>
              <a:t>					“chroma key”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CD24E7-6EE8-47D1-B7E7-6DB8A348F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516" y="3000384"/>
            <a:ext cx="3957863" cy="2630501"/>
          </a:xfrm>
          <a:prstGeom prst="rect">
            <a:avLst/>
          </a:prstGeom>
        </p:spPr>
      </p:pic>
      <p:pic>
        <p:nvPicPr>
          <p:cNvPr id="2" name="CMUXSplit">
            <a:hlinkClick r:id="" action="ppaction://media"/>
            <a:extLst>
              <a:ext uri="{FF2B5EF4-FFF2-40B4-BE49-F238E27FC236}">
                <a16:creationId xmlns:a16="http://schemas.microsoft.com/office/drawing/2014/main" id="{B461859A-C887-4027-A920-A90441802C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620" y="911460"/>
            <a:ext cx="4043517" cy="554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521AAB-9A1E-4357-B329-43E6458264A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1361" y="5811364"/>
            <a:ext cx="831155" cy="7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9550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" y="285750"/>
            <a:ext cx="58578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Video assembly: OBS Studio</a:t>
            </a:r>
            <a:endParaRPr lang="en-US" altLang="en-US" b="1" dirty="0"/>
          </a:p>
        </p:txBody>
      </p:sp>
      <p:pic>
        <p:nvPicPr>
          <p:cNvPr id="3" name="CMUOBS">
            <a:hlinkClick r:id="" action="ppaction://media"/>
            <a:extLst>
              <a:ext uri="{FF2B5EF4-FFF2-40B4-BE49-F238E27FC236}">
                <a16:creationId xmlns:a16="http://schemas.microsoft.com/office/drawing/2014/main" id="{A5DCDF41-AAF9-4EC0-A2D6-7B4F2E69CE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891132"/>
            <a:ext cx="8388424" cy="56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78787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FA5AFA-E5C7-4560-9FB9-B60777ACC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81075"/>
            <a:ext cx="8071048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Store video on a performant server outside Moodle (e.g. Office-365 ”Stream”)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Consider recording slide-by-slide with sufficient blanks (2-3 sec.)</a:t>
            </a:r>
          </a:p>
          <a:p>
            <a:pPr marL="800100" lvl="1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This eases cutting / updating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For intensive cutting consider the VSDC Editor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A good webcam and a performant PC will spare you frustration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Don’t aim at rivalling with a news-channel! </a:t>
            </a:r>
          </a:p>
        </p:txBody>
      </p:sp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85750"/>
            <a:ext cx="542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Tips and tricks (1/2)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219759746"/>
      </p:ext>
    </p:extLst>
  </p:cSld>
  <p:clrMapOvr>
    <a:masterClrMapping/>
  </p:clrMapOvr>
  <p:transition>
    <p:pull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FA5AFA-E5C7-4560-9FB9-B60777ACC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81075"/>
            <a:ext cx="8431088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What you say on film is as if you had written it</a:t>
            </a:r>
          </a:p>
          <a:p>
            <a:pPr marL="800100" lvl="1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Try a sympathetic smile, and avoid the “</a:t>
            </a:r>
            <a:r>
              <a:rPr lang="en-US" sz="2800" dirty="0" err="1">
                <a:latin typeface="Arial" charset="0"/>
                <a:ea typeface="ＭＳ Ｐゴシック" pitchFamily="-111" charset="-128"/>
              </a:rPr>
              <a:t>ehm</a:t>
            </a:r>
            <a:r>
              <a:rPr lang="en-US" sz="2800" dirty="0">
                <a:latin typeface="Arial" charset="0"/>
                <a:ea typeface="ＭＳ Ｐゴシック" pitchFamily="-111" charset="-128"/>
              </a:rPr>
              <a:t>”</a:t>
            </a:r>
          </a:p>
          <a:p>
            <a:pPr marL="800100" lvl="1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Check for ambiguities / unclear messages</a:t>
            </a:r>
          </a:p>
          <a:p>
            <a:pPr marL="800100" lvl="1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Moderate humor only; No “safety-fail” sequences</a:t>
            </a:r>
          </a:p>
          <a:p>
            <a:pPr marL="800100" lvl="1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Use gender-neutral language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Share among colleagues, get feedback and eventually compliments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… and comb before you film …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endParaRPr lang="en-US" sz="2800" dirty="0">
              <a:latin typeface="Arial" charset="0"/>
              <a:ea typeface="ＭＳ Ｐゴシック" pitchFamily="-111" charset="-128"/>
            </a:endParaRPr>
          </a:p>
        </p:txBody>
      </p:sp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85750"/>
            <a:ext cx="542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Tips and tricks (2/2)</a:t>
            </a:r>
            <a:endParaRPr lang="en-US" alt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21AAB-9A1E-4357-B329-43E6458264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184" y="5644658"/>
            <a:ext cx="831155" cy="7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96196"/>
      </p:ext>
    </p:extLst>
  </p:cSld>
  <p:clrMapOvr>
    <a:masterClrMapping/>
  </p:clrMapOvr>
  <p:transition>
    <p:pull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logo+name black">
            <a:extLst>
              <a:ext uri="{FF2B5EF4-FFF2-40B4-BE49-F238E27FC236}">
                <a16:creationId xmlns:a16="http://schemas.microsoft.com/office/drawing/2014/main" id="{CFE088CC-69F7-48CB-9A13-457A19AE1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4">
            <a:extLst>
              <a:ext uri="{FF2B5EF4-FFF2-40B4-BE49-F238E27FC236}">
                <a16:creationId xmlns:a16="http://schemas.microsoft.com/office/drawing/2014/main" id="{73B32B61-3129-439F-968F-4B379F56B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C00000"/>
                </a:solidFill>
              </a:rPr>
              <a:t>Safety</a:t>
            </a:r>
            <a:endParaRPr lang="en-US" altLang="en-US" b="1">
              <a:solidFill>
                <a:srgbClr val="C00000"/>
              </a:solidFill>
            </a:endParaRPr>
          </a:p>
        </p:txBody>
      </p:sp>
      <p:pic>
        <p:nvPicPr>
          <p:cNvPr id="40964" name="Picture 8" descr="http://www.eso.org/public/archives/images/screen/vlt-jfs_1093.jpg">
            <a:extLst>
              <a:ext uri="{FF2B5EF4-FFF2-40B4-BE49-F238E27FC236}">
                <a16:creationId xmlns:a16="http://schemas.microsoft.com/office/drawing/2014/main" id="{30FD1B53-B0FF-4FB7-97E4-9997AC5BE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0"/>
            <a:ext cx="10302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4">
            <a:extLst>
              <a:ext uri="{FF2B5EF4-FFF2-40B4-BE49-F238E27FC236}">
                <a16:creationId xmlns:a16="http://schemas.microsoft.com/office/drawing/2014/main" id="{0028C8A9-895E-4A2F-8ED0-51D19122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85750"/>
            <a:ext cx="248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Questions?</a:t>
            </a:r>
            <a:endParaRPr lang="en-US" altLang="en-US" b="1">
              <a:solidFill>
                <a:schemeClr val="bg1"/>
              </a:solidFill>
            </a:endParaRPr>
          </a:p>
        </p:txBody>
      </p:sp>
      <p:pic>
        <p:nvPicPr>
          <p:cNvPr id="2" name="CMUEnd">
            <a:hlinkClick r:id="" action="ppaction://media"/>
            <a:extLst>
              <a:ext uri="{FF2B5EF4-FFF2-40B4-BE49-F238E27FC236}">
                <a16:creationId xmlns:a16="http://schemas.microsoft.com/office/drawing/2014/main" id="{E4C008F4-9342-45E5-ABBF-1F114F572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89469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FA5AFA-E5C7-4560-9FB9-B60777ACC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81075"/>
            <a:ext cx="8215064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40000"/>
              </a:lnSpc>
              <a:buClr>
                <a:srgbClr val="C00000"/>
              </a:buClr>
              <a:buSzPct val="150000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If available languages match </a:t>
            </a:r>
            <a:r>
              <a:rPr lang="en-US" sz="2800" i="1" dirty="0">
                <a:latin typeface="Arial" charset="0"/>
                <a:ea typeface="ＭＳ Ｐゴシック" pitchFamily="-111" charset="-128"/>
              </a:rPr>
              <a:t>lingua franca</a:t>
            </a:r>
            <a:br>
              <a:rPr lang="en-US" sz="2800" dirty="0">
                <a:latin typeface="Arial" charset="0"/>
                <a:ea typeface="ＭＳ Ｐゴシック" pitchFamily="-111" charset="-128"/>
              </a:rPr>
            </a:br>
            <a:r>
              <a:rPr lang="en-US" sz="2800" dirty="0">
                <a:latin typeface="Arial" charset="0"/>
                <a:ea typeface="ＭＳ Ｐゴシック" pitchFamily="-111" charset="-128"/>
              </a:rPr>
              <a:t>If you run on national safety law</a:t>
            </a:r>
            <a:br>
              <a:rPr lang="en-US" sz="2800" dirty="0">
                <a:latin typeface="Arial" charset="0"/>
                <a:ea typeface="ＭＳ Ｐゴシック" pitchFamily="-111" charset="-128"/>
              </a:rPr>
            </a:br>
            <a:r>
              <a:rPr lang="en-US" sz="2800" dirty="0">
                <a:latin typeface="Arial" charset="0"/>
                <a:ea typeface="ＭＳ Ｐゴシック" pitchFamily="-111" charset="-128"/>
              </a:rPr>
              <a:t>If you have the funds available</a:t>
            </a:r>
          </a:p>
          <a:p>
            <a:pPr marL="457200" indent="-457200">
              <a:lnSpc>
                <a:spcPct val="14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consider buying</a:t>
            </a:r>
          </a:p>
          <a:p>
            <a:pPr>
              <a:lnSpc>
                <a:spcPct val="140000"/>
              </a:lnSpc>
              <a:buClr>
                <a:srgbClr val="C00000"/>
              </a:buClr>
              <a:buSzPct val="150000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If any of the above doesn’t match</a:t>
            </a:r>
          </a:p>
          <a:p>
            <a:pPr>
              <a:lnSpc>
                <a:spcPct val="140000"/>
              </a:lnSpc>
              <a:buClr>
                <a:srgbClr val="C00000"/>
              </a:buClr>
              <a:buSzPct val="150000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If you change / update / enhance frequently</a:t>
            </a:r>
          </a:p>
          <a:p>
            <a:pPr marL="457200" indent="-457200">
              <a:lnSpc>
                <a:spcPct val="14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consider producing your own</a:t>
            </a:r>
          </a:p>
          <a:p>
            <a:pPr>
              <a:lnSpc>
                <a:spcPct val="140000"/>
              </a:lnSpc>
              <a:buClr>
                <a:srgbClr val="C00000"/>
              </a:buClr>
              <a:buSzPct val="150000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ESO: Own </a:t>
            </a:r>
            <a:r>
              <a:rPr lang="en-US" sz="2800" dirty="0" err="1">
                <a:latin typeface="Arial" charset="0"/>
                <a:ea typeface="ＭＳ Ｐゴシック" pitchFamily="-111" charset="-128"/>
              </a:rPr>
              <a:t>referentials</a:t>
            </a:r>
            <a:r>
              <a:rPr lang="en-US" sz="2800" dirty="0">
                <a:latin typeface="Arial" charset="0"/>
                <a:ea typeface="ＭＳ Ｐゴシック" pitchFamily="-111" charset="-128"/>
              </a:rPr>
              <a:t> </a:t>
            </a:r>
            <a:r>
              <a:rPr lang="de-DE" sz="2800" dirty="0"/>
              <a:t>∩</a:t>
            </a:r>
            <a:r>
              <a:rPr lang="en-US" sz="2800" dirty="0">
                <a:latin typeface="Arial" charset="0"/>
                <a:ea typeface="ＭＳ Ｐゴシック" pitchFamily="-111" charset="-128"/>
              </a:rPr>
              <a:t> Host State language </a:t>
            </a:r>
            <a:r>
              <a:rPr lang="de-DE" sz="2800" dirty="0"/>
              <a:t>≠ English (LF) ⇒ We give it a try ...</a:t>
            </a:r>
          </a:p>
          <a:p>
            <a:pPr>
              <a:lnSpc>
                <a:spcPct val="140000"/>
              </a:lnSpc>
              <a:buClr>
                <a:srgbClr val="C00000"/>
              </a:buClr>
              <a:buSzPct val="150000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 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endParaRPr lang="en-US" sz="2800" dirty="0">
              <a:latin typeface="Arial" charset="0"/>
              <a:ea typeface="ＭＳ Ｐゴシック" pitchFamily="-111" charset="-128"/>
            </a:endParaRPr>
          </a:p>
        </p:txBody>
      </p:sp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85750"/>
            <a:ext cx="542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E-Learning BUY or MAKE</a:t>
            </a:r>
            <a:endParaRPr lang="en-US" altLang="en-US" b="1" dirty="0"/>
          </a:p>
        </p:txBody>
      </p:sp>
    </p:spTree>
  </p:cSld>
  <p:clrMapOvr>
    <a:masterClrMapping/>
  </p:clrMapOvr>
  <p:transition>
    <p:pull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FA5AFA-E5C7-4560-9FB9-B60777ACC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81075"/>
            <a:ext cx="6846888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40000"/>
              </a:lnSpc>
              <a:buClr>
                <a:srgbClr val="C00000"/>
              </a:buClr>
              <a:buSzPct val="150000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Take…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a learning management system (LMS)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your usual PowerPoint training presentation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a PC with a webcam and the permission to install a few no- or low-cost software accessories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a comb           you’ll be filmed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all your creativity and courage</a:t>
            </a:r>
          </a:p>
        </p:txBody>
      </p:sp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85750"/>
            <a:ext cx="542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E-Learning Cookbook</a:t>
            </a:r>
            <a:endParaRPr lang="en-US" alt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21AAB-9A1E-4357-B329-43E6458264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157192"/>
            <a:ext cx="831155" cy="7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57854"/>
      </p:ext>
    </p:extLst>
  </p:cSld>
  <p:clrMapOvr>
    <a:masterClrMapping/>
  </p:clrMapOvr>
  <p:transition>
    <p:pull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FA5AFA-E5C7-4560-9FB9-B60777ACC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81075"/>
            <a:ext cx="8215064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40000"/>
              </a:lnSpc>
              <a:buClr>
                <a:srgbClr val="C00000"/>
              </a:buClr>
              <a:buSzPct val="150000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Take…       …Moodle  </a:t>
            </a:r>
            <a:r>
              <a:rPr lang="en-US" sz="1400" dirty="0">
                <a:latin typeface="Arial" charset="0"/>
                <a:ea typeface="ＭＳ Ｐゴシック" pitchFamily="-111" charset="-128"/>
              </a:rPr>
              <a:t>if at all you can</a:t>
            </a:r>
            <a:endParaRPr lang="en-US" sz="2800" dirty="0">
              <a:latin typeface="Arial" charset="0"/>
              <a:ea typeface="ＭＳ Ｐゴシック" pitchFamily="-111" charset="-128"/>
            </a:endParaRP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It provides the full course and grades (!) mgmt.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It’s open source, and comes at 0,- license cost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It’s very common, and most probably already available at your institute/university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It runs on any Linux server, from </a:t>
            </a:r>
            <a:r>
              <a:rPr lang="en-US" sz="2800" dirty="0" err="1">
                <a:latin typeface="Arial" charset="0"/>
                <a:ea typeface="ＭＳ Ｐゴシック" pitchFamily="-111" charset="-128"/>
              </a:rPr>
              <a:t>RasPi</a:t>
            </a:r>
            <a:r>
              <a:rPr lang="en-US" sz="2800" dirty="0">
                <a:latin typeface="Arial" charset="0"/>
                <a:ea typeface="ＭＳ Ｐゴシック" pitchFamily="-111" charset="-128"/>
              </a:rPr>
              <a:t> onward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It is rather easy for “teachers” to set-up courses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Easy to use for “students”, provided “teachers” won’t complicate it artificially</a:t>
            </a: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SzPct val="150000"/>
              <a:buFont typeface="Arial" charset="0"/>
              <a:buChar char="•"/>
              <a:defRPr/>
            </a:pPr>
            <a:endParaRPr lang="en-US" sz="2800" dirty="0">
              <a:latin typeface="Arial" charset="0"/>
              <a:ea typeface="ＭＳ Ｐゴシック" pitchFamily="-111" charset="-128"/>
            </a:endParaRPr>
          </a:p>
        </p:txBody>
      </p:sp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85750"/>
            <a:ext cx="542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The LMS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112330716"/>
      </p:ext>
    </p:extLst>
  </p:cSld>
  <p:clrMapOvr>
    <a:masterClrMapping/>
  </p:clrMapOvr>
  <p:transition>
    <p:pull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FA5AFA-E5C7-4560-9FB9-B60777ACC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1075"/>
            <a:ext cx="9144000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40000"/>
              </a:lnSpc>
              <a:buClr>
                <a:srgbClr val="C00000"/>
              </a:buClr>
              <a:buSzPct val="150000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Mine? </a:t>
            </a:r>
            <a:r>
              <a:rPr lang="en-US" sz="2800" dirty="0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 </a:t>
            </a:r>
            <a:r>
              <a:rPr lang="en-US" sz="2800" dirty="0">
                <a:latin typeface="Arial" charset="0"/>
                <a:ea typeface="ＭＳ Ｐゴシック" pitchFamily="-111" charset="-128"/>
              </a:rPr>
              <a:t>Create as a teacher 1 course with 7 “topics” with a “label” (formatted text or media) in each &amp; a quiz</a:t>
            </a:r>
          </a:p>
          <a:p>
            <a:pPr marL="457200" indent="-457200">
              <a:lnSpc>
                <a:spcPct val="14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Preliminaries </a:t>
            </a:r>
            <a:r>
              <a:rPr lang="en-US" sz="2800" dirty="0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 Objectives and pre-knowledge</a:t>
            </a:r>
            <a:endParaRPr lang="en-US" sz="2800" dirty="0">
              <a:latin typeface="Arial" charset="0"/>
              <a:ea typeface="ＭＳ Ｐゴシック" pitchFamily="-111" charset="-128"/>
            </a:endParaRPr>
          </a:p>
          <a:p>
            <a:pPr marL="457200" indent="-457200">
              <a:lnSpc>
                <a:spcPct val="14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Short reflection on ... </a:t>
            </a:r>
            <a:r>
              <a:rPr lang="en-US" sz="2800" dirty="0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 Take a coffee and think of…</a:t>
            </a:r>
            <a:endParaRPr lang="en-US" sz="2800" dirty="0">
              <a:latin typeface="Arial" charset="0"/>
              <a:ea typeface="ＭＳ Ｐゴシック" pitchFamily="-111" charset="-128"/>
            </a:endParaRPr>
          </a:p>
          <a:p>
            <a:pPr marL="457200" indent="-457200">
              <a:lnSpc>
                <a:spcPct val="14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Short reflection feedback </a:t>
            </a:r>
            <a:r>
              <a:rPr lang="en-US" sz="2800" dirty="0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Rembered</a:t>
            </a:r>
            <a:r>
              <a:rPr lang="en-US" sz="2800" dirty="0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/thought of …?</a:t>
            </a:r>
            <a:endParaRPr lang="en-US" sz="2800" dirty="0">
              <a:latin typeface="Arial" charset="0"/>
              <a:ea typeface="ＭＳ Ｐゴシック" pitchFamily="-111" charset="-128"/>
            </a:endParaRPr>
          </a:p>
          <a:p>
            <a:pPr marL="457200" indent="-457200">
              <a:lnSpc>
                <a:spcPct val="14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Course video </a:t>
            </a:r>
            <a:r>
              <a:rPr lang="en-US" sz="2800" dirty="0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 </a:t>
            </a:r>
            <a:r>
              <a:rPr lang="en-US" sz="2800" b="1" u="sng" dirty="0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The main message delivery</a:t>
            </a:r>
            <a:endParaRPr lang="en-US" sz="2800" b="1" u="sng" dirty="0">
              <a:latin typeface="Arial" charset="0"/>
              <a:ea typeface="ＭＳ Ｐゴシック" pitchFamily="-111" charset="-128"/>
            </a:endParaRPr>
          </a:p>
          <a:p>
            <a:pPr marL="457200" indent="-457200">
              <a:lnSpc>
                <a:spcPct val="14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Questions? </a:t>
            </a:r>
            <a:r>
              <a:rPr lang="en-US" sz="2800" dirty="0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 How to reach me and/or Colleagues</a:t>
            </a:r>
            <a:endParaRPr lang="en-US" sz="2800" dirty="0">
              <a:latin typeface="Arial" charset="0"/>
              <a:ea typeface="ＭＳ Ｐゴシック" pitchFamily="-111" charset="-128"/>
            </a:endParaRPr>
          </a:p>
          <a:p>
            <a:pPr marL="457200" indent="-457200">
              <a:lnSpc>
                <a:spcPct val="14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Further reference and reading </a:t>
            </a:r>
            <a:r>
              <a:rPr lang="en-US" sz="2800" dirty="0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 Intranet, </a:t>
            </a:r>
            <a:r>
              <a:rPr lang="en-US" sz="2800" dirty="0" err="1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prof.orgs</a:t>
            </a:r>
            <a:r>
              <a:rPr lang="en-US" sz="2800" dirty="0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.</a:t>
            </a:r>
            <a:endParaRPr lang="en-US" sz="2800" dirty="0">
              <a:latin typeface="Arial" charset="0"/>
              <a:ea typeface="ＭＳ Ｐゴシック" pitchFamily="-111" charset="-128"/>
            </a:endParaRPr>
          </a:p>
          <a:p>
            <a:pPr marL="457200" indent="-457200">
              <a:lnSpc>
                <a:spcPct val="14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charset="0"/>
                <a:ea typeface="ＭＳ Ｐゴシック" pitchFamily="-111" charset="-128"/>
              </a:rPr>
              <a:t>(Mandatory) Quiz </a:t>
            </a:r>
            <a:r>
              <a:rPr lang="en-US" sz="2800" dirty="0">
                <a:latin typeface="Arial" charset="0"/>
                <a:ea typeface="ＭＳ Ｐゴシック" pitchFamily="-111" charset="-128"/>
                <a:sym typeface="Wingdings" panose="05000000000000000000" pitchFamily="2" charset="2"/>
              </a:rPr>
              <a:t> Check it was done/understood</a:t>
            </a:r>
            <a:endParaRPr lang="en-US" sz="2800" dirty="0">
              <a:latin typeface="Arial" charset="0"/>
              <a:ea typeface="ＭＳ Ｐゴシック" pitchFamily="-111" charset="-128"/>
            </a:endParaRPr>
          </a:p>
        </p:txBody>
      </p:sp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" y="285750"/>
            <a:ext cx="5738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E-Learning Course Concept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415591757"/>
      </p:ext>
    </p:extLst>
  </p:cSld>
  <p:clrMapOvr>
    <a:masterClrMapping/>
  </p:clrMapOvr>
  <p:transition>
    <p:pull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85750"/>
            <a:ext cx="542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Topics</a:t>
            </a:r>
            <a:endParaRPr lang="en-US" alt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931B6-7FD6-4FD5-B07C-DD6A1ACE3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47" y="865188"/>
            <a:ext cx="8532440" cy="544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41974"/>
      </p:ext>
    </p:extLst>
  </p:cSld>
  <p:clrMapOvr>
    <a:masterClrMapping/>
  </p:clrMapOvr>
  <p:transition>
    <p:pull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85750"/>
            <a:ext cx="542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...with a label</a:t>
            </a:r>
            <a:endParaRPr lang="en-US" alt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EFE5A-A068-4444-AE6D-F5007BBFB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12" y="865188"/>
            <a:ext cx="7691709" cy="56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1268"/>
      </p:ext>
    </p:extLst>
  </p:cSld>
  <p:clrMapOvr>
    <a:masterClrMapping/>
  </p:clrMapOvr>
  <p:transition>
    <p:pull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85750"/>
            <a:ext cx="542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… and a quiz</a:t>
            </a:r>
            <a:endParaRPr lang="en-US" alt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20C0A-DDB6-4B07-AD1D-462936995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834135"/>
            <a:ext cx="8100392" cy="57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09628"/>
      </p:ext>
    </p:extLst>
  </p:cSld>
  <p:clrMapOvr>
    <a:masterClrMapping/>
  </p:clrMapOvr>
  <p:transition>
    <p:pull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 descr="logo+name black">
            <a:extLst>
              <a:ext uri="{FF2B5EF4-FFF2-40B4-BE49-F238E27FC236}">
                <a16:creationId xmlns:a16="http://schemas.microsoft.com/office/drawing/2014/main" id="{AC461E02-B977-4C4C-B1F8-6ABB94DB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2875"/>
            <a:ext cx="152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1BCAD210-5183-4F1E-8DD5-EB82048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285750"/>
            <a:ext cx="142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Safety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57D78247-A035-4C1A-B74A-5D7B6BA8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" y="285750"/>
            <a:ext cx="5581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/>
              <a:t>…started by a mouse-click.</a:t>
            </a:r>
            <a:endParaRPr lang="en-US" alt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AB969-D442-4C58-B15B-EE0A71D56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34" y="1006995"/>
            <a:ext cx="8163131" cy="556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41316"/>
      </p:ext>
    </p:extLst>
  </p:cSld>
  <p:clrMapOvr>
    <a:masterClrMapping/>
  </p:clrMapOvr>
  <p:transition>
    <p:pull dir="ru"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2004:Templates:Presentations:Designs:Full Moon</Template>
  <TotalTime>0</TotalTime>
  <Words>417</Words>
  <Application>Microsoft Office PowerPoint</Application>
  <PresentationFormat>On-screen Show (4:3)</PresentationFormat>
  <Paragraphs>84</Paragraphs>
  <Slides>14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ＭＳ Ｐゴシック</vt:lpstr>
      <vt:lpstr>Arial</vt:lpstr>
      <vt:lpstr>Times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ESO User</dc:creator>
  <cp:lastModifiedBy>Christian Muckle</cp:lastModifiedBy>
  <cp:revision>225</cp:revision>
  <cp:lastPrinted>2007-03-06T13:40:46Z</cp:lastPrinted>
  <dcterms:created xsi:type="dcterms:W3CDTF">2007-02-06T14:57:56Z</dcterms:created>
  <dcterms:modified xsi:type="dcterms:W3CDTF">2019-04-26T15:17:37Z</dcterms:modified>
</cp:coreProperties>
</file>