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030" autoAdjust="0"/>
    <p:restoredTop sz="94660"/>
  </p:normalViewPr>
  <p:slideViewPr>
    <p:cSldViewPr>
      <p:cViewPr varScale="1">
        <p:scale>
          <a:sx n="93" d="100"/>
          <a:sy n="93" d="100"/>
        </p:scale>
        <p:origin x="3570" y="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E309CA-E84F-4603-AAC7-E51DA28D63EC}"/>
              </a:ext>
            </a:extLst>
          </p:cNvPr>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6D2B58F-155D-4CD7-B4F0-668FDEF3C0E9}"/>
              </a:ext>
            </a:extLst>
          </p:cNvPr>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2729A8F8-B4CB-4D2F-ADA0-44A45352C406}" type="datetimeFigureOut">
              <a:rPr lang="en-US" smtClean="0"/>
              <a:t>4/15/2019</a:t>
            </a:fld>
            <a:endParaRPr lang="en-US"/>
          </a:p>
        </p:txBody>
      </p:sp>
      <p:sp>
        <p:nvSpPr>
          <p:cNvPr id="4" name="Footer Placeholder 3">
            <a:extLst>
              <a:ext uri="{FF2B5EF4-FFF2-40B4-BE49-F238E27FC236}">
                <a16:creationId xmlns:a16="http://schemas.microsoft.com/office/drawing/2014/main" id="{D9CFB86E-CF50-4570-BF0F-DC883A99A7FD}"/>
              </a:ext>
            </a:extLst>
          </p:cNvPr>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BBEB25F-0CF3-4238-94D6-0A626ED871F0}"/>
              </a:ext>
            </a:extLst>
          </p:cNvPr>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E8B0627-2235-4B2D-9EB9-B4968B95A54E}" type="slidenum">
              <a:rPr lang="en-US" smtClean="0"/>
              <a:t>‹#›</a:t>
            </a:fld>
            <a:endParaRPr lang="en-US"/>
          </a:p>
        </p:txBody>
      </p:sp>
    </p:spTree>
    <p:extLst>
      <p:ext uri="{BB962C8B-B14F-4D97-AF65-F5344CB8AC3E}">
        <p14:creationId xmlns:p14="http://schemas.microsoft.com/office/powerpoint/2010/main" val="13235668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40A3CFBE-D53E-4F45-BD09-C34FCADB3BA2}" type="datetimeFigureOut">
              <a:rPr lang="en-US" smtClean="0"/>
              <a:t>4/15/2019</a:t>
            </a:fld>
            <a:endParaRPr lang="en-US"/>
          </a:p>
        </p:txBody>
      </p:sp>
      <p:sp>
        <p:nvSpPr>
          <p:cNvPr id="4" name="Slide Image Placeholder 3"/>
          <p:cNvSpPr>
            <a:spLocks noGrp="1" noRot="1" noChangeAspect="1"/>
          </p:cNvSpPr>
          <p:nvPr>
            <p:ph type="sldImg" idx="2"/>
          </p:nvPr>
        </p:nvSpPr>
        <p:spPr>
          <a:xfrm>
            <a:off x="2257425" y="1279525"/>
            <a:ext cx="259080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5F7975A9-961E-4186-BDAA-08CB27717C6F}" type="slidenum">
              <a:rPr lang="en-US" smtClean="0"/>
              <a:t>‹#›</a:t>
            </a:fld>
            <a:endParaRPr lang="en-US"/>
          </a:p>
        </p:txBody>
      </p:sp>
    </p:spTree>
    <p:extLst>
      <p:ext uri="{BB962C8B-B14F-4D97-AF65-F5344CB8AC3E}">
        <p14:creationId xmlns:p14="http://schemas.microsoft.com/office/powerpoint/2010/main" val="15666273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63D3F8C-7A27-4D7E-A03A-D16819E5350D}" type="datetimeFigureOut">
              <a:rPr lang="de-DE" smtClean="0"/>
              <a:t>15.04.2019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297151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63D3F8C-7A27-4D7E-A03A-D16819E5350D}" type="datetimeFigureOut">
              <a:rPr lang="de-DE" smtClean="0"/>
              <a:t>15.04.2019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317709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66185"/>
            <a:ext cx="1543050" cy="780203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66185"/>
            <a:ext cx="4514850" cy="780203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63D3F8C-7A27-4D7E-A03A-D16819E5350D}" type="datetimeFigureOut">
              <a:rPr lang="de-DE" smtClean="0"/>
              <a:t>15.04.2019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392223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63D3F8C-7A27-4D7E-A03A-D16819E5350D}" type="datetimeFigureOut">
              <a:rPr lang="de-DE" smtClean="0"/>
              <a:t>15.04.2019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58107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63D3F8C-7A27-4D7E-A03A-D16819E5350D}" type="datetimeFigureOut">
              <a:rPr lang="de-DE" smtClean="0"/>
              <a:t>15.04.2019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316301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63D3F8C-7A27-4D7E-A03A-D16819E5350D}" type="datetimeFigureOut">
              <a:rPr lang="de-DE" smtClean="0"/>
              <a:t>15.04.2019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331354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63D3F8C-7A27-4D7E-A03A-D16819E5350D}" type="datetimeFigureOut">
              <a:rPr lang="de-DE" smtClean="0"/>
              <a:t>15.04.2019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93099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63D3F8C-7A27-4D7E-A03A-D16819E5350D}" type="datetimeFigureOut">
              <a:rPr lang="de-DE" smtClean="0"/>
              <a:t>15.04.2019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226724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63D3F8C-7A27-4D7E-A03A-D16819E5350D}" type="datetimeFigureOut">
              <a:rPr lang="de-DE" smtClean="0"/>
              <a:t>15.04.2019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272694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63D3F8C-7A27-4D7E-A03A-D16819E5350D}" type="datetimeFigureOut">
              <a:rPr lang="de-DE" smtClean="0"/>
              <a:t>15.04.2019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78163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63D3F8C-7A27-4D7E-A03A-D16819E5350D}" type="datetimeFigureOut">
              <a:rPr lang="de-DE" smtClean="0"/>
              <a:t>15.04.2019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F95DF-BCB2-45BA-9CC9-178052D1C93C}" type="slidenum">
              <a:rPr lang="de-DE" smtClean="0"/>
              <a:t>‹#›</a:t>
            </a:fld>
            <a:endParaRPr lang="de-DE"/>
          </a:p>
        </p:txBody>
      </p:sp>
    </p:spTree>
    <p:extLst>
      <p:ext uri="{BB962C8B-B14F-4D97-AF65-F5344CB8AC3E}">
        <p14:creationId xmlns:p14="http://schemas.microsoft.com/office/powerpoint/2010/main" val="15428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3D3F8C-7A27-4D7E-A03A-D16819E5350D}" type="datetimeFigureOut">
              <a:rPr lang="de-DE" smtClean="0"/>
              <a:t>15.04.2019</a:t>
            </a:fld>
            <a:endParaRPr lang="de-DE"/>
          </a:p>
        </p:txBody>
      </p:sp>
      <p:sp>
        <p:nvSpPr>
          <p:cNvPr id="5" name="Fußzeilenplatzhalt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77F95DF-BCB2-45BA-9CC9-178052D1C93C}" type="slidenum">
              <a:rPr lang="de-DE" smtClean="0"/>
              <a:t>‹#›</a:t>
            </a:fld>
            <a:endParaRPr lang="de-DE"/>
          </a:p>
        </p:txBody>
      </p:sp>
    </p:spTree>
    <p:extLst>
      <p:ext uri="{BB962C8B-B14F-4D97-AF65-F5344CB8AC3E}">
        <p14:creationId xmlns:p14="http://schemas.microsoft.com/office/powerpoint/2010/main" val="132283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43608" y="2589464"/>
            <a:ext cx="9270690" cy="6976970"/>
          </a:xfrm>
          <a:prstGeom prst="rect">
            <a:avLst/>
          </a:prstGeom>
        </p:spPr>
      </p:pic>
      <p:pic>
        <p:nvPicPr>
          <p:cNvPr id="1028" name="Picture 4" descr="Logo: European XF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381000"/>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640" y="278541"/>
            <a:ext cx="807733" cy="1053100"/>
          </a:xfrm>
          <a:prstGeom prst="rect">
            <a:avLst/>
          </a:prstGeom>
        </p:spPr>
      </p:pic>
      <p:sp>
        <p:nvSpPr>
          <p:cNvPr id="5" name="TextBox 4"/>
          <p:cNvSpPr txBox="1"/>
          <p:nvPr/>
        </p:nvSpPr>
        <p:spPr>
          <a:xfrm>
            <a:off x="1196752" y="179512"/>
            <a:ext cx="1869634" cy="1246495"/>
          </a:xfrm>
          <a:prstGeom prst="rect">
            <a:avLst/>
          </a:prstGeom>
          <a:noFill/>
        </p:spPr>
        <p:txBody>
          <a:bodyPr wrap="square" rtlCol="0">
            <a:spAutoFit/>
          </a:bodyPr>
          <a:lstStyle/>
          <a:p>
            <a:r>
              <a:rPr lang="de-DE" sz="1500" dirty="0">
                <a:latin typeface="HelveticaNeueLT Com 45 Lt" panose="020B0403020202020204" pitchFamily="34" charset="0"/>
              </a:rPr>
              <a:t>European</a:t>
            </a:r>
          </a:p>
          <a:p>
            <a:r>
              <a:rPr lang="de-DE" sz="1500" dirty="0">
                <a:latin typeface="HelveticaNeueLT Com 45 Lt" panose="020B0403020202020204" pitchFamily="34" charset="0"/>
              </a:rPr>
              <a:t>Southern</a:t>
            </a:r>
          </a:p>
          <a:p>
            <a:r>
              <a:rPr lang="de-DE" sz="1500" dirty="0">
                <a:latin typeface="HelveticaNeueLT Com 45 Lt" panose="020B0403020202020204" pitchFamily="34" charset="0"/>
              </a:rPr>
              <a:t>Observatory</a:t>
            </a:r>
          </a:p>
          <a:p>
            <a:endParaRPr lang="de-DE" sz="1500" dirty="0">
              <a:latin typeface="HelveticaNeueLT Com 45 Lt" panose="020B0403020202020204" pitchFamily="34" charset="0"/>
            </a:endParaRPr>
          </a:p>
          <a:p>
            <a:r>
              <a:rPr lang="de-DE" sz="1500" dirty="0">
                <a:solidFill>
                  <a:schemeClr val="tx2">
                    <a:lumMod val="60000"/>
                    <a:lumOff val="40000"/>
                  </a:schemeClr>
                </a:solidFill>
                <a:latin typeface="HelveticaNeueLT Com 45 Lt" panose="020B0403020202020204" pitchFamily="34" charset="0"/>
              </a:rPr>
              <a:t>www.eso.org</a:t>
            </a:r>
            <a:endParaRPr lang="en-GB" sz="1500" dirty="0">
              <a:solidFill>
                <a:schemeClr val="tx2">
                  <a:lumMod val="60000"/>
                  <a:lumOff val="40000"/>
                </a:schemeClr>
              </a:solidFill>
              <a:latin typeface="HelveticaNeueLT Com 45 Lt" panose="020B0403020202020204" pitchFamily="34" charset="0"/>
            </a:endParaRPr>
          </a:p>
        </p:txBody>
      </p:sp>
      <p:pic>
        <p:nvPicPr>
          <p:cNvPr id="9" name="Picture 8"/>
          <p:cNvPicPr>
            <a:picLocks noChangeAspect="1"/>
          </p:cNvPicPr>
          <p:nvPr/>
        </p:nvPicPr>
        <p:blipFill>
          <a:blip r:embed="rId5"/>
          <a:stretch>
            <a:fillRect/>
          </a:stretch>
        </p:blipFill>
        <p:spPr>
          <a:xfrm>
            <a:off x="4618031" y="182199"/>
            <a:ext cx="2088234" cy="1296859"/>
          </a:xfrm>
          <a:prstGeom prst="rect">
            <a:avLst/>
          </a:prstGeom>
        </p:spPr>
      </p:pic>
      <p:sp>
        <p:nvSpPr>
          <p:cNvPr id="12" name="TextBox 11"/>
          <p:cNvSpPr txBox="1"/>
          <p:nvPr/>
        </p:nvSpPr>
        <p:spPr>
          <a:xfrm>
            <a:off x="188640" y="1570023"/>
            <a:ext cx="4425602" cy="6524863"/>
          </a:xfrm>
          <a:prstGeom prst="rect">
            <a:avLst/>
          </a:prstGeom>
          <a:noFill/>
        </p:spPr>
        <p:txBody>
          <a:bodyPr wrap="square" rtlCol="0">
            <a:spAutoFit/>
          </a:bodyPr>
          <a:lstStyle/>
          <a:p>
            <a:r>
              <a:rPr lang="de-DE" sz="1200" dirty="0">
                <a:latin typeface="HelveticaNeueLT Com 45 Lt" panose="020B0403020202020204" pitchFamily="34" charset="0"/>
              </a:rPr>
              <a:t>General </a:t>
            </a:r>
            <a:r>
              <a:rPr lang="de-DE" sz="1200" dirty="0" err="1">
                <a:latin typeface="HelveticaNeueLT Com 45 Lt" panose="020B0403020202020204" pitchFamily="34" charset="0"/>
              </a:rPr>
              <a:t>information</a:t>
            </a:r>
            <a:br>
              <a:rPr lang="de-DE" sz="1200" dirty="0">
                <a:latin typeface="HelveticaNeueLT Com 45 Lt" panose="020B0403020202020204" pitchFamily="34" charset="0"/>
              </a:rPr>
            </a:br>
            <a:r>
              <a:rPr lang="en-US" sz="800" dirty="0">
                <a:latin typeface="HelveticaNeueLT Com 45 Lt" panose="020B0403020202020204" pitchFamily="34" charset="0"/>
              </a:rPr>
              <a:t>ESO, the European Southern Observatory, is the foremost intergovernmental astronomy </a:t>
            </a:r>
            <a:r>
              <a:rPr lang="en-US" sz="800" dirty="0" err="1">
                <a:latin typeface="HelveticaNeueLT Com 45 Lt" panose="020B0403020202020204" pitchFamily="34" charset="0"/>
              </a:rPr>
              <a:t>organisation</a:t>
            </a:r>
            <a:r>
              <a:rPr lang="en-US" sz="800" dirty="0">
                <a:latin typeface="HelveticaNeueLT Com 45 Lt" panose="020B0403020202020204" pitchFamily="34" charset="0"/>
              </a:rPr>
              <a:t> in Europe and the world's most productive astronomical observatory. It is supported by 16 member countries. ESO carries out an ambitious </a:t>
            </a:r>
            <a:r>
              <a:rPr lang="en-US" sz="800" dirty="0" err="1">
                <a:latin typeface="HelveticaNeueLT Com 45 Lt" panose="020B0403020202020204" pitchFamily="34" charset="0"/>
              </a:rPr>
              <a:t>programme</a:t>
            </a:r>
            <a:r>
              <a:rPr lang="en-US" sz="800" dirty="0">
                <a:latin typeface="HelveticaNeueLT Com 45 Lt" panose="020B0403020202020204" pitchFamily="34" charset="0"/>
              </a:rPr>
              <a:t> focused on the design, construction and operation of powerful ground-based observing facilities enabling astronomers to make ground-breaking scientific discoveries. ESO also plays a leading role in promoting and </a:t>
            </a:r>
            <a:r>
              <a:rPr lang="en-US" sz="800" dirty="0" err="1">
                <a:latin typeface="HelveticaNeueLT Com 45 Lt" panose="020B0403020202020204" pitchFamily="34" charset="0"/>
              </a:rPr>
              <a:t>organising</a:t>
            </a:r>
            <a:r>
              <a:rPr lang="en-US" sz="800" dirty="0">
                <a:latin typeface="HelveticaNeueLT Com 45 Lt" panose="020B0403020202020204" pitchFamily="34" charset="0"/>
              </a:rPr>
              <a:t> cooperation in astronomical research. ESO operates three unique world-class observing sites in Chile: La Silla, </a:t>
            </a:r>
            <a:r>
              <a:rPr lang="en-US" sz="800" dirty="0" err="1">
                <a:latin typeface="HelveticaNeueLT Com 45 Lt" panose="020B0403020202020204" pitchFamily="34" charset="0"/>
              </a:rPr>
              <a:t>Paranal</a:t>
            </a:r>
            <a:r>
              <a:rPr lang="en-US" sz="800" dirty="0">
                <a:latin typeface="HelveticaNeueLT Com 45 Lt" panose="020B0403020202020204" pitchFamily="34" charset="0"/>
              </a:rPr>
              <a:t> and ALMA. ESO is currently building the 38-metre-class Extremely Large Telescope.</a:t>
            </a:r>
            <a:br>
              <a:rPr lang="de-DE" sz="900" dirty="0">
                <a:latin typeface="HelveticaNeueLT Com 45 Lt" panose="020B0403020202020204" pitchFamily="34" charset="0"/>
              </a:rPr>
            </a:br>
            <a:endParaRPr lang="de-DE" sz="900" dirty="0">
              <a:latin typeface="HelveticaNeueLT Com 45 Lt" panose="020B0403020202020204" pitchFamily="34" charset="0"/>
            </a:endParaRPr>
          </a:p>
          <a:p>
            <a:r>
              <a:rPr lang="de-DE" sz="1200" dirty="0" err="1">
                <a:latin typeface="HelveticaNeueLT Com 45 Lt" panose="020B0403020202020204" pitchFamily="34" charset="0"/>
              </a:rPr>
              <a:t>History</a:t>
            </a:r>
            <a:r>
              <a:rPr lang="de-DE" sz="1200" dirty="0">
                <a:latin typeface="HelveticaNeueLT Com 45 Lt" panose="020B0403020202020204" pitchFamily="34" charset="0"/>
              </a:rPr>
              <a:t>, Facts &amp; </a:t>
            </a:r>
            <a:r>
              <a:rPr lang="de-DE" sz="1200" dirty="0" err="1">
                <a:latin typeface="HelveticaNeueLT Com 45 Lt" panose="020B0403020202020204" pitchFamily="34" charset="0"/>
              </a:rPr>
              <a:t>figures</a:t>
            </a:r>
            <a:r>
              <a:rPr lang="de-DE" sz="1200" dirty="0">
                <a:latin typeface="HelveticaNeueLT Com 45 Lt" panose="020B0403020202020204" pitchFamily="34" charset="0"/>
              </a:rPr>
              <a:t>,</a:t>
            </a:r>
          </a:p>
          <a:p>
            <a:r>
              <a:rPr lang="en-US" sz="900" dirty="0">
                <a:latin typeface="HelveticaNeueLT Com 45 Lt" panose="020B0403020202020204" pitchFamily="34" charset="0"/>
              </a:rPr>
              <a:t>1962 — Founding Members sign the ESO Convention, following the 1954 declaration</a:t>
            </a:r>
          </a:p>
          <a:p>
            <a:r>
              <a:rPr lang="en-US" sz="900" dirty="0">
                <a:latin typeface="HelveticaNeueLT Com 45 Lt" panose="020B0403020202020204" pitchFamily="34" charset="0"/>
              </a:rPr>
              <a:t>1963 — Chile is chosen as the site for the ESO observatory (first light 1966)</a:t>
            </a:r>
          </a:p>
          <a:p>
            <a:r>
              <a:rPr lang="en-US" sz="900" dirty="0">
                <a:latin typeface="HelveticaNeueLT Com 45 Lt" panose="020B0403020202020204" pitchFamily="34" charset="0"/>
              </a:rPr>
              <a:t>1976 — First light for the ESO 3.6-metre telescope in La Silla (CERN co-operation)</a:t>
            </a:r>
          </a:p>
          <a:p>
            <a:r>
              <a:rPr lang="en-US" sz="900" dirty="0">
                <a:latin typeface="HelveticaNeueLT Com 45 Lt" panose="020B0403020202020204" pitchFamily="34" charset="0"/>
              </a:rPr>
              <a:t>1998 — First light for the VLT’s first Unit Telescope (of four) in </a:t>
            </a:r>
            <a:r>
              <a:rPr lang="en-US" sz="900" dirty="0" err="1">
                <a:latin typeface="HelveticaNeueLT Com 45 Lt" panose="020B0403020202020204" pitchFamily="34" charset="0"/>
              </a:rPr>
              <a:t>Paranal</a:t>
            </a:r>
            <a:endParaRPr lang="en-US" sz="900" dirty="0">
              <a:latin typeface="HelveticaNeueLT Com 45 Lt" panose="020B0403020202020204" pitchFamily="34" charset="0"/>
            </a:endParaRPr>
          </a:p>
          <a:p>
            <a:r>
              <a:rPr lang="en-US" sz="900" dirty="0">
                <a:latin typeface="HelveticaNeueLT Com 45 Lt" panose="020B0403020202020204" pitchFamily="34" charset="0"/>
              </a:rPr>
              <a:t>2009 — First light for the first ALMA (EU/JP/US) antenna at 5000m-high </a:t>
            </a:r>
            <a:r>
              <a:rPr lang="en-US" sz="900" dirty="0" err="1">
                <a:latin typeface="HelveticaNeueLT Com 45 Lt" panose="020B0403020202020204" pitchFamily="34" charset="0"/>
              </a:rPr>
              <a:t>Chajnantor</a:t>
            </a:r>
            <a:endParaRPr lang="en-US" sz="900" dirty="0">
              <a:latin typeface="HelveticaNeueLT Com 45 Lt" panose="020B0403020202020204" pitchFamily="34" charset="0"/>
            </a:endParaRPr>
          </a:p>
          <a:p>
            <a:r>
              <a:rPr lang="en-US" sz="900" dirty="0">
                <a:latin typeface="HelveticaNeueLT Com 45 Lt" panose="020B0403020202020204" pitchFamily="34" charset="0"/>
              </a:rPr>
              <a:t>2012 — ELT </a:t>
            </a:r>
            <a:r>
              <a:rPr lang="en-US" sz="900" dirty="0" err="1">
                <a:latin typeface="HelveticaNeueLT Com 45 Lt" panose="020B0403020202020204" pitchFamily="34" charset="0"/>
              </a:rPr>
              <a:t>programme</a:t>
            </a:r>
            <a:r>
              <a:rPr lang="en-US" sz="900" dirty="0">
                <a:latin typeface="HelveticaNeueLT Com 45 Lt" panose="020B0403020202020204" pitchFamily="34" charset="0"/>
              </a:rPr>
              <a:t> approved</a:t>
            </a:r>
          </a:p>
          <a:p>
            <a:r>
              <a:rPr lang="en-US" sz="900" dirty="0">
                <a:latin typeface="HelveticaNeueLT Com 45 Lt" panose="020B0403020202020204" pitchFamily="34" charset="0"/>
              </a:rPr>
              <a:t>2014 — ELT construction started</a:t>
            </a:r>
          </a:p>
          <a:p>
            <a:r>
              <a:rPr lang="en-US" sz="900" dirty="0">
                <a:latin typeface="HelveticaNeueLT Com 45 Lt" panose="020B0403020202020204" pitchFamily="34" charset="0"/>
              </a:rPr>
              <a:t>2018 — CTA (South) hosting agreement</a:t>
            </a:r>
            <a:br>
              <a:rPr lang="en-US" sz="900" dirty="0">
                <a:latin typeface="HelveticaNeueLT Com 45 Lt" panose="020B0403020202020204" pitchFamily="34" charset="0"/>
              </a:rPr>
            </a:br>
            <a:endParaRPr lang="en-US" sz="900" dirty="0">
              <a:latin typeface="HelveticaNeueLT Com 45 Lt" panose="020B0403020202020204" pitchFamily="34" charset="0"/>
            </a:endParaRPr>
          </a:p>
          <a:p>
            <a:r>
              <a:rPr lang="en-US" sz="900" dirty="0">
                <a:latin typeface="HelveticaNeueLT Com 45 Lt" panose="020B0403020202020204" pitchFamily="34" charset="0"/>
              </a:rPr>
              <a:t>ESO counts about 750 international staff, over 1/3 in Chile; Budget 200 M€ (both figures from 2014)</a:t>
            </a:r>
            <a:br>
              <a:rPr lang="de-DE" sz="900" dirty="0">
                <a:latin typeface="HelveticaNeueLT Com 45 Lt" panose="020B0403020202020204" pitchFamily="34" charset="0"/>
              </a:rPr>
            </a:br>
            <a:endParaRPr lang="de-DE" sz="900" dirty="0">
              <a:latin typeface="HelveticaNeueLT Com 45 Lt" panose="020B0403020202020204" pitchFamily="34" charset="0"/>
            </a:endParaRPr>
          </a:p>
          <a:p>
            <a:r>
              <a:rPr lang="de-DE" sz="1200" dirty="0">
                <a:latin typeface="HelveticaNeueLT Com 45 Lt" panose="020B0403020202020204" pitchFamily="34" charset="0"/>
              </a:rPr>
              <a:t>Safety</a:t>
            </a:r>
          </a:p>
          <a:p>
            <a:r>
              <a:rPr lang="en-US" sz="900" dirty="0">
                <a:latin typeface="HelveticaNeueLT Com 45 Lt" panose="020B0403020202020204" pitchFamily="34" charset="0"/>
              </a:rPr>
              <a:t>ESO is an intergovernmental research </a:t>
            </a:r>
            <a:r>
              <a:rPr lang="en-US" sz="900" dirty="0" err="1">
                <a:latin typeface="HelveticaNeueLT Com 45 Lt" panose="020B0403020202020204" pitchFamily="34" charset="0"/>
              </a:rPr>
              <a:t>organisation</a:t>
            </a:r>
            <a:r>
              <a:rPr lang="en-US" sz="900" dirty="0">
                <a:latin typeface="HelveticaNeueLT Com 45 Lt" panose="020B0403020202020204" pitchFamily="34" charset="0"/>
              </a:rPr>
              <a:t>, incorporated under an international convention. It had therefore to develop its own legal framework for prevention and safety, and its specific process for conformity assessment of scientific equipment and infrastructure.</a:t>
            </a:r>
          </a:p>
          <a:p>
            <a:r>
              <a:rPr lang="en-US" sz="900" dirty="0">
                <a:latin typeface="HelveticaNeueLT Com 45 Lt" panose="020B0403020202020204" pitchFamily="34" charset="0"/>
              </a:rPr>
              <a:t>Safety (HSSE), therefore, plays a threefold role in the </a:t>
            </a:r>
            <a:r>
              <a:rPr lang="en-US" sz="900" dirty="0" err="1">
                <a:latin typeface="HelveticaNeueLT Com 45 Lt" panose="020B0403020202020204" pitchFamily="34" charset="0"/>
              </a:rPr>
              <a:t>organisation</a:t>
            </a:r>
            <a:r>
              <a:rPr lang="en-US" sz="900" dirty="0">
                <a:latin typeface="HelveticaNeueLT Com 45 Lt" panose="020B0403020202020204" pitchFamily="34" charset="0"/>
              </a:rPr>
              <a:t>: It keeps the a.m. </a:t>
            </a:r>
            <a:r>
              <a:rPr lang="en-US" sz="900" dirty="0" err="1">
                <a:latin typeface="HelveticaNeueLT Com 45 Lt" panose="020B0403020202020204" pitchFamily="34" charset="0"/>
              </a:rPr>
              <a:t>referentials</a:t>
            </a:r>
            <a:r>
              <a:rPr lang="en-US" sz="900" dirty="0">
                <a:latin typeface="HelveticaNeueLT Com 45 Lt" panose="020B0403020202020204" pitchFamily="34" charset="0"/>
              </a:rPr>
              <a:t> up-to-date, ensures the safety/OHS advisory function, and advises on compliance and conformity assessment of equipment designed and built by the organization. This is complemented by responsibilities relating to building safety during construction, and security during operation.</a:t>
            </a:r>
          </a:p>
          <a:p>
            <a:r>
              <a:rPr lang="en-US" sz="900" dirty="0">
                <a:latin typeface="HelveticaNeueLT Com 45 Lt" panose="020B0403020202020204" pitchFamily="34" charset="0"/>
              </a:rPr>
              <a:t>There are, ALMA included, about 10 FTE allocated to this work package. Due to the 365/24/7 operation of observatories the vast majority in Chile.</a:t>
            </a:r>
          </a:p>
          <a:p>
            <a:r>
              <a:rPr lang="en-US" sz="900" dirty="0">
                <a:latin typeface="HelveticaNeueLT Com 45 Lt" panose="020B0403020202020204" pitchFamily="34" charset="0"/>
              </a:rPr>
              <a:t>ESO currently chairs the AHG “Safety Officers” with the </a:t>
            </a:r>
            <a:r>
              <a:rPr lang="en-US" sz="900" dirty="0" err="1">
                <a:latin typeface="HelveticaNeueLT Com 45 Lt" panose="020B0403020202020204" pitchFamily="34" charset="0"/>
              </a:rPr>
              <a:t>EIROforum</a:t>
            </a:r>
            <a:r>
              <a:rPr lang="en-US" sz="900" dirty="0">
                <a:latin typeface="HelveticaNeueLT Com 45 Lt" panose="020B0403020202020204" pitchFamily="34" charset="0"/>
              </a:rPr>
              <a:t> co-operation of European Intergovernmental Research </a:t>
            </a:r>
            <a:r>
              <a:rPr lang="en-US" sz="900" dirty="0" err="1">
                <a:latin typeface="HelveticaNeueLT Com 45 Lt" panose="020B0403020202020204" pitchFamily="34" charset="0"/>
              </a:rPr>
              <a:t>Organisations</a:t>
            </a:r>
            <a:r>
              <a:rPr lang="en-US" sz="900" dirty="0">
                <a:latin typeface="HelveticaNeueLT Com 45 Lt" panose="020B0403020202020204" pitchFamily="34" charset="0"/>
              </a:rPr>
              <a:t>, and the ALMA Safety Advisory Group.</a:t>
            </a:r>
            <a:br>
              <a:rPr lang="de-DE" sz="900" dirty="0">
                <a:latin typeface="HelveticaNeueLT Com 45 Lt" panose="020B0403020202020204" pitchFamily="34" charset="0"/>
              </a:rPr>
            </a:br>
            <a:endParaRPr lang="de-DE" sz="900" dirty="0">
              <a:latin typeface="HelveticaNeueLT Com 45 Lt" panose="020B0403020202020204" pitchFamily="34" charset="0"/>
            </a:endParaRPr>
          </a:p>
          <a:p>
            <a:r>
              <a:rPr lang="de-DE" sz="1200" dirty="0">
                <a:latin typeface="HelveticaNeueLT Com 45 Lt" panose="020B0403020202020204" pitchFamily="34" charset="0"/>
              </a:rPr>
              <a:t>Projects</a:t>
            </a:r>
          </a:p>
          <a:p>
            <a:r>
              <a:rPr lang="de-DE" sz="900" b="1" dirty="0">
                <a:latin typeface="HelveticaNeueLT Com 45 Lt" panose="020B0403020202020204" pitchFamily="34" charset="0"/>
              </a:rPr>
              <a:t>ELT</a:t>
            </a:r>
            <a:r>
              <a:rPr lang="de-DE" sz="900" dirty="0">
                <a:latin typeface="HelveticaNeueLT Com 45 Lt" panose="020B0403020202020204" pitchFamily="34" charset="0"/>
              </a:rPr>
              <a:t>, </a:t>
            </a:r>
            <a:r>
              <a:rPr lang="de-DE" sz="900" dirty="0" err="1">
                <a:latin typeface="HelveticaNeueLT Com 45 Lt" panose="020B0403020202020204" pitchFamily="34" charset="0"/>
              </a:rPr>
              <a:t>the</a:t>
            </a:r>
            <a:r>
              <a:rPr lang="de-DE" sz="900" dirty="0">
                <a:latin typeface="HelveticaNeueLT Com 45 Lt" panose="020B0403020202020204" pitchFamily="34" charset="0"/>
              </a:rPr>
              <a:t> </a:t>
            </a:r>
            <a:r>
              <a:rPr lang="de-DE" sz="900" dirty="0" err="1">
                <a:latin typeface="HelveticaNeueLT Com 45 Lt" panose="020B0403020202020204" pitchFamily="34" charset="0"/>
              </a:rPr>
              <a:t>Extremely</a:t>
            </a:r>
            <a:r>
              <a:rPr lang="de-DE" sz="900" dirty="0">
                <a:latin typeface="HelveticaNeueLT Com 45 Lt" panose="020B0403020202020204" pitchFamily="34" charset="0"/>
              </a:rPr>
              <a:t> Large </a:t>
            </a:r>
            <a:r>
              <a:rPr lang="de-DE" sz="900" dirty="0" err="1">
                <a:latin typeface="HelveticaNeueLT Com 45 Lt" panose="020B0403020202020204" pitchFamily="34" charset="0"/>
              </a:rPr>
              <a:t>Telescope</a:t>
            </a:r>
            <a:r>
              <a:rPr lang="de-DE" sz="900" dirty="0">
                <a:latin typeface="HelveticaNeueLT Com 45 Lt" panose="020B0403020202020204" pitchFamily="34" charset="0"/>
              </a:rPr>
              <a:t> (Cerro </a:t>
            </a:r>
            <a:r>
              <a:rPr lang="de-DE" sz="900" dirty="0" err="1">
                <a:latin typeface="HelveticaNeueLT Com 45 Lt" panose="020B0403020202020204" pitchFamily="34" charset="0"/>
              </a:rPr>
              <a:t>Armazones</a:t>
            </a:r>
            <a:r>
              <a:rPr lang="de-DE" sz="900" dirty="0">
                <a:latin typeface="HelveticaNeueLT Com 45 Lt" panose="020B0403020202020204" pitchFamily="34" charset="0"/>
              </a:rPr>
              <a:t>): </a:t>
            </a:r>
            <a:r>
              <a:rPr lang="de-DE" sz="900" dirty="0" err="1">
                <a:latin typeface="HelveticaNeueLT Com 45 Lt" panose="020B0403020202020204" pitchFamily="34" charset="0"/>
              </a:rPr>
              <a:t>Currently</a:t>
            </a:r>
            <a:r>
              <a:rPr lang="de-DE" sz="900" dirty="0">
                <a:latin typeface="HelveticaNeueLT Com 45 Lt" panose="020B0403020202020204" pitchFamily="34" charset="0"/>
              </a:rPr>
              <a:t> </a:t>
            </a:r>
            <a:r>
              <a:rPr lang="de-DE" sz="900" dirty="0" err="1">
                <a:latin typeface="HelveticaNeueLT Com 45 Lt" panose="020B0403020202020204" pitchFamily="34" charset="0"/>
              </a:rPr>
              <a:t>under</a:t>
            </a:r>
            <a:r>
              <a:rPr lang="de-DE" sz="900" dirty="0">
                <a:latin typeface="HelveticaNeueLT Com 45 Lt" panose="020B0403020202020204" pitchFamily="34" charset="0"/>
              </a:rPr>
              <a:t> </a:t>
            </a:r>
            <a:r>
              <a:rPr lang="de-DE" sz="900" dirty="0" err="1">
                <a:latin typeface="HelveticaNeueLT Com 45 Lt" panose="020B0403020202020204" pitchFamily="34" charset="0"/>
              </a:rPr>
              <a:t>construction</a:t>
            </a:r>
            <a:r>
              <a:rPr lang="de-DE" sz="900" dirty="0">
                <a:latin typeface="HelveticaNeueLT Com 45 Lt" panose="020B0403020202020204" pitchFamily="34" charset="0"/>
              </a:rPr>
              <a:t>.</a:t>
            </a:r>
          </a:p>
          <a:p>
            <a:endParaRPr lang="de-DE" sz="900" dirty="0">
              <a:latin typeface="HelveticaNeueLT Com 45 Lt" panose="020B0403020202020204" pitchFamily="34" charset="0"/>
            </a:endParaRPr>
          </a:p>
          <a:p>
            <a:r>
              <a:rPr lang="de-DE" sz="900" b="1" dirty="0">
                <a:latin typeface="HelveticaNeueLT Com 45 Lt" panose="020B0403020202020204" pitchFamily="34" charset="0"/>
              </a:rPr>
              <a:t>CTA</a:t>
            </a:r>
            <a:r>
              <a:rPr lang="de-DE" sz="900" dirty="0">
                <a:latin typeface="HelveticaNeueLT Com 45 Lt" panose="020B0403020202020204" pitchFamily="34" charset="0"/>
              </a:rPr>
              <a:t>, </a:t>
            </a:r>
            <a:r>
              <a:rPr lang="de-DE" sz="900" dirty="0" err="1">
                <a:latin typeface="HelveticaNeueLT Com 45 Lt" panose="020B0403020202020204" pitchFamily="34" charset="0"/>
              </a:rPr>
              <a:t>the</a:t>
            </a:r>
            <a:r>
              <a:rPr lang="de-DE" sz="900" dirty="0">
                <a:latin typeface="HelveticaNeueLT Com 45 Lt" panose="020B0403020202020204" pitchFamily="34" charset="0"/>
              </a:rPr>
              <a:t> Cherenkov </a:t>
            </a:r>
            <a:r>
              <a:rPr lang="de-DE" sz="900" dirty="0" err="1">
                <a:latin typeface="HelveticaNeueLT Com 45 Lt" panose="020B0403020202020204" pitchFamily="34" charset="0"/>
              </a:rPr>
              <a:t>Telescope</a:t>
            </a:r>
            <a:r>
              <a:rPr lang="de-DE" sz="900" dirty="0">
                <a:latin typeface="HelveticaNeueLT Com 45 Lt" panose="020B0403020202020204" pitchFamily="34" charset="0"/>
              </a:rPr>
              <a:t> Array: </a:t>
            </a:r>
            <a:r>
              <a:rPr lang="de-DE" sz="900" dirty="0" err="1">
                <a:latin typeface="HelveticaNeueLT Com 45 Lt" panose="020B0403020202020204" pitchFamily="34" charset="0"/>
              </a:rPr>
              <a:t>Currently</a:t>
            </a:r>
            <a:r>
              <a:rPr lang="de-DE" sz="900" dirty="0">
                <a:latin typeface="HelveticaNeueLT Com 45 Lt" panose="020B0403020202020204" pitchFamily="34" charset="0"/>
              </a:rPr>
              <a:t> </a:t>
            </a:r>
            <a:r>
              <a:rPr lang="de-DE" sz="900" dirty="0" err="1">
                <a:latin typeface="HelveticaNeueLT Com 45 Lt" panose="020B0403020202020204" pitchFamily="34" charset="0"/>
              </a:rPr>
              <a:t>approaching</a:t>
            </a:r>
            <a:r>
              <a:rPr lang="de-DE" sz="900" dirty="0">
                <a:latin typeface="HelveticaNeueLT Com 45 Lt" panose="020B0403020202020204" pitchFamily="34" charset="0"/>
              </a:rPr>
              <a:t> </a:t>
            </a:r>
            <a:r>
              <a:rPr lang="de-DE" sz="900" dirty="0" err="1">
                <a:latin typeface="HelveticaNeueLT Com 45 Lt" panose="020B0403020202020204" pitchFamily="34" charset="0"/>
              </a:rPr>
              <a:t>construction</a:t>
            </a:r>
            <a:r>
              <a:rPr lang="de-DE" sz="900" dirty="0">
                <a:latin typeface="HelveticaNeueLT Com 45 Lt" panose="020B0403020202020204" pitchFamily="34" charset="0"/>
              </a:rPr>
              <a:t>.</a:t>
            </a:r>
          </a:p>
        </p:txBody>
      </p:sp>
      <p:pic>
        <p:nvPicPr>
          <p:cNvPr id="19" name="Picture 18">
            <a:extLst>
              <a:ext uri="{FF2B5EF4-FFF2-40B4-BE49-F238E27FC236}">
                <a16:creationId xmlns:a16="http://schemas.microsoft.com/office/drawing/2014/main" id="{2910B5FA-F55E-4E1A-B74F-9423CF02844B}"/>
              </a:ext>
            </a:extLst>
          </p:cNvPr>
          <p:cNvPicPr>
            <a:picLocks noChangeAspect="1"/>
          </p:cNvPicPr>
          <p:nvPr/>
        </p:nvPicPr>
        <p:blipFill>
          <a:blip r:embed="rId6"/>
          <a:stretch>
            <a:fillRect/>
          </a:stretch>
        </p:blipFill>
        <p:spPr>
          <a:xfrm>
            <a:off x="260648" y="8256554"/>
            <a:ext cx="6453010" cy="679589"/>
          </a:xfrm>
          <a:prstGeom prst="rect">
            <a:avLst/>
          </a:prstGeom>
        </p:spPr>
      </p:pic>
      <p:pic>
        <p:nvPicPr>
          <p:cNvPr id="21" name="Picture 20">
            <a:extLst>
              <a:ext uri="{FF2B5EF4-FFF2-40B4-BE49-F238E27FC236}">
                <a16:creationId xmlns:a16="http://schemas.microsoft.com/office/drawing/2014/main" id="{80E640B3-9921-4D9C-8E2E-A94426216DA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4206" y="4831141"/>
            <a:ext cx="2099416" cy="1437381"/>
          </a:xfrm>
          <a:prstGeom prst="rect">
            <a:avLst/>
          </a:prstGeom>
        </p:spPr>
      </p:pic>
      <p:pic>
        <p:nvPicPr>
          <p:cNvPr id="23" name="Picture 22">
            <a:extLst>
              <a:ext uri="{FF2B5EF4-FFF2-40B4-BE49-F238E27FC236}">
                <a16:creationId xmlns:a16="http://schemas.microsoft.com/office/drawing/2014/main" id="{6D595E1C-5DE5-47BF-9517-EE268DEE7C0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00487" y="6430190"/>
            <a:ext cx="2103135" cy="1396858"/>
          </a:xfrm>
          <a:prstGeom prst="rect">
            <a:avLst/>
          </a:prstGeom>
        </p:spPr>
      </p:pic>
      <p:pic>
        <p:nvPicPr>
          <p:cNvPr id="25" name="Picture 24">
            <a:extLst>
              <a:ext uri="{FF2B5EF4-FFF2-40B4-BE49-F238E27FC236}">
                <a16:creationId xmlns:a16="http://schemas.microsoft.com/office/drawing/2014/main" id="{CA1740DA-FF0D-4A58-ADDE-5B334427176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12614" y="3271177"/>
            <a:ext cx="2093651" cy="1396858"/>
          </a:xfrm>
          <a:prstGeom prst="rect">
            <a:avLst/>
          </a:prstGeom>
        </p:spPr>
      </p:pic>
      <p:pic>
        <p:nvPicPr>
          <p:cNvPr id="27" name="Picture 26">
            <a:extLst>
              <a:ext uri="{FF2B5EF4-FFF2-40B4-BE49-F238E27FC236}">
                <a16:creationId xmlns:a16="http://schemas.microsoft.com/office/drawing/2014/main" id="{D027FA89-527E-45F0-BFE1-7CA56E2A667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20008" y="1610638"/>
            <a:ext cx="2093651" cy="1465556"/>
          </a:xfrm>
          <a:prstGeom prst="rect">
            <a:avLst/>
          </a:prstGeom>
        </p:spPr>
      </p:pic>
    </p:spTree>
    <p:extLst>
      <p:ext uri="{BB962C8B-B14F-4D97-AF65-F5344CB8AC3E}">
        <p14:creationId xmlns:p14="http://schemas.microsoft.com/office/powerpoint/2010/main" val="47820356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HelveticaNeueLT Com 45 Lt</vt:lpstr>
      <vt:lpstr>Larissa</vt:lpstr>
      <vt:lpstr>PowerPoint Presentation</vt:lpstr>
    </vt:vector>
  </TitlesOfParts>
  <Company>DESY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Hoppe, Andreas</dc:creator>
  <cp:lastModifiedBy>Christian Muckle</cp:lastModifiedBy>
  <cp:revision>34</cp:revision>
  <cp:lastPrinted>2015-12-30T13:31:23Z</cp:lastPrinted>
  <dcterms:created xsi:type="dcterms:W3CDTF">2015-11-03T09:15:36Z</dcterms:created>
  <dcterms:modified xsi:type="dcterms:W3CDTF">2019-04-15T12:07:34Z</dcterms:modified>
</cp:coreProperties>
</file>