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67" r:id="rId2"/>
    <p:sldId id="266" r:id="rId3"/>
    <p:sldId id="272" r:id="rId4"/>
    <p:sldId id="265" r:id="rId5"/>
    <p:sldId id="263" r:id="rId6"/>
    <p:sldId id="270" r:id="rId7"/>
    <p:sldId id="264" r:id="rId8"/>
    <p:sldId id="274" r:id="rId9"/>
    <p:sldId id="276" r:id="rId10"/>
    <p:sldId id="278" r:id="rId11"/>
    <p:sldId id="289" r:id="rId12"/>
    <p:sldId id="292" r:id="rId13"/>
    <p:sldId id="293" r:id="rId14"/>
    <p:sldId id="294" r:id="rId15"/>
    <p:sldId id="279" r:id="rId16"/>
    <p:sldId id="281" r:id="rId17"/>
    <p:sldId id="290" r:id="rId18"/>
    <p:sldId id="291" r:id="rId19"/>
    <p:sldId id="282" r:id="rId20"/>
    <p:sldId id="284" r:id="rId21"/>
    <p:sldId id="286" r:id="rId22"/>
    <p:sldId id="271" r:id="rId23"/>
    <p:sldId id="273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13" userDrawn="1">
          <p15:clr>
            <a:srgbClr val="A4A3A4"/>
          </p15:clr>
        </p15:guide>
        <p15:guide id="2" pos="249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1" autoAdjust="0"/>
    <p:restoredTop sz="89940" autoAdjust="0"/>
  </p:normalViewPr>
  <p:slideViewPr>
    <p:cSldViewPr showGuides="1">
      <p:cViewPr varScale="1">
        <p:scale>
          <a:sx n="105" d="100"/>
          <a:sy n="105" d="100"/>
        </p:scale>
        <p:origin x="-1794" y="-84"/>
      </p:cViewPr>
      <p:guideLst>
        <p:guide orient="horz" pos="913"/>
        <p:guide pos="2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NETD</a:t>
            </a:r>
            <a:r>
              <a:rPr lang="de-DE" baseline="0" dirty="0" smtClean="0"/>
              <a:t> 50mK – </a:t>
            </a:r>
            <a:r>
              <a:rPr lang="de-DE" baseline="0" dirty="0" err="1" smtClean="0"/>
              <a:t>detects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temperature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differences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0,05 °C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range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within</a:t>
            </a:r>
            <a:r>
              <a:rPr lang="de-DE" baseline="0" dirty="0" smtClean="0"/>
              <a:t> -40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+550 °C</a:t>
            </a:r>
          </a:p>
          <a:p>
            <a:r>
              <a:rPr lang="de-DE" baseline="0" dirty="0" smtClean="0"/>
              <a:t>ITAR = International Traffic in Arms Regulation – </a:t>
            </a:r>
            <a:r>
              <a:rPr lang="de-DE" baseline="0" dirty="0" err="1" smtClean="0"/>
              <a:t>forbidden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export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countries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covered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embargos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USA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ITAR – potential </a:t>
            </a:r>
            <a:r>
              <a:rPr lang="de-DE" baseline="0" dirty="0" err="1" smtClean="0"/>
              <a:t>military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</a:t>
            </a:r>
            <a:endParaRPr lang="de-DE" baseline="0" dirty="0" smtClean="0"/>
          </a:p>
          <a:p>
            <a:endParaRPr lang="de-DE" dirty="0" smtClean="0"/>
          </a:p>
          <a:p>
            <a:r>
              <a:rPr lang="de-DE" dirty="0" smtClean="0"/>
              <a:t>Bilder: </a:t>
            </a:r>
            <a:r>
              <a:rPr lang="de-DE" dirty="0" err="1" smtClean="0"/>
              <a:t>F.Saretzki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2231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Bild1: https://www.google.com/url?sa=i&amp;rct=j&amp;q=&amp;esrc=s&amp;source=imgres&amp;cd=&amp;cad=rja&amp;uact=8&amp;ved=2ahUKEwiVzbKSrPXhAhXQIlAKHWutBuwQjRx6BAgBEAU&amp;url=https%3A%2F%2Fwww.youtube.com%2Fwatch%3Fv%3DuV1j4xFvAoQ&amp;psig=AOvVaw1daQf291U79g6yMBPcRtCi&amp;ust=1556628756922336</a:t>
            </a:r>
          </a:p>
          <a:p>
            <a:r>
              <a:rPr lang="de-DE" dirty="0" smtClean="0"/>
              <a:t>Bild2: https://www.google.com/url?sa=i&amp;rct=j&amp;q=&amp;esrc=s&amp;source=images&amp;cd=&amp;cad=rja&amp;uact=8&amp;ved=2ahUKEwir0PqJsPXhAhUFY1AKHb9hBc8QjRx6BAgBEAU&amp;url=https%3A%2F%2Fwww.produktefinder.com%2Ffreizeit%2Fsturmfeuerzeug-test%2F&amp;psig=AOvVaw0UccZ0f1HWNqMgATUSVj0D&amp;ust=1556629448561519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3767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Ca. 320 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Bilder: F. Saretzki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9034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Bilder: F. Saretzki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9034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Bild1:</a:t>
            </a:r>
            <a:r>
              <a:rPr lang="de-DE" baseline="0" dirty="0" smtClean="0"/>
              <a:t> https://www.google.com/url?sa=i&amp;rct=j&amp;q=&amp;esrc=s&amp;source=images&amp;cd=&amp;cad=rja&amp;uact=8&amp;ved=2ahUKEwiCnM_fzvzhAhXF66QKHQjXBu8QjRx6BAgBEAU&amp;url=http%3A%2F%2Fcommpath.com%2Fdata-networking-equipment%2Fnetwork-switch-ethernet-art-getty%2F&amp;psig=AOvVaw233o6gGIzxCcXby_NPc_zq&amp;ust=1556878559912496</a:t>
            </a:r>
          </a:p>
          <a:p>
            <a:r>
              <a:rPr lang="de-DE" baseline="0" dirty="0" smtClean="0"/>
              <a:t>Bild2: IT-TK – R. Brandt/W. Schramm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782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5669842"/>
            <a:ext cx="793750" cy="7941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1"/>
            <a:ext cx="83534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2335013"/>
            <a:ext cx="83534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smtClean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00043" y="4096779"/>
            <a:ext cx="834866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FA66228A-40CC-4875-B5B2-E0DA77FB35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|The IR Camera system in operation | Fabian Saretzki, May 2019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|The IR Camera system in operation | Fabian Saretzki, May 2019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E704B3C6-C432-42C5-94A1-8321298516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E82049A-6019-4056-8638-0E7938261DF0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8E7668B4-E772-45DD-8F6B-23E9883B6073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="" xmlns:a16="http://schemas.microsoft.com/office/drawing/2014/main" id="{1383398B-695A-4C6B-980D-9B67FB512D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10500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3998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1"/>
            <a:ext cx="83534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2335013"/>
            <a:ext cx="83534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smtClean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00043" y="4096779"/>
            <a:ext cx="834866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DC059C8A-4E30-4CF7-8596-8085B43DF3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6261914"/>
            <a:ext cx="2168482" cy="16061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AD71804E-76B6-4901-BC63-91145FE900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0"/>
            <a:ext cx="83534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0"/>
            <a:ext cx="83534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7151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|The IR Camera system in operation | Fabian Saretzki, May 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406426"/>
            <a:ext cx="4105276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|The IR Camera system in operation | Fabian Saretzki, May 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643438" y="1406426"/>
            <a:ext cx="4116548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|The IR Camera system in operation | Fabian Saretzki, May 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95289" y="1406427"/>
            <a:ext cx="4105276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95289" y="3963533"/>
            <a:ext cx="4105276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643438" y="1449389"/>
            <a:ext cx="4105274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643439" y="4005263"/>
            <a:ext cx="4105274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|The IR Camera system in operation | Fabian Saretzki, May 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95289" y="1406427"/>
            <a:ext cx="4105276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95289" y="3963533"/>
            <a:ext cx="4105276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2" name="Inhaltsplatzhalter 10">
            <a:extLst>
              <a:ext uri="{FF2B5EF4-FFF2-40B4-BE49-F238E27FC236}">
                <a16:creationId xmlns="" xmlns:a16="http://schemas.microsoft.com/office/drawing/2014/main" id="{3940162A-D75D-4335-9E40-1D7B2D50CB1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643438" y="1449389"/>
            <a:ext cx="4105274" cy="2411411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r>
              <a:rPr lang="de-DE" dirty="0" err="1"/>
              <a:t>Object</a:t>
            </a:r>
            <a:endParaRPr lang="de-DE" dirty="0"/>
          </a:p>
        </p:txBody>
      </p:sp>
      <p:sp>
        <p:nvSpPr>
          <p:cNvPr id="13" name="Inhaltsplatzhalter 11">
            <a:extLst>
              <a:ext uri="{FF2B5EF4-FFF2-40B4-BE49-F238E27FC236}">
                <a16:creationId xmlns="" xmlns:a16="http://schemas.microsoft.com/office/drawing/2014/main" id="{383D9EF4-C943-4128-A189-76FB47C215C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43438" y="4005263"/>
            <a:ext cx="4105274" cy="2412644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0804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|The IR Camera system in operation | Fabian Saretzki, May 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395288" y="1449388"/>
            <a:ext cx="83534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287" y="349611"/>
            <a:ext cx="8353425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1406426"/>
            <a:ext cx="83534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9" y="6580800"/>
            <a:ext cx="7272810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|The IR Camera system in operation | Fabian Saretzki, May 2019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8136396" y="6580800"/>
            <a:ext cx="612316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‹Nr.›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91A9E512-39DB-45FA-95C7-CE8C891DDC6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74" r:id="rId4"/>
    <p:sldLayoutId id="2147483662" r:id="rId5"/>
    <p:sldLayoutId id="2147483668" r:id="rId6"/>
    <p:sldLayoutId id="2147483670" r:id="rId7"/>
    <p:sldLayoutId id="2147483673" r:id="rId8"/>
    <p:sldLayoutId id="2147483669" r:id="rId9"/>
    <p:sldLayoutId id="2147483666" r:id="rId10"/>
    <p:sldLayoutId id="2147483667" r:id="rId11"/>
    <p:sldLayoutId id="2147483675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913" userDrawn="1">
          <p15:clr>
            <a:srgbClr val="F26B43"/>
          </p15:clr>
        </p15:guide>
        <p15:guide id="2" pos="2925" userDrawn="1">
          <p15:clr>
            <a:srgbClr val="F26B43"/>
          </p15:clr>
        </p15:guide>
        <p15:guide id="3" pos="2835" userDrawn="1">
          <p15:clr>
            <a:srgbClr val="F26B43"/>
          </p15:clr>
        </p15:guide>
        <p15:guide id="4" pos="5511" userDrawn="1">
          <p15:clr>
            <a:srgbClr val="F26B43"/>
          </p15:clr>
        </p15:guide>
        <p15:guide id="5" pos="249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fabian.saretzki@desy.de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IR Camera system in </a:t>
            </a:r>
            <a:r>
              <a:rPr lang="en-US" dirty="0" smtClean="0"/>
              <a:t>operation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First </a:t>
            </a:r>
            <a:r>
              <a:rPr lang="en-US" dirty="0"/>
              <a:t>experiences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Fabian Saretzki</a:t>
            </a:r>
            <a:endParaRPr lang="en-US" dirty="0"/>
          </a:p>
          <a:p>
            <a:r>
              <a:rPr lang="en-US" dirty="0" smtClean="0"/>
              <a:t>ITSF 2019, Lund, 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|The IR Camera system in operation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Videos</a:t>
            </a:r>
          </a:p>
        </p:txBody>
      </p:sp>
      <p:pic>
        <p:nvPicPr>
          <p:cNvPr id="5122" name="Picture 2" descr="N:\4all\intern\D05\Themen XFEL\Heliumfrüherkennung\DOKU-CP\XTL-770m-PLUS_2018-04-17_170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249" y="2348880"/>
            <a:ext cx="6581502" cy="246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58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|The IR Camera system in operation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Surprise</a:t>
            </a:r>
          </a:p>
        </p:txBody>
      </p:sp>
      <p:pic>
        <p:nvPicPr>
          <p:cNvPr id="4098" name="Picture 2" descr="N:\4all\intern\D05\Themen XFEL\Heliumfrüherkennung\DOKU-CP\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67" y="1268760"/>
            <a:ext cx="7719257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5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</a:pPr>
            <a:r>
              <a:rPr lang="en-US" dirty="0" smtClean="0"/>
              <a:t>Operation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162" y="2162917"/>
            <a:ext cx="3615676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4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|The IR Camera system in operation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Alarm procedure</a:t>
            </a:r>
          </a:p>
        </p:txBody>
      </p:sp>
      <p:pic>
        <p:nvPicPr>
          <p:cNvPr id="16" name="Bildplatzhalter 15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67" y="1449389"/>
            <a:ext cx="3215216" cy="2411412"/>
          </a:xfrm>
        </p:spPr>
      </p:pic>
      <p:pic>
        <p:nvPicPr>
          <p:cNvPr id="18" name="Bildplatzhalter 17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47" y="4005263"/>
            <a:ext cx="3216858" cy="2412644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263842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25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|The IR Camera system in operation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95289" y="1406427"/>
            <a:ext cx="4105276" cy="2454374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Synergy effects</a:t>
            </a:r>
            <a:endParaRPr lang="en-US" b="1" dirty="0"/>
          </a:p>
          <a:p>
            <a:r>
              <a:rPr lang="en-US" dirty="0" smtClean="0"/>
              <a:t>Records the event</a:t>
            </a:r>
          </a:p>
          <a:p>
            <a:r>
              <a:rPr lang="en-US" dirty="0"/>
              <a:t>Provides live view of site</a:t>
            </a:r>
          </a:p>
          <a:p>
            <a:r>
              <a:rPr lang="en-US" dirty="0"/>
              <a:t>Gives operator ability to supervise crew on site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b="297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9" b="300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92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</a:pPr>
            <a:r>
              <a:rPr lang="en-US" dirty="0" smtClean="0"/>
              <a:t>Experiences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" t="21111" r="1" b="19334"/>
          <a:stretch/>
        </p:blipFill>
        <p:spPr bwMode="auto">
          <a:xfrm>
            <a:off x="1352250" y="2413000"/>
            <a:ext cx="6439500" cy="24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54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Experiences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|The IR Camera system in operation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Issues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Controllability by operators</a:t>
            </a:r>
          </a:p>
          <a:p>
            <a:r>
              <a:rPr lang="en-US" dirty="0" smtClean="0"/>
              <a:t>Range of alerting threshold</a:t>
            </a:r>
            <a:endParaRPr lang="en-US" dirty="0"/>
          </a:p>
          <a:p>
            <a:r>
              <a:rPr lang="en-US" dirty="0" smtClean="0"/>
              <a:t>IR sensor malfunction</a:t>
            </a:r>
          </a:p>
          <a:p>
            <a:r>
              <a:rPr lang="en-US" dirty="0" smtClean="0"/>
              <a:t>Repeating false alarms</a:t>
            </a:r>
          </a:p>
          <a:p>
            <a:r>
              <a:rPr lang="en-US" dirty="0" smtClean="0"/>
              <a:t>Sudden reboots</a:t>
            </a:r>
          </a:p>
          <a:p>
            <a:endParaRPr lang="en-US" dirty="0"/>
          </a:p>
        </p:txBody>
      </p:sp>
      <p:pic>
        <p:nvPicPr>
          <p:cNvPr id="18" name="Bildplatzhalter 17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2"/>
          <a:stretch/>
        </p:blipFill>
        <p:spPr>
          <a:xfrm>
            <a:off x="4643439" y="4293096"/>
            <a:ext cx="4105274" cy="1695971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49048"/>
            <a:ext cx="3284749" cy="24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25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Experiences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|The IR Camera system in operation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Reasons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Controllability by operators</a:t>
            </a:r>
          </a:p>
          <a:p>
            <a:r>
              <a:rPr lang="en-US" dirty="0" smtClean="0"/>
              <a:t>Restrictions to protect the system from operating errors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Range of alerting threshold</a:t>
            </a:r>
          </a:p>
          <a:p>
            <a:r>
              <a:rPr lang="en-US" dirty="0" smtClean="0"/>
              <a:t>Hot devices trigger fire alarm</a:t>
            </a:r>
          </a:p>
          <a:p>
            <a:r>
              <a:rPr lang="en-US" dirty="0" smtClean="0"/>
              <a:t>Winter: Cold objects trigger He alarm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395536" y="4293096"/>
            <a:ext cx="4105276" cy="2484851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IR Sensor malfunction</a:t>
            </a:r>
            <a:endParaRPr lang="en-US" b="1" dirty="0"/>
          </a:p>
          <a:p>
            <a:r>
              <a:rPr lang="en-US" dirty="0" smtClean="0"/>
              <a:t>Unknown. Probable failure in the sensor electronics caused by special environment.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006" b="17070"/>
          <a:stretch/>
        </p:blipFill>
        <p:spPr bwMode="auto">
          <a:xfrm>
            <a:off x="5148064" y="1363980"/>
            <a:ext cx="2880000" cy="230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8821" b="17254"/>
          <a:stretch/>
        </p:blipFill>
        <p:spPr bwMode="auto">
          <a:xfrm>
            <a:off x="5148064" y="3861048"/>
            <a:ext cx="2880000" cy="230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22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Experiences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|The IR Camera system in operation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Reasons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Repeating false </a:t>
            </a:r>
            <a:r>
              <a:rPr lang="en-US" b="1" dirty="0" smtClean="0"/>
              <a:t>alarms &amp; sudden reboots</a:t>
            </a:r>
            <a:endParaRPr lang="en-US" b="1" dirty="0"/>
          </a:p>
          <a:p>
            <a:r>
              <a:rPr lang="en-US" dirty="0" smtClean="0"/>
              <a:t>(Network errors)</a:t>
            </a:r>
            <a:endParaRPr lang="en-US" dirty="0"/>
          </a:p>
          <a:p>
            <a:r>
              <a:rPr lang="en-US" dirty="0" smtClean="0"/>
              <a:t>Bad cable connection to device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81296"/>
            <a:ext cx="3216000" cy="24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6584" y="1052736"/>
            <a:ext cx="3216000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" t="54578" r="2932" b="2641"/>
          <a:stretch/>
        </p:blipFill>
        <p:spPr bwMode="auto">
          <a:xfrm>
            <a:off x="5392466" y="3831926"/>
            <a:ext cx="2583180" cy="211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62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Experiences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|The IR Camera system in operation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Solutions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95289" y="1406426"/>
            <a:ext cx="4105276" cy="497490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Controllability by operators</a:t>
            </a:r>
          </a:p>
          <a:p>
            <a:r>
              <a:rPr lang="en-US" dirty="0" smtClean="0"/>
              <a:t>Added buttons for operators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Range of alerting threshold</a:t>
            </a:r>
          </a:p>
          <a:p>
            <a:r>
              <a:rPr lang="en-US" dirty="0" smtClean="0"/>
              <a:t>Adjusted alerting range</a:t>
            </a:r>
          </a:p>
          <a:p>
            <a:pPr marL="0" indent="0">
              <a:buNone/>
            </a:pPr>
            <a:r>
              <a:rPr lang="en-US" b="1" dirty="0"/>
              <a:t>IR Sensor malfunction</a:t>
            </a:r>
          </a:p>
          <a:p>
            <a:r>
              <a:rPr lang="en-US" dirty="0" smtClean="0"/>
              <a:t>No solution yet</a:t>
            </a:r>
          </a:p>
          <a:p>
            <a:pPr marL="0" indent="0">
              <a:buNone/>
            </a:pPr>
            <a:r>
              <a:rPr lang="en-US" b="1" dirty="0"/>
              <a:t>Repeating false alarms &amp; </a:t>
            </a:r>
            <a:r>
              <a:rPr lang="en-US" b="1" dirty="0" smtClean="0"/>
              <a:t>sudden </a:t>
            </a:r>
            <a:r>
              <a:rPr lang="en-US" b="1" dirty="0"/>
              <a:t>reboots</a:t>
            </a:r>
          </a:p>
          <a:p>
            <a:r>
              <a:rPr lang="en-US" dirty="0" smtClean="0"/>
              <a:t>Revision of the cabling</a:t>
            </a:r>
          </a:p>
          <a:p>
            <a:r>
              <a:rPr lang="en-US" dirty="0" smtClean="0"/>
              <a:t>Possibly: swap to own network</a:t>
            </a:r>
            <a:endParaRPr lang="en-US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409" y="4005263"/>
            <a:ext cx="3217333" cy="2413000"/>
          </a:xfr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"/>
          <a:stretch/>
        </p:blipFill>
        <p:spPr bwMode="auto">
          <a:xfrm>
            <a:off x="4788024" y="1350463"/>
            <a:ext cx="3850684" cy="24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59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395288" y="1340768"/>
            <a:ext cx="4105276" cy="5010249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b="1" dirty="0"/>
              <a:t>01	</a:t>
            </a:r>
            <a:r>
              <a:rPr lang="en-US" b="1" dirty="0" smtClean="0"/>
              <a:t>IR camera system</a:t>
            </a:r>
            <a:endParaRPr lang="en-US" b="1" dirty="0"/>
          </a:p>
          <a:p>
            <a:pPr>
              <a:spcAft>
                <a:spcPts val="0"/>
              </a:spcAft>
            </a:pPr>
            <a:r>
              <a:rPr lang="en-US" dirty="0" smtClean="0"/>
              <a:t>Components</a:t>
            </a:r>
            <a:endParaRPr lang="en-US" dirty="0"/>
          </a:p>
          <a:p>
            <a:pPr>
              <a:spcAft>
                <a:spcPts val="0"/>
              </a:spcAft>
            </a:pPr>
            <a:r>
              <a:rPr lang="en-US" dirty="0" smtClean="0"/>
              <a:t>Layout</a:t>
            </a:r>
            <a:endParaRPr lang="en-US" dirty="0"/>
          </a:p>
          <a:p>
            <a:pPr>
              <a:spcAft>
                <a:spcPts val="0"/>
              </a:spcAft>
            </a:pPr>
            <a:r>
              <a:rPr lang="en-US" dirty="0" smtClean="0"/>
              <a:t>Parameters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Software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/>
              <a:t>02	</a:t>
            </a:r>
            <a:r>
              <a:rPr lang="en-US" b="1" dirty="0" smtClean="0"/>
              <a:t>Commissioning</a:t>
            </a:r>
            <a:endParaRPr lang="en-US" b="1" dirty="0"/>
          </a:p>
          <a:p>
            <a:pPr>
              <a:spcAft>
                <a:spcPts val="0"/>
              </a:spcAft>
            </a:pPr>
            <a:r>
              <a:rPr lang="en-US" dirty="0" smtClean="0"/>
              <a:t>Test procedure</a:t>
            </a:r>
            <a:endParaRPr lang="en-US" dirty="0"/>
          </a:p>
          <a:p>
            <a:pPr>
              <a:spcAft>
                <a:spcPts val="0"/>
              </a:spcAft>
            </a:pPr>
            <a:r>
              <a:rPr lang="en-US" dirty="0" smtClean="0"/>
              <a:t>Videos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Surprise!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/>
              <a:t>03	</a:t>
            </a:r>
            <a:r>
              <a:rPr lang="en-US" b="1" dirty="0" smtClean="0"/>
              <a:t>Operation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Alarm procedure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Additional benefits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|The IR Camera system in operation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What’s this talk about?</a:t>
            </a:r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b="1" dirty="0" smtClean="0"/>
              <a:t>04</a:t>
            </a:r>
            <a:r>
              <a:rPr lang="en-US" b="1" dirty="0"/>
              <a:t>	Experiences</a:t>
            </a:r>
          </a:p>
          <a:p>
            <a:pPr>
              <a:spcAft>
                <a:spcPts val="0"/>
              </a:spcAft>
            </a:pPr>
            <a:r>
              <a:rPr lang="en-US" dirty="0"/>
              <a:t>Issues</a:t>
            </a:r>
          </a:p>
          <a:p>
            <a:pPr>
              <a:spcAft>
                <a:spcPts val="0"/>
              </a:spcAft>
            </a:pPr>
            <a:r>
              <a:rPr lang="en-US" dirty="0"/>
              <a:t>Reasons</a:t>
            </a:r>
          </a:p>
          <a:p>
            <a:pPr>
              <a:spcAft>
                <a:spcPts val="0"/>
              </a:spcAft>
            </a:pPr>
            <a:r>
              <a:rPr lang="en-US" dirty="0"/>
              <a:t>(possible) Solutions</a:t>
            </a:r>
            <a:br>
              <a:rPr lang="en-US" dirty="0"/>
            </a:b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/>
              <a:t>06	</a:t>
            </a:r>
            <a:r>
              <a:rPr lang="en-US" b="1" dirty="0" smtClean="0"/>
              <a:t>Conclusion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391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954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|The IR Camera system in operation | Fabian Saretzki, May 2019</a:t>
            </a:r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Old problem – new technology	</a:t>
            </a:r>
            <a:endParaRPr lang="en-US" b="1" dirty="0"/>
          </a:p>
          <a:p>
            <a:r>
              <a:rPr lang="en-US" dirty="0" smtClean="0"/>
              <a:t>Generally very good solution to detect He-leaks</a:t>
            </a:r>
          </a:p>
          <a:p>
            <a:r>
              <a:rPr lang="en-US" dirty="0" smtClean="0"/>
              <a:t>First known application</a:t>
            </a:r>
          </a:p>
          <a:p>
            <a:r>
              <a:rPr lang="en-US" dirty="0" smtClean="0"/>
              <a:t>Implementation in special environment</a:t>
            </a:r>
          </a:p>
          <a:p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Teething troubles</a:t>
            </a:r>
            <a:endParaRPr lang="en-US" b="1" dirty="0"/>
          </a:p>
          <a:p>
            <a:r>
              <a:rPr lang="en-US" dirty="0" smtClean="0"/>
              <a:t>Cabling issues are soon to be solved</a:t>
            </a:r>
            <a:endParaRPr lang="en-US" dirty="0"/>
          </a:p>
          <a:p>
            <a:r>
              <a:rPr lang="en-US" dirty="0" smtClean="0"/>
              <a:t>IR sensors under surveillance</a:t>
            </a:r>
            <a:endParaRPr lang="en-US" dirty="0"/>
          </a:p>
        </p:txBody>
      </p:sp>
      <p:pic>
        <p:nvPicPr>
          <p:cNvPr id="16" name="Bildplatzhalter 15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67" y="1449389"/>
            <a:ext cx="3215216" cy="2411412"/>
          </a:xfrm>
        </p:spPr>
      </p:pic>
      <p:pic>
        <p:nvPicPr>
          <p:cNvPr id="15362" name="Picture 2" descr="N:\4all\intern\D05\Themen XFEL\Heliumfrüherkennung\Dosimetrie\20180124_1029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0" r="29922"/>
          <a:stretch/>
        </p:blipFill>
        <p:spPr bwMode="auto">
          <a:xfrm rot="5400000">
            <a:off x="5626888" y="3958288"/>
            <a:ext cx="2030415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25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601748"/>
            <a:ext cx="381000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0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="" xmlns:a16="http://schemas.microsoft.com/office/drawing/2014/main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Fabian Saretzki</a:t>
            </a:r>
          </a:p>
          <a:p>
            <a:r>
              <a:rPr lang="de-DE" dirty="0"/>
              <a:t>SAVE</a:t>
            </a:r>
          </a:p>
          <a:p>
            <a:r>
              <a:rPr lang="de-DE" dirty="0">
                <a:hlinkClick r:id="rId2"/>
              </a:rPr>
              <a:t>fabian.saretzki@desy.de</a:t>
            </a:r>
            <a:endParaRPr lang="de-DE" dirty="0"/>
          </a:p>
          <a:p>
            <a:r>
              <a:rPr lang="de-DE" dirty="0"/>
              <a:t>+49 40 8998 (9) 4763</a:t>
            </a:r>
          </a:p>
        </p:txBody>
      </p:sp>
    </p:spTree>
    <p:extLst>
      <p:ext uri="{BB962C8B-B14F-4D97-AF65-F5344CB8AC3E}">
        <p14:creationId xmlns:p14="http://schemas.microsoft.com/office/powerpoint/2010/main" val="155063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</a:pPr>
            <a:r>
              <a:rPr lang="en-US" dirty="0"/>
              <a:t>IR camera system</a:t>
            </a:r>
          </a:p>
        </p:txBody>
      </p:sp>
      <p:pic>
        <p:nvPicPr>
          <p:cNvPr id="12290" name="Picture 2" descr="N:\4all\intern\D05\Themen XFEL\Heliumfrüherkennung\Bilder Fabian\Fabian_I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963348" y="2204864"/>
            <a:ext cx="3217304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43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camera system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|The IR Camera system in operation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M16 Thermal camera</a:t>
            </a:r>
            <a:endParaRPr lang="en-US" b="1" dirty="0"/>
          </a:p>
          <a:p>
            <a:r>
              <a:rPr lang="en-US" dirty="0" smtClean="0"/>
              <a:t>16 devices</a:t>
            </a:r>
          </a:p>
          <a:p>
            <a:r>
              <a:rPr lang="en-US" dirty="0" smtClean="0"/>
              <a:t>Thermal sensor (NETD 50 </a:t>
            </a:r>
            <a:r>
              <a:rPr lang="en-US" dirty="0" err="1" smtClean="0"/>
              <a:t>mK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Resolution: 336x252</a:t>
            </a:r>
          </a:p>
          <a:p>
            <a:r>
              <a:rPr lang="en-US" dirty="0" smtClean="0"/>
              <a:t>Regulated by ITAR </a:t>
            </a:r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 smtClean="0"/>
              <a:t>ExtIO</a:t>
            </a:r>
            <a:endParaRPr lang="en-US" b="1" dirty="0"/>
          </a:p>
          <a:p>
            <a:r>
              <a:rPr lang="en-US" dirty="0" smtClean="0"/>
              <a:t>3 devices</a:t>
            </a:r>
          </a:p>
          <a:p>
            <a:r>
              <a:rPr lang="en-US" dirty="0" smtClean="0"/>
              <a:t>Connects IP camera interface with fire alarm system</a:t>
            </a:r>
          </a:p>
          <a:p>
            <a:r>
              <a:rPr lang="en-US" dirty="0" smtClean="0"/>
              <a:t>Provides potential-free contact</a:t>
            </a:r>
            <a:endParaRPr lang="en-US" dirty="0"/>
          </a:p>
          <a:p>
            <a:r>
              <a:rPr lang="en-US" dirty="0" smtClean="0"/>
              <a:t>Each alarm needs an </a:t>
            </a:r>
            <a:r>
              <a:rPr lang="en-US" dirty="0" err="1" smtClean="0"/>
              <a:t>ExtIO</a:t>
            </a:r>
            <a:endParaRPr lang="en-US" dirty="0"/>
          </a:p>
        </p:txBody>
      </p:sp>
      <p:pic>
        <p:nvPicPr>
          <p:cNvPr id="16" name="Bildplatzhalter 15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67" y="1449389"/>
            <a:ext cx="3215216" cy="2411412"/>
          </a:xfrm>
        </p:spPr>
      </p:pic>
      <p:pic>
        <p:nvPicPr>
          <p:cNvPr id="18" name="Bildplatzhalter 17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47" y="4005263"/>
            <a:ext cx="3216858" cy="2412644"/>
          </a:xfrm>
        </p:spPr>
      </p:pic>
    </p:spTree>
    <p:extLst>
      <p:ext uri="{BB962C8B-B14F-4D97-AF65-F5344CB8AC3E}">
        <p14:creationId xmlns:p14="http://schemas.microsoft.com/office/powerpoint/2010/main" val="90851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camera system</a:t>
            </a:r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395288" y="5013176"/>
            <a:ext cx="8353176" cy="1440160"/>
          </a:xfrm>
        </p:spPr>
        <p:txBody>
          <a:bodyPr/>
          <a:lstStyle/>
          <a:p>
            <a:r>
              <a:rPr lang="en-US" dirty="0" smtClean="0"/>
              <a:t>XTL</a:t>
            </a:r>
            <a:endParaRPr lang="en-US" dirty="0"/>
          </a:p>
          <a:p>
            <a:r>
              <a:rPr lang="en-US" dirty="0" smtClean="0"/>
              <a:t>Cold </a:t>
            </a:r>
            <a:r>
              <a:rPr lang="en-US" dirty="0" err="1" smtClean="0"/>
              <a:t>linac</a:t>
            </a:r>
            <a:r>
              <a:rPr lang="en-US" dirty="0" smtClean="0"/>
              <a:t> = 1450 m</a:t>
            </a:r>
            <a:endParaRPr lang="en-US" dirty="0"/>
          </a:p>
          <a:p>
            <a:r>
              <a:rPr lang="en-US" dirty="0" smtClean="0"/>
              <a:t>Max. 140 m of covered tunnel length per camera (avg. 100 m)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|The IR Camera system in operation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Layout</a:t>
            </a:r>
          </a:p>
        </p:txBody>
      </p:sp>
      <p:pic>
        <p:nvPicPr>
          <p:cNvPr id="1026" name="Picture 2" descr="N:\4all\intern\D05\Themen XFEL\Heliumfrüherkennung\DESY-Kameraplanung_bearbeite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9"/>
          <a:stretch/>
        </p:blipFill>
        <p:spPr bwMode="auto">
          <a:xfrm>
            <a:off x="206698" y="3140968"/>
            <a:ext cx="8600504" cy="65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N:\4all\intern\D05\Themen XFEL\Heliumfrüherkennung\DESY-Kameraplanung_bearbeitet _ Sektion1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" b="27354"/>
          <a:stretch/>
        </p:blipFill>
        <p:spPr bwMode="auto">
          <a:xfrm>
            <a:off x="971600" y="1268760"/>
            <a:ext cx="7200000" cy="35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:\4all\intern\D05\Themen XFEL\Heliumfrüherkennung\IR camera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6945719" cy="428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93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camera system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|The IR Camera system in operation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Parameters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Alarm</a:t>
            </a:r>
            <a:endParaRPr lang="en-US" b="1" dirty="0"/>
          </a:p>
          <a:p>
            <a:r>
              <a:rPr lang="en-US" dirty="0" smtClean="0"/>
              <a:t>9 fps = reacts within </a:t>
            </a:r>
            <a:r>
              <a:rPr lang="en-US" dirty="0" smtClean="0"/>
              <a:t>approx. 100 </a:t>
            </a:r>
            <a:r>
              <a:rPr lang="en-US" dirty="0" err="1" smtClean="0"/>
              <a:t>ms</a:t>
            </a:r>
            <a:endParaRPr lang="en-US" dirty="0"/>
          </a:p>
          <a:p>
            <a:r>
              <a:rPr lang="en-US" dirty="0" smtClean="0"/>
              <a:t>Malfunction = Safe mode = Alarm</a:t>
            </a:r>
          </a:p>
          <a:p>
            <a:r>
              <a:rPr lang="en-US" dirty="0" smtClean="0"/>
              <a:t>Opens </a:t>
            </a:r>
          </a:p>
          <a:p>
            <a:r>
              <a:rPr lang="en-US" dirty="0" smtClean="0"/>
              <a:t>Records 15 s video</a:t>
            </a:r>
          </a:p>
          <a:p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Thresholds</a:t>
            </a:r>
            <a:endParaRPr lang="en-US" b="1" dirty="0"/>
          </a:p>
          <a:p>
            <a:r>
              <a:rPr lang="en-US" dirty="0" smtClean="0"/>
              <a:t>Cold (He): &lt; </a:t>
            </a:r>
            <a:r>
              <a:rPr lang="en-US" dirty="0" smtClean="0"/>
              <a:t>1°C</a:t>
            </a:r>
            <a:endParaRPr lang="en-US" dirty="0"/>
          </a:p>
          <a:p>
            <a:r>
              <a:rPr lang="en-US" dirty="0" smtClean="0"/>
              <a:t>Warm: &gt; </a:t>
            </a:r>
            <a:r>
              <a:rPr lang="en-US" dirty="0" smtClean="0"/>
              <a:t>65 </a:t>
            </a:r>
            <a:r>
              <a:rPr lang="en-US" dirty="0" smtClean="0"/>
              <a:t>°</a:t>
            </a:r>
            <a:r>
              <a:rPr lang="en-US" dirty="0" smtClean="0"/>
              <a:t>C</a:t>
            </a:r>
            <a:endParaRPr lang="en-US" dirty="0" smtClean="0"/>
          </a:p>
        </p:txBody>
      </p:sp>
      <p:pic>
        <p:nvPicPr>
          <p:cNvPr id="10" name="Picture 2" descr="N:\4all\intern\D05\Themen XFEL\Heliumfrüherkennung\DOKU-CP\4.png"/>
          <p:cNvPicPr>
            <a:picLocks noGrp="1" noChangeAspect="1" noChangeArrowheads="1"/>
          </p:cNvPicPr>
          <p:nvPr>
            <p:ph sz="quarter" idx="18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9" t="22449" b="11012"/>
          <a:stretch/>
        </p:blipFill>
        <p:spPr bwMode="auto">
          <a:xfrm>
            <a:off x="4643438" y="1664699"/>
            <a:ext cx="4105275" cy="198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N:\4all\intern\D05\Themen XFEL\Heliumfrüherkennung\DOKU-CP\14.png"/>
          <p:cNvPicPr>
            <a:picLocks noGrp="1" noChangeAspect="1" noChangeArrowheads="1"/>
          </p:cNvPicPr>
          <p:nvPr>
            <p:ph sz="quarter" idx="19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2" t="13000" r="1411" b="6619"/>
          <a:stretch/>
        </p:blipFill>
        <p:spPr bwMode="auto">
          <a:xfrm>
            <a:off x="4709369" y="4060758"/>
            <a:ext cx="3973413" cy="230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78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camera system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|The IR Camera system in operation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Software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268760"/>
            <a:ext cx="8064000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270968"/>
            <a:ext cx="8064000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268760"/>
            <a:ext cx="8064000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N:\4all\intern\D05\Themen XFEL\Heliumfrüherkennung\DOKU-CP\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283477"/>
            <a:ext cx="8064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</a:pPr>
            <a:r>
              <a:rPr lang="en-US" dirty="0"/>
              <a:t>Commissioning</a:t>
            </a:r>
          </a:p>
        </p:txBody>
      </p:sp>
      <p:pic>
        <p:nvPicPr>
          <p:cNvPr id="13314" name="Picture 2" descr="N:\4all\intern\D05\Themen XFEL\Heliumfrüherkennung\Bilder Fabian\IMG_20180410_1444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000" y="2457160"/>
            <a:ext cx="3216000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54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|The IR Camera system in operation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Test procedure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Cold alarm</a:t>
            </a:r>
            <a:endParaRPr lang="en-US" b="1" dirty="0"/>
          </a:p>
          <a:p>
            <a:r>
              <a:rPr lang="en-US" dirty="0" smtClean="0"/>
              <a:t>Carbon dioxide extinguisher</a:t>
            </a:r>
            <a:endParaRPr lang="en-US" dirty="0"/>
          </a:p>
          <a:p>
            <a:r>
              <a:rPr lang="en-US" dirty="0" smtClean="0"/>
              <a:t>Approx. 5 m and 100 m distance</a:t>
            </a:r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Hot alarm</a:t>
            </a:r>
            <a:endParaRPr lang="en-US" b="1" dirty="0"/>
          </a:p>
          <a:p>
            <a:r>
              <a:rPr lang="en-US" dirty="0" smtClean="0"/>
              <a:t>Lighter </a:t>
            </a:r>
            <a:endParaRPr lang="en-US" dirty="0"/>
          </a:p>
          <a:p>
            <a:r>
              <a:rPr lang="en-US" dirty="0" smtClean="0"/>
              <a:t>Only low distance tested</a:t>
            </a:r>
            <a:endParaRPr lang="en-US" dirty="0"/>
          </a:p>
        </p:txBody>
      </p:sp>
      <p:pic>
        <p:nvPicPr>
          <p:cNvPr id="3074" name="Picture 2" descr="https://i.ytimg.com/vi/uV1j4xFvAoQ/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466"/>
          <a:stretch/>
        </p:blipFill>
        <p:spPr bwMode="auto">
          <a:xfrm>
            <a:off x="4646364" y="1449048"/>
            <a:ext cx="4097586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ldergebnis für fackel feuerzeu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039" y="4005064"/>
            <a:ext cx="2386236" cy="238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25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_Präsi_Template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="" xmlns:thm15="http://schemas.microsoft.com/office/thememl/2012/main" name="DESY_PowerPoint_4x3_en" id="{3CF89BDB-0659-E849-8D13-D70D8CFA5BCD}" vid="{CC185F4F-326D-3949-A293-BD8B2AFA8F49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DESY_Präsi_Template_en</Template>
  <TotalTime>0</TotalTime>
  <Words>644</Words>
  <Application>Microsoft Office PowerPoint</Application>
  <PresentationFormat>Bildschirmpräsentation (4:3)</PresentationFormat>
  <Paragraphs>155</Paragraphs>
  <Slides>23</Slides>
  <Notes>7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DESY_Präsi_Template_en</vt:lpstr>
      <vt:lpstr>The IR Camera system in operation</vt:lpstr>
      <vt:lpstr>Agenda</vt:lpstr>
      <vt:lpstr>IR camera system</vt:lpstr>
      <vt:lpstr>IR camera system</vt:lpstr>
      <vt:lpstr>IR camera system</vt:lpstr>
      <vt:lpstr>IR camera system</vt:lpstr>
      <vt:lpstr>IR camera system</vt:lpstr>
      <vt:lpstr>Commissioning</vt:lpstr>
      <vt:lpstr>Commissioning</vt:lpstr>
      <vt:lpstr>Commissioning</vt:lpstr>
      <vt:lpstr>Commissioning</vt:lpstr>
      <vt:lpstr>Operation</vt:lpstr>
      <vt:lpstr>Operation</vt:lpstr>
      <vt:lpstr>Operation</vt:lpstr>
      <vt:lpstr>Experiences</vt:lpstr>
      <vt:lpstr>Experiences</vt:lpstr>
      <vt:lpstr>Experiences</vt:lpstr>
      <vt:lpstr>Experiences</vt:lpstr>
      <vt:lpstr>Experiences</vt:lpstr>
      <vt:lpstr>Conclusion</vt:lpstr>
      <vt:lpstr>Conclusion</vt:lpstr>
      <vt:lpstr>Thank you</vt:lpstr>
      <vt:lpstr>PowerPoint-Präsentation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Reuse of older facilities</dc:title>
  <dc:creator>Saretzki, Fabian</dc:creator>
  <cp:lastModifiedBy>Saretzki, Fabian</cp:lastModifiedBy>
  <cp:revision>39</cp:revision>
  <dcterms:created xsi:type="dcterms:W3CDTF">2019-04-29T10:05:31Z</dcterms:created>
  <dcterms:modified xsi:type="dcterms:W3CDTF">2019-05-15T09:48:29Z</dcterms:modified>
</cp:coreProperties>
</file>