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8" r:id="rId4"/>
    <p:sldId id="299" r:id="rId5"/>
    <p:sldId id="302" r:id="rId6"/>
    <p:sldId id="300" r:id="rId7"/>
    <p:sldId id="273" r:id="rId8"/>
    <p:sldId id="292" r:id="rId9"/>
    <p:sldId id="301" r:id="rId10"/>
    <p:sldId id="291" r:id="rId11"/>
    <p:sldId id="293" r:id="rId12"/>
    <p:sldId id="294" r:id="rId13"/>
    <p:sldId id="295" r:id="rId14"/>
    <p:sldId id="296" r:id="rId15"/>
    <p:sldId id="277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179"/>
    <a:srgbClr val="3399FF"/>
    <a:srgbClr val="0000FF"/>
    <a:srgbClr val="115179"/>
    <a:srgbClr val="135B87"/>
    <a:srgbClr val="96C0F2"/>
    <a:srgbClr val="527B90"/>
    <a:srgbClr val="2C78A6"/>
    <a:srgbClr val="4C8496"/>
    <a:srgbClr val="167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706" autoAdjust="0"/>
  </p:normalViewPr>
  <p:slideViewPr>
    <p:cSldViewPr>
      <p:cViewPr varScale="1">
        <p:scale>
          <a:sx n="61" d="100"/>
          <a:sy n="61" d="100"/>
        </p:scale>
        <p:origin x="136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13E3004-FE8C-47D0-A537-DA53B9DE5E13}" type="datetimeFigureOut">
              <a:rPr lang="en-GB" smtClean="0"/>
              <a:pPr/>
              <a:t>16/05/2019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07550CD-953C-4C7F-A551-6CBCF95E457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1.jpeg"/><Relationship Id="rId5" Type="http://schemas.openxmlformats.org/officeDocument/2006/relationships/image" Target="../media/image3.png"/><Relationship Id="rId10" Type="http://schemas.openxmlformats.org/officeDocument/2006/relationships/image" Target="../media/image50.jpeg"/><Relationship Id="rId4" Type="http://schemas.openxmlformats.org/officeDocument/2006/relationships/image" Target="../media/image5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4.jpeg"/><Relationship Id="rId5" Type="http://schemas.openxmlformats.org/officeDocument/2006/relationships/image" Target="../media/image3.png"/><Relationship Id="rId10" Type="http://schemas.openxmlformats.org/officeDocument/2006/relationships/image" Target="../media/image53.emf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7.jpeg"/><Relationship Id="rId5" Type="http://schemas.openxmlformats.org/officeDocument/2006/relationships/image" Target="../media/image3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gif"/><Relationship Id="rId4" Type="http://schemas.openxmlformats.org/officeDocument/2006/relationships/image" Target="../media/image3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3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37.jpeg"/><Relationship Id="rId5" Type="http://schemas.microsoft.com/office/2007/relationships/hdphoto" Target="../media/hdphoto1.wdp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4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44.jpe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3393504"/>
            <a:ext cx="6096000" cy="4572000"/>
          </a:xfrm>
          <a:prstGeom prst="rect">
            <a:avLst/>
          </a:prstGeom>
        </p:spPr>
      </p:pic>
      <p:pic>
        <p:nvPicPr>
          <p:cNvPr id="8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51278" y="679336"/>
            <a:ext cx="46554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 smtClean="0">
              <a:solidFill>
                <a:srgbClr val="113179"/>
              </a:solidFill>
              <a:latin typeface="Comic Sans MS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113179"/>
                </a:solidFill>
                <a:latin typeface="Comic Sans MS" pitchFamily="66" charset="0"/>
              </a:rPr>
              <a:t>CE </a:t>
            </a:r>
            <a:r>
              <a:rPr lang="en-US" sz="2400" b="1" dirty="0" err="1" smtClean="0">
                <a:solidFill>
                  <a:srgbClr val="113179"/>
                </a:solidFill>
                <a:latin typeface="Comic Sans MS" pitchFamily="66" charset="0"/>
              </a:rPr>
              <a:t>Certificiation</a:t>
            </a:r>
            <a:r>
              <a:rPr lang="en-US" sz="2400" b="1" dirty="0" smtClean="0">
                <a:solidFill>
                  <a:srgbClr val="113179"/>
                </a:solidFill>
                <a:latin typeface="Comic Sans MS" pitchFamily="66" charset="0"/>
              </a:rPr>
              <a:t> at the ESRF</a:t>
            </a:r>
          </a:p>
          <a:p>
            <a:pPr algn="ctr"/>
            <a:endParaRPr lang="en-US" sz="2400" dirty="0" smtClean="0">
              <a:latin typeface="Comic Sans MS" pitchFamily="66" charset="0"/>
            </a:endParaRPr>
          </a:p>
          <a:p>
            <a:pPr algn="ctr"/>
            <a:r>
              <a:rPr lang="en-US" sz="2400" dirty="0" smtClean="0">
                <a:solidFill>
                  <a:srgbClr val="113179"/>
                </a:solidFill>
                <a:latin typeface="Comic Sans MS" pitchFamily="66" charset="0"/>
              </a:rPr>
              <a:t>Paul </a:t>
            </a:r>
            <a:r>
              <a:rPr lang="en-US" sz="2400" dirty="0" err="1" smtClean="0">
                <a:solidFill>
                  <a:srgbClr val="113179"/>
                </a:solidFill>
                <a:latin typeface="Comic Sans MS" pitchFamily="66" charset="0"/>
              </a:rPr>
              <a:t>Berkvens</a:t>
            </a:r>
            <a:endParaRPr lang="en-US" sz="2400" dirty="0" smtClean="0">
              <a:solidFill>
                <a:srgbClr val="113179"/>
              </a:solidFill>
              <a:latin typeface="Comic Sans MS" pitchFamily="66" charset="0"/>
            </a:endParaRPr>
          </a:p>
          <a:p>
            <a:pPr algn="ctr"/>
            <a:endParaRPr lang="en-US" sz="2400" dirty="0">
              <a:solidFill>
                <a:srgbClr val="113179"/>
              </a:solidFill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ITSF 2019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13-17 May 2019 </a:t>
            </a:r>
          </a:p>
          <a:p>
            <a:pPr algn="ctr"/>
            <a:r>
              <a:rPr lang="en-GB" sz="2400" dirty="0" err="1">
                <a:latin typeface="Comic Sans MS" panose="030F0702030302020204" pitchFamily="66" charset="0"/>
              </a:rPr>
              <a:t>Scandic</a:t>
            </a:r>
            <a:r>
              <a:rPr lang="en-GB" sz="2400" dirty="0">
                <a:latin typeface="Comic Sans MS" panose="030F0702030302020204" pitchFamily="66" charset="0"/>
              </a:rPr>
              <a:t> Star Hotel</a:t>
            </a:r>
          </a:p>
          <a:p>
            <a:pPr algn="ctr"/>
            <a:endParaRPr lang="en-GB" sz="2400" dirty="0">
              <a:solidFill>
                <a:srgbClr val="113179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9633" y="620688"/>
            <a:ext cx="788436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Weekly meetings, during which one or two projects are reviewed</a:t>
            </a:r>
          </a:p>
          <a:p>
            <a:pPr>
              <a:lnSpc>
                <a:spcPts val="2600"/>
              </a:lnSpc>
            </a:pPr>
            <a:endParaRPr lang="en-US" dirty="0" smtClean="0">
              <a:solidFill>
                <a:srgbClr val="132577"/>
              </a:solidFill>
            </a:endParaRPr>
          </a:p>
          <a:p>
            <a:pPr>
              <a:lnSpc>
                <a:spcPts val="2600"/>
              </a:lnSpc>
            </a:pPr>
            <a:r>
              <a:rPr lang="en-US" dirty="0" smtClean="0">
                <a:solidFill>
                  <a:srgbClr val="132577"/>
                </a:solidFill>
              </a:rPr>
              <a:t>Process:</a:t>
            </a:r>
            <a:endParaRPr lang="en-GB" dirty="0" smtClean="0">
              <a:solidFill>
                <a:srgbClr val="132577"/>
              </a:solidFill>
            </a:endParaRP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</a:rPr>
              <a:t>TDR </a:t>
            </a: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 	Identify equipment requiring CE certification.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Invite instrument owner to meeting for presentation of project.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Appoint member of panel to follow up project.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Risk assessment.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Review 1</a:t>
            </a:r>
            <a:r>
              <a:rPr lang="en-US" baseline="30000" dirty="0" smtClean="0">
                <a:solidFill>
                  <a:srgbClr val="002060"/>
                </a:solidFill>
                <a:sym typeface="Wingdings" pitchFamily="2" charset="2"/>
              </a:rPr>
              <a:t>st</a:t>
            </a: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 draft risk assessment during one of the weekly meetings.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Update risk assessment.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Review revised risk assessment + 1</a:t>
            </a:r>
            <a:r>
              <a:rPr lang="en-US" baseline="30000" dirty="0" smtClean="0">
                <a:solidFill>
                  <a:srgbClr val="002060"/>
                </a:solidFill>
                <a:sym typeface="Wingdings" pitchFamily="2" charset="2"/>
              </a:rPr>
              <a:t>st</a:t>
            </a: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 draft user instructions.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	Final meeting  certification.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endParaRPr lang="en-US" dirty="0" smtClean="0">
              <a:solidFill>
                <a:srgbClr val="002060"/>
              </a:solidFill>
              <a:sym typeface="Wingdings" pitchFamily="2" charset="2"/>
            </a:endParaRP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Risk assessment template (excel file).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endParaRPr lang="en-US" dirty="0" smtClean="0">
              <a:solidFill>
                <a:srgbClr val="002060"/>
              </a:solidFill>
              <a:sym typeface="Wingdings" pitchFamily="2" charset="2"/>
            </a:endParaRP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Template for Users Instructions.</a:t>
            </a: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endParaRPr lang="en-US" b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lvl="1">
              <a:lnSpc>
                <a:spcPts val="2600"/>
              </a:lnSpc>
              <a:tabLst>
                <a:tab pos="1258888" algn="l"/>
              </a:tabLst>
            </a:pP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Formal milestones in </a:t>
            </a:r>
            <a:r>
              <a:rPr lang="en-US" b="1" smtClean="0">
                <a:solidFill>
                  <a:srgbClr val="002060"/>
                </a:solidFill>
                <a:sym typeface="Wingdings" pitchFamily="2" charset="2"/>
              </a:rPr>
              <a:t>project planning.</a:t>
            </a:r>
            <a:endParaRPr lang="en-US" b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lvl="1">
              <a:lnSpc>
                <a:spcPts val="2600"/>
              </a:lnSpc>
            </a:pP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2060"/>
                </a:solidFill>
              </a:rPr>
              <a:t>CE Certification at the ESRF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61538" y="692696"/>
            <a:ext cx="949514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Equipment already certified (1/2)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ID02 SAXS tube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ID06 HRXM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ID31 CARNAC detector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ID32 RIXS spectrometer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BM32 ISN2 diffractometer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IcePAP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control system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BM05 Diffractometer and STAUBLI robot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Polishing Machine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Pinch off tools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ID15-EH2 End station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ID23-2 Nano end station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ID30B Robotic sample changer (STAUBLI robot)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BM16 14 crystal spectrometer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ID15-EH3 End station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ID23-1 + 2, ID29 &amp; ID30A-3 Robotic sample changer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BM16/BM30B 5 crystal spectrometer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ID21 Refurbishment OH1 Mirror M0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X-ray Reflectometer (Optics group)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Simplified anodic bonding machine (Optics group)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 l="52023" t="23625" r="21412" b="53735"/>
          <a:stretch>
            <a:fillRect/>
          </a:stretch>
        </p:blipFill>
        <p:spPr bwMode="auto">
          <a:xfrm>
            <a:off x="6399676" y="374400"/>
            <a:ext cx="255471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2015_10_ID32_Credit PIERRE JAYET_HR_006.jpg"/>
          <p:cNvPicPr>
            <a:picLocks noChangeAspect="1"/>
          </p:cNvPicPr>
          <p:nvPr/>
        </p:nvPicPr>
        <p:blipFill>
          <a:blip r:embed="rId6" cstate="print"/>
          <a:srcRect l="985"/>
          <a:stretch>
            <a:fillRect/>
          </a:stretch>
        </p:blipFill>
        <p:spPr>
          <a:xfrm>
            <a:off x="6399676" y="1844824"/>
            <a:ext cx="2554719" cy="1718472"/>
          </a:xfrm>
          <a:prstGeom prst="rect">
            <a:avLst/>
          </a:prstGeom>
        </p:spPr>
      </p:pic>
      <p:pic>
        <p:nvPicPr>
          <p:cNvPr id="17" name="Picture 16" descr="Jayet_ID06_Dec2016_00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99676" y="3676883"/>
            <a:ext cx="2554719" cy="17035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 14" descr="logo_couv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2060"/>
                </a:solidFill>
              </a:rPr>
              <a:t>CE Certification at the ESRF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61538" y="1677581"/>
            <a:ext cx="949514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Equipment already certified (2/2)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ID20, ID26 Phase Plates </a:t>
            </a:r>
            <a:endParaRPr lang="en-US" altLang="en-US" sz="16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ID26 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TEXS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spectrometer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ID01 SAXS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tube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BM20 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Spectrometer </a:t>
            </a:r>
            <a:endParaRPr lang="en-US" altLang="en-US" sz="16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ID31 </a:t>
            </a:r>
            <a:r>
              <a:rPr lang="en-US" altLang="en-US" sz="16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Microstation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EBS Scrapers: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Horizontal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BM20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Glovebox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Beam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viewers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White Beam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Shutter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WHIST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Monochromatic beam shutter &amp; Variable beam </a:t>
            </a:r>
            <a:r>
              <a:rPr lang="en-US" altLang="en-US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shutter </a:t>
            </a:r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14" name="Picture 13" descr="detectortubesystem-50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5038" y="116751"/>
            <a:ext cx="2885166" cy="182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52" y="2074187"/>
            <a:ext cx="2072651" cy="276313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2074187"/>
            <a:ext cx="1905000" cy="24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04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2060"/>
                </a:solidFill>
              </a:rPr>
              <a:t>CE Certification at the ESRF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61538" y="692697"/>
            <a:ext cx="949514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in progress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(1/2)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crystal monochromator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ID09 Chopper (new and old)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Girders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BM08 Monochromator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BM28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SAXS/WAXS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instrument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Epitaxy Furnace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ID24 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laser facility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ID24 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ID21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Refurbishment CC4 &amp; CC5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Semi-automatic anodic bonding machine (Optics group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EBS Scrapers: Vertical, &amp; Injection &amp; EBS </a:t>
            </a:r>
            <a:r>
              <a:rPr lang="en-GB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Beamkillers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BM28 Diffractometer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BM08 Experimental table: idem monochromator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BM18 New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slits &amp;  Standard HP attenuators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 attenuators with axis as beam viewer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absorbers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Microjacks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4294678"/>
            <a:ext cx="2798057" cy="172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0224" y="44625"/>
            <a:ext cx="2778350" cy="2088232"/>
          </a:xfrm>
          <a:prstGeom prst="rect">
            <a:avLst/>
          </a:prstGeom>
        </p:spPr>
      </p:pic>
      <p:pic>
        <p:nvPicPr>
          <p:cNvPr id="17" name="Picture 16" descr="D:\DOCUMENTS_2\LISA\ACQUISTI\MONO\FOTO\20170208_081805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26806" r="22547" b="4804"/>
          <a:stretch/>
        </p:blipFill>
        <p:spPr bwMode="auto">
          <a:xfrm>
            <a:off x="7524328" y="2161244"/>
            <a:ext cx="1501913" cy="2059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7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2060"/>
                </a:solidFill>
              </a:rPr>
              <a:t>CE Certification at the ESRF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61538" y="938917"/>
            <a:ext cx="9495141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in progress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(2/2)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ID20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 EH2 &amp;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EH3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power supplies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BM07 Experimental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ID01 Hydraulic wafer press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ID22 High Energy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ID19 Zoom optics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ID13 Motorised detector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ID20 R2D motorised phase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 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ID21 In vacuum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SXM </a:t>
            </a:r>
            <a:endParaRPr lang="en-GB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ID21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vacuum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ID21 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air SXM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ID19 Robotic sample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changer 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ID16A HPZ rotation stage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ID26 DCM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ID24 EDXAS Detector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ID29 Beamline </a:t>
            </a:r>
            <a:r>
              <a:rPr lang="en-GB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ID27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Drill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19" name="Picture 18" descr="RIXS_spectrometer"/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r="9496"/>
          <a:stretch/>
        </p:blipFill>
        <p:spPr bwMode="auto">
          <a:xfrm>
            <a:off x="4716016" y="1315646"/>
            <a:ext cx="2950658" cy="2438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>
          <a:blip r:embed="rId10"/>
          <a:stretch>
            <a:fillRect/>
          </a:stretch>
        </p:blipFill>
        <p:spPr>
          <a:xfrm>
            <a:off x="6829469" y="75411"/>
            <a:ext cx="2223956" cy="2203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32740"/>
            <a:ext cx="3401305" cy="191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7" y="980728"/>
            <a:ext cx="766834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Overall positive experience.</a:t>
            </a:r>
          </a:p>
          <a:p>
            <a:pPr marL="363538" indent="-363538"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Still on a learning curve.</a:t>
            </a:r>
          </a:p>
          <a:p>
            <a:pPr marL="363538" indent="-363538"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Difficulties to </a:t>
            </a:r>
            <a:r>
              <a:rPr lang="en-US" dirty="0" err="1" smtClean="0">
                <a:solidFill>
                  <a:srgbClr val="002060"/>
                </a:solidFill>
              </a:rPr>
              <a:t>finalise</a:t>
            </a:r>
            <a:r>
              <a:rPr lang="en-US" dirty="0" smtClean="0">
                <a:solidFill>
                  <a:srgbClr val="002060"/>
                </a:solidFill>
              </a:rPr>
              <a:t> certification for a given equipment.</a:t>
            </a:r>
          </a:p>
          <a:p>
            <a:pPr marL="363538" indent="-363538"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Risk of partial machinery: declaration of incorporation:</a:t>
            </a:r>
          </a:p>
          <a:p>
            <a:pPr marL="717550" lvl="1" indent="-266700">
              <a:lnSpc>
                <a:spcPct val="150000"/>
              </a:lnSpc>
              <a:spcBef>
                <a:spcPts val="600"/>
              </a:spcBef>
              <a:buFont typeface="Wingdings"/>
              <a:buChar char="à"/>
            </a:pPr>
            <a:r>
              <a:rPr lang="en-US" dirty="0" smtClean="0">
                <a:solidFill>
                  <a:srgbClr val="002060"/>
                </a:solidFill>
                <a:sym typeface="Wingdings" pitchFamily="2" charset="2"/>
              </a:rPr>
              <a:t>Beware of  “don’t put your head in the plastic bag”  syndrome.</a:t>
            </a:r>
          </a:p>
          <a:p>
            <a:pPr marL="908050" lvl="1" indent="-373063">
              <a:lnSpc>
                <a:spcPct val="150000"/>
              </a:lnSpc>
              <a:spcBef>
                <a:spcPts val="600"/>
              </a:spcBef>
              <a:buFont typeface="Wingdings"/>
              <a:buChar char="à"/>
            </a:pPr>
            <a:r>
              <a:rPr lang="en-US" dirty="0" smtClean="0">
                <a:solidFill>
                  <a:srgbClr val="7030A0"/>
                </a:solidFill>
                <a:sym typeface="Wingdings" pitchFamily="2" charset="2"/>
              </a:rPr>
              <a:t> Certification should clearly state that the equipment is not to be used by the  “grand public”, but should be used by technically competent people.</a:t>
            </a:r>
          </a:p>
          <a:p>
            <a:pPr marL="450850" indent="-373063"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Using the present long shutdown to catch up with existing equipment.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63538" indent="-363538">
              <a:lnSpc>
                <a:spcPct val="150000"/>
              </a:lnSpc>
              <a:spcBef>
                <a:spcPts val="600"/>
              </a:spcBef>
              <a:buFont typeface="Courier New" pitchFamily="49" charset="0"/>
              <a:buChar char="o"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67000">
                <a:schemeClr val="bg1"/>
              </a:gs>
              <a:gs pos="4000">
                <a:srgbClr val="115179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 14" descr="logo_cou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0" name="thankyo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944724"/>
            <a:ext cx="7884368" cy="59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14" descr="logo_cou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7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pic>
        <p:nvPicPr>
          <p:cNvPr id="11" name="Picture 10" descr="2015_05_11_AERIAL_55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17649" y="44624"/>
            <a:ext cx="2640953" cy="1598537"/>
          </a:xfrm>
          <a:prstGeom prst="rect">
            <a:avLst/>
          </a:prstGeom>
        </p:spPr>
      </p:pic>
      <p:pic>
        <p:nvPicPr>
          <p:cNvPr id="12" name="Picture 11" descr="DPP_0010.jpg"/>
          <p:cNvPicPr>
            <a:picLocks noChangeAspect="1"/>
          </p:cNvPicPr>
          <p:nvPr/>
        </p:nvPicPr>
        <p:blipFill>
          <a:blip r:embed="rId10" cstate="print"/>
          <a:srcRect t="2457" b="6651"/>
          <a:stretch>
            <a:fillRect/>
          </a:stretch>
        </p:blipFill>
        <p:spPr>
          <a:xfrm>
            <a:off x="6320142" y="1673277"/>
            <a:ext cx="2638460" cy="1598010"/>
          </a:xfrm>
          <a:prstGeom prst="rect">
            <a:avLst/>
          </a:prstGeom>
        </p:spPr>
      </p:pic>
      <p:pic>
        <p:nvPicPr>
          <p:cNvPr id="14" name="Picture 13" descr="2015_10_ID32_Credit PIERRE JAYET_HR_006.jpg"/>
          <p:cNvPicPr>
            <a:picLocks noChangeAspect="1"/>
          </p:cNvPicPr>
          <p:nvPr/>
        </p:nvPicPr>
        <p:blipFill>
          <a:blip r:embed="rId11" cstate="print"/>
          <a:srcRect l="985"/>
          <a:stretch>
            <a:fillRect/>
          </a:stretch>
        </p:blipFill>
        <p:spPr>
          <a:xfrm>
            <a:off x="6326372" y="3301404"/>
            <a:ext cx="2632230" cy="1770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5"/>
          <a:stretch/>
        </p:blipFill>
        <p:spPr>
          <a:xfrm>
            <a:off x="2555776" y="835705"/>
            <a:ext cx="3662912" cy="18777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216992"/>
            <a:ext cx="465230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A research facility unique </a:t>
            </a:r>
            <a:r>
              <a:rPr lang="en-GB" sz="1600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worldwide</a:t>
            </a:r>
            <a:endParaRPr lang="en-GB" sz="1600" strike="sngStrike" dirty="0" smtClean="0">
              <a:solidFill>
                <a:srgbClr val="00206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marL="285750" indent="-285750">
              <a:spcBef>
                <a:spcPct val="25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6,500 scientific visitors </a:t>
            </a:r>
            <a:r>
              <a:rPr lang="en-GB" sz="1600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every year including </a:t>
            </a:r>
            <a:r>
              <a:rPr lang="en-GB" sz="1600" b="1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4,000 users</a:t>
            </a:r>
          </a:p>
          <a:p>
            <a:pPr marL="285750" indent="-285750">
              <a:spcBef>
                <a:spcPct val="25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2,000 </a:t>
            </a: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proposals </a:t>
            </a: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per year: </a:t>
            </a: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900 accepted</a:t>
            </a: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, </a:t>
            </a:r>
            <a:b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</a:b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1,550 experimental </a:t>
            </a:r>
            <a:r>
              <a:rPr lang="en-GB" sz="1600" dirty="0" smtClean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sessions</a:t>
            </a:r>
            <a:endParaRPr lang="en-GB" sz="1600" dirty="0">
              <a:solidFill>
                <a:srgbClr val="00206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marL="285750" indent="-285750">
              <a:spcBef>
                <a:spcPct val="25000"/>
              </a:spcBef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30% </a:t>
            </a:r>
            <a:r>
              <a:rPr lang="en-GB" sz="1600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of the research involves</a:t>
            </a:r>
            <a:r>
              <a:rPr lang="en-GB" sz="1600" b="1" dirty="0">
                <a:solidFill>
                  <a:srgbClr val="002060"/>
                </a:solidFill>
                <a:latin typeface="Calibri"/>
                <a:ea typeface="ＭＳ Ｐゴシック" pitchFamily="34" charset="-128"/>
                <a:cs typeface="Calibri"/>
              </a:rPr>
              <a:t> industrial developments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640" y="116632"/>
            <a:ext cx="48114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D7703"/>
                </a:solidFill>
                <a:latin typeface="Calibri" pitchFamily="34" charset="0"/>
              </a:rPr>
              <a:t>European Synchrotron Radiation Facility</a:t>
            </a:r>
          </a:p>
          <a:p>
            <a:r>
              <a:rPr lang="en-US" sz="1600" dirty="0" smtClean="0">
                <a:solidFill>
                  <a:srgbClr val="ED7703"/>
                </a:solidFill>
                <a:latin typeface="Calibri" pitchFamily="34" charset="0"/>
              </a:rPr>
              <a:t>3</a:t>
            </a:r>
            <a:r>
              <a:rPr lang="en-US" sz="1600" baseline="30000" dirty="0" smtClean="0">
                <a:solidFill>
                  <a:srgbClr val="ED7703"/>
                </a:solidFill>
                <a:latin typeface="Calibri" pitchFamily="34" charset="0"/>
              </a:rPr>
              <a:t>rd</a:t>
            </a:r>
            <a:r>
              <a:rPr lang="en-US" sz="1600" dirty="0" smtClean="0">
                <a:solidFill>
                  <a:srgbClr val="ED7703"/>
                </a:solidFill>
                <a:latin typeface="Calibri" pitchFamily="34" charset="0"/>
              </a:rPr>
              <a:t> generation high energy synchrotron radiation facility</a:t>
            </a:r>
            <a:endParaRPr lang="en-GB" sz="1600" dirty="0">
              <a:solidFill>
                <a:srgbClr val="ED7703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79712" y="3790781"/>
            <a:ext cx="1431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6 </a:t>
            </a:r>
            <a:r>
              <a:rPr lang="en-US" sz="1200" dirty="0" err="1" smtClean="0">
                <a:solidFill>
                  <a:srgbClr val="ED7703"/>
                </a:solidFill>
                <a:latin typeface="Calibri" pitchFamily="34" charset="0"/>
              </a:rPr>
              <a:t>GeV</a:t>
            </a:r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 storage ring</a:t>
            </a:r>
          </a:p>
          <a:p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31 public beamlines</a:t>
            </a:r>
          </a:p>
          <a:p>
            <a:r>
              <a:rPr lang="en-US" sz="1200" dirty="0" smtClean="0">
                <a:solidFill>
                  <a:srgbClr val="ED7703"/>
                </a:solidFill>
                <a:latin typeface="Calibri" pitchFamily="34" charset="0"/>
              </a:rPr>
              <a:t>12 CRG beamlines</a:t>
            </a:r>
            <a:endParaRPr lang="en-GB" sz="1200" dirty="0">
              <a:solidFill>
                <a:srgbClr val="ED7703"/>
              </a:solidFill>
              <a:latin typeface="Calibri" pitchFamily="34" charset="0"/>
            </a:endParaRPr>
          </a:p>
        </p:txBody>
      </p:sp>
      <p:pic>
        <p:nvPicPr>
          <p:cNvPr id="19" name="Picture 2" descr="http://www.esrf.fr/files/live/sites/www/files/UsersAndScience/Experiments/Beamlines/beamlines-2015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3394" y="2457350"/>
            <a:ext cx="2951468" cy="2339802"/>
          </a:xfrm>
          <a:prstGeom prst="rect">
            <a:avLst/>
          </a:prstGeom>
          <a:noFill/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063424" y="4731528"/>
            <a:ext cx="682094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52000">
            <a:spAutoFit/>
          </a:bodyPr>
          <a:lstStyle/>
          <a:p>
            <a:pPr>
              <a:spcBef>
                <a:spcPct val="25000"/>
              </a:spcBef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Scientific excellence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recognised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worldwide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◦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1 in scientific output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</a:t>
            </a:r>
            <a:r>
              <a:rPr lang="en-US" sz="1600" baseline="30000" dirty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◦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2 </a:t>
            </a:r>
            <a:r>
              <a:rPr lang="en-US" sz="1600" dirty="0">
                <a:solidFill>
                  <a:srgbClr val="002060"/>
                </a:solidFill>
                <a:latin typeface="Calibri" pitchFamily="34" charset="0"/>
              </a:rPr>
              <a:t>in number of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users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N</a:t>
            </a:r>
            <a:r>
              <a:rPr lang="en-US" sz="1600" baseline="300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</a:t>
            </a:r>
            <a:r>
              <a:rPr lang="en-US" sz="1600" baseline="30000" dirty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◦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1 in reliability &amp; quality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4 Nobel prize-winners among the ESRF users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Gulim" pitchFamily="34" charset="-127"/>
                <a:cs typeface="Calibri" panose="020F0502020204030204" pitchFamily="34" charset="0"/>
              </a:rPr>
              <a:t>25,166 reference articles during the period 1994-2014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   ̴ 30 articles in </a:t>
            </a:r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Nature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and </a:t>
            </a:r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Science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per year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   Nearly 2,000 publications per year:   ̴ 5 every day</a:t>
            </a:r>
          </a:p>
          <a:p>
            <a:pPr>
              <a:spcBef>
                <a:spcPct val="25000"/>
              </a:spcBef>
              <a:buFont typeface="Wingdings" pitchFamily="2" charset="2"/>
              <a:buChar char="Ø"/>
            </a:pPr>
            <a:endParaRPr lang="en-US" sz="1600" dirty="0" smtClean="0">
              <a:solidFill>
                <a:srgbClr val="00206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54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14" descr="logo_cou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7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00" y="1269001"/>
            <a:ext cx="7335000" cy="3914999"/>
          </a:xfrm>
          <a:prstGeom prst="rect">
            <a:avLst/>
          </a:prstGeom>
        </p:spPr>
      </p:pic>
      <p:sp>
        <p:nvSpPr>
          <p:cNvPr id="22" name="Title 11"/>
          <p:cNvSpPr txBox="1">
            <a:spLocks/>
          </p:cNvSpPr>
          <p:nvPr/>
        </p:nvSpPr>
        <p:spPr>
          <a:xfrm>
            <a:off x="1547664" y="126000"/>
            <a:ext cx="8236800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model of international cooperation: 22 Partner nations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1317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07904" y="4725144"/>
            <a:ext cx="4176464" cy="87176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200" b="1" dirty="0" smtClean="0">
                <a:solidFill>
                  <a:srgbClr val="132577"/>
                </a:solidFill>
              </a:rPr>
              <a:t>22 partner nations</a:t>
            </a:r>
          </a:p>
          <a:p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Legal status: </a:t>
            </a:r>
            <a:r>
              <a:rPr lang="en-US" altLang="en-US" sz="1200" b="1" dirty="0" smtClean="0">
                <a:solidFill>
                  <a:srgbClr val="132577"/>
                </a:solidFill>
              </a:rPr>
              <a:t>Private civil company subject to French law</a:t>
            </a:r>
            <a:endParaRPr lang="en-US" alt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Annual budget: </a:t>
            </a:r>
            <a:r>
              <a:rPr lang="en-US" altLang="en-US" sz="1200" b="1" dirty="0" smtClean="0">
                <a:solidFill>
                  <a:srgbClr val="132577"/>
                </a:solidFill>
              </a:rPr>
              <a:t>100 million euros</a:t>
            </a:r>
          </a:p>
          <a:p>
            <a:r>
              <a:rPr lang="en-US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Staff: </a:t>
            </a:r>
            <a:r>
              <a:rPr lang="en-US" altLang="en-US" sz="1200" b="1" dirty="0" smtClean="0">
                <a:solidFill>
                  <a:srgbClr val="132577"/>
                </a:solidFill>
              </a:rPr>
              <a:t>630 of 40 different nationalities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619672" y="639000"/>
            <a:ext cx="7337827" cy="217142"/>
            <a:chOff x="562334" y="836712"/>
            <a:chExt cx="11067332" cy="274114"/>
          </a:xfrm>
        </p:grpSpPr>
        <p:pic>
          <p:nvPicPr>
            <p:cNvPr id="25" name="Picture 2" descr="flag of Belgium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233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4" descr="flag of Denmark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6655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6" descr="flag of Finlan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7076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8" descr="flag of Franc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7498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9" name="Picture 10" descr="flag of German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57919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Picture 12" descr="flag of Ita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08341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Picture 14" descr="flag of Netherland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58763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2" name="Picture 16" descr="flag of Norway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9184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Picture 18" descr="flag of Russia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96062" y="836712"/>
              <a:ext cx="479730" cy="274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4" name="Picture 33" descr="flag of Spain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10027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5" name="Picture 22" descr="flag of Sweden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60449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Picture 33" descr="flag of Switzerland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10871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6" descr="flag of United Kingdom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61292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8" name="Picture 2" descr="flag of Austria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14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 descr="flag of Czech Republic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5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6" descr="flag of Hungary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574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8" descr="flag of Israel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790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 descr="flag of Poland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00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" descr="flag of Portugal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22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4" descr="flag of Slovakia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243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flag of South Africa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93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 descr="Image of National Flag"/>
            <p:cNvPicPr preferRelativeResize="0">
              <a:picLocks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654" y="836712"/>
              <a:ext cx="478800" cy="27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201750" y="830677"/>
            <a:ext cx="3167188" cy="546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1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6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22 PARTNER COUNTRIES</a:t>
            </a:r>
            <a:endParaRPr lang="en-US" altLang="en-US" sz="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13 Member states: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France	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	27.5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Germany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	24.0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Italy	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	13.2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United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Kingdom  	10.5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Russia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	  6.0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Benesync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	 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	  5.8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(Belgium, The Netherlands)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Nordsync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	 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	  5.0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(Denmark, Finland, Norway, Sweden)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Spain		  4.0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Switzerland             	  4.0 %</a:t>
            </a:r>
            <a:endParaRPr lang="en-US" altLang="en-US" sz="1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4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9 Scientific Associate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countries: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Israel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	1.5 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Austria		</a:t>
            </a: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1.3 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err="1">
                <a:solidFill>
                  <a:srgbClr val="113179"/>
                </a:solidFill>
                <a:latin typeface="Calibri" panose="020F0502020204030204" pitchFamily="34" charset="0"/>
              </a:rPr>
              <a:t>Centralsync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	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 	1.05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(Czech Republic, Hungary, Slovakia)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Poland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	1.0 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Portugal		1.0 %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India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		</a:t>
            </a: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0.66 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South </a:t>
            </a: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Africa</a:t>
            </a:r>
            <a:r>
              <a:rPr lang="en-US" altLang="en-US" sz="1440" b="1" dirty="0">
                <a:solidFill>
                  <a:srgbClr val="113179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40" b="1" dirty="0" smtClean="0">
                <a:solidFill>
                  <a:srgbClr val="113179"/>
                </a:solidFill>
                <a:latin typeface="Calibri" panose="020F0502020204030204" pitchFamily="34" charset="0"/>
              </a:rPr>
              <a:t>           </a:t>
            </a:r>
            <a:r>
              <a:rPr lang="en-US" altLang="en-US" sz="144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	0.3 </a:t>
            </a:r>
            <a:r>
              <a:rPr lang="en-US" altLang="en-US" sz="1440" b="1" dirty="0">
                <a:solidFill>
                  <a:srgbClr val="002060"/>
                </a:solidFill>
                <a:latin typeface="Calibri" panose="020F0502020204030204" pitchFamily="34" charset="0"/>
              </a:rPr>
              <a:t>%</a:t>
            </a:r>
            <a:r>
              <a:rPr lang="en-US" altLang="en-US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49295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14" descr="logo_cou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7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C6C6C4"/>
              </a:clrFrom>
              <a:clrTo>
                <a:srgbClr val="C6C6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501009"/>
            <a:ext cx="6192688" cy="26982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85100" y="819000"/>
            <a:ext cx="3790956" cy="2185182"/>
            <a:chOff x="386291" y="1738818"/>
            <a:chExt cx="3790956" cy="2185182"/>
          </a:xfrm>
        </p:grpSpPr>
        <p:sp>
          <p:nvSpPr>
            <p:cNvPr id="11" name="Rectangle 10"/>
            <p:cNvSpPr/>
            <p:nvPr/>
          </p:nvSpPr>
          <p:spPr>
            <a:xfrm>
              <a:off x="386291" y="1832954"/>
              <a:ext cx="3790956" cy="2091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291" y="2477405"/>
              <a:ext cx="3724956" cy="14465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7800" indent="-177800"/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- </a:t>
              </a:r>
              <a:r>
                <a:rPr lang="en-US" sz="1400" dirty="0" smtClean="0">
                  <a:solidFill>
                    <a:srgbClr val="132577"/>
                  </a:solidFill>
                  <a:cs typeface="Calibri"/>
                </a:rPr>
                <a:t>	Construction </a:t>
              </a:r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of 19 </a:t>
              </a:r>
              <a:r>
                <a:rPr lang="en-US" sz="1400" dirty="0" smtClean="0">
                  <a:solidFill>
                    <a:srgbClr val="132577"/>
                  </a:solidFill>
                  <a:cs typeface="Calibri"/>
                </a:rPr>
                <a:t>new-generation </a:t>
              </a:r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experimental stations to explore the </a:t>
              </a:r>
              <a:r>
                <a:rPr lang="en-US" sz="1400" dirty="0" err="1">
                  <a:solidFill>
                    <a:srgbClr val="132577"/>
                  </a:solidFill>
                  <a:cs typeface="Calibri"/>
                </a:rPr>
                <a:t>nanoworld</a:t>
              </a:r>
              <a:endParaRPr lang="en-US" sz="1400" dirty="0">
                <a:solidFill>
                  <a:srgbClr val="132577"/>
                </a:solidFill>
                <a:cs typeface="Calibri"/>
              </a:endParaRPr>
            </a:p>
            <a:p>
              <a:pPr marL="177800" indent="-177800"/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- </a:t>
              </a:r>
              <a:r>
                <a:rPr lang="en-US" sz="1400" dirty="0" smtClean="0">
                  <a:solidFill>
                    <a:srgbClr val="132577"/>
                  </a:solidFill>
                  <a:cs typeface="Calibri"/>
                </a:rPr>
                <a:t>	Creation </a:t>
              </a:r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of a new ultra-stable experimental hall</a:t>
              </a:r>
            </a:p>
            <a:p>
              <a:pPr marL="177800" indent="-177800"/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- </a:t>
              </a:r>
              <a:r>
                <a:rPr lang="en-US" sz="1400" dirty="0" smtClean="0">
                  <a:solidFill>
                    <a:srgbClr val="132577"/>
                  </a:solidFill>
                  <a:cs typeface="Calibri"/>
                </a:rPr>
                <a:t>	Improvement </a:t>
              </a:r>
              <a:r>
                <a:rPr lang="en-US" sz="1400" dirty="0">
                  <a:solidFill>
                    <a:srgbClr val="132577"/>
                  </a:solidFill>
                  <a:cs typeface="Calibri"/>
                </a:rPr>
                <a:t>and refurbishment of most of the cutting-edge scientific equipment and accelerator infrastructure</a:t>
              </a:r>
              <a:endParaRPr lang="en-US" altLang="ko-KR" sz="1400" b="1" dirty="0">
                <a:solidFill>
                  <a:srgbClr val="132577"/>
                </a:solidFill>
                <a:ea typeface="Gulim" pitchFamily="34" charset="-127"/>
                <a:cs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6291" y="1738818"/>
              <a:ext cx="926369" cy="7721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rgbClr val="132577"/>
                  </a:solidFill>
                </a:rPr>
                <a:t>2009</a:t>
              </a:r>
            </a:p>
            <a:p>
              <a:r>
                <a:rPr lang="en-US" sz="1400" dirty="0" smtClean="0">
                  <a:solidFill>
                    <a:srgbClr val="132577"/>
                  </a:solidFill>
                </a:rPr>
                <a:t>2015</a:t>
              </a:r>
              <a:endParaRPr lang="fr-FR" sz="1400" dirty="0">
                <a:solidFill>
                  <a:srgbClr val="132577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6274" y="1832954"/>
              <a:ext cx="3154973" cy="5838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 smtClean="0">
                  <a:solidFill>
                    <a:srgbClr val="132577"/>
                  </a:solidFill>
                </a:rPr>
                <a:t>Upgrade PHASE I – 180 M€</a:t>
              </a:r>
            </a:p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time and </a:t>
              </a:r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within budget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77000" y="2416802"/>
              <a:ext cx="3634247" cy="0"/>
            </a:xfrm>
            <a:prstGeom prst="line">
              <a:avLst/>
            </a:prstGeom>
            <a:ln w="76200">
              <a:solidFill>
                <a:srgbClr val="AF00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ambitious and innovative project: The Upgrade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Programme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84921" y="833186"/>
            <a:ext cx="3823583" cy="2479976"/>
            <a:chOff x="4818717" y="1939024"/>
            <a:chExt cx="3823583" cy="2479976"/>
          </a:xfrm>
        </p:grpSpPr>
        <p:sp>
          <p:nvSpPr>
            <p:cNvPr id="18" name="Rectangle 17"/>
            <p:cNvSpPr/>
            <p:nvPr/>
          </p:nvSpPr>
          <p:spPr>
            <a:xfrm>
              <a:off x="4818718" y="2033160"/>
              <a:ext cx="3823582" cy="2205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18717" y="2673502"/>
              <a:ext cx="3790956" cy="17454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7800" indent="-177800"/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- </a:t>
              </a:r>
              <a:r>
                <a:rPr lang="en-US" sz="1400" dirty="0" smtClean="0">
                  <a:solidFill>
                    <a:schemeClr val="accent1"/>
                  </a:solidFill>
                  <a:cs typeface="Calibri"/>
                </a:rPr>
                <a:t>	Construction </a:t>
              </a:r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of a new storage ring, inside the existing structure, with performance increased by a factor of 100</a:t>
              </a:r>
            </a:p>
            <a:p>
              <a:pPr marL="177800" indent="-177800"/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- </a:t>
              </a:r>
              <a:r>
                <a:rPr lang="en-US" sz="1400" dirty="0" smtClean="0">
                  <a:solidFill>
                    <a:schemeClr val="accent1"/>
                  </a:solidFill>
                  <a:cs typeface="Calibri"/>
                </a:rPr>
                <a:t>	Construction </a:t>
              </a:r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of new state-of-the-art </a:t>
              </a:r>
              <a:r>
                <a:rPr lang="en-US" sz="1400" dirty="0" err="1">
                  <a:solidFill>
                    <a:schemeClr val="accent1"/>
                  </a:solidFill>
                  <a:cs typeface="Calibri"/>
                </a:rPr>
                <a:t>beamlines</a:t>
              </a:r>
              <a:endParaRPr lang="en-US" sz="1400" dirty="0">
                <a:solidFill>
                  <a:schemeClr val="accent1"/>
                </a:solidFill>
                <a:cs typeface="Calibri"/>
              </a:endParaRPr>
            </a:p>
            <a:p>
              <a:pPr marL="177800" indent="-177800"/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- </a:t>
              </a:r>
              <a:r>
                <a:rPr lang="en-US" sz="1400" dirty="0" smtClean="0">
                  <a:solidFill>
                    <a:schemeClr val="accent1"/>
                  </a:solidFill>
                  <a:cs typeface="Calibri"/>
                </a:rPr>
                <a:t>	Ambitious </a:t>
              </a:r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instrumentation </a:t>
              </a:r>
              <a:r>
                <a:rPr lang="en-US" sz="1400" dirty="0" err="1">
                  <a:solidFill>
                    <a:schemeClr val="accent1"/>
                  </a:solidFill>
                  <a:cs typeface="Calibri"/>
                </a:rPr>
                <a:t>programme</a:t>
              </a:r>
              <a:r>
                <a:rPr lang="en-US" sz="1400" dirty="0">
                  <a:solidFill>
                    <a:schemeClr val="accent1"/>
                  </a:solidFill>
                  <a:cs typeface="Calibri"/>
                </a:rPr>
                <a:t> (optics, high-performance detectors)</a:t>
              </a:r>
            </a:p>
            <a:p>
              <a:pPr marL="177800" indent="-177800"/>
              <a:r>
                <a:rPr lang="en-US" altLang="ko-KR" sz="1400" dirty="0">
                  <a:solidFill>
                    <a:schemeClr val="accent1"/>
                  </a:solidFill>
                  <a:ea typeface="Gulim" pitchFamily="34" charset="-127"/>
                  <a:cs typeface="Calibri"/>
                </a:rPr>
                <a:t>- </a:t>
              </a:r>
              <a:r>
                <a:rPr lang="en-US" altLang="ko-KR" sz="1400" dirty="0" smtClean="0">
                  <a:solidFill>
                    <a:schemeClr val="accent1"/>
                  </a:solidFill>
                  <a:ea typeface="Gulim" pitchFamily="34" charset="-127"/>
                  <a:cs typeface="Calibri"/>
                </a:rPr>
                <a:t>	Intensified </a:t>
              </a:r>
              <a:r>
                <a:rPr lang="en-US" altLang="ko-KR" sz="1400" dirty="0">
                  <a:solidFill>
                    <a:schemeClr val="accent1"/>
                  </a:solidFill>
                  <a:ea typeface="Gulim" pitchFamily="34" charset="-127"/>
                  <a:cs typeface="Calibri"/>
                </a:rPr>
                <a:t>big data strategy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18717" y="1939024"/>
              <a:ext cx="926369" cy="7721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rgbClr val="132577"/>
                  </a:solidFill>
                </a:rPr>
                <a:t>2015</a:t>
              </a:r>
            </a:p>
            <a:p>
              <a:r>
                <a:rPr lang="en-US" sz="1400" dirty="0" smtClean="0">
                  <a:solidFill>
                    <a:srgbClr val="132577"/>
                  </a:solidFill>
                </a:rPr>
                <a:t>2022</a:t>
              </a:r>
              <a:endParaRPr lang="fr-FR" sz="1400" dirty="0">
                <a:solidFill>
                  <a:srgbClr val="132577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88700" y="2033160"/>
              <a:ext cx="3154973" cy="5838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 smtClean="0">
                  <a:solidFill>
                    <a:srgbClr val="132577"/>
                  </a:solidFill>
                </a:rPr>
                <a:t>ESRF-EBS – 150 M€</a:t>
              </a:r>
            </a:p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Launched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 June 2015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909426" y="2617008"/>
              <a:ext cx="3634247" cy="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609394" y="3670810"/>
            <a:ext cx="3499110" cy="107721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3232150" algn="r"/>
              </a:tabLst>
            </a:pPr>
            <a:r>
              <a:rPr lang="en-US" sz="1600" b="1" dirty="0" smtClean="0">
                <a:solidFill>
                  <a:schemeClr val="accent1"/>
                </a:solidFill>
              </a:rPr>
              <a:t>Accelerator –                 	100M€</a:t>
            </a:r>
          </a:p>
          <a:p>
            <a:pPr>
              <a:tabLst>
                <a:tab pos="3232150" algn="r"/>
              </a:tabLst>
            </a:pPr>
            <a:r>
              <a:rPr lang="en-US" sz="1600" b="1" dirty="0" smtClean="0">
                <a:solidFill>
                  <a:schemeClr val="accent1"/>
                </a:solidFill>
              </a:rPr>
              <a:t>Beamlines –                    	20M€</a:t>
            </a:r>
          </a:p>
          <a:p>
            <a:pPr>
              <a:tabLst>
                <a:tab pos="3232150" algn="r"/>
              </a:tabLst>
            </a:pPr>
            <a:r>
              <a:rPr lang="en-US" sz="1600" b="1" dirty="0" smtClean="0">
                <a:solidFill>
                  <a:schemeClr val="accent1"/>
                </a:solidFill>
              </a:rPr>
              <a:t>Instrumentation and IT – 	20M€</a:t>
            </a:r>
          </a:p>
          <a:p>
            <a:pPr>
              <a:tabLst>
                <a:tab pos="3232150" algn="r"/>
              </a:tabLst>
            </a:pPr>
            <a:r>
              <a:rPr lang="en-US" sz="1600" b="1" dirty="0" smtClean="0">
                <a:solidFill>
                  <a:schemeClr val="accent1"/>
                </a:solidFill>
              </a:rPr>
              <a:t>Personnel –                     	10M€</a:t>
            </a:r>
            <a:endParaRPr lang="en-GB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88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Image 14" descr="logo_cou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7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41376"/>
            <a:ext cx="2917112" cy="1947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19" y="1241376"/>
            <a:ext cx="2917395" cy="19474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640221"/>
            <a:ext cx="2917112" cy="19473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11" y="3640221"/>
            <a:ext cx="2919403" cy="19490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08" y="3640221"/>
            <a:ext cx="2916867" cy="19473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1217" y="1244125"/>
            <a:ext cx="2914858" cy="1039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69269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ESRF – EBS project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5" y="3183547"/>
            <a:ext cx="2816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 Jan 2019: start of dismantling</a:t>
            </a:r>
            <a:endParaRPr lang="en-GB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088782" y="3183547"/>
            <a:ext cx="3101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28 Feb 2019: removal of last girder</a:t>
            </a:r>
            <a:endParaRPr lang="en-GB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228184" y="3183547"/>
            <a:ext cx="2871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 Mar 2019: ESRF11 and ESRF13</a:t>
            </a:r>
            <a:endParaRPr lang="en-GB" sz="16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5"/>
          <a:stretch/>
        </p:blipFill>
        <p:spPr>
          <a:xfrm>
            <a:off x="6159208" y="2313101"/>
            <a:ext cx="2916867" cy="87044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2796" y="5591676"/>
            <a:ext cx="299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dirty="0" smtClean="0"/>
              <a:t> Mar 2019: tunnel ready for installation</a:t>
            </a:r>
            <a:endParaRPr lang="en-GB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942668" y="5591676"/>
            <a:ext cx="321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  <a:r>
              <a:rPr lang="en-US" sz="1600" dirty="0" smtClean="0"/>
              <a:t> Mar 2019: installation of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girder</a:t>
            </a:r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012160" y="5591676"/>
            <a:ext cx="3252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r>
              <a:rPr lang="en-US" sz="1600" dirty="0" smtClean="0"/>
              <a:t> Apr 2019: installation of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cavities</a:t>
            </a:r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2942668" y="6186790"/>
            <a:ext cx="330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  <a:r>
              <a:rPr lang="en-US" sz="1600" dirty="0" smtClean="0"/>
              <a:t> May 2019: installation of last girder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68725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14" descr="logo_cou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7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9633" y="620688"/>
            <a:ext cx="7884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 CE certification has been </a:t>
            </a:r>
            <a:r>
              <a:rPr lang="en-US" dirty="0" err="1" smtClean="0">
                <a:solidFill>
                  <a:srgbClr val="002060"/>
                </a:solidFill>
              </a:rPr>
              <a:t>formalised</a:t>
            </a:r>
            <a:r>
              <a:rPr lang="en-US" dirty="0" smtClean="0">
                <a:solidFill>
                  <a:srgbClr val="002060"/>
                </a:solidFill>
              </a:rPr>
              <a:t> at the ESRF since 2014 and has been presented at previous ITSF conferences.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We give a short recall of the process and an update of the present situation.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 cstate="print"/>
          <a:srcRect l="30909" t="7245" r="30504" b="3926"/>
          <a:stretch>
            <a:fillRect/>
          </a:stretch>
        </p:blipFill>
        <p:spPr bwMode="auto">
          <a:xfrm>
            <a:off x="6537124" y="1910645"/>
            <a:ext cx="2502127" cy="3600000"/>
          </a:xfrm>
          <a:prstGeom prst="rect">
            <a:avLst/>
          </a:prstGeom>
          <a:ln>
            <a:solidFill>
              <a:srgbClr val="0098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 l="18604" t="31007" r="28240" b="27650"/>
          <a:stretch>
            <a:fillRect/>
          </a:stretch>
        </p:blipFill>
        <p:spPr bwMode="auto">
          <a:xfrm>
            <a:off x="2450782" y="5072658"/>
            <a:ext cx="2607333" cy="1622340"/>
          </a:xfrm>
          <a:prstGeom prst="rect">
            <a:avLst/>
          </a:prstGeom>
          <a:solidFill>
            <a:schemeClr val="accent1"/>
          </a:solid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harsh" dir="t">
              <a:rot lat="0" lon="0" rev="0"/>
            </a:lightRig>
          </a:scene3d>
          <a:sp3d extrusionH="25400" prstMaterial="dkEdge">
            <a:bevelT w="152400" h="152400" prst="hardEdge"/>
            <a:extrusionClr>
              <a:srgbClr val="000000"/>
            </a:extrusionClr>
          </a:sp3d>
        </p:spPr>
      </p:pic>
      <p:pic>
        <p:nvPicPr>
          <p:cNvPr id="15" name="Picture 3" descr="P:\DIR\SAFETY\Safety Group\Photos\SAXS TUBE\DSCN249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1872" y="1910645"/>
            <a:ext cx="2025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P:\DIR\SAFETY\Safety Group\Photos\SAXS TUBE\Joachim\P10805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59498" y="1910645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2255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9633" y="620688"/>
            <a:ext cx="7884368" cy="669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Following rather poor experience with CE certification using external bodies, ESRF has decided  </a:t>
            </a:r>
            <a:r>
              <a:rPr lang="en-US" b="1" dirty="0">
                <a:solidFill>
                  <a:srgbClr val="002060"/>
                </a:solidFill>
                <a:sym typeface="Wingdings" pitchFamily="2" charset="2"/>
              </a:rPr>
              <a:t>to manage the CE self certification in an independent manner </a:t>
            </a:r>
            <a:r>
              <a:rPr lang="en-US" b="1" dirty="0" err="1">
                <a:solidFill>
                  <a:srgbClr val="002060"/>
                </a:solidFill>
                <a:sym typeface="Wingdings" pitchFamily="2" charset="2"/>
              </a:rPr>
              <a:t>inhouse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.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pPr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2014: CE certification process </a:t>
            </a:r>
            <a:r>
              <a:rPr lang="en-US" dirty="0" err="1" smtClean="0">
                <a:solidFill>
                  <a:srgbClr val="002060"/>
                </a:solidFill>
              </a:rPr>
              <a:t>formalised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2600"/>
              </a:lnSpc>
            </a:pPr>
            <a:r>
              <a:rPr lang="en-GB" dirty="0" smtClean="0">
                <a:solidFill>
                  <a:srgbClr val="132577"/>
                </a:solidFill>
              </a:rPr>
              <a:t>New projects: CE certification taken into account from design phase (TDR).</a:t>
            </a:r>
          </a:p>
          <a:p>
            <a:pPr>
              <a:lnSpc>
                <a:spcPts val="2600"/>
              </a:lnSpc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Creation of a </a:t>
            </a:r>
            <a:r>
              <a:rPr lang="en-US" b="1" dirty="0" smtClean="0">
                <a:solidFill>
                  <a:srgbClr val="002060"/>
                </a:solidFill>
              </a:rPr>
              <a:t>CE certification expert panel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2600"/>
              </a:lnSpc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Present members of the panel: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Trevor </a:t>
            </a:r>
            <a:r>
              <a:rPr lang="en-US" dirty="0" err="1" smtClean="0">
                <a:solidFill>
                  <a:srgbClr val="002060"/>
                </a:solidFill>
              </a:rPr>
              <a:t>Mairs</a:t>
            </a:r>
            <a:r>
              <a:rPr lang="en-US" dirty="0" smtClean="0">
                <a:solidFill>
                  <a:srgbClr val="002060"/>
                </a:solidFill>
              </a:rPr>
              <a:t> , Mechanical Engineering Unit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Joachim </a:t>
            </a:r>
            <a:r>
              <a:rPr lang="en-US" dirty="0" err="1" smtClean="0">
                <a:solidFill>
                  <a:srgbClr val="002060"/>
                </a:solidFill>
              </a:rPr>
              <a:t>Leonardon</a:t>
            </a:r>
            <a:r>
              <a:rPr lang="en-US" dirty="0" smtClean="0">
                <a:solidFill>
                  <a:srgbClr val="002060"/>
                </a:solidFill>
              </a:rPr>
              <a:t>, Vacuum Group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Jean Marc Gay, Electrical Engineering Unit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Ricardo Hino, Electronics Unit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Nicolas </a:t>
            </a:r>
            <a:r>
              <a:rPr lang="en-US" dirty="0" err="1" smtClean="0">
                <a:solidFill>
                  <a:srgbClr val="002060"/>
                </a:solidFill>
              </a:rPr>
              <a:t>Janvier</a:t>
            </a:r>
            <a:r>
              <a:rPr lang="en-US" dirty="0" smtClean="0">
                <a:solidFill>
                  <a:srgbClr val="002060"/>
                </a:solidFill>
              </a:rPr>
              <a:t>, Electronics Unit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Eric </a:t>
            </a:r>
            <a:r>
              <a:rPr lang="en-US" dirty="0" err="1" smtClean="0">
                <a:solidFill>
                  <a:srgbClr val="002060"/>
                </a:solidFill>
              </a:rPr>
              <a:t>Dettona</a:t>
            </a:r>
            <a:r>
              <a:rPr lang="en-US" dirty="0" smtClean="0">
                <a:solidFill>
                  <a:srgbClr val="002060"/>
                </a:solidFill>
              </a:rPr>
              <a:t>, CRG Office</a:t>
            </a:r>
          </a:p>
          <a:p>
            <a:pPr lvl="1">
              <a:lnSpc>
                <a:spcPts val="2600"/>
              </a:lnSpc>
            </a:pPr>
            <a:r>
              <a:rPr lang="en-US" dirty="0" err="1" smtClean="0">
                <a:solidFill>
                  <a:srgbClr val="002060"/>
                </a:solidFill>
              </a:rPr>
              <a:t>Stéphanie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Ricot</a:t>
            </a:r>
            <a:r>
              <a:rPr lang="en-US" dirty="0" smtClean="0">
                <a:solidFill>
                  <a:srgbClr val="002060"/>
                </a:solidFill>
              </a:rPr>
              <a:t>, Safety Group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002060"/>
                </a:solidFill>
              </a:rPr>
              <a:t>Paul </a:t>
            </a:r>
            <a:r>
              <a:rPr lang="en-US" dirty="0" err="1" smtClean="0">
                <a:solidFill>
                  <a:srgbClr val="002060"/>
                </a:solidFill>
              </a:rPr>
              <a:t>Berkvens</a:t>
            </a:r>
            <a:r>
              <a:rPr lang="en-US" dirty="0" smtClean="0">
                <a:solidFill>
                  <a:srgbClr val="002060"/>
                </a:solidFill>
              </a:rPr>
              <a:t>, Safety Group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1640" y="1034429"/>
            <a:ext cx="78123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1. Identify the applicable Directive(s).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2. Identify the applicable requirements of the Directive(s).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3. Identify an appropriate route to conformity.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132577"/>
                </a:solidFill>
              </a:rPr>
              <a:t>Self certification or need for notified body…</a:t>
            </a:r>
            <a:endParaRPr lang="en-GB" dirty="0" smtClean="0">
              <a:solidFill>
                <a:srgbClr val="132577"/>
              </a:solidFill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4. Assessment of the equipment's conformity.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AF007C"/>
                </a:solidFill>
                <a:sym typeface="Wingdings" pitchFamily="2" charset="2"/>
              </a:rPr>
              <a:t>Risk assessment</a:t>
            </a:r>
          </a:p>
          <a:p>
            <a:pPr marL="714375" lvl="1"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ISO 14121-1 &amp; 2 + ISO 12100: Risk Assessment – Principles &amp; Practical  guidance and examples of methods.</a:t>
            </a:r>
            <a:endParaRPr lang="en-GB" b="1" dirty="0" smtClean="0">
              <a:solidFill>
                <a:srgbClr val="AF007C"/>
              </a:solidFill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5. Compile the technical documentation.</a:t>
            </a:r>
          </a:p>
          <a:p>
            <a:pPr lvl="1"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Technical description, drawings, circuit diagrams and photos, test reports and/or assessments, </a:t>
            </a:r>
            <a:r>
              <a:rPr lang="en-US" dirty="0" smtClean="0">
                <a:solidFill>
                  <a:srgbClr val="132577"/>
                </a:solidFill>
              </a:rPr>
              <a:t>user instructions…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2845518"/>
            <a:ext cx="7200800" cy="907897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8616" y="4797152"/>
            <a:ext cx="683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spcBef>
                <a:spcPts val="1200"/>
              </a:spcBef>
            </a:pPr>
            <a:r>
              <a:rPr lang="en-GB" dirty="0" smtClean="0">
                <a:solidFill>
                  <a:srgbClr val="132577"/>
                </a:solidFill>
              </a:rPr>
              <a:t>6. Make a Declaration of conformity and affix the CE marking.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Emarkfu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2376" y="5229200"/>
            <a:ext cx="2711624" cy="2033718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519776" y="126000"/>
            <a:ext cx="7084672" cy="49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 Certification at the ESRF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1640" y="1034429"/>
            <a:ext cx="781236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4. Assessment of the equipment's conformity.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AF007C"/>
                </a:solidFill>
                <a:sym typeface="Wingdings" pitchFamily="2" charset="2"/>
              </a:rPr>
              <a:t>Risk assessment</a:t>
            </a:r>
          </a:p>
          <a:p>
            <a:pPr marL="714375" lvl="1"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ISO 14121-1 &amp; 2 + ISO 12100: Risk Assessment – Principles &amp; Practical  guidance and examples of methods.</a:t>
            </a:r>
            <a:endParaRPr lang="en-GB" b="1" dirty="0" smtClean="0">
              <a:solidFill>
                <a:srgbClr val="AF007C"/>
              </a:solidFill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5. Compile the technical documentation.</a:t>
            </a:r>
          </a:p>
          <a:p>
            <a:pPr lvl="1">
              <a:spcBef>
                <a:spcPts val="600"/>
              </a:spcBef>
            </a:pPr>
            <a:r>
              <a:rPr lang="en-GB" dirty="0" smtClean="0">
                <a:solidFill>
                  <a:srgbClr val="132577"/>
                </a:solidFill>
              </a:rPr>
              <a:t>Technical description, drawings, circuit diagrams and photos, test reports and/or assessments, </a:t>
            </a:r>
            <a:r>
              <a:rPr lang="en-US" dirty="0" smtClean="0">
                <a:solidFill>
                  <a:srgbClr val="132577"/>
                </a:solidFill>
              </a:rPr>
              <a:t>user instructions…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2845518"/>
            <a:ext cx="7200800" cy="907897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8616" y="4797152"/>
            <a:ext cx="6833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spcBef>
                <a:spcPts val="1200"/>
              </a:spcBef>
            </a:pPr>
            <a:r>
              <a:rPr lang="en-GB" dirty="0" smtClean="0">
                <a:solidFill>
                  <a:srgbClr val="132577"/>
                </a:solidFill>
              </a:rPr>
              <a:t>6. Make a Declaration of conformity and affix the CE marking.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59632" cy="6858000"/>
          </a:xfrm>
          <a:prstGeom prst="rect">
            <a:avLst/>
          </a:prstGeom>
          <a:gradFill flip="none" rotWithShape="1">
            <a:gsLst>
              <a:gs pos="3000">
                <a:srgbClr val="3399FF">
                  <a:lumMod val="80000"/>
                  <a:lumOff val="20000"/>
                  <a:alpha val="66000"/>
                </a:srgbClr>
              </a:gs>
              <a:gs pos="5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4" descr="logo_couv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002" t="10627" r="69979" b="32174"/>
          <a:stretch>
            <a:fillRect/>
          </a:stretch>
        </p:blipFill>
        <p:spPr>
          <a:xfrm>
            <a:off x="107504" y="44624"/>
            <a:ext cx="1008112" cy="1152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749" t="69999" r="81753" b="13736"/>
          <a:stretch/>
        </p:blipFill>
        <p:spPr>
          <a:xfrm>
            <a:off x="249141" y="6165304"/>
            <a:ext cx="723570" cy="529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19201" b="8700"/>
          <a:stretch/>
        </p:blipFill>
        <p:spPr>
          <a:xfrm>
            <a:off x="249140" y="2327198"/>
            <a:ext cx="8894859" cy="360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913</Words>
  <Application>Microsoft Office PowerPoint</Application>
  <PresentationFormat>On-screen Show (4:3)</PresentationFormat>
  <Paragraphs>231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Calibri</vt:lpstr>
      <vt:lpstr>Comic Sans MS</vt:lpstr>
      <vt:lpstr>Corbel</vt:lpstr>
      <vt:lpstr>Courier New</vt:lpstr>
      <vt:lpstr>Gulim</vt:lpstr>
      <vt:lpstr>Wingdings</vt:lpstr>
      <vt:lpstr>Wingdings 2</vt:lpstr>
      <vt:lpstr>Wingdings 3</vt:lpstr>
      <vt:lpstr>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BERKVENS Paul</dc:creator>
  <cp:lastModifiedBy>BERKVENS Paul</cp:lastModifiedBy>
  <cp:revision>82</cp:revision>
  <dcterms:created xsi:type="dcterms:W3CDTF">2013-06-04T04:53:09Z</dcterms:created>
  <dcterms:modified xsi:type="dcterms:W3CDTF">2019-05-16T04:08:43Z</dcterms:modified>
</cp:coreProperties>
</file>