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69" r:id="rId2"/>
    <p:sldId id="310" r:id="rId3"/>
    <p:sldId id="275" r:id="rId4"/>
    <p:sldId id="272" r:id="rId5"/>
    <p:sldId id="267" r:id="rId6"/>
    <p:sldId id="284" r:id="rId7"/>
    <p:sldId id="336" r:id="rId8"/>
    <p:sldId id="340" r:id="rId9"/>
    <p:sldId id="355" r:id="rId10"/>
    <p:sldId id="339" r:id="rId11"/>
    <p:sldId id="341" r:id="rId12"/>
    <p:sldId id="342" r:id="rId13"/>
    <p:sldId id="351" r:id="rId14"/>
    <p:sldId id="349" r:id="rId15"/>
    <p:sldId id="352" r:id="rId16"/>
    <p:sldId id="346" r:id="rId17"/>
    <p:sldId id="347" r:id="rId18"/>
    <p:sldId id="345" r:id="rId19"/>
    <p:sldId id="344" r:id="rId20"/>
    <p:sldId id="354" r:id="rId21"/>
    <p:sldId id="348" r:id="rId22"/>
    <p:sldId id="353" r:id="rId23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D428C"/>
    <a:srgbClr val="2A70B0"/>
    <a:srgbClr val="3A557D"/>
    <a:srgbClr val="256198"/>
    <a:srgbClr val="4177AB"/>
    <a:srgbClr val="6672AE"/>
    <a:srgbClr val="1700D4"/>
    <a:srgbClr val="7988AE"/>
    <a:srgbClr val="1343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94" autoAdjust="0"/>
    <p:restoredTop sz="95414" autoAdjust="0"/>
  </p:normalViewPr>
  <p:slideViewPr>
    <p:cSldViewPr snapToGrid="0" snapToObjects="1">
      <p:cViewPr varScale="1">
        <p:scale>
          <a:sx n="86" d="100"/>
          <a:sy n="86" d="100"/>
        </p:scale>
        <p:origin x="1074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4" d="100"/>
          <a:sy n="54" d="100"/>
        </p:scale>
        <p:origin x="2632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7FF267-210B-4B8B-845B-91477CBB9356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DFBE658A-9DFC-49D9-BDBA-BC42F433F909}">
      <dgm:prSet phldrT="[Text]"/>
      <dgm:spPr>
        <a:xfrm>
          <a:off x="0" y="1344"/>
          <a:ext cx="1830755" cy="646702"/>
        </a:xfrm>
        <a:prstGeom prst="roundRect">
          <a:avLst/>
        </a:prstGeom>
        <a:solidFill>
          <a:srgbClr val="1F497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Part 1 Descriptive </a:t>
          </a:r>
        </a:p>
      </dgm:t>
    </dgm:pt>
    <dgm:pt modelId="{5B38DC0B-F62C-47AE-8FC7-C1EC6A22F6F5}" type="parTrans" cxnId="{C4419746-57D4-4191-90A2-B39A0F8B1CCC}">
      <dgm:prSet/>
      <dgm:spPr/>
      <dgm:t>
        <a:bodyPr/>
        <a:lstStyle/>
        <a:p>
          <a:endParaRPr lang="en-GB"/>
        </a:p>
      </dgm:t>
    </dgm:pt>
    <dgm:pt modelId="{6B8FEA68-D85C-453F-8E1F-72B1C52288B3}" type="sibTrans" cxnId="{C4419746-57D4-4191-90A2-B39A0F8B1CCC}">
      <dgm:prSet/>
      <dgm:spPr/>
      <dgm:t>
        <a:bodyPr/>
        <a:lstStyle/>
        <a:p>
          <a:endParaRPr lang="en-GB"/>
        </a:p>
      </dgm:t>
    </dgm:pt>
    <dgm:pt modelId="{285059DE-A9B3-4174-B996-F8A889F929D0}">
      <dgm:prSet phldrT="[Text]" custT="1"/>
      <dgm:spPr>
        <a:xfrm rot="5400000">
          <a:off x="3190986" y="-1302642"/>
          <a:ext cx="534212" cy="3254675"/>
        </a:xfrm>
        <a:prstGeom prst="round2SameRect">
          <a:avLst/>
        </a:prstGeom>
        <a:solidFill>
          <a:srgbClr val="1F497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Goal, motivation, brief description of the systems/facility focusing on the safety aspects</a:t>
          </a:r>
        </a:p>
      </dgm:t>
    </dgm:pt>
    <dgm:pt modelId="{88E423FF-AFD9-45F3-B025-F8332BD5BC37}" type="parTrans" cxnId="{9465BD80-83FE-4ECC-B389-0783424389EB}">
      <dgm:prSet/>
      <dgm:spPr/>
      <dgm:t>
        <a:bodyPr/>
        <a:lstStyle/>
        <a:p>
          <a:endParaRPr lang="en-GB"/>
        </a:p>
      </dgm:t>
    </dgm:pt>
    <dgm:pt modelId="{0810BF05-B804-4158-A385-83509EA6C588}" type="sibTrans" cxnId="{9465BD80-83FE-4ECC-B389-0783424389EB}">
      <dgm:prSet/>
      <dgm:spPr/>
      <dgm:t>
        <a:bodyPr/>
        <a:lstStyle/>
        <a:p>
          <a:endParaRPr lang="en-GB"/>
        </a:p>
      </dgm:t>
    </dgm:pt>
    <dgm:pt modelId="{E2C2F4EB-291C-4B2B-B15A-068A46F3D404}">
      <dgm:prSet phldrT="[Text]"/>
      <dgm:spPr>
        <a:xfrm>
          <a:off x="0" y="680381"/>
          <a:ext cx="1830755" cy="646702"/>
        </a:xfrm>
        <a:prstGeom prst="roundRect">
          <a:avLst/>
        </a:prstGeom>
        <a:solidFill>
          <a:srgbClr val="1F497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Part 2 Demonstrative</a:t>
          </a:r>
        </a:p>
      </dgm:t>
    </dgm:pt>
    <dgm:pt modelId="{FA50A4DB-EB40-4625-A949-784E124FC27C}" type="parTrans" cxnId="{637D7AA5-857D-4A71-8817-75C8E1733E1B}">
      <dgm:prSet/>
      <dgm:spPr/>
      <dgm:t>
        <a:bodyPr/>
        <a:lstStyle/>
        <a:p>
          <a:endParaRPr lang="en-GB"/>
        </a:p>
      </dgm:t>
    </dgm:pt>
    <dgm:pt modelId="{4DF3BE62-5257-4FA7-A53B-3B4A325F6E05}" type="sibTrans" cxnId="{637D7AA5-857D-4A71-8817-75C8E1733E1B}">
      <dgm:prSet/>
      <dgm:spPr/>
      <dgm:t>
        <a:bodyPr/>
        <a:lstStyle/>
        <a:p>
          <a:endParaRPr lang="en-GB"/>
        </a:p>
      </dgm:t>
    </dgm:pt>
    <dgm:pt modelId="{4DDFF180-EA02-4DED-925A-7EF5FFC92ED6}">
      <dgm:prSet phldrT="[Text]" custT="1"/>
      <dgm:spPr>
        <a:xfrm rot="5400000">
          <a:off x="3168179" y="-626155"/>
          <a:ext cx="517361" cy="3254675"/>
        </a:xfrm>
        <a:prstGeom prst="round2SameRect">
          <a:avLst/>
        </a:prstGeom>
        <a:solidFill>
          <a:srgbClr val="1F497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List of hazards, risks assessment, mitigation measures for equipment/systems</a:t>
          </a:r>
        </a:p>
      </dgm:t>
    </dgm:pt>
    <dgm:pt modelId="{E6FB629E-464A-46ED-8D93-FCBA881682E2}" type="parTrans" cxnId="{2D8BE1DE-F4E3-4E28-8D91-CA43C91555D5}">
      <dgm:prSet/>
      <dgm:spPr/>
      <dgm:t>
        <a:bodyPr/>
        <a:lstStyle/>
        <a:p>
          <a:endParaRPr lang="en-GB"/>
        </a:p>
      </dgm:t>
    </dgm:pt>
    <dgm:pt modelId="{BC58C21B-816C-48B6-8EEA-584DE857495A}" type="sibTrans" cxnId="{2D8BE1DE-F4E3-4E28-8D91-CA43C91555D5}">
      <dgm:prSet/>
      <dgm:spPr/>
      <dgm:t>
        <a:bodyPr/>
        <a:lstStyle/>
        <a:p>
          <a:endParaRPr lang="en-GB"/>
        </a:p>
      </dgm:t>
    </dgm:pt>
    <dgm:pt modelId="{CBBB01CC-F2AF-48F6-AE4F-5AA9ACB206F6}">
      <dgm:prSet phldrT="[Text]"/>
      <dgm:spPr>
        <a:xfrm>
          <a:off x="0" y="1359419"/>
          <a:ext cx="1830755" cy="646702"/>
        </a:xfrm>
        <a:prstGeom prst="roundRect">
          <a:avLst/>
        </a:prstGeom>
        <a:solidFill>
          <a:srgbClr val="1F497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Part 3 Operational</a:t>
          </a:r>
        </a:p>
      </dgm:t>
    </dgm:pt>
    <dgm:pt modelId="{DEE23304-C4A3-4348-A674-C1C0503FBEE5}" type="parTrans" cxnId="{205419FC-1D8F-49DF-A2E3-CD78E1335A59}">
      <dgm:prSet/>
      <dgm:spPr/>
      <dgm:t>
        <a:bodyPr/>
        <a:lstStyle/>
        <a:p>
          <a:endParaRPr lang="en-GB"/>
        </a:p>
      </dgm:t>
    </dgm:pt>
    <dgm:pt modelId="{D665D78F-8C04-435A-B3F2-C1A94308C0CC}" type="sibTrans" cxnId="{205419FC-1D8F-49DF-A2E3-CD78E1335A59}">
      <dgm:prSet/>
      <dgm:spPr/>
      <dgm:t>
        <a:bodyPr/>
        <a:lstStyle/>
        <a:p>
          <a:endParaRPr lang="en-GB"/>
        </a:p>
      </dgm:t>
    </dgm:pt>
    <dgm:pt modelId="{62554411-08C4-453D-86E5-3F728A67FF9F}">
      <dgm:prSet phldrT="[Text]" custT="1"/>
      <dgm:spPr>
        <a:xfrm rot="5400000">
          <a:off x="3150938" y="24111"/>
          <a:ext cx="614310" cy="3254675"/>
        </a:xfrm>
        <a:prstGeom prst="round2SameRect">
          <a:avLst/>
        </a:prstGeom>
        <a:solidFill>
          <a:srgbClr val="1F497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4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List of procedures required to operate and maintain the systems/facility safely, to dismantle it and dispose of its components safely</a:t>
          </a:r>
        </a:p>
      </dgm:t>
    </dgm:pt>
    <dgm:pt modelId="{AEE461B7-D10A-43F9-9F95-64D68CFF9E7E}" type="parTrans" cxnId="{1A7A861E-DDC6-4A46-AF2D-8CE5B337EEC3}">
      <dgm:prSet/>
      <dgm:spPr/>
      <dgm:t>
        <a:bodyPr/>
        <a:lstStyle/>
        <a:p>
          <a:endParaRPr lang="en-GB"/>
        </a:p>
      </dgm:t>
    </dgm:pt>
    <dgm:pt modelId="{0F35E919-006C-4652-8070-365C960F9676}" type="sibTrans" cxnId="{1A7A861E-DDC6-4A46-AF2D-8CE5B337EEC3}">
      <dgm:prSet/>
      <dgm:spPr/>
      <dgm:t>
        <a:bodyPr/>
        <a:lstStyle/>
        <a:p>
          <a:endParaRPr lang="en-GB"/>
        </a:p>
      </dgm:t>
    </dgm:pt>
    <dgm:pt modelId="{7D846737-BF65-42D9-B191-8F12CEEC9336}">
      <dgm:prSet phldrT="[Text]"/>
      <dgm:spPr>
        <a:xfrm>
          <a:off x="0" y="2038456"/>
          <a:ext cx="1830755" cy="646702"/>
        </a:xfrm>
        <a:prstGeom prst="roundRect">
          <a:avLst/>
        </a:prstGeom>
        <a:solidFill>
          <a:srgbClr val="1F497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Part 4 Records, Experience, Monitoring (REM)</a:t>
          </a:r>
        </a:p>
      </dgm:t>
    </dgm:pt>
    <dgm:pt modelId="{835C84A0-1A20-415C-B7C1-E1C86EE3BC52}" type="parTrans" cxnId="{B141B2E4-9313-47CB-B9DF-128C000BF88F}">
      <dgm:prSet/>
      <dgm:spPr/>
      <dgm:t>
        <a:bodyPr/>
        <a:lstStyle/>
        <a:p>
          <a:endParaRPr lang="en-GB"/>
        </a:p>
      </dgm:t>
    </dgm:pt>
    <dgm:pt modelId="{6A540833-E101-424D-A8F4-D681B71DA775}" type="sibTrans" cxnId="{B141B2E4-9313-47CB-B9DF-128C000BF88F}">
      <dgm:prSet/>
      <dgm:spPr/>
      <dgm:t>
        <a:bodyPr/>
        <a:lstStyle/>
        <a:p>
          <a:endParaRPr lang="en-GB"/>
        </a:p>
      </dgm:t>
    </dgm:pt>
    <dgm:pt modelId="{64D0E6D5-6765-48CB-84AC-5EADB6437B73}">
      <dgm:prSet phldrT="[Text]" custT="1"/>
      <dgm:spPr>
        <a:xfrm rot="5400000">
          <a:off x="3160835" y="734469"/>
          <a:ext cx="594515" cy="3254675"/>
        </a:xfrm>
        <a:prstGeom prst="round2SameRect">
          <a:avLst/>
        </a:prstGeom>
        <a:solidFill>
          <a:srgbClr val="1F497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Inspection reports, safety reports, non-conformities, near-misses, incidents/accidents, experience gained </a:t>
          </a:r>
          <a:endParaRPr lang="en-GB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10BE6B05-F8A9-45D6-8153-4C188FC74656}" type="parTrans" cxnId="{B6E72405-0D92-4CAF-A0A6-1D7987AA0058}">
      <dgm:prSet/>
      <dgm:spPr/>
      <dgm:t>
        <a:bodyPr/>
        <a:lstStyle/>
        <a:p>
          <a:endParaRPr lang="en-GB"/>
        </a:p>
      </dgm:t>
    </dgm:pt>
    <dgm:pt modelId="{C8ECE7E8-6697-46C9-BAE3-4798AC566282}" type="sibTrans" cxnId="{B6E72405-0D92-4CAF-A0A6-1D7987AA0058}">
      <dgm:prSet/>
      <dgm:spPr/>
      <dgm:t>
        <a:bodyPr/>
        <a:lstStyle/>
        <a:p>
          <a:endParaRPr lang="en-GB"/>
        </a:p>
      </dgm:t>
    </dgm:pt>
    <dgm:pt modelId="{72F7AF27-013E-4551-9EE8-E225979D976E}" type="pres">
      <dgm:prSet presAssocID="{CE7FF267-210B-4B8B-845B-91477CBB935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8F8F13-4EBF-4226-A470-D81ECC1B00C3}" type="pres">
      <dgm:prSet presAssocID="{DFBE658A-9DFC-49D9-BDBA-BC42F433F909}" presName="linNode" presStyleCnt="0"/>
      <dgm:spPr/>
    </dgm:pt>
    <dgm:pt modelId="{6F0D6728-AD49-4812-AE07-FBAA9C1735D8}" type="pres">
      <dgm:prSet presAssocID="{DFBE658A-9DFC-49D9-BDBA-BC42F433F909}" presName="parentText" presStyleLbl="node1" presStyleIdx="0" presStyleCnt="4" custLinFactNeighborX="-1504" custLinFactNeighborY="-5943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942C0D-6C67-4AD6-9630-3184FD47B859}" type="pres">
      <dgm:prSet presAssocID="{DFBE658A-9DFC-49D9-BDBA-BC42F433F909}" presName="descendantText" presStyleLbl="alignAccFollowNode1" presStyleIdx="0" presStyleCnt="4" custScaleY="1032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A5EC80-13AC-4DFF-9B57-E703F2EDD97F}" type="pres">
      <dgm:prSet presAssocID="{6B8FEA68-D85C-453F-8E1F-72B1C52288B3}" presName="sp" presStyleCnt="0"/>
      <dgm:spPr/>
    </dgm:pt>
    <dgm:pt modelId="{AB84745C-8F96-4952-938B-F21BFBCD1BE8}" type="pres">
      <dgm:prSet presAssocID="{E2C2F4EB-291C-4B2B-B15A-068A46F3D404}" presName="linNode" presStyleCnt="0"/>
      <dgm:spPr/>
    </dgm:pt>
    <dgm:pt modelId="{7EDA0CAF-EF67-4A84-A417-5029787DA780}" type="pres">
      <dgm:prSet presAssocID="{E2C2F4EB-291C-4B2B-B15A-068A46F3D404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5FCE45-ADA3-4D37-BBB2-821A519C7C45}" type="pres">
      <dgm:prSet presAssocID="{E2C2F4EB-291C-4B2B-B15A-068A46F3D404}" presName="descendantText" presStyleLbl="alignAccFollowNode1" presStyleIdx="1" presStyleCnt="4" custLinFactNeighborX="-1706" custLinFactNeighborY="-4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0510DE-D0A4-4B10-B4A5-1F0EC621E483}" type="pres">
      <dgm:prSet presAssocID="{4DF3BE62-5257-4FA7-A53B-3B4A325F6E05}" presName="sp" presStyleCnt="0"/>
      <dgm:spPr/>
    </dgm:pt>
    <dgm:pt modelId="{B6363B0E-686C-4C0F-A7A8-292E779A0F75}" type="pres">
      <dgm:prSet presAssocID="{CBBB01CC-F2AF-48F6-AE4F-5AA9ACB206F6}" presName="linNode" presStyleCnt="0"/>
      <dgm:spPr/>
    </dgm:pt>
    <dgm:pt modelId="{C43DFE02-5B0C-4FB0-83F7-3FFD4FC3D1CC}" type="pres">
      <dgm:prSet presAssocID="{CBBB01CC-F2AF-48F6-AE4F-5AA9ACB206F6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A1C2C5-FE4D-40CD-9152-4E80C8A0A253}" type="pres">
      <dgm:prSet presAssocID="{CBBB01CC-F2AF-48F6-AE4F-5AA9ACB206F6}" presName="descendantText" presStyleLbl="alignAccFollowNode1" presStyleIdx="2" presStyleCnt="4" custScaleY="118739" custLinFactNeighborX="0" custLinFactNeighborY="-60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6565C5-4151-434B-9DD9-B73BAF2F96E4}" type="pres">
      <dgm:prSet presAssocID="{D665D78F-8C04-435A-B3F2-C1A94308C0CC}" presName="sp" presStyleCnt="0"/>
      <dgm:spPr/>
    </dgm:pt>
    <dgm:pt modelId="{0F298C5D-8B88-447B-A9B5-12A280D0EE51}" type="pres">
      <dgm:prSet presAssocID="{7D846737-BF65-42D9-B191-8F12CEEC9336}" presName="linNode" presStyleCnt="0"/>
      <dgm:spPr/>
    </dgm:pt>
    <dgm:pt modelId="{B8B25EC4-8408-4FA4-A95F-A359223CE01D}" type="pres">
      <dgm:prSet presAssocID="{7D846737-BF65-42D9-B191-8F12CEEC9336}" presName="parentText" presStyleLbl="node1" presStyleIdx="3" presStyleCnt="4" custLinFactNeighborY="1289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278EC3-3D62-4CD7-B9FA-A908B890472D}" type="pres">
      <dgm:prSet presAssocID="{7D846737-BF65-42D9-B191-8F12CEEC9336}" presName="descendantText" presStyleLbl="alignAccFollowNode1" presStyleIdx="3" presStyleCnt="4" custScaleY="114913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15607F-4BC9-4C52-BFF8-43A686AA5E6A}" type="presOf" srcId="{DFBE658A-9DFC-49D9-BDBA-BC42F433F909}" destId="{6F0D6728-AD49-4812-AE07-FBAA9C1735D8}" srcOrd="0" destOrd="0" presId="urn:microsoft.com/office/officeart/2005/8/layout/vList5"/>
    <dgm:cxn modelId="{9465BD80-83FE-4ECC-B389-0783424389EB}" srcId="{DFBE658A-9DFC-49D9-BDBA-BC42F433F909}" destId="{285059DE-A9B3-4174-B996-F8A889F929D0}" srcOrd="0" destOrd="0" parTransId="{88E423FF-AFD9-45F3-B025-F8332BD5BC37}" sibTransId="{0810BF05-B804-4158-A385-83509EA6C588}"/>
    <dgm:cxn modelId="{B6E72405-0D92-4CAF-A0A6-1D7987AA0058}" srcId="{7D846737-BF65-42D9-B191-8F12CEEC9336}" destId="{64D0E6D5-6765-48CB-84AC-5EADB6437B73}" srcOrd="0" destOrd="0" parTransId="{10BE6B05-F8A9-45D6-8153-4C188FC74656}" sibTransId="{C8ECE7E8-6697-46C9-BAE3-4798AC566282}"/>
    <dgm:cxn modelId="{B141B2E4-9313-47CB-B9DF-128C000BF88F}" srcId="{CE7FF267-210B-4B8B-845B-91477CBB9356}" destId="{7D846737-BF65-42D9-B191-8F12CEEC9336}" srcOrd="3" destOrd="0" parTransId="{835C84A0-1A20-415C-B7C1-E1C86EE3BC52}" sibTransId="{6A540833-E101-424D-A8F4-D681B71DA775}"/>
    <dgm:cxn modelId="{C4419746-57D4-4191-90A2-B39A0F8B1CCC}" srcId="{CE7FF267-210B-4B8B-845B-91477CBB9356}" destId="{DFBE658A-9DFC-49D9-BDBA-BC42F433F909}" srcOrd="0" destOrd="0" parTransId="{5B38DC0B-F62C-47AE-8FC7-C1EC6A22F6F5}" sibTransId="{6B8FEA68-D85C-453F-8E1F-72B1C52288B3}"/>
    <dgm:cxn modelId="{91CD90A6-08B4-427F-BD21-8BF66EBF30F2}" type="presOf" srcId="{CE7FF267-210B-4B8B-845B-91477CBB9356}" destId="{72F7AF27-013E-4551-9EE8-E225979D976E}" srcOrd="0" destOrd="0" presId="urn:microsoft.com/office/officeart/2005/8/layout/vList5"/>
    <dgm:cxn modelId="{2D8BE1DE-F4E3-4E28-8D91-CA43C91555D5}" srcId="{E2C2F4EB-291C-4B2B-B15A-068A46F3D404}" destId="{4DDFF180-EA02-4DED-925A-7EF5FFC92ED6}" srcOrd="0" destOrd="0" parTransId="{E6FB629E-464A-46ED-8D93-FCBA881682E2}" sibTransId="{BC58C21B-816C-48B6-8EEA-584DE857495A}"/>
    <dgm:cxn modelId="{96929FDA-DFD0-408C-869D-FA1B3999901D}" type="presOf" srcId="{7D846737-BF65-42D9-B191-8F12CEEC9336}" destId="{B8B25EC4-8408-4FA4-A95F-A359223CE01D}" srcOrd="0" destOrd="0" presId="urn:microsoft.com/office/officeart/2005/8/layout/vList5"/>
    <dgm:cxn modelId="{ACA78BB9-9816-410C-B07D-DA5618CAE451}" type="presOf" srcId="{285059DE-A9B3-4174-B996-F8A889F929D0}" destId="{B0942C0D-6C67-4AD6-9630-3184FD47B859}" srcOrd="0" destOrd="0" presId="urn:microsoft.com/office/officeart/2005/8/layout/vList5"/>
    <dgm:cxn modelId="{637D7AA5-857D-4A71-8817-75C8E1733E1B}" srcId="{CE7FF267-210B-4B8B-845B-91477CBB9356}" destId="{E2C2F4EB-291C-4B2B-B15A-068A46F3D404}" srcOrd="1" destOrd="0" parTransId="{FA50A4DB-EB40-4625-A949-784E124FC27C}" sibTransId="{4DF3BE62-5257-4FA7-A53B-3B4A325F6E05}"/>
    <dgm:cxn modelId="{78CE9849-CA22-4300-86BE-AE30F80B76EB}" type="presOf" srcId="{4DDFF180-EA02-4DED-925A-7EF5FFC92ED6}" destId="{A75FCE45-ADA3-4D37-BBB2-821A519C7C45}" srcOrd="0" destOrd="0" presId="urn:microsoft.com/office/officeart/2005/8/layout/vList5"/>
    <dgm:cxn modelId="{819440CA-2D8C-4E33-80D9-441408B33B04}" type="presOf" srcId="{62554411-08C4-453D-86E5-3F728A67FF9F}" destId="{B9A1C2C5-FE4D-40CD-9152-4E80C8A0A253}" srcOrd="0" destOrd="0" presId="urn:microsoft.com/office/officeart/2005/8/layout/vList5"/>
    <dgm:cxn modelId="{205419FC-1D8F-49DF-A2E3-CD78E1335A59}" srcId="{CE7FF267-210B-4B8B-845B-91477CBB9356}" destId="{CBBB01CC-F2AF-48F6-AE4F-5AA9ACB206F6}" srcOrd="2" destOrd="0" parTransId="{DEE23304-C4A3-4348-A674-C1C0503FBEE5}" sibTransId="{D665D78F-8C04-435A-B3F2-C1A94308C0CC}"/>
    <dgm:cxn modelId="{C07F4472-A51B-44D7-ADCA-E6C77F1E36B1}" type="presOf" srcId="{E2C2F4EB-291C-4B2B-B15A-068A46F3D404}" destId="{7EDA0CAF-EF67-4A84-A417-5029787DA780}" srcOrd="0" destOrd="0" presId="urn:microsoft.com/office/officeart/2005/8/layout/vList5"/>
    <dgm:cxn modelId="{620477B1-BE97-411C-B510-FD4F04435003}" type="presOf" srcId="{64D0E6D5-6765-48CB-84AC-5EADB6437B73}" destId="{33278EC3-3D62-4CD7-B9FA-A908B890472D}" srcOrd="0" destOrd="0" presId="urn:microsoft.com/office/officeart/2005/8/layout/vList5"/>
    <dgm:cxn modelId="{1EBC8383-562A-4C13-B8E4-48AF76CD3209}" type="presOf" srcId="{CBBB01CC-F2AF-48F6-AE4F-5AA9ACB206F6}" destId="{C43DFE02-5B0C-4FB0-83F7-3FFD4FC3D1CC}" srcOrd="0" destOrd="0" presId="urn:microsoft.com/office/officeart/2005/8/layout/vList5"/>
    <dgm:cxn modelId="{1A7A861E-DDC6-4A46-AF2D-8CE5B337EEC3}" srcId="{CBBB01CC-F2AF-48F6-AE4F-5AA9ACB206F6}" destId="{62554411-08C4-453D-86E5-3F728A67FF9F}" srcOrd="0" destOrd="0" parTransId="{AEE461B7-D10A-43F9-9F95-64D68CFF9E7E}" sibTransId="{0F35E919-006C-4652-8070-365C960F9676}"/>
    <dgm:cxn modelId="{39114A01-210F-46A3-B59D-E15A8FE05FFE}" type="presParOf" srcId="{72F7AF27-013E-4551-9EE8-E225979D976E}" destId="{378F8F13-4EBF-4226-A470-D81ECC1B00C3}" srcOrd="0" destOrd="0" presId="urn:microsoft.com/office/officeart/2005/8/layout/vList5"/>
    <dgm:cxn modelId="{CEFF9A62-2317-44ED-A4A9-A2B20036C949}" type="presParOf" srcId="{378F8F13-4EBF-4226-A470-D81ECC1B00C3}" destId="{6F0D6728-AD49-4812-AE07-FBAA9C1735D8}" srcOrd="0" destOrd="0" presId="urn:microsoft.com/office/officeart/2005/8/layout/vList5"/>
    <dgm:cxn modelId="{4A8AE9C3-BD4F-4E39-A262-A060BF152321}" type="presParOf" srcId="{378F8F13-4EBF-4226-A470-D81ECC1B00C3}" destId="{B0942C0D-6C67-4AD6-9630-3184FD47B859}" srcOrd="1" destOrd="0" presId="urn:microsoft.com/office/officeart/2005/8/layout/vList5"/>
    <dgm:cxn modelId="{F64D14B5-4F8D-432C-BA9F-ACB6C5842B7D}" type="presParOf" srcId="{72F7AF27-013E-4551-9EE8-E225979D976E}" destId="{22A5EC80-13AC-4DFF-9B57-E703F2EDD97F}" srcOrd="1" destOrd="0" presId="urn:microsoft.com/office/officeart/2005/8/layout/vList5"/>
    <dgm:cxn modelId="{319B66D0-017D-4D57-A4B6-83A7642B3B3F}" type="presParOf" srcId="{72F7AF27-013E-4551-9EE8-E225979D976E}" destId="{AB84745C-8F96-4952-938B-F21BFBCD1BE8}" srcOrd="2" destOrd="0" presId="urn:microsoft.com/office/officeart/2005/8/layout/vList5"/>
    <dgm:cxn modelId="{A778D2E6-F7DB-4F64-A979-298C89E23D3D}" type="presParOf" srcId="{AB84745C-8F96-4952-938B-F21BFBCD1BE8}" destId="{7EDA0CAF-EF67-4A84-A417-5029787DA780}" srcOrd="0" destOrd="0" presId="urn:microsoft.com/office/officeart/2005/8/layout/vList5"/>
    <dgm:cxn modelId="{72622219-F3A8-4710-8D1C-46C5023A5913}" type="presParOf" srcId="{AB84745C-8F96-4952-938B-F21BFBCD1BE8}" destId="{A75FCE45-ADA3-4D37-BBB2-821A519C7C45}" srcOrd="1" destOrd="0" presId="urn:microsoft.com/office/officeart/2005/8/layout/vList5"/>
    <dgm:cxn modelId="{6831EB71-93BB-40FC-BBF2-E181ED12FC41}" type="presParOf" srcId="{72F7AF27-013E-4551-9EE8-E225979D976E}" destId="{030510DE-D0A4-4B10-B4A5-1F0EC621E483}" srcOrd="3" destOrd="0" presId="urn:microsoft.com/office/officeart/2005/8/layout/vList5"/>
    <dgm:cxn modelId="{1C87109B-F898-4D88-8E52-C52037DD539F}" type="presParOf" srcId="{72F7AF27-013E-4551-9EE8-E225979D976E}" destId="{B6363B0E-686C-4C0F-A7A8-292E779A0F75}" srcOrd="4" destOrd="0" presId="urn:microsoft.com/office/officeart/2005/8/layout/vList5"/>
    <dgm:cxn modelId="{50A69B80-F61E-4AD7-B4CD-54EDF9AE5182}" type="presParOf" srcId="{B6363B0E-686C-4C0F-A7A8-292E779A0F75}" destId="{C43DFE02-5B0C-4FB0-83F7-3FFD4FC3D1CC}" srcOrd="0" destOrd="0" presId="urn:microsoft.com/office/officeart/2005/8/layout/vList5"/>
    <dgm:cxn modelId="{5C463AB5-8A6A-4F5C-BE51-035B183B15AE}" type="presParOf" srcId="{B6363B0E-686C-4C0F-A7A8-292E779A0F75}" destId="{B9A1C2C5-FE4D-40CD-9152-4E80C8A0A253}" srcOrd="1" destOrd="0" presId="urn:microsoft.com/office/officeart/2005/8/layout/vList5"/>
    <dgm:cxn modelId="{B57FC51E-0EF4-4848-9DAE-E3732763003F}" type="presParOf" srcId="{72F7AF27-013E-4551-9EE8-E225979D976E}" destId="{646565C5-4151-434B-9DD9-B73BAF2F96E4}" srcOrd="5" destOrd="0" presId="urn:microsoft.com/office/officeart/2005/8/layout/vList5"/>
    <dgm:cxn modelId="{F903946C-682F-4B5D-8A38-435CF89F0E0F}" type="presParOf" srcId="{72F7AF27-013E-4551-9EE8-E225979D976E}" destId="{0F298C5D-8B88-447B-A9B5-12A280D0EE51}" srcOrd="6" destOrd="0" presId="urn:microsoft.com/office/officeart/2005/8/layout/vList5"/>
    <dgm:cxn modelId="{10DF1272-8EE3-40CD-B952-F323575E391F}" type="presParOf" srcId="{0F298C5D-8B88-447B-A9B5-12A280D0EE51}" destId="{B8B25EC4-8408-4FA4-A95F-A359223CE01D}" srcOrd="0" destOrd="0" presId="urn:microsoft.com/office/officeart/2005/8/layout/vList5"/>
    <dgm:cxn modelId="{2FB2B54E-0FEB-4846-BA09-975E21B51070}" type="presParOf" srcId="{0F298C5D-8B88-447B-A9B5-12A280D0EE51}" destId="{33278EC3-3D62-4CD7-B9FA-A908B890472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942C0D-6C67-4AD6-9630-3184FD47B859}">
      <dsp:nvSpPr>
        <dsp:cNvPr id="0" name=""/>
        <dsp:cNvSpPr/>
      </dsp:nvSpPr>
      <dsp:spPr>
        <a:xfrm rot="5400000">
          <a:off x="4191340" y="-1763339"/>
          <a:ext cx="561210" cy="4208889"/>
        </a:xfrm>
        <a:prstGeom prst="round2SameRect">
          <a:avLst/>
        </a:prstGeom>
        <a:solidFill>
          <a:srgbClr val="1F497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Goal, motivation, brief description of the systems/facility focusing on the safety aspects</a:t>
          </a:r>
        </a:p>
      </dsp:txBody>
      <dsp:txXfrm rot="-5400000">
        <a:off x="2367501" y="87896"/>
        <a:ext cx="4181493" cy="506418"/>
      </dsp:txXfrm>
    </dsp:sp>
    <dsp:sp modelId="{6F0D6728-AD49-4812-AE07-FBAA9C1735D8}">
      <dsp:nvSpPr>
        <dsp:cNvPr id="0" name=""/>
        <dsp:cNvSpPr/>
      </dsp:nvSpPr>
      <dsp:spPr>
        <a:xfrm>
          <a:off x="0" y="0"/>
          <a:ext cx="2367500" cy="679385"/>
        </a:xfrm>
        <a:prstGeom prst="roundRect">
          <a:avLst/>
        </a:prstGeom>
        <a:solidFill>
          <a:srgbClr val="1F497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Part 1 Descriptive </a:t>
          </a:r>
        </a:p>
      </dsp:txBody>
      <dsp:txXfrm>
        <a:off x="33165" y="33165"/>
        <a:ext cx="2301170" cy="613055"/>
      </dsp:txXfrm>
    </dsp:sp>
    <dsp:sp modelId="{A75FCE45-ADA3-4D37-BBB2-821A519C7C45}">
      <dsp:nvSpPr>
        <dsp:cNvPr id="0" name=""/>
        <dsp:cNvSpPr/>
      </dsp:nvSpPr>
      <dsp:spPr>
        <a:xfrm rot="5400000">
          <a:off x="4159801" y="-1052664"/>
          <a:ext cx="543508" cy="4208889"/>
        </a:xfrm>
        <a:prstGeom prst="round2SameRect">
          <a:avLst/>
        </a:prstGeom>
        <a:solidFill>
          <a:srgbClr val="1F497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List of hazards, risks assessment, mitigation measures for equipment/systems</a:t>
          </a:r>
        </a:p>
      </dsp:txBody>
      <dsp:txXfrm rot="-5400000">
        <a:off x="2327111" y="806558"/>
        <a:ext cx="4182357" cy="490444"/>
      </dsp:txXfrm>
    </dsp:sp>
    <dsp:sp modelId="{7EDA0CAF-EF67-4A84-A417-5029787DA780}">
      <dsp:nvSpPr>
        <dsp:cNvPr id="0" name=""/>
        <dsp:cNvSpPr/>
      </dsp:nvSpPr>
      <dsp:spPr>
        <a:xfrm>
          <a:off x="0" y="714767"/>
          <a:ext cx="2367500" cy="679385"/>
        </a:xfrm>
        <a:prstGeom prst="roundRect">
          <a:avLst/>
        </a:prstGeom>
        <a:solidFill>
          <a:srgbClr val="1F497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Part 2 Demonstrative</a:t>
          </a:r>
        </a:p>
      </dsp:txBody>
      <dsp:txXfrm>
        <a:off x="33165" y="747932"/>
        <a:ext cx="2301170" cy="613055"/>
      </dsp:txXfrm>
    </dsp:sp>
    <dsp:sp modelId="{B9A1C2C5-FE4D-40CD-9152-4E80C8A0A253}">
      <dsp:nvSpPr>
        <dsp:cNvPr id="0" name=""/>
        <dsp:cNvSpPr/>
      </dsp:nvSpPr>
      <dsp:spPr>
        <a:xfrm rot="5400000">
          <a:off x="4149267" y="-369534"/>
          <a:ext cx="645356" cy="4208889"/>
        </a:xfrm>
        <a:prstGeom prst="round2SameRect">
          <a:avLst/>
        </a:prstGeom>
        <a:solidFill>
          <a:srgbClr val="1F497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GB" sz="14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List of procedures required to operate and maintain the systems/facility safely, to dismantle it and dispose of its components safely</a:t>
          </a:r>
        </a:p>
      </dsp:txBody>
      <dsp:txXfrm rot="-5400000">
        <a:off x="2367501" y="1443736"/>
        <a:ext cx="4177385" cy="582348"/>
      </dsp:txXfrm>
    </dsp:sp>
    <dsp:sp modelId="{C43DFE02-5B0C-4FB0-83F7-3FFD4FC3D1CC}">
      <dsp:nvSpPr>
        <dsp:cNvPr id="0" name=""/>
        <dsp:cNvSpPr/>
      </dsp:nvSpPr>
      <dsp:spPr>
        <a:xfrm>
          <a:off x="0" y="1428121"/>
          <a:ext cx="2367500" cy="679385"/>
        </a:xfrm>
        <a:prstGeom prst="roundRect">
          <a:avLst/>
        </a:prstGeom>
        <a:solidFill>
          <a:srgbClr val="1F497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Part 3 Operational</a:t>
          </a:r>
        </a:p>
      </dsp:txBody>
      <dsp:txXfrm>
        <a:off x="33165" y="1461286"/>
        <a:ext cx="2301170" cy="613055"/>
      </dsp:txXfrm>
    </dsp:sp>
    <dsp:sp modelId="{33278EC3-3D62-4CD7-B9FA-A908B890472D}">
      <dsp:nvSpPr>
        <dsp:cNvPr id="0" name=""/>
        <dsp:cNvSpPr/>
      </dsp:nvSpPr>
      <dsp:spPr>
        <a:xfrm rot="5400000">
          <a:off x="4159664" y="376724"/>
          <a:ext cx="624561" cy="4208889"/>
        </a:xfrm>
        <a:prstGeom prst="round2SameRect">
          <a:avLst/>
        </a:prstGeom>
        <a:solidFill>
          <a:srgbClr val="1F497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Inspection reports, safety reports, non-conformities, near-misses, incidents/accidents, experience gained </a:t>
          </a:r>
          <a:endParaRPr lang="en-GB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-5400000">
        <a:off x="2367501" y="2199377"/>
        <a:ext cx="4178400" cy="563583"/>
      </dsp:txXfrm>
    </dsp:sp>
    <dsp:sp modelId="{B8B25EC4-8408-4FA4-A95F-A359223CE01D}">
      <dsp:nvSpPr>
        <dsp:cNvPr id="0" name=""/>
        <dsp:cNvSpPr/>
      </dsp:nvSpPr>
      <dsp:spPr>
        <a:xfrm>
          <a:off x="0" y="2142888"/>
          <a:ext cx="2367500" cy="679385"/>
        </a:xfrm>
        <a:prstGeom prst="roundRect">
          <a:avLst/>
        </a:prstGeom>
        <a:solidFill>
          <a:srgbClr val="1F497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Part 4 Records, Experience, Monitoring (REM)</a:t>
          </a:r>
        </a:p>
      </dsp:txBody>
      <dsp:txXfrm>
        <a:off x="33165" y="2176053"/>
        <a:ext cx="2301170" cy="6130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95F39D-119C-AA4C-9759-7ED940FA265C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66F51-C1C3-DF4E-AE68-842369AA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5805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48E866-CECA-D34C-BBFE-9C0F6D9A5D18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0AB5AE-B7AA-8D44-9A23-497C19DBE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4686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AB5AE-B7AA-8D44-9A23-497C19DBE93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1063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AB5AE-B7AA-8D44-9A23-497C19DBE93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547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AB5AE-B7AA-8D44-9A23-497C19DBE93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3191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AB5AE-B7AA-8D44-9A23-497C19DBE93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4843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AB5AE-B7AA-8D44-9A23-497C19DBE93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1943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AB5AE-B7AA-8D44-9A23-497C19DBE93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1549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AB5AE-B7AA-8D44-9A23-497C19DBE93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6626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AB5AE-B7AA-8D44-9A23-497C19DBE93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245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AB5AE-B7AA-8D44-9A23-497C19DBE93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9112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AB5AE-B7AA-8D44-9A23-497C19DBE93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42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AB5AE-B7AA-8D44-9A23-497C19DBE93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351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AB5AE-B7AA-8D44-9A23-497C19DBE93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728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AB5AE-B7AA-8D44-9A23-497C19DBE93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503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AB5AE-B7AA-8D44-9A23-497C19DBE93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540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AB5AE-B7AA-8D44-9A23-497C19DBE93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281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AB5AE-B7AA-8D44-9A23-497C19DBE93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2310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AB5AE-B7AA-8D44-9A23-497C19DBE93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9671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AB5AE-B7AA-8D44-9A23-497C19DBE93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978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4" descr="logooutlin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000" y="2181663"/>
            <a:ext cx="2520000" cy="249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6479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773" y="2695480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9838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andscapelight.jpg"/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1128636" y="1659246"/>
            <a:ext cx="9934729" cy="435599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516530" y="2377988"/>
            <a:ext cx="9158941" cy="1369257"/>
          </a:xfrm>
        </p:spPr>
        <p:txBody>
          <a:bodyPr>
            <a:normAutofit/>
          </a:bodyPr>
          <a:lstStyle>
            <a:lvl1pPr algn="ctr">
              <a:defRPr sz="34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LHC Performance Workshop 2017 </a:t>
            </a:r>
            <a:br>
              <a:rPr lang="en-GB" dirty="0"/>
            </a:br>
            <a:r>
              <a:rPr lang="fr-FR" dirty="0"/>
              <a:t>Session 5: LIU / HL-LHC / LS2</a:t>
            </a:r>
            <a:endParaRPr kumimoji="0"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2"/>
          </p:nvPr>
        </p:nvSpPr>
        <p:spPr>
          <a:xfrm>
            <a:off x="818788" y="6184800"/>
            <a:ext cx="4634741" cy="673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406DAD"/>
                </a:solidFill>
              </a:defRPr>
            </a:lvl1pPr>
          </a:lstStyle>
          <a:p>
            <a:r>
              <a:rPr lang="en-US">
                <a:latin typeface="Arial"/>
              </a:rPr>
              <a:t>HL-LHC Collaboration meeting, 15-18 October 2018, Geneva</a:t>
            </a:r>
            <a:endParaRPr lang="en-US" dirty="0">
              <a:latin typeface="Arial"/>
            </a:endParaRPr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92588" y="6184801"/>
            <a:ext cx="5051912" cy="673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406DAD"/>
                </a:solidFill>
              </a:defRPr>
            </a:lvl1pPr>
          </a:lstStyle>
          <a:p>
            <a:r>
              <a:rPr lang="it-IT" dirty="0" err="1">
                <a:latin typeface="Arial"/>
              </a:rPr>
              <a:t>Malika</a:t>
            </a:r>
            <a:r>
              <a:rPr lang="it-IT" dirty="0">
                <a:latin typeface="Arial"/>
              </a:rPr>
              <a:t> </a:t>
            </a:r>
            <a:r>
              <a:rPr lang="it-IT" dirty="0" err="1">
                <a:latin typeface="Arial"/>
              </a:rPr>
              <a:t>Meddahi</a:t>
            </a:r>
            <a:r>
              <a:rPr lang="it-IT" dirty="0">
                <a:latin typeface="Arial"/>
              </a:rPr>
              <a:t> and Giovanni Rumolo</a:t>
            </a:r>
            <a:endParaRPr lang="en-US" dirty="0">
              <a:latin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77644" y="119136"/>
            <a:ext cx="2292295" cy="1292464"/>
          </a:xfrm>
          <a:prstGeom prst="rect">
            <a:avLst/>
          </a:prstGeom>
        </p:spPr>
      </p:pic>
      <p:sp>
        <p:nvSpPr>
          <p:cNvPr id="11" name="Espace réservé du texte 2"/>
          <p:cNvSpPr>
            <a:spLocks noGrp="1"/>
          </p:cNvSpPr>
          <p:nvPr>
            <p:ph type="body" idx="10" hasCustomPrompt="1"/>
          </p:nvPr>
        </p:nvSpPr>
        <p:spPr>
          <a:xfrm>
            <a:off x="2054412" y="3810778"/>
            <a:ext cx="8083176" cy="419653"/>
          </a:xfrm>
        </p:spPr>
        <p:txBody>
          <a:bodyPr lIns="45720" tIns="0" rIns="45720" bIns="0" anchor="ctr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dirty="0"/>
              <a:t>23-26 January 2017</a:t>
            </a:r>
          </a:p>
        </p:txBody>
      </p:sp>
    </p:spTree>
    <p:extLst>
      <p:ext uri="{BB962C8B-B14F-4D97-AF65-F5344CB8AC3E}">
        <p14:creationId xmlns:p14="http://schemas.microsoft.com/office/powerpoint/2010/main" val="2134966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3261" y="1927801"/>
            <a:ext cx="10969139" cy="940443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609600" y="2925844"/>
            <a:ext cx="3657600" cy="419653"/>
          </a:xfrm>
        </p:spPr>
        <p:txBody>
          <a:bodyPr lIns="45720" tIns="0" rIns="45720" bIns="0" anchor="t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818788" y="6184800"/>
            <a:ext cx="3275151" cy="673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055A0">
                    <a:tint val="75000"/>
                  </a:srgbClr>
                </a:solidFill>
                <a:latin typeface="Arial"/>
              </a:rPr>
              <a:t>HL-LHC Collaboration meeting, 15-18 October 2018, Geneva</a:t>
            </a:r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430336" y="6184801"/>
            <a:ext cx="6314164" cy="673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>
                <a:solidFill>
                  <a:srgbClr val="0055A0">
                    <a:tint val="75000"/>
                  </a:srgbClr>
                </a:solidFill>
                <a:latin typeface="Arial"/>
              </a:rPr>
              <a:t>Malika Meddahi and Giovanni Rumolo</a:t>
            </a:r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6289" y="119136"/>
            <a:ext cx="2292295" cy="12924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27902" y="0"/>
            <a:ext cx="3164098" cy="159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17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89208"/>
            <a:ext cx="9600181" cy="817708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13200" indent="-241200">
              <a:spcBef>
                <a:spcPts val="1272"/>
              </a:spcBef>
              <a:spcAft>
                <a:spcPts val="0"/>
              </a:spcAft>
              <a:defRPr sz="2400"/>
            </a:lvl1pPr>
            <a:lvl2pPr marL="615600" indent="-241200">
              <a:defRPr sz="2000"/>
            </a:lvl2pPr>
            <a:lvl3pPr marL="878400" indent="-198000"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406DAD"/>
                </a:solidFill>
              </a:defRPr>
            </a:lvl1pPr>
          </a:lstStyle>
          <a:p>
            <a:fld id="{17918391-D411-FE40-AAD7-861AE5233E0E}" type="slidenum">
              <a:rPr lang="en-US" smtClean="0">
                <a:latin typeface="Arial"/>
              </a:rPr>
              <a:pPr/>
              <a:t>‹#›</a:t>
            </a:fld>
            <a:endParaRPr lang="en-US" dirty="0">
              <a:latin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5924" y="119137"/>
            <a:ext cx="1544431" cy="870796"/>
          </a:xfrm>
          <a:prstGeom prst="rect">
            <a:avLst/>
          </a:prstGeom>
        </p:spPr>
      </p:pic>
      <p:sp>
        <p:nvSpPr>
          <p:cNvPr id="10" name="Date Placeholder 1"/>
          <p:cNvSpPr>
            <a:spLocks noGrp="1"/>
          </p:cNvSpPr>
          <p:nvPr>
            <p:ph type="dt" sz="half" idx="2"/>
          </p:nvPr>
        </p:nvSpPr>
        <p:spPr>
          <a:xfrm>
            <a:off x="818788" y="6184800"/>
            <a:ext cx="4634741" cy="673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406DAD"/>
                </a:solidFill>
              </a:defRPr>
            </a:lvl1pPr>
          </a:lstStyle>
          <a:p>
            <a:r>
              <a:rPr lang="en-US">
                <a:latin typeface="Arial"/>
              </a:rPr>
              <a:t>HL-LHC Collaboration meeting, 15-18 October 2018, Geneva</a:t>
            </a:r>
            <a:endParaRPr lang="en-US" dirty="0">
              <a:latin typeface="Arial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92588" y="6184801"/>
            <a:ext cx="5051912" cy="673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406DAD"/>
                </a:solidFill>
              </a:defRPr>
            </a:lvl1pPr>
          </a:lstStyle>
          <a:p>
            <a:r>
              <a:rPr lang="it-IT" dirty="0" err="1">
                <a:latin typeface="Arial"/>
              </a:rPr>
              <a:t>Malika</a:t>
            </a:r>
            <a:r>
              <a:rPr lang="it-IT" dirty="0">
                <a:latin typeface="Arial"/>
              </a:rPr>
              <a:t> </a:t>
            </a:r>
            <a:r>
              <a:rPr lang="it-IT" dirty="0" err="1">
                <a:latin typeface="Arial"/>
              </a:rPr>
              <a:t>Meddahi</a:t>
            </a:r>
            <a:r>
              <a:rPr lang="it-IT" dirty="0">
                <a:latin typeface="Arial"/>
              </a:rPr>
              <a:t> and Giovanni Rumolo</a:t>
            </a: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2817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773" y="2695480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7703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609600" y="233493"/>
            <a:ext cx="10969139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 err="1"/>
              <a:t>Title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609600" y="1325607"/>
            <a:ext cx="10969139" cy="466742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/>
              <a:t>Click to </a:t>
            </a:r>
            <a:r>
              <a:rPr kumimoji="0" lang="fr-CH" dirty="0" err="1"/>
              <a:t>edit</a:t>
            </a:r>
            <a:r>
              <a:rPr kumimoji="0" lang="fr-CH" dirty="0"/>
              <a:t> Master </a:t>
            </a:r>
            <a:r>
              <a:rPr kumimoji="0" lang="fr-CH" dirty="0" err="1"/>
              <a:t>text</a:t>
            </a:r>
            <a:r>
              <a:rPr kumimoji="0" lang="fr-CH" dirty="0"/>
              <a:t> styles</a:t>
            </a:r>
          </a:p>
          <a:p>
            <a:pPr lvl="1" eaLnBrk="1" latinLnBrk="0" hangingPunct="1"/>
            <a:r>
              <a:rPr kumimoji="0" lang="fr-CH" dirty="0"/>
              <a:t>Second </a:t>
            </a:r>
            <a:r>
              <a:rPr kumimoji="0" lang="fr-CH" dirty="0" err="1"/>
              <a:t>level</a:t>
            </a:r>
            <a:endParaRPr kumimoji="0" lang="fr-CH" dirty="0"/>
          </a:p>
          <a:p>
            <a:pPr lvl="2" eaLnBrk="1" latinLnBrk="0" hangingPunct="1"/>
            <a:r>
              <a:rPr kumimoji="0" lang="fr-CH" dirty="0" err="1"/>
              <a:t>Third</a:t>
            </a:r>
            <a:r>
              <a:rPr kumimoji="0" lang="fr-CH" dirty="0"/>
              <a:t> </a:t>
            </a:r>
            <a:r>
              <a:rPr kumimoji="0" lang="fr-CH" dirty="0" err="1"/>
              <a:t>level</a:t>
            </a:r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2"/>
          </p:nvPr>
        </p:nvSpPr>
        <p:spPr>
          <a:xfrm>
            <a:off x="1081534" y="6184800"/>
            <a:ext cx="4909878" cy="673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406DAD"/>
                </a:solidFill>
              </a:defRPr>
            </a:lvl1pPr>
          </a:lstStyle>
          <a:p>
            <a:r>
              <a:rPr lang="en-US">
                <a:latin typeface="Arial"/>
              </a:rPr>
              <a:t>HL-LHC Collaboration meeting, 15-18 October 2018, Geneva</a:t>
            </a:r>
            <a:endParaRPr lang="en-US" dirty="0">
              <a:latin typeface="Arial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953257" y="6274447"/>
            <a:ext cx="10763612" cy="0"/>
          </a:xfrm>
          <a:prstGeom prst="line">
            <a:avLst/>
          </a:prstGeom>
          <a:ln w="28575" cmpd="sng">
            <a:solidFill>
              <a:srgbClr val="4177AB"/>
            </a:solidFill>
          </a:ln>
          <a:effectLst>
            <a:glow rad="63500">
              <a:schemeClr val="accent1">
                <a:tint val="30000"/>
                <a:shade val="95000"/>
                <a:satMod val="300000"/>
                <a:alpha val="5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7" descr="logo-presentation-small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95" y="6111128"/>
            <a:ext cx="655713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3863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5200" indent="-349200" algn="l" rtl="0" eaLnBrk="1" latinLnBrk="0" hangingPunct="1">
        <a:spcBef>
          <a:spcPct val="20000"/>
        </a:spcBef>
        <a:buClr>
          <a:schemeClr val="tx1"/>
        </a:buClr>
        <a:buSzPct val="80000"/>
        <a:buFont typeface="Arial"/>
        <a:buChar char="•"/>
        <a:defRPr kumimoji="0"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59600" indent="-3492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tx1"/>
        </a:buClr>
        <a:buSzPct val="85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tx1"/>
        </a:buClr>
        <a:buSzPct val="10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jp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gif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Relationship Id="rId1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562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88" y="289208"/>
            <a:ext cx="9390993" cy="817708"/>
          </a:xfrm>
        </p:spPr>
        <p:txBody>
          <a:bodyPr>
            <a:normAutofit/>
          </a:bodyPr>
          <a:lstStyle/>
          <a:p>
            <a:r>
              <a:rPr lang="en-US" dirty="0"/>
              <a:t>Example: safety packages of the LIU-PSB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pPr/>
              <a:t>10</a:t>
            </a:fld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761766" y="6184801"/>
            <a:ext cx="2982733" cy="673199"/>
          </a:xfrm>
        </p:spPr>
        <p:txBody>
          <a:bodyPr/>
          <a:lstStyle/>
          <a:p>
            <a:r>
              <a:rPr lang="it-IT" dirty="0">
                <a:latin typeface="Arial"/>
              </a:rPr>
              <a:t>Anne Funken</a:t>
            </a:r>
            <a:endParaRPr lang="en-US" dirty="0">
              <a:latin typeface="Arial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18788" y="1322311"/>
            <a:ext cx="5486400" cy="4149090"/>
            <a:chOff x="-739254" y="506743"/>
            <a:chExt cx="7620000" cy="576262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739254" y="506743"/>
              <a:ext cx="7620000" cy="5762625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 rot="20050277">
              <a:off x="1550585" y="4267664"/>
              <a:ext cx="2052206" cy="464024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 rot="1685304">
              <a:off x="2143365" y="4609897"/>
              <a:ext cx="4596045" cy="1053739"/>
            </a:xfrm>
            <a:prstGeom prst="rect">
              <a:avLst/>
            </a:prstGeom>
            <a:noFill/>
            <a:ln w="508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41202" y="506743"/>
              <a:ext cx="5490856" cy="3765006"/>
            </a:xfrm>
            <a:prstGeom prst="rect">
              <a:avLst/>
            </a:prstGeom>
            <a:noFill/>
            <a:ln w="508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404251" y="1326444"/>
            <a:ext cx="30547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GB" dirty="0">
                <a:solidFill>
                  <a:srgbClr val="7030A0"/>
                </a:solidFill>
              </a:rPr>
              <a:t>PS Booster Rings </a:t>
            </a:r>
          </a:p>
          <a:p>
            <a:pPr marL="342900" indent="-342900"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Injection </a:t>
            </a:r>
          </a:p>
          <a:p>
            <a:pPr marL="342900" indent="-342900">
              <a:buAutoNum type="arabicPeriod"/>
            </a:pPr>
            <a:r>
              <a:rPr lang="en-GB" dirty="0">
                <a:solidFill>
                  <a:srgbClr val="00B050"/>
                </a:solidFill>
              </a:rPr>
              <a:t>Extraction</a:t>
            </a:r>
          </a:p>
          <a:p>
            <a:pPr marL="342900" indent="-342900">
              <a:buAutoNum type="arabicPeriod"/>
            </a:pPr>
            <a:r>
              <a:rPr lang="en-GB" dirty="0">
                <a:solidFill>
                  <a:srgbClr val="00B0F0"/>
                </a:solidFill>
              </a:rPr>
              <a:t>Building 245 (POPS-B)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091878" y="4402461"/>
            <a:ext cx="38219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1600" dirty="0">
                <a:latin typeface="+mj-lt"/>
                <a:ea typeface="MS Mincho" panose="02020609040205080304" pitchFamily="49" charset="-128"/>
                <a:cs typeface="Arial" panose="020B0604020202020204" pitchFamily="34" charset="0"/>
              </a:rPr>
              <a:t>New power supply for the main dipole and quadrupole magnets of the PSB rings, called POPS-B </a:t>
            </a:r>
            <a:endParaRPr lang="en-GB" sz="1600" dirty="0"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7228" y="2801868"/>
            <a:ext cx="2833044" cy="148024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7470FBB-819A-41ED-9476-D375895C4426}"/>
              </a:ext>
            </a:extLst>
          </p:cNvPr>
          <p:cNvSpPr/>
          <p:nvPr/>
        </p:nvSpPr>
        <p:spPr>
          <a:xfrm>
            <a:off x="5329856" y="3555705"/>
            <a:ext cx="2302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1600" dirty="0">
                <a:solidFill>
                  <a:srgbClr val="7030A0"/>
                </a:solidFill>
                <a:latin typeface="+mj-lt"/>
                <a:ea typeface="MS Mincho" panose="02020609040205080304" pitchFamily="49" charset="-128"/>
                <a:cs typeface="Arial" panose="020B0604020202020204" pitchFamily="34" charset="0"/>
              </a:rPr>
              <a:t>s</a:t>
            </a:r>
            <a:endParaRPr lang="en-GB" sz="1600" dirty="0">
              <a:solidFill>
                <a:srgbClr val="7030A0"/>
              </a:solidFill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9883C0A-201B-4711-91C8-4C5E235BE3AC}"/>
              </a:ext>
            </a:extLst>
          </p:cNvPr>
          <p:cNvSpPr/>
          <p:nvPr/>
        </p:nvSpPr>
        <p:spPr>
          <a:xfrm>
            <a:off x="1039930" y="5769625"/>
            <a:ext cx="104472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700"/>
              </a:spcBef>
              <a:buClr>
                <a:srgbClr val="0070C0"/>
              </a:buClr>
              <a:buSzPct val="100000"/>
              <a:defRPr/>
            </a:pPr>
            <a:r>
              <a:rPr lang="en-GB" dirty="0"/>
              <a:t>A </a:t>
            </a:r>
            <a:r>
              <a:rPr lang="en-GB" b="1" dirty="0"/>
              <a:t>HSE Launch Safety Agreement </a:t>
            </a:r>
            <a:r>
              <a:rPr lang="en-GB" dirty="0"/>
              <a:t>(LSA) is produced at the level of each LIU safety package (SP)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9" name="Date Placeholder 4">
            <a:extLst>
              <a:ext uri="{FF2B5EF4-FFF2-40B4-BE49-F238E27FC236}">
                <a16:creationId xmlns:a16="http://schemas.microsoft.com/office/drawing/2014/main" id="{A51F7739-DD22-4AC2-B35F-FF5E225C8F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8788" y="6184800"/>
            <a:ext cx="5454421" cy="673200"/>
          </a:xfrm>
        </p:spPr>
        <p:txBody>
          <a:bodyPr/>
          <a:lstStyle/>
          <a:p>
            <a:r>
              <a:rPr lang="en-US" b="1" dirty="0">
                <a:latin typeface="Arial"/>
              </a:rPr>
              <a:t>I</a:t>
            </a:r>
            <a:r>
              <a:rPr lang="en-US" dirty="0">
                <a:latin typeface="Arial"/>
              </a:rPr>
              <a:t>nternational </a:t>
            </a:r>
            <a:r>
              <a:rPr lang="en-US" b="1" dirty="0">
                <a:latin typeface="Arial"/>
              </a:rPr>
              <a:t>T</a:t>
            </a:r>
            <a:r>
              <a:rPr lang="en-US" dirty="0">
                <a:latin typeface="Arial"/>
              </a:rPr>
              <a:t>echnical </a:t>
            </a:r>
            <a:r>
              <a:rPr lang="en-US" b="1" dirty="0">
                <a:latin typeface="Arial"/>
              </a:rPr>
              <a:t>S</a:t>
            </a:r>
            <a:r>
              <a:rPr lang="en-US" dirty="0">
                <a:latin typeface="Arial"/>
              </a:rPr>
              <a:t>afety </a:t>
            </a:r>
            <a:r>
              <a:rPr lang="en-US" b="1" dirty="0">
                <a:latin typeface="Arial"/>
              </a:rPr>
              <a:t>F</a:t>
            </a:r>
            <a:r>
              <a:rPr lang="en-US" dirty="0">
                <a:latin typeface="Arial"/>
              </a:rPr>
              <a:t>orum, 13-17 May 2019, ESS Sweden</a:t>
            </a:r>
          </a:p>
        </p:txBody>
      </p:sp>
    </p:spTree>
    <p:extLst>
      <p:ext uri="{BB962C8B-B14F-4D97-AF65-F5344CB8AC3E}">
        <p14:creationId xmlns:p14="http://schemas.microsoft.com/office/powerpoint/2010/main" val="416377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88" y="289208"/>
            <a:ext cx="9390993" cy="817708"/>
          </a:xfrm>
        </p:spPr>
        <p:txBody>
          <a:bodyPr>
            <a:normAutofit/>
          </a:bodyPr>
          <a:lstStyle/>
          <a:p>
            <a:r>
              <a:rPr lang="en-US" dirty="0"/>
              <a:t>LIU Safety organization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pPr/>
              <a:t>11</a:t>
            </a:fld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761766" y="6184801"/>
            <a:ext cx="2982733" cy="673199"/>
          </a:xfrm>
        </p:spPr>
        <p:txBody>
          <a:bodyPr/>
          <a:lstStyle/>
          <a:p>
            <a:r>
              <a:rPr lang="it-IT" dirty="0">
                <a:latin typeface="Arial"/>
              </a:rPr>
              <a:t>Anne Funken</a:t>
            </a:r>
            <a:endParaRPr lang="en-US" dirty="0">
              <a:latin typeface="Arial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924351" y="2990465"/>
            <a:ext cx="3998492" cy="170218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tx1"/>
                </a:solidFill>
                <a:latin typeface="Corbel"/>
              </a:rPr>
              <a:t>LIU-machine coordination meetings (every 2 weeks)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u="sng" dirty="0">
                <a:solidFill>
                  <a:schemeClr val="tx1"/>
                </a:solidFill>
                <a:latin typeface="Corbel"/>
              </a:rPr>
              <a:t>Chair</a:t>
            </a:r>
            <a:r>
              <a:rPr lang="en-US" sz="2000" dirty="0">
                <a:solidFill>
                  <a:schemeClr val="tx1"/>
                </a:solidFill>
                <a:latin typeface="Corbel"/>
              </a:rPr>
              <a:t>: machine activity coordinator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u="sng" dirty="0">
                <a:solidFill>
                  <a:schemeClr val="tx1"/>
                </a:solidFill>
                <a:latin typeface="Corbel"/>
              </a:rPr>
              <a:t>Members</a:t>
            </a:r>
            <a:r>
              <a:rPr lang="en-US" sz="2000" dirty="0">
                <a:solidFill>
                  <a:schemeClr val="tx1"/>
                </a:solidFill>
                <a:latin typeface="Corbel"/>
              </a:rPr>
              <a:t>: WP holders, machine facility coordinator, SPC, PSO </a:t>
            </a:r>
          </a:p>
        </p:txBody>
      </p:sp>
      <p:sp>
        <p:nvSpPr>
          <p:cNvPr id="66" name="Rectangle 65"/>
          <p:cNvSpPr/>
          <p:nvPr/>
        </p:nvSpPr>
        <p:spPr>
          <a:xfrm>
            <a:off x="1607539" y="1299489"/>
            <a:ext cx="5408341" cy="152399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tx1"/>
                </a:solidFill>
                <a:latin typeface="Corbel"/>
              </a:rPr>
              <a:t>LIU Project Team meetings (weekly)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u="sng" dirty="0">
                <a:solidFill>
                  <a:schemeClr val="tx1"/>
                </a:solidFill>
                <a:latin typeface="Corbel"/>
              </a:rPr>
              <a:t>Chair</a:t>
            </a:r>
            <a:r>
              <a:rPr lang="en-US" sz="2000" dirty="0">
                <a:solidFill>
                  <a:schemeClr val="tx1"/>
                </a:solidFill>
                <a:latin typeface="Corbel"/>
              </a:rPr>
              <a:t>: LIU Project Leader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u="sng" dirty="0">
                <a:solidFill>
                  <a:schemeClr val="tx1"/>
                </a:solidFill>
                <a:latin typeface="Corbel"/>
              </a:rPr>
              <a:t>Members</a:t>
            </a:r>
            <a:r>
              <a:rPr lang="en-US" sz="2000" dirty="0">
                <a:solidFill>
                  <a:schemeClr val="tx1"/>
                </a:solidFill>
                <a:latin typeface="Corbel"/>
              </a:rPr>
              <a:t>: LIU machine activity leaders, planning &amp; installation coordinator, PSO</a:t>
            </a:r>
          </a:p>
        </p:txBody>
      </p:sp>
      <p:sp>
        <p:nvSpPr>
          <p:cNvPr id="67" name="Rectangle 66"/>
          <p:cNvSpPr/>
          <p:nvPr/>
        </p:nvSpPr>
        <p:spPr>
          <a:xfrm>
            <a:off x="2309305" y="4829115"/>
            <a:ext cx="4613538" cy="126224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tx1"/>
                </a:solidFill>
                <a:latin typeface="Corbel"/>
              </a:rPr>
              <a:t>Dedicated ad-hoc safety meetings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u="sng" dirty="0">
                <a:solidFill>
                  <a:schemeClr val="tx1"/>
                </a:solidFill>
                <a:latin typeface="Corbel"/>
              </a:rPr>
              <a:t>Members</a:t>
            </a:r>
            <a:r>
              <a:rPr lang="en-US" sz="2000" dirty="0">
                <a:solidFill>
                  <a:schemeClr val="tx1"/>
                </a:solidFill>
                <a:latin typeface="Corbel"/>
              </a:rPr>
              <a:t>: machine activity leader, SPC, PSO, concerned WP holders, </a:t>
            </a:r>
            <a:r>
              <a:rPr lang="en-US" sz="2000" dirty="0">
                <a:solidFill>
                  <a:srgbClr val="00B050"/>
                </a:solidFill>
                <a:latin typeface="Corbel"/>
              </a:rPr>
              <a:t>HSE experts, </a:t>
            </a:r>
            <a:r>
              <a:rPr lang="en-US" sz="2000" dirty="0">
                <a:solidFill>
                  <a:srgbClr val="0070C0"/>
                </a:solidFill>
                <a:latin typeface="Corbel"/>
              </a:rPr>
              <a:t>DSO/SSO</a:t>
            </a:r>
          </a:p>
        </p:txBody>
      </p:sp>
      <p:sp>
        <p:nvSpPr>
          <p:cNvPr id="68" name="TextBox 20"/>
          <p:cNvSpPr txBox="1"/>
          <p:nvPr/>
        </p:nvSpPr>
        <p:spPr>
          <a:xfrm>
            <a:off x="7872167" y="1371216"/>
            <a:ext cx="25223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 err="1">
                <a:solidFill>
                  <a:schemeClr val="accent6"/>
                </a:solidFill>
                <a:latin typeface="Corbel" panose="020B0503020204020204" pitchFamily="34" charset="0"/>
              </a:rPr>
              <a:t>Reporting</a:t>
            </a:r>
            <a:r>
              <a:rPr lang="fr-FR" sz="2000" dirty="0">
                <a:solidFill>
                  <a:schemeClr val="accent6"/>
                </a:solidFill>
                <a:latin typeface="Corbel" panose="020B0503020204020204" pitchFamily="34" charset="0"/>
              </a:rPr>
              <a:t> </a:t>
            </a:r>
            <a:r>
              <a:rPr lang="fr-FR" sz="2000" dirty="0" smtClean="0">
                <a:solidFill>
                  <a:schemeClr val="accent6"/>
                </a:solidFill>
                <a:latin typeface="Corbel" panose="020B0503020204020204" pitchFamily="34" charset="0"/>
              </a:rPr>
              <a:t>on </a:t>
            </a:r>
            <a:r>
              <a:rPr lang="fr-FR" sz="2000" dirty="0">
                <a:solidFill>
                  <a:schemeClr val="accent6"/>
                </a:solidFill>
                <a:latin typeface="Corbel" panose="020B0503020204020204" pitchFamily="34" charset="0"/>
              </a:rPr>
              <a:t>the </a:t>
            </a:r>
            <a:r>
              <a:rPr lang="fr-FR" sz="2000" dirty="0" err="1">
                <a:solidFill>
                  <a:schemeClr val="accent6"/>
                </a:solidFill>
                <a:latin typeface="Corbel" panose="020B0503020204020204" pitchFamily="34" charset="0"/>
              </a:rPr>
              <a:t>progress</a:t>
            </a:r>
            <a:r>
              <a:rPr lang="fr-FR" sz="2000" dirty="0">
                <a:solidFill>
                  <a:schemeClr val="accent6"/>
                </a:solidFill>
                <a:latin typeface="Corbel" panose="020B0503020204020204" pitchFamily="34" charset="0"/>
              </a:rPr>
              <a:t> of the LIU </a:t>
            </a:r>
            <a:r>
              <a:rPr lang="fr-FR" sz="2000" dirty="0" err="1">
                <a:solidFill>
                  <a:schemeClr val="accent6"/>
                </a:solidFill>
                <a:latin typeface="Corbel" panose="020B0503020204020204" pitchFamily="34" charset="0"/>
              </a:rPr>
              <a:t>safety</a:t>
            </a:r>
            <a:r>
              <a:rPr lang="fr-FR" sz="2000" dirty="0">
                <a:solidFill>
                  <a:schemeClr val="accent6"/>
                </a:solidFill>
                <a:latin typeface="Corbel" panose="020B0503020204020204" pitchFamily="34" charset="0"/>
              </a:rPr>
              <a:t> documentation and on </a:t>
            </a:r>
            <a:r>
              <a:rPr lang="fr-FR" sz="2000" dirty="0" err="1">
                <a:solidFill>
                  <a:schemeClr val="accent6"/>
                </a:solidFill>
                <a:latin typeface="Corbel" panose="020B0503020204020204" pitchFamily="34" charset="0"/>
              </a:rPr>
              <a:t>safety</a:t>
            </a:r>
            <a:r>
              <a:rPr lang="fr-FR" sz="2000" dirty="0">
                <a:solidFill>
                  <a:schemeClr val="accent6"/>
                </a:solidFill>
                <a:latin typeface="Corbel" panose="020B0503020204020204" pitchFamily="34" charset="0"/>
              </a:rPr>
              <a:t> issues</a:t>
            </a:r>
            <a:endParaRPr lang="en-US" sz="2000" i="1" dirty="0">
              <a:solidFill>
                <a:schemeClr val="accent6"/>
              </a:solidFill>
              <a:latin typeface="Corbel" panose="020B0503020204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9" name="Left Arrow 68"/>
          <p:cNvSpPr/>
          <p:nvPr/>
        </p:nvSpPr>
        <p:spPr>
          <a:xfrm>
            <a:off x="7060862" y="1725107"/>
            <a:ext cx="657547" cy="484632"/>
          </a:xfrm>
          <a:prstGeom prst="lef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Left Arrow 69"/>
          <p:cNvSpPr/>
          <p:nvPr/>
        </p:nvSpPr>
        <p:spPr>
          <a:xfrm rot="10800000">
            <a:off x="2001892" y="3583983"/>
            <a:ext cx="673867" cy="484632"/>
          </a:xfrm>
          <a:prstGeom prst="lef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TextBox 20"/>
          <p:cNvSpPr txBox="1"/>
          <p:nvPr/>
        </p:nvSpPr>
        <p:spPr>
          <a:xfrm>
            <a:off x="1607539" y="3188235"/>
            <a:ext cx="1462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>
                <a:solidFill>
                  <a:srgbClr val="00B050"/>
                </a:solidFill>
                <a:latin typeface="Corbel" panose="020B0503020204020204" pitchFamily="34" charset="0"/>
              </a:rPr>
              <a:t>HSE </a:t>
            </a:r>
            <a:r>
              <a:rPr lang="fr-FR" sz="2000" dirty="0" err="1">
                <a:solidFill>
                  <a:srgbClr val="00B050"/>
                </a:solidFill>
                <a:latin typeface="Corbel" panose="020B0503020204020204" pitchFamily="34" charset="0"/>
              </a:rPr>
              <a:t>LSAs</a:t>
            </a:r>
            <a:endParaRPr lang="en-US" sz="2000" i="1" dirty="0">
              <a:solidFill>
                <a:srgbClr val="00B050"/>
              </a:solidFill>
              <a:latin typeface="Corbel" panose="020B0503020204020204" pitchFamily="34" charset="0"/>
              <a:ea typeface="MS PGothic" panose="020B0600070205080204" pitchFamily="34" charset="-128"/>
            </a:endParaRPr>
          </a:p>
        </p:txBody>
      </p:sp>
      <p:sp>
        <p:nvSpPr>
          <p:cNvPr id="72" name="TextBox 20"/>
          <p:cNvSpPr txBox="1"/>
          <p:nvPr/>
        </p:nvSpPr>
        <p:spPr>
          <a:xfrm>
            <a:off x="7872167" y="3272837"/>
            <a:ext cx="25223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 err="1">
                <a:solidFill>
                  <a:schemeClr val="accent6"/>
                </a:solidFill>
                <a:latin typeface="Corbel" panose="020B0503020204020204" pitchFamily="34" charset="0"/>
              </a:rPr>
              <a:t>Status</a:t>
            </a:r>
            <a:r>
              <a:rPr lang="fr-FR" sz="2000" dirty="0">
                <a:solidFill>
                  <a:schemeClr val="accent6"/>
                </a:solidFill>
                <a:latin typeface="Corbel" panose="020B0503020204020204" pitchFamily="34" charset="0"/>
              </a:rPr>
              <a:t> of the </a:t>
            </a:r>
            <a:r>
              <a:rPr lang="fr-FR" sz="2000" dirty="0" err="1">
                <a:solidFill>
                  <a:schemeClr val="accent6"/>
                </a:solidFill>
                <a:latin typeface="Corbel" panose="020B0503020204020204" pitchFamily="34" charset="0"/>
              </a:rPr>
              <a:t>safety</a:t>
            </a:r>
            <a:r>
              <a:rPr lang="fr-FR" sz="2000" dirty="0">
                <a:solidFill>
                  <a:schemeClr val="accent6"/>
                </a:solidFill>
                <a:latin typeface="Corbel" panose="020B0503020204020204" pitchFamily="34" charset="0"/>
              </a:rPr>
              <a:t> documentation and </a:t>
            </a:r>
            <a:r>
              <a:rPr lang="fr-FR" sz="2000" dirty="0" err="1">
                <a:solidFill>
                  <a:schemeClr val="accent6"/>
                </a:solidFill>
                <a:latin typeface="Corbel" panose="020B0503020204020204" pitchFamily="34" charset="0"/>
              </a:rPr>
              <a:t>further</a:t>
            </a:r>
            <a:r>
              <a:rPr lang="fr-FR" sz="2000" dirty="0">
                <a:solidFill>
                  <a:schemeClr val="accent6"/>
                </a:solidFill>
                <a:latin typeface="Corbel" panose="020B0503020204020204" pitchFamily="34" charset="0"/>
              </a:rPr>
              <a:t> </a:t>
            </a:r>
            <a:r>
              <a:rPr lang="fr-FR" sz="2000" dirty="0" err="1">
                <a:solidFill>
                  <a:schemeClr val="accent6"/>
                </a:solidFill>
                <a:latin typeface="Corbel" panose="020B0503020204020204" pitchFamily="34" charset="0"/>
              </a:rPr>
              <a:t>needs</a:t>
            </a:r>
            <a:r>
              <a:rPr lang="fr-FR" sz="2000" dirty="0">
                <a:solidFill>
                  <a:schemeClr val="accent6"/>
                </a:solidFill>
                <a:latin typeface="Corbel" panose="020B0503020204020204" pitchFamily="34" charset="0"/>
              </a:rPr>
              <a:t> </a:t>
            </a:r>
            <a:r>
              <a:rPr lang="fr-FR" sz="2000" dirty="0" err="1">
                <a:solidFill>
                  <a:schemeClr val="accent6"/>
                </a:solidFill>
                <a:latin typeface="Corbel" panose="020B0503020204020204" pitchFamily="34" charset="0"/>
              </a:rPr>
              <a:t>from</a:t>
            </a:r>
            <a:r>
              <a:rPr lang="fr-FR" sz="2000" dirty="0">
                <a:solidFill>
                  <a:schemeClr val="accent6"/>
                </a:solidFill>
                <a:latin typeface="Corbel" panose="020B0503020204020204" pitchFamily="34" charset="0"/>
              </a:rPr>
              <a:t> the WP </a:t>
            </a:r>
            <a:r>
              <a:rPr lang="fr-FR" sz="2000" dirty="0" err="1">
                <a:solidFill>
                  <a:schemeClr val="accent6"/>
                </a:solidFill>
                <a:latin typeface="Corbel" panose="020B0503020204020204" pitchFamily="34" charset="0"/>
              </a:rPr>
              <a:t>holders</a:t>
            </a:r>
            <a:endParaRPr lang="en-US" sz="2000" i="1" dirty="0">
              <a:solidFill>
                <a:schemeClr val="accent6"/>
              </a:solidFill>
              <a:latin typeface="Corbel" panose="020B0503020204020204" pitchFamily="34" charset="0"/>
              <a:ea typeface="MS PGothic" panose="020B0600070205080204" pitchFamily="34" charset="-128"/>
            </a:endParaRPr>
          </a:p>
        </p:txBody>
      </p:sp>
      <p:sp>
        <p:nvSpPr>
          <p:cNvPr id="73" name="Left Arrow 72"/>
          <p:cNvSpPr/>
          <p:nvPr/>
        </p:nvSpPr>
        <p:spPr>
          <a:xfrm>
            <a:off x="7068731" y="3628528"/>
            <a:ext cx="657547" cy="484632"/>
          </a:xfrm>
          <a:prstGeom prst="lef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TextBox 20"/>
          <p:cNvSpPr txBox="1"/>
          <p:nvPr/>
        </p:nvSpPr>
        <p:spPr>
          <a:xfrm>
            <a:off x="7917149" y="5056265"/>
            <a:ext cx="25223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 err="1">
                <a:solidFill>
                  <a:schemeClr val="accent6"/>
                </a:solidFill>
                <a:latin typeface="Corbel" panose="020B0503020204020204" pitchFamily="34" charset="0"/>
              </a:rPr>
              <a:t>Analysis</a:t>
            </a:r>
            <a:r>
              <a:rPr lang="fr-FR" sz="2000" dirty="0">
                <a:solidFill>
                  <a:schemeClr val="accent6"/>
                </a:solidFill>
                <a:latin typeface="Corbel" panose="020B0503020204020204" pitchFamily="34" charset="0"/>
              </a:rPr>
              <a:t> and </a:t>
            </a:r>
            <a:r>
              <a:rPr lang="fr-FR" sz="2000" dirty="0" err="1">
                <a:solidFill>
                  <a:schemeClr val="accent6"/>
                </a:solidFill>
                <a:latin typeface="Corbel" panose="020B0503020204020204" pitchFamily="34" charset="0"/>
              </a:rPr>
              <a:t>solving</a:t>
            </a:r>
            <a:r>
              <a:rPr lang="fr-FR" sz="2000" dirty="0">
                <a:solidFill>
                  <a:schemeClr val="accent6"/>
                </a:solidFill>
                <a:latin typeface="Corbel" panose="020B0503020204020204" pitchFamily="34" charset="0"/>
              </a:rPr>
              <a:t> of </a:t>
            </a:r>
            <a:r>
              <a:rPr lang="fr-FR" sz="2000" dirty="0" err="1">
                <a:solidFill>
                  <a:schemeClr val="accent6"/>
                </a:solidFill>
                <a:latin typeface="Corbel" panose="020B0503020204020204" pitchFamily="34" charset="0"/>
              </a:rPr>
              <a:t>specific</a:t>
            </a:r>
            <a:r>
              <a:rPr lang="fr-FR" sz="2000" dirty="0">
                <a:solidFill>
                  <a:schemeClr val="accent6"/>
                </a:solidFill>
                <a:latin typeface="Corbel" panose="020B0503020204020204" pitchFamily="34" charset="0"/>
              </a:rPr>
              <a:t> </a:t>
            </a:r>
            <a:r>
              <a:rPr lang="fr-FR" sz="2000" dirty="0" err="1">
                <a:solidFill>
                  <a:schemeClr val="accent6"/>
                </a:solidFill>
                <a:latin typeface="Corbel" panose="020B0503020204020204" pitchFamily="34" charset="0"/>
              </a:rPr>
              <a:t>safety</a:t>
            </a:r>
            <a:r>
              <a:rPr lang="fr-FR" sz="2000" dirty="0">
                <a:solidFill>
                  <a:schemeClr val="accent6"/>
                </a:solidFill>
                <a:latin typeface="Corbel" panose="020B0503020204020204" pitchFamily="34" charset="0"/>
              </a:rPr>
              <a:t> issues</a:t>
            </a:r>
            <a:endParaRPr lang="en-US" sz="2000" i="1" dirty="0">
              <a:solidFill>
                <a:schemeClr val="accent6"/>
              </a:solidFill>
              <a:latin typeface="Corbel" panose="020B0503020204020204" pitchFamily="34" charset="0"/>
              <a:ea typeface="MS PGothic" panose="020B0600070205080204" pitchFamily="34" charset="-128"/>
            </a:endParaRPr>
          </a:p>
        </p:txBody>
      </p:sp>
      <p:sp>
        <p:nvSpPr>
          <p:cNvPr id="75" name="Left Arrow 74"/>
          <p:cNvSpPr/>
          <p:nvPr/>
        </p:nvSpPr>
        <p:spPr>
          <a:xfrm>
            <a:off x="7060862" y="5167892"/>
            <a:ext cx="657547" cy="484632"/>
          </a:xfrm>
          <a:prstGeom prst="lef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3BD802AC-E940-4368-9E5F-D1E57EB3BB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8788" y="6184800"/>
            <a:ext cx="5454421" cy="673200"/>
          </a:xfrm>
        </p:spPr>
        <p:txBody>
          <a:bodyPr/>
          <a:lstStyle/>
          <a:p>
            <a:r>
              <a:rPr lang="en-US" b="1" dirty="0">
                <a:latin typeface="Arial"/>
              </a:rPr>
              <a:t>I</a:t>
            </a:r>
            <a:r>
              <a:rPr lang="en-US" dirty="0">
                <a:latin typeface="Arial"/>
              </a:rPr>
              <a:t>nternational </a:t>
            </a:r>
            <a:r>
              <a:rPr lang="en-US" b="1" dirty="0">
                <a:latin typeface="Arial"/>
              </a:rPr>
              <a:t>T</a:t>
            </a:r>
            <a:r>
              <a:rPr lang="en-US" dirty="0">
                <a:latin typeface="Arial"/>
              </a:rPr>
              <a:t>echnical </a:t>
            </a:r>
            <a:r>
              <a:rPr lang="en-US" b="1" dirty="0">
                <a:latin typeface="Arial"/>
              </a:rPr>
              <a:t>S</a:t>
            </a:r>
            <a:r>
              <a:rPr lang="en-US" dirty="0">
                <a:latin typeface="Arial"/>
              </a:rPr>
              <a:t>afety </a:t>
            </a:r>
            <a:r>
              <a:rPr lang="en-US" b="1" dirty="0">
                <a:latin typeface="Arial"/>
              </a:rPr>
              <a:t>F</a:t>
            </a:r>
            <a:r>
              <a:rPr lang="en-US" dirty="0">
                <a:latin typeface="Arial"/>
              </a:rPr>
              <a:t>orum, 13-17 May 2019, ESS Sweden</a:t>
            </a:r>
          </a:p>
        </p:txBody>
      </p:sp>
    </p:spTree>
    <p:extLst>
      <p:ext uri="{BB962C8B-B14F-4D97-AF65-F5344CB8AC3E}">
        <p14:creationId xmlns:p14="http://schemas.microsoft.com/office/powerpoint/2010/main" val="319964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67" grpId="0" animBg="1"/>
      <p:bldP spid="68" grpId="0"/>
      <p:bldP spid="69" grpId="0" animBg="1"/>
      <p:bldP spid="70" grpId="0" animBg="1"/>
      <p:bldP spid="71" grpId="0"/>
      <p:bldP spid="72" grpId="0"/>
      <p:bldP spid="73" grpId="0" animBg="1"/>
      <p:bldP spid="74" grpId="0"/>
      <p:bldP spid="7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88" y="289208"/>
            <a:ext cx="9390993" cy="817708"/>
          </a:xfrm>
        </p:spPr>
        <p:txBody>
          <a:bodyPr>
            <a:normAutofit/>
          </a:bodyPr>
          <a:lstStyle/>
          <a:p>
            <a:r>
              <a:rPr lang="en-US" dirty="0"/>
              <a:t>LIU Safety milestones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pPr/>
              <a:t>12</a:t>
            </a:fld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761766" y="6184801"/>
            <a:ext cx="2982733" cy="673199"/>
          </a:xfrm>
        </p:spPr>
        <p:txBody>
          <a:bodyPr/>
          <a:lstStyle/>
          <a:p>
            <a:r>
              <a:rPr lang="it-IT" dirty="0">
                <a:latin typeface="Arial"/>
              </a:rPr>
              <a:t>Anne Funken</a:t>
            </a:r>
            <a:endParaRPr lang="en-US" dirty="0">
              <a:latin typeface="Arial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1223901"/>
            <a:ext cx="10969139" cy="4496415"/>
          </a:xfrm>
        </p:spPr>
        <p:txBody>
          <a:bodyPr>
            <a:normAutofit/>
          </a:bodyPr>
          <a:lstStyle/>
          <a:p>
            <a:pPr marL="72000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>
              <a:spcBef>
                <a:spcPts val="700"/>
              </a:spcBef>
              <a:buClr>
                <a:srgbClr val="0070C0"/>
              </a:buClr>
              <a:buSzPct val="100000"/>
              <a:buNone/>
              <a:defRPr/>
            </a:pPr>
            <a:r>
              <a:rPr lang="en-US" dirty="0"/>
              <a:t>Prerequisite to the beam authorization: </a:t>
            </a:r>
          </a:p>
          <a:p>
            <a:pPr marL="0" indent="0">
              <a:spcBef>
                <a:spcPts val="700"/>
              </a:spcBef>
              <a:buClr>
                <a:srgbClr val="0070C0"/>
              </a:buClr>
              <a:buSzPct val="100000"/>
              <a:buNone/>
              <a:defRPr/>
            </a:pPr>
            <a:endParaRPr lang="en-US" dirty="0"/>
          </a:p>
          <a:p>
            <a:pPr marL="342900" indent="-342900">
              <a:spcBef>
                <a:spcPts val="700"/>
              </a:spcBef>
              <a:spcAft>
                <a:spcPts val="12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dirty="0"/>
              <a:t>Completion of the </a:t>
            </a:r>
            <a:r>
              <a:rPr lang="en-GB" b="1" dirty="0"/>
              <a:t>safety documentation</a:t>
            </a:r>
          </a:p>
          <a:p>
            <a:pPr marL="342900" indent="-342900">
              <a:spcBef>
                <a:spcPts val="700"/>
              </a:spcBef>
              <a:spcAft>
                <a:spcPts val="12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b="1" dirty="0"/>
              <a:t>Compliance </a:t>
            </a:r>
            <a:r>
              <a:rPr lang="en-GB" dirty="0"/>
              <a:t>of the equipment with the CERN rules and regulation</a:t>
            </a:r>
          </a:p>
          <a:p>
            <a:pPr marL="342900" indent="-342900">
              <a:spcBef>
                <a:spcPts val="700"/>
              </a:spcBef>
              <a:spcAft>
                <a:spcPts val="12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b="1" dirty="0"/>
              <a:t>HSE safety clearance</a:t>
            </a:r>
          </a:p>
          <a:p>
            <a:pPr marL="342900" indent="-342900">
              <a:spcBef>
                <a:spcPts val="700"/>
              </a:spcBef>
              <a:spcAft>
                <a:spcPts val="12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CH" b="1" dirty="0">
                <a:solidFill>
                  <a:schemeClr val="tx2"/>
                </a:solidFill>
              </a:rPr>
              <a:t>All control </a:t>
            </a:r>
            <a:r>
              <a:rPr lang="fr-CH" b="1" dirty="0" err="1">
                <a:solidFill>
                  <a:schemeClr val="tx2"/>
                </a:solidFill>
              </a:rPr>
              <a:t>measures</a:t>
            </a:r>
            <a:r>
              <a:rPr lang="fr-CH" b="1" dirty="0">
                <a:solidFill>
                  <a:schemeClr val="tx2"/>
                </a:solidFill>
              </a:rPr>
              <a:t> </a:t>
            </a:r>
            <a:r>
              <a:rPr lang="fr-CH" b="1" dirty="0" err="1">
                <a:solidFill>
                  <a:schemeClr val="tx2"/>
                </a:solidFill>
              </a:rPr>
              <a:t>implemented</a:t>
            </a:r>
            <a:r>
              <a:rPr lang="fr-CH" b="1" dirty="0">
                <a:solidFill>
                  <a:schemeClr val="tx2"/>
                </a:solidFill>
              </a:rPr>
              <a:t> and </a:t>
            </a:r>
            <a:r>
              <a:rPr lang="fr-CH" b="1" dirty="0" err="1">
                <a:solidFill>
                  <a:schemeClr val="tx2"/>
                </a:solidFill>
              </a:rPr>
              <a:t>functional</a:t>
            </a:r>
            <a:endParaRPr lang="en-GB" b="1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582549" y="2528495"/>
            <a:ext cx="9863470" cy="1150369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A01E3614-6C01-40BB-BD79-8CFE189C41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8788" y="6184800"/>
            <a:ext cx="5454421" cy="673200"/>
          </a:xfrm>
        </p:spPr>
        <p:txBody>
          <a:bodyPr/>
          <a:lstStyle/>
          <a:p>
            <a:r>
              <a:rPr lang="en-US" b="1" dirty="0">
                <a:latin typeface="Arial"/>
              </a:rPr>
              <a:t>I</a:t>
            </a:r>
            <a:r>
              <a:rPr lang="en-US" dirty="0">
                <a:latin typeface="Arial"/>
              </a:rPr>
              <a:t>nternational </a:t>
            </a:r>
            <a:r>
              <a:rPr lang="en-US" b="1" dirty="0">
                <a:latin typeface="Arial"/>
              </a:rPr>
              <a:t>T</a:t>
            </a:r>
            <a:r>
              <a:rPr lang="en-US" dirty="0">
                <a:latin typeface="Arial"/>
              </a:rPr>
              <a:t>echnical </a:t>
            </a:r>
            <a:r>
              <a:rPr lang="en-US" b="1" dirty="0">
                <a:latin typeface="Arial"/>
              </a:rPr>
              <a:t>S</a:t>
            </a:r>
            <a:r>
              <a:rPr lang="en-US" dirty="0">
                <a:latin typeface="Arial"/>
              </a:rPr>
              <a:t>afety </a:t>
            </a:r>
            <a:r>
              <a:rPr lang="en-US" b="1" dirty="0">
                <a:latin typeface="Arial"/>
              </a:rPr>
              <a:t>F</a:t>
            </a:r>
            <a:r>
              <a:rPr lang="en-US" dirty="0">
                <a:latin typeface="Arial"/>
              </a:rPr>
              <a:t>orum, 13-17 May 2019, ESS Sweden</a:t>
            </a:r>
          </a:p>
        </p:txBody>
      </p:sp>
    </p:spTree>
    <p:extLst>
      <p:ext uri="{BB962C8B-B14F-4D97-AF65-F5344CB8AC3E}">
        <p14:creationId xmlns:p14="http://schemas.microsoft.com/office/powerpoint/2010/main" val="388855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88" y="289208"/>
            <a:ext cx="9390993" cy="817708"/>
          </a:xfrm>
        </p:spPr>
        <p:txBody>
          <a:bodyPr>
            <a:normAutofit/>
          </a:bodyPr>
          <a:lstStyle/>
          <a:p>
            <a:r>
              <a:rPr lang="en-US" dirty="0"/>
              <a:t>LIU Safety documentation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pPr/>
              <a:t>13</a:t>
            </a:fld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761766" y="6184801"/>
            <a:ext cx="2982733" cy="673199"/>
          </a:xfrm>
        </p:spPr>
        <p:txBody>
          <a:bodyPr/>
          <a:lstStyle/>
          <a:p>
            <a:r>
              <a:rPr lang="it-IT" dirty="0">
                <a:latin typeface="Arial"/>
              </a:rPr>
              <a:t>Anne Funken</a:t>
            </a:r>
            <a:endParaRPr lang="en-US" dirty="0">
              <a:latin typeface="Arial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1223901"/>
            <a:ext cx="10969139" cy="4496415"/>
          </a:xfrm>
        </p:spPr>
        <p:txBody>
          <a:bodyPr>
            <a:normAutofit/>
          </a:bodyPr>
          <a:lstStyle/>
          <a:p>
            <a:r>
              <a:rPr lang="en-GB" b="1" dirty="0"/>
              <a:t>Safety files </a:t>
            </a:r>
            <a:r>
              <a:rPr lang="en-GB" dirty="0"/>
              <a:t>produced at the level of each LIU safety package (SP)</a:t>
            </a:r>
          </a:p>
          <a:p>
            <a:r>
              <a:rPr lang="en-US" b="1" dirty="0"/>
              <a:t>Structure and contents </a:t>
            </a:r>
            <a:r>
              <a:rPr lang="en-US" dirty="0"/>
              <a:t>of the safety file of a SP: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8" name="Diagram 13">
            <a:extLst>
              <a:ext uri="{FF2B5EF4-FFF2-40B4-BE49-F238E27FC236}">
                <a16:creationId xmlns:a16="http://schemas.microsoft.com/office/drawing/2014/main" id="{A47BA98C-B75A-4A56-8B0A-70F89B9CC3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7873807"/>
              </p:ext>
            </p:extLst>
          </p:nvPr>
        </p:nvGraphicFramePr>
        <p:xfrm>
          <a:off x="978314" y="2457216"/>
          <a:ext cx="6576390" cy="2822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D17EFE62-763F-4107-859C-D2ED4E23CABC}"/>
              </a:ext>
            </a:extLst>
          </p:cNvPr>
          <p:cNvSpPr/>
          <p:nvPr/>
        </p:nvSpPr>
        <p:spPr>
          <a:xfrm>
            <a:off x="8041829" y="2457216"/>
            <a:ext cx="359699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buClr>
                <a:schemeClr val="tx2"/>
              </a:buClr>
            </a:pPr>
            <a:r>
              <a:rPr lang="en-US" b="1" dirty="0"/>
              <a:t>For safety relevant equipment</a:t>
            </a:r>
            <a:r>
              <a:rPr lang="en-US" dirty="0"/>
              <a:t>:</a:t>
            </a:r>
          </a:p>
          <a:p>
            <a:pPr marL="342000" lvl="1" indent="-342000">
              <a:spcBef>
                <a:spcPts val="576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New/modified equipment induce new hazards in the concerned area or, </a:t>
            </a:r>
          </a:p>
          <a:p>
            <a:pPr marL="342000" lvl="1" indent="-342000">
              <a:spcBef>
                <a:spcPts val="576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 case of same hazards, additional measures are required to ensure Safety</a:t>
            </a:r>
          </a:p>
          <a:p>
            <a:pPr marL="0" lvl="1" algn="ctr">
              <a:buClr>
                <a:schemeClr val="tx2"/>
              </a:buClr>
            </a:pPr>
            <a:endParaRPr lang="en-US" dirty="0"/>
          </a:p>
        </p:txBody>
      </p:sp>
      <p:sp>
        <p:nvSpPr>
          <p:cNvPr id="11" name="Right Bracket 1">
            <a:extLst>
              <a:ext uri="{FF2B5EF4-FFF2-40B4-BE49-F238E27FC236}">
                <a16:creationId xmlns:a16="http://schemas.microsoft.com/office/drawing/2014/main" id="{40774DD9-3DBE-4435-A597-30B61E9A36A9}"/>
              </a:ext>
            </a:extLst>
          </p:cNvPr>
          <p:cNvSpPr/>
          <p:nvPr/>
        </p:nvSpPr>
        <p:spPr>
          <a:xfrm>
            <a:off x="7653879" y="2538409"/>
            <a:ext cx="207704" cy="2046083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067D2E45-502D-403C-A472-E30F420933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8788" y="6184800"/>
            <a:ext cx="5454421" cy="673200"/>
          </a:xfrm>
        </p:spPr>
        <p:txBody>
          <a:bodyPr/>
          <a:lstStyle/>
          <a:p>
            <a:r>
              <a:rPr lang="en-US" b="1" dirty="0">
                <a:latin typeface="Arial"/>
              </a:rPr>
              <a:t>I</a:t>
            </a:r>
            <a:r>
              <a:rPr lang="en-US" dirty="0">
                <a:latin typeface="Arial"/>
              </a:rPr>
              <a:t>nternational </a:t>
            </a:r>
            <a:r>
              <a:rPr lang="en-US" b="1" dirty="0">
                <a:latin typeface="Arial"/>
              </a:rPr>
              <a:t>T</a:t>
            </a:r>
            <a:r>
              <a:rPr lang="en-US" dirty="0">
                <a:latin typeface="Arial"/>
              </a:rPr>
              <a:t>echnical </a:t>
            </a:r>
            <a:r>
              <a:rPr lang="en-US" b="1" dirty="0">
                <a:latin typeface="Arial"/>
              </a:rPr>
              <a:t>S</a:t>
            </a:r>
            <a:r>
              <a:rPr lang="en-US" dirty="0">
                <a:latin typeface="Arial"/>
              </a:rPr>
              <a:t>afety </a:t>
            </a:r>
            <a:r>
              <a:rPr lang="en-US" b="1" dirty="0">
                <a:latin typeface="Arial"/>
              </a:rPr>
              <a:t>F</a:t>
            </a:r>
            <a:r>
              <a:rPr lang="en-US" dirty="0">
                <a:latin typeface="Arial"/>
              </a:rPr>
              <a:t>orum, 13-17 May 2019, ESS Sweden</a:t>
            </a:r>
          </a:p>
        </p:txBody>
      </p:sp>
    </p:spTree>
    <p:extLst>
      <p:ext uri="{BB962C8B-B14F-4D97-AF65-F5344CB8AC3E}">
        <p14:creationId xmlns:p14="http://schemas.microsoft.com/office/powerpoint/2010/main" val="35585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10" grpId="0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88" y="289208"/>
            <a:ext cx="9390993" cy="817708"/>
          </a:xfrm>
        </p:spPr>
        <p:txBody>
          <a:bodyPr>
            <a:normAutofit/>
          </a:bodyPr>
          <a:lstStyle/>
          <a:p>
            <a:r>
              <a:rPr lang="en-US" dirty="0"/>
              <a:t>Safety compliance of LIU equipment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pPr/>
              <a:t>14</a:t>
            </a:fld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761766" y="6184801"/>
            <a:ext cx="2982733" cy="673199"/>
          </a:xfrm>
        </p:spPr>
        <p:txBody>
          <a:bodyPr/>
          <a:lstStyle/>
          <a:p>
            <a:r>
              <a:rPr lang="it-IT" dirty="0">
                <a:latin typeface="Arial"/>
              </a:rPr>
              <a:t>Anne Funken</a:t>
            </a:r>
            <a:endParaRPr lang="en-US" dirty="0">
              <a:latin typeface="Arial"/>
            </a:endParaRP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E8DD35DE-4AB3-4327-A21A-8E52D885C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785" y="1586145"/>
            <a:ext cx="5838825" cy="3265442"/>
          </a:xfrm>
        </p:spPr>
        <p:txBody>
          <a:bodyPr>
            <a:normAutofit lnSpcReduction="10000"/>
          </a:bodyPr>
          <a:lstStyle/>
          <a:p>
            <a:pPr marL="342900" lvl="1" indent="-342900">
              <a:lnSpc>
                <a:spcPct val="110000"/>
              </a:lnSpc>
              <a:spcBef>
                <a:spcPts val="576"/>
              </a:spcBef>
              <a:buClr>
                <a:schemeClr val="tx2"/>
              </a:buClr>
            </a:pPr>
            <a:r>
              <a:rPr lang="en-GB" sz="2400" dirty="0"/>
              <a:t>Safety compliance </a:t>
            </a:r>
            <a:r>
              <a:rPr lang="en-GB" sz="2400" b="1" dirty="0"/>
              <a:t>demonstrated </a:t>
            </a:r>
            <a:r>
              <a:rPr lang="en-GB" sz="2400" dirty="0"/>
              <a:t>based on the applicable safety requirements (</a:t>
            </a:r>
            <a:r>
              <a:rPr lang="en-GB" sz="2400" b="1" dirty="0"/>
              <a:t>HSE LSAs</a:t>
            </a:r>
            <a:r>
              <a:rPr lang="en-GB" sz="2400" dirty="0"/>
              <a:t>)</a:t>
            </a:r>
          </a:p>
          <a:p>
            <a:pPr marL="342900" lvl="1" indent="-342900">
              <a:lnSpc>
                <a:spcPct val="110000"/>
              </a:lnSpc>
              <a:spcBef>
                <a:spcPts val="576"/>
              </a:spcBef>
              <a:buClr>
                <a:schemeClr val="tx2"/>
              </a:buClr>
            </a:pPr>
            <a:endParaRPr lang="en-GB" sz="2400" dirty="0"/>
          </a:p>
          <a:p>
            <a:pPr marL="342000" lvl="1" indent="-342000">
              <a:lnSpc>
                <a:spcPct val="110000"/>
              </a:lnSpc>
              <a:spcBef>
                <a:spcPts val="576"/>
              </a:spcBef>
              <a:buClr>
                <a:schemeClr val="tx2"/>
              </a:buClr>
            </a:pPr>
            <a:r>
              <a:rPr lang="en-GB" sz="2400" dirty="0"/>
              <a:t>List of </a:t>
            </a:r>
            <a:r>
              <a:rPr lang="en-GB" sz="2400" b="1" dirty="0"/>
              <a:t>documents made available to CERN HSE </a:t>
            </a:r>
            <a:r>
              <a:rPr lang="en-GB" sz="2400" dirty="0"/>
              <a:t>during the project life-cycle (referenced in the </a:t>
            </a:r>
            <a:r>
              <a:rPr lang="en-GB" sz="2400" dirty="0" smtClean="0"/>
              <a:t>LIU safety </a:t>
            </a:r>
            <a:r>
              <a:rPr lang="en-GB" sz="2400" dirty="0"/>
              <a:t>files)</a:t>
            </a:r>
          </a:p>
          <a:p>
            <a:pPr marL="0" lvl="1" indent="0">
              <a:lnSpc>
                <a:spcPct val="110000"/>
              </a:lnSpc>
              <a:spcBef>
                <a:spcPts val="576"/>
              </a:spcBef>
              <a:buClr>
                <a:schemeClr val="tx2"/>
              </a:buClr>
              <a:buNone/>
            </a:pPr>
            <a:r>
              <a:rPr lang="en-GB" sz="2400" dirty="0"/>
              <a:t>    E.g.: for </a:t>
            </a:r>
            <a:r>
              <a:rPr lang="en-GB" sz="2400" dirty="0" smtClean="0"/>
              <a:t>pressure </a:t>
            </a:r>
            <a:r>
              <a:rPr lang="en-GB" sz="2400" dirty="0"/>
              <a:t>equipment</a:t>
            </a:r>
          </a:p>
          <a:p>
            <a:pPr marL="342000" lvl="1" indent="-342000">
              <a:lnSpc>
                <a:spcPct val="120000"/>
              </a:lnSpc>
              <a:spcBef>
                <a:spcPts val="576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D110AE36-CD46-4B78-866F-91222DFC04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591" t="19785" r="31834" b="8793"/>
          <a:stretch/>
        </p:blipFill>
        <p:spPr>
          <a:xfrm>
            <a:off x="6821081" y="1098242"/>
            <a:ext cx="4113563" cy="5027689"/>
          </a:xfrm>
          <a:prstGeom prst="rect">
            <a:avLst/>
          </a:prstGeom>
        </p:spPr>
      </p:pic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3B5B4A3D-9FAD-4036-B20E-27D818C952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8788" y="6184800"/>
            <a:ext cx="5454421" cy="673200"/>
          </a:xfrm>
        </p:spPr>
        <p:txBody>
          <a:bodyPr/>
          <a:lstStyle/>
          <a:p>
            <a:r>
              <a:rPr lang="en-US" b="1" dirty="0">
                <a:latin typeface="Arial"/>
              </a:rPr>
              <a:t>I</a:t>
            </a:r>
            <a:r>
              <a:rPr lang="en-US" dirty="0">
                <a:latin typeface="Arial"/>
              </a:rPr>
              <a:t>nternational </a:t>
            </a:r>
            <a:r>
              <a:rPr lang="en-US" b="1" dirty="0">
                <a:latin typeface="Arial"/>
              </a:rPr>
              <a:t>T</a:t>
            </a:r>
            <a:r>
              <a:rPr lang="en-US" dirty="0">
                <a:latin typeface="Arial"/>
              </a:rPr>
              <a:t>echnical </a:t>
            </a:r>
            <a:r>
              <a:rPr lang="en-US" b="1" dirty="0">
                <a:latin typeface="Arial"/>
              </a:rPr>
              <a:t>S</a:t>
            </a:r>
            <a:r>
              <a:rPr lang="en-US" dirty="0">
                <a:latin typeface="Arial"/>
              </a:rPr>
              <a:t>afety </a:t>
            </a:r>
            <a:r>
              <a:rPr lang="en-US" b="1" dirty="0">
                <a:latin typeface="Arial"/>
              </a:rPr>
              <a:t>F</a:t>
            </a:r>
            <a:r>
              <a:rPr lang="en-US" dirty="0">
                <a:latin typeface="Arial"/>
              </a:rPr>
              <a:t>orum, 13-17 May 2019, ESS Sweden</a:t>
            </a:r>
          </a:p>
        </p:txBody>
      </p:sp>
    </p:spTree>
    <p:extLst>
      <p:ext uri="{BB962C8B-B14F-4D97-AF65-F5344CB8AC3E}">
        <p14:creationId xmlns:p14="http://schemas.microsoft.com/office/powerpoint/2010/main" val="216866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88" y="289208"/>
            <a:ext cx="9390993" cy="817708"/>
          </a:xfrm>
        </p:spPr>
        <p:txBody>
          <a:bodyPr>
            <a:normAutofit/>
          </a:bodyPr>
          <a:lstStyle/>
          <a:p>
            <a:r>
              <a:rPr lang="en-US" dirty="0"/>
              <a:t>Safety compliance of LIU equipment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pPr/>
              <a:t>15</a:t>
            </a:fld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761766" y="6184801"/>
            <a:ext cx="2982733" cy="673199"/>
          </a:xfrm>
        </p:spPr>
        <p:txBody>
          <a:bodyPr/>
          <a:lstStyle/>
          <a:p>
            <a:r>
              <a:rPr lang="it-IT" dirty="0">
                <a:latin typeface="Arial"/>
              </a:rPr>
              <a:t>Anne Funken</a:t>
            </a:r>
            <a:endParaRPr lang="en-US" dirty="0">
              <a:latin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8BC053-559B-4E6B-AA82-C42D1ED0BD1C}"/>
              </a:ext>
            </a:extLst>
          </p:cNvPr>
          <p:cNvSpPr/>
          <p:nvPr/>
        </p:nvSpPr>
        <p:spPr>
          <a:xfrm>
            <a:off x="5236430" y="1993109"/>
            <a:ext cx="3060295" cy="1915992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accent6"/>
                </a:solidFill>
                <a:latin typeface="Corbel" panose="020B0503020204020204" pitchFamily="34" charset="0"/>
              </a:rPr>
              <a:t>Safety </a:t>
            </a:r>
            <a:r>
              <a:rPr lang="en-US" sz="2000" b="1" dirty="0" smtClean="0">
                <a:solidFill>
                  <a:schemeClr val="accent6"/>
                </a:solidFill>
                <a:latin typeface="Corbel" panose="020B0503020204020204" pitchFamily="34" charset="0"/>
              </a:rPr>
              <a:t>validations on site</a:t>
            </a:r>
            <a:endParaRPr lang="en-US" sz="2000" dirty="0">
              <a:solidFill>
                <a:schemeClr val="accent6"/>
              </a:solidFill>
              <a:latin typeface="Corbel" panose="020B0503020204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accent6"/>
                </a:solidFill>
                <a:latin typeface="Corbel" panose="020B0503020204020204" pitchFamily="34" charset="0"/>
              </a:rPr>
              <a:t>E</a:t>
            </a:r>
            <a:r>
              <a:rPr lang="en-GB" sz="2000" dirty="0">
                <a:solidFill>
                  <a:schemeClr val="accent6"/>
                </a:solidFill>
                <a:latin typeface="Corbel" panose="020B0503020204020204" pitchFamily="34" charset="0"/>
              </a:rPr>
              <a:t>.g. metallic structures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000" dirty="0">
              <a:solidFill>
                <a:schemeClr val="accent6"/>
              </a:solidFill>
              <a:latin typeface="Corbel" panose="020B0503020204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b="1" dirty="0">
                <a:solidFill>
                  <a:schemeClr val="accent6"/>
                </a:solidFill>
                <a:latin typeface="Corbel" panose="020B0503020204020204" pitchFamily="34" charset="0"/>
              </a:rPr>
              <a:t>Regulatory controls (inspections)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accent6"/>
                </a:solidFill>
                <a:latin typeface="Corbel" panose="020B0503020204020204" pitchFamily="34" charset="0"/>
              </a:rPr>
              <a:t> </a:t>
            </a:r>
            <a:r>
              <a:rPr lang="en-US" sz="2000" dirty="0">
                <a:solidFill>
                  <a:schemeClr val="accent6"/>
                </a:solidFill>
                <a:latin typeface="Corbel" panose="020B0503020204020204" pitchFamily="34" charset="0"/>
              </a:rPr>
              <a:t>E</a:t>
            </a:r>
            <a:r>
              <a:rPr lang="en-GB" sz="2000" dirty="0">
                <a:solidFill>
                  <a:schemeClr val="accent6"/>
                </a:solidFill>
                <a:latin typeface="Corbel" panose="020B0503020204020204" pitchFamily="34" charset="0"/>
              </a:rPr>
              <a:t>.g. electrical equipment</a:t>
            </a:r>
            <a:endParaRPr lang="en-US" sz="2000" dirty="0">
              <a:solidFill>
                <a:schemeClr val="accent6"/>
              </a:solidFill>
              <a:latin typeface="Corbel" panose="020B0503020204020204" pitchFamily="34" charset="0"/>
            </a:endParaRP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66BC3D81-37FE-4159-9550-ECBCFE88AB6A}"/>
              </a:ext>
            </a:extLst>
          </p:cNvPr>
          <p:cNvSpPr txBox="1"/>
          <p:nvPr/>
        </p:nvSpPr>
        <p:spPr>
          <a:xfrm>
            <a:off x="5197789" y="1532921"/>
            <a:ext cx="2734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92D050"/>
                </a:solidFill>
                <a:latin typeface="Corbel" panose="020B0503020204020204" pitchFamily="34" charset="0"/>
                <a:ea typeface="MS PGothic" panose="020B0600070205080204" pitchFamily="34" charset="-128"/>
              </a:rPr>
              <a:t>CERN HSE</a:t>
            </a:r>
          </a:p>
        </p:txBody>
      </p:sp>
      <p:sp>
        <p:nvSpPr>
          <p:cNvPr id="15" name="Left Arrow 69">
            <a:extLst>
              <a:ext uri="{FF2B5EF4-FFF2-40B4-BE49-F238E27FC236}">
                <a16:creationId xmlns:a16="http://schemas.microsoft.com/office/drawing/2014/main" id="{6F3BE5AC-AFC8-43B7-A66B-20A165571777}"/>
              </a:ext>
            </a:extLst>
          </p:cNvPr>
          <p:cNvSpPr/>
          <p:nvPr/>
        </p:nvSpPr>
        <p:spPr>
          <a:xfrm rot="10800000">
            <a:off x="2806615" y="3095620"/>
            <a:ext cx="2150406" cy="281152"/>
          </a:xfrm>
          <a:prstGeom prst="lef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CD68288-8EB0-4C14-80F6-BB3BB0C98F74}"/>
              </a:ext>
            </a:extLst>
          </p:cNvPr>
          <p:cNvSpPr/>
          <p:nvPr/>
        </p:nvSpPr>
        <p:spPr>
          <a:xfrm>
            <a:off x="657098" y="2338927"/>
            <a:ext cx="1838051" cy="1087828"/>
          </a:xfrm>
          <a:prstGeom prst="rect">
            <a:avLst/>
          </a:prstGeom>
          <a:solidFill>
            <a:srgbClr val="C9A6E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>
                <a:solidFill>
                  <a:schemeClr val="accent6"/>
                </a:solidFill>
                <a:latin typeface="Corbel"/>
              </a:rPr>
              <a:t>New or </a:t>
            </a:r>
            <a:r>
              <a:rPr lang="fr-FR" sz="2000" dirty="0" err="1">
                <a:solidFill>
                  <a:schemeClr val="accent6"/>
                </a:solidFill>
                <a:latin typeface="Corbel"/>
              </a:rPr>
              <a:t>modified</a:t>
            </a:r>
            <a:r>
              <a:rPr lang="fr-FR" sz="2000" dirty="0">
                <a:solidFill>
                  <a:schemeClr val="accent6"/>
                </a:solidFill>
                <a:latin typeface="Corbel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>
                <a:solidFill>
                  <a:schemeClr val="accent6"/>
                </a:solidFill>
                <a:latin typeface="Corbel"/>
              </a:rPr>
              <a:t>LIU </a:t>
            </a:r>
            <a:r>
              <a:rPr lang="fr-FR" sz="2000" dirty="0" err="1">
                <a:solidFill>
                  <a:schemeClr val="accent6"/>
                </a:solidFill>
                <a:latin typeface="Corbel"/>
              </a:rPr>
              <a:t>equipment</a:t>
            </a:r>
            <a:endParaRPr lang="en-US" sz="2000" dirty="0">
              <a:solidFill>
                <a:schemeClr val="accent6"/>
              </a:solidFill>
              <a:latin typeface="Corbel"/>
            </a:endParaRPr>
          </a:p>
        </p:txBody>
      </p:sp>
      <p:sp>
        <p:nvSpPr>
          <p:cNvPr id="21" name="Left Arrow 69">
            <a:extLst>
              <a:ext uri="{FF2B5EF4-FFF2-40B4-BE49-F238E27FC236}">
                <a16:creationId xmlns:a16="http://schemas.microsoft.com/office/drawing/2014/main" id="{461228CC-04AE-421F-85DC-FA5FEDFE9548}"/>
              </a:ext>
            </a:extLst>
          </p:cNvPr>
          <p:cNvSpPr/>
          <p:nvPr/>
        </p:nvSpPr>
        <p:spPr>
          <a:xfrm rot="10800000">
            <a:off x="8339682" y="2593893"/>
            <a:ext cx="673867" cy="484632"/>
          </a:xfrm>
          <a:prstGeom prst="lef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3F87D99-B3E7-4BBD-BBEE-E533AD9D7826}"/>
              </a:ext>
            </a:extLst>
          </p:cNvPr>
          <p:cNvSpPr/>
          <p:nvPr/>
        </p:nvSpPr>
        <p:spPr>
          <a:xfrm>
            <a:off x="9206335" y="2373838"/>
            <a:ext cx="1599913" cy="875135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err="1">
                <a:solidFill>
                  <a:schemeClr val="accent6"/>
                </a:solidFill>
                <a:latin typeface="Corbel" panose="020B0503020204020204" pitchFamily="34" charset="0"/>
              </a:rPr>
              <a:t>Autorization</a:t>
            </a:r>
            <a:r>
              <a:rPr lang="fr-FR" sz="2000" b="1" dirty="0">
                <a:solidFill>
                  <a:schemeClr val="accent6"/>
                </a:solidFill>
                <a:latin typeface="Corbel" panose="020B0503020204020204" pitchFamily="34" charset="0"/>
              </a:rPr>
              <a:t> to </a:t>
            </a:r>
            <a:r>
              <a:rPr lang="fr-FR" sz="2000" b="1" dirty="0" err="1">
                <a:solidFill>
                  <a:schemeClr val="accent6"/>
                </a:solidFill>
                <a:latin typeface="Corbel" panose="020B0503020204020204" pitchFamily="34" charset="0"/>
              </a:rPr>
              <a:t>be</a:t>
            </a:r>
            <a:r>
              <a:rPr lang="fr-FR" sz="2000" b="1" dirty="0">
                <a:solidFill>
                  <a:schemeClr val="accent6"/>
                </a:solidFill>
                <a:latin typeface="Corbel" panose="020B0503020204020204" pitchFamily="34" charset="0"/>
              </a:rPr>
              <a:t> </a:t>
            </a:r>
            <a:r>
              <a:rPr lang="fr-FR" sz="2000" b="1" dirty="0" err="1">
                <a:solidFill>
                  <a:schemeClr val="accent6"/>
                </a:solidFill>
                <a:latin typeface="Corbel" panose="020B0503020204020204" pitchFamily="34" charset="0"/>
              </a:rPr>
              <a:t>used</a:t>
            </a:r>
            <a:endParaRPr lang="en-US" sz="2000" dirty="0">
              <a:solidFill>
                <a:schemeClr val="accent6"/>
              </a:solidFill>
              <a:latin typeface="Corbel" panose="020B0503020204020204" pitchFamily="34" charset="0"/>
            </a:endParaRPr>
          </a:p>
        </p:txBody>
      </p:sp>
      <p:sp>
        <p:nvSpPr>
          <p:cNvPr id="24" name="TextBox 20">
            <a:extLst>
              <a:ext uri="{FF2B5EF4-FFF2-40B4-BE49-F238E27FC236}">
                <a16:creationId xmlns:a16="http://schemas.microsoft.com/office/drawing/2014/main" id="{450434A7-37B7-4FB4-ADC0-93AF3E5B1D32}"/>
              </a:ext>
            </a:extLst>
          </p:cNvPr>
          <p:cNvSpPr txBox="1"/>
          <p:nvPr/>
        </p:nvSpPr>
        <p:spPr>
          <a:xfrm>
            <a:off x="1565907" y="4383299"/>
            <a:ext cx="4278839" cy="163121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accent6"/>
                </a:solidFill>
                <a:latin typeface="Corbel" panose="020B0503020204020204" pitchFamily="34" charset="0"/>
                <a:ea typeface="MS PGothic" panose="020B0600070205080204" pitchFamily="34" charset="-128"/>
              </a:rPr>
              <a:t>Inventory done per </a:t>
            </a:r>
            <a:r>
              <a:rPr lang="en-US" sz="2000" i="1" dirty="0" smtClean="0">
                <a:solidFill>
                  <a:schemeClr val="accent6"/>
                </a:solidFill>
                <a:latin typeface="Corbel" panose="020B0503020204020204" pitchFamily="34" charset="0"/>
                <a:ea typeface="MS PGothic" panose="020B0600070205080204" pitchFamily="34" charset="-128"/>
              </a:rPr>
              <a:t>accelerator</a:t>
            </a:r>
            <a:endParaRPr lang="en-US" sz="2000" i="1" dirty="0">
              <a:solidFill>
                <a:schemeClr val="accent6"/>
              </a:solidFill>
              <a:latin typeface="Corbel" panose="020B0503020204020204" pitchFamily="34" charset="0"/>
              <a:ea typeface="MS PGothic" panose="020B0600070205080204" pitchFamily="34" charset="-128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accent6"/>
                </a:solidFill>
                <a:latin typeface="Corbel" panose="020B0503020204020204" pitchFamily="34" charset="0"/>
                <a:ea typeface="MS PGothic" panose="020B0600070205080204" pitchFamily="34" charset="-128"/>
              </a:rPr>
              <a:t>Activities integrated in the individual machine planning 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accent6"/>
                </a:solidFill>
                <a:latin typeface="Corbel" panose="020B0503020204020204" pitchFamily="34" charset="0"/>
                <a:ea typeface="MS PGothic" panose="020B0600070205080204" pitchFamily="34" charset="-128"/>
              </a:rPr>
              <a:t>Follow up at the LIU machine coordination meetings</a:t>
            </a:r>
          </a:p>
        </p:txBody>
      </p:sp>
      <p:sp>
        <p:nvSpPr>
          <p:cNvPr id="28" name="TextBox 20">
            <a:extLst>
              <a:ext uri="{FF2B5EF4-FFF2-40B4-BE49-F238E27FC236}">
                <a16:creationId xmlns:a16="http://schemas.microsoft.com/office/drawing/2014/main" id="{ECEBB3E5-3404-43D7-922A-45EC0AA6E257}"/>
              </a:ext>
            </a:extLst>
          </p:cNvPr>
          <p:cNvSpPr txBox="1"/>
          <p:nvPr/>
        </p:nvSpPr>
        <p:spPr>
          <a:xfrm>
            <a:off x="3344030" y="3357129"/>
            <a:ext cx="11281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i="1" dirty="0" err="1">
                <a:solidFill>
                  <a:schemeClr val="accent6"/>
                </a:solidFill>
                <a:latin typeface="Corbel" panose="020B0503020204020204" pitchFamily="34" charset="0"/>
              </a:rPr>
              <a:t>Request</a:t>
            </a:r>
            <a:endParaRPr lang="en-US" sz="2000" i="1" dirty="0">
              <a:solidFill>
                <a:schemeClr val="accent6"/>
              </a:solidFill>
              <a:latin typeface="Corbel" panose="020B0503020204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0" name="Left Arrow 69">
            <a:extLst>
              <a:ext uri="{FF2B5EF4-FFF2-40B4-BE49-F238E27FC236}">
                <a16:creationId xmlns:a16="http://schemas.microsoft.com/office/drawing/2014/main" id="{C5D9FBE1-8AD8-4576-8C34-65D0517A5F3E}"/>
              </a:ext>
            </a:extLst>
          </p:cNvPr>
          <p:cNvSpPr/>
          <p:nvPr/>
        </p:nvSpPr>
        <p:spPr>
          <a:xfrm>
            <a:off x="2806615" y="2582547"/>
            <a:ext cx="2118349" cy="281153"/>
          </a:xfrm>
          <a:prstGeom prst="leftArrow">
            <a:avLst/>
          </a:prstGeom>
          <a:noFill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TextBox 20">
            <a:extLst>
              <a:ext uri="{FF2B5EF4-FFF2-40B4-BE49-F238E27FC236}">
                <a16:creationId xmlns:a16="http://schemas.microsoft.com/office/drawing/2014/main" id="{7D58BC03-1377-49BB-931B-6E190AC88094}"/>
              </a:ext>
            </a:extLst>
          </p:cNvPr>
          <p:cNvSpPr txBox="1"/>
          <p:nvPr/>
        </p:nvSpPr>
        <p:spPr>
          <a:xfrm>
            <a:off x="2609235" y="2078390"/>
            <a:ext cx="2545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i="1" dirty="0">
                <a:solidFill>
                  <a:schemeClr val="accent6"/>
                </a:solidFill>
                <a:latin typeface="Corbel" panose="020B0503020204020204" pitchFamily="34" charset="0"/>
              </a:rPr>
              <a:t>Non </a:t>
            </a:r>
            <a:r>
              <a:rPr lang="fr-FR" i="1" dirty="0" err="1">
                <a:solidFill>
                  <a:schemeClr val="accent6"/>
                </a:solidFill>
                <a:latin typeface="Corbel" panose="020B0503020204020204" pitchFamily="34" charset="0"/>
              </a:rPr>
              <a:t>conformities</a:t>
            </a:r>
            <a:r>
              <a:rPr lang="fr-FR" i="1" dirty="0">
                <a:solidFill>
                  <a:schemeClr val="accent6"/>
                </a:solidFill>
                <a:latin typeface="Corbel" panose="020B0503020204020204" pitchFamily="34" charset="0"/>
              </a:rPr>
              <a:t> to solve</a:t>
            </a:r>
            <a:endParaRPr lang="en-US" i="1" dirty="0">
              <a:solidFill>
                <a:schemeClr val="accent6"/>
              </a:solidFill>
              <a:latin typeface="Corbel" panose="020B0503020204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8" name="TextBox 20">
            <a:extLst>
              <a:ext uri="{FF2B5EF4-FFF2-40B4-BE49-F238E27FC236}">
                <a16:creationId xmlns:a16="http://schemas.microsoft.com/office/drawing/2014/main" id="{1FE734DB-DD3B-44F5-8F95-6802FC5C74B8}"/>
              </a:ext>
            </a:extLst>
          </p:cNvPr>
          <p:cNvSpPr txBox="1"/>
          <p:nvPr/>
        </p:nvSpPr>
        <p:spPr>
          <a:xfrm>
            <a:off x="6690357" y="4383137"/>
            <a:ext cx="4892043" cy="1631216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>
                <a:solidFill>
                  <a:schemeClr val="accent6"/>
                </a:solidFill>
                <a:latin typeface="Corbel" panose="020B0503020204020204" pitchFamily="34" charset="0"/>
                <a:ea typeface="MS PGothic" panose="020B0600070205080204" pitchFamily="34" charset="-128"/>
              </a:rPr>
              <a:t>Process of HSE electrical pre-visits in place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accent6"/>
                </a:solidFill>
                <a:latin typeface="Corbel" panose="020B0503020204020204" pitchFamily="34" charset="0"/>
                <a:ea typeface="MS PGothic" panose="020B0600070205080204" pitchFamily="34" charset="-128"/>
              </a:rPr>
              <a:t>Verification of the risk of direct contact </a:t>
            </a:r>
            <a:r>
              <a:rPr lang="en-US" sz="2000" i="1" u="sng" dirty="0">
                <a:solidFill>
                  <a:schemeClr val="accent6"/>
                </a:solidFill>
                <a:latin typeface="Corbel" panose="020B0503020204020204" pitchFamily="34" charset="0"/>
                <a:ea typeface="MS PGothic" panose="020B0600070205080204" pitchFamily="34" charset="-128"/>
              </a:rPr>
              <a:t>before</a:t>
            </a:r>
            <a:r>
              <a:rPr lang="en-US" sz="2000" i="1" dirty="0">
                <a:solidFill>
                  <a:schemeClr val="accent6"/>
                </a:solidFill>
                <a:latin typeface="Corbel" panose="020B0503020204020204" pitchFamily="34" charset="0"/>
                <a:ea typeface="MS PGothic" panose="020B0600070205080204" pitchFamily="34" charset="-128"/>
              </a:rPr>
              <a:t> installation in the accelerator 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accent6"/>
                </a:solidFill>
                <a:latin typeface="Corbel" panose="020B0503020204020204" pitchFamily="34" charset="0"/>
                <a:ea typeface="MS PGothic" panose="020B0600070205080204" pitchFamily="34" charset="-128"/>
              </a:rPr>
              <a:t>Inventory done per accelerator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accent6"/>
                </a:solidFill>
                <a:latin typeface="Corbel" panose="020B0503020204020204" pitchFamily="34" charset="0"/>
                <a:ea typeface="MS PGothic" panose="020B0600070205080204" pitchFamily="34" charset="-128"/>
              </a:rPr>
              <a:t>Follow up done with the equipment groups</a:t>
            </a:r>
          </a:p>
        </p:txBody>
      </p:sp>
      <p:grpSp>
        <p:nvGrpSpPr>
          <p:cNvPr id="52" name="Groupe 51">
            <a:extLst>
              <a:ext uri="{FF2B5EF4-FFF2-40B4-BE49-F238E27FC236}">
                <a16:creationId xmlns:a16="http://schemas.microsoft.com/office/drawing/2014/main" id="{716CA678-5FF8-4417-9F71-9F5B1B0E546C}"/>
              </a:ext>
            </a:extLst>
          </p:cNvPr>
          <p:cNvGrpSpPr/>
          <p:nvPr/>
        </p:nvGrpSpPr>
        <p:grpSpPr>
          <a:xfrm>
            <a:off x="5704282" y="3513838"/>
            <a:ext cx="2468032" cy="763644"/>
            <a:chOff x="5704282" y="3513838"/>
            <a:chExt cx="2468032" cy="763644"/>
          </a:xfrm>
        </p:grpSpPr>
        <p:sp>
          <p:nvSpPr>
            <p:cNvPr id="37" name="Ellipse 36">
              <a:extLst>
                <a:ext uri="{FF2B5EF4-FFF2-40B4-BE49-F238E27FC236}">
                  <a16:creationId xmlns:a16="http://schemas.microsoft.com/office/drawing/2014/main" id="{6675E8C5-6616-4F69-AA8A-9CA4933428DD}"/>
                </a:ext>
              </a:extLst>
            </p:cNvPr>
            <p:cNvSpPr/>
            <p:nvPr/>
          </p:nvSpPr>
          <p:spPr>
            <a:xfrm>
              <a:off x="5704282" y="3513838"/>
              <a:ext cx="2468032" cy="50091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9" name="Connecteur droit avec flèche 38">
              <a:extLst>
                <a:ext uri="{FF2B5EF4-FFF2-40B4-BE49-F238E27FC236}">
                  <a16:creationId xmlns:a16="http://schemas.microsoft.com/office/drawing/2014/main" id="{5ACF1F33-A7E8-4DC0-9B8C-35FE017F2816}"/>
                </a:ext>
              </a:extLst>
            </p:cNvPr>
            <p:cNvCxnSpPr>
              <a:cxnSpLocks/>
            </p:cNvCxnSpPr>
            <p:nvPr/>
          </p:nvCxnSpPr>
          <p:spPr>
            <a:xfrm>
              <a:off x="7075510" y="3987589"/>
              <a:ext cx="391955" cy="28989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TextBox 16">
            <a:extLst>
              <a:ext uri="{FF2B5EF4-FFF2-40B4-BE49-F238E27FC236}">
                <a16:creationId xmlns:a16="http://schemas.microsoft.com/office/drawing/2014/main" id="{33403F6F-277F-4320-B2BF-0136C3D6E8A2}"/>
              </a:ext>
            </a:extLst>
          </p:cNvPr>
          <p:cNvSpPr txBox="1"/>
          <p:nvPr/>
        </p:nvSpPr>
        <p:spPr>
          <a:xfrm>
            <a:off x="633512" y="1602491"/>
            <a:ext cx="1818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BA8CDC"/>
                </a:solidFill>
                <a:latin typeface="Corbel" panose="020B0503020204020204" pitchFamily="34" charset="0"/>
                <a:ea typeface="MS PGothic" panose="020B0600070205080204" pitchFamily="34" charset="-128"/>
              </a:rPr>
              <a:t>Equipment owner</a:t>
            </a:r>
          </a:p>
        </p:txBody>
      </p:sp>
      <p:cxnSp>
        <p:nvCxnSpPr>
          <p:cNvPr id="50" name="Connecteur droit avec flèche 49">
            <a:extLst>
              <a:ext uri="{FF2B5EF4-FFF2-40B4-BE49-F238E27FC236}">
                <a16:creationId xmlns:a16="http://schemas.microsoft.com/office/drawing/2014/main" id="{8172E783-53AF-48A7-B7D3-BE04D12D5040}"/>
              </a:ext>
            </a:extLst>
          </p:cNvPr>
          <p:cNvCxnSpPr>
            <a:cxnSpLocks/>
          </p:cNvCxnSpPr>
          <p:nvPr/>
        </p:nvCxnSpPr>
        <p:spPr>
          <a:xfrm flipH="1" flipV="1">
            <a:off x="3848537" y="3801908"/>
            <a:ext cx="3633" cy="4455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Date Placeholder 4">
            <a:extLst>
              <a:ext uri="{FF2B5EF4-FFF2-40B4-BE49-F238E27FC236}">
                <a16:creationId xmlns:a16="http://schemas.microsoft.com/office/drawing/2014/main" id="{584A3C03-55FB-4499-894C-54B5FB566D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8788" y="6184800"/>
            <a:ext cx="5454421" cy="673200"/>
          </a:xfrm>
        </p:spPr>
        <p:txBody>
          <a:bodyPr/>
          <a:lstStyle/>
          <a:p>
            <a:r>
              <a:rPr lang="en-US" b="1" dirty="0">
                <a:latin typeface="Arial"/>
              </a:rPr>
              <a:t>I</a:t>
            </a:r>
            <a:r>
              <a:rPr lang="en-US" dirty="0">
                <a:latin typeface="Arial"/>
              </a:rPr>
              <a:t>nternational </a:t>
            </a:r>
            <a:r>
              <a:rPr lang="en-US" b="1" dirty="0">
                <a:latin typeface="Arial"/>
              </a:rPr>
              <a:t>T</a:t>
            </a:r>
            <a:r>
              <a:rPr lang="en-US" dirty="0">
                <a:latin typeface="Arial"/>
              </a:rPr>
              <a:t>echnical </a:t>
            </a:r>
            <a:r>
              <a:rPr lang="en-US" b="1" dirty="0">
                <a:latin typeface="Arial"/>
              </a:rPr>
              <a:t>S</a:t>
            </a:r>
            <a:r>
              <a:rPr lang="en-US" dirty="0">
                <a:latin typeface="Arial"/>
              </a:rPr>
              <a:t>afety </a:t>
            </a:r>
            <a:r>
              <a:rPr lang="en-US" b="1" dirty="0">
                <a:latin typeface="Arial"/>
              </a:rPr>
              <a:t>F</a:t>
            </a:r>
            <a:r>
              <a:rPr lang="en-US" dirty="0">
                <a:latin typeface="Arial"/>
              </a:rPr>
              <a:t>orum, 13-17 May 2019, ESS Sweden</a:t>
            </a:r>
          </a:p>
        </p:txBody>
      </p:sp>
    </p:spTree>
    <p:extLst>
      <p:ext uri="{BB962C8B-B14F-4D97-AF65-F5344CB8AC3E}">
        <p14:creationId xmlns:p14="http://schemas.microsoft.com/office/powerpoint/2010/main" val="128780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5" grpId="0" animBg="1"/>
      <p:bldP spid="16" grpId="0" animBg="1"/>
      <p:bldP spid="21" grpId="0" animBg="1"/>
      <p:bldP spid="23" grpId="0" animBg="1"/>
      <p:bldP spid="24" grpId="0" animBg="1"/>
      <p:bldP spid="28" grpId="0"/>
      <p:bldP spid="30" grpId="0" animBg="1"/>
      <p:bldP spid="33" grpId="0"/>
      <p:bldP spid="38" grpId="0" animBg="1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88" y="289208"/>
            <a:ext cx="9390993" cy="817708"/>
          </a:xfrm>
        </p:spPr>
        <p:txBody>
          <a:bodyPr>
            <a:normAutofit/>
          </a:bodyPr>
          <a:lstStyle/>
          <a:p>
            <a:r>
              <a:rPr lang="en-US" dirty="0"/>
              <a:t>Outlook on possible improvements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pPr/>
              <a:t>16</a:t>
            </a:fld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761766" y="6184801"/>
            <a:ext cx="2982733" cy="673199"/>
          </a:xfrm>
        </p:spPr>
        <p:txBody>
          <a:bodyPr/>
          <a:lstStyle/>
          <a:p>
            <a:r>
              <a:rPr lang="it-IT" dirty="0">
                <a:latin typeface="Arial"/>
              </a:rPr>
              <a:t>Anne Funken</a:t>
            </a:r>
            <a:endParaRPr lang="en-US" dirty="0">
              <a:latin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24C1C5-E225-483D-8A8D-2C2CE7199D45}"/>
              </a:ext>
            </a:extLst>
          </p:cNvPr>
          <p:cNvSpPr/>
          <p:nvPr/>
        </p:nvSpPr>
        <p:spPr>
          <a:xfrm>
            <a:off x="1390218" y="1557885"/>
            <a:ext cx="2705651" cy="1783756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accent6"/>
                </a:solidFill>
                <a:latin typeface="Corbel"/>
              </a:rPr>
              <a:t>LSA for main projects :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i="1" dirty="0">
                <a:solidFill>
                  <a:schemeClr val="accent6"/>
                </a:solidFill>
                <a:latin typeface="Corbel"/>
              </a:rPr>
              <a:t>List the documents required </a:t>
            </a:r>
            <a:r>
              <a:rPr lang="en-US" sz="2000" i="1" u="sng" dirty="0">
                <a:solidFill>
                  <a:schemeClr val="accent6"/>
                </a:solidFill>
                <a:latin typeface="Corbel"/>
              </a:rPr>
              <a:t>per safety domain</a:t>
            </a:r>
            <a:r>
              <a:rPr lang="en-US" sz="2000" i="1" dirty="0">
                <a:solidFill>
                  <a:schemeClr val="accent6"/>
                </a:solidFill>
                <a:latin typeface="Corbel"/>
              </a:rPr>
              <a:t>, at each project phase (e.g. pressure)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FA351F-5426-42E0-9C0D-5A3EE89449F8}"/>
              </a:ext>
            </a:extLst>
          </p:cNvPr>
          <p:cNvSpPr/>
          <p:nvPr/>
        </p:nvSpPr>
        <p:spPr>
          <a:xfrm>
            <a:off x="8222671" y="1616903"/>
            <a:ext cx="2318226" cy="2415608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accent6"/>
                </a:solidFill>
                <a:latin typeface="Corbel"/>
              </a:rPr>
              <a:t>Safety file of a new facility to be produced: </a:t>
            </a:r>
            <a:r>
              <a:rPr lang="en-US" sz="2000" u="sng" dirty="0">
                <a:solidFill>
                  <a:schemeClr val="accent6"/>
                </a:solidFill>
                <a:latin typeface="Corbel"/>
              </a:rPr>
              <a:t>4 main parts</a:t>
            </a:r>
            <a:r>
              <a:rPr lang="en-US" sz="2000" dirty="0">
                <a:solidFill>
                  <a:schemeClr val="accent6"/>
                </a:solidFill>
                <a:latin typeface="Corbel"/>
              </a:rPr>
              <a:t> (descriptive, demonstrative, operational, records &amp;  monitoring)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0990EE-FCD1-4CCF-8F65-C2AC17AC8095}"/>
              </a:ext>
            </a:extLst>
          </p:cNvPr>
          <p:cNvSpPr/>
          <p:nvPr/>
        </p:nvSpPr>
        <p:spPr>
          <a:xfrm>
            <a:off x="1392421" y="3485453"/>
            <a:ext cx="2705651" cy="2272809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accent6"/>
                </a:solidFill>
                <a:latin typeface="Corbel"/>
              </a:rPr>
              <a:t>CERN Safety rules: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i="1" dirty="0">
                <a:solidFill>
                  <a:schemeClr val="accent6"/>
                </a:solidFill>
                <a:latin typeface="Corbel"/>
              </a:rPr>
              <a:t>List the documents required for a type of equipment </a:t>
            </a:r>
            <a:r>
              <a:rPr lang="en-US" sz="2000" i="1" u="sng" dirty="0">
                <a:solidFill>
                  <a:schemeClr val="accent6"/>
                </a:solidFill>
                <a:latin typeface="Corbel"/>
              </a:rPr>
              <a:t>during the whole lifecycle  </a:t>
            </a:r>
            <a:r>
              <a:rPr lang="en-US" sz="2000" i="1" dirty="0">
                <a:solidFill>
                  <a:schemeClr val="accent6"/>
                </a:solidFill>
                <a:latin typeface="Corbel"/>
              </a:rPr>
              <a:t>(e.g. GSI-M-2 for standard pressure equipment)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E7A0EDA-3622-4955-AB91-E35F64758E19}"/>
              </a:ext>
            </a:extLst>
          </p:cNvPr>
          <p:cNvSpPr/>
          <p:nvPr/>
        </p:nvSpPr>
        <p:spPr>
          <a:xfrm>
            <a:off x="4779032" y="1616903"/>
            <a:ext cx="2982732" cy="2021647"/>
          </a:xfrm>
          <a:prstGeom prst="rect">
            <a:avLst/>
          </a:prstGeom>
          <a:solidFill>
            <a:srgbClr val="C9A6E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/>
                </a:solidFill>
                <a:latin typeface="Corbel"/>
              </a:rPr>
              <a:t>Equipment with </a:t>
            </a:r>
            <a:r>
              <a:rPr lang="en-US" sz="2000" u="sng" dirty="0">
                <a:solidFill>
                  <a:schemeClr val="accent6"/>
                </a:solidFill>
                <a:latin typeface="Corbel"/>
              </a:rPr>
              <a:t>different safety hazards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/>
                </a:solidFill>
                <a:latin typeface="Corbel"/>
              </a:rPr>
              <a:t>Safety to be demonstrated beyond the project phase </a:t>
            </a:r>
          </a:p>
        </p:txBody>
      </p:sp>
      <p:sp>
        <p:nvSpPr>
          <p:cNvPr id="17" name="TextBox 14">
            <a:extLst>
              <a:ext uri="{FF2B5EF4-FFF2-40B4-BE49-F238E27FC236}">
                <a16:creationId xmlns:a16="http://schemas.microsoft.com/office/drawing/2014/main" id="{EC3D9898-E27D-4018-9807-C746469739CB}"/>
              </a:ext>
            </a:extLst>
          </p:cNvPr>
          <p:cNvSpPr txBox="1"/>
          <p:nvPr/>
        </p:nvSpPr>
        <p:spPr>
          <a:xfrm>
            <a:off x="1375947" y="1073337"/>
            <a:ext cx="2734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92D050"/>
                </a:solidFill>
                <a:latin typeface="Corbel" panose="020B0503020204020204" pitchFamily="34" charset="0"/>
                <a:ea typeface="MS PGothic" panose="020B0600070205080204" pitchFamily="34" charset="-128"/>
              </a:rPr>
              <a:t>CERN HSE</a:t>
            </a:r>
          </a:p>
        </p:txBody>
      </p:sp>
      <p:sp>
        <p:nvSpPr>
          <p:cNvPr id="18" name="TextBox 15">
            <a:extLst>
              <a:ext uri="{FF2B5EF4-FFF2-40B4-BE49-F238E27FC236}">
                <a16:creationId xmlns:a16="http://schemas.microsoft.com/office/drawing/2014/main" id="{F082D9BD-0BF5-4CDF-9F8F-41EEAEC4637C}"/>
              </a:ext>
            </a:extLst>
          </p:cNvPr>
          <p:cNvSpPr txBox="1"/>
          <p:nvPr/>
        </p:nvSpPr>
        <p:spPr>
          <a:xfrm>
            <a:off x="8222671" y="1119534"/>
            <a:ext cx="2024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B0F0"/>
                </a:solidFill>
                <a:latin typeface="Corbel" panose="020B0503020204020204" pitchFamily="34" charset="0"/>
                <a:ea typeface="MS PGothic" panose="020B0600070205080204" pitchFamily="34" charset="-128"/>
              </a:rPr>
              <a:t>Project</a:t>
            </a:r>
          </a:p>
        </p:txBody>
      </p:sp>
      <p:sp>
        <p:nvSpPr>
          <p:cNvPr id="19" name="TextBox 16">
            <a:extLst>
              <a:ext uri="{FF2B5EF4-FFF2-40B4-BE49-F238E27FC236}">
                <a16:creationId xmlns:a16="http://schemas.microsoft.com/office/drawing/2014/main" id="{3FC6DD99-8401-44F0-84AD-C1DC088C7658}"/>
              </a:ext>
            </a:extLst>
          </p:cNvPr>
          <p:cNvSpPr txBox="1"/>
          <p:nvPr/>
        </p:nvSpPr>
        <p:spPr>
          <a:xfrm>
            <a:off x="5014214" y="1122814"/>
            <a:ext cx="2382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BA8CDC"/>
                </a:solidFill>
                <a:latin typeface="Corbel" panose="020B0503020204020204" pitchFamily="34" charset="0"/>
                <a:ea typeface="MS PGothic" panose="020B0600070205080204" pitchFamily="34" charset="-128"/>
              </a:rPr>
              <a:t>Equipment owner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E673B4B-C67C-4514-AC66-1C5D45EF4F07}"/>
              </a:ext>
            </a:extLst>
          </p:cNvPr>
          <p:cNvSpPr/>
          <p:nvPr/>
        </p:nvSpPr>
        <p:spPr>
          <a:xfrm>
            <a:off x="7761766" y="4753856"/>
            <a:ext cx="3364832" cy="101372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accent6"/>
                </a:solidFill>
                <a:latin typeface="Corbel"/>
              </a:rPr>
              <a:t>Safety file to be </a:t>
            </a:r>
            <a:r>
              <a:rPr lang="en-US" sz="2000" b="1" dirty="0">
                <a:solidFill>
                  <a:schemeClr val="accent6"/>
                </a:solidFill>
                <a:latin typeface="Corbel"/>
              </a:rPr>
              <a:t>regularly reviewed</a:t>
            </a:r>
            <a:r>
              <a:rPr lang="en-US" sz="2000" dirty="0">
                <a:solidFill>
                  <a:schemeClr val="accent6"/>
                </a:solidFill>
                <a:latin typeface="Corbel"/>
              </a:rPr>
              <a:t> (once a year) and updated upon needs</a:t>
            </a:r>
          </a:p>
        </p:txBody>
      </p:sp>
      <p:sp>
        <p:nvSpPr>
          <p:cNvPr id="22" name="TextBox 23">
            <a:extLst>
              <a:ext uri="{FF2B5EF4-FFF2-40B4-BE49-F238E27FC236}">
                <a16:creationId xmlns:a16="http://schemas.microsoft.com/office/drawing/2014/main" id="{4BE6C922-2336-4A5C-8DED-D446946B1C00}"/>
              </a:ext>
            </a:extLst>
          </p:cNvPr>
          <p:cNvSpPr txBox="1"/>
          <p:nvPr/>
        </p:nvSpPr>
        <p:spPr>
          <a:xfrm>
            <a:off x="8277456" y="4275940"/>
            <a:ext cx="2024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B0F0"/>
                </a:solidFill>
                <a:latin typeface="Corbel" panose="020B0503020204020204" pitchFamily="34" charset="0"/>
                <a:ea typeface="MS PGothic" panose="020B0600070205080204" pitchFamily="34" charset="-128"/>
              </a:rPr>
              <a:t>Operation</a:t>
            </a:r>
          </a:p>
        </p:txBody>
      </p:sp>
      <p:cxnSp>
        <p:nvCxnSpPr>
          <p:cNvPr id="23" name="Straight Arrow Connector 24">
            <a:extLst>
              <a:ext uri="{FF2B5EF4-FFF2-40B4-BE49-F238E27FC236}">
                <a16:creationId xmlns:a16="http://schemas.microsoft.com/office/drawing/2014/main" id="{2D30C60C-F8FC-4C20-9121-E842399EC596}"/>
              </a:ext>
            </a:extLst>
          </p:cNvPr>
          <p:cNvCxnSpPr/>
          <p:nvPr/>
        </p:nvCxnSpPr>
        <p:spPr>
          <a:xfrm flipV="1">
            <a:off x="9289915" y="3872859"/>
            <a:ext cx="1" cy="459653"/>
          </a:xfrm>
          <a:prstGeom prst="straightConnector1">
            <a:avLst/>
          </a:prstGeom>
          <a:ln w="3492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Date Placeholder 4">
            <a:extLst>
              <a:ext uri="{FF2B5EF4-FFF2-40B4-BE49-F238E27FC236}">
                <a16:creationId xmlns:a16="http://schemas.microsoft.com/office/drawing/2014/main" id="{C37A005F-C7F7-443B-9E67-C0B7785091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8788" y="6184800"/>
            <a:ext cx="5454421" cy="673200"/>
          </a:xfrm>
        </p:spPr>
        <p:txBody>
          <a:bodyPr/>
          <a:lstStyle/>
          <a:p>
            <a:r>
              <a:rPr lang="en-US" b="1" dirty="0">
                <a:latin typeface="Arial"/>
              </a:rPr>
              <a:t>I</a:t>
            </a:r>
            <a:r>
              <a:rPr lang="en-US" dirty="0">
                <a:latin typeface="Arial"/>
              </a:rPr>
              <a:t>nternational </a:t>
            </a:r>
            <a:r>
              <a:rPr lang="en-US" b="1" dirty="0">
                <a:latin typeface="Arial"/>
              </a:rPr>
              <a:t>T</a:t>
            </a:r>
            <a:r>
              <a:rPr lang="en-US" dirty="0">
                <a:latin typeface="Arial"/>
              </a:rPr>
              <a:t>echnical </a:t>
            </a:r>
            <a:r>
              <a:rPr lang="en-US" b="1" dirty="0">
                <a:latin typeface="Arial"/>
              </a:rPr>
              <a:t>S</a:t>
            </a:r>
            <a:r>
              <a:rPr lang="en-US" dirty="0">
                <a:latin typeface="Arial"/>
              </a:rPr>
              <a:t>afety </a:t>
            </a:r>
            <a:r>
              <a:rPr lang="en-US" b="1" dirty="0">
                <a:latin typeface="Arial"/>
              </a:rPr>
              <a:t>F</a:t>
            </a:r>
            <a:r>
              <a:rPr lang="en-US" dirty="0">
                <a:latin typeface="Arial"/>
              </a:rPr>
              <a:t>orum, 13-17 May 2019, ESS Sweden</a:t>
            </a:r>
          </a:p>
        </p:txBody>
      </p:sp>
    </p:spTree>
    <p:extLst>
      <p:ext uri="{BB962C8B-B14F-4D97-AF65-F5344CB8AC3E}">
        <p14:creationId xmlns:p14="http://schemas.microsoft.com/office/powerpoint/2010/main" val="320836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5" grpId="0" animBg="1"/>
      <p:bldP spid="16" grpId="0" animBg="1"/>
      <p:bldP spid="17" grpId="0"/>
      <p:bldP spid="18" grpId="0"/>
      <p:bldP spid="19" grpId="0"/>
      <p:bldP spid="21" grpId="0" animBg="1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88" y="289208"/>
            <a:ext cx="9390993" cy="817708"/>
          </a:xfrm>
        </p:spPr>
        <p:txBody>
          <a:bodyPr>
            <a:normAutofit/>
          </a:bodyPr>
          <a:lstStyle/>
          <a:p>
            <a:r>
              <a:rPr lang="en-US" dirty="0"/>
              <a:t>Outlook on possible improvements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pPr/>
              <a:t>17</a:t>
            </a:fld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761766" y="6184801"/>
            <a:ext cx="2982733" cy="673199"/>
          </a:xfrm>
        </p:spPr>
        <p:txBody>
          <a:bodyPr/>
          <a:lstStyle/>
          <a:p>
            <a:r>
              <a:rPr lang="it-IT" dirty="0">
                <a:latin typeface="Arial"/>
              </a:rPr>
              <a:t>Anne Funken</a:t>
            </a:r>
            <a:endParaRPr lang="en-US" dirty="0">
              <a:latin typeface="Arial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1223901"/>
            <a:ext cx="10969139" cy="4960899"/>
          </a:xfrm>
        </p:spPr>
        <p:txBody>
          <a:bodyPr>
            <a:normAutofit/>
          </a:bodyPr>
          <a:lstStyle/>
          <a:p>
            <a:pPr marL="72000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342000" lvl="1" indent="-342000">
              <a:spcBef>
                <a:spcPts val="576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Produce </a:t>
            </a:r>
            <a:r>
              <a:rPr lang="en-US" sz="2400" b="1" dirty="0"/>
              <a:t>equipment safety files </a:t>
            </a:r>
            <a:r>
              <a:rPr lang="en-US" sz="2400" dirty="0"/>
              <a:t>for standard equipment at CERN : </a:t>
            </a:r>
          </a:p>
          <a:p>
            <a:pPr marL="529452" lvl="2" indent="-342000">
              <a:spcBef>
                <a:spcPts val="576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Could be used for the safety file of different projects</a:t>
            </a:r>
          </a:p>
          <a:p>
            <a:pPr marL="529452" lvl="2" indent="-342000">
              <a:spcBef>
                <a:spcPts val="576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Ensure standardization of the contents for each project safety file </a:t>
            </a:r>
          </a:p>
          <a:p>
            <a:pPr marL="529452" lvl="2" indent="-342000">
              <a:spcBef>
                <a:spcPts val="576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Ownership: equipment group</a:t>
            </a:r>
          </a:p>
          <a:p>
            <a:pPr marL="529452" lvl="2" indent="-342000">
              <a:spcBef>
                <a:spcPts val="576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Demonstration of the conformity beyond the project phase</a:t>
            </a:r>
          </a:p>
          <a:p>
            <a:pPr marL="529452" lvl="2" indent="-342000">
              <a:spcBef>
                <a:spcPts val="576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000" lvl="1" indent="-342000">
              <a:spcBef>
                <a:spcPts val="576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Produce a </a:t>
            </a:r>
            <a:r>
              <a:rPr lang="en-US" sz="2400" b="1" dirty="0"/>
              <a:t>safety file for a new facility </a:t>
            </a:r>
            <a:r>
              <a:rPr lang="en-US" sz="2400" dirty="0"/>
              <a:t>focusing on: </a:t>
            </a:r>
          </a:p>
          <a:p>
            <a:pPr marL="529452" lvl="2" indent="-342000">
              <a:spcBef>
                <a:spcPts val="576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Collection of equipment safety files for standard equipment</a:t>
            </a:r>
          </a:p>
          <a:p>
            <a:pPr marL="529452" lvl="2" indent="-342000">
              <a:spcBef>
                <a:spcPts val="576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Identification of hazards and risks induced due to new equipment or processes</a:t>
            </a:r>
          </a:p>
          <a:p>
            <a:pPr marL="529452" lvl="2" indent="-342000">
              <a:spcBef>
                <a:spcPts val="576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Multi-risks assessments (</a:t>
            </a:r>
            <a:r>
              <a:rPr lang="en-US" sz="2000" dirty="0" err="1">
                <a:solidFill>
                  <a:schemeClr val="tx2"/>
                </a:solidFill>
              </a:rPr>
              <a:t>e.g</a:t>
            </a:r>
            <a:r>
              <a:rPr lang="en-US" sz="2000" dirty="0">
                <a:solidFill>
                  <a:schemeClr val="tx2"/>
                </a:solidFill>
              </a:rPr>
              <a:t> fire risk </a:t>
            </a:r>
            <a:r>
              <a:rPr lang="en-US" sz="2000" dirty="0" err="1">
                <a:solidFill>
                  <a:schemeClr val="tx2"/>
                </a:solidFill>
              </a:rPr>
              <a:t>assesment</a:t>
            </a:r>
            <a:r>
              <a:rPr lang="en-US" sz="2000" dirty="0">
                <a:solidFill>
                  <a:schemeClr val="tx2"/>
                </a:solidFill>
              </a:rPr>
              <a:t>)</a:t>
            </a:r>
          </a:p>
          <a:p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F983FB2A-04F8-485D-9A7B-B18DD2F740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8788" y="6184800"/>
            <a:ext cx="5454421" cy="673200"/>
          </a:xfrm>
        </p:spPr>
        <p:txBody>
          <a:bodyPr/>
          <a:lstStyle/>
          <a:p>
            <a:r>
              <a:rPr lang="en-US" b="1" dirty="0">
                <a:latin typeface="Arial"/>
              </a:rPr>
              <a:t>I</a:t>
            </a:r>
            <a:r>
              <a:rPr lang="en-US" dirty="0">
                <a:latin typeface="Arial"/>
              </a:rPr>
              <a:t>nternational </a:t>
            </a:r>
            <a:r>
              <a:rPr lang="en-US" b="1" dirty="0">
                <a:latin typeface="Arial"/>
              </a:rPr>
              <a:t>T</a:t>
            </a:r>
            <a:r>
              <a:rPr lang="en-US" dirty="0">
                <a:latin typeface="Arial"/>
              </a:rPr>
              <a:t>echnical </a:t>
            </a:r>
            <a:r>
              <a:rPr lang="en-US" b="1" dirty="0">
                <a:latin typeface="Arial"/>
              </a:rPr>
              <a:t>S</a:t>
            </a:r>
            <a:r>
              <a:rPr lang="en-US" dirty="0">
                <a:latin typeface="Arial"/>
              </a:rPr>
              <a:t>afety </a:t>
            </a:r>
            <a:r>
              <a:rPr lang="en-US" b="1" dirty="0">
                <a:latin typeface="Arial"/>
              </a:rPr>
              <a:t>F</a:t>
            </a:r>
            <a:r>
              <a:rPr lang="en-US" dirty="0">
                <a:latin typeface="Arial"/>
              </a:rPr>
              <a:t>orum, 13-17 May 2019, ESS Sweden</a:t>
            </a:r>
          </a:p>
        </p:txBody>
      </p:sp>
    </p:spTree>
    <p:extLst>
      <p:ext uri="{BB962C8B-B14F-4D97-AF65-F5344CB8AC3E}">
        <p14:creationId xmlns:p14="http://schemas.microsoft.com/office/powerpoint/2010/main" val="176485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88" y="289208"/>
            <a:ext cx="9390993" cy="817708"/>
          </a:xfrm>
        </p:spPr>
        <p:txBody>
          <a:bodyPr>
            <a:normAutofit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pPr/>
              <a:t>18</a:t>
            </a:fld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761766" y="6184801"/>
            <a:ext cx="2982733" cy="673199"/>
          </a:xfrm>
        </p:spPr>
        <p:txBody>
          <a:bodyPr/>
          <a:lstStyle/>
          <a:p>
            <a:r>
              <a:rPr lang="it-IT" dirty="0">
                <a:latin typeface="Arial"/>
              </a:rPr>
              <a:t>Anne Funken</a:t>
            </a:r>
            <a:endParaRPr lang="en-US" dirty="0">
              <a:latin typeface="Arial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1223901"/>
            <a:ext cx="10969139" cy="4960900"/>
          </a:xfrm>
        </p:spPr>
        <p:txBody>
          <a:bodyPr>
            <a:normAutofit lnSpcReduction="10000"/>
          </a:bodyPr>
          <a:lstStyle/>
          <a:p>
            <a:pPr marL="72000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457200" lvl="1">
              <a:spcBef>
                <a:spcPts val="700"/>
              </a:spcBef>
              <a:spcAft>
                <a:spcPts val="1200"/>
              </a:spcAft>
              <a:buClr>
                <a:schemeClr val="tx2"/>
              </a:buClr>
            </a:pPr>
            <a:r>
              <a:rPr lang="en-US" sz="2400" b="1" dirty="0">
                <a:solidFill>
                  <a:schemeClr val="tx2"/>
                </a:solidFill>
              </a:rPr>
              <a:t>Safety fully integrated </a:t>
            </a:r>
            <a:r>
              <a:rPr lang="en-US" sz="2400" dirty="0">
                <a:solidFill>
                  <a:schemeClr val="tx2"/>
                </a:solidFill>
              </a:rPr>
              <a:t>in the LIU project thanks to the efficient project organization </a:t>
            </a:r>
          </a:p>
          <a:p>
            <a:pPr marL="457200" lvl="1">
              <a:spcBef>
                <a:spcPts val="700"/>
              </a:spcBef>
              <a:spcAft>
                <a:spcPts val="1200"/>
              </a:spcAft>
              <a:buClr>
                <a:schemeClr val="tx2"/>
              </a:buClr>
            </a:pPr>
            <a:r>
              <a:rPr lang="en-US" sz="2400" b="1" dirty="0">
                <a:solidFill>
                  <a:schemeClr val="tx2"/>
                </a:solidFill>
              </a:rPr>
              <a:t>New strategy </a:t>
            </a:r>
            <a:r>
              <a:rPr lang="en-US" sz="2400" dirty="0">
                <a:solidFill>
                  <a:schemeClr val="tx2"/>
                </a:solidFill>
              </a:rPr>
              <a:t>for the management of the safety documentation introduced and deployed in order to meet the specificities and extend of the project (concept of </a:t>
            </a:r>
            <a:r>
              <a:rPr lang="en-US" sz="2400" b="1" dirty="0">
                <a:solidFill>
                  <a:schemeClr val="tx2"/>
                </a:solidFill>
              </a:rPr>
              <a:t>LIU safety packages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  <a:p>
            <a:pPr marL="457200" lvl="1">
              <a:spcBef>
                <a:spcPts val="700"/>
              </a:spcBef>
              <a:spcAft>
                <a:spcPts val="1200"/>
              </a:spcAft>
              <a:buClr>
                <a:schemeClr val="tx2"/>
              </a:buClr>
            </a:pPr>
            <a:r>
              <a:rPr lang="en-US" sz="2400" b="1" dirty="0">
                <a:solidFill>
                  <a:schemeClr val="tx2"/>
                </a:solidFill>
              </a:rPr>
              <a:t>Electrical pre-visits process </a:t>
            </a:r>
            <a:r>
              <a:rPr lang="en-US" sz="2400" dirty="0">
                <a:solidFill>
                  <a:schemeClr val="tx2"/>
                </a:solidFill>
              </a:rPr>
              <a:t>in place to ensure safety compliance of equipment within the project deadline</a:t>
            </a:r>
          </a:p>
          <a:p>
            <a:pPr marL="457200" lvl="1">
              <a:spcBef>
                <a:spcPts val="700"/>
              </a:spcBef>
              <a:spcAft>
                <a:spcPts val="1200"/>
              </a:spcAft>
              <a:buClr>
                <a:schemeClr val="tx2"/>
              </a:buClr>
            </a:pPr>
            <a:r>
              <a:rPr lang="en-US" sz="2400" b="1" dirty="0">
                <a:solidFill>
                  <a:schemeClr val="tx2"/>
                </a:solidFill>
              </a:rPr>
              <a:t>Equipment safety files </a:t>
            </a:r>
            <a:r>
              <a:rPr lang="en-US" sz="2400" dirty="0">
                <a:solidFill>
                  <a:schemeClr val="tx2"/>
                </a:solidFill>
              </a:rPr>
              <a:t>for existing CERN-standard equipment would improve the process further, both for the projects and for the equipment life-cycle as safety has to be demonstrated beyond the project phase</a:t>
            </a:r>
          </a:p>
          <a:p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6478772B-4250-49EB-93C4-0D627E0BAA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8788" y="6184800"/>
            <a:ext cx="5454421" cy="673200"/>
          </a:xfrm>
        </p:spPr>
        <p:txBody>
          <a:bodyPr/>
          <a:lstStyle/>
          <a:p>
            <a:r>
              <a:rPr lang="en-US" b="1" dirty="0">
                <a:latin typeface="Arial"/>
              </a:rPr>
              <a:t>I</a:t>
            </a:r>
            <a:r>
              <a:rPr lang="en-US" dirty="0">
                <a:latin typeface="Arial"/>
              </a:rPr>
              <a:t>nternational </a:t>
            </a:r>
            <a:r>
              <a:rPr lang="en-US" b="1" dirty="0">
                <a:latin typeface="Arial"/>
              </a:rPr>
              <a:t>T</a:t>
            </a:r>
            <a:r>
              <a:rPr lang="en-US" dirty="0">
                <a:latin typeface="Arial"/>
              </a:rPr>
              <a:t>echnical </a:t>
            </a:r>
            <a:r>
              <a:rPr lang="en-US" b="1" dirty="0">
                <a:latin typeface="Arial"/>
              </a:rPr>
              <a:t>S</a:t>
            </a:r>
            <a:r>
              <a:rPr lang="en-US" dirty="0">
                <a:latin typeface="Arial"/>
              </a:rPr>
              <a:t>afety </a:t>
            </a:r>
            <a:r>
              <a:rPr lang="en-US" b="1" dirty="0">
                <a:latin typeface="Arial"/>
              </a:rPr>
              <a:t>F</a:t>
            </a:r>
            <a:r>
              <a:rPr lang="en-US" dirty="0">
                <a:latin typeface="Arial"/>
              </a:rPr>
              <a:t>orum, 13-17 May 2019, ESS Sweden</a:t>
            </a:r>
          </a:p>
        </p:txBody>
      </p:sp>
    </p:spTree>
    <p:extLst>
      <p:ext uri="{BB962C8B-B14F-4D97-AF65-F5344CB8AC3E}">
        <p14:creationId xmlns:p14="http://schemas.microsoft.com/office/powerpoint/2010/main" val="153273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4C8F5AF-5B04-44B3-A671-DDC71266BC5A}"/>
              </a:ext>
            </a:extLst>
          </p:cNvPr>
          <p:cNvSpPr txBox="1">
            <a:spLocks/>
          </p:cNvSpPr>
          <p:nvPr/>
        </p:nvSpPr>
        <p:spPr>
          <a:xfrm>
            <a:off x="3238158" y="1140543"/>
            <a:ext cx="7112455" cy="94044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/>
              <a:t>Thank you for your attention !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664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800" dirty="0"/>
              <a:t>Integration of Safety thru an extended project lifecycle: example of the CERN LHC Injectors Upgrade (LIU) project</a:t>
            </a:r>
            <a:r>
              <a:rPr lang="en-US" dirty="0"/>
              <a:t/>
            </a:r>
            <a:br>
              <a:rPr lang="en-US" dirty="0"/>
            </a:br>
            <a:endParaRPr lang="en-US" sz="27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2054412" y="3810778"/>
            <a:ext cx="8083176" cy="1831651"/>
          </a:xfrm>
        </p:spPr>
        <p:txBody>
          <a:bodyPr>
            <a:normAutofit/>
          </a:bodyPr>
          <a:lstStyle/>
          <a:p>
            <a:r>
              <a:rPr lang="en-US" dirty="0"/>
              <a:t>A. Funken</a:t>
            </a:r>
          </a:p>
          <a:p>
            <a:r>
              <a:rPr lang="en-US" dirty="0"/>
              <a:t>LIU Project Safety Officer</a:t>
            </a:r>
          </a:p>
          <a:p>
            <a:r>
              <a:rPr lang="en-US" dirty="0"/>
              <a:t>CERN Beams Department, Safety Office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pPr/>
              <a:t>2</a:t>
            </a:fld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818788" y="6184800"/>
            <a:ext cx="5454421" cy="673200"/>
          </a:xfrm>
        </p:spPr>
        <p:txBody>
          <a:bodyPr/>
          <a:lstStyle/>
          <a:p>
            <a:r>
              <a:rPr lang="en-US" b="1" dirty="0">
                <a:latin typeface="Arial"/>
              </a:rPr>
              <a:t>I</a:t>
            </a:r>
            <a:r>
              <a:rPr lang="en-US" dirty="0">
                <a:latin typeface="Arial"/>
              </a:rPr>
              <a:t>nternational </a:t>
            </a:r>
            <a:r>
              <a:rPr lang="en-US" b="1" dirty="0">
                <a:latin typeface="Arial"/>
              </a:rPr>
              <a:t>T</a:t>
            </a:r>
            <a:r>
              <a:rPr lang="en-US" dirty="0">
                <a:latin typeface="Arial"/>
              </a:rPr>
              <a:t>echnical </a:t>
            </a:r>
            <a:r>
              <a:rPr lang="en-US" b="1" dirty="0">
                <a:latin typeface="Arial"/>
              </a:rPr>
              <a:t>S</a:t>
            </a:r>
            <a:r>
              <a:rPr lang="en-US" dirty="0">
                <a:latin typeface="Arial"/>
              </a:rPr>
              <a:t>afety </a:t>
            </a:r>
            <a:r>
              <a:rPr lang="en-US" b="1" dirty="0">
                <a:latin typeface="Arial"/>
              </a:rPr>
              <a:t>F</a:t>
            </a:r>
            <a:r>
              <a:rPr lang="en-US" dirty="0">
                <a:latin typeface="Arial"/>
              </a:rPr>
              <a:t>orum, 13-17 May 2019, ESS Sweden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761766" y="6184801"/>
            <a:ext cx="2982733" cy="673199"/>
          </a:xfrm>
        </p:spPr>
        <p:txBody>
          <a:bodyPr/>
          <a:lstStyle/>
          <a:p>
            <a:r>
              <a:rPr lang="it-IT" dirty="0">
                <a:latin typeface="Arial"/>
              </a:rPr>
              <a:t>Anne Funken</a:t>
            </a: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859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88" y="289208"/>
            <a:ext cx="9390993" cy="817708"/>
          </a:xfrm>
        </p:spPr>
        <p:txBody>
          <a:bodyPr>
            <a:normAutofit/>
          </a:bodyPr>
          <a:lstStyle/>
          <a:p>
            <a:r>
              <a:rPr lang="en-US" dirty="0"/>
              <a:t>LIU Safety packages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pPr/>
              <a:t>20</a:t>
            </a:fld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761766" y="6184801"/>
            <a:ext cx="2982733" cy="673199"/>
          </a:xfrm>
        </p:spPr>
        <p:txBody>
          <a:bodyPr/>
          <a:lstStyle/>
          <a:p>
            <a:r>
              <a:rPr lang="it-IT" dirty="0">
                <a:latin typeface="Arial"/>
              </a:rPr>
              <a:t>Anne Funken</a:t>
            </a:r>
            <a:endParaRPr lang="en-US" dirty="0">
              <a:latin typeface="Arial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D415643-422D-4B01-AD25-A1BC98EA745F}"/>
              </a:ext>
            </a:extLst>
          </p:cNvPr>
          <p:cNvSpPr txBox="1">
            <a:spLocks/>
          </p:cNvSpPr>
          <p:nvPr/>
        </p:nvSpPr>
        <p:spPr>
          <a:xfrm>
            <a:off x="1221609" y="5637580"/>
            <a:ext cx="9192938" cy="267739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spcBef>
                <a:spcPts val="700"/>
              </a:spcBef>
              <a:buSzPct val="70000"/>
              <a:buNone/>
              <a:defRPr/>
            </a:pPr>
            <a:r>
              <a:rPr lang="en-GB" sz="1900" i="1" dirty="0"/>
              <a:t>(*) New correspondents appointed per accelerator for LS2 : O. Williams (PSB, Linac3, LEIR), M. Andreini (PS) and A. Arnalich (SPS)  </a:t>
            </a:r>
          </a:p>
          <a:p>
            <a:pPr marL="342900" indent="-342900">
              <a:spcBef>
                <a:spcPts val="700"/>
              </a:spcBef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sz="1200" b="1" i="1" dirty="0">
              <a:solidFill>
                <a:srgbClr val="0070C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860A628-4808-4B39-8ACB-BD7B81B1A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6375" y="1401322"/>
            <a:ext cx="8783406" cy="405535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77370EF-7ACB-48AC-A973-76BAF7927C16}"/>
              </a:ext>
            </a:extLst>
          </p:cNvPr>
          <p:cNvSpPr/>
          <p:nvPr/>
        </p:nvSpPr>
        <p:spPr>
          <a:xfrm>
            <a:off x="8682189" y="1382146"/>
            <a:ext cx="3465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/>
              <a:t>(*)</a:t>
            </a:r>
            <a:endParaRPr lang="en-US" sz="1200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87AFB6F1-B8DB-4441-9956-CADD6C9386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8788" y="6184800"/>
            <a:ext cx="5454421" cy="673200"/>
          </a:xfrm>
        </p:spPr>
        <p:txBody>
          <a:bodyPr/>
          <a:lstStyle/>
          <a:p>
            <a:r>
              <a:rPr lang="en-US" b="1" dirty="0">
                <a:latin typeface="Arial"/>
              </a:rPr>
              <a:t>I</a:t>
            </a:r>
            <a:r>
              <a:rPr lang="en-US" dirty="0">
                <a:latin typeface="Arial"/>
              </a:rPr>
              <a:t>nternational </a:t>
            </a:r>
            <a:r>
              <a:rPr lang="en-US" b="1" dirty="0">
                <a:latin typeface="Arial"/>
              </a:rPr>
              <a:t>T</a:t>
            </a:r>
            <a:r>
              <a:rPr lang="en-US" dirty="0">
                <a:latin typeface="Arial"/>
              </a:rPr>
              <a:t>echnical </a:t>
            </a:r>
            <a:r>
              <a:rPr lang="en-US" b="1" dirty="0">
                <a:latin typeface="Arial"/>
              </a:rPr>
              <a:t>S</a:t>
            </a:r>
            <a:r>
              <a:rPr lang="en-US" dirty="0">
                <a:latin typeface="Arial"/>
              </a:rPr>
              <a:t>afety </a:t>
            </a:r>
            <a:r>
              <a:rPr lang="en-US" b="1" dirty="0">
                <a:latin typeface="Arial"/>
              </a:rPr>
              <a:t>F</a:t>
            </a:r>
            <a:r>
              <a:rPr lang="en-US" dirty="0">
                <a:latin typeface="Arial"/>
              </a:rPr>
              <a:t>orum, 13-17 May 2019, ESS Sweden</a:t>
            </a:r>
          </a:p>
        </p:txBody>
      </p:sp>
    </p:spTree>
    <p:extLst>
      <p:ext uri="{BB962C8B-B14F-4D97-AF65-F5344CB8AC3E}">
        <p14:creationId xmlns:p14="http://schemas.microsoft.com/office/powerpoint/2010/main" val="417754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88" y="289208"/>
            <a:ext cx="9390993" cy="817708"/>
          </a:xfrm>
        </p:spPr>
        <p:txBody>
          <a:bodyPr>
            <a:normAutofit/>
          </a:bodyPr>
          <a:lstStyle/>
          <a:p>
            <a:r>
              <a:rPr lang="en-US" dirty="0"/>
              <a:t>LIU Safety documentation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pPr/>
              <a:t>21</a:t>
            </a:fld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761766" y="6184801"/>
            <a:ext cx="2982733" cy="673199"/>
          </a:xfrm>
        </p:spPr>
        <p:txBody>
          <a:bodyPr/>
          <a:lstStyle/>
          <a:p>
            <a:r>
              <a:rPr lang="it-IT" dirty="0">
                <a:latin typeface="Arial"/>
              </a:rPr>
              <a:t>Anne Funken</a:t>
            </a:r>
            <a:endParaRPr lang="en-US" dirty="0">
              <a:latin typeface="Arial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1223901"/>
            <a:ext cx="10969139" cy="3957699"/>
          </a:xfrm>
        </p:spPr>
        <p:txBody>
          <a:bodyPr>
            <a:normAutofit/>
          </a:bodyPr>
          <a:lstStyle/>
          <a:p>
            <a:pPr marL="0" indent="0">
              <a:spcBef>
                <a:spcPts val="700"/>
              </a:spcBef>
              <a:buClr>
                <a:srgbClr val="0070C0"/>
              </a:buClr>
              <a:buSzPct val="100000"/>
              <a:buNone/>
              <a:defRPr/>
            </a:pPr>
            <a:endParaRPr lang="en-US" dirty="0"/>
          </a:p>
          <a:p>
            <a:pPr marL="342900" indent="-342900">
              <a:spcBef>
                <a:spcPts val="700"/>
              </a:spcBef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dirty="0"/>
              <a:t>As for all projects, a </a:t>
            </a:r>
            <a:r>
              <a:rPr lang="en-GB" b="1" dirty="0"/>
              <a:t>safety documentation (Safety File</a:t>
            </a:r>
            <a:r>
              <a:rPr lang="en-GB" dirty="0"/>
              <a:t>) is required to demonstrate that the new systems or facilities: </a:t>
            </a:r>
          </a:p>
          <a:p>
            <a:pPr marL="754380" lvl="1" indent="-342900">
              <a:spcBef>
                <a:spcPts val="70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n-GB" sz="2200" dirty="0"/>
              <a:t>Are being designed respecting safety principles and</a:t>
            </a:r>
          </a:p>
          <a:p>
            <a:pPr marL="754380" lvl="1" indent="-342900">
              <a:spcBef>
                <a:spcPts val="70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n-GB" sz="2200" dirty="0"/>
              <a:t>Can be constructed, commissioned, operated and dismantled safely</a:t>
            </a:r>
          </a:p>
          <a:p>
            <a:pPr marL="342900" indent="-342900">
              <a:spcBef>
                <a:spcPts val="700"/>
              </a:spcBef>
              <a:buClr>
                <a:srgbClr val="0070C0"/>
              </a:buClr>
              <a:buSzPct val="100000"/>
              <a:defRPr/>
            </a:pPr>
            <a:r>
              <a:rPr lang="en-US" dirty="0"/>
              <a:t>It covers occupational health and safety, the protection of the environment and the safe operation of CERN’s installations</a:t>
            </a:r>
          </a:p>
          <a:p>
            <a:pPr marL="342900" indent="-342900">
              <a:spcBef>
                <a:spcPts val="700"/>
              </a:spcBef>
              <a:buClr>
                <a:srgbClr val="0070C0"/>
              </a:buClr>
              <a:buSzPct val="100000"/>
              <a:defRPr/>
            </a:pPr>
            <a:r>
              <a:rPr lang="en-US" dirty="0"/>
              <a:t>It provides relevant stakeholders with a framework to access all documentation relevant to Safety</a:t>
            </a:r>
            <a:endParaRPr lang="en-GB" dirty="0"/>
          </a:p>
          <a:p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A80877AB-474C-4825-B108-CBF95F6D06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8788" y="6184800"/>
            <a:ext cx="5454421" cy="673200"/>
          </a:xfrm>
        </p:spPr>
        <p:txBody>
          <a:bodyPr/>
          <a:lstStyle/>
          <a:p>
            <a:r>
              <a:rPr lang="en-US" b="1" dirty="0">
                <a:latin typeface="Arial"/>
              </a:rPr>
              <a:t>I</a:t>
            </a:r>
            <a:r>
              <a:rPr lang="en-US" dirty="0">
                <a:latin typeface="Arial"/>
              </a:rPr>
              <a:t>nternational </a:t>
            </a:r>
            <a:r>
              <a:rPr lang="en-US" b="1" dirty="0">
                <a:latin typeface="Arial"/>
              </a:rPr>
              <a:t>T</a:t>
            </a:r>
            <a:r>
              <a:rPr lang="en-US" dirty="0">
                <a:latin typeface="Arial"/>
              </a:rPr>
              <a:t>echnical </a:t>
            </a:r>
            <a:r>
              <a:rPr lang="en-US" b="1" dirty="0">
                <a:latin typeface="Arial"/>
              </a:rPr>
              <a:t>S</a:t>
            </a:r>
            <a:r>
              <a:rPr lang="en-US" dirty="0">
                <a:latin typeface="Arial"/>
              </a:rPr>
              <a:t>afety </a:t>
            </a:r>
            <a:r>
              <a:rPr lang="en-US" b="1" dirty="0">
                <a:latin typeface="Arial"/>
              </a:rPr>
              <a:t>F</a:t>
            </a:r>
            <a:r>
              <a:rPr lang="en-US" dirty="0">
                <a:latin typeface="Arial"/>
              </a:rPr>
              <a:t>orum, 13-17 May 2019, ESS Sweden</a:t>
            </a:r>
          </a:p>
        </p:txBody>
      </p:sp>
    </p:spTree>
    <p:extLst>
      <p:ext uri="{BB962C8B-B14F-4D97-AF65-F5344CB8AC3E}">
        <p14:creationId xmlns:p14="http://schemas.microsoft.com/office/powerpoint/2010/main" val="243131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88" y="289208"/>
            <a:ext cx="9390993" cy="817708"/>
          </a:xfrm>
        </p:spPr>
        <p:txBody>
          <a:bodyPr>
            <a:normAutofit/>
          </a:bodyPr>
          <a:lstStyle/>
          <a:p>
            <a:r>
              <a:rPr lang="en-US" dirty="0"/>
              <a:t>Safety during worksite (Long Shutdown 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pPr/>
              <a:t>22</a:t>
            </a:fld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761766" y="6184801"/>
            <a:ext cx="2982733" cy="673199"/>
          </a:xfrm>
        </p:spPr>
        <p:txBody>
          <a:bodyPr/>
          <a:lstStyle/>
          <a:p>
            <a:r>
              <a:rPr lang="it-IT" dirty="0">
                <a:latin typeface="Arial"/>
              </a:rPr>
              <a:t>Anne Funken</a:t>
            </a:r>
            <a:endParaRPr lang="en-US" dirty="0">
              <a:latin typeface="Arial"/>
            </a:endParaRP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1A93DB82-F207-4678-A903-43E5E5A1B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25607"/>
            <a:ext cx="10969139" cy="4667421"/>
          </a:xfrm>
        </p:spPr>
        <p:txBody>
          <a:bodyPr>
            <a:normAutofit fontScale="92500" lnSpcReduction="20000"/>
          </a:bodyPr>
          <a:lstStyle/>
          <a:p>
            <a:pPr marL="457200">
              <a:lnSpc>
                <a:spcPct val="120000"/>
              </a:lnSpc>
              <a:spcBef>
                <a:spcPts val="576"/>
              </a:spcBef>
            </a:pPr>
            <a:r>
              <a:rPr lang="en-US" b="1" dirty="0"/>
              <a:t>E</a:t>
            </a:r>
            <a:r>
              <a:rPr lang="en-US" dirty="0"/>
              <a:t>ngineering </a:t>
            </a:r>
            <a:r>
              <a:rPr lang="en-US" b="1" dirty="0"/>
              <a:t>C</a:t>
            </a:r>
            <a:r>
              <a:rPr lang="en-US" dirty="0"/>
              <a:t>hange </a:t>
            </a:r>
            <a:r>
              <a:rPr lang="en-US" b="1" dirty="0"/>
              <a:t>R</a:t>
            </a:r>
            <a:r>
              <a:rPr lang="en-US" dirty="0"/>
              <a:t>equests</a:t>
            </a:r>
            <a:r>
              <a:rPr lang="en-US" b="1" dirty="0"/>
              <a:t> (ECRs)</a:t>
            </a:r>
            <a:r>
              <a:rPr lang="en-US" dirty="0"/>
              <a:t> and </a:t>
            </a:r>
            <a:r>
              <a:rPr lang="en-US" b="1" dirty="0"/>
              <a:t>W</a:t>
            </a:r>
            <a:r>
              <a:rPr lang="en-US" dirty="0"/>
              <a:t>ork</a:t>
            </a:r>
            <a:r>
              <a:rPr lang="en-US" b="1" dirty="0"/>
              <a:t> P</a:t>
            </a:r>
            <a:r>
              <a:rPr lang="en-US" dirty="0"/>
              <a:t>ackage</a:t>
            </a:r>
            <a:r>
              <a:rPr lang="en-US" b="1" dirty="0"/>
              <a:t> A</a:t>
            </a:r>
            <a:r>
              <a:rPr lang="en-US" dirty="0"/>
              <a:t>nalysis (</a:t>
            </a:r>
            <a:r>
              <a:rPr lang="en-US" b="1" dirty="0"/>
              <a:t>WPs</a:t>
            </a:r>
            <a:r>
              <a:rPr lang="en-US" dirty="0"/>
              <a:t>) prepared by equipment groups include the hazards and the related control measures</a:t>
            </a:r>
          </a:p>
          <a:p>
            <a:pPr marL="457200">
              <a:lnSpc>
                <a:spcPct val="120000"/>
              </a:lnSpc>
              <a:spcBef>
                <a:spcPts val="576"/>
              </a:spcBef>
            </a:pPr>
            <a:r>
              <a:rPr lang="en-US" dirty="0"/>
              <a:t>Documents to be provided by the equipment groups according to the </a:t>
            </a:r>
            <a:r>
              <a:rPr lang="en-US" b="1" dirty="0"/>
              <a:t>HSE L</a:t>
            </a:r>
            <a:r>
              <a:rPr lang="en-US" dirty="0"/>
              <a:t>aunch</a:t>
            </a:r>
            <a:r>
              <a:rPr lang="en-US" b="1" dirty="0"/>
              <a:t> S</a:t>
            </a:r>
            <a:r>
              <a:rPr lang="en-US" dirty="0"/>
              <a:t>afety</a:t>
            </a:r>
            <a:r>
              <a:rPr lang="en-US" b="1" dirty="0"/>
              <a:t> A</a:t>
            </a:r>
            <a:r>
              <a:rPr lang="en-US" dirty="0"/>
              <a:t>greements </a:t>
            </a:r>
            <a:r>
              <a:rPr lang="en-US" b="1" dirty="0"/>
              <a:t>(LSAs)</a:t>
            </a:r>
            <a:r>
              <a:rPr lang="en-US" dirty="0"/>
              <a:t>: design compliance, conformity of equipment, procedures (part of the </a:t>
            </a:r>
            <a:r>
              <a:rPr lang="en-US" b="1" dirty="0"/>
              <a:t>S</a:t>
            </a:r>
            <a:r>
              <a:rPr lang="en-US" dirty="0"/>
              <a:t>afety </a:t>
            </a:r>
            <a:r>
              <a:rPr lang="en-US" b="1" dirty="0"/>
              <a:t>F</a:t>
            </a:r>
            <a:r>
              <a:rPr lang="en-US" dirty="0"/>
              <a:t>iles of the </a:t>
            </a:r>
            <a:r>
              <a:rPr lang="en-US" b="1" dirty="0"/>
              <a:t>S</a:t>
            </a:r>
            <a:r>
              <a:rPr lang="en-US" dirty="0"/>
              <a:t>afety </a:t>
            </a:r>
            <a:r>
              <a:rPr lang="en-US" b="1" dirty="0"/>
              <a:t>P</a:t>
            </a:r>
            <a:r>
              <a:rPr lang="en-US" dirty="0"/>
              <a:t>ackages)</a:t>
            </a:r>
          </a:p>
          <a:p>
            <a:pPr marL="457200">
              <a:lnSpc>
                <a:spcPct val="120000"/>
              </a:lnSpc>
              <a:spcBef>
                <a:spcPts val="576"/>
              </a:spcBef>
            </a:pPr>
            <a:r>
              <a:rPr lang="en-US" b="1" dirty="0"/>
              <a:t>Standard CERN-wide procedures </a:t>
            </a:r>
            <a:r>
              <a:rPr lang="en-US" dirty="0"/>
              <a:t>applicable (</a:t>
            </a:r>
            <a:r>
              <a:rPr lang="en-GB" b="1" dirty="0"/>
              <a:t>I</a:t>
            </a:r>
            <a:r>
              <a:rPr lang="en-GB" dirty="0"/>
              <a:t>ntervention </a:t>
            </a:r>
            <a:r>
              <a:rPr lang="en-GB" b="1" dirty="0"/>
              <a:t>M</a:t>
            </a:r>
            <a:r>
              <a:rPr lang="en-GB" dirty="0"/>
              <a:t>anagement </a:t>
            </a:r>
            <a:r>
              <a:rPr lang="en-GB" b="1" dirty="0"/>
              <a:t>P</a:t>
            </a:r>
            <a:r>
              <a:rPr lang="en-GB" dirty="0"/>
              <a:t>lanning &amp; </a:t>
            </a:r>
            <a:r>
              <a:rPr lang="en-GB" b="1" dirty="0"/>
              <a:t>A</a:t>
            </a:r>
            <a:r>
              <a:rPr lang="en-GB" dirty="0"/>
              <a:t>ctivity </a:t>
            </a:r>
            <a:r>
              <a:rPr lang="en-GB" b="1" dirty="0"/>
              <a:t>C</a:t>
            </a:r>
            <a:r>
              <a:rPr lang="en-GB" dirty="0"/>
              <a:t>oordination </a:t>
            </a:r>
            <a:r>
              <a:rPr lang="en-GB" b="1" dirty="0"/>
              <a:t>T</a:t>
            </a:r>
            <a:r>
              <a:rPr lang="en-GB" dirty="0"/>
              <a:t>ool</a:t>
            </a:r>
            <a:r>
              <a:rPr lang="en-US" dirty="0"/>
              <a:t>, Joint Inspection Visits, </a:t>
            </a:r>
            <a:r>
              <a:rPr lang="en-GB" b="1" dirty="0"/>
              <a:t>T</a:t>
            </a:r>
            <a:r>
              <a:rPr lang="en-GB" dirty="0"/>
              <a:t>raceability of </a:t>
            </a:r>
            <a:r>
              <a:rPr lang="en-GB" b="1" dirty="0"/>
              <a:t>R</a:t>
            </a:r>
            <a:r>
              <a:rPr lang="en-GB" dirty="0"/>
              <a:t>adioactive </a:t>
            </a:r>
            <a:r>
              <a:rPr lang="en-GB" b="1" dirty="0"/>
              <a:t>E</a:t>
            </a:r>
            <a:r>
              <a:rPr lang="en-GB" dirty="0"/>
              <a:t>quipment at </a:t>
            </a:r>
            <a:r>
              <a:rPr lang="en-GB" b="1" dirty="0"/>
              <a:t>C</a:t>
            </a:r>
            <a:r>
              <a:rPr lang="en-GB" dirty="0"/>
              <a:t>ERN</a:t>
            </a:r>
            <a:r>
              <a:rPr lang="en-US" dirty="0"/>
              <a:t>, principle of </a:t>
            </a:r>
            <a:r>
              <a:rPr lang="en-US" b="1" dirty="0"/>
              <a:t>A</a:t>
            </a:r>
            <a:r>
              <a:rPr lang="en-US" dirty="0"/>
              <a:t>s </a:t>
            </a:r>
            <a:r>
              <a:rPr lang="en-US" b="1" dirty="0"/>
              <a:t>L</a:t>
            </a:r>
            <a:r>
              <a:rPr lang="en-US" dirty="0"/>
              <a:t>ow </a:t>
            </a:r>
            <a:r>
              <a:rPr lang="en-US" b="1" dirty="0"/>
              <a:t>A</a:t>
            </a:r>
            <a:r>
              <a:rPr lang="en-US" dirty="0"/>
              <a:t>s </a:t>
            </a:r>
            <a:r>
              <a:rPr lang="en-US" b="1" dirty="0"/>
              <a:t>R</a:t>
            </a:r>
            <a:r>
              <a:rPr lang="en-US" dirty="0"/>
              <a:t>easonably </a:t>
            </a:r>
            <a:r>
              <a:rPr lang="en-US" b="1" dirty="0"/>
              <a:t>A</a:t>
            </a:r>
            <a:r>
              <a:rPr lang="en-US" dirty="0"/>
              <a:t>chievable) </a:t>
            </a:r>
          </a:p>
          <a:p>
            <a:pPr marL="457200">
              <a:lnSpc>
                <a:spcPct val="120000"/>
              </a:lnSpc>
              <a:spcBef>
                <a:spcPts val="576"/>
              </a:spcBef>
            </a:pPr>
            <a:r>
              <a:rPr lang="en-US" b="1" dirty="0"/>
              <a:t>Facility coordination meetings </a:t>
            </a:r>
            <a:r>
              <a:rPr lang="en-US" dirty="0"/>
              <a:t>at machine level ensure the management of the planning and the coactivity</a:t>
            </a:r>
          </a:p>
          <a:p>
            <a:pPr marL="457200">
              <a:lnSpc>
                <a:spcPct val="120000"/>
              </a:lnSpc>
              <a:spcBef>
                <a:spcPts val="576"/>
              </a:spcBef>
            </a:pPr>
            <a:r>
              <a:rPr lang="en-US" b="1" dirty="0"/>
              <a:t>Safety Support Officer LS2 </a:t>
            </a:r>
            <a:r>
              <a:rPr lang="en-US" dirty="0"/>
              <a:t>appointed for the injectors</a:t>
            </a:r>
          </a:p>
          <a:p>
            <a:pPr marL="342000" lvl="1" indent="-342000">
              <a:lnSpc>
                <a:spcPct val="120000"/>
              </a:lnSpc>
              <a:spcBef>
                <a:spcPts val="576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F997D533-0C09-4BA2-92B4-F24F305763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8788" y="6184800"/>
            <a:ext cx="5454421" cy="673200"/>
          </a:xfrm>
        </p:spPr>
        <p:txBody>
          <a:bodyPr/>
          <a:lstStyle/>
          <a:p>
            <a:r>
              <a:rPr lang="en-US" b="1" dirty="0">
                <a:latin typeface="Arial"/>
              </a:rPr>
              <a:t>I</a:t>
            </a:r>
            <a:r>
              <a:rPr lang="en-US" dirty="0">
                <a:latin typeface="Arial"/>
              </a:rPr>
              <a:t>nternational </a:t>
            </a:r>
            <a:r>
              <a:rPr lang="en-US" b="1" dirty="0">
                <a:latin typeface="Arial"/>
              </a:rPr>
              <a:t>T</a:t>
            </a:r>
            <a:r>
              <a:rPr lang="en-US" dirty="0">
                <a:latin typeface="Arial"/>
              </a:rPr>
              <a:t>echnical </a:t>
            </a:r>
            <a:r>
              <a:rPr lang="en-US" b="1" dirty="0">
                <a:latin typeface="Arial"/>
              </a:rPr>
              <a:t>S</a:t>
            </a:r>
            <a:r>
              <a:rPr lang="en-US" dirty="0">
                <a:latin typeface="Arial"/>
              </a:rPr>
              <a:t>afety </a:t>
            </a:r>
            <a:r>
              <a:rPr lang="en-US" b="1" dirty="0">
                <a:latin typeface="Arial"/>
              </a:rPr>
              <a:t>F</a:t>
            </a:r>
            <a:r>
              <a:rPr lang="en-US" dirty="0">
                <a:latin typeface="Arial"/>
              </a:rPr>
              <a:t>orum, 13-17 May 2019, ESS Sweden</a:t>
            </a:r>
          </a:p>
        </p:txBody>
      </p:sp>
    </p:spTree>
    <p:extLst>
      <p:ext uri="{BB962C8B-B14F-4D97-AF65-F5344CB8AC3E}">
        <p14:creationId xmlns:p14="http://schemas.microsoft.com/office/powerpoint/2010/main" val="171625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2000" indent="0">
              <a:buNone/>
            </a:pPr>
            <a:endParaRPr lang="en-US" dirty="0"/>
          </a:p>
          <a:p>
            <a:r>
              <a:rPr lang="en-US" dirty="0">
                <a:solidFill>
                  <a:srgbClr val="0D428C"/>
                </a:solidFill>
              </a:rPr>
              <a:t>Introduction to the LIU project</a:t>
            </a:r>
          </a:p>
          <a:p>
            <a:r>
              <a:rPr lang="en-US" dirty="0">
                <a:solidFill>
                  <a:srgbClr val="0D428C"/>
                </a:solidFill>
              </a:rPr>
              <a:t>Safety objectives</a:t>
            </a:r>
          </a:p>
          <a:p>
            <a:r>
              <a:rPr lang="en-US" dirty="0">
                <a:solidFill>
                  <a:srgbClr val="0D428C"/>
                </a:solidFill>
              </a:rPr>
              <a:t>Safety organization</a:t>
            </a:r>
          </a:p>
          <a:p>
            <a:r>
              <a:rPr lang="en-US" dirty="0">
                <a:solidFill>
                  <a:srgbClr val="0D428C"/>
                </a:solidFill>
              </a:rPr>
              <a:t>Safety milestones</a:t>
            </a:r>
          </a:p>
          <a:p>
            <a:r>
              <a:rPr lang="en-US" dirty="0">
                <a:solidFill>
                  <a:srgbClr val="0D428C"/>
                </a:solidFill>
              </a:rPr>
              <a:t>Safety documentation</a:t>
            </a:r>
          </a:p>
          <a:p>
            <a:r>
              <a:rPr lang="en-US" dirty="0">
                <a:solidFill>
                  <a:srgbClr val="0D428C"/>
                </a:solidFill>
              </a:rPr>
              <a:t>Safety compliance of the equipment</a:t>
            </a:r>
          </a:p>
          <a:p>
            <a:pPr>
              <a:buClrTx/>
            </a:pPr>
            <a:r>
              <a:rPr lang="en-US" dirty="0">
                <a:solidFill>
                  <a:srgbClr val="0D428C"/>
                </a:solidFill>
              </a:rPr>
              <a:t>Outlook on possible improvements and 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pPr/>
              <a:t>3</a:t>
            </a:fld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818788" y="6184800"/>
            <a:ext cx="5454421" cy="673200"/>
          </a:xfrm>
        </p:spPr>
        <p:txBody>
          <a:bodyPr/>
          <a:lstStyle/>
          <a:p>
            <a:r>
              <a:rPr lang="en-US" b="1" dirty="0">
                <a:latin typeface="Arial"/>
              </a:rPr>
              <a:t>I</a:t>
            </a:r>
            <a:r>
              <a:rPr lang="en-US" dirty="0">
                <a:latin typeface="Arial"/>
              </a:rPr>
              <a:t>nternational </a:t>
            </a:r>
            <a:r>
              <a:rPr lang="en-US" b="1" dirty="0">
                <a:latin typeface="Arial"/>
              </a:rPr>
              <a:t>T</a:t>
            </a:r>
            <a:r>
              <a:rPr lang="en-US" dirty="0">
                <a:latin typeface="Arial"/>
              </a:rPr>
              <a:t>echnical </a:t>
            </a:r>
            <a:r>
              <a:rPr lang="en-US" b="1" dirty="0">
                <a:latin typeface="Arial"/>
              </a:rPr>
              <a:t>S</a:t>
            </a:r>
            <a:r>
              <a:rPr lang="en-US" dirty="0">
                <a:latin typeface="Arial"/>
              </a:rPr>
              <a:t>afety </a:t>
            </a:r>
            <a:r>
              <a:rPr lang="en-US" b="1" dirty="0">
                <a:latin typeface="Arial"/>
              </a:rPr>
              <a:t>F</a:t>
            </a:r>
            <a:r>
              <a:rPr lang="en-US" dirty="0">
                <a:latin typeface="Arial"/>
              </a:rPr>
              <a:t>orum, 13-17 May 2019, ESS Sweden</a:t>
            </a: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761766" y="6184801"/>
            <a:ext cx="2982733" cy="673199"/>
          </a:xfrm>
        </p:spPr>
        <p:txBody>
          <a:bodyPr/>
          <a:lstStyle/>
          <a:p>
            <a:r>
              <a:rPr lang="it-IT" dirty="0">
                <a:latin typeface="Arial"/>
              </a:rPr>
              <a:t>Anne Funken</a:t>
            </a: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171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88" y="289208"/>
            <a:ext cx="9390993" cy="817708"/>
          </a:xfrm>
        </p:spPr>
        <p:txBody>
          <a:bodyPr>
            <a:normAutofit/>
          </a:bodyPr>
          <a:lstStyle/>
          <a:p>
            <a:r>
              <a:rPr lang="en-US" dirty="0"/>
              <a:t>Introduction to the LIU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23901"/>
            <a:ext cx="10969139" cy="5077884"/>
          </a:xfrm>
        </p:spPr>
        <p:txBody>
          <a:bodyPr>
            <a:normAutofit/>
          </a:bodyPr>
          <a:lstStyle/>
          <a:p>
            <a:pPr marL="72000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>
              <a:buFont typeface="Wingdings" charset="2"/>
              <a:buChar char="Ø"/>
            </a:pPr>
            <a:r>
              <a:rPr lang="en-US" dirty="0"/>
              <a:t>Aim:</a:t>
            </a:r>
          </a:p>
          <a:p>
            <a:pPr lvl="1"/>
            <a:r>
              <a:rPr lang="en-GB" sz="2400" dirty="0"/>
              <a:t>The LHC Injectors Upgrade (LIU) project aims at making the injectors chain of the LHC, for both protons and ions, capable of supplying the </a:t>
            </a:r>
            <a:r>
              <a:rPr lang="en-GB" sz="2400" b="1" dirty="0"/>
              <a:t>high intensity and high brightness beams</a:t>
            </a:r>
            <a:r>
              <a:rPr lang="en-GB" sz="2400" dirty="0"/>
              <a:t> requested by the High-Luminosity LHC (HL-LHC) project</a:t>
            </a:r>
            <a:endParaRPr lang="en-US" sz="2400" dirty="0">
              <a:sym typeface="Wingdings"/>
            </a:endParaRPr>
          </a:p>
          <a:p>
            <a:pPr marL="374400" lvl="1" indent="0">
              <a:buNone/>
            </a:pPr>
            <a:endParaRPr lang="en-US" sz="1000" dirty="0"/>
          </a:p>
          <a:p>
            <a:pPr>
              <a:buFont typeface="Wingdings" charset="2"/>
              <a:buChar char="Ø"/>
            </a:pPr>
            <a:r>
              <a:rPr lang="en-US" dirty="0"/>
              <a:t>Overall scope: </a:t>
            </a:r>
          </a:p>
          <a:p>
            <a:pPr lvl="1"/>
            <a:r>
              <a:rPr lang="en-GB" sz="2400" dirty="0"/>
              <a:t>A new linear accelerator (Linac4)</a:t>
            </a:r>
          </a:p>
          <a:p>
            <a:pPr lvl="1"/>
            <a:r>
              <a:rPr lang="en-GB" sz="2400" b="1" dirty="0"/>
              <a:t>Five existing accelerators</a:t>
            </a:r>
          </a:p>
          <a:p>
            <a:pPr lvl="1"/>
            <a:r>
              <a:rPr lang="en-GB" sz="2400" dirty="0"/>
              <a:t>Related surface buildings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pPr/>
              <a:t>4</a:t>
            </a:fld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761766" y="6184801"/>
            <a:ext cx="2982733" cy="673199"/>
          </a:xfrm>
        </p:spPr>
        <p:txBody>
          <a:bodyPr/>
          <a:lstStyle/>
          <a:p>
            <a:r>
              <a:rPr lang="it-IT" dirty="0">
                <a:latin typeface="Arial"/>
              </a:rPr>
              <a:t>Anne Funken</a:t>
            </a:r>
            <a:endParaRPr lang="en-US" dirty="0">
              <a:latin typeface="Arial"/>
            </a:endParaRP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FD320244-5D5C-489B-B84D-17EBA4EB49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8788" y="6184800"/>
            <a:ext cx="5454421" cy="673200"/>
          </a:xfrm>
        </p:spPr>
        <p:txBody>
          <a:bodyPr/>
          <a:lstStyle/>
          <a:p>
            <a:r>
              <a:rPr lang="en-US" b="1" dirty="0">
                <a:latin typeface="Arial"/>
              </a:rPr>
              <a:t>I</a:t>
            </a:r>
            <a:r>
              <a:rPr lang="en-US" dirty="0">
                <a:latin typeface="Arial"/>
              </a:rPr>
              <a:t>nternational </a:t>
            </a:r>
            <a:r>
              <a:rPr lang="en-US" b="1" dirty="0">
                <a:latin typeface="Arial"/>
              </a:rPr>
              <a:t>T</a:t>
            </a:r>
            <a:r>
              <a:rPr lang="en-US" dirty="0">
                <a:latin typeface="Arial"/>
              </a:rPr>
              <a:t>echnical </a:t>
            </a:r>
            <a:r>
              <a:rPr lang="en-US" b="1" dirty="0">
                <a:latin typeface="Arial"/>
              </a:rPr>
              <a:t>S</a:t>
            </a:r>
            <a:r>
              <a:rPr lang="en-US" dirty="0">
                <a:latin typeface="Arial"/>
              </a:rPr>
              <a:t>afety </a:t>
            </a:r>
            <a:r>
              <a:rPr lang="en-US" b="1" dirty="0">
                <a:latin typeface="Arial"/>
              </a:rPr>
              <a:t>F</a:t>
            </a:r>
            <a:r>
              <a:rPr lang="en-US" dirty="0">
                <a:latin typeface="Arial"/>
              </a:rPr>
              <a:t>orum, 13-17 May 2019, ESS Sweden</a:t>
            </a:r>
          </a:p>
        </p:txBody>
      </p:sp>
    </p:spTree>
    <p:extLst>
      <p:ext uri="{BB962C8B-B14F-4D97-AF65-F5344CB8AC3E}">
        <p14:creationId xmlns:p14="http://schemas.microsoft.com/office/powerpoint/2010/main" val="185252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pPr/>
              <a:t>5</a:t>
            </a:fld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pic>
        <p:nvPicPr>
          <p:cNvPr id="9" name="Picture 8" descr="LHC_default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6" b="13621"/>
          <a:stretch/>
        </p:blipFill>
        <p:spPr>
          <a:xfrm>
            <a:off x="2584817" y="1330871"/>
            <a:ext cx="7071420" cy="430305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034118" y="2570988"/>
            <a:ext cx="4228353" cy="2973294"/>
            <a:chOff x="4034118" y="3406588"/>
            <a:chExt cx="4228353" cy="2973294"/>
          </a:xfrm>
        </p:grpSpPr>
        <p:grpSp>
          <p:nvGrpSpPr>
            <p:cNvPr id="11" name="Group 10"/>
            <p:cNvGrpSpPr/>
            <p:nvPr/>
          </p:nvGrpSpPr>
          <p:grpSpPr>
            <a:xfrm>
              <a:off x="4034118" y="3406588"/>
              <a:ext cx="4228353" cy="2973294"/>
              <a:chOff x="4034118" y="3406588"/>
              <a:chExt cx="4228353" cy="2973294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4034118" y="3406588"/>
                <a:ext cx="4228353" cy="2973294"/>
              </a:xfrm>
              <a:prstGeom prst="roundRect">
                <a:avLst/>
              </a:prstGeom>
              <a:noFill/>
              <a:ln w="28575" cmpd="sng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" name="Group 13"/>
              <p:cNvGrpSpPr/>
              <p:nvPr/>
            </p:nvGrpSpPr>
            <p:grpSpPr>
              <a:xfrm>
                <a:off x="4721412" y="3556000"/>
                <a:ext cx="3048000" cy="2728118"/>
                <a:chOff x="4721412" y="3556000"/>
                <a:chExt cx="3048000" cy="2728118"/>
              </a:xfrm>
            </p:grpSpPr>
            <p:sp>
              <p:nvSpPr>
                <p:cNvPr id="15" name="Oval 14"/>
                <p:cNvSpPr/>
                <p:nvPr/>
              </p:nvSpPr>
              <p:spPr>
                <a:xfrm>
                  <a:off x="4721412" y="3556000"/>
                  <a:ext cx="3048000" cy="866588"/>
                </a:xfrm>
                <a:prstGeom prst="ellipse">
                  <a:avLst/>
                </a:prstGeom>
                <a:noFill/>
                <a:ln w="57150" cmpd="sng">
                  <a:solidFill>
                    <a:schemeClr val="tx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A417F"/>
                    </a:solidFill>
                  </a:endParaRPr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>
                  <a:off x="6036235" y="5109882"/>
                  <a:ext cx="642471" cy="134472"/>
                </a:xfrm>
                <a:prstGeom prst="ellipse">
                  <a:avLst/>
                </a:prstGeom>
                <a:noFill/>
                <a:ln w="57150" cmpd="sng">
                  <a:solidFill>
                    <a:srgbClr val="B875B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6245412" y="5411693"/>
                  <a:ext cx="1524000" cy="445247"/>
                </a:xfrm>
                <a:prstGeom prst="ellipse">
                  <a:avLst/>
                </a:prstGeom>
                <a:noFill/>
                <a:ln w="57150" cmpd="sng">
                  <a:solidFill>
                    <a:srgbClr val="BD1784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" name="Straight Connector 17"/>
                <p:cNvCxnSpPr/>
                <p:nvPr/>
              </p:nvCxnSpPr>
              <p:spPr>
                <a:xfrm flipV="1">
                  <a:off x="5797176" y="5363882"/>
                  <a:ext cx="328706" cy="358588"/>
                </a:xfrm>
                <a:prstGeom prst="line">
                  <a:avLst/>
                </a:prstGeom>
                <a:ln w="57150" cmpd="sng">
                  <a:solidFill>
                    <a:srgbClr val="B484BB"/>
                  </a:solidFill>
                  <a:prstDash val="soli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Rounded Rectangle 18"/>
                <p:cNvSpPr>
                  <a:spLocks noChangeAspect="1"/>
                </p:cNvSpPr>
                <p:nvPr/>
              </p:nvSpPr>
              <p:spPr>
                <a:xfrm>
                  <a:off x="6170706" y="5961530"/>
                  <a:ext cx="389794" cy="322588"/>
                </a:xfrm>
                <a:prstGeom prst="roundRect">
                  <a:avLst/>
                </a:prstGeom>
                <a:noFill/>
                <a:ln w="57150" cmpd="sng">
                  <a:solidFill>
                    <a:srgbClr val="575FAB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>
                      <a:solidFill>
                        <a:srgbClr val="000000"/>
                      </a:solidFill>
                    </a:ln>
                  </a:endParaRPr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 flipV="1">
                  <a:off x="5782236" y="5812117"/>
                  <a:ext cx="164353" cy="463177"/>
                </a:xfrm>
                <a:prstGeom prst="line">
                  <a:avLst/>
                </a:prstGeom>
                <a:ln w="57150" cmpd="sng">
                  <a:solidFill>
                    <a:srgbClr val="575FAB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12" name="Picture 11" descr="Screen Shot 2016-08-26 at 14.14.30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476" r="28767" b="2208"/>
            <a:stretch/>
          </p:blipFill>
          <p:spPr>
            <a:xfrm>
              <a:off x="5262285" y="5677646"/>
              <a:ext cx="485994" cy="180000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1386642" y="4154831"/>
            <a:ext cx="4395593" cy="1076318"/>
            <a:chOff x="1386642" y="4990431"/>
            <a:chExt cx="4395593" cy="1076318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26010">
              <a:off x="1386642" y="4990431"/>
              <a:ext cx="2229252" cy="1076318"/>
            </a:xfrm>
            <a:prstGeom prst="rect">
              <a:avLst/>
            </a:prstGeom>
            <a:ln w="28575" cmpd="sng">
              <a:solidFill>
                <a:srgbClr val="B875B1"/>
              </a:solidFill>
            </a:ln>
          </p:spPr>
        </p:pic>
        <p:sp>
          <p:nvSpPr>
            <p:cNvPr id="23" name="TextBox 22"/>
            <p:cNvSpPr txBox="1"/>
            <p:nvPr/>
          </p:nvSpPr>
          <p:spPr>
            <a:xfrm>
              <a:off x="2554941" y="5065058"/>
              <a:ext cx="12849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B875B1"/>
                  </a:solidFill>
                </a:rPr>
                <a:t>Linac4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3675529" y="5408705"/>
              <a:ext cx="2106706" cy="194235"/>
            </a:xfrm>
            <a:prstGeom prst="straightConnector1">
              <a:avLst/>
            </a:prstGeom>
            <a:ln>
              <a:solidFill>
                <a:srgbClr val="B875B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6681694" y="514325"/>
            <a:ext cx="5510305" cy="3733063"/>
            <a:chOff x="6681694" y="514325"/>
            <a:chExt cx="5510305" cy="3733063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95" t="6487" r="13905"/>
            <a:stretch/>
          </p:blipFill>
          <p:spPr>
            <a:xfrm rot="5400000">
              <a:off x="8635946" y="613174"/>
              <a:ext cx="1603212" cy="1405514"/>
            </a:xfrm>
            <a:prstGeom prst="rect">
              <a:avLst/>
            </a:prstGeom>
          </p:spPr>
        </p:pic>
        <p:grpSp>
          <p:nvGrpSpPr>
            <p:cNvPr id="30" name="Group 29"/>
            <p:cNvGrpSpPr/>
            <p:nvPr/>
          </p:nvGrpSpPr>
          <p:grpSpPr>
            <a:xfrm>
              <a:off x="6681694" y="1642145"/>
              <a:ext cx="5510305" cy="2605243"/>
              <a:chOff x="6681694" y="2477745"/>
              <a:chExt cx="5510305" cy="2605243"/>
            </a:xfrm>
          </p:grpSpPr>
          <p:cxnSp>
            <p:nvCxnSpPr>
              <p:cNvPr id="31" name="Straight Arrow Connector 30"/>
              <p:cNvCxnSpPr/>
              <p:nvPr/>
            </p:nvCxnSpPr>
            <p:spPr>
              <a:xfrm flipH="1">
                <a:off x="6681694" y="4258235"/>
                <a:ext cx="2029012" cy="824753"/>
              </a:xfrm>
              <a:prstGeom prst="straightConnector1">
                <a:avLst/>
              </a:prstGeom>
              <a:ln>
                <a:solidFill>
                  <a:srgbClr val="B875B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oup 31"/>
              <p:cNvGrpSpPr/>
              <p:nvPr/>
            </p:nvGrpSpPr>
            <p:grpSpPr>
              <a:xfrm>
                <a:off x="8607909" y="2477745"/>
                <a:ext cx="2901922" cy="1451783"/>
                <a:chOff x="8697556" y="3956924"/>
                <a:chExt cx="2901922" cy="1451783"/>
              </a:xfrm>
            </p:grpSpPr>
            <p:pic>
              <p:nvPicPr>
                <p:cNvPr id="34" name="Picture 33"/>
                <p:cNvPicPr>
                  <a:picLocks noChangeAspect="1"/>
                </p:cNvPicPr>
                <p:nvPr/>
              </p:nvPicPr>
              <p:blipFill>
                <a:blip r:embed="rId7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97556" y="4258237"/>
                  <a:ext cx="1517048" cy="1150470"/>
                </a:xfrm>
                <a:prstGeom prst="rect">
                  <a:avLst/>
                </a:prstGeom>
              </p:spPr>
            </p:pic>
            <p:pic>
              <p:nvPicPr>
                <p:cNvPr id="35" name="Picture 34"/>
                <p:cNvPicPr>
                  <a:picLocks noChangeAspect="1"/>
                </p:cNvPicPr>
                <p:nvPr/>
              </p:nvPicPr>
              <p:blipFill>
                <a:blip r:embed="rId8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947820" y="3956924"/>
                  <a:ext cx="1651658" cy="1239346"/>
                </a:xfrm>
                <a:prstGeom prst="rect">
                  <a:avLst/>
                </a:prstGeom>
              </p:spPr>
            </p:pic>
          </p:grpSp>
          <p:sp>
            <p:nvSpPr>
              <p:cNvPr id="33" name="TextBox 32"/>
              <p:cNvSpPr txBox="1"/>
              <p:nvPr/>
            </p:nvSpPr>
            <p:spPr>
              <a:xfrm>
                <a:off x="10100234" y="3690471"/>
                <a:ext cx="2091765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6400" indent="-140400">
                  <a:buFont typeface="Arial"/>
                  <a:buChar char="•"/>
                </a:pPr>
                <a:r>
                  <a:rPr lang="en-US" sz="1400" b="1" dirty="0"/>
                  <a:t>160 MeV </a:t>
                </a:r>
                <a:r>
                  <a:rPr lang="en-US" sz="1400" dirty="0"/>
                  <a:t>H</a:t>
                </a:r>
                <a:r>
                  <a:rPr lang="en-US" sz="1400" baseline="30000" dirty="0"/>
                  <a:t>-</a:t>
                </a:r>
                <a:r>
                  <a:rPr lang="en-US" sz="1400" dirty="0"/>
                  <a:t> charge exchange  injection</a:t>
                </a:r>
              </a:p>
              <a:p>
                <a:pPr marL="176400" indent="-140400">
                  <a:buFont typeface="Arial"/>
                  <a:buChar char="•"/>
                </a:pPr>
                <a:r>
                  <a:rPr lang="en-US" sz="1400" dirty="0"/>
                  <a:t>Acceleration to </a:t>
                </a:r>
                <a:r>
                  <a:rPr lang="en-US" sz="1400" b="1" dirty="0"/>
                  <a:t>2 GeV </a:t>
                </a:r>
                <a:r>
                  <a:rPr lang="en-US" sz="1400" dirty="0"/>
                  <a:t>with new main power supply and new RF systems</a:t>
                </a: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-31911" y="909362"/>
            <a:ext cx="4559087" cy="3309876"/>
            <a:chOff x="-31911" y="909362"/>
            <a:chExt cx="4559087" cy="3309876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0088" y="909362"/>
              <a:ext cx="1604781" cy="1279573"/>
            </a:xfrm>
            <a:prstGeom prst="rect">
              <a:avLst/>
            </a:prstGeom>
            <a:effectLst>
              <a:softEdge rad="63500"/>
            </a:effectLst>
          </p:spPr>
        </p:pic>
        <p:grpSp>
          <p:nvGrpSpPr>
            <p:cNvPr id="36" name="Group 35"/>
            <p:cNvGrpSpPr/>
            <p:nvPr/>
          </p:nvGrpSpPr>
          <p:grpSpPr>
            <a:xfrm>
              <a:off x="-31911" y="1213556"/>
              <a:ext cx="4559087" cy="3005682"/>
              <a:chOff x="-31911" y="2049156"/>
              <a:chExt cx="4559087" cy="3005682"/>
            </a:xfrm>
          </p:grpSpPr>
          <p:pic>
            <p:nvPicPr>
              <p:cNvPr id="37" name="Picture 36" descr="IMG_1530.JPG"/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31911" y="2049156"/>
                <a:ext cx="1809911" cy="1357433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 rotWithShape="1">
              <a:blip r:embed="rId11"/>
              <a:srcRect l="14960" r="14312"/>
              <a:stretch/>
            </p:blipFill>
            <p:spPr>
              <a:xfrm>
                <a:off x="1613549" y="2286019"/>
                <a:ext cx="899987" cy="1382869"/>
              </a:xfrm>
              <a:prstGeom prst="rect">
                <a:avLst/>
              </a:prstGeom>
            </p:spPr>
          </p:pic>
          <p:sp>
            <p:nvSpPr>
              <p:cNvPr id="39" name="TextBox 38"/>
              <p:cNvSpPr txBox="1"/>
              <p:nvPr/>
            </p:nvSpPr>
            <p:spPr>
              <a:xfrm>
                <a:off x="2987" y="3454400"/>
                <a:ext cx="2369825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6400" indent="-140400">
                  <a:buFont typeface="Arial"/>
                  <a:buChar char="•"/>
                </a:pPr>
                <a:r>
                  <a:rPr lang="en-US" sz="1400" dirty="0"/>
                  <a:t>Main </a:t>
                </a:r>
                <a:r>
                  <a:rPr lang="en-US" sz="1400" b="1" dirty="0"/>
                  <a:t>RF</a:t>
                </a:r>
                <a:r>
                  <a:rPr lang="en-US" sz="1400" dirty="0"/>
                  <a:t> system (200 MHz) upgrade</a:t>
                </a:r>
              </a:p>
              <a:p>
                <a:pPr marL="176400" indent="-140400">
                  <a:buFont typeface="Arial"/>
                  <a:buChar char="•"/>
                </a:pPr>
                <a:r>
                  <a:rPr lang="en-US" sz="1400" dirty="0"/>
                  <a:t>Longitudinal </a:t>
                </a:r>
                <a:r>
                  <a:rPr lang="en-US" sz="1400" b="1" dirty="0"/>
                  <a:t>impedance</a:t>
                </a:r>
                <a:r>
                  <a:rPr lang="en-US" sz="1400" dirty="0"/>
                  <a:t> reduction &amp; anti-</a:t>
                </a:r>
                <a:r>
                  <a:rPr lang="en-US" sz="1400" dirty="0" err="1"/>
                  <a:t>ecloud</a:t>
                </a:r>
                <a:r>
                  <a:rPr lang="en-US" sz="1400" dirty="0"/>
                  <a:t> coating</a:t>
                </a:r>
              </a:p>
              <a:p>
                <a:pPr marL="176400" indent="-140400">
                  <a:buFont typeface="Arial"/>
                  <a:buChar char="•"/>
                </a:pPr>
                <a:r>
                  <a:rPr lang="en-US" sz="1400" dirty="0"/>
                  <a:t>New </a:t>
                </a:r>
                <a:r>
                  <a:rPr lang="en-US" sz="1400" b="1" dirty="0"/>
                  <a:t>beam dump </a:t>
                </a:r>
                <a:r>
                  <a:rPr lang="en-US" sz="1400" dirty="0"/>
                  <a:t>and protection devices</a:t>
                </a:r>
              </a:p>
            </p:txBody>
          </p:sp>
          <p:cxnSp>
            <p:nvCxnSpPr>
              <p:cNvPr id="40" name="Straight Arrow Connector 39"/>
              <p:cNvCxnSpPr/>
              <p:nvPr/>
            </p:nvCxnSpPr>
            <p:spPr>
              <a:xfrm>
                <a:off x="2091765" y="3780118"/>
                <a:ext cx="2435411" cy="209176"/>
              </a:xfrm>
              <a:prstGeom prst="straightConnector1">
                <a:avLst/>
              </a:prstGeom>
              <a:ln>
                <a:solidFill>
                  <a:srgbClr val="5B9BD5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6" name="TextBox 45"/>
          <p:cNvSpPr txBox="1"/>
          <p:nvPr/>
        </p:nvSpPr>
        <p:spPr>
          <a:xfrm>
            <a:off x="2222421" y="5253097"/>
            <a:ext cx="26932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400" indent="-140400">
              <a:buFont typeface="Arial"/>
              <a:buChar char="•"/>
            </a:pPr>
            <a:r>
              <a:rPr lang="en-US" sz="1400" dirty="0"/>
              <a:t>Acceleration of H</a:t>
            </a:r>
            <a:r>
              <a:rPr lang="en-US" sz="1400" baseline="30000" dirty="0"/>
              <a:t>-</a:t>
            </a:r>
            <a:r>
              <a:rPr lang="en-US" sz="1400" dirty="0"/>
              <a:t> to </a:t>
            </a:r>
            <a:r>
              <a:rPr lang="en-US" sz="1400" b="1" dirty="0"/>
              <a:t>160 MeV </a:t>
            </a:r>
          </a:p>
          <a:p>
            <a:pPr marL="176400" indent="-140400">
              <a:buFont typeface="Arial"/>
              <a:buChar char="•"/>
            </a:pPr>
            <a:r>
              <a:rPr lang="en-US" sz="1400" dirty="0"/>
              <a:t>Nominal 40 mA within 0.4 </a:t>
            </a:r>
            <a:r>
              <a:rPr lang="en-US" sz="1400" dirty="0">
                <a:latin typeface="Symbol" charset="2"/>
                <a:cs typeface="Symbol" charset="2"/>
              </a:rPr>
              <a:t>m</a:t>
            </a:r>
            <a:r>
              <a:rPr lang="en-US" sz="1400" dirty="0"/>
              <a:t>m</a:t>
            </a:r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818788" y="289208"/>
            <a:ext cx="9390993" cy="817708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Overview on LIU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605060" y="3683719"/>
            <a:ext cx="4475422" cy="3037757"/>
            <a:chOff x="7605060" y="3683719"/>
            <a:chExt cx="4475422" cy="3037757"/>
          </a:xfrm>
        </p:grpSpPr>
        <p:grpSp>
          <p:nvGrpSpPr>
            <p:cNvPr id="2" name="Group 1"/>
            <p:cNvGrpSpPr/>
            <p:nvPr/>
          </p:nvGrpSpPr>
          <p:grpSpPr>
            <a:xfrm>
              <a:off x="7605060" y="3683719"/>
              <a:ext cx="4475422" cy="2338681"/>
              <a:chOff x="7605060" y="3683719"/>
              <a:chExt cx="4475422" cy="2338681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7605060" y="3683719"/>
                <a:ext cx="2604720" cy="2338681"/>
                <a:chOff x="7605060" y="4519319"/>
                <a:chExt cx="2604720" cy="2338681"/>
              </a:xfrm>
            </p:grpSpPr>
            <p:pic>
              <p:nvPicPr>
                <p:cNvPr id="42" name="Picture 41"/>
                <p:cNvPicPr>
                  <a:picLocks noChangeAspect="1"/>
                </p:cNvPicPr>
                <p:nvPr/>
              </p:nvPicPr>
              <p:blipFill rotWithShape="1">
                <a:blip r:embed="rId12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500" t="6666" r="25750"/>
                <a:stretch/>
              </p:blipFill>
              <p:spPr>
                <a:xfrm>
                  <a:off x="8438731" y="5438588"/>
                  <a:ext cx="1691888" cy="1419412"/>
                </a:xfrm>
                <a:prstGeom prst="rect">
                  <a:avLst/>
                </a:prstGeom>
              </p:spPr>
            </p:pic>
            <p:sp>
              <p:nvSpPr>
                <p:cNvPr id="43" name="TextBox 42"/>
                <p:cNvSpPr txBox="1"/>
                <p:nvPr/>
              </p:nvSpPr>
              <p:spPr>
                <a:xfrm>
                  <a:off x="8280397" y="4519319"/>
                  <a:ext cx="1929383" cy="95410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marL="176400" indent="-140400">
                    <a:buFont typeface="Arial"/>
                    <a:buChar char="•"/>
                  </a:pPr>
                  <a:r>
                    <a:rPr lang="en-US" sz="1400" b="1" dirty="0"/>
                    <a:t>2 </a:t>
                  </a:r>
                  <a:r>
                    <a:rPr lang="en-US" sz="1400" b="1" dirty="0" err="1"/>
                    <a:t>GeV</a:t>
                  </a:r>
                  <a:r>
                    <a:rPr lang="en-US" sz="1400" b="1" dirty="0"/>
                    <a:t> </a:t>
                  </a:r>
                  <a:r>
                    <a:rPr lang="en-US" sz="1400" dirty="0"/>
                    <a:t>injection</a:t>
                  </a:r>
                </a:p>
                <a:p>
                  <a:pPr marL="176400" indent="-140400">
                    <a:buFont typeface="Arial"/>
                    <a:buChar char="•"/>
                  </a:pPr>
                  <a:r>
                    <a:rPr lang="en-US" sz="1400" dirty="0"/>
                    <a:t>New </a:t>
                  </a:r>
                  <a:r>
                    <a:rPr lang="en-US" sz="1400" b="1" dirty="0"/>
                    <a:t>RF</a:t>
                  </a:r>
                  <a:r>
                    <a:rPr lang="en-US" sz="1400" dirty="0"/>
                    <a:t> equipment including broad-band feedback</a:t>
                  </a:r>
                </a:p>
              </p:txBody>
            </p:sp>
            <p:cxnSp>
              <p:nvCxnSpPr>
                <p:cNvPr id="45" name="Straight Arrow Connector 44"/>
                <p:cNvCxnSpPr/>
                <p:nvPr/>
              </p:nvCxnSpPr>
              <p:spPr>
                <a:xfrm flipH="1" flipV="1">
                  <a:off x="7605060" y="5871882"/>
                  <a:ext cx="672352" cy="194236"/>
                </a:xfrm>
                <a:prstGeom prst="straightConnector1">
                  <a:avLst/>
                </a:prstGeom>
                <a:ln>
                  <a:solidFill>
                    <a:srgbClr val="F010A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8262" y="3748660"/>
                <a:ext cx="1982220" cy="1486664"/>
              </a:xfrm>
              <a:prstGeom prst="rect">
                <a:avLst/>
              </a:prstGeom>
            </p:spPr>
          </p:pic>
        </p:grp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2547530-C093-7344-B167-8F9553109A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22" r="12529"/>
            <a:stretch/>
          </p:blipFill>
          <p:spPr>
            <a:xfrm rot="5400000">
              <a:off x="9529682" y="5201166"/>
              <a:ext cx="1834606" cy="1206013"/>
            </a:xfrm>
            <a:prstGeom prst="rect">
              <a:avLst/>
            </a:prstGeom>
          </p:spPr>
        </p:pic>
      </p:grpSp>
      <p:sp>
        <p:nvSpPr>
          <p:cNvPr id="53" name="TextBox 52"/>
          <p:cNvSpPr txBox="1"/>
          <p:nvPr/>
        </p:nvSpPr>
        <p:spPr>
          <a:xfrm>
            <a:off x="5546040" y="5883452"/>
            <a:ext cx="2693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/>
            <a:r>
              <a:rPr lang="en-US" sz="1400" i="1" dirty="0"/>
              <a:t>Courtesy: G. Rumolo (CERN)</a:t>
            </a:r>
          </a:p>
        </p:txBody>
      </p:sp>
      <p:sp>
        <p:nvSpPr>
          <p:cNvPr id="5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761766" y="6184801"/>
            <a:ext cx="2982733" cy="673199"/>
          </a:xfrm>
        </p:spPr>
        <p:txBody>
          <a:bodyPr/>
          <a:lstStyle/>
          <a:p>
            <a:r>
              <a:rPr lang="it-IT" dirty="0">
                <a:latin typeface="Arial"/>
              </a:rPr>
              <a:t>Anne Funken</a:t>
            </a:r>
            <a:endParaRPr lang="en-US" dirty="0">
              <a:latin typeface="Arial"/>
            </a:endParaRPr>
          </a:p>
        </p:txBody>
      </p:sp>
      <p:sp>
        <p:nvSpPr>
          <p:cNvPr id="50" name="Date Placeholder 4">
            <a:extLst>
              <a:ext uri="{FF2B5EF4-FFF2-40B4-BE49-F238E27FC236}">
                <a16:creationId xmlns:a16="http://schemas.microsoft.com/office/drawing/2014/main" id="{50AC8779-A8E4-4809-BFF8-939ED45C38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8788" y="6184800"/>
            <a:ext cx="5454421" cy="673200"/>
          </a:xfrm>
        </p:spPr>
        <p:txBody>
          <a:bodyPr/>
          <a:lstStyle/>
          <a:p>
            <a:r>
              <a:rPr lang="en-US" b="1" dirty="0">
                <a:latin typeface="Arial"/>
              </a:rPr>
              <a:t>I</a:t>
            </a:r>
            <a:r>
              <a:rPr lang="en-US" dirty="0">
                <a:latin typeface="Arial"/>
              </a:rPr>
              <a:t>nternational </a:t>
            </a:r>
            <a:r>
              <a:rPr lang="en-US" b="1" dirty="0">
                <a:latin typeface="Arial"/>
              </a:rPr>
              <a:t>T</a:t>
            </a:r>
            <a:r>
              <a:rPr lang="en-US" dirty="0">
                <a:latin typeface="Arial"/>
              </a:rPr>
              <a:t>echnical </a:t>
            </a:r>
            <a:r>
              <a:rPr lang="en-US" b="1" dirty="0">
                <a:latin typeface="Arial"/>
              </a:rPr>
              <a:t>S</a:t>
            </a:r>
            <a:r>
              <a:rPr lang="en-US" dirty="0">
                <a:latin typeface="Arial"/>
              </a:rPr>
              <a:t>afety </a:t>
            </a:r>
            <a:r>
              <a:rPr lang="en-US" b="1" dirty="0">
                <a:latin typeface="Arial"/>
              </a:rPr>
              <a:t>F</a:t>
            </a:r>
            <a:r>
              <a:rPr lang="en-US" dirty="0">
                <a:latin typeface="Arial"/>
              </a:rPr>
              <a:t>orum, 13-17 May 2019, ESS Sweden</a:t>
            </a:r>
          </a:p>
        </p:txBody>
      </p:sp>
    </p:spTree>
    <p:extLst>
      <p:ext uri="{BB962C8B-B14F-4D97-AF65-F5344CB8AC3E}">
        <p14:creationId xmlns:p14="http://schemas.microsoft.com/office/powerpoint/2010/main" val="415712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timeline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pPr/>
              <a:t>6</a:t>
            </a:fld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pic>
        <p:nvPicPr>
          <p:cNvPr id="3" name="Picture 2" descr="Timelines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01"/>
          <a:stretch/>
        </p:blipFill>
        <p:spPr>
          <a:xfrm>
            <a:off x="3593219" y="1736999"/>
            <a:ext cx="8348076" cy="29844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29398" y="5052289"/>
            <a:ext cx="633686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Proton Runs			</a:t>
            </a:r>
            <a:r>
              <a:rPr lang="en-US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Technical Stops</a:t>
            </a:r>
            <a:endParaRPr lang="en-US" sz="10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endParaRPr lang="en-US" sz="10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Long Shutdowns		</a:t>
            </a:r>
            <a:r>
              <a:rPr lang="en-US" b="1" dirty="0">
                <a:ln w="317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Beam Commissioning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527167" y="3182464"/>
            <a:ext cx="4216399" cy="0"/>
          </a:xfrm>
          <a:prstGeom prst="straightConnector1">
            <a:avLst/>
          </a:prstGeom>
          <a:ln>
            <a:solidFill>
              <a:srgbClr val="008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379866" y="2868702"/>
            <a:ext cx="85164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Run 2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8743566" y="2449969"/>
            <a:ext cx="2228206" cy="792227"/>
            <a:chOff x="7981575" y="1956916"/>
            <a:chExt cx="2228206" cy="792227"/>
          </a:xfrm>
        </p:grpSpPr>
        <p:sp>
          <p:nvSpPr>
            <p:cNvPr id="10" name="TextBox 9"/>
            <p:cNvSpPr txBox="1"/>
            <p:nvPr/>
          </p:nvSpPr>
          <p:spPr>
            <a:xfrm>
              <a:off x="8440785" y="1956916"/>
              <a:ext cx="8665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LS2</a:t>
              </a: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>
              <a:off x="7981575" y="2689411"/>
              <a:ext cx="2228206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8205689" y="2379811"/>
              <a:ext cx="180985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9900"/>
                  </a:solidFill>
                </a:rPr>
                <a:t>Mainly LIU work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648815" y="4033738"/>
            <a:ext cx="2794002" cy="571129"/>
            <a:chOff x="5886824" y="3540685"/>
            <a:chExt cx="2794002" cy="571129"/>
          </a:xfrm>
        </p:grpSpPr>
        <p:sp>
          <p:nvSpPr>
            <p:cNvPr id="28" name="TextBox 27"/>
            <p:cNvSpPr txBox="1"/>
            <p:nvPr/>
          </p:nvSpPr>
          <p:spPr>
            <a:xfrm>
              <a:off x="7114987" y="3540685"/>
              <a:ext cx="8665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LS3</a:t>
              </a: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>
              <a:off x="5886824" y="4111814"/>
              <a:ext cx="2794002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4527167" y="3182464"/>
            <a:ext cx="7545295" cy="1645311"/>
            <a:chOff x="3765176" y="2689411"/>
            <a:chExt cx="7545295" cy="1645311"/>
          </a:xfrm>
        </p:grpSpPr>
        <p:cxnSp>
          <p:nvCxnSpPr>
            <p:cNvPr id="18" name="Straight Arrow Connector 17"/>
            <p:cNvCxnSpPr/>
            <p:nvPr/>
          </p:nvCxnSpPr>
          <p:spPr>
            <a:xfrm flipH="1">
              <a:off x="10209781" y="2689411"/>
              <a:ext cx="1100690" cy="0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3765176" y="4306047"/>
              <a:ext cx="3137648" cy="0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3854816" y="3965390"/>
              <a:ext cx="85164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8000"/>
                  </a:solidFill>
                </a:rPr>
                <a:t>Run 3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804163" y="2473052"/>
            <a:ext cx="1448969" cy="323165"/>
            <a:chOff x="7140192" y="2527577"/>
            <a:chExt cx="1448969" cy="323165"/>
          </a:xfrm>
        </p:grpSpPr>
        <p:sp>
          <p:nvSpPr>
            <p:cNvPr id="7" name="5-Point Star 6"/>
            <p:cNvSpPr>
              <a:spLocks noChangeAspect="1"/>
            </p:cNvSpPr>
            <p:nvPr/>
          </p:nvSpPr>
          <p:spPr>
            <a:xfrm>
              <a:off x="8337165" y="2551146"/>
              <a:ext cx="251996" cy="251998"/>
            </a:xfrm>
            <a:prstGeom prst="star5">
              <a:avLst/>
            </a:prstGeom>
            <a:solidFill>
              <a:schemeClr val="tx2"/>
            </a:solidFill>
            <a:ln>
              <a:solidFill>
                <a:schemeClr val="accent1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140192" y="2527577"/>
              <a:ext cx="131341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>
                  <a:solidFill>
                    <a:schemeClr val="accent6"/>
                  </a:solidFill>
                </a:rPr>
                <a:t>We are here</a:t>
              </a:r>
            </a:p>
          </p:txBody>
        </p:sp>
      </p:grpSp>
      <p:sp>
        <p:nvSpPr>
          <p:cNvPr id="31" name="Content Placeholder 2"/>
          <p:cNvSpPr>
            <a:spLocks noGrp="1"/>
          </p:cNvSpPr>
          <p:nvPr>
            <p:ph idx="1"/>
          </p:nvPr>
        </p:nvSpPr>
        <p:spPr>
          <a:xfrm>
            <a:off x="224118" y="1325607"/>
            <a:ext cx="3615764" cy="4667421"/>
          </a:xfrm>
        </p:spPr>
        <p:txBody>
          <a:bodyPr>
            <a:normAutofit fontScale="92500" lnSpcReduction="10000"/>
          </a:bodyPr>
          <a:lstStyle/>
          <a:p>
            <a:pPr>
              <a:buClrTx/>
            </a:pPr>
            <a:r>
              <a:rPr lang="en-US" b="1" dirty="0">
                <a:solidFill>
                  <a:schemeClr val="accent6"/>
                </a:solidFill>
              </a:rPr>
              <a:t>Up to now</a:t>
            </a:r>
            <a:r>
              <a:rPr lang="en-US" dirty="0">
                <a:solidFill>
                  <a:schemeClr val="accent6"/>
                </a:solidFill>
              </a:rPr>
              <a:t>: </a:t>
            </a:r>
          </a:p>
          <a:p>
            <a:pPr lvl="1">
              <a:buClrTx/>
            </a:pPr>
            <a:r>
              <a:rPr lang="en-US" dirty="0">
                <a:solidFill>
                  <a:schemeClr val="accent6"/>
                </a:solidFill>
              </a:rPr>
              <a:t>Equipment design, prototyping, procurement, advanced installation   and testing; </a:t>
            </a:r>
          </a:p>
          <a:p>
            <a:pPr lvl="1">
              <a:buClrTx/>
            </a:pPr>
            <a:r>
              <a:rPr lang="en-US" dirty="0">
                <a:solidFill>
                  <a:schemeClr val="accent6"/>
                </a:solidFill>
              </a:rPr>
              <a:t>Cabling and </a:t>
            </a:r>
            <a:r>
              <a:rPr lang="en-US" dirty="0" err="1">
                <a:solidFill>
                  <a:schemeClr val="accent6"/>
                </a:solidFill>
              </a:rPr>
              <a:t>decabling</a:t>
            </a:r>
            <a:r>
              <a:rPr lang="en-US" dirty="0">
                <a:solidFill>
                  <a:schemeClr val="accent6"/>
                </a:solidFill>
              </a:rPr>
              <a:t>; </a:t>
            </a:r>
          </a:p>
          <a:p>
            <a:pPr lvl="1">
              <a:buClrTx/>
            </a:pPr>
            <a:r>
              <a:rPr lang="en-US" dirty="0">
                <a:solidFill>
                  <a:schemeClr val="accent6"/>
                </a:solidFill>
              </a:rPr>
              <a:t>Beam studies; </a:t>
            </a:r>
          </a:p>
          <a:p>
            <a:pPr lvl="1">
              <a:buClrTx/>
            </a:pPr>
            <a:r>
              <a:rPr lang="en-US" dirty="0">
                <a:solidFill>
                  <a:schemeClr val="accent6"/>
                </a:solidFill>
              </a:rPr>
              <a:t>Surface work (CE, racks); </a:t>
            </a:r>
          </a:p>
          <a:p>
            <a:pPr lvl="1">
              <a:buClrTx/>
            </a:pPr>
            <a:r>
              <a:rPr lang="en-US" dirty="0">
                <a:solidFill>
                  <a:schemeClr val="accent6"/>
                </a:solidFill>
              </a:rPr>
              <a:t>Linac4 commissioning</a:t>
            </a:r>
          </a:p>
          <a:p>
            <a:pPr>
              <a:buClrTx/>
            </a:pPr>
            <a:r>
              <a:rPr lang="en-US" b="1" dirty="0">
                <a:solidFill>
                  <a:srgbClr val="FF9900"/>
                </a:solidFill>
              </a:rPr>
              <a:t>LS2: </a:t>
            </a:r>
            <a:r>
              <a:rPr lang="en-US" dirty="0">
                <a:solidFill>
                  <a:srgbClr val="FF9900"/>
                </a:solidFill>
              </a:rPr>
              <a:t>Mostly LIU installation work</a:t>
            </a:r>
          </a:p>
          <a:p>
            <a:pPr>
              <a:buClrTx/>
            </a:pPr>
            <a:r>
              <a:rPr lang="en-US" b="1" dirty="0">
                <a:solidFill>
                  <a:srgbClr val="008000"/>
                </a:solidFill>
              </a:rPr>
              <a:t>Run 3</a:t>
            </a:r>
            <a:r>
              <a:rPr lang="en-US" dirty="0">
                <a:solidFill>
                  <a:srgbClr val="008000"/>
                </a:solidFill>
              </a:rPr>
              <a:t>: LIU beam commissioning through the injectors chain</a:t>
            </a:r>
          </a:p>
          <a:p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761766" y="6184801"/>
            <a:ext cx="2982733" cy="673199"/>
          </a:xfrm>
        </p:spPr>
        <p:txBody>
          <a:bodyPr/>
          <a:lstStyle/>
          <a:p>
            <a:r>
              <a:rPr lang="it-IT" dirty="0">
                <a:latin typeface="Arial"/>
              </a:rPr>
              <a:t>Anne Funken</a:t>
            </a:r>
            <a:endParaRPr lang="en-US" dirty="0">
              <a:latin typeface="Arial"/>
            </a:endParaRPr>
          </a:p>
        </p:txBody>
      </p:sp>
      <p:sp>
        <p:nvSpPr>
          <p:cNvPr id="25" name="Date Placeholder 4">
            <a:extLst>
              <a:ext uri="{FF2B5EF4-FFF2-40B4-BE49-F238E27FC236}">
                <a16:creationId xmlns:a16="http://schemas.microsoft.com/office/drawing/2014/main" id="{D8076F7C-951A-47C7-ADFE-53ECD6CC57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8788" y="6184800"/>
            <a:ext cx="5454421" cy="673200"/>
          </a:xfrm>
        </p:spPr>
        <p:txBody>
          <a:bodyPr/>
          <a:lstStyle/>
          <a:p>
            <a:r>
              <a:rPr lang="en-US" b="1" dirty="0">
                <a:latin typeface="Arial"/>
              </a:rPr>
              <a:t>I</a:t>
            </a:r>
            <a:r>
              <a:rPr lang="en-US" dirty="0">
                <a:latin typeface="Arial"/>
              </a:rPr>
              <a:t>nternational </a:t>
            </a:r>
            <a:r>
              <a:rPr lang="en-US" b="1" dirty="0">
                <a:latin typeface="Arial"/>
              </a:rPr>
              <a:t>T</a:t>
            </a:r>
            <a:r>
              <a:rPr lang="en-US" dirty="0">
                <a:latin typeface="Arial"/>
              </a:rPr>
              <a:t>echnical </a:t>
            </a:r>
            <a:r>
              <a:rPr lang="en-US" b="1" dirty="0">
                <a:latin typeface="Arial"/>
              </a:rPr>
              <a:t>S</a:t>
            </a:r>
            <a:r>
              <a:rPr lang="en-US" dirty="0">
                <a:latin typeface="Arial"/>
              </a:rPr>
              <a:t>afety </a:t>
            </a:r>
            <a:r>
              <a:rPr lang="en-US" b="1" dirty="0">
                <a:latin typeface="Arial"/>
              </a:rPr>
              <a:t>F</a:t>
            </a:r>
            <a:r>
              <a:rPr lang="en-US" dirty="0">
                <a:latin typeface="Arial"/>
              </a:rPr>
              <a:t>orum, 13-17 May 2019, ESS Sweden</a:t>
            </a:r>
          </a:p>
        </p:txBody>
      </p:sp>
    </p:spTree>
    <p:extLst>
      <p:ext uri="{BB962C8B-B14F-4D97-AF65-F5344CB8AC3E}">
        <p14:creationId xmlns:p14="http://schemas.microsoft.com/office/powerpoint/2010/main" val="14366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88" y="289208"/>
            <a:ext cx="9390993" cy="817708"/>
          </a:xfrm>
        </p:spPr>
        <p:txBody>
          <a:bodyPr>
            <a:normAutofit/>
          </a:bodyPr>
          <a:lstStyle/>
          <a:p>
            <a:r>
              <a:rPr lang="en-US" dirty="0"/>
              <a:t>LIU Safety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23901"/>
            <a:ext cx="10969139" cy="1915307"/>
          </a:xfrm>
        </p:spPr>
        <p:txBody>
          <a:bodyPr>
            <a:normAutofit/>
          </a:bodyPr>
          <a:lstStyle/>
          <a:p>
            <a:pPr lvl="1"/>
            <a:r>
              <a:rPr lang="en-GB" sz="2400" b="1" dirty="0" smtClean="0"/>
              <a:t>Ensure </a:t>
            </a:r>
            <a:r>
              <a:rPr lang="en-GB" sz="2400" b="1" dirty="0"/>
              <a:t>the present level of Safety </a:t>
            </a:r>
            <a:r>
              <a:rPr lang="en-GB" sz="2400" dirty="0"/>
              <a:t>for the people and the environment during all project phases: design, prototyping, installation, commissioning, operation and dismantling</a:t>
            </a:r>
            <a:endParaRPr lang="en-US" sz="2400" dirty="0">
              <a:sym typeface="Wingdings"/>
            </a:endParaRPr>
          </a:p>
          <a:p>
            <a:pPr marL="374400" lvl="1" indent="0">
              <a:buNone/>
            </a:pPr>
            <a:endParaRPr lang="en-US" sz="1000" dirty="0"/>
          </a:p>
          <a:p>
            <a:pPr lvl="1"/>
            <a:r>
              <a:rPr lang="en-GB" sz="2400" b="1" dirty="0"/>
              <a:t>Improve</a:t>
            </a:r>
            <a:r>
              <a:rPr lang="en-GB" sz="2400" dirty="0"/>
              <a:t> the level of Safety whenever possible or required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pPr/>
              <a:t>7</a:t>
            </a:fld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761766" y="6184801"/>
            <a:ext cx="2982733" cy="673199"/>
          </a:xfrm>
        </p:spPr>
        <p:txBody>
          <a:bodyPr/>
          <a:lstStyle/>
          <a:p>
            <a:r>
              <a:rPr lang="it-IT" dirty="0">
                <a:latin typeface="Arial"/>
              </a:rPr>
              <a:t>Anne Funken</a:t>
            </a:r>
            <a:endParaRPr lang="en-US" dirty="0">
              <a:latin typeface="Arial"/>
            </a:endParaRPr>
          </a:p>
        </p:txBody>
      </p:sp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4A61BFFB-E96C-3645-82F8-7A3391EB19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609" t="9430" r="21213" b="10326"/>
          <a:stretch/>
        </p:blipFill>
        <p:spPr>
          <a:xfrm>
            <a:off x="1395576" y="3317358"/>
            <a:ext cx="4300843" cy="24822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8D49F6-85BE-B943-893C-3D9D99B6711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5" t="6782" r="4872" b="11718"/>
          <a:stretch/>
        </p:blipFill>
        <p:spPr>
          <a:xfrm>
            <a:off x="6273209" y="3229237"/>
            <a:ext cx="5142614" cy="257032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467CB39-24F4-4889-8BFE-3041636EC686}"/>
              </a:ext>
            </a:extLst>
          </p:cNvPr>
          <p:cNvSpPr/>
          <p:nvPr/>
        </p:nvSpPr>
        <p:spPr>
          <a:xfrm>
            <a:off x="6478827" y="5889588"/>
            <a:ext cx="454696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dirty="0">
                <a:latin typeface="Verdana" panose="020B060403050404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New SPS internal beam dump with the external shielding</a:t>
            </a:r>
            <a:endParaRPr lang="en-GB" sz="1000" b="1" dirty="0"/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0AA81A32-BC70-40CA-9172-B3D548D5BE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8788" y="6184800"/>
            <a:ext cx="5454421" cy="673200"/>
          </a:xfrm>
        </p:spPr>
        <p:txBody>
          <a:bodyPr/>
          <a:lstStyle/>
          <a:p>
            <a:r>
              <a:rPr lang="en-US" b="1" dirty="0">
                <a:latin typeface="Arial"/>
              </a:rPr>
              <a:t>I</a:t>
            </a:r>
            <a:r>
              <a:rPr lang="en-US" dirty="0">
                <a:latin typeface="Arial"/>
              </a:rPr>
              <a:t>nternational </a:t>
            </a:r>
            <a:r>
              <a:rPr lang="en-US" b="1" dirty="0">
                <a:latin typeface="Arial"/>
              </a:rPr>
              <a:t>T</a:t>
            </a:r>
            <a:r>
              <a:rPr lang="en-US" dirty="0">
                <a:latin typeface="Arial"/>
              </a:rPr>
              <a:t>echnical </a:t>
            </a:r>
            <a:r>
              <a:rPr lang="en-US" b="1" dirty="0">
                <a:latin typeface="Arial"/>
              </a:rPr>
              <a:t>S</a:t>
            </a:r>
            <a:r>
              <a:rPr lang="en-US" dirty="0">
                <a:latin typeface="Arial"/>
              </a:rPr>
              <a:t>afety </a:t>
            </a:r>
            <a:r>
              <a:rPr lang="en-US" b="1" dirty="0">
                <a:latin typeface="Arial"/>
              </a:rPr>
              <a:t>F</a:t>
            </a:r>
            <a:r>
              <a:rPr lang="en-US" dirty="0">
                <a:latin typeface="Arial"/>
              </a:rPr>
              <a:t>orum, 13-17 May 2019, ESS Sweden</a:t>
            </a:r>
          </a:p>
        </p:txBody>
      </p:sp>
    </p:spTree>
    <p:extLst>
      <p:ext uri="{BB962C8B-B14F-4D97-AF65-F5344CB8AC3E}">
        <p14:creationId xmlns:p14="http://schemas.microsoft.com/office/powerpoint/2010/main" val="43670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88" y="289208"/>
            <a:ext cx="9390993" cy="817708"/>
          </a:xfrm>
        </p:spPr>
        <p:txBody>
          <a:bodyPr>
            <a:normAutofit/>
          </a:bodyPr>
          <a:lstStyle/>
          <a:p>
            <a:r>
              <a:rPr lang="en-US" dirty="0"/>
              <a:t>LIU Safety organization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pPr/>
              <a:t>8</a:t>
            </a:fld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761766" y="6184801"/>
            <a:ext cx="2982733" cy="673199"/>
          </a:xfrm>
        </p:spPr>
        <p:txBody>
          <a:bodyPr/>
          <a:lstStyle/>
          <a:p>
            <a:r>
              <a:rPr lang="it-IT" dirty="0">
                <a:latin typeface="Arial"/>
              </a:rPr>
              <a:t>Anne Funken</a:t>
            </a:r>
            <a:endParaRPr lang="en-US" dirty="0">
              <a:latin typeface="Arial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1223901"/>
            <a:ext cx="10969139" cy="4496415"/>
          </a:xfrm>
        </p:spPr>
        <p:txBody>
          <a:bodyPr>
            <a:normAutofit/>
          </a:bodyPr>
          <a:lstStyle/>
          <a:p>
            <a:pPr marL="72000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263997" y="2496980"/>
            <a:ext cx="1837296" cy="76632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accent6"/>
                </a:solidFill>
                <a:latin typeface="Corbel"/>
              </a:rPr>
              <a:t>Project Safety Officer (PSO) </a:t>
            </a:r>
          </a:p>
        </p:txBody>
      </p:sp>
      <p:sp>
        <p:nvSpPr>
          <p:cNvPr id="8" name="Rectangle 7"/>
          <p:cNvSpPr/>
          <p:nvPr/>
        </p:nvSpPr>
        <p:spPr>
          <a:xfrm>
            <a:off x="1561737" y="2031382"/>
            <a:ext cx="2705651" cy="1047164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accent6"/>
                </a:solidFill>
                <a:latin typeface="Corbel"/>
              </a:rPr>
              <a:t>HSE Correspondents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000" dirty="0">
                <a:solidFill>
                  <a:schemeClr val="accent6"/>
                </a:solidFill>
                <a:latin typeface="Corbel"/>
              </a:rPr>
              <a:t>General safety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000" dirty="0">
                <a:solidFill>
                  <a:schemeClr val="accent6"/>
                </a:solidFill>
                <a:latin typeface="Corbel"/>
              </a:rPr>
              <a:t>Radiation protection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98181" y="4979036"/>
            <a:ext cx="2461306" cy="726821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accent6"/>
                </a:solidFill>
                <a:latin typeface="Corbel"/>
              </a:rPr>
              <a:t>HSE experts (e.g. fire, gas, electricity)</a:t>
            </a:r>
          </a:p>
        </p:txBody>
      </p:sp>
      <p:sp>
        <p:nvSpPr>
          <p:cNvPr id="11" name="TextBox 20"/>
          <p:cNvSpPr txBox="1"/>
          <p:nvPr/>
        </p:nvSpPr>
        <p:spPr>
          <a:xfrm>
            <a:off x="1925256" y="5811270"/>
            <a:ext cx="20813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i="1" dirty="0">
                <a:solidFill>
                  <a:schemeClr val="accent6"/>
                </a:solidFill>
                <a:latin typeface="Corbel" panose="020B0503020204020204" pitchFamily="34" charset="0"/>
                <a:ea typeface="MS PGothic" panose="020B0600070205080204" pitchFamily="34" charset="-128"/>
              </a:rPr>
              <a:t>Provide expertise</a:t>
            </a:r>
          </a:p>
        </p:txBody>
      </p:sp>
      <p:sp>
        <p:nvSpPr>
          <p:cNvPr id="14" name="TextBox 20"/>
          <p:cNvSpPr txBox="1"/>
          <p:nvPr/>
        </p:nvSpPr>
        <p:spPr>
          <a:xfrm>
            <a:off x="1233103" y="3109160"/>
            <a:ext cx="33263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i="1" dirty="0">
                <a:solidFill>
                  <a:schemeClr val="accent6"/>
                </a:solidFill>
                <a:latin typeface="Corbel" panose="020B0503020204020204" pitchFamily="34" charset="0"/>
                <a:ea typeface="MS PGothic" panose="020B0600070205080204" pitchFamily="34" charset="-128"/>
              </a:rPr>
              <a:t>Provide the safety rules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i="1" dirty="0">
                <a:solidFill>
                  <a:schemeClr val="accent6"/>
                </a:solidFill>
                <a:latin typeface="Corbel" panose="020B0503020204020204" pitchFamily="34" charset="0"/>
                <a:ea typeface="MS PGothic" panose="020B0600070205080204" pitchFamily="34" charset="-128"/>
              </a:rPr>
              <a:t>and requirements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i="1" dirty="0">
                <a:solidFill>
                  <a:schemeClr val="accent6"/>
                </a:solidFill>
                <a:latin typeface="Corbel" panose="020B0503020204020204" pitchFamily="34" charset="0"/>
                <a:ea typeface="MS PGothic" panose="020B0600070205080204" pitchFamily="34" charset="-128"/>
              </a:rPr>
              <a:t>(= </a:t>
            </a:r>
            <a:r>
              <a:rPr lang="en-US" sz="2000" b="1" i="1" dirty="0">
                <a:solidFill>
                  <a:schemeClr val="accent6"/>
                </a:solidFill>
                <a:latin typeface="Corbel" panose="020B0503020204020204" pitchFamily="34" charset="0"/>
                <a:ea typeface="MS PGothic" panose="020B0600070205080204" pitchFamily="34" charset="-128"/>
              </a:rPr>
              <a:t>L</a:t>
            </a:r>
            <a:r>
              <a:rPr lang="en-US" sz="2000" i="1" dirty="0">
                <a:solidFill>
                  <a:schemeClr val="accent6"/>
                </a:solidFill>
                <a:latin typeface="Corbel" panose="020B0503020204020204" pitchFamily="34" charset="0"/>
                <a:ea typeface="MS PGothic" panose="020B0600070205080204" pitchFamily="34" charset="-128"/>
              </a:rPr>
              <a:t>aunch </a:t>
            </a:r>
            <a:r>
              <a:rPr lang="en-US" sz="2000" b="1" i="1" dirty="0">
                <a:solidFill>
                  <a:schemeClr val="accent6"/>
                </a:solidFill>
                <a:latin typeface="Corbel" panose="020B0503020204020204" pitchFamily="34" charset="0"/>
                <a:ea typeface="MS PGothic" panose="020B0600070205080204" pitchFamily="34" charset="-128"/>
              </a:rPr>
              <a:t>S</a:t>
            </a:r>
            <a:r>
              <a:rPr lang="en-US" sz="2000" i="1" dirty="0">
                <a:solidFill>
                  <a:schemeClr val="accent6"/>
                </a:solidFill>
                <a:latin typeface="Corbel" panose="020B0503020204020204" pitchFamily="34" charset="0"/>
                <a:ea typeface="MS PGothic" panose="020B0600070205080204" pitchFamily="34" charset="-128"/>
              </a:rPr>
              <a:t>afety </a:t>
            </a:r>
            <a:r>
              <a:rPr lang="en-US" sz="2000" b="1" i="1" dirty="0">
                <a:solidFill>
                  <a:schemeClr val="accent6"/>
                </a:solidFill>
                <a:latin typeface="Corbel" panose="020B0503020204020204" pitchFamily="34" charset="0"/>
                <a:ea typeface="MS PGothic" panose="020B0600070205080204" pitchFamily="34" charset="-128"/>
              </a:rPr>
              <a:t>A</a:t>
            </a:r>
            <a:r>
              <a:rPr lang="en-US" sz="2000" i="1" dirty="0">
                <a:solidFill>
                  <a:schemeClr val="accent6"/>
                </a:solidFill>
                <a:latin typeface="Corbel" panose="020B0503020204020204" pitchFamily="34" charset="0"/>
                <a:ea typeface="MS PGothic" panose="020B0600070205080204" pitchFamily="34" charset="-128"/>
              </a:rPr>
              <a:t>greement)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61737" y="1510663"/>
            <a:ext cx="2734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92D050"/>
                </a:solidFill>
                <a:latin typeface="Corbel" panose="020B0503020204020204" pitchFamily="34" charset="0"/>
                <a:ea typeface="MS PGothic" panose="020B0600070205080204" pitchFamily="34" charset="-128"/>
              </a:rPr>
              <a:t>CERN HSE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364875" y="2070993"/>
            <a:ext cx="1771037" cy="1056826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accent6"/>
                </a:solidFill>
                <a:latin typeface="Corbel"/>
              </a:rPr>
              <a:t>Departmental Safety Officers (DSO)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231468" y="1525181"/>
            <a:ext cx="2024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B0F0"/>
                </a:solidFill>
                <a:latin typeface="Corbel" panose="020B0503020204020204" pitchFamily="34" charset="0"/>
                <a:ea typeface="MS PGothic" panose="020B0600070205080204" pitchFamily="34" charset="-128"/>
              </a:rPr>
              <a:t>Departments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367156" y="3410239"/>
            <a:ext cx="1771037" cy="1056826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accent6"/>
                </a:solidFill>
                <a:latin typeface="Corbel"/>
              </a:rPr>
              <a:t>Specialized Safety Officers (SSO)</a:t>
            </a:r>
          </a:p>
        </p:txBody>
      </p:sp>
      <p:sp>
        <p:nvSpPr>
          <p:cNvPr id="19" name="Left-Right Arrow 18"/>
          <p:cNvSpPr/>
          <p:nvPr/>
        </p:nvSpPr>
        <p:spPr>
          <a:xfrm>
            <a:off x="7279831" y="2697291"/>
            <a:ext cx="787548" cy="365707"/>
          </a:xfrm>
          <a:prstGeom prst="left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Left-Right Arrow 19"/>
          <p:cNvSpPr/>
          <p:nvPr/>
        </p:nvSpPr>
        <p:spPr>
          <a:xfrm rot="1424430">
            <a:off x="4391941" y="2584438"/>
            <a:ext cx="787548" cy="365707"/>
          </a:xfrm>
          <a:prstGeom prst="left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Left-Right Arrow 20"/>
          <p:cNvSpPr/>
          <p:nvPr/>
        </p:nvSpPr>
        <p:spPr>
          <a:xfrm rot="16200000">
            <a:off x="5210488" y="4117886"/>
            <a:ext cx="1912650" cy="329077"/>
          </a:xfrm>
          <a:prstGeom prst="left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Left-Right Arrow 21"/>
          <p:cNvSpPr/>
          <p:nvPr/>
        </p:nvSpPr>
        <p:spPr>
          <a:xfrm rot="16200000">
            <a:off x="2568195" y="4351699"/>
            <a:ext cx="787548" cy="365707"/>
          </a:xfrm>
          <a:prstGeom prst="left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0"/>
          <p:cNvSpPr txBox="1"/>
          <p:nvPr/>
        </p:nvSpPr>
        <p:spPr>
          <a:xfrm>
            <a:off x="8121172" y="4620782"/>
            <a:ext cx="22086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i="1" dirty="0">
                <a:solidFill>
                  <a:schemeClr val="accent6"/>
                </a:solidFill>
                <a:latin typeface="Corbel" panose="020B0503020204020204" pitchFamily="34" charset="0"/>
                <a:ea typeface="MS PGothic" panose="020B0600070205080204" pitchFamily="34" charset="-128"/>
              </a:rPr>
              <a:t>Support the Department Head in matters of Safety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063935" y="5372255"/>
            <a:ext cx="2311590" cy="637116"/>
          </a:xfrm>
          <a:prstGeom prst="rect">
            <a:avLst/>
          </a:prstGeom>
          <a:solidFill>
            <a:srgbClr val="C9A6E4"/>
          </a:solidFill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accent6"/>
                </a:solidFill>
                <a:latin typeface="Corbel"/>
              </a:rPr>
              <a:t>Work package Holders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055704" y="1309182"/>
            <a:ext cx="2297536" cy="39787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accent6"/>
                </a:solidFill>
                <a:latin typeface="Corbel"/>
              </a:rPr>
              <a:t>Project Leader (PL)</a:t>
            </a:r>
          </a:p>
        </p:txBody>
      </p:sp>
      <p:sp>
        <p:nvSpPr>
          <p:cNvPr id="27" name="Left-Right Arrow 26"/>
          <p:cNvSpPr/>
          <p:nvPr/>
        </p:nvSpPr>
        <p:spPr>
          <a:xfrm rot="16200000">
            <a:off x="5870832" y="1986046"/>
            <a:ext cx="591961" cy="264724"/>
          </a:xfrm>
          <a:prstGeom prst="left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7550665" y="4467065"/>
            <a:ext cx="570507" cy="994032"/>
          </a:xfrm>
          <a:prstGeom prst="straightConnector1">
            <a:avLst/>
          </a:prstGeom>
          <a:ln w="28575">
            <a:prstDash val="dash"/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cxnSpLocks/>
          </p:cNvCxnSpPr>
          <p:nvPr/>
        </p:nvCxnSpPr>
        <p:spPr>
          <a:xfrm flipH="1" flipV="1">
            <a:off x="4271536" y="5347337"/>
            <a:ext cx="615588" cy="236421"/>
          </a:xfrm>
          <a:prstGeom prst="straightConnector1">
            <a:avLst/>
          </a:prstGeom>
          <a:ln w="28575">
            <a:prstDash val="sysDash"/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794932" y="1093755"/>
            <a:ext cx="18064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buClr>
                <a:schemeClr val="tx2"/>
              </a:buClr>
            </a:pPr>
            <a:r>
              <a:rPr lang="en-US" dirty="0">
                <a:solidFill>
                  <a:schemeClr val="tx2"/>
                </a:solidFill>
              </a:rPr>
              <a:t>Main actors</a:t>
            </a:r>
          </a:p>
        </p:txBody>
      </p:sp>
      <p:sp>
        <p:nvSpPr>
          <p:cNvPr id="28" name="Date Placeholder 4">
            <a:extLst>
              <a:ext uri="{FF2B5EF4-FFF2-40B4-BE49-F238E27FC236}">
                <a16:creationId xmlns:a16="http://schemas.microsoft.com/office/drawing/2014/main" id="{F911E086-70E3-4F8A-8880-BFC53A81C9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8788" y="6184800"/>
            <a:ext cx="5454421" cy="673200"/>
          </a:xfrm>
        </p:spPr>
        <p:txBody>
          <a:bodyPr/>
          <a:lstStyle/>
          <a:p>
            <a:r>
              <a:rPr lang="en-US" b="1" dirty="0">
                <a:latin typeface="Arial"/>
              </a:rPr>
              <a:t>I</a:t>
            </a:r>
            <a:r>
              <a:rPr lang="en-US" dirty="0">
                <a:latin typeface="Arial"/>
              </a:rPr>
              <a:t>nternational </a:t>
            </a:r>
            <a:r>
              <a:rPr lang="en-US" b="1" dirty="0">
                <a:latin typeface="Arial"/>
              </a:rPr>
              <a:t>T</a:t>
            </a:r>
            <a:r>
              <a:rPr lang="en-US" dirty="0">
                <a:latin typeface="Arial"/>
              </a:rPr>
              <a:t>echnical </a:t>
            </a:r>
            <a:r>
              <a:rPr lang="en-US" b="1" dirty="0">
                <a:latin typeface="Arial"/>
              </a:rPr>
              <a:t>S</a:t>
            </a:r>
            <a:r>
              <a:rPr lang="en-US" dirty="0">
                <a:latin typeface="Arial"/>
              </a:rPr>
              <a:t>afety </a:t>
            </a:r>
            <a:r>
              <a:rPr lang="en-US" b="1" dirty="0">
                <a:latin typeface="Arial"/>
              </a:rPr>
              <a:t>F</a:t>
            </a:r>
            <a:r>
              <a:rPr lang="en-US" dirty="0">
                <a:latin typeface="Arial"/>
              </a:rPr>
              <a:t>orum, 13-17 May 2019, ESS Sweden</a:t>
            </a:r>
          </a:p>
        </p:txBody>
      </p:sp>
    </p:spTree>
    <p:extLst>
      <p:ext uri="{BB962C8B-B14F-4D97-AF65-F5344CB8AC3E}">
        <p14:creationId xmlns:p14="http://schemas.microsoft.com/office/powerpoint/2010/main" val="397627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/>
      <p:bldP spid="14" grpId="0"/>
      <p:bldP spid="15" grpId="0"/>
      <p:bldP spid="16" grpId="0" animBg="1"/>
      <p:bldP spid="17" grpId="0"/>
      <p:bldP spid="18" grpId="0" animBg="1"/>
      <p:bldP spid="19" grpId="0" animBg="1"/>
      <p:bldP spid="20" grpId="0" animBg="1"/>
      <p:bldP spid="22" grpId="0" animBg="1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88" y="289208"/>
            <a:ext cx="9390993" cy="817708"/>
          </a:xfrm>
        </p:spPr>
        <p:txBody>
          <a:bodyPr>
            <a:normAutofit/>
          </a:bodyPr>
          <a:lstStyle/>
          <a:p>
            <a:r>
              <a:rPr lang="en-US" dirty="0"/>
              <a:t>LIU Safety organization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pPr/>
              <a:t>9</a:t>
            </a:fld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761766" y="6184801"/>
            <a:ext cx="2982733" cy="673199"/>
          </a:xfrm>
        </p:spPr>
        <p:txBody>
          <a:bodyPr/>
          <a:lstStyle/>
          <a:p>
            <a:r>
              <a:rPr lang="it-IT" dirty="0">
                <a:latin typeface="Arial"/>
              </a:rPr>
              <a:t>Anne Funken</a:t>
            </a:r>
            <a:endParaRPr lang="en-US" dirty="0">
              <a:latin typeface="Arial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1223901"/>
            <a:ext cx="10969139" cy="4496415"/>
          </a:xfrm>
        </p:spPr>
        <p:txBody>
          <a:bodyPr>
            <a:normAutofit/>
          </a:bodyPr>
          <a:lstStyle/>
          <a:p>
            <a:pPr marL="72000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263997" y="2496980"/>
            <a:ext cx="1837296" cy="76632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accent6"/>
                </a:solidFill>
                <a:latin typeface="Corbel"/>
              </a:rPr>
              <a:t>Project Safety Officer (PSO) </a:t>
            </a:r>
          </a:p>
        </p:txBody>
      </p:sp>
      <p:sp>
        <p:nvSpPr>
          <p:cNvPr id="8" name="Rectangle 7"/>
          <p:cNvSpPr/>
          <p:nvPr/>
        </p:nvSpPr>
        <p:spPr>
          <a:xfrm>
            <a:off x="1561737" y="2031382"/>
            <a:ext cx="2705651" cy="1047164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accent6"/>
                </a:solidFill>
                <a:latin typeface="Corbel"/>
              </a:rPr>
              <a:t>HSE Correspondents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000" dirty="0">
                <a:solidFill>
                  <a:schemeClr val="accent6"/>
                </a:solidFill>
                <a:latin typeface="Corbel"/>
              </a:rPr>
              <a:t>General safety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000" dirty="0">
                <a:solidFill>
                  <a:schemeClr val="accent6"/>
                </a:solidFill>
                <a:latin typeface="Corbel"/>
              </a:rPr>
              <a:t>Radiation protection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98181" y="4979036"/>
            <a:ext cx="2461306" cy="726821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accent6"/>
                </a:solidFill>
                <a:latin typeface="Corbel"/>
              </a:rPr>
              <a:t>HSE experts (e.g. fire, gas, electricity)</a:t>
            </a:r>
          </a:p>
        </p:txBody>
      </p:sp>
      <p:sp>
        <p:nvSpPr>
          <p:cNvPr id="11" name="TextBox 20"/>
          <p:cNvSpPr txBox="1"/>
          <p:nvPr/>
        </p:nvSpPr>
        <p:spPr>
          <a:xfrm>
            <a:off x="1925256" y="5811270"/>
            <a:ext cx="20813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i="1" dirty="0">
                <a:solidFill>
                  <a:schemeClr val="accent6"/>
                </a:solidFill>
                <a:latin typeface="Corbel" panose="020B0503020204020204" pitchFamily="34" charset="0"/>
                <a:ea typeface="MS PGothic" panose="020B0600070205080204" pitchFamily="34" charset="-128"/>
              </a:rPr>
              <a:t>Provide expertise</a:t>
            </a:r>
          </a:p>
        </p:txBody>
      </p:sp>
      <p:sp>
        <p:nvSpPr>
          <p:cNvPr id="14" name="TextBox 20"/>
          <p:cNvSpPr txBox="1"/>
          <p:nvPr/>
        </p:nvSpPr>
        <p:spPr>
          <a:xfrm>
            <a:off x="1233103" y="3109160"/>
            <a:ext cx="33263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i="1" dirty="0">
                <a:solidFill>
                  <a:schemeClr val="accent6"/>
                </a:solidFill>
                <a:latin typeface="Corbel" panose="020B0503020204020204" pitchFamily="34" charset="0"/>
                <a:ea typeface="MS PGothic" panose="020B0600070205080204" pitchFamily="34" charset="-128"/>
              </a:rPr>
              <a:t>Provide the safety rules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i="1" dirty="0">
                <a:solidFill>
                  <a:schemeClr val="accent6"/>
                </a:solidFill>
                <a:latin typeface="Corbel" panose="020B0503020204020204" pitchFamily="34" charset="0"/>
                <a:ea typeface="MS PGothic" panose="020B0600070205080204" pitchFamily="34" charset="-128"/>
              </a:rPr>
              <a:t>and requirements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i="1" dirty="0">
                <a:solidFill>
                  <a:schemeClr val="accent6"/>
                </a:solidFill>
                <a:latin typeface="Corbel" panose="020B0503020204020204" pitchFamily="34" charset="0"/>
                <a:ea typeface="MS PGothic" panose="020B0600070205080204" pitchFamily="34" charset="-128"/>
              </a:rPr>
              <a:t>(= </a:t>
            </a:r>
            <a:r>
              <a:rPr lang="en-US" sz="2000" b="1" i="1" dirty="0">
                <a:solidFill>
                  <a:schemeClr val="accent6"/>
                </a:solidFill>
                <a:latin typeface="Corbel" panose="020B0503020204020204" pitchFamily="34" charset="0"/>
                <a:ea typeface="MS PGothic" panose="020B0600070205080204" pitchFamily="34" charset="-128"/>
              </a:rPr>
              <a:t>L</a:t>
            </a:r>
            <a:r>
              <a:rPr lang="en-US" sz="2000" i="1" dirty="0">
                <a:solidFill>
                  <a:schemeClr val="accent6"/>
                </a:solidFill>
                <a:latin typeface="Corbel" panose="020B0503020204020204" pitchFamily="34" charset="0"/>
                <a:ea typeface="MS PGothic" panose="020B0600070205080204" pitchFamily="34" charset="-128"/>
              </a:rPr>
              <a:t>aunch </a:t>
            </a:r>
            <a:r>
              <a:rPr lang="en-US" sz="2000" b="1" i="1" dirty="0">
                <a:solidFill>
                  <a:schemeClr val="accent6"/>
                </a:solidFill>
                <a:latin typeface="Corbel" panose="020B0503020204020204" pitchFamily="34" charset="0"/>
                <a:ea typeface="MS PGothic" panose="020B0600070205080204" pitchFamily="34" charset="-128"/>
              </a:rPr>
              <a:t>S</a:t>
            </a:r>
            <a:r>
              <a:rPr lang="en-US" sz="2000" i="1" dirty="0">
                <a:solidFill>
                  <a:schemeClr val="accent6"/>
                </a:solidFill>
                <a:latin typeface="Corbel" panose="020B0503020204020204" pitchFamily="34" charset="0"/>
                <a:ea typeface="MS PGothic" panose="020B0600070205080204" pitchFamily="34" charset="-128"/>
              </a:rPr>
              <a:t>afety </a:t>
            </a:r>
            <a:r>
              <a:rPr lang="en-US" sz="2000" b="1" i="1" dirty="0">
                <a:solidFill>
                  <a:schemeClr val="accent6"/>
                </a:solidFill>
                <a:latin typeface="Corbel" panose="020B0503020204020204" pitchFamily="34" charset="0"/>
                <a:ea typeface="MS PGothic" panose="020B0600070205080204" pitchFamily="34" charset="-128"/>
              </a:rPr>
              <a:t>A</a:t>
            </a:r>
            <a:r>
              <a:rPr lang="en-US" sz="2000" i="1" dirty="0">
                <a:solidFill>
                  <a:schemeClr val="accent6"/>
                </a:solidFill>
                <a:latin typeface="Corbel" panose="020B0503020204020204" pitchFamily="34" charset="0"/>
                <a:ea typeface="MS PGothic" panose="020B0600070205080204" pitchFamily="34" charset="-128"/>
              </a:rPr>
              <a:t>greement</a:t>
            </a:r>
            <a:r>
              <a:rPr lang="en-US" sz="2000" b="1" i="1" dirty="0">
                <a:solidFill>
                  <a:schemeClr val="accent6"/>
                </a:solidFill>
                <a:latin typeface="Corbel" panose="020B0503020204020204" pitchFamily="34" charset="0"/>
                <a:ea typeface="MS PGothic" panose="020B0600070205080204" pitchFamily="34" charset="-128"/>
              </a:rPr>
              <a:t>s</a:t>
            </a:r>
            <a:r>
              <a:rPr lang="en-US" sz="2000" i="1" dirty="0">
                <a:solidFill>
                  <a:schemeClr val="accent6"/>
                </a:solidFill>
                <a:latin typeface="Corbel" panose="020B0503020204020204" pitchFamily="34" charset="0"/>
                <a:ea typeface="MS PGothic" panose="020B0600070205080204" pitchFamily="34" charset="-128"/>
              </a:rPr>
              <a:t>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61737" y="1510663"/>
            <a:ext cx="2734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92D050"/>
                </a:solidFill>
                <a:latin typeface="Corbel" panose="020B0503020204020204" pitchFamily="34" charset="0"/>
                <a:ea typeface="MS PGothic" panose="020B0600070205080204" pitchFamily="34" charset="-128"/>
              </a:rPr>
              <a:t>CERN HSE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364875" y="2070993"/>
            <a:ext cx="1771037" cy="1056826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accent6"/>
                </a:solidFill>
                <a:latin typeface="Corbel"/>
              </a:rPr>
              <a:t>Departmental Safety Officers (DSO)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231468" y="1525181"/>
            <a:ext cx="2024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B0F0"/>
                </a:solidFill>
                <a:latin typeface="Corbel" panose="020B0503020204020204" pitchFamily="34" charset="0"/>
                <a:ea typeface="MS PGothic" panose="020B0600070205080204" pitchFamily="34" charset="-128"/>
              </a:rPr>
              <a:t>Departments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367156" y="3410239"/>
            <a:ext cx="1771037" cy="1056826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accent6"/>
                </a:solidFill>
                <a:latin typeface="Corbel"/>
              </a:rPr>
              <a:t>Specialized Safety Officers (SSO)</a:t>
            </a:r>
          </a:p>
        </p:txBody>
      </p:sp>
      <p:sp>
        <p:nvSpPr>
          <p:cNvPr id="19" name="Left-Right Arrow 18"/>
          <p:cNvSpPr/>
          <p:nvPr/>
        </p:nvSpPr>
        <p:spPr>
          <a:xfrm>
            <a:off x="7279831" y="2697291"/>
            <a:ext cx="787548" cy="365707"/>
          </a:xfrm>
          <a:prstGeom prst="left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Left-Right Arrow 19"/>
          <p:cNvSpPr/>
          <p:nvPr/>
        </p:nvSpPr>
        <p:spPr>
          <a:xfrm rot="1424430">
            <a:off x="4391941" y="2584438"/>
            <a:ext cx="787548" cy="365707"/>
          </a:xfrm>
          <a:prstGeom prst="left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Left-Right Arrow 20"/>
          <p:cNvSpPr/>
          <p:nvPr/>
        </p:nvSpPr>
        <p:spPr>
          <a:xfrm rot="16200000">
            <a:off x="5847576" y="3480797"/>
            <a:ext cx="638472" cy="329077"/>
          </a:xfrm>
          <a:prstGeom prst="left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Left-Right Arrow 21"/>
          <p:cNvSpPr/>
          <p:nvPr/>
        </p:nvSpPr>
        <p:spPr>
          <a:xfrm rot="16200000">
            <a:off x="2568195" y="4351699"/>
            <a:ext cx="787548" cy="365707"/>
          </a:xfrm>
          <a:prstGeom prst="left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0"/>
          <p:cNvSpPr txBox="1"/>
          <p:nvPr/>
        </p:nvSpPr>
        <p:spPr>
          <a:xfrm>
            <a:off x="8121172" y="4620782"/>
            <a:ext cx="22086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i="1" dirty="0">
                <a:solidFill>
                  <a:schemeClr val="accent6"/>
                </a:solidFill>
                <a:latin typeface="Corbel" panose="020B0503020204020204" pitchFamily="34" charset="0"/>
                <a:ea typeface="MS PGothic" panose="020B0600070205080204" pitchFamily="34" charset="-128"/>
              </a:rPr>
              <a:t>Support the Department Head in matters of Safety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048677" y="4020452"/>
            <a:ext cx="2326848" cy="637116"/>
          </a:xfrm>
          <a:prstGeom prst="rect">
            <a:avLst/>
          </a:prstGeom>
          <a:solidFill>
            <a:srgbClr val="C9A6E4"/>
          </a:solidFill>
          <a:ln w="95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accent6"/>
                </a:solidFill>
                <a:latin typeface="Corbel"/>
              </a:rPr>
              <a:t>LIU Safety Package </a:t>
            </a:r>
            <a:r>
              <a:rPr lang="en-US" sz="2000" dirty="0">
                <a:solidFill>
                  <a:schemeClr val="accent6"/>
                </a:solidFill>
                <a:latin typeface="Corbel"/>
              </a:rPr>
              <a:t>Coordinators (SPC)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063935" y="5372255"/>
            <a:ext cx="2311590" cy="637116"/>
          </a:xfrm>
          <a:prstGeom prst="rect">
            <a:avLst/>
          </a:prstGeom>
          <a:solidFill>
            <a:srgbClr val="C9A6E4"/>
          </a:solidFill>
          <a:ln w="9525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accent6"/>
                </a:solidFill>
                <a:latin typeface="Corbel"/>
              </a:rPr>
              <a:t>Work package Holders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055704" y="1309182"/>
            <a:ext cx="2297536" cy="39787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accent6"/>
                </a:solidFill>
                <a:latin typeface="Corbel"/>
              </a:rPr>
              <a:t>Project Leader (PL)</a:t>
            </a:r>
          </a:p>
        </p:txBody>
      </p:sp>
      <p:sp>
        <p:nvSpPr>
          <p:cNvPr id="27" name="Left-Right Arrow 26"/>
          <p:cNvSpPr/>
          <p:nvPr/>
        </p:nvSpPr>
        <p:spPr>
          <a:xfrm rot="16200000">
            <a:off x="5870832" y="1986046"/>
            <a:ext cx="591961" cy="264724"/>
          </a:xfrm>
          <a:prstGeom prst="left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Left-Right Arrow 27"/>
          <p:cNvSpPr/>
          <p:nvPr/>
        </p:nvSpPr>
        <p:spPr>
          <a:xfrm rot="16200000">
            <a:off x="5854784" y="4847598"/>
            <a:ext cx="638472" cy="329077"/>
          </a:xfrm>
          <a:prstGeom prst="left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7550665" y="4467065"/>
            <a:ext cx="570507" cy="994032"/>
          </a:xfrm>
          <a:prstGeom prst="straightConnector1">
            <a:avLst/>
          </a:prstGeom>
          <a:ln w="28575">
            <a:prstDash val="dash"/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cxnSpLocks/>
          </p:cNvCxnSpPr>
          <p:nvPr/>
        </p:nvCxnSpPr>
        <p:spPr>
          <a:xfrm flipH="1" flipV="1">
            <a:off x="4271536" y="5347337"/>
            <a:ext cx="615588" cy="236421"/>
          </a:xfrm>
          <a:prstGeom prst="straightConnector1">
            <a:avLst/>
          </a:prstGeom>
          <a:ln w="28575">
            <a:prstDash val="sysDash"/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794932" y="1093755"/>
            <a:ext cx="18064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buClr>
                <a:schemeClr val="tx2"/>
              </a:buClr>
            </a:pPr>
            <a:r>
              <a:rPr lang="en-US" dirty="0">
                <a:solidFill>
                  <a:schemeClr val="tx2"/>
                </a:solidFill>
              </a:rPr>
              <a:t>Main actors</a:t>
            </a:r>
          </a:p>
        </p:txBody>
      </p:sp>
      <p:sp>
        <p:nvSpPr>
          <p:cNvPr id="32" name="Date Placeholder 4">
            <a:extLst>
              <a:ext uri="{FF2B5EF4-FFF2-40B4-BE49-F238E27FC236}">
                <a16:creationId xmlns:a16="http://schemas.microsoft.com/office/drawing/2014/main" id="{13ADBA68-214D-41FC-8B83-5E8DAAA024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8788" y="6184800"/>
            <a:ext cx="5454421" cy="673200"/>
          </a:xfrm>
        </p:spPr>
        <p:txBody>
          <a:bodyPr/>
          <a:lstStyle/>
          <a:p>
            <a:r>
              <a:rPr lang="en-US" b="1" dirty="0">
                <a:latin typeface="Arial"/>
              </a:rPr>
              <a:t>I</a:t>
            </a:r>
            <a:r>
              <a:rPr lang="en-US" dirty="0">
                <a:latin typeface="Arial"/>
              </a:rPr>
              <a:t>nternational </a:t>
            </a:r>
            <a:r>
              <a:rPr lang="en-US" b="1" dirty="0">
                <a:latin typeface="Arial"/>
              </a:rPr>
              <a:t>T</a:t>
            </a:r>
            <a:r>
              <a:rPr lang="en-US" dirty="0">
                <a:latin typeface="Arial"/>
              </a:rPr>
              <a:t>echnical </a:t>
            </a:r>
            <a:r>
              <a:rPr lang="en-US" b="1" dirty="0">
                <a:latin typeface="Arial"/>
              </a:rPr>
              <a:t>S</a:t>
            </a:r>
            <a:r>
              <a:rPr lang="en-US" dirty="0">
                <a:latin typeface="Arial"/>
              </a:rPr>
              <a:t>afety </a:t>
            </a:r>
            <a:r>
              <a:rPr lang="en-US" b="1" dirty="0">
                <a:latin typeface="Arial"/>
              </a:rPr>
              <a:t>F</a:t>
            </a:r>
            <a:r>
              <a:rPr lang="en-US" dirty="0">
                <a:latin typeface="Arial"/>
              </a:rPr>
              <a:t>orum, 13-17 May 2019, ESS Sweden</a:t>
            </a:r>
          </a:p>
        </p:txBody>
      </p:sp>
    </p:spTree>
    <p:extLst>
      <p:ext uri="{BB962C8B-B14F-4D97-AF65-F5344CB8AC3E}">
        <p14:creationId xmlns:p14="http://schemas.microsoft.com/office/powerpoint/2010/main" val="347533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NCorporate4-3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19614</TotalTime>
  <Words>1737</Words>
  <Application>Microsoft Office PowerPoint</Application>
  <PresentationFormat>Widescreen</PresentationFormat>
  <Paragraphs>289</Paragraphs>
  <Slides>22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MS Mincho</vt:lpstr>
      <vt:lpstr>MS PGothic</vt:lpstr>
      <vt:lpstr>Arial</vt:lpstr>
      <vt:lpstr>Calibri</vt:lpstr>
      <vt:lpstr>Corbel</vt:lpstr>
      <vt:lpstr>Symbol</vt:lpstr>
      <vt:lpstr>Times New Roman</vt:lpstr>
      <vt:lpstr>Verdana</vt:lpstr>
      <vt:lpstr>Wingdings</vt:lpstr>
      <vt:lpstr>CERNCorporate4-3</vt:lpstr>
      <vt:lpstr>PowerPoint Presentation</vt:lpstr>
      <vt:lpstr>Integration of Safety thru an extended project lifecycle: example of the CERN LHC Injectors Upgrade (LIU) project </vt:lpstr>
      <vt:lpstr>Outline</vt:lpstr>
      <vt:lpstr>Introduction to the LIU project</vt:lpstr>
      <vt:lpstr>PowerPoint Presentation</vt:lpstr>
      <vt:lpstr>General timeline</vt:lpstr>
      <vt:lpstr>LIU Safety objectives</vt:lpstr>
      <vt:lpstr>LIU Safety organization</vt:lpstr>
      <vt:lpstr>LIU Safety organization</vt:lpstr>
      <vt:lpstr>Example: safety packages of the LIU-PSB</vt:lpstr>
      <vt:lpstr>LIU Safety organization</vt:lpstr>
      <vt:lpstr>LIU Safety milestones</vt:lpstr>
      <vt:lpstr>LIU Safety documentation</vt:lpstr>
      <vt:lpstr>Safety compliance of LIU equipment</vt:lpstr>
      <vt:lpstr>Safety compliance of LIU equipment</vt:lpstr>
      <vt:lpstr>Outlook on possible improvements</vt:lpstr>
      <vt:lpstr>Outlook on possible improvements</vt:lpstr>
      <vt:lpstr>Summary</vt:lpstr>
      <vt:lpstr>PowerPoint Presentation</vt:lpstr>
      <vt:lpstr>LIU Safety packages</vt:lpstr>
      <vt:lpstr>LIU Safety documentation</vt:lpstr>
      <vt:lpstr>Safety during worksite (Long Shutdown 2)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Giovanni Iadarola</dc:creator>
  <cp:lastModifiedBy>Anne Funken</cp:lastModifiedBy>
  <cp:revision>521</cp:revision>
  <cp:lastPrinted>2019-05-11T21:20:26Z</cp:lastPrinted>
  <dcterms:created xsi:type="dcterms:W3CDTF">2018-06-08T15:21:36Z</dcterms:created>
  <dcterms:modified xsi:type="dcterms:W3CDTF">2019-05-14T17:51:09Z</dcterms:modified>
</cp:coreProperties>
</file>