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67" r:id="rId2"/>
    <p:sldId id="266" r:id="rId3"/>
    <p:sldId id="272" r:id="rId4"/>
    <p:sldId id="265" r:id="rId5"/>
    <p:sldId id="270" r:id="rId6"/>
    <p:sldId id="286" r:id="rId7"/>
    <p:sldId id="264" r:id="rId8"/>
    <p:sldId id="274" r:id="rId9"/>
    <p:sldId id="276" r:id="rId10"/>
    <p:sldId id="275" r:id="rId11"/>
    <p:sldId id="278" r:id="rId12"/>
    <p:sldId id="279" r:id="rId13"/>
    <p:sldId id="284" r:id="rId14"/>
    <p:sldId id="281" r:id="rId15"/>
    <p:sldId id="285" r:id="rId16"/>
    <p:sldId id="282" r:id="rId17"/>
    <p:sldId id="283" r:id="rId18"/>
    <p:sldId id="271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13" userDrawn="1">
          <p15:clr>
            <a:srgbClr val="A4A3A4"/>
          </p15:clr>
        </p15:guide>
        <p15:guide id="2" pos="249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1" autoAdjust="0"/>
    <p:restoredTop sz="90443" autoAdjust="0"/>
  </p:normalViewPr>
  <p:slideViewPr>
    <p:cSldViewPr showGuides="1">
      <p:cViewPr>
        <p:scale>
          <a:sx n="75" d="100"/>
          <a:sy n="75" d="100"/>
        </p:scale>
        <p:origin x="-2664" y="-750"/>
      </p:cViewPr>
      <p:guideLst>
        <p:guide orient="horz" pos="913"/>
        <p:guide pos="2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13.05.2019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13.05.2019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safety</a:t>
            </a:r>
            <a:r>
              <a:rPr lang="de-DE" dirty="0" smtClean="0"/>
              <a:t> </a:t>
            </a:r>
            <a:r>
              <a:rPr lang="de-DE" dirty="0" err="1" smtClean="0"/>
              <a:t>concepts</a:t>
            </a:r>
            <a:endParaRPr lang="de-DE" dirty="0" smtClean="0"/>
          </a:p>
          <a:p>
            <a:r>
              <a:rPr lang="de-DE" dirty="0" err="1" smtClean="0"/>
              <a:t>Voluntarily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meet</a:t>
            </a:r>
            <a:r>
              <a:rPr lang="de-DE" dirty="0" smtClean="0"/>
              <a:t> </a:t>
            </a:r>
            <a:r>
              <a:rPr lang="de-DE" dirty="0" err="1" smtClean="0"/>
              <a:t>own</a:t>
            </a:r>
            <a:r>
              <a:rPr lang="de-DE" dirty="0" smtClean="0"/>
              <a:t> </a:t>
            </a:r>
            <a:r>
              <a:rPr lang="de-DE" dirty="0" err="1" smtClean="0"/>
              <a:t>safety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standards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workplace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staff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safe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possible</a:t>
            </a:r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608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10.000 </a:t>
            </a:r>
            <a:r>
              <a:rPr lang="de-DE" dirty="0" err="1" smtClean="0"/>
              <a:t>visitors</a:t>
            </a:r>
            <a:r>
              <a:rPr lang="de-DE" dirty="0" smtClean="0"/>
              <a:t> per </a:t>
            </a:r>
            <a:r>
              <a:rPr lang="de-DE" dirty="0" err="1" smtClean="0"/>
              <a:t>year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562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5669842"/>
            <a:ext cx="793750" cy="7941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1"/>
            <a:ext cx="83534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2335013"/>
            <a:ext cx="83534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smtClean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00043" y="4096779"/>
            <a:ext cx="834866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FA66228A-40CC-4875-B5B2-E0DA77FB35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Reuse of older facilities | Fabian Saretzki, May 2019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Reuse of older facilities | Fabian Saretzki, May 2019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E704B3C6-C432-42C5-94A1-8321298516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E82049A-6019-4056-8638-0E7938261DF0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8E7668B4-E772-45DD-8F6B-23E9883B6073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="" xmlns:a16="http://schemas.microsoft.com/office/drawing/2014/main" id="{1383398B-695A-4C6B-980D-9B67FB512D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10500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3998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1"/>
            <a:ext cx="83534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2335013"/>
            <a:ext cx="83534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smtClean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00043" y="4096779"/>
            <a:ext cx="834866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DC059C8A-4E30-4CF7-8596-8085B43DF3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6261914"/>
            <a:ext cx="2168482" cy="16061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AD71804E-76B6-4901-BC63-91145FE900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0"/>
            <a:ext cx="83534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0"/>
            <a:ext cx="83534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7151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Reuse of older facilities | Fabian Saretzki, May 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406426"/>
            <a:ext cx="4105276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Reuse of older facilities | Fabian Saretzki, May 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643438" y="1406426"/>
            <a:ext cx="4116548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Reuse of older facilities | Fabian Saretzki, May 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95289" y="1406427"/>
            <a:ext cx="4105276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95289" y="3963533"/>
            <a:ext cx="4105276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643438" y="1449389"/>
            <a:ext cx="4105274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643439" y="4005263"/>
            <a:ext cx="4105274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Reuse of older facilities | Fabian Saretzki, May 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95289" y="1406427"/>
            <a:ext cx="4105276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95289" y="3963533"/>
            <a:ext cx="4105276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2" name="Inhaltsplatzhalter 10">
            <a:extLst>
              <a:ext uri="{FF2B5EF4-FFF2-40B4-BE49-F238E27FC236}">
                <a16:creationId xmlns="" xmlns:a16="http://schemas.microsoft.com/office/drawing/2014/main" id="{3940162A-D75D-4335-9E40-1D7B2D50CB1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643438" y="1449389"/>
            <a:ext cx="4105274" cy="2411411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r>
              <a:rPr lang="de-DE" dirty="0" err="1"/>
              <a:t>Object</a:t>
            </a:r>
            <a:endParaRPr lang="de-DE" dirty="0"/>
          </a:p>
        </p:txBody>
      </p:sp>
      <p:sp>
        <p:nvSpPr>
          <p:cNvPr id="13" name="Inhaltsplatzhalter 11">
            <a:extLst>
              <a:ext uri="{FF2B5EF4-FFF2-40B4-BE49-F238E27FC236}">
                <a16:creationId xmlns="" xmlns:a16="http://schemas.microsoft.com/office/drawing/2014/main" id="{383D9EF4-C943-4128-A189-76FB47C215C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43438" y="4005263"/>
            <a:ext cx="4105274" cy="2412644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0804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Reuse of older facilities | Fabian Saretzki, May 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395288" y="1449388"/>
            <a:ext cx="83534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287" y="349611"/>
            <a:ext cx="8353425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1406426"/>
            <a:ext cx="83534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9" y="6580800"/>
            <a:ext cx="7272810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| Reuse of older facilities | Fabian Saretzki, May 2019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8136396" y="6580800"/>
            <a:ext cx="612316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‹Nr.›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91A9E512-39DB-45FA-95C7-CE8C891DDC6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74" r:id="rId4"/>
    <p:sldLayoutId id="2147483662" r:id="rId5"/>
    <p:sldLayoutId id="2147483668" r:id="rId6"/>
    <p:sldLayoutId id="2147483670" r:id="rId7"/>
    <p:sldLayoutId id="2147483673" r:id="rId8"/>
    <p:sldLayoutId id="2147483669" r:id="rId9"/>
    <p:sldLayoutId id="2147483666" r:id="rId10"/>
    <p:sldLayoutId id="2147483667" r:id="rId11"/>
    <p:sldLayoutId id="2147483675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913" userDrawn="1">
          <p15:clr>
            <a:srgbClr val="F26B43"/>
          </p15:clr>
        </p15:guide>
        <p15:guide id="2" pos="2925" userDrawn="1">
          <p15:clr>
            <a:srgbClr val="F26B43"/>
          </p15:clr>
        </p15:guide>
        <p15:guide id="3" pos="2835" userDrawn="1">
          <p15:clr>
            <a:srgbClr val="F26B43"/>
          </p15:clr>
        </p15:guide>
        <p15:guide id="4" pos="5511" userDrawn="1">
          <p15:clr>
            <a:srgbClr val="F26B43"/>
          </p15:clr>
        </p15:guide>
        <p15:guide id="5" pos="249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jpeg"/><Relationship Id="rId18" Type="http://schemas.openxmlformats.org/officeDocument/2006/relationships/image" Target="cid:803e5a37-c41a-4177-9c8c-18386fd5c3fa" TargetMode="External"/><Relationship Id="rId26" Type="http://schemas.openxmlformats.org/officeDocument/2006/relationships/image" Target="cid:45861267-bd4c-4b51-8465-ebeb6d2abd9b" TargetMode="External"/><Relationship Id="rId39" Type="http://schemas.openxmlformats.org/officeDocument/2006/relationships/image" Target="../media/image43.jpeg"/><Relationship Id="rId21" Type="http://schemas.openxmlformats.org/officeDocument/2006/relationships/image" Target="../media/image34.jpeg"/><Relationship Id="rId34" Type="http://schemas.openxmlformats.org/officeDocument/2006/relationships/image" Target="cid:4dc8a31a-3e7e-44ea-843a-a64367c976fe" TargetMode="External"/><Relationship Id="rId42" Type="http://schemas.openxmlformats.org/officeDocument/2006/relationships/hyperlink" Target="https://aka.ms/ghei36" TargetMode="External"/><Relationship Id="rId47" Type="http://schemas.openxmlformats.org/officeDocument/2006/relationships/image" Target="../media/image46.jpeg"/><Relationship Id="rId50" Type="http://schemas.openxmlformats.org/officeDocument/2006/relationships/image" Target="../media/image48.jpeg"/><Relationship Id="rId55" Type="http://schemas.openxmlformats.org/officeDocument/2006/relationships/image" Target="../media/image51.jpeg"/><Relationship Id="rId7" Type="http://schemas.openxmlformats.org/officeDocument/2006/relationships/image" Target="../media/image27.jpeg"/><Relationship Id="rId12" Type="http://schemas.openxmlformats.org/officeDocument/2006/relationships/image" Target="cid:46422f4b-0384-4c27-8525-d98013ad322d" TargetMode="External"/><Relationship Id="rId17" Type="http://schemas.openxmlformats.org/officeDocument/2006/relationships/image" Target="../media/image32.jpeg"/><Relationship Id="rId25" Type="http://schemas.openxmlformats.org/officeDocument/2006/relationships/image" Target="../media/image36.jpeg"/><Relationship Id="rId33" Type="http://schemas.openxmlformats.org/officeDocument/2006/relationships/image" Target="../media/image40.jpeg"/><Relationship Id="rId38" Type="http://schemas.openxmlformats.org/officeDocument/2006/relationships/image" Target="cid:888ab556-deff-433a-aa88-e3b38703f19e" TargetMode="External"/><Relationship Id="rId46" Type="http://schemas.openxmlformats.org/officeDocument/2006/relationships/image" Target="cid:ed97790b-ebaa-4816-86c0-c4eb06e3c5a7" TargetMode="External"/><Relationship Id="rId2" Type="http://schemas.openxmlformats.org/officeDocument/2006/relationships/image" Target="../media/image24.png"/><Relationship Id="rId16" Type="http://schemas.openxmlformats.org/officeDocument/2006/relationships/image" Target="cid:e941c3e0-e7ad-4e92-93d9-5639f01f14e7" TargetMode="External"/><Relationship Id="rId20" Type="http://schemas.openxmlformats.org/officeDocument/2006/relationships/image" Target="cid:6b0b46ed-3ca4-4d94-92e2-7d2176fe45f3" TargetMode="External"/><Relationship Id="rId29" Type="http://schemas.openxmlformats.org/officeDocument/2006/relationships/image" Target="../media/image38.jpeg"/><Relationship Id="rId41" Type="http://schemas.openxmlformats.org/officeDocument/2006/relationships/image" Target="../media/image22.png"/><Relationship Id="rId54" Type="http://schemas.openxmlformats.org/officeDocument/2006/relationships/image" Target="../media/image50.jpeg"/><Relationship Id="rId1" Type="http://schemas.openxmlformats.org/officeDocument/2006/relationships/slideLayout" Target="../slideLayouts/slideLayout9.xml"/><Relationship Id="rId6" Type="http://schemas.openxmlformats.org/officeDocument/2006/relationships/image" Target="cid:5810ac3e-d5bb-47cf-b217-38d66edd731a" TargetMode="External"/><Relationship Id="rId11" Type="http://schemas.openxmlformats.org/officeDocument/2006/relationships/image" Target="../media/image29.jpeg"/><Relationship Id="rId24" Type="http://schemas.openxmlformats.org/officeDocument/2006/relationships/image" Target="cid:4a75a2fa-acb1-4749-b7bd-2436f05d09b3" TargetMode="External"/><Relationship Id="rId32" Type="http://schemas.openxmlformats.org/officeDocument/2006/relationships/image" Target="cid:3ea8d14d-1f4f-423e-a185-b578eade4f47" TargetMode="External"/><Relationship Id="rId37" Type="http://schemas.openxmlformats.org/officeDocument/2006/relationships/image" Target="../media/image42.jpeg"/><Relationship Id="rId40" Type="http://schemas.openxmlformats.org/officeDocument/2006/relationships/image" Target="cid:7c679e61-1a6c-4198-9d9c-b8e0d6d03a43" TargetMode="External"/><Relationship Id="rId45" Type="http://schemas.openxmlformats.org/officeDocument/2006/relationships/image" Target="../media/image45.jpeg"/><Relationship Id="rId53" Type="http://schemas.openxmlformats.org/officeDocument/2006/relationships/image" Target="cid:d664eb86-ab9e-4750-b944-b87635ca5918" TargetMode="External"/><Relationship Id="rId5" Type="http://schemas.openxmlformats.org/officeDocument/2006/relationships/image" Target="../media/image26.jpeg"/><Relationship Id="rId15" Type="http://schemas.openxmlformats.org/officeDocument/2006/relationships/image" Target="../media/image31.jpeg"/><Relationship Id="rId23" Type="http://schemas.openxmlformats.org/officeDocument/2006/relationships/image" Target="../media/image35.jpeg"/><Relationship Id="rId28" Type="http://schemas.openxmlformats.org/officeDocument/2006/relationships/image" Target="cid:036b51bf-be49-4183-ba22-1a72124194a4" TargetMode="External"/><Relationship Id="rId36" Type="http://schemas.openxmlformats.org/officeDocument/2006/relationships/image" Target="cid:52b44468-95b6-46b0-b539-20e7d746f74d" TargetMode="External"/><Relationship Id="rId49" Type="http://schemas.openxmlformats.org/officeDocument/2006/relationships/image" Target="cid:3bfdc9cc-6b14-4d47-8a3b-a829ac8f27ce" TargetMode="External"/><Relationship Id="rId10" Type="http://schemas.openxmlformats.org/officeDocument/2006/relationships/image" Target="cid:06ee7615-be89-403c-a284-484b600119e4" TargetMode="External"/><Relationship Id="rId19" Type="http://schemas.openxmlformats.org/officeDocument/2006/relationships/image" Target="../media/image33.jpeg"/><Relationship Id="rId31" Type="http://schemas.openxmlformats.org/officeDocument/2006/relationships/image" Target="../media/image39.jpeg"/><Relationship Id="rId44" Type="http://schemas.openxmlformats.org/officeDocument/2006/relationships/image" Target="cid:510be3ba-d5ec-4a64-860e-5f9c780d50b1" TargetMode="External"/><Relationship Id="rId52" Type="http://schemas.openxmlformats.org/officeDocument/2006/relationships/image" Target="../media/image49.jpeg"/><Relationship Id="rId4" Type="http://schemas.openxmlformats.org/officeDocument/2006/relationships/image" Target="cid:c7092159-21b0-4be3-adf8-a0fa99ef19d3" TargetMode="External"/><Relationship Id="rId9" Type="http://schemas.openxmlformats.org/officeDocument/2006/relationships/image" Target="../media/image28.jpeg"/><Relationship Id="rId14" Type="http://schemas.openxmlformats.org/officeDocument/2006/relationships/image" Target="cid:11599cf2-30e3-4bbf-a250-0fc9b78e555f" TargetMode="External"/><Relationship Id="rId22" Type="http://schemas.openxmlformats.org/officeDocument/2006/relationships/image" Target="cid:f961a6f3-7b26-409b-b412-b350199cedb3" TargetMode="External"/><Relationship Id="rId27" Type="http://schemas.openxmlformats.org/officeDocument/2006/relationships/image" Target="../media/image37.jpeg"/><Relationship Id="rId30" Type="http://schemas.openxmlformats.org/officeDocument/2006/relationships/image" Target="cid:df43ad30-2367-45ce-a237-e13745a02bc9" TargetMode="External"/><Relationship Id="rId35" Type="http://schemas.openxmlformats.org/officeDocument/2006/relationships/image" Target="../media/image41.jpeg"/><Relationship Id="rId43" Type="http://schemas.openxmlformats.org/officeDocument/2006/relationships/image" Target="../media/image44.jpeg"/><Relationship Id="rId48" Type="http://schemas.openxmlformats.org/officeDocument/2006/relationships/image" Target="../media/image47.jpeg"/><Relationship Id="rId56" Type="http://schemas.openxmlformats.org/officeDocument/2006/relationships/image" Target="../media/image52.jpeg"/><Relationship Id="rId8" Type="http://schemas.openxmlformats.org/officeDocument/2006/relationships/image" Target="cid:771b0f41-16a4-4dda-b33e-bd1f2d0bded6" TargetMode="External"/><Relationship Id="rId51" Type="http://schemas.openxmlformats.org/officeDocument/2006/relationships/image" Target="cid:b7bcb73b-779d-4a43-8375-31490225d03c" TargetMode="External"/><Relationship Id="rId3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Reuse of older facilities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Challenges in fire safety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Fabian Saretzki</a:t>
            </a:r>
            <a:endParaRPr lang="en-US" dirty="0"/>
          </a:p>
          <a:p>
            <a:r>
              <a:rPr lang="en-US" dirty="0" smtClean="0"/>
              <a:t>ITSF 2019, Lund, 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</a:pPr>
            <a:r>
              <a:rPr lang="en-US" dirty="0"/>
              <a:t>SINBAD in DORIS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Reuse of older facilities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Fire safety concept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Fire safety concept</a:t>
            </a:r>
            <a:endParaRPr lang="en-US" b="1" dirty="0"/>
          </a:p>
          <a:p>
            <a:r>
              <a:rPr lang="en-US" dirty="0" smtClean="0"/>
              <a:t>From 2018</a:t>
            </a:r>
            <a:endParaRPr lang="en-US" dirty="0"/>
          </a:p>
          <a:p>
            <a:r>
              <a:rPr lang="en-US" dirty="0" smtClean="0"/>
              <a:t>Fire compartments</a:t>
            </a:r>
            <a:endParaRPr lang="en-US" dirty="0"/>
          </a:p>
          <a:p>
            <a:r>
              <a:rPr lang="en-US" dirty="0" smtClean="0"/>
              <a:t>Smoke compartments</a:t>
            </a:r>
          </a:p>
          <a:p>
            <a:r>
              <a:rPr lang="en-US" dirty="0" smtClean="0"/>
              <a:t>Evacuation alert</a:t>
            </a:r>
          </a:p>
          <a:p>
            <a:r>
              <a:rPr lang="en-US" dirty="0" smtClean="0"/>
              <a:t>Smoke extraction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375" y="4005263"/>
            <a:ext cx="37014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84293" y="1449388"/>
            <a:ext cx="3223564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04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</a:pPr>
            <a:r>
              <a:rPr lang="en-US" dirty="0"/>
              <a:t>SINBAD in DORIS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Reuse of older facilities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Necessary changes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790" y="1412776"/>
            <a:ext cx="3978419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24" descr="Bild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2408" y="1757280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Bild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768" y="325800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Bild"/>
          <p:cNvPicPr>
            <a:picLocks noChangeAspect="1" noChangeArrowheads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768" y="7895928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Bild"/>
          <p:cNvPicPr>
            <a:picLocks noChangeAspect="1" noChangeArrowheads="1"/>
          </p:cNvPicPr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768" y="1233176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ild"/>
          <p:cNvPicPr>
            <a:picLocks noChangeAspect="1" noChangeArrowheads="1"/>
          </p:cNvPicPr>
          <p:nvPr/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6640" y="16705456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Bild"/>
          <p:cNvPicPr>
            <a:picLocks noChangeAspect="1" noChangeArrowheads="1"/>
          </p:cNvPicPr>
          <p:nvPr/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2408" y="8102176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ild"/>
          <p:cNvPicPr>
            <a:picLocks noChangeAspect="1" noChangeArrowheads="1"/>
          </p:cNvPicPr>
          <p:nvPr/>
        </p:nvPicPr>
        <p:blipFill>
          <a:blip r:embed="rId15" r:link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2408" y="-134280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Bild"/>
          <p:cNvPicPr>
            <a:picLocks noChangeAspect="1" noChangeArrowheads="1"/>
          </p:cNvPicPr>
          <p:nvPr/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2408" y="13105456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Bild"/>
          <p:cNvPicPr>
            <a:picLocks noChangeAspect="1" noChangeArrowheads="1"/>
          </p:cNvPicPr>
          <p:nvPr/>
        </p:nvPicPr>
        <p:blipFill>
          <a:blip r:embed="rId19" r:link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6640" y="-1287208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Bild"/>
          <p:cNvPicPr>
            <a:picLocks noChangeAspect="1" noChangeArrowheads="1"/>
          </p:cNvPicPr>
          <p:nvPr/>
        </p:nvPicPr>
        <p:blipFill>
          <a:blip r:embed="rId21" r:link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725" y="-3915816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ild"/>
          <p:cNvPicPr>
            <a:picLocks noChangeAspect="1" noChangeArrowheads="1"/>
          </p:cNvPicPr>
          <p:nvPr/>
        </p:nvPicPr>
        <p:blipFill>
          <a:blip r:embed="rId23" r:link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971" y="8545824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ld"/>
          <p:cNvPicPr>
            <a:picLocks noChangeAspect="1" noChangeArrowheads="1"/>
          </p:cNvPicPr>
          <p:nvPr/>
        </p:nvPicPr>
        <p:blipFill>
          <a:blip r:embed="rId25" r:link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768" y="16705456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ld"/>
          <p:cNvPicPr>
            <a:picLocks noChangeAspect="1" noChangeArrowheads="1"/>
          </p:cNvPicPr>
          <p:nvPr/>
        </p:nvPicPr>
        <p:blipFill>
          <a:blip r:embed="rId27" r:link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6640" y="1233176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Bild"/>
          <p:cNvPicPr>
            <a:picLocks noChangeAspect="1" noChangeArrowheads="1"/>
          </p:cNvPicPr>
          <p:nvPr/>
        </p:nvPicPr>
        <p:blipFill>
          <a:blip r:embed="rId29" r:link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48" y="-4001608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ld"/>
          <p:cNvPicPr>
            <a:picLocks noChangeAspect="1" noChangeArrowheads="1"/>
          </p:cNvPicPr>
          <p:nvPr/>
        </p:nvPicPr>
        <p:blipFill>
          <a:blip r:embed="rId31" r:link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1360" y="13105456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Bild"/>
          <p:cNvPicPr>
            <a:picLocks noChangeAspect="1" noChangeArrowheads="1"/>
          </p:cNvPicPr>
          <p:nvPr/>
        </p:nvPicPr>
        <p:blipFill>
          <a:blip r:embed="rId33" r:link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6640" y="7895928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Bild"/>
          <p:cNvPicPr>
            <a:picLocks noChangeAspect="1" noChangeArrowheads="1"/>
          </p:cNvPicPr>
          <p:nvPr/>
        </p:nvPicPr>
        <p:blipFill>
          <a:blip r:embed="rId35" r:link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275" y="1757280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ld"/>
          <p:cNvPicPr>
            <a:picLocks noChangeAspect="1" noChangeArrowheads="1"/>
          </p:cNvPicPr>
          <p:nvPr/>
        </p:nvPicPr>
        <p:blipFill>
          <a:blip r:embed="rId37" r:link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91536" y="186041288"/>
            <a:ext cx="21945600" cy="164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Bild"/>
          <p:cNvPicPr>
            <a:picLocks noChangeAspect="1" noChangeArrowheads="1"/>
          </p:cNvPicPr>
          <p:nvPr/>
        </p:nvPicPr>
        <p:blipFill>
          <a:blip r:embed="rId39" r:link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91536" y="202500488"/>
            <a:ext cx="21945600" cy="164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1188640" y="-391581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10332640" y="755414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9"/>
          <p:cNvSpPr>
            <a:spLocks noChangeArrowheads="1"/>
          </p:cNvSpPr>
          <p:nvPr/>
        </p:nvSpPr>
        <p:spPr bwMode="auto">
          <a:xfrm>
            <a:off x="10332640" y="24013344"/>
            <a:ext cx="9144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0"/>
          <p:cNvSpPr>
            <a:spLocks noChangeArrowheads="1"/>
          </p:cNvSpPr>
          <p:nvPr/>
        </p:nvSpPr>
        <p:spPr bwMode="auto">
          <a:xfrm>
            <a:off x="10332640" y="40472544"/>
            <a:ext cx="9144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10332640" y="56931744"/>
            <a:ext cx="9144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32"/>
          <p:cNvSpPr>
            <a:spLocks noChangeArrowheads="1"/>
          </p:cNvSpPr>
          <p:nvPr/>
        </p:nvSpPr>
        <p:spPr bwMode="auto">
          <a:xfrm>
            <a:off x="10332640" y="73390944"/>
            <a:ext cx="9144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33"/>
          <p:cNvSpPr>
            <a:spLocks noChangeArrowheads="1"/>
          </p:cNvSpPr>
          <p:nvPr/>
        </p:nvSpPr>
        <p:spPr bwMode="auto">
          <a:xfrm>
            <a:off x="54617560" y="-32461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34"/>
          <p:cNvSpPr>
            <a:spLocks noChangeArrowheads="1"/>
          </p:cNvSpPr>
          <p:nvPr/>
        </p:nvSpPr>
        <p:spPr bwMode="auto">
          <a:xfrm>
            <a:off x="54617560" y="-16002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5"/>
          <p:cNvSpPr>
            <a:spLocks noChangeArrowheads="1"/>
          </p:cNvSpPr>
          <p:nvPr/>
        </p:nvSpPr>
        <p:spPr bwMode="auto">
          <a:xfrm>
            <a:off x="5461756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54617560" y="16916400"/>
            <a:ext cx="9144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37"/>
          <p:cNvSpPr>
            <a:spLocks noChangeArrowheads="1"/>
          </p:cNvSpPr>
          <p:nvPr/>
        </p:nvSpPr>
        <p:spPr bwMode="auto">
          <a:xfrm>
            <a:off x="-13124192" y="15772800"/>
            <a:ext cx="9144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38"/>
          <p:cNvSpPr>
            <a:spLocks noChangeArrowheads="1"/>
          </p:cNvSpPr>
          <p:nvPr/>
        </p:nvSpPr>
        <p:spPr bwMode="auto">
          <a:xfrm>
            <a:off x="-13124192" y="32232000"/>
            <a:ext cx="9144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39"/>
          <p:cNvSpPr>
            <a:spLocks noChangeArrowheads="1"/>
          </p:cNvSpPr>
          <p:nvPr/>
        </p:nvSpPr>
        <p:spPr bwMode="auto">
          <a:xfrm>
            <a:off x="-13124192" y="48691200"/>
            <a:ext cx="9144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40"/>
          <p:cNvSpPr>
            <a:spLocks noChangeArrowheads="1"/>
          </p:cNvSpPr>
          <p:nvPr/>
        </p:nvSpPr>
        <p:spPr bwMode="auto">
          <a:xfrm>
            <a:off x="26103568" y="-466451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41"/>
          <p:cNvSpPr>
            <a:spLocks noChangeArrowheads="1"/>
          </p:cNvSpPr>
          <p:nvPr/>
        </p:nvSpPr>
        <p:spPr bwMode="auto">
          <a:xfrm>
            <a:off x="1188640" y="-211561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42"/>
          <p:cNvSpPr>
            <a:spLocks noChangeArrowheads="1"/>
          </p:cNvSpPr>
          <p:nvPr/>
        </p:nvSpPr>
        <p:spPr bwMode="auto">
          <a:xfrm>
            <a:off x="26103568" y="28253888"/>
            <a:ext cx="9144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43"/>
          <p:cNvSpPr>
            <a:spLocks noChangeArrowheads="1"/>
          </p:cNvSpPr>
          <p:nvPr/>
        </p:nvSpPr>
        <p:spPr bwMode="auto">
          <a:xfrm>
            <a:off x="-41638184" y="27110288"/>
            <a:ext cx="9144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44"/>
          <p:cNvSpPr>
            <a:spLocks noChangeArrowheads="1"/>
          </p:cNvSpPr>
          <p:nvPr/>
        </p:nvSpPr>
        <p:spPr bwMode="auto">
          <a:xfrm>
            <a:off x="-41638184" y="43569488"/>
            <a:ext cx="9144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45"/>
          <p:cNvSpPr>
            <a:spLocks noChangeArrowheads="1"/>
          </p:cNvSpPr>
          <p:nvPr/>
        </p:nvSpPr>
        <p:spPr bwMode="auto">
          <a:xfrm>
            <a:off x="26102312" y="71089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46"/>
          <p:cNvSpPr>
            <a:spLocks noChangeArrowheads="1"/>
          </p:cNvSpPr>
          <p:nvPr/>
        </p:nvSpPr>
        <p:spPr bwMode="auto">
          <a:xfrm>
            <a:off x="26102312" y="23568152"/>
            <a:ext cx="9144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47"/>
          <p:cNvSpPr>
            <a:spLocks noChangeArrowheads="1"/>
          </p:cNvSpPr>
          <p:nvPr/>
        </p:nvSpPr>
        <p:spPr bwMode="auto">
          <a:xfrm>
            <a:off x="-41639440" y="22424552"/>
            <a:ext cx="9144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48"/>
          <p:cNvSpPr>
            <a:spLocks noChangeArrowheads="1"/>
          </p:cNvSpPr>
          <p:nvPr/>
        </p:nvSpPr>
        <p:spPr bwMode="auto">
          <a:xfrm>
            <a:off x="-41639440" y="38883752"/>
            <a:ext cx="9144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49"/>
          <p:cNvSpPr>
            <a:spLocks noChangeArrowheads="1"/>
          </p:cNvSpPr>
          <p:nvPr/>
        </p:nvSpPr>
        <p:spPr bwMode="auto">
          <a:xfrm>
            <a:off x="-41639440" y="55342952"/>
            <a:ext cx="9144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1"/>
          <a:stretch/>
        </p:blipFill>
        <p:spPr bwMode="auto">
          <a:xfrm rot="16200000">
            <a:off x="1582518" y="1616747"/>
            <a:ext cx="5978965" cy="362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50"/>
          <p:cNvSpPr>
            <a:spLocks noChangeArrowheads="1"/>
          </p:cNvSpPr>
          <p:nvPr/>
        </p:nvSpPr>
        <p:spPr bwMode="auto">
          <a:xfrm>
            <a:off x="-44491536" y="202500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51"/>
          <p:cNvSpPr>
            <a:spLocks noChangeArrowheads="1"/>
          </p:cNvSpPr>
          <p:nvPr/>
        </p:nvSpPr>
        <p:spPr bwMode="auto">
          <a:xfrm>
            <a:off x="-44491536" y="218959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42"/>
              </a:rPr>
              <a:t>Outlook für Android</a:t>
            </a:r>
            <a:r>
              <a:rPr kumimoji="0" lang="de-DE" altLang="de-DE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herunterladen</a:t>
            </a:r>
            <a:endParaRPr kumimoji="0" lang="de-DE" altLang="de-D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7" name="Picture 13" descr="Bild"/>
          <p:cNvPicPr>
            <a:picLocks noChangeAspect="1" noChangeArrowheads="1"/>
          </p:cNvPicPr>
          <p:nvPr/>
        </p:nvPicPr>
        <p:blipFill>
          <a:blip r:embed="rId43" r:link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000" y="1759324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Bild"/>
          <p:cNvPicPr>
            <a:picLocks noChangeAspect="1" noChangeArrowheads="1"/>
          </p:cNvPicPr>
          <p:nvPr/>
        </p:nvPicPr>
        <p:blipFill>
          <a:blip r:embed="rId45" r:link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000" y="1759324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N:\4all\intern\D05\Themen DESY\Brandschutz\Begehungen SAVE\Berichte\2018\Extra SINBAD\Bilder\IMG_20180725_111535.jpg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000" y="1759324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Bild"/>
          <p:cNvPicPr>
            <a:picLocks noChangeAspect="1" noChangeArrowheads="1"/>
          </p:cNvPicPr>
          <p:nvPr/>
        </p:nvPicPr>
        <p:blipFill>
          <a:blip r:embed="rId48" r:link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000" y="1759324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Bild"/>
          <p:cNvPicPr>
            <a:picLocks noChangeAspect="1" noChangeArrowheads="1"/>
          </p:cNvPicPr>
          <p:nvPr/>
        </p:nvPicPr>
        <p:blipFill>
          <a:blip r:embed="rId50" r:link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000" y="1759324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"/>
          <p:cNvPicPr>
            <a:picLocks noChangeAspect="1" noChangeArrowheads="1"/>
          </p:cNvPicPr>
          <p:nvPr/>
        </p:nvPicPr>
        <p:blipFill>
          <a:blip r:embed="rId52" r:link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000" y="1759324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" name="Picture 55" descr="N:\4all\intern\D05\Themen DESY\ITSF\ITSF 2019 ESS\IMG_20190508_131525_7.jpg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000" y="1759324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N:\4all\intern\D05\Themen DESY\ITSF\ITSF 2019 ESS\IMG_20190508_131204_9.jpg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000" y="1759324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Picture 53" descr="N:\4all\intern\D05\Themen DESY\ITSF\ITSF 2019 ESS\IMG_20190508_130858_6.jpg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000" y="1759324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9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ALPS in HERA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214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</a:pPr>
            <a:r>
              <a:rPr lang="en-US" dirty="0"/>
              <a:t>ALPS in HERA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Reuse of older facilities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u="sng" dirty="0" smtClean="0"/>
              <a:t>H</a:t>
            </a:r>
            <a:r>
              <a:rPr lang="en-US" dirty="0" smtClean="0"/>
              <a:t>adron-</a:t>
            </a:r>
            <a:r>
              <a:rPr lang="en-US" u="sng" dirty="0" err="1" smtClean="0"/>
              <a:t>E</a:t>
            </a:r>
            <a:r>
              <a:rPr lang="en-US" dirty="0" err="1" smtClean="0"/>
              <a:t>lektron</a:t>
            </a:r>
            <a:r>
              <a:rPr lang="en-US" dirty="0" smtClean="0"/>
              <a:t>-</a:t>
            </a:r>
            <a:r>
              <a:rPr lang="en-US" u="sng" dirty="0" smtClean="0"/>
              <a:t>R</a:t>
            </a:r>
            <a:r>
              <a:rPr lang="en-US" dirty="0" smtClean="0"/>
              <a:t>ing-</a:t>
            </a:r>
            <a:r>
              <a:rPr lang="en-US" u="sng" dirty="0" smtClean="0"/>
              <a:t>A</a:t>
            </a:r>
            <a:r>
              <a:rPr lang="en-US" dirty="0" smtClean="0"/>
              <a:t>nlage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Former </a:t>
            </a:r>
            <a:r>
              <a:rPr lang="en-US" b="1" dirty="0"/>
              <a:t>w</a:t>
            </a:r>
            <a:r>
              <a:rPr lang="en-US" b="1" dirty="0" smtClean="0"/>
              <a:t>orld-class experiment</a:t>
            </a:r>
            <a:endParaRPr lang="en-US" b="1" dirty="0"/>
          </a:p>
          <a:p>
            <a:r>
              <a:rPr lang="en-US" dirty="0" smtClean="0"/>
              <a:t>Built in the 1980s</a:t>
            </a:r>
          </a:p>
          <a:p>
            <a:r>
              <a:rPr lang="en-US" dirty="0" smtClean="0"/>
              <a:t>Commissioned in 1992</a:t>
            </a:r>
            <a:endParaRPr lang="en-US" dirty="0"/>
          </a:p>
          <a:p>
            <a:r>
              <a:rPr lang="en-US" dirty="0" smtClean="0"/>
              <a:t>Biggest accelerator in Germany</a:t>
            </a:r>
          </a:p>
          <a:p>
            <a:pPr lvl="1"/>
            <a:r>
              <a:rPr lang="en-US" dirty="0" smtClean="0"/>
              <a:t>6336 m circumference </a:t>
            </a:r>
          </a:p>
          <a:p>
            <a:r>
              <a:rPr lang="en-US" dirty="0" smtClean="0"/>
              <a:t>Most precise electron microscope for 15 years</a:t>
            </a:r>
          </a:p>
          <a:p>
            <a:r>
              <a:rPr lang="en-US" dirty="0" smtClean="0"/>
              <a:t>Switched off 2007</a:t>
            </a:r>
          </a:p>
          <a:p>
            <a:r>
              <a:rPr lang="en-US" dirty="0" smtClean="0"/>
              <a:t>Today used as an attraction</a:t>
            </a:r>
            <a:endParaRPr lang="en-US" dirty="0"/>
          </a:p>
        </p:txBody>
      </p:sp>
      <p:pic>
        <p:nvPicPr>
          <p:cNvPr id="3079" name="Picture 7" descr="Grundriï¿½ von H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09002"/>
            <a:ext cx="2684165" cy="220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Bildergebnis für Hera DESY Geschichte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6" b="954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uppieren 21"/>
          <p:cNvGrpSpPr/>
          <p:nvPr/>
        </p:nvGrpSpPr>
        <p:grpSpPr>
          <a:xfrm>
            <a:off x="5838538" y="4289400"/>
            <a:ext cx="960264" cy="1203350"/>
            <a:chOff x="5838538" y="4289400"/>
            <a:chExt cx="960264" cy="1203350"/>
          </a:xfrm>
        </p:grpSpPr>
        <p:grpSp>
          <p:nvGrpSpPr>
            <p:cNvPr id="17" name="Gruppieren 16"/>
            <p:cNvGrpSpPr/>
            <p:nvPr/>
          </p:nvGrpSpPr>
          <p:grpSpPr>
            <a:xfrm>
              <a:off x="6311663" y="4289400"/>
              <a:ext cx="487139" cy="144016"/>
              <a:chOff x="6311663" y="4289400"/>
              <a:chExt cx="487139" cy="144016"/>
            </a:xfrm>
          </p:grpSpPr>
          <p:cxnSp>
            <p:nvCxnSpPr>
              <p:cNvPr id="14" name="Gerade Verbindung 13"/>
              <p:cNvCxnSpPr/>
              <p:nvPr/>
            </p:nvCxnSpPr>
            <p:spPr>
              <a:xfrm flipV="1">
                <a:off x="6311663" y="4289400"/>
                <a:ext cx="487139" cy="144016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ihandform 15"/>
              <p:cNvSpPr/>
              <p:nvPr/>
            </p:nvSpPr>
            <p:spPr>
              <a:xfrm>
                <a:off x="6508750" y="4302125"/>
                <a:ext cx="95250" cy="130175"/>
              </a:xfrm>
              <a:custGeom>
                <a:avLst/>
                <a:gdLst>
                  <a:gd name="connsiteX0" fmla="*/ 0 w 95250"/>
                  <a:gd name="connsiteY0" fmla="*/ 12700 h 130175"/>
                  <a:gd name="connsiteX1" fmla="*/ 63500 w 95250"/>
                  <a:gd name="connsiteY1" fmla="*/ 0 h 130175"/>
                  <a:gd name="connsiteX2" fmla="*/ 95250 w 95250"/>
                  <a:gd name="connsiteY2" fmla="*/ 107950 h 130175"/>
                  <a:gd name="connsiteX3" fmla="*/ 38100 w 95250"/>
                  <a:gd name="connsiteY3" fmla="*/ 130175 h 130175"/>
                  <a:gd name="connsiteX4" fmla="*/ 0 w 95250"/>
                  <a:gd name="connsiteY4" fmla="*/ 12700 h 13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130175">
                    <a:moveTo>
                      <a:pt x="0" y="12700"/>
                    </a:moveTo>
                    <a:lnTo>
                      <a:pt x="63500" y="0"/>
                    </a:lnTo>
                    <a:lnTo>
                      <a:pt x="95250" y="107950"/>
                    </a:lnTo>
                    <a:lnTo>
                      <a:pt x="38100" y="130175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dirty="0" err="1" smtClean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Freihandform 20"/>
            <p:cNvSpPr/>
            <p:nvPr/>
          </p:nvSpPr>
          <p:spPr>
            <a:xfrm>
              <a:off x="5838538" y="4432300"/>
              <a:ext cx="476283" cy="1060450"/>
            </a:xfrm>
            <a:custGeom>
              <a:avLst/>
              <a:gdLst>
                <a:gd name="connsiteX0" fmla="*/ 476283 w 476283"/>
                <a:gd name="connsiteY0" fmla="*/ 0 h 1060450"/>
                <a:gd name="connsiteX1" fmla="*/ 187358 w 476283"/>
                <a:gd name="connsiteY1" fmla="*/ 190500 h 1060450"/>
                <a:gd name="connsiteX2" fmla="*/ 54008 w 476283"/>
                <a:gd name="connsiteY2" fmla="*/ 415925 h 1060450"/>
                <a:gd name="connsiteX3" fmla="*/ 33 w 476283"/>
                <a:gd name="connsiteY3" fmla="*/ 720725 h 1060450"/>
                <a:gd name="connsiteX4" fmla="*/ 60358 w 476283"/>
                <a:gd name="connsiteY4" fmla="*/ 990600 h 1060450"/>
                <a:gd name="connsiteX5" fmla="*/ 85758 w 476283"/>
                <a:gd name="connsiteY5" fmla="*/ 1060450 h 106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83" h="1060450">
                  <a:moveTo>
                    <a:pt x="476283" y="0"/>
                  </a:moveTo>
                  <a:cubicBezTo>
                    <a:pt x="367010" y="60589"/>
                    <a:pt x="257737" y="121179"/>
                    <a:pt x="187358" y="190500"/>
                  </a:cubicBezTo>
                  <a:cubicBezTo>
                    <a:pt x="116979" y="259821"/>
                    <a:pt x="85229" y="327554"/>
                    <a:pt x="54008" y="415925"/>
                  </a:cubicBezTo>
                  <a:cubicBezTo>
                    <a:pt x="22787" y="504296"/>
                    <a:pt x="-1025" y="624946"/>
                    <a:pt x="33" y="720725"/>
                  </a:cubicBezTo>
                  <a:cubicBezTo>
                    <a:pt x="1091" y="816504"/>
                    <a:pt x="46070" y="933979"/>
                    <a:pt x="60358" y="990600"/>
                  </a:cubicBezTo>
                  <a:cubicBezTo>
                    <a:pt x="74646" y="1047221"/>
                    <a:pt x="80202" y="1053835"/>
                    <a:pt x="85758" y="106045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06471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ALPS in HERA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Reuse of older facilities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u="sng" dirty="0" smtClean="0"/>
              <a:t>A</a:t>
            </a:r>
            <a:r>
              <a:rPr lang="en-US" dirty="0" smtClean="0"/>
              <a:t>ny </a:t>
            </a:r>
            <a:r>
              <a:rPr lang="en-US" u="sng" dirty="0"/>
              <a:t>L</a:t>
            </a:r>
            <a:r>
              <a:rPr lang="en-US" dirty="0" smtClean="0"/>
              <a:t>ight </a:t>
            </a:r>
            <a:r>
              <a:rPr lang="en-US" u="sng" dirty="0" smtClean="0"/>
              <a:t>P</a:t>
            </a:r>
            <a:r>
              <a:rPr lang="en-US" dirty="0" smtClean="0"/>
              <a:t>article </a:t>
            </a:r>
            <a:r>
              <a:rPr lang="en-US" u="sng" dirty="0" smtClean="0"/>
              <a:t>S</a:t>
            </a:r>
            <a:r>
              <a:rPr lang="en-US" dirty="0" smtClean="0"/>
              <a:t>earch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ALPS </a:t>
            </a:r>
            <a:r>
              <a:rPr lang="en-US" b="1" dirty="0" err="1" smtClean="0"/>
              <a:t>IIc</a:t>
            </a:r>
            <a:endParaRPr lang="en-US" b="1" dirty="0"/>
          </a:p>
          <a:p>
            <a:r>
              <a:rPr lang="en-US" dirty="0" smtClean="0"/>
              <a:t>Searching for lightweight particles</a:t>
            </a:r>
          </a:p>
          <a:p>
            <a:pPr lvl="1"/>
            <a:r>
              <a:rPr lang="en-US" dirty="0" err="1" smtClean="0"/>
              <a:t>Axion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395536" y="2846834"/>
            <a:ext cx="4105276" cy="2454374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Light shining-through a wall</a:t>
            </a:r>
            <a:endParaRPr lang="en-US" b="1" dirty="0"/>
          </a:p>
          <a:p>
            <a:r>
              <a:rPr lang="en-US" dirty="0" smtClean="0"/>
              <a:t>Convert photons to </a:t>
            </a:r>
            <a:r>
              <a:rPr lang="en-US" dirty="0" err="1" smtClean="0"/>
              <a:t>axion</a:t>
            </a:r>
            <a:r>
              <a:rPr lang="en-US" dirty="0" smtClean="0"/>
              <a:t>-like particles by using magnetic fields</a:t>
            </a:r>
            <a:endParaRPr lang="en-US" dirty="0"/>
          </a:p>
          <a:p>
            <a:r>
              <a:rPr lang="en-US" dirty="0" smtClean="0"/>
              <a:t>Reconvert them behind a wall</a:t>
            </a:r>
            <a:endParaRPr lang="en-US" dirty="0"/>
          </a:p>
        </p:txBody>
      </p:sp>
      <p:pic>
        <p:nvPicPr>
          <p:cNvPr id="4100" name="Picture 4" descr="https://alps.desy.de/sites2009/site_alps/content/e191940/LSW.jpg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r="727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s://alps.desy.de/sites2009/site_alps/content/e191931/e216353/ALPS2c.jpg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" t="-73878" r="-584" b="-69550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90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ALPS in HERA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Reuse of older facilities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Way to the safety concept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95289" y="1406426"/>
            <a:ext cx="4105276" cy="3174701"/>
          </a:xfrm>
        </p:spPr>
        <p:txBody>
          <a:bodyPr/>
          <a:lstStyle/>
          <a:p>
            <a:r>
              <a:rPr lang="en-US" dirty="0" smtClean="0"/>
              <a:t>Find documents</a:t>
            </a:r>
          </a:p>
          <a:p>
            <a:r>
              <a:rPr lang="en-US" dirty="0" smtClean="0"/>
              <a:t>Find out how systems work</a:t>
            </a:r>
          </a:p>
          <a:p>
            <a:r>
              <a:rPr lang="en-US" dirty="0" smtClean="0"/>
              <a:t>Find out if they still work</a:t>
            </a:r>
          </a:p>
          <a:p>
            <a:r>
              <a:rPr lang="en-US" dirty="0" smtClean="0"/>
              <a:t>Find </a:t>
            </a:r>
            <a:r>
              <a:rPr lang="en-US" dirty="0" err="1" smtClean="0"/>
              <a:t>responsibles</a:t>
            </a:r>
            <a:endParaRPr lang="en-US" dirty="0" smtClean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55292"/>
            <a:ext cx="4105275" cy="219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36" y="4005263"/>
            <a:ext cx="2663879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677493"/>
              </p:ext>
            </p:extLst>
          </p:nvPr>
        </p:nvGraphicFramePr>
        <p:xfrm>
          <a:off x="1835696" y="1556792"/>
          <a:ext cx="5448327" cy="40357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6109"/>
                <a:gridCol w="1816109"/>
                <a:gridCol w="1816109"/>
              </a:tblGrid>
              <a:tr h="147357">
                <a:tc gridSpan="3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err="1" smtClean="0">
                          <a:effectLst/>
                        </a:rPr>
                        <a:t>Constructionphase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29471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err="1" smtClean="0">
                          <a:effectLst/>
                        </a:rPr>
                        <a:t>Safety</a:t>
                      </a:r>
                      <a:r>
                        <a:rPr lang="de-DE" sz="800" dirty="0" smtClean="0">
                          <a:effectLst/>
                        </a:rPr>
                        <a:t> </a:t>
                      </a:r>
                      <a:r>
                        <a:rPr lang="de-DE" sz="800" dirty="0" err="1" smtClean="0">
                          <a:effectLst/>
                        </a:rPr>
                        <a:t>system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err="1" smtClean="0">
                          <a:effectLst/>
                        </a:rPr>
                        <a:t>Availability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effectLst/>
                        </a:rPr>
                        <a:t>Comment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</a:tr>
              <a:tr h="29471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err="1" smtClean="0">
                          <a:effectLst/>
                        </a:rPr>
                        <a:t>Fire</a:t>
                      </a:r>
                      <a:r>
                        <a:rPr lang="de-DE" sz="800" dirty="0" smtClean="0">
                          <a:effectLst/>
                        </a:rPr>
                        <a:t> </a:t>
                      </a:r>
                      <a:r>
                        <a:rPr lang="de-DE" sz="800" dirty="0" err="1" smtClean="0">
                          <a:effectLst/>
                        </a:rPr>
                        <a:t>detection</a:t>
                      </a:r>
                      <a:r>
                        <a:rPr lang="de-DE" sz="800" dirty="0" smtClean="0">
                          <a:effectLst/>
                        </a:rPr>
                        <a:t> </a:t>
                      </a:r>
                      <a:r>
                        <a:rPr lang="de-DE" sz="800" dirty="0" err="1" smtClean="0">
                          <a:effectLst/>
                        </a:rPr>
                        <a:t>system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err="1" smtClean="0">
                          <a:effectLst/>
                        </a:rPr>
                        <a:t>unrestricted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effectLst/>
                        </a:rPr>
                        <a:t>Old </a:t>
                      </a:r>
                      <a:r>
                        <a:rPr lang="de-DE" sz="800" dirty="0" err="1" smtClean="0">
                          <a:effectLst/>
                        </a:rPr>
                        <a:t>technology</a:t>
                      </a:r>
                      <a:r>
                        <a:rPr lang="de-DE" sz="800" dirty="0" smtClean="0">
                          <a:effectLst/>
                        </a:rPr>
                        <a:t>, not </a:t>
                      </a:r>
                      <a:r>
                        <a:rPr lang="de-DE" sz="800" dirty="0" err="1" smtClean="0">
                          <a:effectLst/>
                        </a:rPr>
                        <a:t>area</a:t>
                      </a:r>
                      <a:r>
                        <a:rPr lang="de-DE" sz="800" dirty="0" smtClean="0">
                          <a:effectLst/>
                        </a:rPr>
                        <a:t> </a:t>
                      </a:r>
                      <a:r>
                        <a:rPr lang="de-DE" sz="800" dirty="0" err="1" smtClean="0">
                          <a:effectLst/>
                        </a:rPr>
                        <a:t>covering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</a:tr>
              <a:tr h="29471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Evacuation</a:t>
                      </a:r>
                      <a:r>
                        <a:rPr lang="de-DE" sz="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8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alarm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err="1" smtClean="0">
                          <a:effectLst/>
                        </a:rPr>
                        <a:t>No</a:t>
                      </a:r>
                      <a:r>
                        <a:rPr lang="de-DE" sz="800" dirty="0" smtClean="0">
                          <a:effectLst/>
                        </a:rPr>
                        <a:t> </a:t>
                      </a:r>
                      <a:r>
                        <a:rPr lang="de-DE" sz="800" dirty="0" err="1" smtClean="0">
                          <a:effectLst/>
                        </a:rPr>
                        <a:t>automatic</a:t>
                      </a:r>
                      <a:r>
                        <a:rPr lang="de-DE" sz="800" baseline="0" dirty="0" smtClean="0">
                          <a:effectLst/>
                        </a:rPr>
                        <a:t> </a:t>
                      </a:r>
                      <a:r>
                        <a:rPr lang="de-DE" sz="800" baseline="0" dirty="0" err="1" smtClean="0">
                          <a:effectLst/>
                        </a:rPr>
                        <a:t>activation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err="1" smtClean="0">
                          <a:effectLst/>
                        </a:rPr>
                        <a:t>Activation</a:t>
                      </a:r>
                      <a:r>
                        <a:rPr lang="de-DE" sz="800" dirty="0" smtClean="0">
                          <a:effectLst/>
                        </a:rPr>
                        <a:t> via push </a:t>
                      </a:r>
                      <a:r>
                        <a:rPr lang="de-DE" sz="800" dirty="0" err="1" smtClean="0">
                          <a:effectLst/>
                        </a:rPr>
                        <a:t>button</a:t>
                      </a:r>
                      <a:r>
                        <a:rPr lang="de-DE" sz="800" dirty="0" smtClean="0">
                          <a:effectLst/>
                        </a:rPr>
                        <a:t> </a:t>
                      </a:r>
                      <a:r>
                        <a:rPr lang="de-DE" sz="800" dirty="0" err="1" smtClean="0">
                          <a:effectLst/>
                        </a:rPr>
                        <a:t>alarm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</a:tr>
              <a:tr h="29471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effectLst/>
                        </a:rPr>
                        <a:t>Wall </a:t>
                      </a:r>
                      <a:r>
                        <a:rPr lang="de-DE" sz="800" dirty="0" err="1" smtClean="0">
                          <a:effectLst/>
                        </a:rPr>
                        <a:t>mounted</a:t>
                      </a:r>
                      <a:r>
                        <a:rPr lang="de-DE" sz="800" baseline="0" dirty="0" smtClean="0">
                          <a:effectLst/>
                        </a:rPr>
                        <a:t> </a:t>
                      </a:r>
                      <a:r>
                        <a:rPr lang="de-DE" sz="800" baseline="0" dirty="0" err="1" smtClean="0">
                          <a:effectLst/>
                        </a:rPr>
                        <a:t>hoses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150 m³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Old</a:t>
                      </a:r>
                      <a:r>
                        <a:rPr lang="de-DE" sz="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800" dirty="0" err="1" smtClean="0">
                          <a:effectLst/>
                        </a:rPr>
                        <a:t>technology</a:t>
                      </a:r>
                      <a:r>
                        <a:rPr lang="de-DE" sz="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, not </a:t>
                      </a:r>
                      <a:r>
                        <a:rPr lang="de-DE" sz="8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reliable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</a:tr>
              <a:tr h="29471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err="1" smtClean="0">
                          <a:effectLst/>
                        </a:rPr>
                        <a:t>Extinguishing</a:t>
                      </a:r>
                      <a:r>
                        <a:rPr lang="de-DE" sz="800" dirty="0" smtClean="0">
                          <a:effectLst/>
                        </a:rPr>
                        <a:t> </a:t>
                      </a:r>
                      <a:r>
                        <a:rPr lang="de-DE" sz="800" dirty="0" err="1" smtClean="0">
                          <a:effectLst/>
                        </a:rPr>
                        <a:t>water</a:t>
                      </a:r>
                      <a:r>
                        <a:rPr lang="de-DE" sz="800" dirty="0" smtClean="0">
                          <a:effectLst/>
                        </a:rPr>
                        <a:t> (</a:t>
                      </a:r>
                      <a:r>
                        <a:rPr lang="de-DE" sz="800" dirty="0" err="1" smtClean="0">
                          <a:effectLst/>
                        </a:rPr>
                        <a:t>tunnel</a:t>
                      </a:r>
                      <a:r>
                        <a:rPr lang="de-DE" sz="800" dirty="0" smtClean="0">
                          <a:effectLst/>
                        </a:rPr>
                        <a:t>)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150 m³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Old</a:t>
                      </a:r>
                      <a:r>
                        <a:rPr lang="de-DE" sz="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800" dirty="0" err="1" smtClean="0">
                          <a:effectLst/>
                        </a:rPr>
                        <a:t>technology</a:t>
                      </a:r>
                      <a:r>
                        <a:rPr lang="de-DE" sz="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, not </a:t>
                      </a:r>
                      <a:r>
                        <a:rPr lang="de-DE" sz="8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reliable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</a:tr>
              <a:tr h="14735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err="1" smtClean="0">
                          <a:effectLst/>
                        </a:rPr>
                        <a:t>Fire</a:t>
                      </a:r>
                      <a:r>
                        <a:rPr lang="de-DE" sz="800" dirty="0" smtClean="0">
                          <a:effectLst/>
                        </a:rPr>
                        <a:t> </a:t>
                      </a:r>
                      <a:r>
                        <a:rPr lang="de-DE" sz="800" dirty="0" err="1" smtClean="0">
                          <a:effectLst/>
                        </a:rPr>
                        <a:t>extinguishers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effectLst/>
                        </a:rPr>
                        <a:t>State </a:t>
                      </a:r>
                      <a:r>
                        <a:rPr lang="de-DE" sz="800" dirty="0" err="1" smtClean="0">
                          <a:effectLst/>
                        </a:rPr>
                        <a:t>of</a:t>
                      </a:r>
                      <a:r>
                        <a:rPr lang="de-DE" sz="800" dirty="0" smtClean="0">
                          <a:effectLst/>
                        </a:rPr>
                        <a:t> </a:t>
                      </a:r>
                      <a:r>
                        <a:rPr lang="de-DE" sz="800" dirty="0" err="1" smtClean="0">
                          <a:effectLst/>
                        </a:rPr>
                        <a:t>the</a:t>
                      </a:r>
                      <a:r>
                        <a:rPr lang="de-DE" sz="800" dirty="0" smtClean="0">
                          <a:effectLst/>
                        </a:rPr>
                        <a:t> </a:t>
                      </a:r>
                      <a:r>
                        <a:rPr lang="de-DE" sz="800" dirty="0" err="1" smtClean="0">
                          <a:effectLst/>
                        </a:rPr>
                        <a:t>art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</a:tr>
              <a:tr h="29471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effectLst/>
                        </a:rPr>
                        <a:t>Smoke </a:t>
                      </a:r>
                      <a:r>
                        <a:rPr lang="de-DE" sz="800" dirty="0" err="1" smtClean="0">
                          <a:effectLst/>
                        </a:rPr>
                        <a:t>extraction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err="1" smtClean="0">
                          <a:effectLst/>
                        </a:rPr>
                        <a:t>Cold</a:t>
                      </a:r>
                      <a:r>
                        <a:rPr lang="de-DE" sz="800" dirty="0" smtClean="0">
                          <a:effectLst/>
                        </a:rPr>
                        <a:t> smoke</a:t>
                      </a:r>
                      <a:r>
                        <a:rPr lang="de-DE" sz="800" baseline="0" dirty="0" smtClean="0">
                          <a:effectLst/>
                        </a:rPr>
                        <a:t> </a:t>
                      </a:r>
                      <a:r>
                        <a:rPr lang="de-DE" sz="800" baseline="0" dirty="0" err="1" smtClean="0">
                          <a:effectLst/>
                        </a:rPr>
                        <a:t>extraction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</a:tr>
              <a:tr h="14735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err="1" smtClean="0">
                          <a:effectLst/>
                        </a:rPr>
                        <a:t>Intercom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err="1" smtClean="0">
                          <a:effectLst/>
                        </a:rPr>
                        <a:t>unrestricted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</a:tr>
              <a:tr h="29471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effectLst/>
                        </a:rPr>
                        <a:t>Emergency </a:t>
                      </a:r>
                      <a:r>
                        <a:rPr lang="de-DE" sz="800" dirty="0" err="1" smtClean="0">
                          <a:effectLst/>
                        </a:rPr>
                        <a:t>telephone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effectLst/>
                        </a:rPr>
                        <a:t>Every </a:t>
                      </a:r>
                      <a:r>
                        <a:rPr lang="de-DE" sz="800" dirty="0">
                          <a:effectLst/>
                        </a:rPr>
                        <a:t>100 m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err="1" smtClean="0">
                          <a:effectLst/>
                        </a:rPr>
                        <a:t>Some</a:t>
                      </a:r>
                      <a:r>
                        <a:rPr lang="de-DE" sz="800" dirty="0" smtClean="0">
                          <a:effectLst/>
                        </a:rPr>
                        <a:t> </a:t>
                      </a:r>
                      <a:r>
                        <a:rPr lang="de-DE" sz="800" dirty="0" err="1" smtClean="0">
                          <a:effectLst/>
                        </a:rPr>
                        <a:t>devices</a:t>
                      </a:r>
                      <a:r>
                        <a:rPr lang="de-DE" sz="800" baseline="0" dirty="0" smtClean="0">
                          <a:effectLst/>
                        </a:rPr>
                        <a:t> </a:t>
                      </a:r>
                      <a:r>
                        <a:rPr lang="de-DE" sz="800" baseline="0" dirty="0" err="1" smtClean="0">
                          <a:effectLst/>
                        </a:rPr>
                        <a:t>broken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</a:tr>
              <a:tr h="14735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Mobile</a:t>
                      </a:r>
                      <a:r>
                        <a:rPr lang="de-DE" sz="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8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communication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err="1" smtClean="0">
                          <a:effectLst/>
                        </a:rPr>
                        <a:t>unrestricted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</a:tr>
              <a:tr h="14735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effectLst/>
                        </a:rPr>
                        <a:t>Radio </a:t>
                      </a:r>
                      <a:r>
                        <a:rPr lang="de-DE" sz="800" dirty="0" err="1" smtClean="0">
                          <a:effectLst/>
                        </a:rPr>
                        <a:t>communication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err="1" smtClean="0">
                          <a:effectLst/>
                        </a:rPr>
                        <a:t>unrestricted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</a:tr>
              <a:tr h="29471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err="1" smtClean="0">
                          <a:effectLst/>
                        </a:rPr>
                        <a:t>Safety</a:t>
                      </a:r>
                      <a:r>
                        <a:rPr lang="de-DE" sz="800" dirty="0" smtClean="0">
                          <a:effectLst/>
                        </a:rPr>
                        <a:t> </a:t>
                      </a:r>
                      <a:r>
                        <a:rPr lang="de-DE" sz="800" dirty="0" err="1" smtClean="0">
                          <a:effectLst/>
                        </a:rPr>
                        <a:t>lighting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err="1" smtClean="0">
                          <a:effectLst/>
                        </a:rPr>
                        <a:t>unrestricted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err="1" smtClean="0">
                          <a:effectLst/>
                        </a:rPr>
                        <a:t>Semiannual</a:t>
                      </a:r>
                      <a:r>
                        <a:rPr lang="de-DE" sz="800" dirty="0" smtClean="0">
                          <a:effectLst/>
                        </a:rPr>
                        <a:t> </a:t>
                      </a:r>
                      <a:r>
                        <a:rPr lang="de-DE" sz="800" dirty="0" err="1" smtClean="0">
                          <a:effectLst/>
                        </a:rPr>
                        <a:t>tested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</a:tr>
              <a:tr h="29471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err="1" smtClean="0">
                          <a:effectLst/>
                        </a:rPr>
                        <a:t>Self-rescue</a:t>
                      </a:r>
                      <a:r>
                        <a:rPr lang="de-DE" sz="800" baseline="0" dirty="0" smtClean="0">
                          <a:effectLst/>
                        </a:rPr>
                        <a:t> </a:t>
                      </a:r>
                      <a:r>
                        <a:rPr lang="de-DE" sz="800" baseline="0" dirty="0" err="1" smtClean="0">
                          <a:effectLst/>
                        </a:rPr>
                        <a:t>devices</a:t>
                      </a:r>
                      <a:r>
                        <a:rPr lang="de-DE" sz="800" baseline="0" dirty="0" smtClean="0">
                          <a:effectLst/>
                        </a:rPr>
                        <a:t> </a:t>
                      </a:r>
                      <a:r>
                        <a:rPr lang="de-DE" sz="800" dirty="0" smtClean="0">
                          <a:effectLst/>
                        </a:rPr>
                        <a:t>(Oxy3000</a:t>
                      </a:r>
                      <a:r>
                        <a:rPr lang="de-DE" sz="800" dirty="0">
                          <a:effectLst/>
                        </a:rPr>
                        <a:t>)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</a:rPr>
                        <a:t>20 </a:t>
                      </a:r>
                      <a:r>
                        <a:rPr lang="de-DE" sz="800" dirty="0" err="1">
                          <a:effectLst/>
                        </a:rPr>
                        <a:t>Stk</a:t>
                      </a:r>
                      <a:r>
                        <a:rPr lang="de-DE" sz="800" dirty="0">
                          <a:effectLst/>
                        </a:rPr>
                        <a:t>. </a:t>
                      </a:r>
                      <a:r>
                        <a:rPr lang="de-DE" sz="800" dirty="0" err="1" smtClean="0">
                          <a:effectLst/>
                        </a:rPr>
                        <a:t>available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</a:rPr>
                        <a:t> </a:t>
                      </a:r>
                      <a:r>
                        <a:rPr lang="de-DE" sz="800" dirty="0" smtClean="0">
                          <a:effectLst/>
                        </a:rPr>
                        <a:t>New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</a:tr>
              <a:tr h="49921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err="1" smtClean="0">
                          <a:effectLst/>
                        </a:rPr>
                        <a:t>Evacuation</a:t>
                      </a:r>
                      <a:r>
                        <a:rPr lang="de-DE" sz="800" dirty="0" smtClean="0">
                          <a:effectLst/>
                        </a:rPr>
                        <a:t> </a:t>
                      </a:r>
                      <a:r>
                        <a:rPr lang="de-DE" sz="800" dirty="0" err="1" smtClean="0">
                          <a:effectLst/>
                        </a:rPr>
                        <a:t>list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effectLst/>
                        </a:rPr>
                        <a:t>Registration on </a:t>
                      </a:r>
                      <a:r>
                        <a:rPr lang="de-DE" sz="800" dirty="0" err="1" smtClean="0">
                          <a:effectLst/>
                        </a:rPr>
                        <a:t>entry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err="1" smtClean="0">
                          <a:effectLst/>
                        </a:rPr>
                        <a:t>No</a:t>
                      </a:r>
                      <a:r>
                        <a:rPr lang="de-DE" sz="800" dirty="0" smtClean="0">
                          <a:effectLst/>
                        </a:rPr>
                        <a:t> </a:t>
                      </a:r>
                      <a:r>
                        <a:rPr lang="de-DE" sz="800" dirty="0" err="1" smtClean="0">
                          <a:effectLst/>
                        </a:rPr>
                        <a:t>separation</a:t>
                      </a:r>
                      <a:r>
                        <a:rPr lang="de-DE" sz="800" dirty="0" smtClean="0">
                          <a:effectLst/>
                        </a:rPr>
                        <a:t>,</a:t>
                      </a:r>
                      <a:r>
                        <a:rPr lang="de-DE" sz="800" baseline="0" dirty="0" smtClean="0">
                          <a:effectLst/>
                        </a:rPr>
                        <a:t> </a:t>
                      </a:r>
                      <a:r>
                        <a:rPr lang="de-DE" sz="800" baseline="0" dirty="0" err="1" smtClean="0">
                          <a:effectLst/>
                        </a:rPr>
                        <a:t>no</a:t>
                      </a:r>
                      <a:r>
                        <a:rPr lang="de-DE" sz="800" baseline="0" dirty="0" smtClean="0">
                          <a:effectLst/>
                        </a:rPr>
                        <a:t> real </a:t>
                      </a:r>
                      <a:r>
                        <a:rPr lang="de-DE" sz="800" baseline="0" dirty="0" err="1" smtClean="0">
                          <a:effectLst/>
                        </a:rPr>
                        <a:t>tracking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</a:tr>
              <a:tr h="14735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effectLst/>
                        </a:rPr>
                        <a:t>Personal </a:t>
                      </a:r>
                      <a:r>
                        <a:rPr lang="de-DE" sz="800" dirty="0" err="1" smtClean="0">
                          <a:effectLst/>
                        </a:rPr>
                        <a:t>tracking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effectLst/>
                        </a:rPr>
                        <a:t>Not </a:t>
                      </a:r>
                      <a:r>
                        <a:rPr lang="de-DE" sz="800" dirty="0" err="1" smtClean="0">
                          <a:effectLst/>
                        </a:rPr>
                        <a:t>functional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</a:rPr>
                        <a:t> 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420" marR="5242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448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ALPS in HERA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Reuse of older facilities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Safety concept (DRAFT)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95289" y="1406426"/>
            <a:ext cx="4105276" cy="3174701"/>
          </a:xfrm>
        </p:spPr>
        <p:txBody>
          <a:bodyPr/>
          <a:lstStyle/>
          <a:p>
            <a:r>
              <a:rPr lang="en-US" dirty="0" smtClean="0"/>
              <a:t>Fire walls between tunnels and hall</a:t>
            </a:r>
          </a:p>
          <a:p>
            <a:r>
              <a:rPr lang="en-US" dirty="0" smtClean="0"/>
              <a:t>Clean rooms</a:t>
            </a:r>
          </a:p>
          <a:p>
            <a:r>
              <a:rPr lang="en-US" dirty="0" smtClean="0"/>
              <a:t>Breakthrough insulation</a:t>
            </a:r>
          </a:p>
          <a:p>
            <a:r>
              <a:rPr lang="en-US" dirty="0" smtClean="0"/>
              <a:t>Safety systems</a:t>
            </a:r>
          </a:p>
          <a:p>
            <a:r>
              <a:rPr lang="en-US" dirty="0" smtClean="0"/>
              <a:t>Organizational fire prevention</a:t>
            </a:r>
          </a:p>
          <a:p>
            <a:r>
              <a:rPr lang="en-US" dirty="0" smtClean="0"/>
              <a:t>Rescue path concept</a:t>
            </a:r>
          </a:p>
          <a:p>
            <a:r>
              <a:rPr lang="en-US" dirty="0" smtClean="0"/>
              <a:t>PPE</a:t>
            </a:r>
          </a:p>
          <a:p>
            <a:endParaRPr lang="en-US" dirty="0"/>
          </a:p>
          <a:p>
            <a:r>
              <a:rPr lang="en-US" dirty="0" smtClean="0"/>
              <a:t>Visitors in HERA West!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67" y="1449388"/>
            <a:ext cx="3215216" cy="2411412"/>
          </a:xfrm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72" y="4005263"/>
            <a:ext cx="3590806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04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ALPS in HERA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Reuse of older facilities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Necessary changes</a:t>
            </a:r>
            <a:endParaRPr lang="en-US" dirty="0"/>
          </a:p>
        </p:txBody>
      </p:sp>
      <p:sp>
        <p:nvSpPr>
          <p:cNvPr id="8" name="Textplatzhalter 7"/>
          <p:cNvSpPr txBox="1">
            <a:spLocks/>
          </p:cNvSpPr>
          <p:nvPr/>
        </p:nvSpPr>
        <p:spPr>
          <a:xfrm>
            <a:off x="395288" y="1406426"/>
            <a:ext cx="4248719" cy="4686870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New fire walls between tunnels and hall</a:t>
            </a:r>
          </a:p>
          <a:p>
            <a:pPr lvl="1"/>
            <a:r>
              <a:rPr lang="en-US" dirty="0" smtClean="0"/>
              <a:t>Special solution needed</a:t>
            </a:r>
          </a:p>
          <a:p>
            <a:r>
              <a:rPr lang="en-US" dirty="0" smtClean="0"/>
              <a:t>New fire detection system</a:t>
            </a:r>
          </a:p>
          <a:p>
            <a:pPr lvl="1"/>
            <a:r>
              <a:rPr lang="en-US" dirty="0" smtClean="0"/>
              <a:t>Incl. components for fire brigade</a:t>
            </a:r>
          </a:p>
          <a:p>
            <a:r>
              <a:rPr lang="en-US" dirty="0" smtClean="0"/>
              <a:t>New extinguishing water pump plant</a:t>
            </a:r>
          </a:p>
          <a:p>
            <a:pPr marL="0" indent="0">
              <a:buNone/>
            </a:pPr>
            <a:r>
              <a:rPr lang="en-US" dirty="0" smtClean="0"/>
              <a:t>Possibly</a:t>
            </a:r>
          </a:p>
          <a:p>
            <a:r>
              <a:rPr lang="en-US" dirty="0" smtClean="0"/>
              <a:t>Personal tracking system</a:t>
            </a:r>
          </a:p>
          <a:p>
            <a:r>
              <a:rPr lang="en-US" dirty="0" smtClean="0"/>
              <a:t>Oxygen deficiency sensors</a:t>
            </a:r>
          </a:p>
          <a:p>
            <a:r>
              <a:rPr lang="en-US" dirty="0" smtClean="0"/>
              <a:t>New smoke extraction</a:t>
            </a:r>
          </a:p>
          <a:p>
            <a:r>
              <a:rPr lang="en-US" dirty="0" smtClean="0"/>
              <a:t>New </a:t>
            </a:r>
            <a:r>
              <a:rPr lang="en-US" dirty="0"/>
              <a:t>escape route marking relevant to the position of the event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5182"/>
            <a:ext cx="3978209" cy="343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8" r="16699"/>
          <a:stretch/>
        </p:blipFill>
        <p:spPr bwMode="auto">
          <a:xfrm rot="5400000">
            <a:off x="4577254" y="1539607"/>
            <a:ext cx="4810041" cy="39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39" y="1970316"/>
            <a:ext cx="4193308" cy="2968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6832"/>
            <a:ext cx="4088421" cy="338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9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83" y="1556792"/>
            <a:ext cx="4037434" cy="448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80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="" xmlns:a16="http://schemas.microsoft.com/office/drawing/2014/main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Fabian </a:t>
            </a:r>
            <a:r>
              <a:rPr lang="de-DE" dirty="0" err="1"/>
              <a:t>Saretzki</a:t>
            </a:r>
            <a:endParaRPr lang="de-DE" dirty="0"/>
          </a:p>
          <a:p>
            <a:r>
              <a:rPr lang="de-DE" dirty="0"/>
              <a:t>SAVE</a:t>
            </a:r>
          </a:p>
          <a:p>
            <a:r>
              <a:rPr lang="de-DE" dirty="0"/>
              <a:t>fabian.saretzki@desy.de</a:t>
            </a:r>
          </a:p>
          <a:p>
            <a:r>
              <a:rPr lang="de-DE" dirty="0"/>
              <a:t>+49 40 8998 (9) 4763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063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395288" y="1406426"/>
            <a:ext cx="4105276" cy="5010249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b="1" dirty="0"/>
              <a:t>01	</a:t>
            </a:r>
            <a:r>
              <a:rPr lang="en-US" b="1" dirty="0" smtClean="0"/>
              <a:t>The situation</a:t>
            </a:r>
            <a:endParaRPr lang="en-US" b="1" dirty="0"/>
          </a:p>
          <a:p>
            <a:pPr>
              <a:spcAft>
                <a:spcPts val="0"/>
              </a:spcAft>
            </a:pPr>
            <a:r>
              <a:rPr lang="en-US" dirty="0" smtClean="0"/>
              <a:t>Missing papers</a:t>
            </a:r>
            <a:endParaRPr lang="en-US" dirty="0"/>
          </a:p>
          <a:p>
            <a:pPr>
              <a:spcAft>
                <a:spcPts val="0"/>
              </a:spcAft>
            </a:pPr>
            <a:r>
              <a:rPr lang="en-US" dirty="0" smtClean="0"/>
              <a:t>Who cares?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Reuse</a:t>
            </a:r>
            <a:endParaRPr lang="en-US" dirty="0"/>
          </a:p>
          <a:p>
            <a:pPr>
              <a:spcAft>
                <a:spcPts val="0"/>
              </a:spcAft>
            </a:pPr>
            <a:r>
              <a:rPr lang="en-US" dirty="0" smtClean="0"/>
              <a:t>Two examples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/>
              <a:t>02	</a:t>
            </a:r>
            <a:r>
              <a:rPr lang="en-US" b="1" dirty="0" smtClean="0"/>
              <a:t>SINBAD in DORIS</a:t>
            </a:r>
            <a:endParaRPr lang="en-US" b="1" dirty="0"/>
          </a:p>
          <a:p>
            <a:pPr>
              <a:spcAft>
                <a:spcPts val="0"/>
              </a:spcAft>
            </a:pPr>
            <a:r>
              <a:rPr lang="en-US" dirty="0" smtClean="0"/>
              <a:t>Sinbad</a:t>
            </a:r>
            <a:endParaRPr lang="en-US" dirty="0"/>
          </a:p>
          <a:p>
            <a:pPr>
              <a:spcAft>
                <a:spcPts val="0"/>
              </a:spcAft>
            </a:pPr>
            <a:r>
              <a:rPr lang="en-US" dirty="0" smtClean="0"/>
              <a:t>Fire safety concept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Necessary changes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/>
              <a:t>03	</a:t>
            </a:r>
            <a:r>
              <a:rPr lang="en-US" b="1" dirty="0" smtClean="0"/>
              <a:t>ALPS in HERA</a:t>
            </a:r>
            <a:endParaRPr lang="en-US" b="1" dirty="0"/>
          </a:p>
          <a:p>
            <a:pPr>
              <a:spcAft>
                <a:spcPts val="0"/>
              </a:spcAft>
            </a:pPr>
            <a:r>
              <a:rPr lang="en-US" dirty="0" smtClean="0"/>
              <a:t>HERA</a:t>
            </a:r>
            <a:endParaRPr lang="en-US" dirty="0"/>
          </a:p>
          <a:p>
            <a:pPr>
              <a:spcAft>
                <a:spcPts val="0"/>
              </a:spcAft>
            </a:pPr>
            <a:r>
              <a:rPr lang="en-US" dirty="0" smtClean="0"/>
              <a:t>ALPS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Way to the safety concept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Safety </a:t>
            </a:r>
            <a:r>
              <a:rPr lang="en-US" dirty="0"/>
              <a:t>concept</a:t>
            </a:r>
          </a:p>
          <a:p>
            <a:pPr>
              <a:spcAft>
                <a:spcPts val="0"/>
              </a:spcAft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Reuse of older facilities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you’re going to hear.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91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situation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343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situation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Reuse of older facilities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Missing papers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Building permission </a:t>
            </a:r>
            <a:endParaRPr lang="en-US" b="1" dirty="0"/>
          </a:p>
          <a:p>
            <a:r>
              <a:rPr lang="en-US" dirty="0" smtClean="0"/>
              <a:t>On which basis has the facility been build?</a:t>
            </a:r>
            <a:endParaRPr lang="en-US" dirty="0"/>
          </a:p>
          <a:p>
            <a:r>
              <a:rPr lang="en-US" dirty="0" smtClean="0"/>
              <a:t>Which regulations were used?</a:t>
            </a:r>
          </a:p>
          <a:p>
            <a:pPr lvl="1"/>
            <a:r>
              <a:rPr lang="en-US" dirty="0" smtClean="0"/>
              <a:t>Special regulations?</a:t>
            </a:r>
          </a:p>
          <a:p>
            <a:pPr lvl="1"/>
            <a:r>
              <a:rPr lang="en-US" dirty="0" smtClean="0"/>
              <a:t>Changes and compensations?</a:t>
            </a:r>
            <a:endParaRPr lang="en-US" dirty="0"/>
          </a:p>
          <a:p>
            <a:r>
              <a:rPr lang="en-US" dirty="0" smtClean="0"/>
              <a:t>Drawings?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395289" y="4286994"/>
            <a:ext cx="4105276" cy="2454374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Standards change</a:t>
            </a:r>
            <a:endParaRPr lang="en-US" b="1" dirty="0"/>
          </a:p>
          <a:p>
            <a:r>
              <a:rPr lang="en-US" dirty="0" smtClean="0"/>
              <a:t>Availability of old standards/regulations</a:t>
            </a:r>
            <a:endParaRPr lang="en-US" dirty="0"/>
          </a:p>
          <a:p>
            <a:r>
              <a:rPr lang="en-US" dirty="0" smtClean="0"/>
              <a:t>History of changes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" t="10216" r="173" b="6288"/>
          <a:stretch/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9" b="419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51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situation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Reuse of older facilities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Who cares?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95289" y="1406426"/>
            <a:ext cx="4105276" cy="504690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Specifically safety systems in abandon facilities</a:t>
            </a:r>
            <a:endParaRPr lang="en-US" b="1" dirty="0"/>
          </a:p>
          <a:p>
            <a:r>
              <a:rPr lang="en-US" dirty="0" smtClean="0"/>
              <a:t>Voluntarily built to meet own standards?</a:t>
            </a:r>
          </a:p>
          <a:p>
            <a:r>
              <a:rPr lang="en-US" dirty="0" smtClean="0"/>
              <a:t>Mandatory to operate the building?</a:t>
            </a:r>
          </a:p>
          <a:p>
            <a:r>
              <a:rPr lang="en-US" dirty="0" smtClean="0"/>
              <a:t>Maintained?</a:t>
            </a:r>
          </a:p>
          <a:p>
            <a:r>
              <a:rPr lang="en-US" dirty="0" smtClean="0"/>
              <a:t>Still operable?</a:t>
            </a:r>
          </a:p>
          <a:p>
            <a:r>
              <a:rPr lang="en-US" dirty="0" smtClean="0"/>
              <a:t>Even existing?</a:t>
            </a:r>
            <a:endParaRPr lang="en-US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quarter" idx="18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67" y="1449388"/>
            <a:ext cx="3215216" cy="2411412"/>
          </a:xfrm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69244"/>
            <a:ext cx="4105275" cy="188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78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6" descr="Stock-Vektor von 'Läufer Silhouette vektor'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45"/>
          <a:stretch/>
        </p:blipFill>
        <p:spPr bwMode="auto">
          <a:xfrm>
            <a:off x="5149883" y="4581129"/>
            <a:ext cx="2806493" cy="118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Stock-Vektor von 'Läufer Silhouette vektor'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6" b="32885"/>
          <a:stretch/>
        </p:blipFill>
        <p:spPr bwMode="auto">
          <a:xfrm>
            <a:off x="5149883" y="4392683"/>
            <a:ext cx="2986096" cy="147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isk gauge showing low, moderate, and high with needled pointing to green low risk setting"/>
          <p:cNvPicPr>
            <a:picLocks noGrp="1" noChangeAspect="1" noChangeArrowheads="1"/>
          </p:cNvPicPr>
          <p:nvPr>
            <p:ph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29" y="4005263"/>
            <a:ext cx="3821493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Ähnliches F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24608"/>
            <a:ext cx="3816424" cy="272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situation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Reuse of older facilities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Reuse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95289" y="1406426"/>
            <a:ext cx="4105276" cy="504690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What will change?</a:t>
            </a:r>
            <a:endParaRPr lang="en-US" b="1" dirty="0"/>
          </a:p>
          <a:p>
            <a:r>
              <a:rPr lang="en-US" dirty="0" smtClean="0"/>
              <a:t>Is the building still used for the same purpose?</a:t>
            </a:r>
          </a:p>
          <a:p>
            <a:r>
              <a:rPr lang="en-US" dirty="0" smtClean="0"/>
              <a:t>Are there major changes in the usage?</a:t>
            </a:r>
          </a:p>
          <a:p>
            <a:r>
              <a:rPr lang="en-US" dirty="0"/>
              <a:t>Number of users increase?</a:t>
            </a:r>
          </a:p>
          <a:p>
            <a:r>
              <a:rPr lang="en-US" dirty="0" smtClean="0"/>
              <a:t>Risk of fire stays the same?</a:t>
            </a:r>
          </a:p>
          <a:p>
            <a:r>
              <a:rPr lang="en-US" dirty="0" smtClean="0"/>
              <a:t>Experiments with hazardous substances?</a:t>
            </a:r>
            <a:endParaRPr lang="en-US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47" y="1726277"/>
            <a:ext cx="3096057" cy="1857634"/>
          </a:xfrm>
        </p:spPr>
      </p:pic>
      <p:grpSp>
        <p:nvGrpSpPr>
          <p:cNvPr id="10" name="Gruppieren 9"/>
          <p:cNvGrpSpPr/>
          <p:nvPr/>
        </p:nvGrpSpPr>
        <p:grpSpPr>
          <a:xfrm>
            <a:off x="5580112" y="2996951"/>
            <a:ext cx="1693590" cy="472331"/>
            <a:chOff x="5580112" y="2996951"/>
            <a:chExt cx="1693590" cy="472331"/>
          </a:xfrm>
        </p:grpSpPr>
        <p:pic>
          <p:nvPicPr>
            <p:cNvPr id="2050" name="Picture 2" descr="Bildergebnis für lagergu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2996952"/>
              <a:ext cx="397446" cy="46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Bildergebnis für lagergu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2996952"/>
              <a:ext cx="397446" cy="46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Bildergebnis für lagergu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2999713"/>
              <a:ext cx="397446" cy="46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Bildergebnis für lagergu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2996951"/>
              <a:ext cx="397446" cy="46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uppieren 14"/>
          <p:cNvGrpSpPr/>
          <p:nvPr/>
        </p:nvGrpSpPr>
        <p:grpSpPr>
          <a:xfrm>
            <a:off x="5477643" y="2748349"/>
            <a:ext cx="2120240" cy="718171"/>
            <a:chOff x="5477643" y="2748349"/>
            <a:chExt cx="2120240" cy="718171"/>
          </a:xfrm>
        </p:grpSpPr>
        <p:pic>
          <p:nvPicPr>
            <p:cNvPr id="11" name="Picture 4" descr="Bildergebnis für bürocontainer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60" b="10553"/>
            <a:stretch/>
          </p:blipFill>
          <p:spPr bwMode="auto">
            <a:xfrm>
              <a:off x="5477643" y="2748349"/>
              <a:ext cx="1221557" cy="718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Bildergebnis für experiment zeichnu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5751" y="2797547"/>
              <a:ext cx="932132" cy="653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8" name="Picture 10" descr="Bildergebnis für löschwasserbehält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52221"/>
            <a:ext cx="2297706" cy="101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Bildergebnis für löschwasserbehält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210" y="5352221"/>
            <a:ext cx="2297706" cy="101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Bildergebnis für löschwasserrückhaltu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148" y="1151115"/>
            <a:ext cx="3875394" cy="237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47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situation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Reuse of older facilities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Two examples</a:t>
            </a:r>
            <a:endParaRPr lang="en-US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1678250" y="1340768"/>
            <a:ext cx="5728986" cy="4626769"/>
            <a:chOff x="9464649" y="1052736"/>
            <a:chExt cx="5728986" cy="4626769"/>
          </a:xfrm>
        </p:grpSpPr>
        <p:pic>
          <p:nvPicPr>
            <p:cNvPr id="9" name="Picture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8544" y="1052736"/>
              <a:ext cx="5725091" cy="4626769"/>
            </a:xfrm>
            <a:prstGeom prst="rect">
              <a:avLst/>
            </a:prstGeom>
          </p:spPr>
        </p:pic>
        <p:pic>
          <p:nvPicPr>
            <p:cNvPr id="8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4649" y="4484442"/>
              <a:ext cx="3028231" cy="1098150"/>
            </a:xfrm>
            <a:prstGeom prst="rect">
              <a:avLst/>
            </a:prstGeom>
          </p:spPr>
        </p:pic>
      </p:grpSp>
      <p:pic>
        <p:nvPicPr>
          <p:cNvPr id="2050" name="Picture 2" descr="http://inspirehep.net/record/1647172/files/SINBAD-3DBil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566223" cy="339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</a:pPr>
            <a:r>
              <a:rPr lang="en-US" dirty="0"/>
              <a:t>SINBAD in DORIS</a:t>
            </a:r>
          </a:p>
        </p:txBody>
      </p:sp>
    </p:spTree>
    <p:extLst>
      <p:ext uri="{BB962C8B-B14F-4D97-AF65-F5344CB8AC3E}">
        <p14:creationId xmlns:p14="http://schemas.microsoft.com/office/powerpoint/2010/main" val="169214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</a:pPr>
            <a:r>
              <a:rPr lang="en-US" dirty="0"/>
              <a:t>SINBAD in DORIS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Reuse of older facilities | Fabian Saretzki, May 2019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u="sng" dirty="0"/>
              <a:t>S</a:t>
            </a:r>
            <a:r>
              <a:rPr lang="en-US" dirty="0"/>
              <a:t>hort </a:t>
            </a:r>
            <a:r>
              <a:rPr lang="en-US" u="sng" dirty="0"/>
              <a:t>In</a:t>
            </a:r>
            <a:r>
              <a:rPr lang="en-US" dirty="0"/>
              <a:t>novative </a:t>
            </a:r>
            <a:r>
              <a:rPr lang="en-US" u="sng" dirty="0"/>
              <a:t>B</a:t>
            </a:r>
            <a:r>
              <a:rPr lang="en-US" dirty="0"/>
              <a:t>unches and </a:t>
            </a:r>
            <a:r>
              <a:rPr lang="en-US" u="sng" dirty="0"/>
              <a:t>A</a:t>
            </a:r>
            <a:r>
              <a:rPr lang="en-US" dirty="0"/>
              <a:t>ccelerators at </a:t>
            </a:r>
            <a:r>
              <a:rPr lang="en-US" u="sng" dirty="0"/>
              <a:t>D</a:t>
            </a:r>
            <a:r>
              <a:rPr lang="en-US" dirty="0"/>
              <a:t>ESY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Former DORIS storage ring</a:t>
            </a:r>
            <a:endParaRPr lang="en-US" b="1" dirty="0"/>
          </a:p>
          <a:p>
            <a:r>
              <a:rPr lang="en-US" dirty="0" smtClean="0"/>
              <a:t>Built in 1974</a:t>
            </a:r>
            <a:endParaRPr lang="en-US" dirty="0"/>
          </a:p>
          <a:p>
            <a:r>
              <a:rPr lang="en-US" dirty="0" smtClean="0"/>
              <a:t>Source for synchrotron radiation</a:t>
            </a:r>
          </a:p>
          <a:p>
            <a:r>
              <a:rPr lang="en-US" dirty="0" smtClean="0"/>
              <a:t>Switched off 2013</a:t>
            </a:r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Shrink the accelerator</a:t>
            </a:r>
            <a:endParaRPr lang="en-US" b="1" dirty="0"/>
          </a:p>
          <a:p>
            <a:r>
              <a:rPr lang="en-US" dirty="0" smtClean="0"/>
              <a:t>Part of the Accelerator Research &amp; Development </a:t>
            </a:r>
            <a:r>
              <a:rPr lang="en-US" dirty="0" err="1" smtClean="0"/>
              <a:t>programme</a:t>
            </a:r>
            <a:r>
              <a:rPr lang="en-US" dirty="0" smtClean="0"/>
              <a:t> (ARD)</a:t>
            </a:r>
            <a:endParaRPr lang="en-US" dirty="0"/>
          </a:p>
          <a:p>
            <a:r>
              <a:rPr lang="en-US" dirty="0" smtClean="0"/>
              <a:t>Multiple independent experiments</a:t>
            </a:r>
          </a:p>
          <a:p>
            <a:r>
              <a:rPr lang="en-US" dirty="0" smtClean="0"/>
              <a:t>First experiments ARES and AXSIS</a:t>
            </a:r>
            <a:endParaRPr lang="en-US" dirty="0"/>
          </a:p>
        </p:txBody>
      </p:sp>
      <p:pic>
        <p:nvPicPr>
          <p:cNvPr id="13" name="Picture 4" descr="Bildergebnis für DORIS De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 b="9154"/>
          <a:stretch>
            <a:fillRect/>
          </a:stretch>
        </p:blipFill>
        <p:spPr bwMode="auto">
          <a:xfrm>
            <a:off x="4644008" y="1448404"/>
            <a:ext cx="4105274" cy="241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ard.desy.de/sites2009/site_ard/content/e225180/e228265/sINBADfACILTY.pn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" r="3199"/>
          <a:stretch>
            <a:fillRect/>
          </a:stretch>
        </p:blipFill>
        <p:spPr bwMode="auto">
          <a:xfrm>
            <a:off x="4643438" y="4041924"/>
            <a:ext cx="4105274" cy="241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90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_Präsi_Template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="" xmlns:thm15="http://schemas.microsoft.com/office/thememl/2012/main" name="DESY_PowerPoint_4x3_en" id="{3CF89BDB-0659-E849-8D13-D70D8CFA5BCD}" vid="{CC185F4F-326D-3949-A293-BD8B2AFA8F49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DESY_Präsi_Template_en</Template>
  <TotalTime>0</TotalTime>
  <Words>685</Words>
  <Application>Microsoft Office PowerPoint</Application>
  <PresentationFormat>Bildschirmpräsentation (4:3)</PresentationFormat>
  <Paragraphs>216</Paragraphs>
  <Slides>19</Slides>
  <Notes>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0" baseType="lpstr">
      <vt:lpstr>DESY_Präsi_Template_en</vt:lpstr>
      <vt:lpstr>Reuse of older facilities</vt:lpstr>
      <vt:lpstr>Agenda</vt:lpstr>
      <vt:lpstr>The situation</vt:lpstr>
      <vt:lpstr>The situation</vt:lpstr>
      <vt:lpstr>The situation</vt:lpstr>
      <vt:lpstr>The situation</vt:lpstr>
      <vt:lpstr>The situation</vt:lpstr>
      <vt:lpstr>SINBAD in DORIS</vt:lpstr>
      <vt:lpstr>SINBAD in DORIS</vt:lpstr>
      <vt:lpstr>SINBAD in DORIS</vt:lpstr>
      <vt:lpstr>SINBAD in DORIS</vt:lpstr>
      <vt:lpstr>ALPS in HERA</vt:lpstr>
      <vt:lpstr>ALPS in HERA</vt:lpstr>
      <vt:lpstr>ALPS in HERA</vt:lpstr>
      <vt:lpstr>ALPS in HERA</vt:lpstr>
      <vt:lpstr>ALPS in HERA</vt:lpstr>
      <vt:lpstr>ALPS in HERA</vt:lpstr>
      <vt:lpstr>Thank you</vt:lpstr>
      <vt:lpstr>PowerPoint-Präsentation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Reuse of older facilities</dc:title>
  <dc:creator>Saretzki, Fabian</dc:creator>
  <cp:lastModifiedBy>Saretzki, Fabian</cp:lastModifiedBy>
  <cp:revision>41</cp:revision>
  <dcterms:created xsi:type="dcterms:W3CDTF">2019-04-29T10:05:31Z</dcterms:created>
  <dcterms:modified xsi:type="dcterms:W3CDTF">2019-05-13T07:16:21Z</dcterms:modified>
</cp:coreProperties>
</file>