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32"/>
  </p:notesMasterIdLst>
  <p:handoutMasterIdLst>
    <p:handoutMasterId r:id="rId33"/>
  </p:handoutMasterIdLst>
  <p:sldIdLst>
    <p:sldId id="430" r:id="rId2"/>
    <p:sldId id="351" r:id="rId3"/>
    <p:sldId id="462" r:id="rId4"/>
    <p:sldId id="463" r:id="rId5"/>
    <p:sldId id="435" r:id="rId6"/>
    <p:sldId id="431" r:id="rId7"/>
    <p:sldId id="432" r:id="rId8"/>
    <p:sldId id="460" r:id="rId9"/>
    <p:sldId id="436" r:id="rId10"/>
    <p:sldId id="438" r:id="rId11"/>
    <p:sldId id="439" r:id="rId12"/>
    <p:sldId id="446" r:id="rId13"/>
    <p:sldId id="443" r:id="rId14"/>
    <p:sldId id="444" r:id="rId15"/>
    <p:sldId id="445" r:id="rId16"/>
    <p:sldId id="451" r:id="rId17"/>
    <p:sldId id="452" r:id="rId18"/>
    <p:sldId id="453" r:id="rId19"/>
    <p:sldId id="459" r:id="rId20"/>
    <p:sldId id="454" r:id="rId21"/>
    <p:sldId id="455" r:id="rId22"/>
    <p:sldId id="456" r:id="rId23"/>
    <p:sldId id="465" r:id="rId24"/>
    <p:sldId id="457" r:id="rId25"/>
    <p:sldId id="464" r:id="rId26"/>
    <p:sldId id="461" r:id="rId27"/>
    <p:sldId id="447" r:id="rId28"/>
    <p:sldId id="449" r:id="rId29"/>
    <p:sldId id="448" r:id="rId30"/>
    <p:sldId id="450" r:id="rId3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6B8CC9A2-4587-476C-8CE7-3E481C7450F4}">
          <p14:sldIdLst>
            <p14:sldId id="430"/>
            <p14:sldId id="351"/>
            <p14:sldId id="462"/>
            <p14:sldId id="463"/>
            <p14:sldId id="435"/>
            <p14:sldId id="431"/>
            <p14:sldId id="432"/>
            <p14:sldId id="460"/>
            <p14:sldId id="436"/>
            <p14:sldId id="438"/>
            <p14:sldId id="439"/>
            <p14:sldId id="446"/>
            <p14:sldId id="443"/>
            <p14:sldId id="444"/>
            <p14:sldId id="445"/>
            <p14:sldId id="451"/>
            <p14:sldId id="452"/>
            <p14:sldId id="453"/>
            <p14:sldId id="459"/>
            <p14:sldId id="454"/>
            <p14:sldId id="455"/>
            <p14:sldId id="456"/>
            <p14:sldId id="465"/>
            <p14:sldId id="457"/>
            <p14:sldId id="464"/>
          </p14:sldIdLst>
        </p14:section>
        <p14:section name="Contact Information" id="{024EBE90-2D8B-417D-A6A8-9E574C6C5914}">
          <p14:sldIdLst>
            <p14:sldId id="461"/>
          </p14:sldIdLst>
        </p14:section>
        <p14:section name="Risk Matrix" id="{8C9EC082-FD25-47A9-AFA4-32C8E60F5475}">
          <p14:sldIdLst>
            <p14:sldId id="447"/>
            <p14:sldId id="449"/>
            <p14:sldId id="448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404040"/>
    <a:srgbClr val="FFFFFF"/>
    <a:srgbClr val="000000"/>
    <a:srgbClr val="004C97"/>
    <a:srgbClr val="50504E"/>
    <a:srgbClr val="4E4E4E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BA6A25-8A45-4B18-9E9F-795E1E52F25D}" v="3560" dt="2019-05-15T06:24:37.3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6" autoAdjust="0"/>
    <p:restoredTop sz="84719" autoAdjust="0"/>
  </p:normalViewPr>
  <p:slideViewPr>
    <p:cSldViewPr snapToGrid="0" snapToObjects="1" showGuides="1">
      <p:cViewPr>
        <p:scale>
          <a:sx n="100" d="100"/>
          <a:sy n="100" d="100"/>
        </p:scale>
        <p:origin x="732" y="7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5" d="100"/>
        <a:sy n="35" d="100"/>
      </p:scale>
      <p:origin x="0" y="-224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Anderson" userId="9aaa6a23-40ec-456d-8337-59d12c9f0449" providerId="ADAL" clId="{A5BA6A25-8A45-4B18-9E9F-795E1E52F25D}"/>
    <pc:docChg chg="undo custSel addSld delSld modSld sldOrd delSection modSection">
      <pc:chgData name="John Anderson" userId="9aaa6a23-40ec-456d-8337-59d12c9f0449" providerId="ADAL" clId="{A5BA6A25-8A45-4B18-9E9F-795E1E52F25D}" dt="2019-05-15T06:24:37.369" v="3550" actId="207"/>
      <pc:docMkLst>
        <pc:docMk/>
      </pc:docMkLst>
      <pc:sldChg chg="modSp">
        <pc:chgData name="John Anderson" userId="9aaa6a23-40ec-456d-8337-59d12c9f0449" providerId="ADAL" clId="{A5BA6A25-8A45-4B18-9E9F-795E1E52F25D}" dt="2019-05-15T06:19:47.161" v="3537" actId="6549"/>
        <pc:sldMkLst>
          <pc:docMk/>
          <pc:sldMk cId="1417765671" sldId="351"/>
        </pc:sldMkLst>
        <pc:spChg chg="mod">
          <ac:chgData name="John Anderson" userId="9aaa6a23-40ec-456d-8337-59d12c9f0449" providerId="ADAL" clId="{A5BA6A25-8A45-4B18-9E9F-795E1E52F25D}" dt="2019-05-15T06:19:47.161" v="3537" actId="6549"/>
          <ac:spMkLst>
            <pc:docMk/>
            <pc:sldMk cId="1417765671" sldId="351"/>
            <ac:spMk id="2" creationId="{00000000-0000-0000-0000-000000000000}"/>
          </ac:spMkLst>
        </pc:spChg>
      </pc:sldChg>
      <pc:sldChg chg="delSp modSp">
        <pc:chgData name="John Anderson" userId="9aaa6a23-40ec-456d-8337-59d12c9f0449" providerId="ADAL" clId="{A5BA6A25-8A45-4B18-9E9F-795E1E52F25D}" dt="2019-05-07T19:20:21.382" v="66" actId="20577"/>
        <pc:sldMkLst>
          <pc:docMk/>
          <pc:sldMk cId="1989597527" sldId="430"/>
        </pc:sldMkLst>
        <pc:spChg chg="del mod">
          <ac:chgData name="John Anderson" userId="9aaa6a23-40ec-456d-8337-59d12c9f0449" providerId="ADAL" clId="{A5BA6A25-8A45-4B18-9E9F-795E1E52F25D}" dt="2019-05-07T19:19:18.683" v="1" actId="478"/>
          <ac:spMkLst>
            <pc:docMk/>
            <pc:sldMk cId="1989597527" sldId="430"/>
            <ac:spMk id="2" creationId="{B2C6A627-02FF-4232-83C2-F090506F2625}"/>
          </ac:spMkLst>
        </pc:spChg>
        <pc:spChg chg="mod">
          <ac:chgData name="John Anderson" userId="9aaa6a23-40ec-456d-8337-59d12c9f0449" providerId="ADAL" clId="{A5BA6A25-8A45-4B18-9E9F-795E1E52F25D}" dt="2019-05-07T19:20:21.382" v="66" actId="20577"/>
          <ac:spMkLst>
            <pc:docMk/>
            <pc:sldMk cId="1989597527" sldId="430"/>
            <ac:spMk id="6" creationId="{247B7F2A-2A9F-45E6-ADAE-2E99E8F5C70E}"/>
          </ac:spMkLst>
        </pc:spChg>
      </pc:sldChg>
      <pc:sldChg chg="del">
        <pc:chgData name="John Anderson" userId="9aaa6a23-40ec-456d-8337-59d12c9f0449" providerId="ADAL" clId="{A5BA6A25-8A45-4B18-9E9F-795E1E52F25D}" dt="2019-05-14T05:28:43.715" v="2967" actId="2696"/>
        <pc:sldMkLst>
          <pc:docMk/>
          <pc:sldMk cId="2723612648" sldId="433"/>
        </pc:sldMkLst>
      </pc:sldChg>
      <pc:sldChg chg="modSp">
        <pc:chgData name="John Anderson" userId="9aaa6a23-40ec-456d-8337-59d12c9f0449" providerId="ADAL" clId="{A5BA6A25-8A45-4B18-9E9F-795E1E52F25D}" dt="2019-05-14T05:10:38.902" v="2917" actId="20577"/>
        <pc:sldMkLst>
          <pc:docMk/>
          <pc:sldMk cId="3341638842" sldId="435"/>
        </pc:sldMkLst>
        <pc:spChg chg="mod">
          <ac:chgData name="John Anderson" userId="9aaa6a23-40ec-456d-8337-59d12c9f0449" providerId="ADAL" clId="{A5BA6A25-8A45-4B18-9E9F-795E1E52F25D}" dt="2019-05-14T05:10:38.902" v="2917" actId="20577"/>
          <ac:spMkLst>
            <pc:docMk/>
            <pc:sldMk cId="3341638842" sldId="435"/>
            <ac:spMk id="3" creationId="{2BF8188F-06C3-4344-9602-ACE3F3CFEF3B}"/>
          </ac:spMkLst>
        </pc:spChg>
      </pc:sldChg>
      <pc:sldChg chg="modSp">
        <pc:chgData name="John Anderson" userId="9aaa6a23-40ec-456d-8337-59d12c9f0449" providerId="ADAL" clId="{A5BA6A25-8A45-4B18-9E9F-795E1E52F25D}" dt="2019-05-10T18:30:12.766" v="1080" actId="20577"/>
        <pc:sldMkLst>
          <pc:docMk/>
          <pc:sldMk cId="2584161048" sldId="438"/>
        </pc:sldMkLst>
        <pc:spChg chg="mod">
          <ac:chgData name="John Anderson" userId="9aaa6a23-40ec-456d-8337-59d12c9f0449" providerId="ADAL" clId="{A5BA6A25-8A45-4B18-9E9F-795E1E52F25D}" dt="2019-05-10T18:30:12.766" v="1080" actId="20577"/>
          <ac:spMkLst>
            <pc:docMk/>
            <pc:sldMk cId="2584161048" sldId="438"/>
            <ac:spMk id="3" creationId="{844B25B2-1170-4F47-897E-F92FD5E61176}"/>
          </ac:spMkLst>
        </pc:spChg>
      </pc:sldChg>
      <pc:sldChg chg="modSp">
        <pc:chgData name="John Anderson" userId="9aaa6a23-40ec-456d-8337-59d12c9f0449" providerId="ADAL" clId="{A5BA6A25-8A45-4B18-9E9F-795E1E52F25D}" dt="2019-05-10T18:43:37.254" v="1083" actId="20577"/>
        <pc:sldMkLst>
          <pc:docMk/>
          <pc:sldMk cId="157495535" sldId="443"/>
        </pc:sldMkLst>
        <pc:spChg chg="mod">
          <ac:chgData name="John Anderson" userId="9aaa6a23-40ec-456d-8337-59d12c9f0449" providerId="ADAL" clId="{A5BA6A25-8A45-4B18-9E9F-795E1E52F25D}" dt="2019-05-10T18:43:37.254" v="1083" actId="20577"/>
          <ac:spMkLst>
            <pc:docMk/>
            <pc:sldMk cId="157495535" sldId="443"/>
            <ac:spMk id="2" creationId="{7D0BCB01-20F1-4E60-A46A-47AE297D9F15}"/>
          </ac:spMkLst>
        </pc:spChg>
      </pc:sldChg>
      <pc:sldChg chg="modSp">
        <pc:chgData name="John Anderson" userId="9aaa6a23-40ec-456d-8337-59d12c9f0449" providerId="ADAL" clId="{A5BA6A25-8A45-4B18-9E9F-795E1E52F25D}" dt="2019-05-10T18:46:14.272" v="1088" actId="207"/>
        <pc:sldMkLst>
          <pc:docMk/>
          <pc:sldMk cId="2619968938" sldId="444"/>
        </pc:sldMkLst>
        <pc:spChg chg="mod">
          <ac:chgData name="John Anderson" userId="9aaa6a23-40ec-456d-8337-59d12c9f0449" providerId="ADAL" clId="{A5BA6A25-8A45-4B18-9E9F-795E1E52F25D}" dt="2019-05-10T18:45:15.052" v="1085" actId="20577"/>
          <ac:spMkLst>
            <pc:docMk/>
            <pc:sldMk cId="2619968938" sldId="444"/>
            <ac:spMk id="2" creationId="{EAB1D330-0117-476D-8BB5-B3A0C0A80BBE}"/>
          </ac:spMkLst>
        </pc:spChg>
        <pc:spChg chg="mod">
          <ac:chgData name="John Anderson" userId="9aaa6a23-40ec-456d-8337-59d12c9f0449" providerId="ADAL" clId="{A5BA6A25-8A45-4B18-9E9F-795E1E52F25D}" dt="2019-05-10T18:46:14.272" v="1088" actId="207"/>
          <ac:spMkLst>
            <pc:docMk/>
            <pc:sldMk cId="2619968938" sldId="444"/>
            <ac:spMk id="3" creationId="{7F895EEF-231F-4702-96AF-78F20F7656F8}"/>
          </ac:spMkLst>
        </pc:spChg>
      </pc:sldChg>
      <pc:sldChg chg="modSp">
        <pc:chgData name="John Anderson" userId="9aaa6a23-40ec-456d-8337-59d12c9f0449" providerId="ADAL" clId="{A5BA6A25-8A45-4B18-9E9F-795E1E52F25D}" dt="2019-05-14T05:22:46.774" v="2966" actId="1035"/>
        <pc:sldMkLst>
          <pc:docMk/>
          <pc:sldMk cId="3188215714" sldId="445"/>
        </pc:sldMkLst>
        <pc:spChg chg="mod">
          <ac:chgData name="John Anderson" userId="9aaa6a23-40ec-456d-8337-59d12c9f0449" providerId="ADAL" clId="{A5BA6A25-8A45-4B18-9E9F-795E1E52F25D}" dt="2019-05-13T10:13:44.475" v="2170" actId="207"/>
          <ac:spMkLst>
            <pc:docMk/>
            <pc:sldMk cId="3188215714" sldId="445"/>
            <ac:spMk id="3" creationId="{CE4289BD-68CD-49EF-99D0-23C760EB4369}"/>
          </ac:spMkLst>
        </pc:spChg>
        <pc:picChg chg="mod">
          <ac:chgData name="John Anderson" userId="9aaa6a23-40ec-456d-8337-59d12c9f0449" providerId="ADAL" clId="{A5BA6A25-8A45-4B18-9E9F-795E1E52F25D}" dt="2019-05-14T05:22:46.774" v="2966" actId="1035"/>
          <ac:picMkLst>
            <pc:docMk/>
            <pc:sldMk cId="3188215714" sldId="445"/>
            <ac:picMk id="7" creationId="{943A2790-B066-4FE8-8D7D-C6D57FA52DB2}"/>
          </ac:picMkLst>
        </pc:picChg>
      </pc:sldChg>
      <pc:sldChg chg="modSp ord">
        <pc:chgData name="John Anderson" userId="9aaa6a23-40ec-456d-8337-59d12c9f0449" providerId="ADAL" clId="{A5BA6A25-8A45-4B18-9E9F-795E1E52F25D}" dt="2019-05-14T05:20:05.503" v="2951" actId="20577"/>
        <pc:sldMkLst>
          <pc:docMk/>
          <pc:sldMk cId="2252794086" sldId="446"/>
        </pc:sldMkLst>
        <pc:spChg chg="mod">
          <ac:chgData name="John Anderson" userId="9aaa6a23-40ec-456d-8337-59d12c9f0449" providerId="ADAL" clId="{A5BA6A25-8A45-4B18-9E9F-795E1E52F25D}" dt="2019-05-14T05:20:05.503" v="2951" actId="20577"/>
          <ac:spMkLst>
            <pc:docMk/>
            <pc:sldMk cId="2252794086" sldId="446"/>
            <ac:spMk id="2" creationId="{2840B494-ECDD-41E1-B113-15929BADDD1E}"/>
          </ac:spMkLst>
        </pc:spChg>
      </pc:sldChg>
      <pc:sldChg chg="ord">
        <pc:chgData name="John Anderson" userId="9aaa6a23-40ec-456d-8337-59d12c9f0449" providerId="ADAL" clId="{A5BA6A25-8A45-4B18-9E9F-795E1E52F25D}" dt="2019-05-10T18:51:06.780" v="1135"/>
        <pc:sldMkLst>
          <pc:docMk/>
          <pc:sldMk cId="2648053397" sldId="447"/>
        </pc:sldMkLst>
      </pc:sldChg>
      <pc:sldChg chg="modSp ord">
        <pc:chgData name="John Anderson" userId="9aaa6a23-40ec-456d-8337-59d12c9f0449" providerId="ADAL" clId="{A5BA6A25-8A45-4B18-9E9F-795E1E52F25D}" dt="2019-05-10T18:59:21.770" v="1189" actId="20577"/>
        <pc:sldMkLst>
          <pc:docMk/>
          <pc:sldMk cId="2128238856" sldId="448"/>
        </pc:sldMkLst>
        <pc:spChg chg="mod">
          <ac:chgData name="John Anderson" userId="9aaa6a23-40ec-456d-8337-59d12c9f0449" providerId="ADAL" clId="{A5BA6A25-8A45-4B18-9E9F-795E1E52F25D}" dt="2019-05-10T18:59:21.770" v="1189" actId="20577"/>
          <ac:spMkLst>
            <pc:docMk/>
            <pc:sldMk cId="2128238856" sldId="448"/>
            <ac:spMk id="7" creationId="{096F0CD4-89D1-4E54-B886-92D81452B88D}"/>
          </ac:spMkLst>
        </pc:spChg>
      </pc:sldChg>
      <pc:sldChg chg="modSp ord">
        <pc:chgData name="John Anderson" userId="9aaa6a23-40ec-456d-8337-59d12c9f0449" providerId="ADAL" clId="{A5BA6A25-8A45-4B18-9E9F-795E1E52F25D}" dt="2019-05-10T18:58:51.716" v="1179" actId="20577"/>
        <pc:sldMkLst>
          <pc:docMk/>
          <pc:sldMk cId="976319831" sldId="449"/>
        </pc:sldMkLst>
        <pc:spChg chg="mod">
          <ac:chgData name="John Anderson" userId="9aaa6a23-40ec-456d-8337-59d12c9f0449" providerId="ADAL" clId="{A5BA6A25-8A45-4B18-9E9F-795E1E52F25D}" dt="2019-05-10T18:58:51.716" v="1179" actId="20577"/>
          <ac:spMkLst>
            <pc:docMk/>
            <pc:sldMk cId="976319831" sldId="449"/>
            <ac:spMk id="3" creationId="{56FFF666-EBC6-4221-9DBA-D7FB50B520B4}"/>
          </ac:spMkLst>
        </pc:spChg>
      </pc:sldChg>
      <pc:sldChg chg="modSp ord">
        <pc:chgData name="John Anderson" userId="9aaa6a23-40ec-456d-8337-59d12c9f0449" providerId="ADAL" clId="{A5BA6A25-8A45-4B18-9E9F-795E1E52F25D}" dt="2019-05-14T06:59:11.871" v="3527" actId="20577"/>
        <pc:sldMkLst>
          <pc:docMk/>
          <pc:sldMk cId="2555238696" sldId="450"/>
        </pc:sldMkLst>
        <pc:spChg chg="mod">
          <ac:chgData name="John Anderson" userId="9aaa6a23-40ec-456d-8337-59d12c9f0449" providerId="ADAL" clId="{A5BA6A25-8A45-4B18-9E9F-795E1E52F25D}" dt="2019-05-14T06:59:11.871" v="3527" actId="20577"/>
          <ac:spMkLst>
            <pc:docMk/>
            <pc:sldMk cId="2555238696" sldId="450"/>
            <ac:spMk id="9" creationId="{A8CDDDE2-1186-403E-B26D-8C738FDBD6E9}"/>
          </ac:spMkLst>
        </pc:spChg>
      </pc:sldChg>
      <pc:sldChg chg="modSp">
        <pc:chgData name="John Anderson" userId="9aaa6a23-40ec-456d-8337-59d12c9f0449" providerId="ADAL" clId="{A5BA6A25-8A45-4B18-9E9F-795E1E52F25D}" dt="2019-05-10T18:50:16.193" v="1134" actId="1036"/>
        <pc:sldMkLst>
          <pc:docMk/>
          <pc:sldMk cId="642827927" sldId="451"/>
        </pc:sldMkLst>
        <pc:spChg chg="mod">
          <ac:chgData name="John Anderson" userId="9aaa6a23-40ec-456d-8337-59d12c9f0449" providerId="ADAL" clId="{A5BA6A25-8A45-4B18-9E9F-795E1E52F25D}" dt="2019-05-10T18:50:16.193" v="1134" actId="1036"/>
          <ac:spMkLst>
            <pc:docMk/>
            <pc:sldMk cId="642827927" sldId="451"/>
            <ac:spMk id="3" creationId="{F72944AF-00E1-469D-8BD3-9BA8AAD4A366}"/>
          </ac:spMkLst>
        </pc:spChg>
      </pc:sldChg>
      <pc:sldChg chg="modSp">
        <pc:chgData name="John Anderson" userId="9aaa6a23-40ec-456d-8337-59d12c9f0449" providerId="ADAL" clId="{A5BA6A25-8A45-4B18-9E9F-795E1E52F25D}" dt="2019-05-15T06:23:47.798" v="3546"/>
        <pc:sldMkLst>
          <pc:docMk/>
          <pc:sldMk cId="123502131" sldId="457"/>
        </pc:sldMkLst>
        <pc:spChg chg="mod">
          <ac:chgData name="John Anderson" userId="9aaa6a23-40ec-456d-8337-59d12c9f0449" providerId="ADAL" clId="{A5BA6A25-8A45-4B18-9E9F-795E1E52F25D}" dt="2019-05-15T06:23:47.798" v="3546"/>
          <ac:spMkLst>
            <pc:docMk/>
            <pc:sldMk cId="123502131" sldId="457"/>
            <ac:spMk id="3" creationId="{A235FB2C-2882-4541-82CF-83CCCADAD3F5}"/>
          </ac:spMkLst>
        </pc:spChg>
      </pc:sldChg>
      <pc:sldChg chg="addSp delSp modSp">
        <pc:chgData name="John Anderson" userId="9aaa6a23-40ec-456d-8337-59d12c9f0449" providerId="ADAL" clId="{A5BA6A25-8A45-4B18-9E9F-795E1E52F25D}" dt="2019-05-15T06:24:37.369" v="3550" actId="207"/>
        <pc:sldMkLst>
          <pc:docMk/>
          <pc:sldMk cId="2131663822" sldId="460"/>
        </pc:sldMkLst>
        <pc:spChg chg="mod">
          <ac:chgData name="John Anderson" userId="9aaa6a23-40ec-456d-8337-59d12c9f0449" providerId="ADAL" clId="{A5BA6A25-8A45-4B18-9E9F-795E1E52F25D}" dt="2019-05-15T06:24:37.369" v="3550" actId="207"/>
          <ac:spMkLst>
            <pc:docMk/>
            <pc:sldMk cId="2131663822" sldId="460"/>
            <ac:spMk id="3" creationId="{D63E65CE-535B-47D3-82CE-E3554D0B9857}"/>
          </ac:spMkLst>
        </pc:spChg>
        <pc:spChg chg="add mod">
          <ac:chgData name="John Anderson" userId="9aaa6a23-40ec-456d-8337-59d12c9f0449" providerId="ADAL" clId="{A5BA6A25-8A45-4B18-9E9F-795E1E52F25D}" dt="2019-05-10T18:18:12.901" v="1014" actId="1037"/>
          <ac:spMkLst>
            <pc:docMk/>
            <pc:sldMk cId="2131663822" sldId="460"/>
            <ac:spMk id="4" creationId="{3D6266D7-BB0B-4053-89C4-29FD4B3F995F}"/>
          </ac:spMkLst>
        </pc:spChg>
        <pc:spChg chg="add del mod">
          <ac:chgData name="John Anderson" userId="9aaa6a23-40ec-456d-8337-59d12c9f0449" providerId="ADAL" clId="{A5BA6A25-8A45-4B18-9E9F-795E1E52F25D}" dt="2019-05-10T18:18:18.438" v="1016" actId="478"/>
          <ac:spMkLst>
            <pc:docMk/>
            <pc:sldMk cId="2131663822" sldId="460"/>
            <ac:spMk id="10" creationId="{CA976858-351C-465A-8066-5C21EE1CE83E}"/>
          </ac:spMkLst>
        </pc:spChg>
        <pc:cxnChg chg="add del mod">
          <ac:chgData name="John Anderson" userId="9aaa6a23-40ec-456d-8337-59d12c9f0449" providerId="ADAL" clId="{A5BA6A25-8A45-4B18-9E9F-795E1E52F25D}" dt="2019-05-10T18:18:17.274" v="1015" actId="478"/>
          <ac:cxnSpMkLst>
            <pc:docMk/>
            <pc:sldMk cId="2131663822" sldId="460"/>
            <ac:cxnSpMk id="8" creationId="{9760FE3F-3555-4747-AEA8-489E861A4A49}"/>
          </ac:cxnSpMkLst>
        </pc:cxnChg>
      </pc:sldChg>
      <pc:sldChg chg="modSp add">
        <pc:chgData name="John Anderson" userId="9aaa6a23-40ec-456d-8337-59d12c9f0449" providerId="ADAL" clId="{A5BA6A25-8A45-4B18-9E9F-795E1E52F25D}" dt="2019-05-07T21:16:02.530" v="939" actId="6549"/>
        <pc:sldMkLst>
          <pc:docMk/>
          <pc:sldMk cId="1458012300" sldId="461"/>
        </pc:sldMkLst>
        <pc:spChg chg="mod">
          <ac:chgData name="John Anderson" userId="9aaa6a23-40ec-456d-8337-59d12c9f0449" providerId="ADAL" clId="{A5BA6A25-8A45-4B18-9E9F-795E1E52F25D}" dt="2019-05-07T19:22:15.062" v="68"/>
          <ac:spMkLst>
            <pc:docMk/>
            <pc:sldMk cId="1458012300" sldId="461"/>
            <ac:spMk id="2" creationId="{78613040-6F21-4CE7-B941-3A56224F316C}"/>
          </ac:spMkLst>
        </pc:spChg>
        <pc:spChg chg="mod">
          <ac:chgData name="John Anderson" userId="9aaa6a23-40ec-456d-8337-59d12c9f0449" providerId="ADAL" clId="{A5BA6A25-8A45-4B18-9E9F-795E1E52F25D}" dt="2019-05-07T21:16:02.530" v="939" actId="6549"/>
          <ac:spMkLst>
            <pc:docMk/>
            <pc:sldMk cId="1458012300" sldId="461"/>
            <ac:spMk id="3" creationId="{F836A44B-4FB5-4612-B44A-F44B6F9F70CD}"/>
          </ac:spMkLst>
        </pc:spChg>
      </pc:sldChg>
      <pc:sldChg chg="modSp add">
        <pc:chgData name="John Anderson" userId="9aaa6a23-40ec-456d-8337-59d12c9f0449" providerId="ADAL" clId="{A5BA6A25-8A45-4B18-9E9F-795E1E52F25D}" dt="2019-05-14T05:08:39.556" v="2911" actId="20577"/>
        <pc:sldMkLst>
          <pc:docMk/>
          <pc:sldMk cId="3691052614" sldId="462"/>
        </pc:sldMkLst>
        <pc:spChg chg="mod">
          <ac:chgData name="John Anderson" userId="9aaa6a23-40ec-456d-8337-59d12c9f0449" providerId="ADAL" clId="{A5BA6A25-8A45-4B18-9E9F-795E1E52F25D}" dt="2019-05-07T19:43:09.875" v="270" actId="20577"/>
          <ac:spMkLst>
            <pc:docMk/>
            <pc:sldMk cId="3691052614" sldId="462"/>
            <ac:spMk id="2" creationId="{E2A3C781-36B3-4053-81F7-A83F40DE03D6}"/>
          </ac:spMkLst>
        </pc:spChg>
        <pc:spChg chg="mod">
          <ac:chgData name="John Anderson" userId="9aaa6a23-40ec-456d-8337-59d12c9f0449" providerId="ADAL" clId="{A5BA6A25-8A45-4B18-9E9F-795E1E52F25D}" dt="2019-05-14T05:08:39.556" v="2911" actId="20577"/>
          <ac:spMkLst>
            <pc:docMk/>
            <pc:sldMk cId="3691052614" sldId="462"/>
            <ac:spMk id="3" creationId="{9BE0C381-D617-40A3-AA66-BE15FCF38EF3}"/>
          </ac:spMkLst>
        </pc:spChg>
      </pc:sldChg>
      <pc:sldChg chg="addSp delSp modSp add">
        <pc:chgData name="John Anderson" userId="9aaa6a23-40ec-456d-8337-59d12c9f0449" providerId="ADAL" clId="{A5BA6A25-8A45-4B18-9E9F-795E1E52F25D}" dt="2019-05-10T18:10:21.076" v="960" actId="1076"/>
        <pc:sldMkLst>
          <pc:docMk/>
          <pc:sldMk cId="511229554" sldId="463"/>
        </pc:sldMkLst>
        <pc:spChg chg="mod">
          <ac:chgData name="John Anderson" userId="9aaa6a23-40ec-456d-8337-59d12c9f0449" providerId="ADAL" clId="{A5BA6A25-8A45-4B18-9E9F-795E1E52F25D}" dt="2019-05-07T20:06:40.817" v="549"/>
          <ac:spMkLst>
            <pc:docMk/>
            <pc:sldMk cId="511229554" sldId="463"/>
            <ac:spMk id="2" creationId="{770409D5-0C65-4E83-8D61-F31F9E9B91CC}"/>
          </ac:spMkLst>
        </pc:spChg>
        <pc:spChg chg="del">
          <ac:chgData name="John Anderson" userId="9aaa6a23-40ec-456d-8337-59d12c9f0449" providerId="ADAL" clId="{A5BA6A25-8A45-4B18-9E9F-795E1E52F25D}" dt="2019-05-07T20:06:44.890" v="550" actId="478"/>
          <ac:spMkLst>
            <pc:docMk/>
            <pc:sldMk cId="511229554" sldId="463"/>
            <ac:spMk id="3" creationId="{AB733174-9B9E-4B79-B10D-C35C7D4977A2}"/>
          </ac:spMkLst>
        </pc:spChg>
        <pc:picChg chg="add mod">
          <ac:chgData name="John Anderson" userId="9aaa6a23-40ec-456d-8337-59d12c9f0449" providerId="ADAL" clId="{A5BA6A25-8A45-4B18-9E9F-795E1E52F25D}" dt="2019-05-10T18:10:21.076" v="960" actId="1076"/>
          <ac:picMkLst>
            <pc:docMk/>
            <pc:sldMk cId="511229554" sldId="463"/>
            <ac:picMk id="6" creationId="{E9C6968A-D964-40D5-98D0-0FDD91C51929}"/>
          </ac:picMkLst>
        </pc:picChg>
      </pc:sldChg>
      <pc:sldChg chg="addSp delSp modSp add">
        <pc:chgData name="John Anderson" userId="9aaa6a23-40ec-456d-8337-59d12c9f0449" providerId="ADAL" clId="{A5BA6A25-8A45-4B18-9E9F-795E1E52F25D}" dt="2019-05-14T05:44:15.125" v="3437" actId="20577"/>
        <pc:sldMkLst>
          <pc:docMk/>
          <pc:sldMk cId="3530185819" sldId="464"/>
        </pc:sldMkLst>
        <pc:spChg chg="mod">
          <ac:chgData name="John Anderson" userId="9aaa6a23-40ec-456d-8337-59d12c9f0449" providerId="ADAL" clId="{A5BA6A25-8A45-4B18-9E9F-795E1E52F25D}" dt="2019-05-14T05:44:15.125" v="3437" actId="20577"/>
          <ac:spMkLst>
            <pc:docMk/>
            <pc:sldMk cId="3530185819" sldId="464"/>
            <ac:spMk id="2" creationId="{818245C9-257A-433C-87E7-5E7BA4AEB9CB}"/>
          </ac:spMkLst>
        </pc:spChg>
        <pc:spChg chg="del">
          <ac:chgData name="John Anderson" userId="9aaa6a23-40ec-456d-8337-59d12c9f0449" providerId="ADAL" clId="{A5BA6A25-8A45-4B18-9E9F-795E1E52F25D}" dt="2019-05-07T21:19:36.125" v="942" actId="478"/>
          <ac:spMkLst>
            <pc:docMk/>
            <pc:sldMk cId="3530185819" sldId="464"/>
            <ac:spMk id="3" creationId="{290CC7D9-15F2-4CB2-A50B-1066D35A9CB8}"/>
          </ac:spMkLst>
        </pc:spChg>
        <pc:picChg chg="add mod">
          <ac:chgData name="John Anderson" userId="9aaa6a23-40ec-456d-8337-59d12c9f0449" providerId="ADAL" clId="{A5BA6A25-8A45-4B18-9E9F-795E1E52F25D}" dt="2019-05-14T05:44:04.671" v="3423" actId="14100"/>
          <ac:picMkLst>
            <pc:docMk/>
            <pc:sldMk cId="3530185819" sldId="464"/>
            <ac:picMk id="6" creationId="{07D55FC3-1F49-4657-A06C-655F48E8A69C}"/>
          </ac:picMkLst>
        </pc:picChg>
      </pc:sldChg>
      <pc:sldChg chg="modSp add ord">
        <pc:chgData name="John Anderson" userId="9aaa6a23-40ec-456d-8337-59d12c9f0449" providerId="ADAL" clId="{A5BA6A25-8A45-4B18-9E9F-795E1E52F25D}" dt="2019-05-15T06:22:35.392" v="3545" actId="114"/>
        <pc:sldMkLst>
          <pc:docMk/>
          <pc:sldMk cId="3146317262" sldId="465"/>
        </pc:sldMkLst>
        <pc:spChg chg="mod">
          <ac:chgData name="John Anderson" userId="9aaa6a23-40ec-456d-8337-59d12c9f0449" providerId="ADAL" clId="{A5BA6A25-8A45-4B18-9E9F-795E1E52F25D}" dt="2019-05-15T06:20:17.517" v="3544" actId="20577"/>
          <ac:spMkLst>
            <pc:docMk/>
            <pc:sldMk cId="3146317262" sldId="465"/>
            <ac:spMk id="2" creationId="{A292CB52-790C-4BD7-9ECE-242EC42B90F2}"/>
          </ac:spMkLst>
        </pc:spChg>
        <pc:spChg chg="mod">
          <ac:chgData name="John Anderson" userId="9aaa6a23-40ec-456d-8337-59d12c9f0449" providerId="ADAL" clId="{A5BA6A25-8A45-4B18-9E9F-795E1E52F25D}" dt="2019-05-15T06:22:35.392" v="3545" actId="114"/>
          <ac:spMkLst>
            <pc:docMk/>
            <pc:sldMk cId="3146317262" sldId="465"/>
            <ac:spMk id="3" creationId="{CF1CD994-B05F-480D-B045-7758672ABAB2}"/>
          </ac:spMkLst>
        </pc:spChg>
      </pc:sldChg>
      <pc:sldChg chg="modSp add del">
        <pc:chgData name="John Anderson" userId="9aaa6a23-40ec-456d-8337-59d12c9f0449" providerId="ADAL" clId="{A5BA6A25-8A45-4B18-9E9F-795E1E52F25D}" dt="2019-05-14T19:47:10.200" v="3535" actId="2696"/>
        <pc:sldMkLst>
          <pc:docMk/>
          <pc:sldMk cId="219800002" sldId="466"/>
        </pc:sldMkLst>
        <pc:spChg chg="mod">
          <ac:chgData name="John Anderson" userId="9aaa6a23-40ec-456d-8337-59d12c9f0449" providerId="ADAL" clId="{A5BA6A25-8A45-4B18-9E9F-795E1E52F25D}" dt="2019-05-14T05:41:07.962" v="3309" actId="20577"/>
          <ac:spMkLst>
            <pc:docMk/>
            <pc:sldMk cId="219800002" sldId="466"/>
            <ac:spMk id="3" creationId="{CF1CD994-B05F-480D-B045-7758672ABA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8252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6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6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60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22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D6065E-2EF0-4FE6-B300-DF92699626E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102F4-48AD-4150-AFA8-09337F101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010DDB-35CD-493E-BBD7-4FA198F8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C7C5ED-E138-4F96-B079-0F4E0E278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3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27925" y="6505786"/>
            <a:ext cx="784587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598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5/7/2019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27007" y="6515100"/>
            <a:ext cx="4433370" cy="241300"/>
          </a:xfrm>
        </p:spPr>
        <p:txBody>
          <a:bodyPr/>
          <a:lstStyle>
            <a:lvl1pPr>
              <a:defRPr sz="12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78CA2-75EA-4F42-B0AF-FB097537354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50" y="6441831"/>
            <a:ext cx="763802" cy="41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9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6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5/7/2019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141587" y="65151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5/7/2019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25" r:id="rId3"/>
    <p:sldLayoutId id="2147484105" r:id="rId4"/>
    <p:sldLayoutId id="2147484120" r:id="rId5"/>
    <p:sldLayoutId id="2147484103" r:id="rId6"/>
    <p:sldLayoutId id="2147484122" r:id="rId7"/>
    <p:sldLayoutId id="2147484116" r:id="rId8"/>
    <p:sldLayoutId id="2147484124" r:id="rId9"/>
    <p:sldLayoutId id="2147484126" r:id="rId10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jea@fnal.gov" TargetMode="External"/><Relationship Id="rId2" Type="http://schemas.openxmlformats.org/officeDocument/2006/relationships/hyperlink" Target="http://www.fnal.gov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30228" y="3951841"/>
            <a:ext cx="8499232" cy="1003049"/>
          </a:xfrm>
        </p:spPr>
        <p:txBody>
          <a:bodyPr>
            <a:noAutofit/>
          </a:bodyPr>
          <a:lstStyle/>
          <a:p>
            <a:r>
              <a:rPr lang="en-US" dirty="0"/>
              <a:t>PIP-II Safety by Design Implementation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47B7F2A-2A9F-45E6-ADAE-2E99E8F5C7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30228" y="5190389"/>
            <a:ext cx="5824884" cy="1529241"/>
          </a:xfrm>
        </p:spPr>
        <p:txBody>
          <a:bodyPr/>
          <a:lstStyle/>
          <a:p>
            <a:r>
              <a:rPr lang="en-US" dirty="0"/>
              <a:t>John Anderson Jr.</a:t>
            </a:r>
            <a:br>
              <a:rPr lang="en-US" dirty="0"/>
            </a:br>
            <a:r>
              <a:rPr lang="en-US" dirty="0"/>
              <a:t>International Technical Safety Forum</a:t>
            </a:r>
          </a:p>
          <a:p>
            <a:r>
              <a:rPr lang="en-US" dirty="0"/>
              <a:t>13-17 May 2019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5211-4B45-4B48-ADF3-55DD449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25B2-1170-4F47-897E-F92FD5E6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6"/>
            <a:ext cx="5651500" cy="4987867"/>
          </a:xfrm>
        </p:spPr>
        <p:txBody>
          <a:bodyPr>
            <a:normAutofit/>
          </a:bodyPr>
          <a:lstStyle/>
          <a:p>
            <a:r>
              <a:rPr lang="en-US" dirty="0"/>
              <a:t>Main Injector Accelerator</a:t>
            </a:r>
          </a:p>
          <a:p>
            <a:pPr lvl="1"/>
            <a:r>
              <a:rPr lang="en-US" dirty="0"/>
              <a:t>Over time, magnets fail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Two separate injuries replacing quad magnets (37,500 lbs., 17,000 </a:t>
            </a:r>
            <a:r>
              <a:rPr lang="en-US" dirty="0" err="1"/>
              <a:t>kG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Both required surgery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Cause</a:t>
            </a:r>
          </a:p>
          <a:p>
            <a:pPr lvl="2"/>
            <a:r>
              <a:rPr lang="en-US" dirty="0"/>
              <a:t>Lack of magnet replacement equipment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Considering maintenance and repairs in the design process may have prevented the injuries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DDCA-CA3C-43AF-8A4E-D1B12841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387B7-D8CF-4903-ABD6-6E8B25F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54" t="16656" r="1824" b="-6283"/>
          <a:stretch/>
        </p:blipFill>
        <p:spPr>
          <a:xfrm>
            <a:off x="6063298" y="1043046"/>
            <a:ext cx="2926080" cy="521208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A43669A-21F2-438A-A99C-10200B7B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8416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5211-4B45-4B48-ADF3-55DD449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25B2-1170-4F47-897E-F92FD5E6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7"/>
            <a:ext cx="8672512" cy="478130"/>
          </a:xfrm>
        </p:spPr>
        <p:txBody>
          <a:bodyPr>
            <a:normAutofit/>
          </a:bodyPr>
          <a:lstStyle/>
          <a:p>
            <a:r>
              <a:rPr lang="en-US" dirty="0"/>
              <a:t>Recognize this picture?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DDCA-CA3C-43AF-8A4E-D1B12841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8" name="Picture 7" descr="C:\Users\jea\AppData\Local\Microsoft\Windows\Temporary Internet Files\Content.Word\MC 1 NMZ Area View Two.jpg">
            <a:extLst>
              <a:ext uri="{FF2B5EF4-FFF2-40B4-BE49-F238E27FC236}">
                <a16:creationId xmlns:a16="http://schemas.microsoft.com/office/drawing/2014/main" id="{893B35FF-416F-4C46-B7C1-24F7DC84AB1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1" y="1521175"/>
            <a:ext cx="5956561" cy="39207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9F3281B-91E9-42A6-ACD7-59D3C624FA3A}"/>
              </a:ext>
            </a:extLst>
          </p:cNvPr>
          <p:cNvSpPr txBox="1">
            <a:spLocks/>
          </p:cNvSpPr>
          <p:nvPr/>
        </p:nvSpPr>
        <p:spPr>
          <a:xfrm>
            <a:off x="242887" y="1043045"/>
            <a:ext cx="8672512" cy="4781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MC-1 Experimental Hall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F8B1D-7A03-4184-83C0-185CBE739349}"/>
              </a:ext>
            </a:extLst>
          </p:cNvPr>
          <p:cNvSpPr txBox="1"/>
          <p:nvPr/>
        </p:nvSpPr>
        <p:spPr>
          <a:xfrm>
            <a:off x="226613" y="3386228"/>
            <a:ext cx="238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 ducts routed directly underneath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FF4520-25B0-4272-AFB7-56D87A21A202}"/>
              </a:ext>
            </a:extLst>
          </p:cNvPr>
          <p:cNvSpPr txBox="1"/>
          <p:nvPr/>
        </p:nvSpPr>
        <p:spPr>
          <a:xfrm>
            <a:off x="242886" y="1838149"/>
            <a:ext cx="2388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building HVAC fans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D1F016D-0D76-46D3-91F3-3CF1B2804097}"/>
              </a:ext>
            </a:extLst>
          </p:cNvPr>
          <p:cNvCxnSpPr>
            <a:cxnSpLocks/>
          </p:cNvCxnSpPr>
          <p:nvPr/>
        </p:nvCxnSpPr>
        <p:spPr>
          <a:xfrm flipV="1">
            <a:off x="1849120" y="1818616"/>
            <a:ext cx="4033520" cy="4976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714DF4A-0A22-4A95-8425-7D1EEC3EEDEF}"/>
              </a:ext>
            </a:extLst>
          </p:cNvPr>
          <p:cNvCxnSpPr>
            <a:cxnSpLocks/>
          </p:cNvCxnSpPr>
          <p:nvPr/>
        </p:nvCxnSpPr>
        <p:spPr>
          <a:xfrm>
            <a:off x="1437162" y="3986392"/>
            <a:ext cx="4729958" cy="10513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97C89C4-E6BA-4291-92C7-B62381DE2699}"/>
              </a:ext>
            </a:extLst>
          </p:cNvPr>
          <p:cNvSpPr txBox="1"/>
          <p:nvPr/>
        </p:nvSpPr>
        <p:spPr>
          <a:xfrm>
            <a:off x="226612" y="1818616"/>
            <a:ext cx="2402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control in the experimental hall is critical to the experiment’s operation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D5BF5-1FF2-4A3A-A919-3AD0D8B127F7}"/>
              </a:ext>
            </a:extLst>
          </p:cNvPr>
          <p:cNvSpPr txBox="1"/>
          <p:nvPr/>
        </p:nvSpPr>
        <p:spPr>
          <a:xfrm>
            <a:off x="243801" y="1818616"/>
            <a:ext cx="256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this hadn’t been recognized and addressed before the start of operations,</a:t>
            </a:r>
          </a:p>
          <a:p>
            <a:r>
              <a:rPr lang="en-US" dirty="0"/>
              <a:t>a fan malfunction would have caused a delay in their experimental program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CFA28DE1-4CCF-4411-BAD2-0AD74A0F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0896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  <p:bldP spid="17" grpId="0"/>
      <p:bldP spid="17" grpId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0B494-ECDD-41E1-B113-15929BAD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we doing and how are we doing it?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38F2C-24AF-4B08-A89C-CFEE507A4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5F5CF2-8758-4B32-9EB8-5AC81230F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507" y="1058501"/>
            <a:ext cx="5143500" cy="514350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0BF4EC7-2F76-4938-AD57-407BF7BE6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5279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CB01-20F1-4E60-A46A-47AE297D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Risk Assessment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6ED9A-D6AD-4EFF-B9F1-98651CD6C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3CDB165-DFF8-4109-BE6D-56C437F62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8DEB59-DDB0-42C5-9FC7-3E70BEF21540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/>
          <a:stretch/>
        </p:blipFill>
        <p:spPr bwMode="auto">
          <a:xfrm>
            <a:off x="228601" y="1371597"/>
            <a:ext cx="8672512" cy="43705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49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1D330-0117-476D-8BB5-B3A0C0A8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95EEF-231F-4702-96AF-78F20F76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en-US" dirty="0"/>
              <a:t>Documents the system’s hazards at each life cycle stage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Look to identify how systems can evolve to an undesirable state and who or what is at risk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Life cycle stages </a:t>
            </a:r>
            <a:r>
              <a:rPr lang="en-US" dirty="0">
                <a:solidFill>
                  <a:schemeClr val="tx1"/>
                </a:solidFill>
              </a:rPr>
              <a:t>(Think cradle to grave)</a:t>
            </a:r>
          </a:p>
          <a:p>
            <a:pPr lvl="2">
              <a:spcBef>
                <a:spcPts val="1000"/>
              </a:spcBef>
            </a:pPr>
            <a:r>
              <a:rPr lang="en-US" dirty="0"/>
              <a:t>Fabrication</a:t>
            </a:r>
          </a:p>
          <a:p>
            <a:pPr lvl="2"/>
            <a:r>
              <a:rPr lang="en-US" dirty="0"/>
              <a:t>Installation</a:t>
            </a:r>
          </a:p>
          <a:p>
            <a:pPr lvl="2"/>
            <a:r>
              <a:rPr lang="en-US" dirty="0"/>
              <a:t>Commissioning</a:t>
            </a:r>
          </a:p>
          <a:p>
            <a:pPr lvl="2"/>
            <a:r>
              <a:rPr lang="en-US" dirty="0"/>
              <a:t>Operations</a:t>
            </a:r>
          </a:p>
          <a:p>
            <a:pPr lvl="2"/>
            <a:r>
              <a:rPr lang="en-US" dirty="0"/>
              <a:t>Equipment Shutdown (Lock Out / Tag Out)</a:t>
            </a:r>
          </a:p>
          <a:p>
            <a:pPr lvl="2"/>
            <a:r>
              <a:rPr lang="en-US" dirty="0"/>
              <a:t>Maintenance</a:t>
            </a:r>
          </a:p>
          <a:p>
            <a:pPr lvl="2"/>
            <a:r>
              <a:rPr lang="en-US" dirty="0"/>
              <a:t>Trouble-shooting</a:t>
            </a:r>
          </a:p>
          <a:p>
            <a:pPr lvl="2"/>
            <a:r>
              <a:rPr lang="en-US" dirty="0"/>
              <a:t>Repairs/Replacement</a:t>
            </a:r>
          </a:p>
          <a:p>
            <a:pPr lvl="2"/>
            <a:r>
              <a:rPr lang="en-US" dirty="0"/>
              <a:t>Decommissioning</a:t>
            </a:r>
          </a:p>
          <a:p>
            <a:pPr lvl="2"/>
            <a:r>
              <a:rPr lang="en-US" dirty="0"/>
              <a:t>Disposal or Recycling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40004-C972-493C-8078-38DF89652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C210E-DAE0-4E89-AADC-0384BDD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9968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D397-60C6-4FC8-960C-041FBEF40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289BD-68CD-49EF-99D0-23C760EB4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     Risk is typically Measured As Severity times Probability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QAM 12030 Technical Appendix A has matrices to assist with identifying both severity and probability.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Both are included in the backup slides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EE2F3-E5EB-4931-9B4A-55294EE6A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88656-ED0A-49BF-9C1C-8E18019C0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A2790-B066-4FE8-8D7D-C6D57FA52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158" y="1502486"/>
            <a:ext cx="7895004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15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430E9-BF15-422E-9417-418C0FD8A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Codes and Actions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3D9FEB6B-A61B-4961-9126-6203743D2F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4771"/>
              </p:ext>
            </p:extLst>
          </p:nvPr>
        </p:nvGraphicFramePr>
        <p:xfrm>
          <a:off x="235743" y="1192823"/>
          <a:ext cx="8672514" cy="4046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057">
                  <a:extLst>
                    <a:ext uri="{9D8B030D-6E8A-4147-A177-3AD203B41FA5}">
                      <a16:colId xmlns:a16="http://schemas.microsoft.com/office/drawing/2014/main" val="1183282461"/>
                    </a:ext>
                  </a:extLst>
                </a:gridCol>
                <a:gridCol w="6317457">
                  <a:extLst>
                    <a:ext uri="{9D8B030D-6E8A-4147-A177-3AD203B41FA5}">
                      <a16:colId xmlns:a16="http://schemas.microsoft.com/office/drawing/2014/main" val="2537300520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Risk Code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Actions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914699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1 - Very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Unacceptable. Operation not permissible.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Immediate action necessary.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9030029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2 - High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Remedial actions to be given a high priority.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0747662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3 - Moderate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Remedial actions to be taken at an appropriate time.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- Can be considered an acceptable risk.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202046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4 - 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Remedial action discretionary.</a:t>
                      </a:r>
                    </a:p>
                    <a:p>
                      <a:r>
                        <a:rPr lang="en-US" sz="2000" dirty="0"/>
                        <a:t>- Should try to design out.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21828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2000" dirty="0"/>
                        <a:t>5 - Negligible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 action necessary.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7323733"/>
                  </a:ext>
                </a:extLst>
              </a:tr>
            </a:tbl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9FFAF-9ED4-4D4F-B7AF-74A0AF222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A79C0FB-6F06-4FE3-9C5A-63BEC4085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2944AF-00E1-469D-8BD3-9BA8AAD4A366}"/>
              </a:ext>
            </a:extLst>
          </p:cNvPr>
          <p:cNvSpPr txBox="1"/>
          <p:nvPr/>
        </p:nvSpPr>
        <p:spPr>
          <a:xfrm>
            <a:off x="1242159" y="5359609"/>
            <a:ext cx="730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Actions are typically used for redesign efforts.</a:t>
            </a:r>
            <a:br>
              <a:rPr lang="en-US" dirty="0"/>
            </a:br>
            <a:r>
              <a:rPr lang="en-US" dirty="0"/>
              <a:t>Safety by Design is intended to drive risks lower.</a:t>
            </a:r>
          </a:p>
        </p:txBody>
      </p:sp>
    </p:spTree>
    <p:extLst>
      <p:ext uri="{BB962C8B-B14F-4D97-AF65-F5344CB8AC3E}">
        <p14:creationId xmlns:p14="http://schemas.microsoft.com/office/powerpoint/2010/main" val="642827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09FF-025E-44B5-B6F7-3AA12629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312DF-9F76-436B-8988-C4334EEA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43047"/>
            <a:ext cx="8672512" cy="641740"/>
          </a:xfrm>
        </p:spPr>
        <p:txBody>
          <a:bodyPr/>
          <a:lstStyle/>
          <a:p>
            <a:r>
              <a:rPr lang="en-US" dirty="0"/>
              <a:t>What can be done to reduce the severity or likelihood?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9F972-5C1F-459F-8249-AE71737C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BC75DA-1ED6-4609-9ABE-D6FD0E0C2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74" y="1708590"/>
            <a:ext cx="7764325" cy="44552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71BA5-4ECE-41F6-9843-9E06B2E5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1405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5093D-D968-4113-A9C4-6122C758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D6790-F316-46F2-B6D0-551070105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Assess the Residual Risk with planned mitigations</a:t>
            </a:r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If Unacceptable </a:t>
            </a:r>
          </a:p>
          <a:p>
            <a:pPr lvl="2">
              <a:spcBef>
                <a:spcPts val="1000"/>
              </a:spcBef>
            </a:pPr>
            <a:r>
              <a:rPr lang="en-US" sz="2200" dirty="0"/>
              <a:t>Identify additional mitigations</a:t>
            </a:r>
          </a:p>
          <a:p>
            <a:pPr lvl="1">
              <a:spcBef>
                <a:spcPts val="1000"/>
              </a:spcBef>
            </a:pPr>
            <a:endParaRPr lang="en-US" sz="2400" dirty="0"/>
          </a:p>
          <a:p>
            <a:pPr lvl="1">
              <a:spcBef>
                <a:spcPts val="1000"/>
              </a:spcBef>
            </a:pPr>
            <a:r>
              <a:rPr lang="en-US" sz="2400" b="1" dirty="0">
                <a:solidFill>
                  <a:srgbClr val="006600"/>
                </a:solidFill>
              </a:rPr>
              <a:t>If Acceptable </a:t>
            </a:r>
          </a:p>
          <a:p>
            <a:pPr lvl="2">
              <a:spcBef>
                <a:spcPts val="1000"/>
              </a:spcBef>
            </a:pPr>
            <a:r>
              <a:rPr lang="en-US" sz="2200" dirty="0"/>
              <a:t>Update project documentation to implement mitigations</a:t>
            </a:r>
          </a:p>
          <a:p>
            <a:pPr lvl="1"/>
            <a:endParaRPr lang="en-US" sz="2400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94892-737C-4015-8B28-6BF5C25D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0C627-0A0C-4BC2-BDCF-A3DEE2E1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0390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D37B-47CF-4ADF-8726-E7809CD0D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1" y="103664"/>
            <a:ext cx="8672512" cy="641739"/>
          </a:xfrm>
        </p:spPr>
        <p:txBody>
          <a:bodyPr/>
          <a:lstStyle/>
          <a:p>
            <a:r>
              <a:rPr lang="en-US" dirty="0"/>
              <a:t>Safety by Design Spreadsheet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95C1-4D94-40A9-AFAF-6A1A8873B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EAA0D-B618-4E5F-952D-6F6CF21B4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492C57-9215-4827-BA13-AD888AA2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7" y="2057706"/>
            <a:ext cx="8908256" cy="2593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04AE09-7F71-4FCB-BA4B-1F96B7347EF0}"/>
              </a:ext>
            </a:extLst>
          </p:cNvPr>
          <p:cNvSpPr txBox="1"/>
          <p:nvPr/>
        </p:nvSpPr>
        <p:spPr>
          <a:xfrm>
            <a:off x="723900" y="1319042"/>
            <a:ext cx="21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Hazard Identification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984CA9-1172-4FB7-BC6C-97F5B547EBDB}"/>
              </a:ext>
            </a:extLst>
          </p:cNvPr>
          <p:cNvSpPr txBox="1"/>
          <p:nvPr/>
        </p:nvSpPr>
        <p:spPr>
          <a:xfrm>
            <a:off x="3558101" y="131904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C31520-1B16-4188-837E-DDC369487785}"/>
              </a:ext>
            </a:extLst>
          </p:cNvPr>
          <p:cNvSpPr txBox="1"/>
          <p:nvPr/>
        </p:nvSpPr>
        <p:spPr>
          <a:xfrm>
            <a:off x="4578914" y="1319042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Mitigations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271F99-FCD2-4D7B-A17D-DBD3D4183A12}"/>
              </a:ext>
            </a:extLst>
          </p:cNvPr>
          <p:cNvSpPr txBox="1"/>
          <p:nvPr/>
        </p:nvSpPr>
        <p:spPr>
          <a:xfrm>
            <a:off x="6030740" y="1319042"/>
            <a:ext cx="139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Residual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846100-DD1D-48CE-8C80-904B597DEA3C}"/>
              </a:ext>
            </a:extLst>
          </p:cNvPr>
          <p:cNvSpPr txBox="1"/>
          <p:nvPr/>
        </p:nvSpPr>
        <p:spPr>
          <a:xfrm>
            <a:off x="7802324" y="1319042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Status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6768D7C-C958-45D9-B81C-95B3AB150FF3}"/>
              </a:ext>
            </a:extLst>
          </p:cNvPr>
          <p:cNvSpPr/>
          <p:nvPr/>
        </p:nvSpPr>
        <p:spPr>
          <a:xfrm rot="5400000">
            <a:off x="1690737" y="788590"/>
            <a:ext cx="201523" cy="2135199"/>
          </a:xfrm>
          <a:prstGeom prst="leftBrac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6E7E3803-1088-4F11-918D-F642677DF973}"/>
              </a:ext>
            </a:extLst>
          </p:cNvPr>
          <p:cNvSpPr/>
          <p:nvPr/>
        </p:nvSpPr>
        <p:spPr>
          <a:xfrm rot="5400000">
            <a:off x="3685815" y="1299367"/>
            <a:ext cx="222970" cy="1092200"/>
          </a:xfrm>
          <a:prstGeom prst="leftBrac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DD56A2EF-14F2-47C7-BD68-F042D2C01911}"/>
              </a:ext>
            </a:extLst>
          </p:cNvPr>
          <p:cNvSpPr/>
          <p:nvPr/>
        </p:nvSpPr>
        <p:spPr>
          <a:xfrm rot="5400000">
            <a:off x="5094870" y="1463822"/>
            <a:ext cx="198861" cy="787398"/>
          </a:xfrm>
          <a:prstGeom prst="leftBrac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C2960C49-9395-4286-A552-81AEA8721601}"/>
              </a:ext>
            </a:extLst>
          </p:cNvPr>
          <p:cNvSpPr/>
          <p:nvPr/>
        </p:nvSpPr>
        <p:spPr>
          <a:xfrm rot="5400000">
            <a:off x="6556017" y="1299367"/>
            <a:ext cx="222970" cy="1092200"/>
          </a:xfrm>
          <a:prstGeom prst="leftBrac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A8E0E41B-85F1-40FF-87AC-1F446FAA8846}"/>
              </a:ext>
            </a:extLst>
          </p:cNvPr>
          <p:cNvSpPr/>
          <p:nvPr/>
        </p:nvSpPr>
        <p:spPr>
          <a:xfrm rot="5400000">
            <a:off x="8096593" y="1463822"/>
            <a:ext cx="198861" cy="787398"/>
          </a:xfrm>
          <a:prstGeom prst="leftBrac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b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B151E-0CAA-47D0-84DF-47285FBAB610}"/>
              </a:ext>
            </a:extLst>
          </p:cNvPr>
          <p:cNvSpPr txBox="1"/>
          <p:nvPr/>
        </p:nvSpPr>
        <p:spPr>
          <a:xfrm>
            <a:off x="2089270" y="4994541"/>
            <a:ext cx="4898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Intended to be easy to use and fill out</a:t>
            </a:r>
          </a:p>
        </p:txBody>
      </p:sp>
    </p:spTree>
    <p:extLst>
      <p:ext uri="{BB962C8B-B14F-4D97-AF65-F5344CB8AC3E}">
        <p14:creationId xmlns:p14="http://schemas.microsoft.com/office/powerpoint/2010/main" val="42789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Outline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Fermilab Overview</a:t>
            </a:r>
          </a:p>
          <a:p>
            <a:pPr lvl="1"/>
            <a:r>
              <a:rPr lang="en-US" dirty="0"/>
              <a:t>Accelerator Complex</a:t>
            </a:r>
          </a:p>
          <a:p>
            <a:r>
              <a:rPr lang="en-US" dirty="0"/>
              <a:t>Overview of the Safety by Design (SbD) Concept</a:t>
            </a:r>
          </a:p>
          <a:p>
            <a:r>
              <a:rPr lang="en-US" dirty="0"/>
              <a:t>Examples of hazards SbD can eliminate</a:t>
            </a:r>
          </a:p>
          <a:p>
            <a:r>
              <a:rPr lang="en-US" dirty="0"/>
              <a:t>Actions	 we’ve implemented</a:t>
            </a:r>
          </a:p>
          <a:p>
            <a:pPr lvl="1"/>
            <a:r>
              <a:rPr lang="en-US" dirty="0"/>
              <a:t>What we are doing</a:t>
            </a:r>
          </a:p>
          <a:p>
            <a:pPr lvl="1"/>
            <a:r>
              <a:rPr lang="en-US" dirty="0"/>
              <a:t>How we are doing it</a:t>
            </a:r>
          </a:p>
          <a:p>
            <a:r>
              <a:rPr lang="en-US" dirty="0"/>
              <a:t>SbD effectiveness assessment</a:t>
            </a:r>
          </a:p>
          <a:p>
            <a:r>
              <a:rPr lang="en-US" dirty="0"/>
              <a:t>Summary</a:t>
            </a:r>
          </a:p>
          <a:p>
            <a:r>
              <a:rPr lang="en-US" dirty="0"/>
              <a:t>Questions</a:t>
            </a:r>
          </a:p>
          <a:p>
            <a:r>
              <a:rPr lang="en-US" dirty="0"/>
              <a:t>Contact Information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3951C-5377-4FB3-BFD5-C20533150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40A8C-4392-476F-97CC-2DC0D8AF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7765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917B-034E-440C-B548-B9A2DD1B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Identification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FA9A-84DF-467B-9286-EC8D5A088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35F70-2CA4-4CC7-80D7-3ABBD6D5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8EF0D-029D-4151-BD68-EA102570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914400"/>
            <a:ext cx="812079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610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DBF8-466E-4611-96EF-4BF42799B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assessment and mitigations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81800-19B3-47B6-AF5E-12F2BBE0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63433-586F-49C4-BA27-AC0D0B267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EFD3CA-3534-4D81-A9F1-374E5E61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1" y="913553"/>
            <a:ext cx="7721558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86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4646A-7D5D-4506-85BF-FF7274C7C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Risk Assessment and Status of Implementation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D53959-869A-4C50-A313-FC8D8F48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FD186-DF8D-4AE7-8391-D09E7FE74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0D41CC-B6C9-4DF2-8865-14A3F9FF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" y="927634"/>
            <a:ext cx="835670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79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2CB52-790C-4BD7-9ECE-242EC42B9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PIP-II SbD Effectiveness Assessment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CD994-B05F-480D-B045-7758672AB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Plan to rename program to Prevention through Design (PtD)</a:t>
            </a:r>
          </a:p>
          <a:p>
            <a:pPr lvl="1"/>
            <a:r>
              <a:rPr lang="en-US" dirty="0"/>
              <a:t>Original program name chosen to resonate better with international partners</a:t>
            </a:r>
          </a:p>
          <a:p>
            <a:pPr lvl="1"/>
            <a:r>
              <a:rPr lang="en-US" dirty="0"/>
              <a:t>PtD better aligns with the ANSI/ASSE Z590.3-2011(R2016) Prevention through Design Standard</a:t>
            </a:r>
          </a:p>
          <a:p>
            <a:pPr lvl="1"/>
            <a:r>
              <a:rPr lang="en-US" dirty="0"/>
              <a:t>PtD better allows for incorporation of Project, Engineering and Quality Assurance risks in a single spreadsheet</a:t>
            </a:r>
          </a:p>
          <a:p>
            <a:pPr>
              <a:spcBef>
                <a:spcPts val="600"/>
              </a:spcBef>
            </a:pPr>
            <a:r>
              <a:rPr lang="en-US" dirty="0"/>
              <a:t>Plan to expand spreadsheet to incorporate QA aspects</a:t>
            </a:r>
          </a:p>
          <a:p>
            <a:pPr lvl="1"/>
            <a:r>
              <a:rPr lang="en-US" dirty="0"/>
              <a:t>i.e. Implementation Status – </a:t>
            </a:r>
            <a:r>
              <a:rPr lang="en-US" i="1" dirty="0"/>
              <a:t>Incorporated into the QA Plan</a:t>
            </a:r>
          </a:p>
          <a:p>
            <a:r>
              <a:rPr lang="en-US" dirty="0"/>
              <a:t>Completed assessments not centrally located</a:t>
            </a:r>
          </a:p>
          <a:p>
            <a:pPr lvl="1"/>
            <a:r>
              <a:rPr lang="en-US" dirty="0"/>
              <a:t>Issues finding completed assessment forms</a:t>
            </a:r>
          </a:p>
          <a:p>
            <a:pPr lvl="1"/>
            <a:r>
              <a:rPr lang="en-US" dirty="0"/>
              <a:t>Need to tag assessments in our EDMS 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2C9A0-CBD8-40BE-A6C9-2A92DC73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58589-4930-44A4-A4BB-5F9141438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6317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12743-55B0-4567-9B4E-2EAE34BF9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5FB2C-2882-4541-82CF-83CCCADAD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by Design Spreadsheet Implemented in PIP-II Project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Assists with identifying hazards and mitigations to minimize occupational hazards early in the design process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Documents the hazard assessment, risks and controls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Tracks progress on implementation of mitigations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Spreadsheet is intended to be a living document where hazards and mitigations can be added to or updated as necessary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Effectiveness review is identifying areas where program improvements can be made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521FC-52B1-4BEB-97F8-2F1B2B455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FECB4-BD7F-4F16-B4B8-2B206AEEE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502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245C9-257A-433C-87E7-5E7BA4AE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Thank you for your attention -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C082DF-1EA8-43C8-B0DA-E56150E70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56D470-AA01-4418-B130-C2E0BC36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D55FC3-1F49-4657-A06C-655F48E8A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900" y="1036148"/>
            <a:ext cx="6651625" cy="49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858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13040-6F21-4CE7-B941-3A56224F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A44B-4FB5-4612-B44A-F44B6F9F7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4C97"/>
                </a:solidFill>
              </a:rPr>
              <a:t>John E. Anderson Jr.</a:t>
            </a:r>
            <a:r>
              <a:rPr lang="en-US" sz="1400" b="1" dirty="0"/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/>
              <a:t>Associate Head, Office of the Chief Safety Officer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i="1" dirty="0"/>
              <a:t>PIP-II ESH Manager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en-US" sz="1400" dirty="0">
              <a:solidFill>
                <a:srgbClr val="004C9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4C97"/>
                </a:solidFill>
              </a:rPr>
              <a:t>Environment, Safety and Health Section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Fermi National Accelerator Laboratory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P.O. Box 500 MS 312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Batavia, IL 60510 USA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/>
              <a:t>630 840 4973 office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2"/>
              </a:rPr>
              <a:t>www.fnal.gov</a:t>
            </a:r>
            <a:endParaRPr lang="en-US" sz="1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u="sng" dirty="0">
                <a:hlinkClick r:id="rId3"/>
              </a:rPr>
              <a:t>jea@fnal.gov</a:t>
            </a:r>
            <a:endParaRPr lang="en-US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F7A05-1547-446A-BDDE-96EF3781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4C57-9DDB-468B-8A66-9526CB23F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8012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F16E-6CD1-4E01-B660-AEABB6695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QAM 12030 Hazard Severity Table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E5AEC-D2CA-460A-9707-5E6871E71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E2526-6791-49F9-803B-995A4C193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925893"/>
            <a:ext cx="8672512" cy="5251561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880057-893F-4C6A-B6DD-23F8B2D3E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8053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0751-543D-4738-9479-DF234967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Severity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FF666-EBC6-4221-9DBA-D7FB50B52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the Hazard Severity using the table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Critical, High, Medium, Low, or Minimal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Consider the worst potential consequence that is likely to occur without any mitigations</a:t>
            </a:r>
          </a:p>
          <a:p>
            <a:pPr lvl="1"/>
            <a:endParaRPr lang="en-US" dirty="0"/>
          </a:p>
          <a:p>
            <a:r>
              <a:rPr lang="en-US" dirty="0"/>
              <a:t>Individual judgment used when selecting severity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C051D-4A86-46AE-8A02-E5B20B85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C4DBB-FDC5-4917-9435-7B6673F2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319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052AB-E65F-4E92-94E5-4F73518B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QAM 12030 Mishap Probability Table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57653B-7C5B-4E91-B324-3FA409E3C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F0CD4-89D1-4E54-B886-92D81452B88D}"/>
              </a:ext>
            </a:extLst>
          </p:cNvPr>
          <p:cNvSpPr txBox="1"/>
          <p:nvPr/>
        </p:nvSpPr>
        <p:spPr>
          <a:xfrm>
            <a:off x="235743" y="3884992"/>
            <a:ext cx="86653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Estimate the mishap probability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Use individual judgement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Spreadsheet calculates Risk Score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80DDD9B-6B98-4358-86FD-C06DE8645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27438AE-7A5D-4D08-BFF8-ADAC17782C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7860439"/>
              </p:ext>
            </p:extLst>
          </p:nvPr>
        </p:nvGraphicFramePr>
        <p:xfrm>
          <a:off x="827007" y="1397000"/>
          <a:ext cx="752959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212">
                  <a:extLst>
                    <a:ext uri="{9D8B030D-6E8A-4147-A177-3AD203B41FA5}">
                      <a16:colId xmlns:a16="http://schemas.microsoft.com/office/drawing/2014/main" val="3924351732"/>
                    </a:ext>
                  </a:extLst>
                </a:gridCol>
                <a:gridCol w="5458382">
                  <a:extLst>
                    <a:ext uri="{9D8B030D-6E8A-4147-A177-3AD203B41FA5}">
                      <a16:colId xmlns:a16="http://schemas.microsoft.com/office/drawing/2014/main" val="39204193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09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 - Almost Certain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occur annually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07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 - 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Could occur once in two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08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 - Possible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Occurring not more than once in ten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4005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 - Unlikely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Occurring not more than once in thirty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3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 - Rare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Occurring not more than once in one hundred years.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73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238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C781-36B3-4053-81F7-A83F40DE0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Fermilab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0C381-D617-40A3-AA66-BE15FCF38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/>
              <a:t>Fermi National Accelerator Laboratory (Fermilab)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America’s premier laboratory for particle physics and accelerator research</a:t>
            </a:r>
            <a:endParaRPr lang="en-US" sz="1800" dirty="0">
              <a:solidFill>
                <a:schemeClr val="tx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US" sz="1800" dirty="0"/>
              <a:t>Fermilab employs ~2,000 staff members from around the world</a:t>
            </a:r>
          </a:p>
          <a:p>
            <a:pPr lvl="2"/>
            <a:r>
              <a:rPr lang="en-US" sz="1800" dirty="0"/>
              <a:t>Collaborate with over 4000 researchers in over 50 countries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Fermilab operates on a 6,800-acre or 28 km</a:t>
            </a:r>
            <a:r>
              <a:rPr lang="en-US" sz="1800" baseline="30000" dirty="0"/>
              <a:t>2</a:t>
            </a:r>
            <a:r>
              <a:rPr lang="en-US" sz="1800" dirty="0"/>
              <a:t> campus located in Batavia, Illinois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Managed by the Fermi Research Alliance LLC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FRA is a partnership of the University of Chicago and Universities Research Association Inc., a consortium of 89 research universities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Funded by the US Department of Energy Office of Science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Major projects being undertaken include PIP-II and LBNF/DUNE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Both constitute significant upgrades to the facility and experimental program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Both have significant in-kind contributions from national and international partners</a:t>
            </a:r>
          </a:p>
          <a:p>
            <a:pPr lvl="2">
              <a:spcBef>
                <a:spcPts val="1200"/>
              </a:spcBef>
            </a:pPr>
            <a:r>
              <a:rPr lang="en-US" sz="1800" dirty="0"/>
              <a:t>When complete, the accelerator complex will deliver a proton beam power exceeding 1 MW at an energy of 120 GeV to the LBNF and DUNE detector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9F45F-C9B5-497B-8925-4ED1427A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9D017-565C-43D8-97DF-21394F005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10526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7DC0-EEB2-4C4F-AAA3-DDEBC7125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Matrix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EC530-1A44-4DD3-AC34-FF90E02C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BA262-77C8-4B4D-B5DF-3E6EDF1BF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7"/>
          <a:stretch/>
        </p:blipFill>
        <p:spPr>
          <a:xfrm>
            <a:off x="4411045" y="984737"/>
            <a:ext cx="4490067" cy="4830215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96FB1D0-A22F-4E00-BE4B-4AEA82E5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CDDDE2-1186-403E-B26D-8C738FDBD6E9}"/>
              </a:ext>
            </a:extLst>
          </p:cNvPr>
          <p:cNvSpPr txBox="1"/>
          <p:nvPr/>
        </p:nvSpPr>
        <p:spPr>
          <a:xfrm>
            <a:off x="207719" y="2009259"/>
            <a:ext cx="4168156" cy="2564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High and very high level risks may roll-up to 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 Risk Register or</a:t>
            </a:r>
          </a:p>
          <a:p>
            <a:pPr marL="800100" lvl="1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Project Hazard Assessment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38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409D5-0C65-4E83-8D61-F31F9E9B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 Complex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FCCFCA-6DFE-4539-9C33-676A9A7ED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08CFA-14E6-41A8-A7DB-6F76CA0E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E9C6968A-D964-40D5-98D0-0FDD91C519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48" b="-848"/>
          <a:stretch/>
        </p:blipFill>
        <p:spPr>
          <a:xfrm>
            <a:off x="849086" y="745521"/>
            <a:ext cx="7311137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29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8852-0691-443E-B2AA-D2D4058C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by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188F-06C3-4344-9602-ACE3F3CF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by Design (SbD), also called Prevention through Design (PtD), is the concept of applying methods to minimize occupational hazards early in the design process</a:t>
            </a:r>
          </a:p>
          <a:p>
            <a:endParaRPr lang="en-US" dirty="0"/>
          </a:p>
          <a:p>
            <a:r>
              <a:rPr lang="en-US" dirty="0"/>
              <a:t>This concept emphasizes </a:t>
            </a:r>
            <a:r>
              <a:rPr lang="en-US" b="1" dirty="0">
                <a:solidFill>
                  <a:schemeClr val="tx1"/>
                </a:solidFill>
              </a:rPr>
              <a:t>eliminating hazards </a:t>
            </a:r>
            <a:r>
              <a:rPr lang="en-US" dirty="0"/>
              <a:t>and </a:t>
            </a:r>
            <a:r>
              <a:rPr lang="en-US" b="1" dirty="0">
                <a:solidFill>
                  <a:schemeClr val="tx1"/>
                </a:solidFill>
              </a:rPr>
              <a:t>controlling risks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/>
              <a:t>to workers “at the source” or as early as possible in the life cycle of equipment, products, or workplaces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B811-40FD-4579-AA8A-F8D0E7BA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98E04-E766-4AEC-B64C-7364B9DF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63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38852-0691-443E-B2AA-D2D4058C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by Design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8188F-06C3-4344-9602-ACE3F3CFE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concept supports the view that along with quality, program and cost; safety is determined during the design stage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solidFill>
                  <a:schemeClr val="tx2"/>
                </a:solidFill>
              </a:rPr>
              <a:t>“Safety” encompasses environment, safety and health aspects</a:t>
            </a:r>
          </a:p>
          <a:p>
            <a:endParaRPr lang="en-US" dirty="0"/>
          </a:p>
          <a:p>
            <a:r>
              <a:rPr lang="en-US" dirty="0"/>
              <a:t>Safety by Design is a shift in approach for on-the-job safety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It involves evaluating potential risks associated with processes, equipment and structures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It takes into consideration the product life cycle phases from design through disposal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It increases the cost-effectiveness of enhancements to occupational safety and health</a:t>
            </a:r>
          </a:p>
          <a:p>
            <a:pPr lvl="1">
              <a:spcBef>
                <a:spcPts val="1000"/>
              </a:spcBef>
            </a:pPr>
            <a:endParaRPr lang="en-US" dirty="0"/>
          </a:p>
          <a:p>
            <a:pPr>
              <a:spcBef>
                <a:spcPts val="10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0B811-40FD-4579-AA8A-F8D0E7BAC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0DE2D-9349-46A8-8F88-D4E95458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6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8444-FFD5-4EB3-B907-4AF1EA44A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by Design Model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B034-DF43-44A3-AC03-9CBBA95E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1118360-AC18-42E7-99F4-022A8AA9B5C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" y="1499303"/>
            <a:ext cx="8229617" cy="3002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CBF66B7-71AE-42F8-875C-1081A80279EC}"/>
              </a:ext>
            </a:extLst>
          </p:cNvPr>
          <p:cNvSpPr txBox="1"/>
          <p:nvPr/>
        </p:nvSpPr>
        <p:spPr>
          <a:xfrm>
            <a:off x="2182117" y="4481453"/>
            <a:ext cx="6497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Safety by Design Model adapted from “Safety Through Design”, Wayne Christensen, NSC Press, 1999.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E2D536-DCF6-4579-A2BA-7B9E7ECD6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8458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BAF23-49FF-44FF-86BF-12A32B56E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Safety by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E65CE-535B-47D3-82CE-E3554D0B9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Reduced hazards         fewer injuries or incidents</a:t>
            </a:r>
          </a:p>
          <a:p>
            <a:r>
              <a:rPr lang="en-US" dirty="0"/>
              <a:t>Increased productivity</a:t>
            </a:r>
          </a:p>
          <a:p>
            <a:r>
              <a:rPr lang="en-US" dirty="0"/>
              <a:t>Fewer delays due to accidents or unwanted outcomes</a:t>
            </a:r>
          </a:p>
          <a:p>
            <a:r>
              <a:rPr lang="en-US" dirty="0"/>
              <a:t>Improved communications between engineers with interfaces to other systems</a:t>
            </a:r>
          </a:p>
          <a:p>
            <a:pPr lvl="1"/>
            <a:r>
              <a:rPr lang="en-US" dirty="0"/>
              <a:t>Lifecycle hazards between systems</a:t>
            </a:r>
          </a:p>
          <a:p>
            <a:r>
              <a:rPr lang="en-US" dirty="0"/>
              <a:t>Improved specifications and interface documents</a:t>
            </a:r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One of the design deliverables presented at each design review phase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DC6FD-4C51-4CE7-83B2-CDBAAEE3E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4C16E-0C2E-46EC-8766-E487A88D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6266D7-BB0B-4053-89C4-29FD4B3F995F}"/>
              </a:ext>
            </a:extLst>
          </p:cNvPr>
          <p:cNvSpPr txBox="1"/>
          <p:nvPr/>
        </p:nvSpPr>
        <p:spPr>
          <a:xfrm>
            <a:off x="2981325" y="799447"/>
            <a:ext cx="1095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5211-4B45-4B48-ADF3-55DD4491F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25B2-1170-4F47-897E-F92FD5E61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43046"/>
            <a:ext cx="5994399" cy="4987867"/>
          </a:xfrm>
        </p:spPr>
        <p:txBody>
          <a:bodyPr>
            <a:normAutofit/>
          </a:bodyPr>
          <a:lstStyle/>
          <a:p>
            <a:r>
              <a:rPr lang="en-US" dirty="0"/>
              <a:t>Central Helium Liquefier (CHL)</a:t>
            </a:r>
          </a:p>
          <a:p>
            <a:pPr lvl="1"/>
            <a:r>
              <a:rPr lang="en-US" dirty="0"/>
              <a:t>Employees needed to climb a ladder every shift to read a gauge</a:t>
            </a:r>
          </a:p>
          <a:p>
            <a:endParaRPr lang="en-US" dirty="0"/>
          </a:p>
          <a:p>
            <a:pPr lvl="1"/>
            <a:r>
              <a:rPr lang="en-US" dirty="0"/>
              <a:t>After doing so for years …</a:t>
            </a:r>
          </a:p>
          <a:p>
            <a:pPr lvl="2"/>
            <a:r>
              <a:rPr lang="en-US" dirty="0"/>
              <a:t>worker misstepped and fell off ladder</a:t>
            </a:r>
          </a:p>
          <a:p>
            <a:pPr lvl="2"/>
            <a:r>
              <a:rPr lang="en-US" dirty="0"/>
              <a:t>resulted in a sprained ankle</a:t>
            </a:r>
          </a:p>
          <a:p>
            <a:endParaRPr lang="en-US" dirty="0"/>
          </a:p>
          <a:p>
            <a:pPr lvl="1"/>
            <a:r>
              <a:rPr lang="en-US" dirty="0"/>
              <a:t>Moving the gauge or providing a remote readout at eye level in the design process would have removed the fall hazard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B1DDCA-CA3C-43AF-8A4E-D1B12841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John Anderson Jr.  |  ITSF 13-17 May 2019 ESS Lund, Sweden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B1C3B-47B1-4F0E-B30D-1ADB9983F0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78" t="7" r="12452" b="41366"/>
          <a:stretch/>
        </p:blipFill>
        <p:spPr>
          <a:xfrm>
            <a:off x="6402388" y="1043045"/>
            <a:ext cx="2560320" cy="484632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61195-ECE1-4688-A65A-F06267FCB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8493555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Fermilab_PowerPoint_Template_090915</Template>
  <TotalTime>34662</TotalTime>
  <Words>1534</Words>
  <Application>Microsoft Office PowerPoint</Application>
  <PresentationFormat>On-screen Show (4:3)</PresentationFormat>
  <Paragraphs>270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Geneva</vt:lpstr>
      <vt:lpstr>Helvetica</vt:lpstr>
      <vt:lpstr>Wingdings</vt:lpstr>
      <vt:lpstr>Fermilab_PPT_090815</vt:lpstr>
      <vt:lpstr>PowerPoint Presentation</vt:lpstr>
      <vt:lpstr>Outline</vt:lpstr>
      <vt:lpstr>Fermilab Overview</vt:lpstr>
      <vt:lpstr>Accelerator Complex</vt:lpstr>
      <vt:lpstr>Safety by Design Overview</vt:lpstr>
      <vt:lpstr>Safety by Design Overview</vt:lpstr>
      <vt:lpstr>Safety by Design Model</vt:lpstr>
      <vt:lpstr>Benefits of Safety by Design</vt:lpstr>
      <vt:lpstr>Concept Examples</vt:lpstr>
      <vt:lpstr>Concept Examples</vt:lpstr>
      <vt:lpstr>Concept Examples</vt:lpstr>
      <vt:lpstr>What are we doing and how are we doing it?</vt:lpstr>
      <vt:lpstr>Hazard Risk Assessment Process</vt:lpstr>
      <vt:lpstr>Hazard Risk Assessment</vt:lpstr>
      <vt:lpstr>Quantify Risks</vt:lpstr>
      <vt:lpstr>Risk Assessment Codes and Actions</vt:lpstr>
      <vt:lpstr>Identify Mitigations</vt:lpstr>
      <vt:lpstr>Residual Risk</vt:lpstr>
      <vt:lpstr>Safety by Design Spreadsheet</vt:lpstr>
      <vt:lpstr>Hazard Identification</vt:lpstr>
      <vt:lpstr>Risk assessment and mitigations</vt:lpstr>
      <vt:lpstr>Residual Risk Assessment and Status of Implementation</vt:lpstr>
      <vt:lpstr>Early PIP-II SbD Effectiveness Assessment Results</vt:lpstr>
      <vt:lpstr>Summary</vt:lpstr>
      <vt:lpstr>            Thank you for your attention - Questions</vt:lpstr>
      <vt:lpstr>Contact Information</vt:lpstr>
      <vt:lpstr>Fermilab QAM 12030 Hazard Severity Table </vt:lpstr>
      <vt:lpstr>Hazard Severity</vt:lpstr>
      <vt:lpstr>Fermilab QAM 12030 Mishap Probability Table </vt:lpstr>
      <vt:lpstr>Risk Matrix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D. Holmes x3988,3211 05964N</dc:creator>
  <cp:lastModifiedBy>John Anderson</cp:lastModifiedBy>
  <cp:revision>738</cp:revision>
  <cp:lastPrinted>2018-08-02T19:57:01Z</cp:lastPrinted>
  <dcterms:created xsi:type="dcterms:W3CDTF">2016-07-25T19:56:26Z</dcterms:created>
  <dcterms:modified xsi:type="dcterms:W3CDTF">2019-05-15T06:24:39Z</dcterms:modified>
</cp:coreProperties>
</file>