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28" r:id="rId3"/>
    <p:sldId id="257" r:id="rId4"/>
    <p:sldId id="263" r:id="rId5"/>
    <p:sldId id="316" r:id="rId6"/>
    <p:sldId id="318" r:id="rId7"/>
    <p:sldId id="327" r:id="rId8"/>
    <p:sldId id="321" r:id="rId9"/>
    <p:sldId id="322" r:id="rId10"/>
    <p:sldId id="287" r:id="rId11"/>
    <p:sldId id="319" r:id="rId12"/>
    <p:sldId id="320" r:id="rId13"/>
    <p:sldId id="324" r:id="rId14"/>
    <p:sldId id="323" r:id="rId15"/>
    <p:sldId id="325" r:id="rId16"/>
    <p:sldId id="326" r:id="rId17"/>
    <p:sldId id="277" r:id="rId18"/>
    <p:sldId id="315" r:id="rId19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0B8"/>
    <a:srgbClr val="122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9" autoAdjust="0"/>
    <p:restoredTop sz="94660"/>
  </p:normalViewPr>
  <p:slideViewPr>
    <p:cSldViewPr snapToGrid="0">
      <p:cViewPr varScale="1">
        <p:scale>
          <a:sx n="99" d="100"/>
          <a:sy n="99" d="100"/>
        </p:scale>
        <p:origin x="-52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14/05/2019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 smtClean="0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smtClean="0"/>
              <a:t>20/05/2015</a:t>
            </a:r>
            <a:endParaRPr lang="es-ES" dirty="0"/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" y="-314325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0370-0E88-4734-9211-70F676DBAFB4}" type="datetime1">
              <a:rPr lang="es-ES" smtClean="0"/>
              <a:t>14/05/2019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0052-A604-434E-8C65-ABED4CF32048}" type="datetime1">
              <a:rPr lang="es-ES" smtClean="0"/>
              <a:t>14/05/2019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14/05/2019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EA93-E24C-48E1-AA36-EF8A615E41FF}" type="datetime1">
              <a:rPr lang="es-ES" smtClean="0"/>
              <a:t>14/05/2019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 smtClean="0"/>
              <a:t>Haga clic para modificar </a:t>
            </a:r>
            <a:br>
              <a:rPr lang="es-ES" dirty="0" smtClean="0"/>
            </a:br>
            <a:r>
              <a:rPr lang="es-ES" dirty="0" smtClean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June 2018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" y="464428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 smtClean="0"/>
              <a:t>Annual</a:t>
            </a:r>
            <a:r>
              <a:rPr lang="es-ES" dirty="0" smtClean="0"/>
              <a:t> </a:t>
            </a:r>
            <a:r>
              <a:rPr lang="es-ES" dirty="0" err="1" smtClean="0"/>
              <a:t>Seminar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965340" y="1792028"/>
            <a:ext cx="5797660" cy="1408372"/>
          </a:xfrm>
        </p:spPr>
        <p:txBody>
          <a:bodyPr/>
          <a:lstStyle/>
          <a:p>
            <a:r>
              <a:rPr lang="en-US" sz="2800" dirty="0"/>
              <a:t>Lessons Learned Working at Height at </a:t>
            </a:r>
            <a:r>
              <a:rPr lang="en-US" sz="2800" dirty="0" smtClean="0"/>
              <a:t>ALBA Synchrotron Facility</a:t>
            </a:r>
            <a:endParaRPr lang="es-ES" sz="2800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>
          <a:xfrm>
            <a:off x="2973506" y="3629601"/>
            <a:ext cx="5535386" cy="1068741"/>
          </a:xfrm>
        </p:spPr>
        <p:txBody>
          <a:bodyPr>
            <a:normAutofit/>
          </a:bodyPr>
          <a:lstStyle/>
          <a:p>
            <a:r>
              <a:rPr lang="es-ES" sz="1400" b="1" u="sng" dirty="0" smtClean="0"/>
              <a:t>José Aguilar</a:t>
            </a:r>
          </a:p>
          <a:p>
            <a:r>
              <a:rPr lang="es-ES" sz="1400" dirty="0" smtClean="0"/>
              <a:t>Carme Mármol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1"/>
          </p:nvPr>
        </p:nvSpPr>
        <p:spPr>
          <a:xfrm>
            <a:off x="2973506" y="3276600"/>
            <a:ext cx="5535386" cy="353002"/>
          </a:xfrm>
        </p:spPr>
        <p:txBody>
          <a:bodyPr>
            <a:normAutofit/>
          </a:bodyPr>
          <a:lstStyle/>
          <a:p>
            <a:r>
              <a:rPr lang="es-ES" sz="1600" dirty="0" smtClean="0"/>
              <a:t>14/05/2019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880382"/>
            <a:ext cx="7886700" cy="42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Safety Sheets </a:t>
            </a:r>
            <a:r>
              <a:rPr lang="en-US" sz="1600" dirty="0" smtClean="0"/>
              <a:t>for </a:t>
            </a:r>
            <a:r>
              <a:rPr lang="en-US" sz="1600" b="1" dirty="0">
                <a:solidFill>
                  <a:srgbClr val="88A0B8"/>
                </a:solidFill>
              </a:rPr>
              <a:t>tasks</a:t>
            </a:r>
            <a:r>
              <a:rPr lang="en-US" sz="1600" dirty="0" smtClean="0"/>
              <a:t>:</a:t>
            </a:r>
            <a:endParaRPr lang="en-US" sz="1800" dirty="0" smtClean="0"/>
          </a:p>
          <a:p>
            <a:pPr lvl="1"/>
            <a:endParaRPr lang="en-US" sz="18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96138" y="1563663"/>
            <a:ext cx="1502443" cy="2577906"/>
            <a:chOff x="628650" y="1335063"/>
            <a:chExt cx="1502443" cy="25779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1" y="1335063"/>
              <a:ext cx="1502442" cy="2123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628650" y="3470050"/>
              <a:ext cx="1502443" cy="4429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Tasks on Roof Cover</a:t>
              </a:r>
              <a:endParaRPr lang="en-US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35086" y="1563662"/>
            <a:ext cx="1495909" cy="2577907"/>
            <a:chOff x="2560651" y="1335062"/>
            <a:chExt cx="1495909" cy="25779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651" y="1335062"/>
              <a:ext cx="1495908" cy="2123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2560652" y="3470050"/>
              <a:ext cx="1495908" cy="4429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Vertical Works in height</a:t>
              </a:r>
              <a:endParaRPr lang="en-US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99912" y="1566582"/>
            <a:ext cx="1499738" cy="2574987"/>
            <a:chOff x="4572000" y="1335062"/>
            <a:chExt cx="1499738" cy="25749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335062"/>
              <a:ext cx="1499738" cy="2123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572000" y="3467130"/>
              <a:ext cx="1495908" cy="4429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Tasks on tunnel roof without railing</a:t>
              </a:r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30548" y="1563662"/>
            <a:ext cx="1497610" cy="2579386"/>
            <a:chOff x="6587179" y="1335062"/>
            <a:chExt cx="1497610" cy="25793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7179" y="1335062"/>
              <a:ext cx="1497610" cy="2123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6588881" y="3471529"/>
              <a:ext cx="1495908" cy="4429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Tasks on hutches roof</a:t>
              </a:r>
              <a:endParaRPr lang="en-US" dirty="0" smtClean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67425" y="1566582"/>
            <a:ext cx="1500100" cy="2574987"/>
            <a:chOff x="3767425" y="1566582"/>
            <a:chExt cx="1500100" cy="257498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7499" y="1566582"/>
              <a:ext cx="1500026" cy="2123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3767425" y="3698650"/>
              <a:ext cx="1496057" cy="4429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Tasks on orbital crane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0098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880382"/>
            <a:ext cx="7886700" cy="4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equipment </a:t>
            </a:r>
            <a:r>
              <a:rPr lang="en-US" sz="1600" dirty="0" smtClean="0"/>
              <a:t>at ALBA:</a:t>
            </a:r>
            <a:endParaRPr lang="en-US" dirty="0" smtClean="0"/>
          </a:p>
          <a:p>
            <a:pPr lvl="1"/>
            <a:endParaRPr lang="en-US" sz="1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92782" y="1530924"/>
            <a:ext cx="1103168" cy="2092847"/>
            <a:chOff x="206087" y="1433946"/>
            <a:chExt cx="1103168" cy="20928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989" y="1433946"/>
              <a:ext cx="958994" cy="1699842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06087" y="3133788"/>
              <a:ext cx="1103168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Harnesses renewed</a:t>
              </a:r>
              <a:endParaRPr lang="en-US" dirty="0" smtClean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38867" y="1530925"/>
            <a:ext cx="1103168" cy="2101690"/>
            <a:chOff x="1777403" y="1530925"/>
            <a:chExt cx="1103168" cy="2101690"/>
          </a:xfrm>
        </p:grpSpPr>
        <p:pic>
          <p:nvPicPr>
            <p:cNvPr id="1026" name="Picture 2" descr="https://www.petzl.com/sfc/servlet.shepherd/version/download/0681r0000072AHRAA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819" y="1530925"/>
              <a:ext cx="868336" cy="1699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777403" y="3239610"/>
              <a:ext cx="1103168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2 x New Rescue Kit</a:t>
              </a:r>
              <a:endParaRPr lang="en-US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72720" y="1530924"/>
            <a:ext cx="1529274" cy="2092846"/>
            <a:chOff x="3221459" y="1530924"/>
            <a:chExt cx="1529274" cy="2092846"/>
          </a:xfrm>
        </p:grpSpPr>
        <p:pic>
          <p:nvPicPr>
            <p:cNvPr id="1028" name="Picture 4" descr="Resultado de imagen de andamio towermatic t2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459" y="1530924"/>
              <a:ext cx="1529274" cy="1708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433648" y="3230765"/>
              <a:ext cx="1103168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2 x </a:t>
              </a:r>
              <a:r>
                <a:rPr lang="en-US" sz="1050" dirty="0" err="1" smtClean="0"/>
                <a:t>Towermatic</a:t>
              </a:r>
              <a:r>
                <a:rPr lang="en-US" sz="1050" dirty="0" smtClean="0"/>
                <a:t> </a:t>
              </a:r>
              <a:r>
                <a:rPr lang="en-US" sz="1050" dirty="0"/>
                <a:t>T200 scaffold</a:t>
              </a:r>
              <a:endParaRPr lang="en-US" dirty="0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0266" y="1530924"/>
            <a:ext cx="1124853" cy="2101691"/>
            <a:chOff x="4829986" y="1530924"/>
            <a:chExt cx="1124853" cy="2101691"/>
          </a:xfrm>
        </p:grpSpPr>
        <p:pic>
          <p:nvPicPr>
            <p:cNvPr id="13" name="Picture 2" descr="Resultado de imagen de svelt up lift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83" r="25337"/>
            <a:stretch/>
          </p:blipFill>
          <p:spPr bwMode="auto">
            <a:xfrm>
              <a:off x="4962922" y="1530924"/>
              <a:ext cx="858983" cy="1699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4829986" y="3239610"/>
              <a:ext cx="1124853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050" dirty="0" smtClean="0"/>
                <a:t>2x </a:t>
              </a:r>
              <a:r>
                <a:rPr lang="es-ES" sz="1050" dirty="0" err="1" smtClean="0"/>
                <a:t>Svelt</a:t>
              </a:r>
              <a:r>
                <a:rPr lang="es-ES" sz="1050" dirty="0" smtClean="0"/>
                <a:t> </a:t>
              </a:r>
              <a:r>
                <a:rPr lang="es-ES" sz="1050" dirty="0" err="1"/>
                <a:t>Uplift</a:t>
              </a:r>
              <a:r>
                <a:rPr lang="es-ES" sz="1050" dirty="0"/>
                <a:t> </a:t>
              </a:r>
              <a:r>
                <a:rPr lang="es-ES" sz="1050" dirty="0" smtClean="0"/>
                <a:t>5 MEWP</a:t>
              </a:r>
              <a:endParaRPr lang="en-US" sz="105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69886" y="1640059"/>
            <a:ext cx="1481570" cy="2128157"/>
            <a:chOff x="7269886" y="1640059"/>
            <a:chExt cx="1481570" cy="2128157"/>
          </a:xfrm>
        </p:grpSpPr>
        <p:pic>
          <p:nvPicPr>
            <p:cNvPr id="16" name="Picture 2" descr="Resultado de imagen de pertigas telescopica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886" y="1640059"/>
              <a:ext cx="1481570" cy="148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454852" y="3239610"/>
              <a:ext cx="1111637" cy="528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Insulating telescopic </a:t>
              </a: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pole (pending)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60225" y="1530924"/>
            <a:ext cx="1124853" cy="2101691"/>
            <a:chOff x="5808456" y="1530924"/>
            <a:chExt cx="1124853" cy="210169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36540" t="17108" r="31258" b="9431"/>
            <a:stretch/>
          </p:blipFill>
          <p:spPr>
            <a:xfrm>
              <a:off x="5869184" y="1530924"/>
              <a:ext cx="993514" cy="1699841"/>
            </a:xfrm>
            <a:prstGeom prst="rect">
              <a:avLst/>
            </a:prstGeom>
          </p:spPr>
        </p:pic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5808456" y="3239610"/>
              <a:ext cx="1124853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050" dirty="0"/>
                <a:t>1</a:t>
              </a:r>
              <a:r>
                <a:rPr lang="es-ES" sz="1050" dirty="0" smtClean="0"/>
                <a:t>x </a:t>
              </a:r>
              <a:r>
                <a:rPr lang="es-ES" sz="1050" dirty="0" err="1" smtClean="0"/>
                <a:t>Lifeline</a:t>
              </a:r>
              <a:r>
                <a:rPr lang="es-ES" sz="1050" dirty="0" smtClean="0"/>
                <a:t> </a:t>
              </a:r>
              <a:r>
                <a:rPr lang="es-ES" sz="1050" dirty="0" err="1" smtClean="0"/>
                <a:t>system</a:t>
              </a:r>
              <a:r>
                <a:rPr lang="es-ES" sz="1050" dirty="0" smtClean="0"/>
                <a:t> in RF </a:t>
              </a:r>
              <a:r>
                <a:rPr lang="es-ES" sz="1050" dirty="0" err="1" smtClean="0"/>
                <a:t>Lab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73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880382"/>
            <a:ext cx="7886700" cy="4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working methods</a:t>
            </a:r>
            <a:r>
              <a:rPr lang="en-US" sz="1600" dirty="0" smtClean="0"/>
              <a:t>:</a:t>
            </a:r>
            <a:endParaRPr lang="en-US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08756" y="1351919"/>
            <a:ext cx="6110064" cy="410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Working on tunnel roof removing portable railing</a:t>
            </a:r>
            <a:endParaRPr lang="en-US" sz="1400" dirty="0" smtClean="0"/>
          </a:p>
          <a:p>
            <a:pPr lvl="1"/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33" y="3178258"/>
            <a:ext cx="1676400" cy="1257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5305" t="17132" r="22715" b="20156"/>
          <a:stretch/>
        </p:blipFill>
        <p:spPr>
          <a:xfrm>
            <a:off x="4089671" y="1909047"/>
            <a:ext cx="2085109" cy="1039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369" y="3115789"/>
            <a:ext cx="2085109" cy="1382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2" y="1815534"/>
            <a:ext cx="3560618" cy="267046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334491" y="3857348"/>
            <a:ext cx="720436" cy="4819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7"/>
            <a:endCxn id="14" idx="1"/>
          </p:cNvCxnSpPr>
          <p:nvPr/>
        </p:nvCxnSpPr>
        <p:spPr>
          <a:xfrm flipV="1">
            <a:off x="2949422" y="2428593"/>
            <a:ext cx="1140249" cy="1499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Resultado de imagen de casco de seguridad pictogram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71" y="1105523"/>
            <a:ext cx="746125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Resultado de imagen de calzado de seguridad pictogram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51" y="1106793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Resultado de imagen de arnes pictogram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651" y="1123938"/>
            <a:ext cx="701040" cy="70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/>
          <a:stretch/>
        </p:blipFill>
        <p:spPr>
          <a:xfrm>
            <a:off x="1427019" y="1818842"/>
            <a:ext cx="1339996" cy="264968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8650" y="880382"/>
            <a:ext cx="7886700" cy="4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working methods</a:t>
            </a:r>
            <a:r>
              <a:rPr lang="en-US" sz="1600" dirty="0" smtClean="0"/>
              <a:t>:</a:t>
            </a: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08756" y="1283823"/>
            <a:ext cx="6110064" cy="410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Reducing ladder usage, principally to work in false roof</a:t>
            </a:r>
            <a:endParaRPr lang="en-US" sz="1400" dirty="0" smtClean="0"/>
          </a:p>
          <a:p>
            <a:pPr lvl="1"/>
            <a:endParaRPr lang="en-US" sz="1800" dirty="0" smtClean="0"/>
          </a:p>
        </p:txBody>
      </p:sp>
      <p:pic>
        <p:nvPicPr>
          <p:cNvPr id="10" name="Picture 4" descr="Resultado de imagen de ventajas y desventaj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8776" r="27493" b="12471"/>
          <a:stretch/>
        </p:blipFill>
        <p:spPr bwMode="auto">
          <a:xfrm>
            <a:off x="5365299" y="2446735"/>
            <a:ext cx="1167824" cy="8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410342" y="1743965"/>
            <a:ext cx="3241571" cy="2935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Advantages:</a:t>
            </a:r>
          </a:p>
          <a:p>
            <a:pPr>
              <a:buFontTx/>
              <a:buChar char="-"/>
            </a:pPr>
            <a:r>
              <a:rPr lang="en-US" sz="1400" dirty="0" smtClean="0"/>
              <a:t>Great stability</a:t>
            </a:r>
          </a:p>
          <a:p>
            <a:pPr>
              <a:buFontTx/>
              <a:buChar char="-"/>
            </a:pPr>
            <a:r>
              <a:rPr lang="en-US" sz="1400" dirty="0" smtClean="0"/>
              <a:t>Risk reduced</a:t>
            </a:r>
          </a:p>
          <a:p>
            <a:pPr>
              <a:buFontTx/>
              <a:buChar char="-"/>
            </a:pPr>
            <a:r>
              <a:rPr lang="en-US" sz="1400" dirty="0" smtClean="0"/>
              <a:t>Very light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Weaknesses:</a:t>
            </a:r>
          </a:p>
          <a:p>
            <a:pPr>
              <a:buFontTx/>
              <a:buChar char="-"/>
            </a:pPr>
            <a:r>
              <a:rPr lang="en-US" sz="1400" dirty="0" smtClean="0"/>
              <a:t>Access difficulties</a:t>
            </a:r>
          </a:p>
          <a:p>
            <a:pPr>
              <a:buFontTx/>
              <a:buChar char="-"/>
            </a:pPr>
            <a:r>
              <a:rPr lang="en-US" sz="1400" dirty="0" smtClean="0"/>
              <a:t>Good maintenance</a:t>
            </a:r>
          </a:p>
          <a:p>
            <a:pPr>
              <a:buFontTx/>
              <a:buChar char="-"/>
            </a:pPr>
            <a:endParaRPr lang="en-US" sz="1400" dirty="0" smtClean="0"/>
          </a:p>
          <a:p>
            <a:pPr lvl="1"/>
            <a:endParaRPr lang="en-US" sz="1800" dirty="0" smtClean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880382"/>
            <a:ext cx="7886700" cy="4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More </a:t>
            </a:r>
            <a:r>
              <a:rPr lang="en-US" sz="1600" b="1" dirty="0" smtClean="0">
                <a:solidFill>
                  <a:srgbClr val="88A0B8"/>
                </a:solidFill>
              </a:rPr>
              <a:t>trainings </a:t>
            </a:r>
            <a:r>
              <a:rPr lang="en-US" sz="1600" dirty="0" smtClean="0"/>
              <a:t>have been scheduled:</a:t>
            </a:r>
            <a:endParaRPr lang="en-US" dirty="0" smtClean="0"/>
          </a:p>
          <a:p>
            <a:pPr lvl="1"/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5" b="20263"/>
          <a:stretch/>
        </p:blipFill>
        <p:spPr>
          <a:xfrm>
            <a:off x="628650" y="1888519"/>
            <a:ext cx="3551093" cy="2078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9" y="1351919"/>
            <a:ext cx="2363537" cy="315138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8756" y="1351919"/>
            <a:ext cx="1634444" cy="410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MEWP usage</a:t>
            </a:r>
            <a:endParaRPr lang="en-US" sz="1400" dirty="0" smtClean="0"/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010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880382"/>
            <a:ext cx="7886700" cy="4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More </a:t>
            </a:r>
            <a:r>
              <a:rPr lang="en-US" sz="1600" b="1" dirty="0" smtClean="0">
                <a:solidFill>
                  <a:srgbClr val="88A0B8"/>
                </a:solidFill>
              </a:rPr>
              <a:t>trainings </a:t>
            </a:r>
            <a:r>
              <a:rPr lang="en-US" sz="1600" dirty="0" smtClean="0"/>
              <a:t>have been scheduled:</a:t>
            </a:r>
            <a:endParaRPr lang="en-US" dirty="0" smtClean="0"/>
          </a:p>
          <a:p>
            <a:pPr lvl="1"/>
            <a:endParaRPr lang="en-US" sz="18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08756" y="1351919"/>
            <a:ext cx="7139894" cy="410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Working at Height and Victim rescue with JAG Rescue Kit</a:t>
            </a:r>
            <a:endParaRPr lang="en-US" sz="1400" dirty="0" smtClean="0"/>
          </a:p>
          <a:p>
            <a:pPr lvl="1"/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3494" y="2111567"/>
            <a:ext cx="2585605" cy="1939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558" y="2111567"/>
            <a:ext cx="2585607" cy="19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09853"/>
            <a:ext cx="3592394" cy="4379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Infrastructures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4. AKNOWLEDGEMENT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1081" y="1139157"/>
            <a:ext cx="905480" cy="1216918"/>
            <a:chOff x="891755" y="1604962"/>
            <a:chExt cx="905480" cy="12169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1604962"/>
              <a:ext cx="707791" cy="823913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891755" y="2428875"/>
              <a:ext cx="905480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Lluïsa</a:t>
              </a:r>
              <a:r>
                <a:rPr lang="en-US" sz="1050" dirty="0" smtClean="0"/>
                <a:t> Fuentes</a:t>
              </a:r>
              <a:endParaRPr lang="en-US" dirty="0" smtClean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91145" y="1139157"/>
            <a:ext cx="792676" cy="1216918"/>
            <a:chOff x="2037366" y="1604962"/>
            <a:chExt cx="792676" cy="12169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3768" y="1604962"/>
              <a:ext cx="679872" cy="823913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2037366" y="2428875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Ignasi</a:t>
              </a:r>
              <a:r>
                <a:rPr lang="en-US" sz="1050" dirty="0" smtClean="0"/>
                <a:t> Serra</a:t>
              </a:r>
              <a:endParaRPr lang="en-US" dirty="0" smtClean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40223" y="1139157"/>
            <a:ext cx="792676" cy="1216918"/>
            <a:chOff x="3000559" y="1604962"/>
            <a:chExt cx="792676" cy="12169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0173" y="1604962"/>
              <a:ext cx="653448" cy="823913"/>
            </a:xfrm>
            <a:prstGeom prst="rect">
              <a:avLst/>
            </a:prstGeom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000559" y="2428875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Jordi Iglesias</a:t>
              </a:r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16458" y="1147834"/>
            <a:ext cx="792676" cy="1199398"/>
            <a:chOff x="3492916" y="1613639"/>
            <a:chExt cx="792676" cy="119939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1793" y="1613639"/>
              <a:ext cx="669251" cy="806393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3492916" y="2420032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Esteban </a:t>
              </a:r>
              <a:r>
                <a:rPr lang="en-US" sz="1050" dirty="0" err="1" smtClean="0"/>
                <a:t>Criado</a:t>
              </a:r>
              <a:endParaRPr lang="en-US" dirty="0" smtClean="0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628650" y="2574096"/>
            <a:ext cx="7886700" cy="4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Electronics Section</a:t>
            </a:r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8650" y="3012078"/>
            <a:ext cx="905480" cy="1231174"/>
            <a:chOff x="878169" y="3036821"/>
            <a:chExt cx="905480" cy="12311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00" y="3036821"/>
              <a:ext cx="680619" cy="829326"/>
            </a:xfrm>
            <a:prstGeom prst="rect">
              <a:avLst/>
            </a:prstGeom>
          </p:spPr>
        </p:pic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878169" y="3874990"/>
              <a:ext cx="905480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Óscar</a:t>
              </a:r>
              <a:r>
                <a:rPr lang="en-US" sz="1050" dirty="0" smtClean="0"/>
                <a:t> </a:t>
              </a:r>
              <a:r>
                <a:rPr lang="en-US" sz="1050" dirty="0" err="1" smtClean="0"/>
                <a:t>Matilla</a:t>
              </a:r>
              <a:endParaRPr lang="en-US" dirty="0" smtClean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65095" y="3020920"/>
            <a:ext cx="781447" cy="1216890"/>
            <a:chOff x="1814614" y="3045663"/>
            <a:chExt cx="781447" cy="121689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2575" y="3045663"/>
              <a:ext cx="621996" cy="829327"/>
            </a:xfrm>
            <a:prstGeom prst="rect">
              <a:avLst/>
            </a:prstGeom>
          </p:spPr>
        </p:pic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1814614" y="3869548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Alberto </a:t>
              </a:r>
              <a:r>
                <a:rPr lang="en-US" sz="1050" dirty="0" err="1" smtClean="0"/>
                <a:t>Ruz</a:t>
              </a:r>
              <a:endParaRPr lang="en-US" dirty="0" smtClean="0"/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5288881" y="709853"/>
            <a:ext cx="3592394" cy="437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Logistics Group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309128" y="1147834"/>
            <a:ext cx="792676" cy="1208241"/>
            <a:chOff x="4976300" y="1109734"/>
            <a:chExt cx="792676" cy="120824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6692" y="1109734"/>
              <a:ext cx="651893" cy="803627"/>
            </a:xfrm>
            <a:prstGeom prst="rect">
              <a:avLst/>
            </a:prstGeom>
          </p:spPr>
        </p:pic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4976300" y="1924970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José Ferrer</a:t>
              </a:r>
              <a:endParaRPr lang="en-US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12064" y="1139158"/>
            <a:ext cx="792676" cy="1208073"/>
            <a:chOff x="5779236" y="1101058"/>
            <a:chExt cx="792676" cy="120807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26915" y="1101058"/>
              <a:ext cx="697318" cy="806464"/>
            </a:xfrm>
            <a:prstGeom prst="rect">
              <a:avLst/>
            </a:prstGeom>
          </p:spPr>
        </p:pic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5779236" y="1916126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Óscar</a:t>
              </a:r>
              <a:r>
                <a:rPr lang="en-US" sz="1050" dirty="0" smtClean="0"/>
                <a:t> Borrego</a:t>
              </a:r>
              <a:endParaRPr lang="en-US" dirty="0" smtClean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02408" y="3012079"/>
            <a:ext cx="781447" cy="1216500"/>
            <a:chOff x="2651927" y="3459382"/>
            <a:chExt cx="781447" cy="12165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15927" y="3459382"/>
              <a:ext cx="675127" cy="823884"/>
            </a:xfrm>
            <a:prstGeom prst="rect">
              <a:avLst/>
            </a:prstGeom>
          </p:spPr>
        </p:pic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2651927" y="4282877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Sergio </a:t>
              </a:r>
              <a:r>
                <a:rPr lang="en-US" sz="1050" dirty="0" err="1" smtClean="0"/>
                <a:t>Astorga</a:t>
              </a:r>
              <a:endParaRPr lang="en-US" dirty="0" smtClean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81167" y="3012078"/>
            <a:ext cx="781447" cy="1206631"/>
            <a:chOff x="3475991" y="3459381"/>
            <a:chExt cx="781447" cy="120663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92916" y="3459381"/>
              <a:ext cx="684534" cy="814653"/>
            </a:xfrm>
            <a:prstGeom prst="rect">
              <a:avLst/>
            </a:prstGeom>
          </p:spPr>
        </p:pic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3475991" y="4273007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Xavi </a:t>
              </a:r>
              <a:r>
                <a:rPr lang="en-US" sz="1050" dirty="0" err="1" smtClean="0"/>
                <a:t>Fariña</a:t>
              </a:r>
              <a:endParaRPr lang="en-US" dirty="0" smtClean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72190" y="3012078"/>
            <a:ext cx="781447" cy="1206631"/>
            <a:chOff x="4321709" y="3459381"/>
            <a:chExt cx="781447" cy="120663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88702" y="3459381"/>
              <a:ext cx="647463" cy="813626"/>
            </a:xfrm>
            <a:prstGeom prst="rect">
              <a:avLst/>
            </a:prstGeom>
          </p:spPr>
        </p:pic>
        <p:sp>
          <p:nvSpPr>
            <p:cNvPr id="44" name="Content Placeholder 2"/>
            <p:cNvSpPr txBox="1">
              <a:spLocks/>
            </p:cNvSpPr>
            <p:nvPr/>
          </p:nvSpPr>
          <p:spPr>
            <a:xfrm>
              <a:off x="4321709" y="4273007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Joan </a:t>
              </a:r>
              <a:r>
                <a:rPr lang="en-US" sz="1050" dirty="0" err="1" smtClean="0"/>
                <a:t>Pagès</a:t>
              </a:r>
              <a:endParaRPr lang="en-US" dirty="0" smtClean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89544" y="3012079"/>
            <a:ext cx="781447" cy="1206630"/>
            <a:chOff x="5139063" y="3249832"/>
            <a:chExt cx="781447" cy="120663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92722" y="3249832"/>
              <a:ext cx="672740" cy="829326"/>
            </a:xfrm>
            <a:prstGeom prst="rect">
              <a:avLst/>
            </a:prstGeom>
          </p:spPr>
        </p:pic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5139063" y="4063457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Cristian Pérez</a:t>
              </a:r>
              <a:endParaRPr lang="en-US" dirty="0" smtClean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20762" y="3012078"/>
            <a:ext cx="781447" cy="1204711"/>
            <a:chOff x="5960756" y="3249831"/>
            <a:chExt cx="781447" cy="120471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2019" y="3249831"/>
              <a:ext cx="658922" cy="813626"/>
            </a:xfrm>
            <a:prstGeom prst="rect">
              <a:avLst/>
            </a:prstGeom>
          </p:spPr>
        </p:pic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5960756" y="4061537"/>
              <a:ext cx="781447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smtClean="0"/>
                <a:t>Bern</a:t>
              </a:r>
              <a:br>
                <a:rPr lang="en-US" sz="1050" dirty="0" smtClean="0"/>
              </a:br>
              <a:r>
                <a:rPr lang="en-US" sz="1050" dirty="0" err="1" smtClean="0"/>
                <a:t>Saló</a:t>
              </a:r>
              <a:endParaRPr lang="en-US" dirty="0" smtClean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76529" y="1116856"/>
            <a:ext cx="792676" cy="1230375"/>
            <a:chOff x="6643701" y="1078756"/>
            <a:chExt cx="792676" cy="123037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90466" y="1078756"/>
              <a:ext cx="699146" cy="828400"/>
            </a:xfrm>
            <a:prstGeom prst="rect">
              <a:avLst/>
            </a:prstGeom>
          </p:spPr>
        </p:pic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6643701" y="1916126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Raúl</a:t>
              </a:r>
              <a:r>
                <a:rPr lang="en-US" sz="1050" dirty="0" smtClean="0"/>
                <a:t> Lorenzo</a:t>
              </a:r>
              <a:endParaRPr lang="en-US" dirty="0" smtClean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24850" y="1133744"/>
            <a:ext cx="792676" cy="1200071"/>
            <a:chOff x="3280266" y="1133744"/>
            <a:chExt cx="792676" cy="12000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354265" y="1133744"/>
              <a:ext cx="644678" cy="808675"/>
            </a:xfrm>
            <a:prstGeom prst="rect">
              <a:avLst/>
            </a:prstGeom>
          </p:spPr>
        </p:pic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3280266" y="1940810"/>
              <a:ext cx="792676" cy="3930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 err="1" smtClean="0"/>
                <a:t>Manel</a:t>
              </a:r>
              <a:r>
                <a:rPr lang="en-US" sz="1050" dirty="0" smtClean="0"/>
                <a:t> Portabella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729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02" y="997922"/>
            <a:ext cx="2143180" cy="298695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5. CONCLUSIONS 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3" name="Marcador de contenido 1"/>
          <p:cNvSpPr txBox="1">
            <a:spLocks/>
          </p:cNvSpPr>
          <p:nvPr/>
        </p:nvSpPr>
        <p:spPr>
          <a:xfrm>
            <a:off x="2693706" y="1625349"/>
            <a:ext cx="6333558" cy="2012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8A0B8"/>
              </a:buClr>
            </a:pPr>
            <a:r>
              <a:rPr lang="en-GB" sz="2000" b="1" dirty="0" smtClean="0">
                <a:solidFill>
                  <a:srgbClr val="88A0B8"/>
                </a:solidFill>
              </a:rPr>
              <a:t>No accidents </a:t>
            </a:r>
            <a:r>
              <a:rPr lang="en-GB" sz="2000" dirty="0" smtClean="0"/>
              <a:t>involving works at height </a:t>
            </a:r>
            <a:r>
              <a:rPr lang="en-GB" sz="2000" b="1" dirty="0">
                <a:solidFill>
                  <a:srgbClr val="88A0B8"/>
                </a:solidFill>
              </a:rPr>
              <a:t>since 2016</a:t>
            </a:r>
          </a:p>
          <a:p>
            <a:pPr>
              <a:buClr>
                <a:srgbClr val="88A0B8"/>
              </a:buClr>
            </a:pPr>
            <a:endParaRPr lang="en-GB" sz="2000" dirty="0" smtClean="0"/>
          </a:p>
          <a:p>
            <a:pPr>
              <a:buClr>
                <a:srgbClr val="88A0B8"/>
              </a:buClr>
            </a:pPr>
            <a:r>
              <a:rPr lang="en-GB" sz="2000" dirty="0" smtClean="0"/>
              <a:t>Employees feel </a:t>
            </a:r>
            <a:r>
              <a:rPr lang="en-GB" sz="2000" b="1" dirty="0" smtClean="0">
                <a:solidFill>
                  <a:srgbClr val="88A0B8"/>
                </a:solidFill>
              </a:rPr>
              <a:t>safer </a:t>
            </a:r>
            <a:r>
              <a:rPr lang="en-GB" sz="2000" dirty="0"/>
              <a:t>and</a:t>
            </a:r>
            <a:r>
              <a:rPr lang="en-GB" sz="2000" b="1" dirty="0" smtClean="0">
                <a:solidFill>
                  <a:srgbClr val="88A0B8"/>
                </a:solidFill>
              </a:rPr>
              <a:t> more </a:t>
            </a:r>
            <a:r>
              <a:rPr lang="en-GB" sz="2000" b="1" dirty="0">
                <a:solidFill>
                  <a:srgbClr val="88A0B8"/>
                </a:solidFill>
              </a:rPr>
              <a:t>comfortable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>
              <a:buClr>
                <a:srgbClr val="88A0B8"/>
              </a:buClr>
            </a:pPr>
            <a:r>
              <a:rPr lang="en-GB" sz="2000" dirty="0" smtClean="0">
                <a:solidFill>
                  <a:prstClr val="black"/>
                </a:solidFill>
              </a:rPr>
              <a:t>External companies </a:t>
            </a:r>
            <a:r>
              <a:rPr lang="en-GB" sz="2000" b="1" dirty="0">
                <a:solidFill>
                  <a:srgbClr val="88A0B8"/>
                </a:solidFill>
              </a:rPr>
              <a:t>request our </a:t>
            </a:r>
            <a:r>
              <a:rPr lang="en-GB" sz="2000" b="1" dirty="0" smtClean="0">
                <a:solidFill>
                  <a:srgbClr val="88A0B8"/>
                </a:solidFill>
              </a:rPr>
              <a:t>equipment</a:t>
            </a:r>
            <a:endParaRPr lang="en-GB" sz="2000" b="1" dirty="0">
              <a:solidFill>
                <a:srgbClr val="88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5"/>
          <p:cNvSpPr txBox="1">
            <a:spLocks noGrp="1"/>
          </p:cNvSpPr>
          <p:nvPr>
            <p:ph sz="quarter" idx="10"/>
          </p:nvPr>
        </p:nvSpPr>
        <p:spPr>
          <a:xfrm>
            <a:off x="4784370" y="3030435"/>
            <a:ext cx="3046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José Aguilar</a:t>
            </a:r>
            <a:br>
              <a:rPr lang="de-DE" sz="1200" dirty="0"/>
            </a:br>
            <a:r>
              <a:rPr lang="de-DE" sz="1200" dirty="0"/>
              <a:t>Occupational Health &amp; Safety</a:t>
            </a:r>
            <a:br>
              <a:rPr lang="de-DE" sz="1200" dirty="0"/>
            </a:b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ALBA Synchrotron Light Source</a:t>
            </a:r>
            <a:br>
              <a:rPr lang="de-DE" sz="1200" dirty="0"/>
            </a:br>
            <a:r>
              <a:rPr lang="de-DE" sz="1200" dirty="0"/>
              <a:t>C/ </a:t>
            </a:r>
            <a:r>
              <a:rPr lang="de-DE" sz="1200" dirty="0" smtClean="0"/>
              <a:t>de la Llum</a:t>
            </a:r>
            <a:r>
              <a:rPr lang="de-DE" sz="1200" dirty="0"/>
              <a:t>, 2 - 26</a:t>
            </a:r>
            <a:br>
              <a:rPr lang="de-DE" sz="1200" dirty="0"/>
            </a:br>
            <a:r>
              <a:rPr lang="de-DE" sz="1200" dirty="0"/>
              <a:t>08290 Cerdanyola del Vallès (Barcelona)</a:t>
            </a:r>
            <a:br>
              <a:rPr lang="de-DE" sz="1200" dirty="0"/>
            </a:b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Tel.: +34 93 592 44 70</a:t>
            </a:r>
            <a:br>
              <a:rPr lang="de-DE" sz="1200" dirty="0"/>
            </a:br>
            <a:r>
              <a:rPr lang="de-DE" sz="1200" dirty="0"/>
              <a:t>Fax.: +34 93 592 43 01</a:t>
            </a:r>
            <a:br>
              <a:rPr lang="de-DE" sz="1200" dirty="0"/>
            </a:br>
            <a:r>
              <a:rPr lang="de-DE" sz="1200" dirty="0"/>
              <a:t>Mail: jaguilar@cells.es</a:t>
            </a:r>
          </a:p>
        </p:txBody>
      </p:sp>
      <p:sp>
        <p:nvSpPr>
          <p:cNvPr id="3" name="4 Título"/>
          <p:cNvSpPr txBox="1">
            <a:spLocks/>
          </p:cNvSpPr>
          <p:nvPr/>
        </p:nvSpPr>
        <p:spPr bwMode="auto">
          <a:xfrm>
            <a:off x="962891" y="1996137"/>
            <a:ext cx="7654636" cy="79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88A0B8"/>
                </a:solidFill>
                <a:latin typeface="Calibri" pitchFamily="34" charset="0"/>
              </a:rPr>
              <a:t>THANKS FOR YOUR ATTENTION</a:t>
            </a:r>
            <a:endParaRPr lang="en-US" sz="3600" b="1" dirty="0">
              <a:solidFill>
                <a:srgbClr val="88A0B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</a:t>
            </a:fld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 smtClean="0"/>
              <a:t>14/05/2019</a:t>
            </a:r>
            <a:endParaRPr lang="es-ES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ALBA SYNCHROTRON LIGHT SOURCE</a:t>
            </a:r>
            <a:endParaRPr lang="es-E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50" y="880382"/>
            <a:ext cx="7886700" cy="1140923"/>
          </a:xfrm>
        </p:spPr>
        <p:txBody>
          <a:bodyPr>
            <a:normAutofit/>
          </a:bodyPr>
          <a:lstStyle/>
          <a:p>
            <a:r>
              <a:rPr lang="en-US" sz="1600" dirty="0"/>
              <a:t>3 GeV electron synchrotron </a:t>
            </a:r>
            <a:r>
              <a:rPr lang="en-US" sz="1600" dirty="0" smtClean="0"/>
              <a:t>accelerator</a:t>
            </a:r>
          </a:p>
          <a:p>
            <a:r>
              <a:rPr lang="en-US" sz="1600" dirty="0"/>
              <a:t>8 Beamlines </a:t>
            </a:r>
            <a:r>
              <a:rPr lang="en-US" sz="1600" dirty="0" smtClean="0"/>
              <a:t>(+3 </a:t>
            </a:r>
            <a:r>
              <a:rPr lang="en-US" sz="1600" dirty="0"/>
              <a:t>under construction, </a:t>
            </a:r>
            <a:r>
              <a:rPr lang="en-US" sz="1600" dirty="0" smtClean="0"/>
              <a:t>+1 </a:t>
            </a:r>
            <a:r>
              <a:rPr lang="en-US" sz="1600" dirty="0"/>
              <a:t>in design stage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Location: </a:t>
            </a:r>
            <a:r>
              <a:rPr lang="en-US" sz="1600" dirty="0" err="1"/>
              <a:t>Cerdanyola</a:t>
            </a:r>
            <a:r>
              <a:rPr lang="en-US" sz="1600" dirty="0"/>
              <a:t> del </a:t>
            </a:r>
            <a:r>
              <a:rPr lang="en-US" sz="1600" dirty="0" err="1"/>
              <a:t>Vallès</a:t>
            </a:r>
            <a:r>
              <a:rPr lang="en-US" sz="1600" dirty="0"/>
              <a:t> (Barcelona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  <p:pic>
        <p:nvPicPr>
          <p:cNvPr id="11" name="Picture 2" descr="\\storage\AllDivisions\CommunicationAndOutreach\03 PHOTOS\00 Quick selection\Triptic H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8"/>
          <a:stretch/>
        </p:blipFill>
        <p:spPr bwMode="auto">
          <a:xfrm>
            <a:off x="1020271" y="2280813"/>
            <a:ext cx="6862813" cy="19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632293" y="2375601"/>
            <a:ext cx="5836904" cy="1757566"/>
            <a:chOff x="251520" y="3728830"/>
            <a:chExt cx="8748464" cy="2634274"/>
          </a:xfrm>
        </p:grpSpPr>
        <p:pic>
          <p:nvPicPr>
            <p:cNvPr id="13" name="Picture Placeholder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" r="18891"/>
            <a:stretch/>
          </p:blipFill>
          <p:spPr>
            <a:xfrm>
              <a:off x="6287535" y="3728830"/>
              <a:ext cx="2712449" cy="2634274"/>
            </a:xfrm>
            <a:prstGeom prst="rect">
              <a:avLst/>
            </a:prstGeom>
            <a:noFill/>
            <a:ln w="95250">
              <a:solidFill>
                <a:srgbClr val="1F497D"/>
              </a:solidFill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251520" y="3728830"/>
              <a:ext cx="3723513" cy="2634274"/>
              <a:chOff x="1559591" y="3728830"/>
              <a:chExt cx="3723513" cy="263427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559591" y="3728830"/>
                <a:ext cx="3723513" cy="2634274"/>
                <a:chOff x="8093075" y="2290763"/>
                <a:chExt cx="8116227" cy="5741987"/>
              </a:xfrm>
            </p:grpSpPr>
            <p:pic>
              <p:nvPicPr>
                <p:cNvPr id="18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r="10033"/>
                <a:stretch>
                  <a:fillRect/>
                </a:stretch>
              </p:blipFill>
              <p:spPr bwMode="auto">
                <a:xfrm>
                  <a:off x="8093075" y="2290763"/>
                  <a:ext cx="6977063" cy="5741987"/>
                </a:xfrm>
                <a:prstGeom prst="rect">
                  <a:avLst/>
                </a:prstGeom>
                <a:noFill/>
                <a:ln w="95250">
                  <a:solidFill>
                    <a:schemeClr val="tx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9" name="Rectangle 91"/>
                <p:cNvSpPr>
                  <a:spLocks noChangeArrowheads="1"/>
                </p:cNvSpPr>
                <p:nvPr/>
              </p:nvSpPr>
              <p:spPr bwMode="auto">
                <a:xfrm>
                  <a:off x="10658474" y="6553196"/>
                  <a:ext cx="5550828" cy="1404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 defTabSz="914400"/>
                  <a:r>
                    <a:rPr lang="en-US" sz="2000" b="1" dirty="0">
                      <a:solidFill>
                        <a:schemeClr val="tx2"/>
                      </a:solidFill>
                      <a:latin typeface="Calibri" pitchFamily="34" charset="0"/>
                      <a:cs typeface="Arial" charset="0"/>
                    </a:rPr>
                    <a:t>ALBA</a:t>
                  </a:r>
                  <a:endParaRPr lang="en-US" sz="3200" b="1" dirty="0">
                    <a:solidFill>
                      <a:schemeClr val="tx2"/>
                    </a:solidFill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0212388" y="6318250"/>
                  <a:ext cx="503237" cy="576263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2628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2647312" y="5733256"/>
                <a:ext cx="45719" cy="49472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rgbClr val="1F4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731139"/>
              <a:ext cx="2772767" cy="2629656"/>
            </a:xfrm>
            <a:prstGeom prst="rect">
              <a:avLst/>
            </a:prstGeom>
            <a:noFill/>
            <a:ln w="95250">
              <a:solidFill>
                <a:srgbClr val="1F497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94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AT HEIGHT AT ALBA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 smtClean="0"/>
              <a:t>14/05/2019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220072" y="863688"/>
            <a:ext cx="3716778" cy="549818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>
            <a:noAutofit/>
          </a:bodyPr>
          <a:lstStyle>
            <a:lvl1pPr indent="0">
              <a:spcBef>
                <a:spcPct val="20000"/>
              </a:spcBef>
              <a:buClr>
                <a:srgbClr val="959F38"/>
              </a:buClr>
              <a:buFont typeface="+mj-lt"/>
              <a:buNone/>
              <a:defRPr sz="3200" b="1">
                <a:solidFill>
                  <a:srgbClr val="112E5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400" b="0" dirty="0"/>
              <a:t>1</a:t>
            </a:r>
          </a:p>
          <a:p>
            <a:r>
              <a:rPr lang="en-US" sz="1400" b="0" dirty="0" smtClean="0"/>
              <a:t>Introduction</a:t>
            </a:r>
            <a:endParaRPr lang="en-US" sz="1400" b="0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5220072" y="1557097"/>
            <a:ext cx="3716778" cy="626142"/>
          </a:xfrm>
          <a:prstGeom prst="rect">
            <a:avLst/>
          </a:prstGeom>
          <a:solidFill>
            <a:srgbClr val="88A0B8"/>
          </a:solidFill>
        </p:spPr>
        <p:txBody>
          <a:bodyPr vert="horz" lIns="91440" tIns="45720" rIns="91440" bIns="45720" rtlCol="0">
            <a:noAutofit/>
          </a:bodyPr>
          <a:lstStyle>
            <a:lvl1pPr indent="0">
              <a:spcBef>
                <a:spcPct val="20000"/>
              </a:spcBef>
              <a:buClr>
                <a:srgbClr val="959F38"/>
              </a:buClr>
              <a:buFont typeface="+mj-lt"/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400" dirty="0">
                <a:solidFill>
                  <a:prstClr val="white"/>
                </a:solidFill>
              </a:rPr>
              <a:t>2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Accidents and Near Misses at ALBA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5220072" y="2326661"/>
            <a:ext cx="3716778" cy="634985"/>
          </a:xfrm>
          <a:prstGeom prst="rect">
            <a:avLst/>
          </a:prstGeom>
          <a:solidFill>
            <a:srgbClr val="125E9F"/>
          </a:solidFill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Clr>
                <a:srgbClr val="959F38"/>
              </a:buClr>
              <a:buFont typeface="+mj-lt"/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400" dirty="0" smtClean="0">
                <a:solidFill>
                  <a:prstClr val="white"/>
                </a:solidFill>
              </a:rPr>
              <a:t>3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Lessons Learned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5224022" y="3110687"/>
            <a:ext cx="3716778" cy="613501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Clr>
                <a:srgbClr val="959F38"/>
              </a:buClr>
              <a:buFont typeface="+mj-lt"/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400" dirty="0" smtClean="0">
                <a:solidFill>
                  <a:prstClr val="white"/>
                </a:solidFill>
              </a:rPr>
              <a:t>4</a:t>
            </a:r>
          </a:p>
          <a:p>
            <a:r>
              <a:rPr lang="en-US" sz="1400" dirty="0" err="1" smtClean="0">
                <a:solidFill>
                  <a:prstClr val="white"/>
                </a:solidFill>
              </a:rPr>
              <a:t>Aknowledgement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1553828"/>
            <a:ext cx="3870190" cy="218065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226689" y="3865446"/>
            <a:ext cx="3716778" cy="549818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>
            <a:noAutofit/>
          </a:bodyPr>
          <a:lstStyle>
            <a:lvl1pPr indent="0">
              <a:spcBef>
                <a:spcPct val="20000"/>
              </a:spcBef>
              <a:buClr>
                <a:srgbClr val="959F38"/>
              </a:buClr>
              <a:buFont typeface="+mj-lt"/>
              <a:buNone/>
              <a:defRPr sz="3200" b="1">
                <a:solidFill>
                  <a:srgbClr val="112E5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sz="1400" b="0" dirty="0"/>
              <a:t>5</a:t>
            </a:r>
            <a:endParaRPr lang="en-US" sz="1400" b="0" dirty="0"/>
          </a:p>
          <a:p>
            <a:r>
              <a:rPr lang="en-US" sz="1400" b="0" dirty="0" smtClean="0"/>
              <a:t>Conclusions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7557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430004"/>
          </a:xfrm>
        </p:spPr>
        <p:txBody>
          <a:bodyPr/>
          <a:lstStyle/>
          <a:p>
            <a:r>
              <a:rPr lang="es-ES" dirty="0" smtClean="0"/>
              <a:t>1.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</a:t>
            </a:fld>
            <a:endParaRPr lang="es-E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880382"/>
            <a:ext cx="7886700" cy="220571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Necessity of performing </a:t>
            </a:r>
            <a:r>
              <a:rPr lang="en-US" sz="1600" b="1" dirty="0" smtClean="0">
                <a:solidFill>
                  <a:srgbClr val="88A0B8"/>
                </a:solidFill>
              </a:rPr>
              <a:t>different kind of tasks:</a:t>
            </a:r>
          </a:p>
          <a:p>
            <a:pPr lvl="1"/>
            <a:r>
              <a:rPr lang="en-US" sz="1400" dirty="0" smtClean="0"/>
              <a:t>Cable installation</a:t>
            </a:r>
          </a:p>
          <a:p>
            <a:pPr lvl="1"/>
            <a:r>
              <a:rPr lang="en-US" sz="1400" dirty="0" smtClean="0"/>
              <a:t>Civil Works</a:t>
            </a:r>
          </a:p>
          <a:p>
            <a:pPr lvl="1"/>
            <a:r>
              <a:rPr lang="en-US" sz="1400" dirty="0" smtClean="0"/>
              <a:t>Equipment Maintenances</a:t>
            </a:r>
          </a:p>
          <a:p>
            <a:pPr lvl="1"/>
            <a:r>
              <a:rPr lang="en-US" sz="1400" dirty="0" smtClean="0"/>
              <a:t>Equipment installation inside tunnel or hutches</a:t>
            </a:r>
          </a:p>
          <a:p>
            <a:pPr lvl="1"/>
            <a:r>
              <a:rPr lang="en-US" sz="1400" dirty="0" smtClean="0"/>
              <a:t>Cleaning</a:t>
            </a:r>
          </a:p>
          <a:p>
            <a:pPr lvl="1"/>
            <a:r>
              <a:rPr lang="es-ES" sz="1400" dirty="0" smtClean="0"/>
              <a:t>…</a:t>
            </a:r>
            <a:endParaRPr lang="en-US" sz="14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13695" r="30680" b="5120"/>
          <a:stretch/>
        </p:blipFill>
        <p:spPr bwMode="auto">
          <a:xfrm>
            <a:off x="5949763" y="2849349"/>
            <a:ext cx="1071958" cy="155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Y:\ALBA\18_SAFETY_GROUP_Meetings\Cristina Ruiz\SIT-OIS-017_TRABAJOS TECHO TÚNEL\Fotos\IMG_20170519_0729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771"/>
          <a:stretch/>
        </p:blipFill>
        <p:spPr bwMode="auto">
          <a:xfrm>
            <a:off x="7210436" y="2849348"/>
            <a:ext cx="1659940" cy="1551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8950"/>
          <a:stretch/>
        </p:blipFill>
        <p:spPr>
          <a:xfrm>
            <a:off x="220437" y="2849347"/>
            <a:ext cx="2248015" cy="1551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167" y="2849347"/>
            <a:ext cx="3103881" cy="15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ACCIDENTS AND NEAR MISSES AT ALBA</a:t>
            </a:r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71" y="864221"/>
            <a:ext cx="1713031" cy="28500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605" y="864221"/>
            <a:ext cx="4464342" cy="3768499"/>
            <a:chOff x="14605" y="864221"/>
            <a:chExt cx="4464342" cy="37684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21151"/>
            <a:stretch/>
          </p:blipFill>
          <p:spPr>
            <a:xfrm>
              <a:off x="2341389" y="864223"/>
              <a:ext cx="1685450" cy="285007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7953"/>
            <a:stretch/>
          </p:blipFill>
          <p:spPr>
            <a:xfrm>
              <a:off x="616889" y="864221"/>
              <a:ext cx="1552396" cy="2850078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4605" y="3729206"/>
              <a:ext cx="4464342" cy="9035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03/04/14</a:t>
              </a:r>
            </a:p>
            <a:p>
              <a:pPr marL="0" indent="0" algn="ctr">
                <a:buNone/>
              </a:pPr>
              <a:r>
                <a:rPr lang="en-US" sz="1200" dirty="0" smtClean="0"/>
                <a:t>Cleaning Service External Company</a:t>
              </a:r>
            </a:p>
            <a:p>
              <a:pPr marL="0" indent="0" algn="ctr">
                <a:buNone/>
              </a:pPr>
              <a:r>
                <a:rPr lang="en-US" sz="1200" dirty="0" smtClean="0"/>
                <a:t>Accident &gt; 3 day injury (~6 months)</a:t>
              </a:r>
            </a:p>
            <a:p>
              <a:pPr lvl="1"/>
              <a:endParaRPr lang="en-US" dirty="0" smtClean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2417" y="864222"/>
            <a:ext cx="2886075" cy="3759658"/>
            <a:chOff x="3847044" y="864222"/>
            <a:chExt cx="2886075" cy="3759658"/>
          </a:xfrm>
        </p:grpSpPr>
        <p:pic>
          <p:nvPicPr>
            <p:cNvPr id="102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65043" y="1577296"/>
              <a:ext cx="2850079" cy="142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847044" y="3738045"/>
              <a:ext cx="2886075" cy="8858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 smtClean="0"/>
                <a:t>30/04/15</a:t>
              </a:r>
            </a:p>
            <a:p>
              <a:pPr marL="0" indent="0" algn="ctr">
                <a:buNone/>
              </a:pPr>
              <a:r>
                <a:rPr lang="en-US" sz="1200" dirty="0" smtClean="0"/>
                <a:t>Electronics tasks</a:t>
              </a:r>
            </a:p>
            <a:p>
              <a:pPr marL="0" indent="0" algn="ctr">
                <a:buNone/>
              </a:pPr>
              <a:r>
                <a:rPr lang="en-US" sz="1200" dirty="0" smtClean="0"/>
                <a:t>Accident &lt; 3 day injury</a:t>
              </a:r>
              <a:endParaRPr lang="en-US" dirty="0" smtClean="0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7128619" y="3717493"/>
            <a:ext cx="1423933" cy="915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01/03/16</a:t>
            </a:r>
          </a:p>
          <a:p>
            <a:pPr marL="0" indent="0" algn="ctr">
              <a:buNone/>
            </a:pPr>
            <a:r>
              <a:rPr lang="en-US" sz="1200" dirty="0" smtClean="0"/>
              <a:t>Electronics tasks</a:t>
            </a:r>
          </a:p>
          <a:p>
            <a:pPr marL="0" indent="0" algn="ctr">
              <a:buNone/>
            </a:pPr>
            <a:r>
              <a:rPr lang="en-US" sz="1200" dirty="0" smtClean="0"/>
              <a:t>Near miss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39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06" y="1363961"/>
            <a:ext cx="2598807" cy="94526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100" dirty="0" smtClean="0"/>
              <a:t>What was going on?</a:t>
            </a:r>
          </a:p>
          <a:p>
            <a:pPr marL="228600" lvl="1"/>
            <a:r>
              <a:rPr lang="en-US" sz="1100" dirty="0" smtClean="0"/>
              <a:t>Use of ladder (3 cases)</a:t>
            </a:r>
          </a:p>
          <a:p>
            <a:pPr marL="228600" lvl="1"/>
            <a:r>
              <a:rPr lang="en-US" sz="1100" dirty="0" smtClean="0"/>
              <a:t>Lack of anchor points (3 cases)</a:t>
            </a:r>
          </a:p>
          <a:p>
            <a:pPr marL="228600" lvl="1"/>
            <a:r>
              <a:rPr lang="en-US" sz="1100" dirty="0" smtClean="0"/>
              <a:t>Tasks inside false roof (2 cases)</a:t>
            </a:r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/>
              <a:t>ACCIDENTS AND NEAR MISSES AT ALBA</a:t>
            </a:r>
          </a:p>
        </p:txBody>
      </p:sp>
      <p:pic>
        <p:nvPicPr>
          <p:cNvPr id="9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84" y="1146714"/>
            <a:ext cx="32956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2100299" y="1497975"/>
            <a:ext cx="436418" cy="67194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73876" y="2390790"/>
            <a:ext cx="2889260" cy="382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Root Cause Accident Analysis </a:t>
            </a:r>
            <a:endParaRPr lang="en-US" sz="1600" dirty="0"/>
          </a:p>
        </p:txBody>
      </p:sp>
      <p:sp>
        <p:nvSpPr>
          <p:cNvPr id="14" name="Down Arrow 13"/>
          <p:cNvSpPr/>
          <p:nvPr/>
        </p:nvSpPr>
        <p:spPr>
          <a:xfrm>
            <a:off x="2100299" y="3105452"/>
            <a:ext cx="436418" cy="67194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401302" y="4109206"/>
            <a:ext cx="1834409" cy="382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Corrective Actions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707827" y="972267"/>
            <a:ext cx="1221361" cy="382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Accidents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743105" y="2816795"/>
            <a:ext cx="2991279" cy="1249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1100" dirty="0" smtClean="0"/>
              <a:t>What could we do better?</a:t>
            </a:r>
          </a:p>
          <a:p>
            <a:pPr marL="228600" lvl="1"/>
            <a:r>
              <a:rPr lang="en-US" sz="1100" dirty="0" smtClean="0"/>
              <a:t>New safety rules and working procedures</a:t>
            </a:r>
          </a:p>
          <a:p>
            <a:pPr marL="228600" lvl="1"/>
            <a:r>
              <a:rPr lang="en-US" sz="1100" dirty="0" smtClean="0"/>
              <a:t>New equipment and infrastructures</a:t>
            </a:r>
          </a:p>
          <a:p>
            <a:pPr marL="228600" lvl="1"/>
            <a:r>
              <a:rPr lang="en-US" sz="1100" dirty="0" smtClean="0"/>
              <a:t>New working methods</a:t>
            </a:r>
          </a:p>
          <a:p>
            <a:pPr marL="228600" lvl="1"/>
            <a:r>
              <a:rPr lang="en-US" sz="1100" dirty="0" smtClean="0"/>
              <a:t>More trainings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23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5658"/>
            <a:ext cx="7886700" cy="448862"/>
          </a:xfrm>
        </p:spPr>
        <p:txBody>
          <a:bodyPr/>
          <a:lstStyle/>
          <a:p>
            <a:r>
              <a:rPr lang="en-US" dirty="0" smtClean="0"/>
              <a:t>When you have to work at height: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8" name="Marcador de contenido 1"/>
          <p:cNvSpPr txBox="1">
            <a:spLocks/>
          </p:cNvSpPr>
          <p:nvPr/>
        </p:nvSpPr>
        <p:spPr>
          <a:xfrm>
            <a:off x="1448581" y="1790707"/>
            <a:ext cx="6002806" cy="28765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8A0B8"/>
              </a:buClr>
            </a:pPr>
            <a:r>
              <a:rPr lang="en-GB" sz="1800" b="1" dirty="0" smtClean="0">
                <a:solidFill>
                  <a:srgbClr val="88A0B8"/>
                </a:solidFill>
              </a:rPr>
              <a:t>Analyse </a:t>
            </a:r>
            <a:r>
              <a:rPr lang="en-GB" sz="1800" b="1" dirty="0">
                <a:solidFill>
                  <a:srgbClr val="88A0B8"/>
                </a:solidFill>
              </a:rPr>
              <a:t>the workplace </a:t>
            </a:r>
            <a:r>
              <a:rPr lang="en-GB" sz="1800" dirty="0" smtClean="0"/>
              <a:t>in advance</a:t>
            </a:r>
          </a:p>
          <a:p>
            <a:pPr>
              <a:buClr>
                <a:srgbClr val="88A0B8"/>
              </a:buClr>
            </a:pPr>
            <a:endParaRPr lang="en-GB" sz="1800" dirty="0" smtClean="0"/>
          </a:p>
          <a:p>
            <a:pPr>
              <a:buClr>
                <a:srgbClr val="88A0B8"/>
              </a:buClr>
            </a:pPr>
            <a:r>
              <a:rPr lang="en-GB" sz="1800" dirty="0" smtClean="0"/>
              <a:t>Choose the most </a:t>
            </a:r>
            <a:r>
              <a:rPr lang="en-GB" sz="1800" b="1" dirty="0" smtClean="0">
                <a:solidFill>
                  <a:srgbClr val="88A0B8"/>
                </a:solidFill>
              </a:rPr>
              <a:t>suitable equipment</a:t>
            </a:r>
            <a:endParaRPr lang="en-GB" sz="1800" dirty="0">
              <a:solidFill>
                <a:prstClr val="black"/>
              </a:solidFill>
            </a:endParaRPr>
          </a:p>
          <a:p>
            <a:endParaRPr lang="en-GB" sz="1800" dirty="0" smtClean="0">
              <a:solidFill>
                <a:prstClr val="black"/>
              </a:solidFill>
            </a:endParaRPr>
          </a:p>
          <a:p>
            <a:pPr>
              <a:buClr>
                <a:srgbClr val="88A0B8"/>
              </a:buClr>
            </a:pPr>
            <a:r>
              <a:rPr lang="en-GB" sz="1800" dirty="0" smtClean="0">
                <a:solidFill>
                  <a:prstClr val="black"/>
                </a:solidFill>
              </a:rPr>
              <a:t>Have good </a:t>
            </a:r>
            <a:r>
              <a:rPr lang="en-GB" sz="1800" b="1" dirty="0" smtClean="0">
                <a:solidFill>
                  <a:srgbClr val="88A0B8"/>
                </a:solidFill>
              </a:rPr>
              <a:t>knowledge </a:t>
            </a:r>
            <a:r>
              <a:rPr lang="en-GB" sz="1800" dirty="0">
                <a:solidFill>
                  <a:prstClr val="black"/>
                </a:solidFill>
              </a:rPr>
              <a:t>and </a:t>
            </a:r>
            <a:r>
              <a:rPr lang="en-GB" sz="1800" b="1" dirty="0" smtClean="0">
                <a:solidFill>
                  <a:srgbClr val="88A0B8"/>
                </a:solidFill>
              </a:rPr>
              <a:t>experience</a:t>
            </a:r>
            <a:endParaRPr lang="en-GB" sz="1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sz="1800" dirty="0" smtClean="0">
              <a:solidFill>
                <a:prstClr val="black"/>
              </a:solidFill>
            </a:endParaRPr>
          </a:p>
          <a:p>
            <a:pPr>
              <a:buClr>
                <a:srgbClr val="88A0B8"/>
              </a:buClr>
            </a:pPr>
            <a:r>
              <a:rPr lang="en-GB" sz="1800" b="1" dirty="0">
                <a:solidFill>
                  <a:srgbClr val="88A0B8"/>
                </a:solidFill>
              </a:rPr>
              <a:t>Never </a:t>
            </a:r>
            <a:r>
              <a:rPr lang="en-GB" sz="1800" b="1" dirty="0" smtClean="0">
                <a:solidFill>
                  <a:srgbClr val="88A0B8"/>
                </a:solidFill>
              </a:rPr>
              <a:t>trust</a:t>
            </a:r>
            <a:endParaRPr lang="en-GB" sz="1800" b="1" dirty="0">
              <a:solidFill>
                <a:srgbClr val="88A0B8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</p:spTree>
    <p:extLst>
      <p:ext uri="{BB962C8B-B14F-4D97-AF65-F5344CB8AC3E}">
        <p14:creationId xmlns:p14="http://schemas.microsoft.com/office/powerpoint/2010/main" val="26529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16753"/>
            <a:ext cx="2137558" cy="2990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880382"/>
            <a:ext cx="7886700" cy="427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Safety Rule</a:t>
            </a:r>
            <a:endParaRPr lang="en-US" sz="18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32414" y="1319724"/>
            <a:ext cx="6110064" cy="298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To stablish:</a:t>
            </a:r>
            <a:endParaRPr lang="en-US" sz="1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400" dirty="0" smtClean="0"/>
          </a:p>
          <a:p>
            <a:pPr lvl="1"/>
            <a:r>
              <a:rPr lang="en-US" sz="1400" b="1" dirty="0">
                <a:solidFill>
                  <a:srgbClr val="88A0B8"/>
                </a:solidFill>
              </a:rPr>
              <a:t>Responsibilities</a:t>
            </a:r>
            <a:r>
              <a:rPr lang="en-US" sz="1400" dirty="0" smtClean="0"/>
              <a:t> (maintenance, purchasing, …)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b="1" dirty="0">
                <a:solidFill>
                  <a:srgbClr val="88A0B8"/>
                </a:solidFill>
              </a:rPr>
              <a:t>Definitions</a:t>
            </a:r>
            <a:r>
              <a:rPr lang="en-US" sz="1400" dirty="0" smtClean="0"/>
              <a:t> (work </a:t>
            </a:r>
            <a:r>
              <a:rPr lang="en-US" sz="1400" dirty="0"/>
              <a:t>at height, </a:t>
            </a:r>
            <a:r>
              <a:rPr lang="en-US" sz="1400" dirty="0" smtClean="0"/>
              <a:t>equipment, accessories, communication flowchart, …)</a:t>
            </a:r>
          </a:p>
          <a:p>
            <a:pPr lvl="1"/>
            <a:endParaRPr lang="en-US" sz="1400" dirty="0"/>
          </a:p>
          <a:p>
            <a:pPr lvl="1"/>
            <a:r>
              <a:rPr lang="en-US" sz="1400" b="1" dirty="0">
                <a:solidFill>
                  <a:srgbClr val="88A0B8"/>
                </a:solidFill>
              </a:rPr>
              <a:t>Requirements</a:t>
            </a:r>
            <a:r>
              <a:rPr lang="en-US" sz="1400" dirty="0" smtClean="0"/>
              <a:t> (trainings, authorizations, medical reviews and protective equipment)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b="1" dirty="0">
                <a:solidFill>
                  <a:srgbClr val="88A0B8"/>
                </a:solidFill>
              </a:rPr>
              <a:t>What to do in case of </a:t>
            </a:r>
            <a:r>
              <a:rPr lang="en-US" sz="1400" dirty="0" smtClean="0"/>
              <a:t>a victim rescue</a:t>
            </a:r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711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s-ES" dirty="0"/>
              <a:t>14/05/2019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r>
              <a:rPr lang="en-US" dirty="0"/>
              <a:t>Lessons Learned Working at Height at ALBA Synchrotron Facility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 smtClean="0"/>
              <a:t>3. LESSONS LEARNED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880382"/>
            <a:ext cx="7886700" cy="415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New </a:t>
            </a:r>
            <a:r>
              <a:rPr lang="en-US" sz="1600" b="1" dirty="0" smtClean="0">
                <a:solidFill>
                  <a:srgbClr val="88A0B8"/>
                </a:solidFill>
              </a:rPr>
              <a:t>Safety Sheets </a:t>
            </a:r>
            <a:r>
              <a:rPr lang="en-US" sz="1600" dirty="0" smtClean="0"/>
              <a:t>for </a:t>
            </a:r>
            <a:r>
              <a:rPr lang="en-US" sz="1600" b="1" dirty="0">
                <a:solidFill>
                  <a:srgbClr val="88A0B8"/>
                </a:solidFill>
              </a:rPr>
              <a:t>equipment</a:t>
            </a:r>
            <a:r>
              <a:rPr lang="en-US" sz="1600" dirty="0" smtClean="0"/>
              <a:t> usage:</a:t>
            </a:r>
            <a:endParaRPr lang="en-US" sz="1800" dirty="0" smtClean="0"/>
          </a:p>
          <a:p>
            <a:pPr lvl="1"/>
            <a:endParaRPr lang="en-US" sz="18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06086" y="1868504"/>
            <a:ext cx="2471709" cy="1951638"/>
            <a:chOff x="628650" y="1231194"/>
            <a:chExt cx="2471709" cy="19516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28650" y="1231195"/>
              <a:ext cx="1165514" cy="16523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4844" y="1231194"/>
              <a:ext cx="1165515" cy="1652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28650" y="2883594"/>
              <a:ext cx="2468719" cy="2992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Use of scaffold</a:t>
              </a:r>
              <a:endParaRPr lang="en-US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41039" y="1868502"/>
            <a:ext cx="3788411" cy="1985021"/>
            <a:chOff x="3241039" y="1432085"/>
            <a:chExt cx="3788411" cy="198502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1039" y="1432087"/>
              <a:ext cx="1165297" cy="16523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7016" y="1432085"/>
              <a:ext cx="1166068" cy="1652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8456" y="1432085"/>
              <a:ext cx="1160994" cy="1652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3241040" y="3117868"/>
              <a:ext cx="3788410" cy="2992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Use </a:t>
              </a:r>
              <a:r>
                <a:rPr lang="en-US" sz="1200" dirty="0" smtClean="0"/>
                <a:t>of Mobile </a:t>
              </a:r>
              <a:r>
                <a:rPr lang="en-US" sz="1200" dirty="0"/>
                <a:t>Elevating Work Platforms (MEWPs)</a:t>
              </a:r>
              <a:endParaRPr lang="en-US" dirty="0" smtClean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61723" y="1879013"/>
            <a:ext cx="1704109" cy="2156242"/>
            <a:chOff x="7261723" y="1432084"/>
            <a:chExt cx="1704109" cy="2156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2239" y="1432084"/>
              <a:ext cx="1163078" cy="1652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7261723" y="3117867"/>
              <a:ext cx="1704109" cy="4704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Use </a:t>
              </a:r>
              <a:r>
                <a:rPr lang="en-US" sz="1200" dirty="0" smtClean="0"/>
                <a:t>of Suspended Platform</a:t>
              </a:r>
              <a:endParaRPr lang="en-US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0995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3332</TotalTime>
  <Words>689</Words>
  <Application>Microsoft Office PowerPoint</Application>
  <PresentationFormat>On-screen Show (16:9)</PresentationFormat>
  <Paragraphs>186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Lessons Learned Working at Height at ALBA Synchrotron Facility</vt:lpstr>
      <vt:lpstr>ALBA SYNCHROTRON LIGHT SOURCE</vt:lpstr>
      <vt:lpstr>WORKS AT HEIGHT AT ALBA</vt:lpstr>
      <vt:lpstr>1. INTRODUCTION</vt:lpstr>
      <vt:lpstr>2. ACCIDENTS AND NEAR MISSES AT ALBA</vt:lpstr>
      <vt:lpstr>2. ACCIDENTS AND NEAR MISSES AT ALBA</vt:lpstr>
      <vt:lpstr>3. LESSONS LEARNED </vt:lpstr>
      <vt:lpstr>3. LESSONS LEARNED </vt:lpstr>
      <vt:lpstr>3. LESSONS LEARNED </vt:lpstr>
      <vt:lpstr>3. LESSONS LEARNED </vt:lpstr>
      <vt:lpstr>3. LESSONS LEARNED </vt:lpstr>
      <vt:lpstr>3. LESSONS LEARNED </vt:lpstr>
      <vt:lpstr>3. LESSONS LEARNED </vt:lpstr>
      <vt:lpstr>3. LESSONS LEARNED </vt:lpstr>
      <vt:lpstr>3. LESSONS LEARNED </vt:lpstr>
      <vt:lpstr>4. AKNOWLEDGEMENT </vt:lpstr>
      <vt:lpstr>5. CONCLUSIONS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José Aguilar Mena</cp:lastModifiedBy>
  <cp:revision>172</cp:revision>
  <dcterms:created xsi:type="dcterms:W3CDTF">2015-04-21T23:16:41Z</dcterms:created>
  <dcterms:modified xsi:type="dcterms:W3CDTF">2019-05-14T05:19:03Z</dcterms:modified>
</cp:coreProperties>
</file>