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330" r:id="rId4"/>
    <p:sldId id="328" r:id="rId5"/>
    <p:sldId id="331" r:id="rId6"/>
    <p:sldId id="329" r:id="rId7"/>
    <p:sldId id="262" r:id="rId8"/>
    <p:sldId id="354" r:id="rId9"/>
    <p:sldId id="317" r:id="rId10"/>
    <p:sldId id="319" r:id="rId11"/>
    <p:sldId id="261" r:id="rId12"/>
    <p:sldId id="321" r:id="rId13"/>
    <p:sldId id="325" r:id="rId14"/>
    <p:sldId id="326" r:id="rId15"/>
    <p:sldId id="334" r:id="rId16"/>
    <p:sldId id="335" r:id="rId17"/>
    <p:sldId id="337" r:id="rId18"/>
    <p:sldId id="353" r:id="rId19"/>
    <p:sldId id="352" r:id="rId20"/>
    <p:sldId id="351" r:id="rId21"/>
    <p:sldId id="346" r:id="rId22"/>
    <p:sldId id="348" r:id="rId23"/>
    <p:sldId id="347" r:id="rId24"/>
    <p:sldId id="344" r:id="rId25"/>
    <p:sldId id="279" r:id="rId26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-52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15/05/2019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 smtClean="0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smtClean="0"/>
              <a:t>20/05/2015</a:t>
            </a:r>
            <a:endParaRPr lang="es-ES" dirty="0"/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15/05/2019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May 2019</a:t>
            </a: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Safety coordination for external contractors </a:t>
            </a:r>
            <a:endParaRPr lang="es-E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June 2018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Annual</a:t>
            </a:r>
            <a:r>
              <a:rPr lang="es-ES" dirty="0" smtClean="0"/>
              <a:t> </a:t>
            </a:r>
            <a:r>
              <a:rPr lang="es-ES" dirty="0" err="1" smtClean="0"/>
              <a:t>Seminar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Safety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June 2018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Annual</a:t>
            </a:r>
            <a:r>
              <a:rPr lang="es-ES" dirty="0" smtClean="0"/>
              <a:t> </a:t>
            </a:r>
            <a:r>
              <a:rPr lang="es-ES" dirty="0" err="1" smtClean="0"/>
              <a:t>Seminar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Safety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June 2018</a:t>
            </a: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Annual</a:t>
            </a:r>
            <a:r>
              <a:rPr lang="es-ES" dirty="0" smtClean="0"/>
              <a:t> </a:t>
            </a:r>
            <a:r>
              <a:rPr lang="es-ES" dirty="0" err="1" smtClean="0"/>
              <a:t>Seminar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Safety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June 2018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Annual</a:t>
            </a:r>
            <a:r>
              <a:rPr lang="es-ES" dirty="0" smtClean="0"/>
              <a:t> </a:t>
            </a:r>
            <a:r>
              <a:rPr lang="es-ES" dirty="0" err="1" smtClean="0"/>
              <a:t>Seminar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June 2018</a:t>
            </a: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Annual</a:t>
            </a:r>
            <a:r>
              <a:rPr lang="es-ES" dirty="0" smtClean="0"/>
              <a:t> </a:t>
            </a:r>
            <a:r>
              <a:rPr lang="es-ES" dirty="0" err="1" smtClean="0"/>
              <a:t>Seminar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15/05/2019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15/05/2019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 smtClean="0"/>
              <a:t>May</a:t>
            </a:r>
            <a:r>
              <a:rPr lang="es-ES" dirty="0" smtClean="0"/>
              <a:t> 2019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930228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Safety coordination for external contractors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1002" y="1330304"/>
            <a:ext cx="634928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323E4F"/>
                </a:solidFill>
                <a:latin typeface="Arial Black" charset="0"/>
              </a:rPr>
              <a:t>Safety coordination for external contractors at ALBA Synchrotron Facility</a:t>
            </a:r>
          </a:p>
        </p:txBody>
      </p:sp>
      <p:sp>
        <p:nvSpPr>
          <p:cNvPr id="9" name="Marcador de contenido 6"/>
          <p:cNvSpPr>
            <a:spLocks noGrp="1"/>
          </p:cNvSpPr>
          <p:nvPr>
            <p:ph sz="quarter" idx="10"/>
          </p:nvPr>
        </p:nvSpPr>
        <p:spPr>
          <a:xfrm>
            <a:off x="5047006" y="3855715"/>
            <a:ext cx="2429181" cy="1068741"/>
          </a:xfrm>
        </p:spPr>
        <p:txBody>
          <a:bodyPr>
            <a:normAutofit/>
          </a:bodyPr>
          <a:lstStyle/>
          <a:p>
            <a:r>
              <a:rPr lang="es-ES" sz="2000" u="sng" dirty="0" smtClean="0"/>
              <a:t>Carme Mármol</a:t>
            </a:r>
          </a:p>
          <a:p>
            <a:r>
              <a:rPr lang="es-ES" sz="2000" dirty="0"/>
              <a:t>José Aguilar</a:t>
            </a:r>
          </a:p>
          <a:p>
            <a:endParaRPr lang="es-ES" sz="2000" dirty="0" smtClean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 dirty="0"/>
          </a:p>
        </p:txBody>
      </p:sp>
      <p:sp>
        <p:nvSpPr>
          <p:cNvPr id="11" name="Rectangle 10"/>
          <p:cNvSpPr/>
          <p:nvPr/>
        </p:nvSpPr>
        <p:spPr>
          <a:xfrm>
            <a:off x="864284" y="778376"/>
            <a:ext cx="4881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Then…according to the jurisprudence.........</a:t>
            </a:r>
          </a:p>
          <a:p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4752" y="2254652"/>
            <a:ext cx="5646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 VIGLANO DUTY </a:t>
            </a:r>
            <a:r>
              <a:rPr lang="en-US" dirty="0" smtClean="0"/>
              <a:t>is </a:t>
            </a:r>
            <a:r>
              <a:rPr lang="en-US" dirty="0"/>
              <a:t>done by asking to the </a:t>
            </a:r>
            <a:r>
              <a:rPr lang="en-US" dirty="0" smtClean="0"/>
              <a:t>subcontractors their safety documents.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38" y="761897"/>
            <a:ext cx="2183858" cy="144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6" y="1322734"/>
            <a:ext cx="2078614" cy="181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2</a:t>
            </a:r>
            <a:r>
              <a:rPr lang="en-US" dirty="0"/>
              <a:t>. SPANISH REGULATION &amp; ITS EFFECTS</a:t>
            </a:r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95" y="2824103"/>
            <a:ext cx="1966130" cy="193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39" y="992221"/>
            <a:ext cx="33782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6" y="371813"/>
            <a:ext cx="1408176" cy="138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6310" y="2139919"/>
            <a:ext cx="39346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With tools: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Internal Procedure for Safety </a:t>
            </a:r>
            <a:r>
              <a:rPr lang="en-US" dirty="0" smtClean="0"/>
              <a:t>Coordination.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A</a:t>
            </a:r>
            <a:r>
              <a:rPr lang="en-US" dirty="0" smtClean="0"/>
              <a:t>n </a:t>
            </a:r>
            <a:r>
              <a:rPr lang="en-US" dirty="0"/>
              <a:t>internal communication tool: </a:t>
            </a:r>
            <a:r>
              <a:rPr lang="en-US" dirty="0" err="1"/>
              <a:t>jira</a:t>
            </a:r>
            <a:r>
              <a:rPr lang="en-US" dirty="0"/>
              <a:t> safety ticket </a:t>
            </a:r>
            <a:r>
              <a:rPr lang="en-US" dirty="0" smtClean="0"/>
              <a:t>system.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 external on line platform as document </a:t>
            </a:r>
            <a:r>
              <a:rPr lang="en-US" dirty="0"/>
              <a:t>management </a:t>
            </a:r>
            <a:r>
              <a:rPr lang="en-US" dirty="0" smtClean="0"/>
              <a:t>tool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3. HOW WE FACE IT AT ALBA</a:t>
            </a:r>
            <a:endParaRPr lang="en-US" dirty="0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4568" y="615031"/>
            <a:ext cx="4177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With balance (legal requirements vs effectiveness):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We focus in the working plan (specific risk assessment) &amp; main important safety documents.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00556" y="3155581"/>
            <a:ext cx="3169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If </a:t>
            </a:r>
            <a:r>
              <a:rPr lang="en-US" b="1" dirty="0">
                <a:solidFill>
                  <a:srgbClr val="0070C0"/>
                </a:solidFill>
              </a:rPr>
              <a:t>special risk are detected </a:t>
            </a:r>
            <a:r>
              <a:rPr lang="en-U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situ safety training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Coordination meeting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Visits &amp;Inspections.</a:t>
            </a:r>
          </a:p>
        </p:txBody>
      </p:sp>
    </p:spTree>
    <p:extLst>
      <p:ext uri="{BB962C8B-B14F-4D97-AF65-F5344CB8AC3E}">
        <p14:creationId xmlns:p14="http://schemas.microsoft.com/office/powerpoint/2010/main" val="31344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12</a:t>
            </a:fld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604520" y="917159"/>
            <a:ext cx="7348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The Tools: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2" y="1464559"/>
            <a:ext cx="1682877" cy="242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65" y="2483466"/>
            <a:ext cx="762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75" y="1377679"/>
            <a:ext cx="55387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467099" y="2483466"/>
            <a:ext cx="1882738" cy="9401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7565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3. HOW WE FACE IT AT ALBA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853" y="3719512"/>
            <a:ext cx="2211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Internal procedure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07799" y="1047849"/>
            <a:ext cx="3542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Internal communication tool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13</a:t>
            </a:fld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879895" y="590192"/>
            <a:ext cx="492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Ask for the preliminary main information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0" y="990330"/>
            <a:ext cx="67437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1643195" y="990330"/>
            <a:ext cx="2524260" cy="373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63850" y="1941849"/>
            <a:ext cx="1325370" cy="2203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34107" y="2402606"/>
            <a:ext cx="1184856" cy="2862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72135" y="2090676"/>
            <a:ext cx="2177538" cy="1315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72135" y="3348508"/>
            <a:ext cx="2177538" cy="1315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27664" y="1708602"/>
            <a:ext cx="1325370" cy="466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3. HOW WE FACE IT AT ALBA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8" y="1093645"/>
            <a:ext cx="576453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14</a:t>
            </a:fld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879895" y="724313"/>
            <a:ext cx="492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Ask for the preliminary main information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68946" y="1135129"/>
            <a:ext cx="1211838" cy="373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65248" y="3644771"/>
            <a:ext cx="1184856" cy="2862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91737" y="3579613"/>
            <a:ext cx="1741741" cy="9049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3. HOW WE FACE IT AT ALBA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88" y="678829"/>
            <a:ext cx="5450586" cy="373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15</a:t>
            </a:fld>
            <a:endParaRPr lang="es-ES" dirty="0"/>
          </a:p>
        </p:txBody>
      </p:sp>
      <p:sp>
        <p:nvSpPr>
          <p:cNvPr id="15" name="Oval 14"/>
          <p:cNvSpPr/>
          <p:nvPr/>
        </p:nvSpPr>
        <p:spPr>
          <a:xfrm>
            <a:off x="2487721" y="1579673"/>
            <a:ext cx="1211838" cy="373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97667" y="2698897"/>
            <a:ext cx="1184856" cy="2862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97667" y="679289"/>
            <a:ext cx="1180234" cy="4333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3. HOW WE FACE IT AT ALBA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8" y="605196"/>
            <a:ext cx="4158422" cy="205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16</a:t>
            </a:fld>
            <a:endParaRPr lang="es-ES" dirty="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3. HOW WE FACE IT AT ALBA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74149" y="2691399"/>
            <a:ext cx="3964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External online document repository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6014" y="1249846"/>
            <a:ext cx="2930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Maintenance &amp; Installation profile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62267" y="2141621"/>
            <a:ext cx="2930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Services profile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5091" y="3183828"/>
            <a:ext cx="3521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Ask directly to the external contractors their safety documentation &amp; validates it.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822257" y="1896177"/>
            <a:ext cx="927379" cy="490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38424" y="2903857"/>
            <a:ext cx="3810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But the access management is done by ALBA ( platform is not linked with ALBA’s control access system).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38424" y="4076076"/>
            <a:ext cx="381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Working plan is assessed/validated by ALBA.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17</a:t>
            </a:fld>
            <a:endParaRPr lang="es-ES" dirty="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3. HOW WE FACE IT AT ALBA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16805" y="681025"/>
            <a:ext cx="3542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Maintenance &amp; </a:t>
            </a:r>
            <a:r>
              <a:rPr lang="en-US" b="1" dirty="0" smtClean="0">
                <a:solidFill>
                  <a:schemeClr val="accent5"/>
                </a:solidFill>
              </a:rPr>
              <a:t>Installation profile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6255" y="1147338"/>
            <a:ext cx="446116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Company’s documents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A document where the subcontractor confirm that he has received risk &amp; emergency information from ALBA &amp; he is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in charge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of distribute this information through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his/her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crew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Risk assessment and planning of the preventive </a:t>
            </a:r>
            <a:r>
              <a:rPr lang="en-US" sz="1400" dirty="0" smtClean="0"/>
              <a:t>activity of the company.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Safety organization system certificate.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Safety on site responsible designation &amp; he/she's </a:t>
            </a:r>
            <a:r>
              <a:rPr lang="en-US" sz="1400" dirty="0" smtClean="0"/>
              <a:t>training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Working Plan (specific risk assessment of the work to be performed). Own from ALBA.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8804" y="2113535"/>
            <a:ext cx="3542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Service profile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6841" y="2586401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Company’s documents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A document where the subcontractor confirm that he has received risk &amp; emergency information from ALBA &amp; he is in charge of distribute this information </a:t>
            </a:r>
            <a:r>
              <a:rPr lang="en-US" sz="1400" b="1">
                <a:solidFill>
                  <a:schemeClr val="accent6">
                    <a:lumMod val="75000"/>
                  </a:schemeClr>
                </a:solidFill>
              </a:rPr>
              <a:t>through </a:t>
            </a:r>
            <a:r>
              <a:rPr lang="en-US" sz="1400" b="1" smtClean="0">
                <a:solidFill>
                  <a:schemeClr val="accent6">
                    <a:lumMod val="75000"/>
                  </a:schemeClr>
                </a:solidFill>
              </a:rPr>
              <a:t>his/her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crew.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Working Plan (specific risk assessment)</a:t>
            </a:r>
          </a:p>
        </p:txBody>
      </p:sp>
    </p:spTree>
    <p:extLst>
      <p:ext uri="{BB962C8B-B14F-4D97-AF65-F5344CB8AC3E}">
        <p14:creationId xmlns:p14="http://schemas.microsoft.com/office/powerpoint/2010/main" val="27015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18</a:t>
            </a:fld>
            <a:endParaRPr lang="es-ES" dirty="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3. HOW WE FACE IT AT ALBA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16805" y="681025"/>
            <a:ext cx="3542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Maintenance &amp; </a:t>
            </a:r>
            <a:r>
              <a:rPr lang="en-US" b="1" dirty="0" smtClean="0">
                <a:solidFill>
                  <a:schemeClr val="accent5"/>
                </a:solidFill>
              </a:rPr>
              <a:t>Installation profile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6255" y="1147338"/>
            <a:ext cx="551410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Worker’s documents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Work Medical checking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Authorization of work to be done.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Certificate of delivery of individual protection equipment (EPIS).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Certificate of  training in prevention of occupational risks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Specific training Certificates : Depending on the works :training such as training for work at height, confined spaces, electrical risk, forklifts, lifting platforms, electrical work,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Certificate of delivery of workplace risk assessment information.</a:t>
            </a:r>
            <a:endParaRPr lang="en-U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005677" y="3240219"/>
            <a:ext cx="3542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Service profile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2932" y="36095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Worker’s documents: </a:t>
            </a:r>
            <a:r>
              <a:rPr lang="en-US" sz="1400" dirty="0" smtClean="0"/>
              <a:t>No documents are requested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01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19</a:t>
            </a:fld>
            <a:endParaRPr lang="es-ES" dirty="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3. HOW WE FACE IT AT ALBA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40158" y="566620"/>
            <a:ext cx="354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Maintenance &amp; </a:t>
            </a:r>
            <a:r>
              <a:rPr lang="en-US" b="1" dirty="0" smtClean="0">
                <a:solidFill>
                  <a:schemeClr val="accent5"/>
                </a:solidFill>
              </a:rPr>
              <a:t>Installation: Company screen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40927" y="4133036"/>
            <a:ext cx="2930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Soft called: Services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2" y="1222337"/>
            <a:ext cx="8538743" cy="265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65219" y="1720451"/>
            <a:ext cx="1510145" cy="5724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74673" y="1662544"/>
            <a:ext cx="1631372" cy="630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21782" y="1627906"/>
            <a:ext cx="1122218" cy="630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745" y="107254"/>
            <a:ext cx="7070271" cy="994172"/>
          </a:xfrm>
        </p:spPr>
        <p:txBody>
          <a:bodyPr/>
          <a:lstStyle/>
          <a:p>
            <a:r>
              <a:rPr lang="en-US" dirty="0" smtClean="0"/>
              <a:t>SAFETY COORDINATION FOR EXTERNAL CONTRACTORS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20072" y="980728"/>
            <a:ext cx="3716778" cy="719379"/>
          </a:xfrm>
          <a:prstGeom prst="rect">
            <a:avLst/>
          </a:prstGeom>
          <a:solidFill>
            <a:srgbClr val="DEDFE6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 b="1">
                <a:solidFill>
                  <a:srgbClr val="112E5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800" b="0" dirty="0"/>
              <a:t>1</a:t>
            </a:r>
          </a:p>
          <a:p>
            <a:r>
              <a:rPr lang="en-US" sz="1800" b="0" dirty="0" smtClean="0"/>
              <a:t>Why &amp; When to coordinate?</a:t>
            </a:r>
            <a:endParaRPr lang="en-US" sz="1800" b="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220072" y="1852372"/>
            <a:ext cx="3716778" cy="992428"/>
          </a:xfrm>
          <a:prstGeom prst="rect">
            <a:avLst/>
          </a:prstGeom>
          <a:solidFill>
            <a:srgbClr val="88A0B8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800" dirty="0">
                <a:solidFill>
                  <a:prstClr val="white"/>
                </a:solidFill>
              </a:rPr>
              <a:t>2</a:t>
            </a:r>
          </a:p>
          <a:p>
            <a:r>
              <a:rPr lang="en-US" sz="1800" dirty="0">
                <a:solidFill>
                  <a:prstClr val="white"/>
                </a:solidFill>
              </a:rPr>
              <a:t>Spanish </a:t>
            </a:r>
            <a:r>
              <a:rPr lang="en-US" sz="1800" dirty="0" smtClean="0">
                <a:solidFill>
                  <a:prstClr val="white"/>
                </a:solidFill>
              </a:rPr>
              <a:t>regulation and its </a:t>
            </a:r>
            <a:r>
              <a:rPr lang="en-US" sz="1800" dirty="0">
                <a:solidFill>
                  <a:prstClr val="white"/>
                </a:solidFill>
              </a:rPr>
              <a:t>effects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220072" y="2997065"/>
            <a:ext cx="3716778" cy="719379"/>
          </a:xfrm>
          <a:prstGeom prst="rect">
            <a:avLst/>
          </a:prstGeom>
          <a:solidFill>
            <a:srgbClr val="125E9F"/>
          </a:solidFill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ES_tradnl" sz="1800" dirty="0">
                <a:solidFill>
                  <a:prstClr val="white"/>
                </a:solidFill>
              </a:rPr>
              <a:t>3</a:t>
            </a:r>
            <a:endParaRPr lang="es-ES_tradnl" sz="1800" dirty="0" smtClean="0">
              <a:solidFill>
                <a:prstClr val="white"/>
              </a:solidFill>
            </a:endParaRPr>
          </a:p>
          <a:p>
            <a:r>
              <a:rPr lang="en-US" sz="1800" dirty="0" smtClean="0">
                <a:solidFill>
                  <a:prstClr val="white"/>
                </a:solidFill>
              </a:rPr>
              <a:t>How we face it at ALBA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224022" y="3868709"/>
            <a:ext cx="3716778" cy="71937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ES_tradnl" sz="1800" dirty="0">
                <a:solidFill>
                  <a:prstClr val="white"/>
                </a:solidFill>
              </a:rPr>
              <a:t>4</a:t>
            </a:r>
            <a:endParaRPr lang="es-ES_tradnl" sz="1800" dirty="0" smtClean="0">
              <a:solidFill>
                <a:prstClr val="white"/>
              </a:solidFill>
            </a:endParaRPr>
          </a:p>
          <a:p>
            <a:r>
              <a:rPr lang="en-US" sz="1800" dirty="0" smtClean="0">
                <a:solidFill>
                  <a:prstClr val="white"/>
                </a:solidFill>
              </a:rPr>
              <a:t>Conclusions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14021" y="4780830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3" y="665751"/>
            <a:ext cx="4616657" cy="37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7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20</a:t>
            </a:fld>
            <a:endParaRPr lang="es-ES" dirty="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3. HOW WE FACE IT AT ALBA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4350" y="202799"/>
            <a:ext cx="3542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Working Plan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91" y="387465"/>
            <a:ext cx="3343275" cy="43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9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21</a:t>
            </a:fld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3534814" y="627922"/>
            <a:ext cx="492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In 2018…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13195" y="1417678"/>
            <a:ext cx="47652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We manage </a:t>
            </a:r>
            <a:r>
              <a:rPr lang="en-US" b="1" dirty="0" smtClean="0"/>
              <a:t>210</a:t>
            </a:r>
            <a:r>
              <a:rPr lang="en-US" dirty="0" smtClean="0"/>
              <a:t> contractors in our facility, in some cases with chain of subcontracting.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25% </a:t>
            </a:r>
            <a:r>
              <a:rPr lang="es-ES" dirty="0" smtClean="0"/>
              <a:t>of </a:t>
            </a:r>
            <a:r>
              <a:rPr lang="en-US" dirty="0" smtClean="0"/>
              <a:t>them</a:t>
            </a:r>
            <a:r>
              <a:rPr lang="es-ES" dirty="0" smtClean="0"/>
              <a:t> come 2-3 times </a:t>
            </a:r>
            <a:r>
              <a:rPr lang="en-US" dirty="0" smtClean="0"/>
              <a:t>for</a:t>
            </a:r>
            <a:r>
              <a:rPr lang="es-ES" dirty="0" smtClean="0"/>
              <a:t> </a:t>
            </a:r>
            <a:r>
              <a:rPr lang="en-US" dirty="0" smtClean="0"/>
              <a:t>different</a:t>
            </a:r>
            <a:r>
              <a:rPr lang="es-ES" dirty="0" smtClean="0"/>
              <a:t> </a:t>
            </a:r>
            <a:r>
              <a:rPr lang="en-US" dirty="0" smtClean="0"/>
              <a:t>activities</a:t>
            </a:r>
            <a:r>
              <a:rPr lang="es-ES" dirty="0" smtClean="0"/>
              <a:t>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90% </a:t>
            </a:r>
            <a:r>
              <a:rPr lang="en-US" dirty="0" smtClean="0"/>
              <a:t>of the from Maintenance &amp; installation profile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total of </a:t>
            </a:r>
            <a:r>
              <a:rPr lang="en-US" b="1" dirty="0" smtClean="0"/>
              <a:t>8000 </a:t>
            </a:r>
            <a:r>
              <a:rPr lang="en-US" dirty="0" smtClean="0"/>
              <a:t>documents were reviewed .</a:t>
            </a:r>
          </a:p>
        </p:txBody>
      </p:sp>
      <p:pic>
        <p:nvPicPr>
          <p:cNvPr id="19459" name="Picture 3" descr="Y:\ALBA\19_FOTOS\FOTOS SAFETY\20151114_090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6" y="812588"/>
            <a:ext cx="2798064" cy="37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3. HOW WE FACE IT AT ALBA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22</a:t>
            </a:fld>
            <a:endParaRPr lang="es-E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4. CONCLUSIONS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34814" y="627922"/>
            <a:ext cx="492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According  to our experience…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52666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34814" y="1100443"/>
            <a:ext cx="51995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most essential document </a:t>
            </a:r>
            <a:r>
              <a:rPr lang="en-US" b="1" dirty="0"/>
              <a:t>is the working </a:t>
            </a:r>
            <a:r>
              <a:rPr lang="en-US" b="1" dirty="0" smtClean="0"/>
              <a:t>plan</a:t>
            </a:r>
            <a:r>
              <a:rPr lang="en-US" dirty="0" smtClean="0"/>
              <a:t>. Is just where </a:t>
            </a:r>
            <a:r>
              <a:rPr lang="en-US" dirty="0"/>
              <a:t>we detect </a:t>
            </a:r>
            <a:r>
              <a:rPr lang="en-US" dirty="0" smtClean="0"/>
              <a:t>(deficient </a:t>
            </a:r>
            <a:r>
              <a:rPr lang="en-US" dirty="0"/>
              <a:t>risk </a:t>
            </a:r>
            <a:r>
              <a:rPr lang="en-US" dirty="0" smtClean="0"/>
              <a:t>assessment &amp; lack of information).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ALBA’s staff responsible of the works contracted </a:t>
            </a:r>
            <a:r>
              <a:rPr lang="en-US" b="1" dirty="0" smtClean="0"/>
              <a:t>should be more implied </a:t>
            </a:r>
            <a:r>
              <a:rPr lang="en-US" dirty="0" smtClean="0"/>
              <a:t>than now (knowledge of works and site).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</a:t>
            </a:r>
            <a:r>
              <a:rPr lang="en-US" dirty="0" smtClean="0"/>
              <a:t>ocusing </a:t>
            </a:r>
            <a:r>
              <a:rPr lang="en-US" dirty="0"/>
              <a:t>on the actions that really </a:t>
            </a:r>
            <a:r>
              <a:rPr lang="en-US" b="1" dirty="0"/>
              <a:t>can avoid accidents/incidents </a:t>
            </a:r>
            <a:r>
              <a:rPr lang="en-US" dirty="0"/>
              <a:t>and get evidence &amp; tracking of </a:t>
            </a:r>
            <a:r>
              <a:rPr lang="en-US" dirty="0" smtClean="0"/>
              <a:t>these </a:t>
            </a:r>
            <a:r>
              <a:rPr lang="en-US" dirty="0"/>
              <a:t>actions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Monitoring  that subcontractors complies with H &amp; S regulations in </a:t>
            </a:r>
            <a:r>
              <a:rPr lang="en-US" b="1" dirty="0"/>
              <a:t>fact should be an Administration role </a:t>
            </a:r>
            <a:r>
              <a:rPr lang="en-US" b="1" dirty="0" smtClean="0"/>
              <a:t>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0482" name="Picture 2" descr="Y:\ALBA\19_FOTOS\FOTOS SAFETY\20170823_122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2" y="812588"/>
            <a:ext cx="2752344" cy="36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23</a:t>
            </a:fld>
            <a:endParaRPr lang="es-ES" dirty="0"/>
          </a:p>
        </p:txBody>
      </p:sp>
      <p:pic>
        <p:nvPicPr>
          <p:cNvPr id="7" name="Picture 2" descr="Resultado de imagen de safety cul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13" y="3745953"/>
            <a:ext cx="1430953" cy="10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4. CONCLUSIONS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6" y="1375495"/>
            <a:ext cx="3314700" cy="206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83738" y="1375495"/>
            <a:ext cx="4954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Identify </a:t>
            </a:r>
            <a:r>
              <a:rPr lang="en-US" dirty="0"/>
              <a:t>and reverse risk situations.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Integrate </a:t>
            </a:r>
            <a:r>
              <a:rPr lang="en-US" dirty="0"/>
              <a:t>safety in the </a:t>
            </a:r>
            <a:r>
              <a:rPr lang="en-US" dirty="0" smtClean="0"/>
              <a:t>organization.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Ensure contractors are informed </a:t>
            </a:r>
            <a:r>
              <a:rPr lang="en-US" dirty="0"/>
              <a:t>and knows safety and emergency </a:t>
            </a:r>
            <a:r>
              <a:rPr lang="en-US" dirty="0" smtClean="0"/>
              <a:t>procedures.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Ensure that everyone </a:t>
            </a:r>
            <a:r>
              <a:rPr lang="en-US" dirty="0" smtClean="0"/>
              <a:t>knows how to perform </a:t>
            </a:r>
            <a:r>
              <a:rPr lang="en-US" dirty="0"/>
              <a:t>their work safely</a:t>
            </a:r>
            <a:r>
              <a:rPr lang="en-US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53702" y="882091"/>
            <a:ext cx="5038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Summarizing Safety coordination helps to: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24</a:t>
            </a:fld>
            <a:endParaRPr lang="es-E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4. CONCLUSIONS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687" y="882091"/>
            <a:ext cx="492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Not focus to much here …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3508" y="40080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Instead of do it here!!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59" y="1797338"/>
            <a:ext cx="2399594" cy="20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8" y="1426767"/>
            <a:ext cx="26193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08" y="1574404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25</a:t>
            </a:fld>
            <a:endParaRPr lang="es-ES" dirty="0"/>
          </a:p>
        </p:txBody>
      </p:sp>
      <p:sp>
        <p:nvSpPr>
          <p:cNvPr id="11" name="4 Título"/>
          <p:cNvSpPr txBox="1">
            <a:spLocks/>
          </p:cNvSpPr>
          <p:nvPr/>
        </p:nvSpPr>
        <p:spPr bwMode="auto">
          <a:xfrm>
            <a:off x="904770" y="784587"/>
            <a:ext cx="7654636" cy="79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88A0B8"/>
                </a:solidFill>
                <a:latin typeface="Calibri" pitchFamily="34" charset="0"/>
              </a:rPr>
              <a:t>THANKS FOR YOUR ATTENTION</a:t>
            </a:r>
            <a:r>
              <a:rPr lang="en-US" sz="3600" b="1" dirty="0" smtClean="0">
                <a:solidFill>
                  <a:srgbClr val="88A0B8"/>
                </a:solidFill>
                <a:latin typeface="Calibri" pitchFamily="34" charset="0"/>
                <a:sym typeface="Wingdings" panose="05000000000000000000" pitchFamily="2" charset="2"/>
              </a:rPr>
              <a:t></a:t>
            </a:r>
            <a:endParaRPr lang="en-US" sz="3600" b="1" dirty="0">
              <a:solidFill>
                <a:srgbClr val="88A0B8"/>
              </a:solidFill>
              <a:latin typeface="Calibri" pitchFamily="34" charset="0"/>
            </a:endParaRPr>
          </a:p>
        </p:txBody>
      </p:sp>
      <p:sp>
        <p:nvSpPr>
          <p:cNvPr id="12" name="Textfeld 5"/>
          <p:cNvSpPr txBox="1">
            <a:spLocks noGrp="1"/>
          </p:cNvSpPr>
          <p:nvPr>
            <p:ph sz="quarter" idx="10"/>
          </p:nvPr>
        </p:nvSpPr>
        <p:spPr>
          <a:xfrm>
            <a:off x="4645461" y="1663779"/>
            <a:ext cx="4151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Carme</a:t>
            </a:r>
            <a:r>
              <a:rPr lang="de-DE" sz="1600" dirty="0" smtClean="0"/>
              <a:t> </a:t>
            </a:r>
            <a:r>
              <a:rPr lang="de-DE" sz="1600" dirty="0" err="1" smtClean="0"/>
              <a:t>Marmol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Occupational Health &amp; Safety</a:t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ALBA Synchrotron Light Source</a:t>
            </a:r>
            <a:br>
              <a:rPr lang="de-DE" sz="1600" dirty="0"/>
            </a:br>
            <a:r>
              <a:rPr lang="de-DE" sz="1600" dirty="0"/>
              <a:t>C/ </a:t>
            </a:r>
            <a:r>
              <a:rPr lang="de-DE" sz="1600" dirty="0" smtClean="0"/>
              <a:t>de la Llum</a:t>
            </a:r>
            <a:r>
              <a:rPr lang="de-DE" sz="1600" dirty="0"/>
              <a:t>, 2 - 26</a:t>
            </a:r>
            <a:br>
              <a:rPr lang="de-DE" sz="1600" dirty="0"/>
            </a:br>
            <a:r>
              <a:rPr lang="de-DE" sz="1600" dirty="0"/>
              <a:t>08290 Cerdanyola del Vallès (Barcelona)</a:t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Tel.: +34 93 592 44 </a:t>
            </a:r>
            <a:r>
              <a:rPr lang="de-DE" sz="1600" dirty="0" smtClean="0"/>
              <a:t>61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Fax.: +34 93 592 43 01</a:t>
            </a:r>
            <a:br>
              <a:rPr lang="de-DE" sz="1600" dirty="0"/>
            </a:br>
            <a:r>
              <a:rPr lang="de-DE" sz="1600" dirty="0"/>
              <a:t>Mail: </a:t>
            </a:r>
            <a:r>
              <a:rPr lang="de-DE" sz="1600" dirty="0" smtClean="0"/>
              <a:t>cmarmol@cells.es</a:t>
            </a:r>
            <a:endParaRPr lang="de-DE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0" y="1749860"/>
            <a:ext cx="41275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916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40158" y="66483"/>
            <a:ext cx="7013225" cy="1000274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WHEN &amp; WHY SAFETY </a:t>
            </a:r>
            <a:r>
              <a:rPr lang="en-US" dirty="0"/>
              <a:t>COORDINATION?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2434" y="2408349"/>
            <a:ext cx="2704563" cy="953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8" y="1718580"/>
            <a:ext cx="3304806" cy="23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28055" y="77098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When two or more companies meet in the same workplace</a:t>
            </a:r>
            <a:r>
              <a:rPr lang="en-US" dirty="0"/>
              <a:t>, the occupational risks inherent to the activity of each one of them can be increased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Due to lack of knowledge on the </a:t>
            </a:r>
            <a:r>
              <a:rPr lang="en-US" b="1" dirty="0"/>
              <a:t>structural and intrinsic characteristics </a:t>
            </a:r>
            <a:r>
              <a:rPr lang="en-US" dirty="0"/>
              <a:t>of an unknown site.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Due to the lack of knowledge of </a:t>
            </a:r>
            <a:r>
              <a:rPr lang="en-US" b="1" dirty="0"/>
              <a:t>what other companies are doing</a:t>
            </a:r>
            <a:r>
              <a:rPr lang="en-US" dirty="0"/>
              <a:t>, and consequently because of the lack of defense against the risks generated by others.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Due to the </a:t>
            </a:r>
            <a:r>
              <a:rPr lang="en-US" b="1" dirty="0"/>
              <a:t>uncontrolled interaction </a:t>
            </a:r>
            <a:r>
              <a:rPr lang="en-US" dirty="0"/>
              <a:t>of the different activities.</a:t>
            </a:r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14021" y="4780830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</p:spTree>
    <p:extLst>
      <p:ext uri="{BB962C8B-B14F-4D97-AF65-F5344CB8AC3E}">
        <p14:creationId xmlns:p14="http://schemas.microsoft.com/office/powerpoint/2010/main" val="21138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442434" y="2408349"/>
            <a:ext cx="2704563" cy="953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Y:\ALBA\19_FOTOS\FOTOS SAFETY\20160505_125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14" y="738281"/>
            <a:ext cx="207264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ALBA\19_FOTOS\FOTOS SAFETY\20160906_093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94" y="2756416"/>
            <a:ext cx="207264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:\ALBA\19_FOTOS\FOTOS SAFETY\20170922_081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95" y="738281"/>
            <a:ext cx="2097024" cy="1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04687" y="4310896"/>
            <a:ext cx="2195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He </a:t>
            </a:r>
            <a:r>
              <a:rPr lang="en-US" dirty="0" smtClean="0"/>
              <a:t>liquefaction </a:t>
            </a:r>
            <a:r>
              <a:rPr lang="en-US" dirty="0"/>
              <a:t>plant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76745" y="2285667"/>
            <a:ext cx="286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Conditioning a new BL hutch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53009" y="2223683"/>
            <a:ext cx="2541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Facility maintenance task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940158" y="66483"/>
            <a:ext cx="7013225" cy="1000274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WHEN &amp; WHY SAFETY </a:t>
            </a:r>
            <a:r>
              <a:rPr lang="en-US" dirty="0"/>
              <a:t>COORDINATION?</a:t>
            </a:r>
          </a:p>
        </p:txBody>
      </p:sp>
      <p:sp>
        <p:nvSpPr>
          <p:cNvPr id="2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14021" y="4780830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</p:spTree>
    <p:extLst>
      <p:ext uri="{BB962C8B-B14F-4D97-AF65-F5344CB8AC3E}">
        <p14:creationId xmlns:p14="http://schemas.microsoft.com/office/powerpoint/2010/main" val="38821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442434" y="2408349"/>
            <a:ext cx="2704563" cy="953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Y:\ALBA\19_FOTOS\FOTOS SAFETY\20170823_153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397" y="770934"/>
            <a:ext cx="2674412" cy="20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3" y="770934"/>
            <a:ext cx="2642480" cy="198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44824" y="2934460"/>
            <a:ext cx="217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New BL construction</a:t>
            </a:r>
            <a:endParaRPr lang="en-US" dirty="0"/>
          </a:p>
        </p:txBody>
      </p:sp>
      <p:pic>
        <p:nvPicPr>
          <p:cNvPr id="13" name="Picture 3" descr="Y:\ALBA\19_FOTOS\FOTOS SAFETY\20170828_095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61" y="778883"/>
            <a:ext cx="262128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40158" y="66483"/>
            <a:ext cx="7013225" cy="1000274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WHEN &amp; WHY SAFETY </a:t>
            </a:r>
            <a:r>
              <a:rPr lang="en-US" dirty="0"/>
              <a:t>COORDINATION?</a:t>
            </a:r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14021" y="4780830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</p:spTree>
    <p:extLst>
      <p:ext uri="{BB962C8B-B14F-4D97-AF65-F5344CB8AC3E}">
        <p14:creationId xmlns:p14="http://schemas.microsoft.com/office/powerpoint/2010/main" val="36663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57" y="817877"/>
            <a:ext cx="2351492" cy="33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68" y="817877"/>
            <a:ext cx="4194175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03180" y="4216814"/>
            <a:ext cx="3011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equipment maintenance tasks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0025" y="3146937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Facility general </a:t>
            </a:r>
            <a:r>
              <a:rPr lang="en-US" dirty="0"/>
              <a:t>maintenance tasks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40158" y="66483"/>
            <a:ext cx="7013225" cy="1000274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WHEN &amp; WHY SAFETY </a:t>
            </a:r>
            <a:r>
              <a:rPr lang="en-US" dirty="0"/>
              <a:t>COORDINATION?</a:t>
            </a:r>
          </a:p>
        </p:txBody>
      </p:sp>
      <p:sp>
        <p:nvSpPr>
          <p:cNvPr id="1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14021" y="4780830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</p:spTree>
    <p:extLst>
      <p:ext uri="{BB962C8B-B14F-4D97-AF65-F5344CB8AC3E}">
        <p14:creationId xmlns:p14="http://schemas.microsoft.com/office/powerpoint/2010/main" val="31709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3729112" y="3449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Royal Decree 1627/1997</a:t>
            </a:r>
            <a:r>
              <a:rPr lang="en-US" dirty="0"/>
              <a:t>, of October 24, which establishes minimum safety and health provisions in </a:t>
            </a:r>
            <a:r>
              <a:rPr lang="en-US" b="1" dirty="0"/>
              <a:t>construction works.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3029" y="1690573"/>
            <a:ext cx="2474891" cy="1533529"/>
            <a:chOff x="50082" y="1609724"/>
            <a:chExt cx="2474891" cy="15335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29" y="2104112"/>
              <a:ext cx="1334257" cy="103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50082" y="1609724"/>
              <a:ext cx="2474891" cy="4943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1800" b="0" kern="1200">
                  <a:solidFill>
                    <a:srgbClr val="323E4F"/>
                  </a:solidFill>
                  <a:latin typeface="Arial Black" charset="0"/>
                  <a:ea typeface="+mn-ea"/>
                  <a:cs typeface="+mn-cs"/>
                </a:defRPr>
              </a:lvl1pPr>
            </a:lstStyle>
            <a:p>
              <a:pPr algn="l"/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b="1" dirty="0">
                  <a:latin typeface="+mn-lt"/>
                </a:rPr>
                <a:t>Directive 89/391 / </a:t>
              </a:r>
              <a:r>
                <a:rPr lang="en-US" b="1" dirty="0" smtClean="0">
                  <a:latin typeface="+mn-lt"/>
                </a:rPr>
                <a:t>EEC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20077" y="1931515"/>
            <a:ext cx="1822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art. 24 of the </a:t>
            </a:r>
            <a:r>
              <a:rPr lang="en-US" b="1" dirty="0"/>
              <a:t>law of prevention of occupational risks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4026" y="2271283"/>
            <a:ext cx="5857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>
          <a:xfrm rot="10800000">
            <a:off x="6635766" y="1616679"/>
            <a:ext cx="553792" cy="74271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35766" y="2502107"/>
            <a:ext cx="5857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4078637" y="1819065"/>
            <a:ext cx="2561108" cy="1445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2</a:t>
            </a:r>
            <a:r>
              <a:rPr lang="en-US" dirty="0"/>
              <a:t>. SPANISH REGULATION &amp; ITS EFFECTS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88303" y="620246"/>
            <a:ext cx="6288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Royal Decree 171/2004</a:t>
            </a:r>
            <a:r>
              <a:rPr lang="en-US" dirty="0"/>
              <a:t>, of January 30, by which article 24 of Law 31/1995, of November 8, on Prevention of Occupational Risks, is </a:t>
            </a:r>
            <a:r>
              <a:rPr lang="en-US" b="1" dirty="0"/>
              <a:t>developed in the area of coordination of business activities.</a:t>
            </a:r>
          </a:p>
        </p:txBody>
      </p:sp>
      <p:sp>
        <p:nvSpPr>
          <p:cNvPr id="1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22" y="2232690"/>
            <a:ext cx="902208" cy="77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sp>
        <p:nvSpPr>
          <p:cNvPr id="14" name="Rectangle 13"/>
          <p:cNvSpPr/>
          <p:nvPr/>
        </p:nvSpPr>
        <p:spPr>
          <a:xfrm>
            <a:off x="347503" y="2047945"/>
            <a:ext cx="6892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If YES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Contractor’s active profile role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chemeClr val="accent5"/>
                </a:solidFill>
              </a:rPr>
              <a:t>Maintenance </a:t>
            </a:r>
            <a:r>
              <a:rPr lang="en-US" b="1" dirty="0">
                <a:solidFill>
                  <a:schemeClr val="accent5"/>
                </a:solidFill>
              </a:rPr>
              <a:t>&amp; Installation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024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2</a:t>
            </a:r>
            <a:r>
              <a:rPr lang="en-US" dirty="0"/>
              <a:t>. SPANISH REGULATION &amp; ITS EFFECTS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8" y="534669"/>
            <a:ext cx="1920242" cy="12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998491" y="561154"/>
            <a:ext cx="563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Depends </a:t>
            </a:r>
            <a:r>
              <a:rPr lang="en-US" dirty="0"/>
              <a:t>on the type of </a:t>
            </a:r>
            <a:r>
              <a:rPr lang="en-US" dirty="0" smtClean="0"/>
              <a:t>activities to be contracted… the role of the </a:t>
            </a:r>
            <a:r>
              <a:rPr lang="en-US" b="1" dirty="0" smtClean="0"/>
              <a:t>contractors </a:t>
            </a:r>
            <a:r>
              <a:rPr lang="en-US" dirty="0" smtClean="0"/>
              <a:t>play is : (lets say) active or soft</a:t>
            </a:r>
            <a:endParaRPr lang="en-US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0" y="2661453"/>
            <a:ext cx="1527828" cy="114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0" y="2634769"/>
            <a:ext cx="1676400" cy="11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07956" y="2786609"/>
            <a:ext cx="5411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If NO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Contractor’s soft profile role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chemeClr val="accent5"/>
                </a:solidFill>
              </a:rPr>
              <a:t>Services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491" y="1282848"/>
            <a:ext cx="5967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Are the activities </a:t>
            </a:r>
            <a:r>
              <a:rPr lang="en-US" b="1" dirty="0">
                <a:solidFill>
                  <a:srgbClr val="0070C0"/>
                </a:solidFill>
              </a:rPr>
              <a:t>contracted </a:t>
            </a:r>
            <a:r>
              <a:rPr lang="en-US" b="1" dirty="0" smtClean="0">
                <a:solidFill>
                  <a:srgbClr val="0070C0"/>
                </a:solidFill>
              </a:rPr>
              <a:t>necessary </a:t>
            </a:r>
            <a:r>
              <a:rPr lang="en-US" b="1" dirty="0">
                <a:solidFill>
                  <a:srgbClr val="0070C0"/>
                </a:solidFill>
              </a:rPr>
              <a:t>for the normal </a:t>
            </a:r>
            <a:r>
              <a:rPr lang="en-US" b="1" dirty="0" smtClean="0">
                <a:solidFill>
                  <a:srgbClr val="0070C0"/>
                </a:solidFill>
              </a:rPr>
              <a:t>operation </a:t>
            </a:r>
            <a:r>
              <a:rPr lang="en-US" b="1" dirty="0">
                <a:solidFill>
                  <a:srgbClr val="0070C0"/>
                </a:solidFill>
              </a:rPr>
              <a:t>of the </a:t>
            </a:r>
            <a:r>
              <a:rPr lang="en-US" b="1" dirty="0" smtClean="0">
                <a:solidFill>
                  <a:srgbClr val="0070C0"/>
                </a:solidFill>
              </a:rPr>
              <a:t>Synchrotron?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41" y="3234851"/>
            <a:ext cx="50784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1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 dirty="0"/>
          </a:p>
        </p:txBody>
      </p:sp>
      <p:sp>
        <p:nvSpPr>
          <p:cNvPr id="14" name="Rectangle 13"/>
          <p:cNvSpPr/>
          <p:nvPr/>
        </p:nvSpPr>
        <p:spPr>
          <a:xfrm>
            <a:off x="185961" y="2736782"/>
            <a:ext cx="8521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accent5"/>
                </a:solidFill>
              </a:rPr>
              <a:t>Maintenance </a:t>
            </a:r>
            <a:r>
              <a:rPr lang="en-US" b="1" u="sng" dirty="0">
                <a:solidFill>
                  <a:schemeClr val="accent5"/>
                </a:solidFill>
              </a:rPr>
              <a:t>&amp; </a:t>
            </a:r>
            <a:r>
              <a:rPr lang="en-US" b="1" u="sng" dirty="0" smtClean="0">
                <a:solidFill>
                  <a:schemeClr val="accent5"/>
                </a:solidFill>
              </a:rPr>
              <a:t>Installation </a:t>
            </a:r>
            <a:r>
              <a:rPr lang="en-US" b="1" u="sng" dirty="0" smtClean="0"/>
              <a:t>profile role : </a:t>
            </a:r>
            <a:r>
              <a:rPr lang="en-US" dirty="0" smtClean="0"/>
              <a:t>the same </a:t>
            </a:r>
            <a:r>
              <a:rPr lang="en-US" b="1" dirty="0" smtClean="0"/>
              <a:t>plus</a:t>
            </a:r>
            <a:r>
              <a:rPr lang="en-US" dirty="0" smtClean="0"/>
              <a:t>….</a:t>
            </a:r>
            <a:r>
              <a:rPr lang="en-US" b="1" dirty="0" smtClean="0"/>
              <a:t>DUTY </a:t>
            </a:r>
            <a:r>
              <a:rPr lang="en-US" b="1" dirty="0"/>
              <a:t>IN </a:t>
            </a:r>
            <a:r>
              <a:rPr lang="en-US" b="1" dirty="0" smtClean="0"/>
              <a:t>VIGILANDO </a:t>
            </a:r>
            <a:r>
              <a:rPr lang="en-US" dirty="0" smtClean="0"/>
              <a:t>which means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82" y="1501108"/>
            <a:ext cx="1432560" cy="94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0763" y="3230135"/>
            <a:ext cx="6136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civil </a:t>
            </a:r>
            <a:r>
              <a:rPr lang="en-US" b="1" dirty="0"/>
              <a:t>&amp;criminal liability subsidiary of the legal non-compliance of our contractors </a:t>
            </a:r>
            <a:r>
              <a:rPr lang="en-US" dirty="0"/>
              <a:t>in terms of Health and Safety and some </a:t>
            </a:r>
            <a:r>
              <a:rPr lang="en-US" dirty="0" smtClean="0"/>
              <a:t>&amp; ALSO administrative </a:t>
            </a:r>
            <a:r>
              <a:rPr lang="en-US" dirty="0"/>
              <a:t>aspects that have nothing to do with Health and Safety.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40158" y="66483"/>
            <a:ext cx="7013225" cy="1000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2</a:t>
            </a:r>
            <a:r>
              <a:rPr lang="en-US" dirty="0"/>
              <a:t>. SPANISH REGULATION &amp; ITS EFFECTS</a:t>
            </a:r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127" y="4656211"/>
            <a:ext cx="6400800" cy="362670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dirty="0"/>
              <a:t>coordination for external contractors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5090" y="6366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The MAIN difference between roles…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2268" y="1071194"/>
            <a:ext cx="72984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accent5"/>
                </a:solidFill>
              </a:rPr>
              <a:t>Service </a:t>
            </a:r>
            <a:r>
              <a:rPr lang="en-US" b="1" u="sng" dirty="0" smtClean="0"/>
              <a:t>profile role</a:t>
            </a:r>
            <a:r>
              <a:rPr lang="en-US" u="sng" dirty="0" smtClean="0"/>
              <a:t>: </a:t>
            </a:r>
            <a:r>
              <a:rPr lang="en-US" b="1" dirty="0" smtClean="0"/>
              <a:t>Inform</a:t>
            </a:r>
            <a:r>
              <a:rPr lang="en-US" dirty="0" smtClean="0"/>
              <a:t> external contractors about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risks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preventive actions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emergency procedures &amp;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give instructions of safety work procedures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42" y="821328"/>
            <a:ext cx="14938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45" y="3643293"/>
            <a:ext cx="2200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2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3814</TotalTime>
  <Words>1201</Words>
  <Application>Microsoft Office PowerPoint</Application>
  <PresentationFormat>On-screen Show (16:9)</PresentationFormat>
  <Paragraphs>173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de Office</vt:lpstr>
      <vt:lpstr>PowerPoint Presentation</vt:lpstr>
      <vt:lpstr>SAFETY COORDINATION FOR EXTERNAL CONTRACTORS</vt:lpstr>
      <vt:lpstr>1. WHEN &amp; WHY SAFETY COORDINATION?</vt:lpstr>
      <vt:lpstr>1. WHEN &amp; WHY SAFETY COORDINATION?</vt:lpstr>
      <vt:lpstr>1. WHEN &amp; WHY SAFETY COORDINATION?</vt:lpstr>
      <vt:lpstr>1. WHEN &amp; WHY SAFETY COORDINATION?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computing</cp:lastModifiedBy>
  <cp:revision>281</cp:revision>
  <dcterms:created xsi:type="dcterms:W3CDTF">2015-04-21T23:16:41Z</dcterms:created>
  <dcterms:modified xsi:type="dcterms:W3CDTF">2019-05-15T06:40:27Z</dcterms:modified>
</cp:coreProperties>
</file>