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3.png" ContentType="image/png"/>
  <Override PartName="/ppt/media/image2.wmf" ContentType="image/x-wmf"/>
  <Override PartName="/ppt/media/image28.png" ContentType="image/png"/>
  <Override PartName="/ppt/media/image1.jpeg" ContentType="image/jpeg"/>
  <Override PartName="/ppt/media/image4.jpeg" ContentType="image/jpeg"/>
  <Override PartName="/ppt/media/image5.png" ContentType="image/png"/>
  <Override PartName="/ppt/media/image6.wmf" ContentType="image/x-wmf"/>
  <Override PartName="/ppt/media/image7.wmf" ContentType="image/x-wmf"/>
  <Override PartName="/ppt/media/image9.png" ContentType="image/png"/>
  <Override PartName="/ppt/media/image8.wmf" ContentType="image/x-wmf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png" ContentType="image/png"/>
  <Override PartName="/ppt/media/image27.png" ContentType="image/png"/>
  <Override PartName="/ppt/media/image25.jpeg" ContentType="image/jpeg"/>
  <Override PartName="/ppt/media/image37.png" ContentType="image/png"/>
  <Override PartName="/ppt/media/image26.jpeg" ContentType="image/jpe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jpeg" ContentType="image/jpeg"/>
  <Override PartName="/ppt/media/image36.png" ContentType="image/png"/>
  <Override PartName="/ppt/media/image38.png" ContentType="image/png"/>
  <Override PartName="/ppt/media/image39.png" ContentType="image/png"/>
  <Override PartName="/ppt/media/image40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w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wmf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wmf"/><Relationship Id="rId3" Type="http://schemas.openxmlformats.org/officeDocument/2006/relationships/image" Target="../media/image8.wmf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5" descr=""/>
          <p:cNvPicPr/>
          <p:nvPr/>
        </p:nvPicPr>
        <p:blipFill>
          <a:blip r:embed="rId2"/>
          <a:stretch/>
        </p:blipFill>
        <p:spPr>
          <a:xfrm>
            <a:off x="0" y="4247280"/>
            <a:ext cx="12208680" cy="2268000"/>
          </a:xfrm>
          <a:prstGeom prst="rect">
            <a:avLst/>
          </a:prstGeom>
          <a:ln>
            <a:noFill/>
          </a:ln>
        </p:spPr>
      </p:pic>
      <p:pic>
        <p:nvPicPr>
          <p:cNvPr id="1" name="Grafik 1" descr=""/>
          <p:cNvPicPr/>
          <p:nvPr/>
        </p:nvPicPr>
        <p:blipFill>
          <a:blip r:embed="rId3"/>
          <a:stretch/>
        </p:blipFill>
        <p:spPr>
          <a:xfrm>
            <a:off x="8592120" y="189360"/>
            <a:ext cx="574920" cy="510840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556720" y="3368520"/>
            <a:ext cx="7351920" cy="742320"/>
            <a:chOff x="2556720" y="3368520"/>
            <a:chExt cx="7351920" cy="742320"/>
          </a:xfrm>
        </p:grpSpPr>
        <p:pic>
          <p:nvPicPr>
            <p:cNvPr id="3" name="Picture 11" descr=""/>
            <p:cNvPicPr/>
            <p:nvPr/>
          </p:nvPicPr>
          <p:blipFill>
            <a:blip r:embed="rId4"/>
            <a:stretch/>
          </p:blipFill>
          <p:spPr>
            <a:xfrm>
              <a:off x="5731200" y="3368520"/>
              <a:ext cx="728280" cy="742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Grafik 26" descr=""/>
            <p:cNvPicPr/>
            <p:nvPr/>
          </p:nvPicPr>
          <p:blipFill>
            <a:blip r:embed="rId5"/>
            <a:srcRect l="11073" t="13998" r="10995" b="17120"/>
            <a:stretch/>
          </p:blipFill>
          <p:spPr>
            <a:xfrm>
              <a:off x="2556720" y="3516120"/>
              <a:ext cx="1451880" cy="494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Grafik 27" descr=""/>
            <p:cNvPicPr/>
            <p:nvPr/>
          </p:nvPicPr>
          <p:blipFill>
            <a:blip r:embed="rId6"/>
            <a:stretch/>
          </p:blipFill>
          <p:spPr>
            <a:xfrm>
              <a:off x="7908840" y="3493800"/>
              <a:ext cx="1999800" cy="516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Grafik 17" descr=""/>
          <p:cNvPicPr/>
          <p:nvPr/>
        </p:nvPicPr>
        <p:blipFill>
          <a:blip r:embed="rId7"/>
          <a:stretch/>
        </p:blipFill>
        <p:spPr>
          <a:xfrm>
            <a:off x="9356040" y="192960"/>
            <a:ext cx="2383920" cy="510120"/>
          </a:xfrm>
          <a:prstGeom prst="rect">
            <a:avLst/>
          </a:prstGeom>
          <a:ln>
            <a:noFill/>
          </a:ln>
        </p:spPr>
      </p:pic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1" descr=""/>
          <p:cNvPicPr/>
          <p:nvPr/>
        </p:nvPicPr>
        <p:blipFill>
          <a:blip r:embed="rId2"/>
          <a:stretch/>
        </p:blipFill>
        <p:spPr>
          <a:xfrm>
            <a:off x="10256760" y="191160"/>
            <a:ext cx="606240" cy="538920"/>
          </a:xfrm>
          <a:prstGeom prst="rect">
            <a:avLst/>
          </a:prstGeom>
          <a:ln>
            <a:noFill/>
          </a:ln>
        </p:spPr>
      </p:pic>
      <p:sp>
        <p:nvSpPr>
          <p:cNvPr id="46" name="Line 1"/>
          <p:cNvSpPr/>
          <p:nvPr/>
        </p:nvSpPr>
        <p:spPr>
          <a:xfrm>
            <a:off x="479160" y="909720"/>
            <a:ext cx="11233080" cy="360"/>
          </a:xfrm>
          <a:prstGeom prst="line">
            <a:avLst/>
          </a:prstGeom>
          <a:ln w="12600">
            <a:solidFill>
              <a:srgbClr val="bfbfb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" name="Picture 11" descr=""/>
          <p:cNvPicPr/>
          <p:nvPr/>
        </p:nvPicPr>
        <p:blipFill>
          <a:blip r:embed="rId3"/>
          <a:stretch/>
        </p:blipFill>
        <p:spPr>
          <a:xfrm>
            <a:off x="11107800" y="186480"/>
            <a:ext cx="603000" cy="53892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79520" y="649044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70707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1813680" y="6488640"/>
            <a:ext cx="8563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3"/>
          <p:cNvSpPr/>
          <p:nvPr/>
        </p:nvSpPr>
        <p:spPr>
          <a:xfrm>
            <a:off x="10632600" y="649044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86F7C27C-8DDC-4109-B2AA-E40DC18FC7AD}" type="slidenum">
              <a:rPr b="0" lang="de-DE" sz="1000" spc="-1" strike="noStrike">
                <a:solidFill>
                  <a:srgbClr val="70707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523880" y="2510640"/>
            <a:ext cx="9142920" cy="74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 Narrow"/>
                <a:ea typeface="DejaVu Sans"/>
              </a:rPr>
              <a:t>Sven Degenkolbe, Jörg Schacht, Reinhard Vilbrandt, Axel Winter, H.‑S. Bosch, Dirk Naujoks, Detlef Wieseler and the W7-X Team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1523880" y="1136160"/>
            <a:ext cx="9142920" cy="13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ct val="90000"/>
              </a:lnSpc>
            </a:pPr>
            <a:r>
              <a:rPr b="1" lang="de-DE" sz="4400" spc="-1" strike="noStrike">
                <a:solidFill>
                  <a:srgbClr val="000000"/>
                </a:solidFill>
                <a:latin typeface="Arial Narrow"/>
                <a:ea typeface="DejaVu Sans"/>
              </a:rPr>
              <a:t>Safe operation of the Wendelstein 7-X fusion experiment</a:t>
            </a:r>
            <a:endParaRPr b="0" lang="de-DE" sz="4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Heating Systems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4D43F52A-DF1C-4FE7-8CC6-91B9686DD013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Electron cyclotron resonance heating (ECRH)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max 1 MW at 140 GHz; 10 Gyrotrons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Microsoft YaHei"/>
              </a:rPr>
              <a:t>Neutral beam injection (NBI)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Hydrogen 1.65 MW per source; Deuterium 2.5 MW per source</a:t>
            </a:r>
            <a:endParaRPr b="0" lang="de-DE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4 sources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Microsoft YaHei"/>
              </a:rPr>
              <a:t>Ion cyclotron resonance heating (ICRH)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Microsoft YaHei"/>
              </a:rPr>
              <a:t>2 MW at 30 – 115 MHz, 2 generators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Microsoft YaHei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Microsoft YaHei"/>
              </a:rPr>
              <a:t>non absorbed power inside the plasma vessel will damage components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95" name="Grafik 6" descr=""/>
          <p:cNvPicPr/>
          <p:nvPr/>
        </p:nvPicPr>
        <p:blipFill>
          <a:blip r:embed="rId1"/>
          <a:stretch/>
        </p:blipFill>
        <p:spPr>
          <a:xfrm>
            <a:off x="7807320" y="1203840"/>
            <a:ext cx="2666880" cy="3557520"/>
          </a:xfrm>
          <a:prstGeom prst="rect">
            <a:avLst/>
          </a:prstGeom>
          <a:ln>
            <a:noFill/>
          </a:ln>
        </p:spPr>
      </p:pic>
      <p:sp>
        <p:nvSpPr>
          <p:cNvPr id="296" name="CustomShape 6"/>
          <p:cNvSpPr/>
          <p:nvPr/>
        </p:nvSpPr>
        <p:spPr>
          <a:xfrm>
            <a:off x="7902360" y="5044320"/>
            <a:ext cx="25318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Gyrotron 140 GHz, 1 MW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Superconducting coil system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4F7E3C1A-E437-4A3D-917F-6CD1879B9D3D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01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50 non-planar coils 5 types; DC &lt; 18 kA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20 planar coils 2 types; DC &lt; 16 kA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2.5 – 3 T magnetic induction on axis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Mechanical forces on the structure up to 3.6 MN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Quench: coils loose superconductivity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Arial MT Condensed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Quench detection system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Cooled with helium at 3.4 – 4.5 K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Arial MT Condensed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Arial MT Condensed"/>
              </a:rPr>
              <a:t>Pressure relief system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302" name="Picture 2067" descr=""/>
          <p:cNvPicPr/>
          <p:nvPr/>
        </p:nvPicPr>
        <p:blipFill>
          <a:blip r:embed="rId1"/>
          <a:stretch/>
        </p:blipFill>
        <p:spPr>
          <a:xfrm>
            <a:off x="8143200" y="983880"/>
            <a:ext cx="2219760" cy="2863080"/>
          </a:xfrm>
          <a:prstGeom prst="rect">
            <a:avLst/>
          </a:prstGeom>
          <a:ln w="9360">
            <a:noFill/>
          </a:ln>
        </p:spPr>
      </p:pic>
      <p:sp>
        <p:nvSpPr>
          <p:cNvPr id="303" name="CustomShape 6"/>
          <p:cNvSpPr/>
          <p:nvPr/>
        </p:nvSpPr>
        <p:spPr>
          <a:xfrm>
            <a:off x="9963720" y="3462120"/>
            <a:ext cx="160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Non-planar coil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04" name="Grafik 10" descr=""/>
          <p:cNvPicPr/>
          <p:nvPr/>
        </p:nvPicPr>
        <p:blipFill>
          <a:blip r:embed="rId2"/>
          <a:stretch/>
        </p:blipFill>
        <p:spPr>
          <a:xfrm>
            <a:off x="8373600" y="4111200"/>
            <a:ext cx="1020960" cy="2090520"/>
          </a:xfrm>
          <a:prstGeom prst="rect">
            <a:avLst/>
          </a:prstGeom>
          <a:ln>
            <a:noFill/>
          </a:ln>
        </p:spPr>
      </p:pic>
      <p:sp>
        <p:nvSpPr>
          <p:cNvPr id="305" name="CustomShape 7"/>
          <p:cNvSpPr/>
          <p:nvPr/>
        </p:nvSpPr>
        <p:spPr>
          <a:xfrm>
            <a:off x="9782280" y="5491080"/>
            <a:ext cx="2068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Part of the pressure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relief system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Gas system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A190177-497A-481D-80A3-0880939A4117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10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of hydrogen, deuterium for plasma experiments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of hydrogen, diborane for conditioning (glow discharge cleaning, boronization)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Gas detection system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311" name="Grafik 10" descr=""/>
          <p:cNvPicPr/>
          <p:nvPr/>
        </p:nvPicPr>
        <p:blipFill>
          <a:blip r:embed="rId1"/>
          <a:stretch/>
        </p:blipFill>
        <p:spPr>
          <a:xfrm>
            <a:off x="479520" y="2871000"/>
            <a:ext cx="11170800" cy="316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High voltage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EEC850B4-D29A-4B96-B6E2-EF4899C7B164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16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110 kV feed-in and  20 kV feed-in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transformed to different voltage levels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For heating systems: 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multi purpose high voltage supply DC: 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ECRH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60 kV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50 A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NBI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65 kV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95 A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ICRH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30 kV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160 A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317" name="Grafik 7" descr=""/>
          <p:cNvPicPr/>
          <p:nvPr/>
        </p:nvPicPr>
        <p:blipFill>
          <a:blip r:embed="rId1"/>
          <a:stretch/>
        </p:blipFill>
        <p:spPr>
          <a:xfrm>
            <a:off x="5840280" y="1092240"/>
            <a:ext cx="3249360" cy="1786680"/>
          </a:xfrm>
          <a:prstGeom prst="rect">
            <a:avLst/>
          </a:prstGeom>
          <a:ln>
            <a:noFill/>
          </a:ln>
        </p:spPr>
      </p:pic>
      <p:pic>
        <p:nvPicPr>
          <p:cNvPr id="318" name="Grafik 8" descr=""/>
          <p:cNvPicPr/>
          <p:nvPr/>
        </p:nvPicPr>
        <p:blipFill>
          <a:blip r:embed="rId2"/>
          <a:stretch/>
        </p:blipFill>
        <p:spPr>
          <a:xfrm>
            <a:off x="5897520" y="3224880"/>
            <a:ext cx="1778400" cy="2668320"/>
          </a:xfrm>
          <a:prstGeom prst="rect">
            <a:avLst/>
          </a:prstGeom>
          <a:ln>
            <a:noFill/>
          </a:ln>
        </p:spPr>
      </p:pic>
      <p:pic>
        <p:nvPicPr>
          <p:cNvPr id="319" name="Grafik 9" descr=""/>
          <p:cNvPicPr/>
          <p:nvPr/>
        </p:nvPicPr>
        <p:blipFill>
          <a:blip r:embed="rId3"/>
          <a:stretch/>
        </p:blipFill>
        <p:spPr>
          <a:xfrm>
            <a:off x="8155080" y="3224880"/>
            <a:ext cx="1778400" cy="2668320"/>
          </a:xfrm>
          <a:prstGeom prst="rect">
            <a:avLst/>
          </a:prstGeom>
          <a:ln>
            <a:noFill/>
          </a:ln>
        </p:spPr>
      </p:pic>
      <p:pic>
        <p:nvPicPr>
          <p:cNvPr id="320" name="Grafik 10" descr=""/>
          <p:cNvPicPr/>
          <p:nvPr/>
        </p:nvPicPr>
        <p:blipFill>
          <a:blip r:embed="rId4"/>
          <a:stretch/>
        </p:blipFill>
        <p:spPr>
          <a:xfrm>
            <a:off x="9244800" y="1092240"/>
            <a:ext cx="2680560" cy="178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Water cooling circuits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32151736-4604-4627-ACA2-B0CA2C7F9012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25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At experiments: Cooling water with 28 °C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At baking: water at 150 °C p &gt; 10 bar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26" name="Grafik 6" descr=""/>
          <p:cNvPicPr/>
          <p:nvPr/>
        </p:nvPicPr>
        <p:blipFill>
          <a:blip r:embed="rId1"/>
          <a:stretch/>
        </p:blipFill>
        <p:spPr>
          <a:xfrm>
            <a:off x="1971000" y="2021760"/>
            <a:ext cx="8249040" cy="417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Different kinds of radiation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045CD5DA-5088-41C3-97E0-E1A1DD6A8642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Radiation produced by the heating systems (microwave, radio waves)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Lasers: 4 Systems with class 4 lasers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Radiation produced by the plasma </a:t>
            </a: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x-rays, ultra violet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During deuterium operation fast neutrons will be produced 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Special requirements from the authority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Radiation monitoring system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Radiation protection area with special access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Currently no deuterium operation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32" name="Grafik 9" descr=""/>
          <p:cNvPicPr/>
          <p:nvPr/>
        </p:nvPicPr>
        <p:blipFill>
          <a:blip r:embed="rId1"/>
          <a:stretch/>
        </p:blipFill>
        <p:spPr>
          <a:xfrm>
            <a:off x="8582040" y="3952800"/>
            <a:ext cx="2799000" cy="209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High-pressure water mist extinguishing system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5DA287A7-E140-4185-AAA2-1179CED0EEAC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337" name="Picture 4" descr=""/>
          <p:cNvPicPr/>
          <p:nvPr/>
        </p:nvPicPr>
        <p:blipFill>
          <a:blip r:embed="rId1"/>
          <a:stretch/>
        </p:blipFill>
        <p:spPr>
          <a:xfrm>
            <a:off x="1233720" y="1085400"/>
            <a:ext cx="3791520" cy="4121280"/>
          </a:xfrm>
          <a:prstGeom prst="rect">
            <a:avLst/>
          </a:prstGeom>
          <a:ln>
            <a:noFill/>
          </a:ln>
        </p:spPr>
      </p:pic>
      <p:pic>
        <p:nvPicPr>
          <p:cNvPr id="338" name="Picture 2" descr=""/>
          <p:cNvPicPr/>
          <p:nvPr/>
        </p:nvPicPr>
        <p:blipFill>
          <a:blip r:embed="rId2"/>
          <a:stretch/>
        </p:blipFill>
        <p:spPr>
          <a:xfrm>
            <a:off x="6391800" y="1085400"/>
            <a:ext cx="3987000" cy="3673080"/>
          </a:xfrm>
          <a:prstGeom prst="rect">
            <a:avLst/>
          </a:prstGeom>
          <a:ln>
            <a:noFill/>
          </a:ln>
        </p:spPr>
      </p:pic>
      <p:sp>
        <p:nvSpPr>
          <p:cNvPr id="339" name="CustomShape 5"/>
          <p:cNvSpPr/>
          <p:nvPr/>
        </p:nvSpPr>
        <p:spPr>
          <a:xfrm>
            <a:off x="867240" y="5281200"/>
            <a:ext cx="5040360" cy="70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Aft>
                <a:spcPts val="201"/>
              </a:spcAf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Example of one extinguishing area control cabinets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340" name="CustomShape 6"/>
          <p:cNvSpPr/>
          <p:nvPr/>
        </p:nvSpPr>
        <p:spPr>
          <a:xfrm>
            <a:off x="6419520" y="5281200"/>
            <a:ext cx="5040360" cy="70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Aft>
                <a:spcPts val="201"/>
              </a:spcAf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Thermal differential and thermal maximum detectors of all main cable shafts </a:t>
            </a:r>
            <a:endParaRPr b="0" lang="de-DE" sz="2000" spc="-1" strike="noStrike"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Process control system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99626EBD-B5A5-4523-96C0-89C08A560799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345" name="Grafik 6" descr=""/>
          <p:cNvPicPr/>
          <p:nvPr/>
        </p:nvPicPr>
        <p:blipFill>
          <a:blip r:embed="rId1"/>
          <a:stretch/>
        </p:blipFill>
        <p:spPr>
          <a:xfrm>
            <a:off x="6010560" y="1562040"/>
            <a:ext cx="5402520" cy="3828600"/>
          </a:xfrm>
          <a:prstGeom prst="rect">
            <a:avLst/>
          </a:prstGeom>
          <a:ln>
            <a:noFill/>
          </a:ln>
        </p:spPr>
      </p:pic>
      <p:sp>
        <p:nvSpPr>
          <p:cNvPr id="346" name="CustomShape 5"/>
          <p:cNvSpPr/>
          <p:nvPr/>
        </p:nvSpPr>
        <p:spPr>
          <a:xfrm>
            <a:off x="584280" y="1473120"/>
            <a:ext cx="5425200" cy="438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W7-X control system with hierarchical structure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Segment control (real time) plasma discharges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Programmable logic controller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Central operational management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 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Process supervision functions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Fast interlock system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653E8AA9-BB9C-4F2F-884F-F4D49F72B6B3}" type="datetime1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AF7C7872-F42A-4E02-9392-A77C5B375211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351" name="Grafik 6" descr=""/>
          <p:cNvPicPr/>
          <p:nvPr/>
        </p:nvPicPr>
        <p:blipFill>
          <a:blip r:embed="rId1"/>
          <a:stretch/>
        </p:blipFill>
        <p:spPr>
          <a:xfrm>
            <a:off x="1552320" y="2282760"/>
            <a:ext cx="8428680" cy="3560760"/>
          </a:xfrm>
          <a:prstGeom prst="rect">
            <a:avLst/>
          </a:prstGeom>
          <a:ln>
            <a:noFill/>
          </a:ln>
        </p:spPr>
      </p:pic>
      <p:sp>
        <p:nvSpPr>
          <p:cNvPr id="352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Plasma density, electron temperature, stray radiation, diamagnetic energy, temperatures of components are used to interlock the heating systems</a:t>
            </a:r>
            <a:endParaRPr b="0" lang="de-DE" sz="2400" spc="-1" strike="noStrike"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Central safety control system (cSS)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52FC2FD7-759C-4B94-A146-CB416F54EBE8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grpSp>
        <p:nvGrpSpPr>
          <p:cNvPr id="357" name="Group 5"/>
          <p:cNvGrpSpPr/>
          <p:nvPr/>
        </p:nvGrpSpPr>
        <p:grpSpPr>
          <a:xfrm>
            <a:off x="2197800" y="1470240"/>
            <a:ext cx="6260040" cy="2519280"/>
            <a:chOff x="2197800" y="1470240"/>
            <a:chExt cx="6260040" cy="2519280"/>
          </a:xfrm>
        </p:grpSpPr>
        <p:grpSp>
          <p:nvGrpSpPr>
            <p:cNvPr id="358" name="Group 6"/>
            <p:cNvGrpSpPr/>
            <p:nvPr/>
          </p:nvGrpSpPr>
          <p:grpSpPr>
            <a:xfrm>
              <a:off x="2197800" y="1470240"/>
              <a:ext cx="6260040" cy="2519280"/>
              <a:chOff x="2197800" y="1470240"/>
              <a:chExt cx="6260040" cy="2519280"/>
            </a:xfrm>
          </p:grpSpPr>
          <p:grpSp>
            <p:nvGrpSpPr>
              <p:cNvPr id="359" name="Group 7"/>
              <p:cNvGrpSpPr/>
              <p:nvPr/>
            </p:nvGrpSpPr>
            <p:grpSpPr>
              <a:xfrm>
                <a:off x="4730040" y="1470240"/>
                <a:ext cx="883440" cy="861840"/>
                <a:chOff x="4730040" y="1470240"/>
                <a:chExt cx="883440" cy="861840"/>
              </a:xfrm>
            </p:grpSpPr>
            <p:sp>
              <p:nvSpPr>
                <p:cNvPr id="360" name="CustomShape 8"/>
                <p:cNvSpPr/>
                <p:nvPr/>
              </p:nvSpPr>
              <p:spPr>
                <a:xfrm>
                  <a:off x="4847040" y="1604160"/>
                  <a:ext cx="619200" cy="45468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central</a:t>
                  </a:r>
                  <a:endParaRPr b="0" lang="de-DE" sz="1200" spc="-1" strike="noStrike"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control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1" name="CustomShape 9"/>
                <p:cNvSpPr/>
                <p:nvPr/>
              </p:nvSpPr>
              <p:spPr>
                <a:xfrm>
                  <a:off x="4730040" y="1470240"/>
                  <a:ext cx="883440" cy="86184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62" name="Group 10"/>
              <p:cNvGrpSpPr/>
              <p:nvPr/>
            </p:nvGrpSpPr>
            <p:grpSpPr>
              <a:xfrm>
                <a:off x="2197800" y="1744920"/>
                <a:ext cx="2078640" cy="1538640"/>
                <a:chOff x="2197800" y="1744920"/>
                <a:chExt cx="2078640" cy="1538640"/>
              </a:xfrm>
            </p:grpSpPr>
            <p:sp>
              <p:nvSpPr>
                <p:cNvPr id="363" name="CustomShape 11"/>
                <p:cNvSpPr/>
                <p:nvPr/>
              </p:nvSpPr>
              <p:spPr>
                <a:xfrm>
                  <a:off x="2959920" y="1833120"/>
                  <a:ext cx="619200" cy="45468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  </a:t>
                  </a: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local</a:t>
                  </a:r>
                  <a:endParaRPr b="0" lang="de-DE" sz="1200" spc="-1" strike="noStrike"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control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4" name="CustomShape 12"/>
                <p:cNvSpPr/>
                <p:nvPr/>
              </p:nvSpPr>
              <p:spPr>
                <a:xfrm>
                  <a:off x="3089160" y="2284200"/>
                  <a:ext cx="61344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K1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5" name="CustomShape 13"/>
                <p:cNvSpPr/>
                <p:nvPr/>
              </p:nvSpPr>
              <p:spPr>
                <a:xfrm>
                  <a:off x="3813480" y="261756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UK3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6" name="CustomShape 14"/>
                <p:cNvSpPr/>
                <p:nvPr/>
              </p:nvSpPr>
              <p:spPr>
                <a:xfrm>
                  <a:off x="2197800" y="254916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UK1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7" name="CustomShape 15"/>
                <p:cNvSpPr/>
                <p:nvPr/>
              </p:nvSpPr>
              <p:spPr>
                <a:xfrm>
                  <a:off x="3001680" y="292176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UK2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68" name="CustomShape 16"/>
                <p:cNvSpPr/>
                <p:nvPr/>
              </p:nvSpPr>
              <p:spPr>
                <a:xfrm>
                  <a:off x="2840400" y="1744920"/>
                  <a:ext cx="883440" cy="86184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69" name="CustomShape 17"/>
                <p:cNvSpPr/>
                <p:nvPr/>
              </p:nvSpPr>
              <p:spPr>
                <a:xfrm>
                  <a:off x="3825360" y="253944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0" name="CustomShape 18"/>
                <p:cNvSpPr/>
                <p:nvPr/>
              </p:nvSpPr>
              <p:spPr>
                <a:xfrm>
                  <a:off x="2217240" y="248040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1" name="CustomShape 19"/>
                <p:cNvSpPr/>
                <p:nvPr/>
              </p:nvSpPr>
              <p:spPr>
                <a:xfrm>
                  <a:off x="3011040" y="284328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2" name="Line 20"/>
                <p:cNvSpPr/>
                <p:nvPr/>
              </p:nvSpPr>
              <p:spPr>
                <a:xfrm>
                  <a:off x="3634200" y="2430720"/>
                  <a:ext cx="261360" cy="18648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3" name="Line 21"/>
                <p:cNvSpPr/>
                <p:nvPr/>
              </p:nvSpPr>
              <p:spPr>
                <a:xfrm flipH="1">
                  <a:off x="3241800" y="2617200"/>
                  <a:ext cx="20160" cy="2156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4" name="Line 22"/>
                <p:cNvSpPr/>
                <p:nvPr/>
              </p:nvSpPr>
              <p:spPr>
                <a:xfrm flipH="1">
                  <a:off x="2619000" y="2381760"/>
                  <a:ext cx="271440" cy="18648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75" name="Line 23"/>
              <p:cNvSpPr/>
              <p:nvPr/>
            </p:nvSpPr>
            <p:spPr>
              <a:xfrm flipV="1">
                <a:off x="3714480" y="1950480"/>
                <a:ext cx="1025280" cy="16668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76" name="Group 24"/>
              <p:cNvGrpSpPr/>
              <p:nvPr/>
            </p:nvGrpSpPr>
            <p:grpSpPr>
              <a:xfrm>
                <a:off x="6379200" y="1499760"/>
                <a:ext cx="2078640" cy="1538640"/>
                <a:chOff x="6379200" y="1499760"/>
                <a:chExt cx="2078640" cy="1538640"/>
              </a:xfrm>
            </p:grpSpPr>
            <p:sp>
              <p:nvSpPr>
                <p:cNvPr id="377" name="CustomShape 25"/>
                <p:cNvSpPr/>
                <p:nvPr/>
              </p:nvSpPr>
              <p:spPr>
                <a:xfrm>
                  <a:off x="7270560" y="2039040"/>
                  <a:ext cx="50796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K3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78" name="CustomShape 26"/>
                <p:cNvSpPr/>
                <p:nvPr/>
              </p:nvSpPr>
              <p:spPr>
                <a:xfrm>
                  <a:off x="7994880" y="237240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UK3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79" name="CustomShape 27"/>
                <p:cNvSpPr/>
                <p:nvPr/>
              </p:nvSpPr>
              <p:spPr>
                <a:xfrm>
                  <a:off x="6379200" y="230400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UK1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80" name="CustomShape 28"/>
                <p:cNvSpPr/>
                <p:nvPr/>
              </p:nvSpPr>
              <p:spPr>
                <a:xfrm>
                  <a:off x="7183440" y="267660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UK2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81" name="CustomShape 29"/>
                <p:cNvSpPr/>
                <p:nvPr/>
              </p:nvSpPr>
              <p:spPr>
                <a:xfrm>
                  <a:off x="7021800" y="1499760"/>
                  <a:ext cx="883440" cy="86184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2" name="CustomShape 30"/>
                <p:cNvSpPr/>
                <p:nvPr/>
              </p:nvSpPr>
              <p:spPr>
                <a:xfrm>
                  <a:off x="8006760" y="229428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3" name="CustomShape 31"/>
                <p:cNvSpPr/>
                <p:nvPr/>
              </p:nvSpPr>
              <p:spPr>
                <a:xfrm>
                  <a:off x="6398640" y="223524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4" name="CustomShape 32"/>
                <p:cNvSpPr/>
                <p:nvPr/>
              </p:nvSpPr>
              <p:spPr>
                <a:xfrm>
                  <a:off x="7192800" y="259812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5" name="Line 33"/>
                <p:cNvSpPr/>
                <p:nvPr/>
              </p:nvSpPr>
              <p:spPr>
                <a:xfrm>
                  <a:off x="7815240" y="2185560"/>
                  <a:ext cx="261360" cy="18648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6" name="Line 34"/>
                <p:cNvSpPr/>
                <p:nvPr/>
              </p:nvSpPr>
              <p:spPr>
                <a:xfrm flipH="1">
                  <a:off x="7423200" y="2372040"/>
                  <a:ext cx="20160" cy="2156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7" name="Line 35"/>
                <p:cNvSpPr/>
                <p:nvPr/>
              </p:nvSpPr>
              <p:spPr>
                <a:xfrm flipH="1">
                  <a:off x="6800040" y="2136600"/>
                  <a:ext cx="271440" cy="18648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88" name="Group 36"/>
              <p:cNvGrpSpPr/>
              <p:nvPr/>
            </p:nvGrpSpPr>
            <p:grpSpPr>
              <a:xfrm>
                <a:off x="4469400" y="2450880"/>
                <a:ext cx="2078640" cy="1538640"/>
                <a:chOff x="4469400" y="2450880"/>
                <a:chExt cx="2078640" cy="1538640"/>
              </a:xfrm>
            </p:grpSpPr>
            <p:sp>
              <p:nvSpPr>
                <p:cNvPr id="389" name="CustomShape 37"/>
                <p:cNvSpPr/>
                <p:nvPr/>
              </p:nvSpPr>
              <p:spPr>
                <a:xfrm>
                  <a:off x="5360760" y="2990520"/>
                  <a:ext cx="45504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K2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90" name="CustomShape 38"/>
                <p:cNvSpPr/>
                <p:nvPr/>
              </p:nvSpPr>
              <p:spPr>
                <a:xfrm>
                  <a:off x="6085080" y="332388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UK3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91" name="CustomShape 39"/>
                <p:cNvSpPr/>
                <p:nvPr/>
              </p:nvSpPr>
              <p:spPr>
                <a:xfrm>
                  <a:off x="4469400" y="325512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UK1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92" name="CustomShape 40"/>
                <p:cNvSpPr/>
                <p:nvPr/>
              </p:nvSpPr>
              <p:spPr>
                <a:xfrm>
                  <a:off x="5273640" y="3627720"/>
                  <a:ext cx="434880" cy="272160"/>
                </a:xfrm>
                <a:prstGeom prst="rect">
                  <a:avLst/>
                </a:prstGeom>
                <a:noFill/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/>
                <a:p>
                  <a:pPr>
                    <a:lnSpc>
                      <a:spcPct val="100000"/>
                    </a:lnSpc>
                  </a:pPr>
                  <a:r>
                    <a:rPr b="0" lang="de-DE" sz="12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UK2</a:t>
                  </a:r>
                  <a:endParaRPr b="0" lang="de-DE" sz="1200" spc="-1" strike="noStrike">
                    <a:latin typeface="Arial"/>
                  </a:endParaRPr>
                </a:p>
              </p:txBody>
            </p:sp>
            <p:sp>
              <p:nvSpPr>
                <p:cNvPr id="393" name="CustomShape 41"/>
                <p:cNvSpPr/>
                <p:nvPr/>
              </p:nvSpPr>
              <p:spPr>
                <a:xfrm>
                  <a:off x="5112000" y="2450880"/>
                  <a:ext cx="883440" cy="86184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4" name="CustomShape 42"/>
                <p:cNvSpPr/>
                <p:nvPr/>
              </p:nvSpPr>
              <p:spPr>
                <a:xfrm>
                  <a:off x="6096960" y="324540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5" name="CustomShape 43"/>
                <p:cNvSpPr/>
                <p:nvPr/>
              </p:nvSpPr>
              <p:spPr>
                <a:xfrm>
                  <a:off x="4488840" y="318636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6" name="CustomShape 44"/>
                <p:cNvSpPr/>
                <p:nvPr/>
              </p:nvSpPr>
              <p:spPr>
                <a:xfrm>
                  <a:off x="5283000" y="3549240"/>
                  <a:ext cx="451080" cy="440280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7" name="Line 45"/>
                <p:cNvSpPr/>
                <p:nvPr/>
              </p:nvSpPr>
              <p:spPr>
                <a:xfrm>
                  <a:off x="5905800" y="3137040"/>
                  <a:ext cx="261360" cy="1861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8" name="Line 46"/>
                <p:cNvSpPr/>
                <p:nvPr/>
              </p:nvSpPr>
              <p:spPr>
                <a:xfrm flipH="1">
                  <a:off x="5513760" y="3323160"/>
                  <a:ext cx="20160" cy="21600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9" name="Line 47"/>
                <p:cNvSpPr/>
                <p:nvPr/>
              </p:nvSpPr>
              <p:spPr>
                <a:xfrm flipH="1">
                  <a:off x="4890600" y="3088080"/>
                  <a:ext cx="271440" cy="1861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400" name="Line 48"/>
              <p:cNvSpPr/>
              <p:nvPr/>
            </p:nvSpPr>
            <p:spPr>
              <a:xfrm>
                <a:off x="5343120" y="2303280"/>
                <a:ext cx="70200" cy="16668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1" name="Line 49"/>
              <p:cNvSpPr/>
              <p:nvPr/>
            </p:nvSpPr>
            <p:spPr>
              <a:xfrm flipV="1">
                <a:off x="5614200" y="1872000"/>
                <a:ext cx="1407240" cy="972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02" name="CustomShape 50"/>
            <p:cNvSpPr/>
            <p:nvPr/>
          </p:nvSpPr>
          <p:spPr>
            <a:xfrm>
              <a:off x="7130520" y="1548720"/>
              <a:ext cx="619200" cy="4546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  </a:t>
              </a: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local</a:t>
              </a:r>
              <a:endParaRPr b="0" lang="de-DE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control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403" name="CustomShape 51"/>
            <p:cNvSpPr/>
            <p:nvPr/>
          </p:nvSpPr>
          <p:spPr>
            <a:xfrm>
              <a:off x="5192640" y="2549520"/>
              <a:ext cx="619200" cy="4546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  </a:t>
              </a: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local</a:t>
              </a:r>
              <a:endParaRPr b="0" lang="de-DE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de-DE" sz="12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control</a:t>
              </a:r>
              <a:endParaRPr b="0" lang="de-DE" sz="1200" spc="-1" strike="noStrike">
                <a:latin typeface="Arial"/>
              </a:endParaRPr>
            </a:p>
          </p:txBody>
        </p:sp>
      </p:grpSp>
      <p:sp>
        <p:nvSpPr>
          <p:cNvPr id="404" name="CustomShape 52"/>
          <p:cNvSpPr/>
          <p:nvPr/>
        </p:nvSpPr>
        <p:spPr>
          <a:xfrm>
            <a:off x="2513880" y="5006160"/>
            <a:ext cx="1212840" cy="1077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648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cSS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05" name="CustomShape 53"/>
          <p:cNvSpPr/>
          <p:nvPr/>
        </p:nvSpPr>
        <p:spPr>
          <a:xfrm>
            <a:off x="6955560" y="5011200"/>
            <a:ext cx="1758600" cy="1077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component xy: 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safety interface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06" name="CustomShape 54"/>
          <p:cNvSpPr/>
          <p:nvPr/>
        </p:nvSpPr>
        <p:spPr>
          <a:xfrm>
            <a:off x="3740760" y="5188680"/>
            <a:ext cx="3214080" cy="360"/>
          </a:xfrm>
          <a:prstGeom prst="bentConnector3">
            <a:avLst>
              <a:gd name="adj1" fmla="val 50000"/>
            </a:avLst>
          </a:prstGeom>
          <a:noFill/>
          <a:ln w="190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55"/>
          <p:cNvSpPr/>
          <p:nvPr/>
        </p:nvSpPr>
        <p:spPr>
          <a:xfrm flipV="1" rot="10800000">
            <a:off x="6909840" y="5326920"/>
            <a:ext cx="3216600" cy="108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56"/>
          <p:cNvSpPr/>
          <p:nvPr/>
        </p:nvSpPr>
        <p:spPr>
          <a:xfrm flipV="1" rot="10800000">
            <a:off x="6945840" y="5930640"/>
            <a:ext cx="3234600" cy="36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57"/>
          <p:cNvSpPr/>
          <p:nvPr/>
        </p:nvSpPr>
        <p:spPr>
          <a:xfrm>
            <a:off x="4510440" y="5581440"/>
            <a:ext cx="1765440" cy="302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W7-X emergency stop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10" name="CustomShape 58"/>
          <p:cNvSpPr/>
          <p:nvPr/>
        </p:nvSpPr>
        <p:spPr>
          <a:xfrm>
            <a:off x="4576680" y="4932360"/>
            <a:ext cx="1503360" cy="302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Operation permits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11" name="CustomShape 59"/>
          <p:cNvSpPr/>
          <p:nvPr/>
        </p:nvSpPr>
        <p:spPr>
          <a:xfrm>
            <a:off x="4575960" y="5255640"/>
            <a:ext cx="1730160" cy="302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safe state signals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12" name="CustomShape 60"/>
          <p:cNvSpPr/>
          <p:nvPr/>
        </p:nvSpPr>
        <p:spPr>
          <a:xfrm>
            <a:off x="2522880" y="4539960"/>
            <a:ext cx="1545840" cy="394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safety signals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413" name="CustomShape 61"/>
          <p:cNvSpPr/>
          <p:nvPr/>
        </p:nvSpPr>
        <p:spPr>
          <a:xfrm>
            <a:off x="4602600" y="5868720"/>
            <a:ext cx="1730160" cy="302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safe state signals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14" name="CustomShape 62"/>
          <p:cNvSpPr/>
          <p:nvPr/>
        </p:nvSpPr>
        <p:spPr>
          <a:xfrm>
            <a:off x="3737880" y="5833080"/>
            <a:ext cx="3216600" cy="720"/>
          </a:xfrm>
          <a:prstGeom prst="bentConnector3">
            <a:avLst>
              <a:gd name="adj1" fmla="val 50000"/>
            </a:avLst>
          </a:prstGeom>
          <a:noFill/>
          <a:ln w="190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63"/>
          <p:cNvSpPr/>
          <p:nvPr/>
        </p:nvSpPr>
        <p:spPr>
          <a:xfrm>
            <a:off x="7806600" y="3144960"/>
            <a:ext cx="3443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local safety instrumented functions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16" name="CustomShape 64"/>
          <p:cNvSpPr/>
          <p:nvPr/>
        </p:nvSpPr>
        <p:spPr>
          <a:xfrm>
            <a:off x="3485160" y="911880"/>
            <a:ext cx="36550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central safety instrumented functions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137" dur="indefinite" restart="never" nodeType="tmRoot">
          <p:childTnLst>
            <p:seq>
              <p:cTn id="1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Outline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12C2808D-2FBD-4F6D-9A41-CBD13C825878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95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Introduction of Wendelstein 7-X</a:t>
            </a:r>
            <a:endParaRPr b="0" lang="de-DE" sz="24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Goals</a:t>
            </a:r>
            <a:endParaRPr b="0" lang="de-DE" sz="20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Major elements</a:t>
            </a:r>
            <a:endParaRPr b="0" lang="de-DE" sz="20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Timeline</a:t>
            </a:r>
            <a:endParaRPr b="0" lang="de-DE" sz="20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Main components and sources of hazards</a:t>
            </a:r>
            <a:endParaRPr b="0" lang="de-DE" sz="24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Heating systems</a:t>
            </a:r>
            <a:endParaRPr b="0" lang="de-DE" sz="20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Superconducting coil system</a:t>
            </a:r>
            <a:endParaRPr b="0" lang="de-DE" sz="20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Gas system</a:t>
            </a:r>
            <a:endParaRPr b="0" lang="de-DE" sz="2000" spc="-1" strike="noStrike">
              <a:latin typeface="Arial"/>
            </a:endParaRPr>
          </a:p>
          <a:p>
            <a:pPr lvl="1" marL="685800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High voltage</a:t>
            </a:r>
            <a:endParaRPr b="0" lang="de-DE" sz="20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Structure of the control system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Conclusion</a:t>
            </a:r>
            <a:endParaRPr b="0" lang="de-DE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Organisational measures (examples)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418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84305E13-6A91-4431-93EF-A3BF1BA059C7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&lt;number&gt;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421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Safety analysis at the start of the design process of each component is mandatory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Functional Safety Management System established following the IEC 61511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Procedures before operation: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Before plasma operation systems are checked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Prior to plasma operation check for persons inside the radiation protection area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During plasma operation no access to the radiation protection area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monitored by the cSS, if door is opened </a:t>
            </a:r>
            <a:r>
              <a:rPr b="0" lang="de-DE" sz="28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operation permits revoked</a:t>
            </a:r>
            <a:endParaRPr b="0" lang="de-DE" sz="2800" spc="-1" strike="noStrike">
              <a:latin typeface="Arial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Conclusion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38B921F8-9122-4952-B549-F0803B2DFC6E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&lt;number&gt;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479520" y="1092240"/>
            <a:ext cx="11232000" cy="51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Different kinds of dangers have to be considered at different operations modes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System model will be developed</a:t>
            </a: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Requirements Engineering 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use of safety standards from industry is necessary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427" name="Grafik 6" descr=""/>
          <p:cNvPicPr/>
          <p:nvPr/>
        </p:nvPicPr>
        <p:blipFill>
          <a:blip r:embed="rId1"/>
          <a:stretch/>
        </p:blipFill>
        <p:spPr>
          <a:xfrm>
            <a:off x="7802640" y="2161440"/>
            <a:ext cx="4358160" cy="331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About Wendelstein 7-X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0002C663-AE78-493C-9774-CE11696BE95A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100" name="CustomShape 5"/>
          <p:cNvSpPr/>
          <p:nvPr/>
        </p:nvSpPr>
        <p:spPr>
          <a:xfrm>
            <a:off x="5850720" y="1224000"/>
            <a:ext cx="5085720" cy="1131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Max Planck Institute for Plasma Physics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Branch Greifswald </a:t>
            </a:r>
            <a:r>
              <a:rPr b="1" lang="de-DE" sz="20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Wendelstein 7-X (Stellarator)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01" name="Grafik 13" descr=""/>
          <p:cNvPicPr/>
          <p:nvPr/>
        </p:nvPicPr>
        <p:blipFill>
          <a:blip r:embed="rId1"/>
          <a:stretch/>
        </p:blipFill>
        <p:spPr>
          <a:xfrm>
            <a:off x="1182960" y="1594080"/>
            <a:ext cx="3432600" cy="4534560"/>
          </a:xfrm>
          <a:prstGeom prst="rect">
            <a:avLst/>
          </a:prstGeom>
          <a:ln>
            <a:noFill/>
          </a:ln>
        </p:spPr>
      </p:pic>
      <p:sp>
        <p:nvSpPr>
          <p:cNvPr id="102" name="CustomShape 6"/>
          <p:cNvSpPr/>
          <p:nvPr/>
        </p:nvSpPr>
        <p:spPr>
          <a:xfrm>
            <a:off x="1191600" y="6130080"/>
            <a:ext cx="1070280" cy="21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800" spc="-1" strike="noStrike">
                <a:solidFill>
                  <a:srgbClr val="000000"/>
                </a:solidFill>
                <a:latin typeface="Calibri"/>
                <a:ea typeface="DejaVu Sans"/>
              </a:rPr>
              <a:t>Data: Openstreetmap</a:t>
            </a:r>
            <a:endParaRPr b="0" lang="de-DE" sz="800" spc="-1" strike="noStrike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5904000" y="5256000"/>
            <a:ext cx="5085720" cy="826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Max Planck Institute for Plasma Physics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Branch Garching </a:t>
            </a:r>
            <a:r>
              <a:rPr b="1" lang="de-DE" sz="2000" spc="-1" strike="noStrike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b="1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ASDEX Upgrade (Tokamak)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4" name="CustomShape 8"/>
          <p:cNvSpPr/>
          <p:nvPr/>
        </p:nvSpPr>
        <p:spPr>
          <a:xfrm flipH="1">
            <a:off x="3376800" y="5587200"/>
            <a:ext cx="2525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CustomShape 9"/>
          <p:cNvSpPr/>
          <p:nvPr/>
        </p:nvSpPr>
        <p:spPr>
          <a:xfrm flipH="1">
            <a:off x="3995280" y="2162880"/>
            <a:ext cx="1854000" cy="27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7128000" y="2448000"/>
            <a:ext cx="2810880" cy="27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About Wendelstein 7-X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B86AFC99-0D77-4EB7-8E96-9DD2D94D173A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812160" y="4110840"/>
            <a:ext cx="104414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Wendelstein 7-X is the world largest fusion device of the stellarator type.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Goals:</a:t>
            </a:r>
            <a:endParaRPr b="0" lang="de-DE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Prove the suitability of this type of magnetic confinement for a power plant</a:t>
            </a:r>
            <a:endParaRPr b="0" lang="de-DE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Plasma discharges up to 30 minutes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12" name="Grafik 9" descr=""/>
          <p:cNvPicPr/>
          <p:nvPr/>
        </p:nvPicPr>
        <p:blipFill>
          <a:blip r:embed="rId1"/>
          <a:stretch/>
        </p:blipFill>
        <p:spPr>
          <a:xfrm>
            <a:off x="3472920" y="1251000"/>
            <a:ext cx="4505400" cy="267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Major elements and parameters of Wendelstein 7-X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C51D00E-95F3-4356-AD3F-AA27BBCDE492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117" name="Grafik 10" descr=""/>
          <p:cNvPicPr/>
          <p:nvPr/>
        </p:nvPicPr>
        <p:blipFill>
          <a:blip r:embed="rId1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pic>
        <p:nvPicPr>
          <p:cNvPr id="118" name="Grafik 11" descr=""/>
          <p:cNvPicPr/>
          <p:nvPr/>
        </p:nvPicPr>
        <p:blipFill>
          <a:blip r:embed="rId2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pic>
        <p:nvPicPr>
          <p:cNvPr id="119" name="Grafik 12" descr=""/>
          <p:cNvPicPr/>
          <p:nvPr/>
        </p:nvPicPr>
        <p:blipFill>
          <a:blip r:embed="rId3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pic>
        <p:nvPicPr>
          <p:cNvPr id="120" name="Grafik 13" descr=""/>
          <p:cNvPicPr/>
          <p:nvPr/>
        </p:nvPicPr>
        <p:blipFill>
          <a:blip r:embed="rId4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pic>
        <p:nvPicPr>
          <p:cNvPr id="121" name="Grafik 14" descr=""/>
          <p:cNvPicPr/>
          <p:nvPr/>
        </p:nvPicPr>
        <p:blipFill>
          <a:blip r:embed="rId5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pic>
        <p:nvPicPr>
          <p:cNvPr id="122" name="Grafik 15" descr=""/>
          <p:cNvPicPr/>
          <p:nvPr/>
        </p:nvPicPr>
        <p:blipFill>
          <a:blip r:embed="rId6"/>
          <a:stretch/>
        </p:blipFill>
        <p:spPr>
          <a:xfrm>
            <a:off x="2958480" y="1720800"/>
            <a:ext cx="5973120" cy="4223880"/>
          </a:xfrm>
          <a:prstGeom prst="rect">
            <a:avLst/>
          </a:prstGeom>
          <a:ln>
            <a:noFill/>
          </a:ln>
        </p:spPr>
      </p:pic>
      <p:sp>
        <p:nvSpPr>
          <p:cNvPr id="123" name="CustomShape 5"/>
          <p:cNvSpPr/>
          <p:nvPr/>
        </p:nvSpPr>
        <p:spPr>
          <a:xfrm>
            <a:off x="8500320" y="1206000"/>
            <a:ext cx="28285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50 non-planar NbTi coils 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5 types DC &lt;18 kA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4" name="CustomShape 6"/>
          <p:cNvSpPr/>
          <p:nvPr/>
        </p:nvSpPr>
        <p:spPr>
          <a:xfrm>
            <a:off x="8500320" y="1985040"/>
            <a:ext cx="23860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20 planar NbTi coils 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2 types DC &lt;16 kA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5" name="CustomShape 7"/>
          <p:cNvSpPr/>
          <p:nvPr/>
        </p:nvSpPr>
        <p:spPr>
          <a:xfrm>
            <a:off x="417240" y="4986720"/>
            <a:ext cx="374328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Central support ring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Helium piping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6" name="CustomShape 8"/>
          <p:cNvSpPr/>
          <p:nvPr/>
        </p:nvSpPr>
        <p:spPr>
          <a:xfrm>
            <a:off x="8502840" y="4986720"/>
            <a:ext cx="25930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cryostat vessel 420 m</a:t>
            </a:r>
            <a:r>
              <a:rPr b="0" lang="de-DE" sz="1800" spc="-1" strike="noStrike" baseline="30000">
                <a:solidFill>
                  <a:srgbClr val="000000"/>
                </a:solidFill>
                <a:latin typeface="Arial"/>
                <a:ea typeface="Arial MT Condensed"/>
              </a:rPr>
              <a:t>3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thermal insulation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7" name="CustomShape 9"/>
          <p:cNvSpPr/>
          <p:nvPr/>
        </p:nvSpPr>
        <p:spPr>
          <a:xfrm>
            <a:off x="468720" y="1224000"/>
            <a:ext cx="3346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plasma vessel 80 m</a:t>
            </a:r>
            <a:r>
              <a:rPr b="0" lang="de-DE" sz="1800" spc="-1" strike="noStrike" baseline="30000">
                <a:solidFill>
                  <a:srgbClr val="000000"/>
                </a:solidFill>
                <a:latin typeface="Arial"/>
                <a:ea typeface="Arial MT Condensed"/>
              </a:rPr>
              <a:t>3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265 m</a:t>
            </a:r>
            <a:r>
              <a:rPr b="0" lang="de-DE" sz="1800" spc="-1" strike="noStrike" baseline="30000">
                <a:solidFill>
                  <a:srgbClr val="000000"/>
                </a:solidFill>
                <a:latin typeface="Arial"/>
                <a:ea typeface="Arial MT Condensed"/>
              </a:rPr>
              <a:t>2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 in-vessel components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8" name="CustomShape 10"/>
          <p:cNvSpPr/>
          <p:nvPr/>
        </p:nvSpPr>
        <p:spPr>
          <a:xfrm>
            <a:off x="4889160" y="1239840"/>
            <a:ext cx="21117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plasma 30 m</a:t>
            </a:r>
            <a:r>
              <a:rPr b="1" lang="de-DE" sz="1800" spc="-1" strike="noStrike" baseline="30000">
                <a:solidFill>
                  <a:srgbClr val="000000"/>
                </a:solidFill>
                <a:latin typeface="Arial"/>
                <a:ea typeface="Arial MT Condensed"/>
              </a:rPr>
              <a:t>3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9" name="CustomShape 11"/>
          <p:cNvSpPr/>
          <p:nvPr/>
        </p:nvSpPr>
        <p:spPr>
          <a:xfrm>
            <a:off x="419040" y="2343240"/>
            <a:ext cx="278460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4.5 m machine height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16 m machine diameter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735 t device mass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435 t cold mass 3.4 K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30" name="CustomShape 12"/>
          <p:cNvSpPr/>
          <p:nvPr/>
        </p:nvSpPr>
        <p:spPr>
          <a:xfrm>
            <a:off x="8500320" y="2943360"/>
            <a:ext cx="31100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 MT Condensed"/>
              </a:rPr>
              <a:t>2.5 – 3 T magnetic induction on axis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Construction of W7-X, 4/5 modules in the final position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D59C3118-23DA-4C2D-BB93-EA92DB510177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135" name="Grafik 7" descr=""/>
          <p:cNvPicPr/>
          <p:nvPr/>
        </p:nvPicPr>
        <p:blipFill>
          <a:blip r:embed="rId1"/>
          <a:stretch/>
        </p:blipFill>
        <p:spPr>
          <a:xfrm>
            <a:off x="1635120" y="970920"/>
            <a:ext cx="8107560" cy="547164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dir="2700000" dist="114042">
              <a:srgbClr val="afabab">
                <a:alpha val="50000"/>
              </a:srgbClr>
            </a:outerShdw>
          </a:effectLst>
        </p:spPr>
      </p:pic>
      <p:sp>
        <p:nvSpPr>
          <p:cNvPr id="136" name="CustomShape 5"/>
          <p:cNvSpPr/>
          <p:nvPr/>
        </p:nvSpPr>
        <p:spPr>
          <a:xfrm>
            <a:off x="4803480" y="5219280"/>
            <a:ext cx="1582920" cy="6382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maschine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base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137" name="Group 6"/>
          <p:cNvGrpSpPr/>
          <p:nvPr/>
        </p:nvGrpSpPr>
        <p:grpSpPr>
          <a:xfrm>
            <a:off x="2067120" y="1186920"/>
            <a:ext cx="1294920" cy="1582920"/>
            <a:chOff x="2067120" y="1186920"/>
            <a:chExt cx="1294920" cy="1582920"/>
          </a:xfrm>
        </p:grpSpPr>
        <p:sp>
          <p:nvSpPr>
            <p:cNvPr id="138" name="CustomShape 7"/>
            <p:cNvSpPr/>
            <p:nvPr/>
          </p:nvSpPr>
          <p:spPr>
            <a:xfrm>
              <a:off x="2067120" y="1186920"/>
              <a:ext cx="12949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non-planar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SC coils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39" name="CustomShape 8"/>
            <p:cNvSpPr/>
            <p:nvPr/>
          </p:nvSpPr>
          <p:spPr>
            <a:xfrm>
              <a:off x="2715120" y="1833120"/>
              <a:ext cx="574920" cy="936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0" name="Group 9"/>
          <p:cNvGrpSpPr/>
          <p:nvPr/>
        </p:nvGrpSpPr>
        <p:grpSpPr>
          <a:xfrm>
            <a:off x="7395840" y="1260720"/>
            <a:ext cx="1222920" cy="2085120"/>
            <a:chOff x="7395840" y="1260720"/>
            <a:chExt cx="1222920" cy="2085120"/>
          </a:xfrm>
        </p:grpSpPr>
        <p:sp>
          <p:nvSpPr>
            <p:cNvPr id="141" name="CustomShape 10"/>
            <p:cNvSpPr/>
            <p:nvPr/>
          </p:nvSpPr>
          <p:spPr>
            <a:xfrm>
              <a:off x="7395840" y="1260720"/>
              <a:ext cx="12229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plasma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vessel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42" name="CustomShape 11"/>
            <p:cNvSpPr/>
            <p:nvPr/>
          </p:nvSpPr>
          <p:spPr>
            <a:xfrm>
              <a:off x="8043840" y="1906920"/>
              <a:ext cx="360" cy="1438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3" name="Group 12"/>
          <p:cNvGrpSpPr/>
          <p:nvPr/>
        </p:nvGrpSpPr>
        <p:grpSpPr>
          <a:xfrm>
            <a:off x="7752600" y="4641480"/>
            <a:ext cx="1298520" cy="1288080"/>
            <a:chOff x="7752600" y="4641480"/>
            <a:chExt cx="1298520" cy="1288080"/>
          </a:xfrm>
        </p:grpSpPr>
        <p:sp>
          <p:nvSpPr>
            <p:cNvPr id="144" name="CustomShape 13"/>
            <p:cNvSpPr/>
            <p:nvPr/>
          </p:nvSpPr>
          <p:spPr>
            <a:xfrm>
              <a:off x="7752600" y="5291280"/>
              <a:ext cx="12985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planar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SC coils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45" name="CustomShape 14"/>
            <p:cNvSpPr/>
            <p:nvPr/>
          </p:nvSpPr>
          <p:spPr>
            <a:xfrm flipH="1" flipV="1">
              <a:off x="8399880" y="4641120"/>
              <a:ext cx="720" cy="64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6" name="Group 15"/>
          <p:cNvGrpSpPr/>
          <p:nvPr/>
        </p:nvGrpSpPr>
        <p:grpSpPr>
          <a:xfrm>
            <a:off x="1635120" y="3274560"/>
            <a:ext cx="1222920" cy="2583000"/>
            <a:chOff x="1635120" y="3274560"/>
            <a:chExt cx="1222920" cy="2583000"/>
          </a:xfrm>
        </p:grpSpPr>
        <p:sp>
          <p:nvSpPr>
            <p:cNvPr id="147" name="CustomShape 16"/>
            <p:cNvSpPr/>
            <p:nvPr/>
          </p:nvSpPr>
          <p:spPr>
            <a:xfrm>
              <a:off x="1635120" y="5219280"/>
              <a:ext cx="11509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outer</a:t>
              </a:r>
              <a:endParaRPr b="0" lang="de-DE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vessel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48" name="CustomShape 17"/>
            <p:cNvSpPr/>
            <p:nvPr/>
          </p:nvSpPr>
          <p:spPr>
            <a:xfrm flipV="1">
              <a:off x="2211120" y="2627280"/>
              <a:ext cx="646920" cy="64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2844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9" name="Group 18"/>
          <p:cNvGrpSpPr/>
          <p:nvPr/>
        </p:nvGrpSpPr>
        <p:grpSpPr>
          <a:xfrm>
            <a:off x="4403520" y="3679200"/>
            <a:ext cx="2905560" cy="638280"/>
            <a:chOff x="4403520" y="3679200"/>
            <a:chExt cx="2905560" cy="638280"/>
          </a:xfrm>
        </p:grpSpPr>
        <p:sp>
          <p:nvSpPr>
            <p:cNvPr id="150" name="CustomShape 19"/>
            <p:cNvSpPr/>
            <p:nvPr/>
          </p:nvSpPr>
          <p:spPr>
            <a:xfrm>
              <a:off x="4889880" y="3679200"/>
              <a:ext cx="14965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thermal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insulation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51" name="CustomShape 20"/>
            <p:cNvSpPr/>
            <p:nvPr/>
          </p:nvSpPr>
          <p:spPr>
            <a:xfrm flipH="1">
              <a:off x="4403160" y="4002480"/>
              <a:ext cx="483480" cy="94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21"/>
            <p:cNvSpPr/>
            <p:nvPr/>
          </p:nvSpPr>
          <p:spPr>
            <a:xfrm>
              <a:off x="6387840" y="4002480"/>
              <a:ext cx="921240" cy="105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3" name="Group 22"/>
          <p:cNvGrpSpPr/>
          <p:nvPr/>
        </p:nvGrpSpPr>
        <p:grpSpPr>
          <a:xfrm>
            <a:off x="4621320" y="2617560"/>
            <a:ext cx="2413440" cy="638280"/>
            <a:chOff x="4621320" y="2617560"/>
            <a:chExt cx="2413440" cy="638280"/>
          </a:xfrm>
        </p:grpSpPr>
        <p:sp>
          <p:nvSpPr>
            <p:cNvPr id="154" name="CustomShape 23"/>
            <p:cNvSpPr/>
            <p:nvPr/>
          </p:nvSpPr>
          <p:spPr>
            <a:xfrm flipH="1">
              <a:off x="4621320" y="2940840"/>
              <a:ext cx="364320" cy="85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24"/>
            <p:cNvSpPr/>
            <p:nvPr/>
          </p:nvSpPr>
          <p:spPr>
            <a:xfrm>
              <a:off x="4866840" y="2617560"/>
              <a:ext cx="151992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central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support ring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56" name="CustomShape 25"/>
            <p:cNvSpPr/>
            <p:nvPr/>
          </p:nvSpPr>
          <p:spPr>
            <a:xfrm>
              <a:off x="6387840" y="2940840"/>
              <a:ext cx="646920" cy="117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7" name="Group 26"/>
          <p:cNvGrpSpPr/>
          <p:nvPr/>
        </p:nvGrpSpPr>
        <p:grpSpPr>
          <a:xfrm>
            <a:off x="4263840" y="1546920"/>
            <a:ext cx="3457080" cy="1007280"/>
            <a:chOff x="4263840" y="1546920"/>
            <a:chExt cx="3457080" cy="1007280"/>
          </a:xfrm>
        </p:grpSpPr>
        <p:sp>
          <p:nvSpPr>
            <p:cNvPr id="158" name="CustomShape 27"/>
            <p:cNvSpPr/>
            <p:nvPr/>
          </p:nvSpPr>
          <p:spPr>
            <a:xfrm>
              <a:off x="4861080" y="1546920"/>
              <a:ext cx="1525680" cy="63828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SC bus bar</a:t>
              </a:r>
              <a:br/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He piping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159" name="CustomShape 28"/>
            <p:cNvSpPr/>
            <p:nvPr/>
          </p:nvSpPr>
          <p:spPr>
            <a:xfrm flipH="1">
              <a:off x="4263480" y="1870200"/>
              <a:ext cx="594360" cy="396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CustomShape 29"/>
            <p:cNvSpPr/>
            <p:nvPr/>
          </p:nvSpPr>
          <p:spPr>
            <a:xfrm>
              <a:off x="6387840" y="1870200"/>
              <a:ext cx="1333080" cy="684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5b9bd5"/>
            </a:solidFill>
            <a:ln w="38160">
              <a:solidFill>
                <a:srgbClr val="ffff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View of the Wendelstein 7-X 2017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02C7E355-1918-4CBD-8CD2-B0160342B4B4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165" name="Grafik 6" descr=""/>
          <p:cNvPicPr/>
          <p:nvPr/>
        </p:nvPicPr>
        <p:blipFill>
          <a:blip r:embed="rId1"/>
          <a:stretch/>
        </p:blipFill>
        <p:spPr>
          <a:xfrm>
            <a:off x="2147400" y="1035720"/>
            <a:ext cx="7711920" cy="510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Timeline of the project Wendelstein 7-X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18124576-9670-40C6-8896-9F4FBD25A028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grpSp>
        <p:nvGrpSpPr>
          <p:cNvPr id="170" name="Group 5"/>
          <p:cNvGrpSpPr/>
          <p:nvPr/>
        </p:nvGrpSpPr>
        <p:grpSpPr>
          <a:xfrm>
            <a:off x="338040" y="2863080"/>
            <a:ext cx="1452240" cy="1836720"/>
            <a:chOff x="338040" y="2863080"/>
            <a:chExt cx="1452240" cy="1836720"/>
          </a:xfrm>
        </p:grpSpPr>
        <p:grpSp>
          <p:nvGrpSpPr>
            <p:cNvPr id="171" name="Group 6"/>
            <p:cNvGrpSpPr/>
            <p:nvPr/>
          </p:nvGrpSpPr>
          <p:grpSpPr>
            <a:xfrm>
              <a:off x="338040" y="2863080"/>
              <a:ext cx="1323720" cy="1497960"/>
              <a:chOff x="338040" y="2863080"/>
              <a:chExt cx="1323720" cy="1497960"/>
            </a:xfrm>
          </p:grpSpPr>
          <p:sp>
            <p:nvSpPr>
              <p:cNvPr id="172" name="CustomShape 7"/>
              <p:cNvSpPr/>
              <p:nvPr/>
            </p:nvSpPr>
            <p:spPr>
              <a:xfrm rot="10800000">
                <a:off x="338040" y="2863080"/>
                <a:ext cx="1323720" cy="1497960"/>
              </a:xfrm>
              <a:prstGeom prst="homePlate">
                <a:avLst>
                  <a:gd name="adj" fmla="val 50000"/>
                </a:avLst>
              </a:prstGeom>
              <a:solidFill>
                <a:srgbClr val="d9d9d9"/>
              </a:solidFill>
              <a:ln w="12600">
                <a:solidFill>
                  <a:srgbClr val="a6a6a6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3" name="CustomShape 8"/>
              <p:cNvSpPr/>
              <p:nvPr/>
            </p:nvSpPr>
            <p:spPr>
              <a:xfrm rot="5400000">
                <a:off x="631440" y="3236760"/>
                <a:ext cx="1235160" cy="699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algn="ctr">
                  <a:lnSpc>
                    <a:spcPct val="100000"/>
                  </a:lnSpc>
                </a:pPr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10 years</a:t>
                </a:r>
                <a:br/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assembly</a:t>
                </a:r>
                <a:endParaRPr b="0" lang="de-DE" sz="2000" spc="-1" strike="noStrike">
                  <a:latin typeface="Arial"/>
                </a:endParaRPr>
              </a:p>
            </p:txBody>
          </p:sp>
        </p:grpSp>
        <p:sp>
          <p:nvSpPr>
            <p:cNvPr id="174" name="CustomShape 9"/>
            <p:cNvSpPr/>
            <p:nvPr/>
          </p:nvSpPr>
          <p:spPr>
            <a:xfrm>
              <a:off x="45684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2004-2014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175" name="Group 10"/>
          <p:cNvGrpSpPr/>
          <p:nvPr/>
        </p:nvGrpSpPr>
        <p:grpSpPr>
          <a:xfrm>
            <a:off x="1021680" y="1064880"/>
            <a:ext cx="2598840" cy="3634920"/>
            <a:chOff x="1021680" y="1064880"/>
            <a:chExt cx="2598840" cy="3634920"/>
          </a:xfrm>
        </p:grpSpPr>
        <p:grpSp>
          <p:nvGrpSpPr>
            <p:cNvPr id="176" name="Group 11"/>
            <p:cNvGrpSpPr/>
            <p:nvPr/>
          </p:nvGrpSpPr>
          <p:grpSpPr>
            <a:xfrm>
              <a:off x="1021680" y="1064880"/>
              <a:ext cx="2598840" cy="3295080"/>
              <a:chOff x="1021680" y="1064880"/>
              <a:chExt cx="2598840" cy="3295080"/>
            </a:xfrm>
          </p:grpSpPr>
          <p:pic>
            <p:nvPicPr>
              <p:cNvPr id="177" name="Picture 2" descr=""/>
              <p:cNvPicPr/>
              <p:nvPr/>
            </p:nvPicPr>
            <p:blipFill>
              <a:blip r:embed="rId1"/>
              <a:stretch/>
            </p:blipFill>
            <p:spPr>
              <a:xfrm>
                <a:off x="1021680" y="1064880"/>
                <a:ext cx="1936440" cy="1524960"/>
              </a:xfrm>
              <a:prstGeom prst="rect">
                <a:avLst/>
              </a:prstGeom>
              <a:ln>
                <a:noFill/>
              </a:ln>
              <a:effectLst>
                <a:outerShdw dir="2397705" dist="101451">
                  <a:srgbClr val="000000">
                    <a:alpha val="48000"/>
                  </a:srgbClr>
                </a:outerShdw>
              </a:effectLst>
            </p:spPr>
          </p:pic>
          <p:grpSp>
            <p:nvGrpSpPr>
              <p:cNvPr id="178" name="Group 12"/>
              <p:cNvGrpSpPr/>
              <p:nvPr/>
            </p:nvGrpSpPr>
            <p:grpSpPr>
              <a:xfrm>
                <a:off x="1586520" y="2862000"/>
                <a:ext cx="2034000" cy="1497960"/>
                <a:chOff x="1586520" y="2862000"/>
                <a:chExt cx="2034000" cy="1497960"/>
              </a:xfrm>
            </p:grpSpPr>
            <p:sp>
              <p:nvSpPr>
                <p:cNvPr id="179" name="CustomShape 13"/>
                <p:cNvSpPr/>
                <p:nvPr/>
              </p:nvSpPr>
              <p:spPr>
                <a:xfrm>
                  <a:off x="1661760" y="2862000"/>
                  <a:ext cx="1942560" cy="1497960"/>
                </a:xfrm>
                <a:prstGeom prst="rect">
                  <a:avLst/>
                </a:prstGeom>
                <a:solidFill>
                  <a:srgbClr val="5b9bd5">
                    <a:alpha val="50000"/>
                  </a:srgbClr>
                </a:solidFill>
                <a:ln w="12600">
                  <a:solidFill>
                    <a:srgbClr val="43729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0" name="CustomShape 14"/>
                <p:cNvSpPr/>
                <p:nvPr/>
              </p:nvSpPr>
              <p:spPr>
                <a:xfrm>
                  <a:off x="1586520" y="2955960"/>
                  <a:ext cx="2034000" cy="1309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pump-down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cool down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magnet ramp-up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flux surfaces</a:t>
                  </a:r>
                  <a:endParaRPr b="0" lang="de-DE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81" name="CustomShape 15"/>
            <p:cNvSpPr/>
            <p:nvPr/>
          </p:nvSpPr>
          <p:spPr>
            <a:xfrm>
              <a:off x="184500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2014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182" name="Group 16"/>
          <p:cNvGrpSpPr/>
          <p:nvPr/>
        </p:nvGrpSpPr>
        <p:grpSpPr>
          <a:xfrm>
            <a:off x="2813400" y="1064880"/>
            <a:ext cx="2734560" cy="5226480"/>
            <a:chOff x="2813400" y="1064880"/>
            <a:chExt cx="2734560" cy="5226480"/>
          </a:xfrm>
        </p:grpSpPr>
        <p:grpSp>
          <p:nvGrpSpPr>
            <p:cNvPr id="183" name="Group 17"/>
            <p:cNvGrpSpPr/>
            <p:nvPr/>
          </p:nvGrpSpPr>
          <p:grpSpPr>
            <a:xfrm>
              <a:off x="2813400" y="1064880"/>
              <a:ext cx="2734560" cy="5226480"/>
              <a:chOff x="2813400" y="1064880"/>
              <a:chExt cx="2734560" cy="5226480"/>
            </a:xfrm>
          </p:grpSpPr>
          <p:pic>
            <p:nvPicPr>
              <p:cNvPr id="184" name="Picture 1" descr=""/>
              <p:cNvPicPr/>
              <p:nvPr/>
            </p:nvPicPr>
            <p:blipFill>
              <a:blip r:embed="rId2"/>
              <a:stretch/>
            </p:blipFill>
            <p:spPr>
              <a:xfrm>
                <a:off x="2813400" y="4871880"/>
                <a:ext cx="2121120" cy="1419480"/>
              </a:xfrm>
              <a:prstGeom prst="rect">
                <a:avLst/>
              </a:prstGeom>
              <a:ln>
                <a:solidFill>
                  <a:srgbClr val="a6a6a6"/>
                </a:solidFill>
              </a:ln>
              <a:effectLst>
                <a:outerShdw dir="2397705" dist="101451">
                  <a:srgbClr val="000000">
                    <a:alpha val="48000"/>
                  </a:srgbClr>
                </a:outerShdw>
              </a:effectLst>
            </p:spPr>
          </p:pic>
          <p:pic>
            <p:nvPicPr>
              <p:cNvPr id="185" name="Grafik 23" descr=""/>
              <p:cNvPicPr/>
              <p:nvPr/>
            </p:nvPicPr>
            <p:blipFill>
              <a:blip r:embed="rId3"/>
              <a:stretch/>
            </p:blipFill>
            <p:spPr>
              <a:xfrm>
                <a:off x="3648960" y="1064880"/>
                <a:ext cx="1790280" cy="1524960"/>
              </a:xfrm>
              <a:prstGeom prst="rect">
                <a:avLst/>
              </a:prstGeom>
              <a:ln>
                <a:solidFill>
                  <a:srgbClr val="a6a6a6"/>
                </a:solidFill>
              </a:ln>
              <a:effectLst>
                <a:outerShdw dir="2700000" dist="63130">
                  <a:srgbClr val="000000">
                    <a:alpha val="40000"/>
                  </a:srgbClr>
                </a:outerShdw>
              </a:effectLst>
            </p:spPr>
          </p:pic>
          <p:grpSp>
            <p:nvGrpSpPr>
              <p:cNvPr id="186" name="Group 18"/>
              <p:cNvGrpSpPr/>
              <p:nvPr/>
            </p:nvGrpSpPr>
            <p:grpSpPr>
              <a:xfrm>
                <a:off x="3605400" y="2862000"/>
                <a:ext cx="1942560" cy="1501920"/>
                <a:chOff x="3605400" y="2862000"/>
                <a:chExt cx="1942560" cy="1501920"/>
              </a:xfrm>
            </p:grpSpPr>
            <p:sp>
              <p:nvSpPr>
                <p:cNvPr id="187" name="CustomShape 19"/>
                <p:cNvSpPr/>
                <p:nvPr/>
              </p:nvSpPr>
              <p:spPr>
                <a:xfrm>
                  <a:off x="3605400" y="2862000"/>
                  <a:ext cx="1942560" cy="1497960"/>
                </a:xfrm>
                <a:prstGeom prst="rect">
                  <a:avLst/>
                </a:prstGeom>
                <a:solidFill>
                  <a:srgbClr val="5b9bd5">
                    <a:alpha val="50000"/>
                  </a:srgbClr>
                </a:solidFill>
                <a:ln w="12600">
                  <a:solidFill>
                    <a:srgbClr val="43729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8" name="CustomShape 20"/>
                <p:cNvSpPr/>
                <p:nvPr/>
              </p:nvSpPr>
              <p:spPr>
                <a:xfrm>
                  <a:off x="3810600" y="2971080"/>
                  <a:ext cx="1419480" cy="1392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1st plasmas</a:t>
                  </a:r>
                  <a:br/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5 limiters </a:t>
                  </a:r>
                  <a:br/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E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h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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4 MJ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T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p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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1s</a:t>
                  </a:r>
                  <a:endParaRPr b="0" lang="de-DE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89" name="CustomShape 21"/>
            <p:cNvSpPr/>
            <p:nvPr/>
          </p:nvSpPr>
          <p:spPr>
            <a:xfrm>
              <a:off x="388980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2015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190" name="Group 22"/>
          <p:cNvGrpSpPr/>
          <p:nvPr/>
        </p:nvGrpSpPr>
        <p:grpSpPr>
          <a:xfrm>
            <a:off x="5430240" y="1064880"/>
            <a:ext cx="3679200" cy="5226480"/>
            <a:chOff x="5430240" y="1064880"/>
            <a:chExt cx="3679200" cy="5226480"/>
          </a:xfrm>
        </p:grpSpPr>
        <p:grpSp>
          <p:nvGrpSpPr>
            <p:cNvPr id="191" name="Group 23"/>
            <p:cNvGrpSpPr/>
            <p:nvPr/>
          </p:nvGrpSpPr>
          <p:grpSpPr>
            <a:xfrm>
              <a:off x="5430240" y="1064880"/>
              <a:ext cx="3679200" cy="5226480"/>
              <a:chOff x="5430240" y="1064880"/>
              <a:chExt cx="3679200" cy="5226480"/>
            </a:xfrm>
          </p:grpSpPr>
          <p:pic>
            <p:nvPicPr>
              <p:cNvPr id="192" name="Picture 3" descr=""/>
              <p:cNvPicPr/>
              <p:nvPr/>
            </p:nvPicPr>
            <p:blipFill>
              <a:blip r:embed="rId4"/>
              <a:srcRect l="0" t="34320" r="0" b="14701"/>
              <a:stretch/>
            </p:blipFill>
            <p:spPr>
              <a:xfrm>
                <a:off x="5430240" y="4885200"/>
                <a:ext cx="3679200" cy="1406160"/>
              </a:xfrm>
              <a:prstGeom prst="rect">
                <a:avLst/>
              </a:prstGeom>
              <a:ln w="9360">
                <a:solidFill>
                  <a:srgbClr val="a6a6a6"/>
                </a:solidFill>
                <a:miter/>
              </a:ln>
              <a:effectLst>
                <a:outerShdw dir="2397705" dist="101451">
                  <a:srgbClr val="000000">
                    <a:alpha val="48000"/>
                  </a:srgbClr>
                </a:outerShdw>
              </a:effectLst>
            </p:spPr>
          </p:pic>
          <p:grpSp>
            <p:nvGrpSpPr>
              <p:cNvPr id="193" name="Group 24"/>
              <p:cNvGrpSpPr/>
              <p:nvPr/>
            </p:nvGrpSpPr>
            <p:grpSpPr>
              <a:xfrm>
                <a:off x="6315480" y="2862000"/>
                <a:ext cx="1942560" cy="1497960"/>
                <a:chOff x="6315480" y="2862000"/>
                <a:chExt cx="1942560" cy="1497960"/>
              </a:xfrm>
            </p:grpSpPr>
            <p:sp>
              <p:nvSpPr>
                <p:cNvPr id="194" name="CustomShape 25"/>
                <p:cNvSpPr/>
                <p:nvPr/>
              </p:nvSpPr>
              <p:spPr>
                <a:xfrm>
                  <a:off x="6315480" y="2862000"/>
                  <a:ext cx="1942560" cy="1497960"/>
                </a:xfrm>
                <a:prstGeom prst="rect">
                  <a:avLst/>
                </a:prstGeom>
                <a:solidFill>
                  <a:srgbClr val="5b9bd5">
                    <a:alpha val="50000"/>
                  </a:srgbClr>
                </a:solidFill>
                <a:ln w="12600">
                  <a:solidFill>
                    <a:srgbClr val="43729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95" name="CustomShape 26"/>
                <p:cNvSpPr/>
                <p:nvPr/>
              </p:nvSpPr>
              <p:spPr>
                <a:xfrm>
                  <a:off x="6338520" y="2962080"/>
                  <a:ext cx="1796040" cy="13921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inertial cooling </a:t>
                  </a:r>
                  <a:br/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10 divertors </a:t>
                  </a:r>
                  <a:br/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E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h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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200 MJ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T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p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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10-100 s</a:t>
                  </a:r>
                  <a:endParaRPr b="0" lang="de-DE" sz="2000" spc="-1" strike="noStrike">
                    <a:latin typeface="Arial"/>
                  </a:endParaRPr>
                </a:p>
              </p:txBody>
            </p:sp>
          </p:grpSp>
          <p:pic>
            <p:nvPicPr>
              <p:cNvPr id="196" name="Grafik 32" descr=""/>
              <p:cNvPicPr/>
              <p:nvPr/>
            </p:nvPicPr>
            <p:blipFill>
              <a:blip r:embed="rId5"/>
              <a:stretch/>
            </p:blipFill>
            <p:spPr>
              <a:xfrm>
                <a:off x="6575760" y="1064880"/>
                <a:ext cx="1441440" cy="1517760"/>
              </a:xfrm>
              <a:prstGeom prst="rect">
                <a:avLst/>
              </a:prstGeom>
              <a:ln>
                <a:noFill/>
              </a:ln>
              <a:effectLst>
                <a:outerShdw dir="2397705" dist="101451">
                  <a:srgbClr val="000000">
                    <a:alpha val="48000"/>
                  </a:srgbClr>
                </a:outerShdw>
              </a:effectLst>
            </p:spPr>
          </p:pic>
        </p:grpSp>
        <p:sp>
          <p:nvSpPr>
            <p:cNvPr id="197" name="CustomShape 27"/>
            <p:cNvSpPr/>
            <p:nvPr/>
          </p:nvSpPr>
          <p:spPr>
            <a:xfrm>
              <a:off x="662004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2017-2018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198" name="Group 28"/>
          <p:cNvGrpSpPr/>
          <p:nvPr/>
        </p:nvGrpSpPr>
        <p:grpSpPr>
          <a:xfrm>
            <a:off x="8123760" y="2862000"/>
            <a:ext cx="1333440" cy="1837800"/>
            <a:chOff x="8123760" y="2862000"/>
            <a:chExt cx="1333440" cy="1837800"/>
          </a:xfrm>
        </p:grpSpPr>
        <p:grpSp>
          <p:nvGrpSpPr>
            <p:cNvPr id="199" name="Group 29"/>
            <p:cNvGrpSpPr/>
            <p:nvPr/>
          </p:nvGrpSpPr>
          <p:grpSpPr>
            <a:xfrm>
              <a:off x="8261640" y="2862000"/>
              <a:ext cx="1033920" cy="1519200"/>
              <a:chOff x="8261640" y="2862000"/>
              <a:chExt cx="1033920" cy="1519200"/>
            </a:xfrm>
          </p:grpSpPr>
          <p:sp>
            <p:nvSpPr>
              <p:cNvPr id="200" name="CustomShape 30"/>
              <p:cNvSpPr/>
              <p:nvPr/>
            </p:nvSpPr>
            <p:spPr>
              <a:xfrm>
                <a:off x="8261640" y="2862000"/>
                <a:ext cx="1033920" cy="1497960"/>
              </a:xfrm>
              <a:prstGeom prst="rect">
                <a:avLst/>
              </a:prstGeom>
              <a:solidFill>
                <a:srgbClr val="d9d9d9"/>
              </a:solidFill>
              <a:ln w="12600">
                <a:solidFill>
                  <a:srgbClr val="0070c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1" name="CustomShape 31"/>
              <p:cNvSpPr/>
              <p:nvPr/>
            </p:nvSpPr>
            <p:spPr>
              <a:xfrm rot="5400000">
                <a:off x="8011800" y="3282480"/>
                <a:ext cx="1497960" cy="699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algn="ctr">
                  <a:lnSpc>
                    <a:spcPct val="100000"/>
                  </a:lnSpc>
                </a:pPr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30 months</a:t>
                </a:r>
                <a:br/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assembly</a:t>
                </a:r>
                <a:endParaRPr b="0" lang="de-DE" sz="2000" spc="-1" strike="noStrike">
                  <a:latin typeface="Arial"/>
                </a:endParaRPr>
              </a:p>
            </p:txBody>
          </p:sp>
        </p:grpSp>
        <p:sp>
          <p:nvSpPr>
            <p:cNvPr id="202" name="CustomShape 32"/>
            <p:cNvSpPr/>
            <p:nvPr/>
          </p:nvSpPr>
          <p:spPr>
            <a:xfrm>
              <a:off x="812376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2019-2021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203" name="Group 33"/>
          <p:cNvGrpSpPr/>
          <p:nvPr/>
        </p:nvGrpSpPr>
        <p:grpSpPr>
          <a:xfrm>
            <a:off x="8934840" y="1078200"/>
            <a:ext cx="2822400" cy="3613680"/>
            <a:chOff x="8934840" y="1078200"/>
            <a:chExt cx="2822400" cy="3613680"/>
          </a:xfrm>
        </p:grpSpPr>
        <p:grpSp>
          <p:nvGrpSpPr>
            <p:cNvPr id="204" name="Group 34"/>
            <p:cNvGrpSpPr/>
            <p:nvPr/>
          </p:nvGrpSpPr>
          <p:grpSpPr>
            <a:xfrm>
              <a:off x="8934840" y="1078200"/>
              <a:ext cx="2822400" cy="3273840"/>
              <a:chOff x="8934840" y="1078200"/>
              <a:chExt cx="2822400" cy="3273840"/>
            </a:xfrm>
          </p:grpSpPr>
          <p:pic>
            <p:nvPicPr>
              <p:cNvPr id="205" name="Grafik 43" descr=""/>
              <p:cNvPicPr/>
              <p:nvPr/>
            </p:nvPicPr>
            <p:blipFill>
              <a:blip r:embed="rId6"/>
              <a:stretch/>
            </p:blipFill>
            <p:spPr>
              <a:xfrm>
                <a:off x="8934840" y="1078200"/>
                <a:ext cx="2053800" cy="1540080"/>
              </a:xfrm>
              <a:prstGeom prst="rect">
                <a:avLst/>
              </a:prstGeom>
              <a:ln>
                <a:solidFill>
                  <a:srgbClr val="a6a6a6"/>
                </a:solidFill>
              </a:ln>
              <a:effectLst>
                <a:outerShdw dir="2397705" dist="101451">
                  <a:srgbClr val="000000">
                    <a:alpha val="48000"/>
                  </a:srgbClr>
                </a:outerShdw>
              </a:effectLst>
            </p:spPr>
          </p:pic>
          <p:grpSp>
            <p:nvGrpSpPr>
              <p:cNvPr id="206" name="Group 35"/>
              <p:cNvGrpSpPr/>
              <p:nvPr/>
            </p:nvGrpSpPr>
            <p:grpSpPr>
              <a:xfrm>
                <a:off x="9224640" y="2854080"/>
                <a:ext cx="2532600" cy="1497960"/>
                <a:chOff x="9224640" y="2854080"/>
                <a:chExt cx="2532600" cy="1497960"/>
              </a:xfrm>
            </p:grpSpPr>
            <p:sp>
              <p:nvSpPr>
                <p:cNvPr id="207" name="CustomShape 36"/>
                <p:cNvSpPr/>
                <p:nvPr/>
              </p:nvSpPr>
              <p:spPr>
                <a:xfrm>
                  <a:off x="9308160" y="2854080"/>
                  <a:ext cx="2449080" cy="1497960"/>
                </a:xfrm>
                <a:prstGeom prst="homePlate">
                  <a:avLst>
                    <a:gd name="adj" fmla="val 50000"/>
                  </a:avLst>
                </a:prstGeom>
                <a:solidFill>
                  <a:srgbClr val="5b9bd5">
                    <a:alpha val="50000"/>
                  </a:srgbClr>
                </a:solidFill>
                <a:ln w="12600">
                  <a:solidFill>
                    <a:srgbClr val="43729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8" name="CustomShape 37"/>
                <p:cNvSpPr/>
                <p:nvPr/>
              </p:nvSpPr>
              <p:spPr>
                <a:xfrm>
                  <a:off x="9224640" y="2939040"/>
                  <a:ext cx="2047320" cy="13921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/>
                <a:p>
                  <a:pPr algn="ctr">
                    <a:lnSpc>
                      <a:spcPct val="100000"/>
                    </a:lnSpc>
                  </a:pPr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water cooling </a:t>
                  </a:r>
                  <a:br/>
                  <a:r>
                    <a:rPr b="0" lang="de-DE" sz="2000" spc="-1" strike="noStrike">
                      <a:solidFill>
                        <a:srgbClr val="000000"/>
                      </a:solidFill>
                      <a:latin typeface="Calibri"/>
                      <a:ea typeface="Arial MT Condensed"/>
                    </a:rPr>
                    <a:t>10 HHF divertors </a:t>
                  </a:r>
                  <a:br/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E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h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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18000 MJ</a:t>
                  </a:r>
                  <a:endParaRPr b="0" lang="de-DE" sz="20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b="0" i="1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T</a:t>
                  </a:r>
                  <a:r>
                    <a:rPr b="0" lang="de-DE" sz="2000" spc="-1" strike="noStrike" baseline="-25000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p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Symbol"/>
                      <a:ea typeface="Arial MT Condensed"/>
                    </a:rPr>
                    <a:t></a:t>
                  </a:r>
                  <a:r>
                    <a:rPr b="0" lang="de-DE" sz="2000" spc="-1" strike="noStrike">
                      <a:solidFill>
                        <a:srgbClr val="000000"/>
                      </a:solidFill>
                      <a:latin typeface="Times New Roman"/>
                      <a:ea typeface="Arial MT Condensed"/>
                    </a:rPr>
                    <a:t>100-1800s</a:t>
                  </a:r>
                  <a:endParaRPr b="0" lang="de-DE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209" name="CustomShape 38"/>
            <p:cNvSpPr/>
            <p:nvPr/>
          </p:nvSpPr>
          <p:spPr>
            <a:xfrm>
              <a:off x="9729720" y="432792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2022 …</a:t>
              </a:r>
              <a:endParaRPr b="0" lang="de-DE" sz="1800" spc="-1" strike="noStrike">
                <a:latin typeface="Arial"/>
              </a:endParaRPr>
            </a:p>
          </p:txBody>
        </p:sp>
      </p:grpSp>
      <p:grpSp>
        <p:nvGrpSpPr>
          <p:cNvPr id="210" name="Group 39"/>
          <p:cNvGrpSpPr/>
          <p:nvPr/>
        </p:nvGrpSpPr>
        <p:grpSpPr>
          <a:xfrm>
            <a:off x="5258880" y="2862000"/>
            <a:ext cx="1333440" cy="1837800"/>
            <a:chOff x="5258880" y="2862000"/>
            <a:chExt cx="1333440" cy="1837800"/>
          </a:xfrm>
        </p:grpSpPr>
        <p:grpSp>
          <p:nvGrpSpPr>
            <p:cNvPr id="211" name="Group 40"/>
            <p:cNvGrpSpPr/>
            <p:nvPr/>
          </p:nvGrpSpPr>
          <p:grpSpPr>
            <a:xfrm>
              <a:off x="5555160" y="2862000"/>
              <a:ext cx="754200" cy="1497960"/>
              <a:chOff x="5555160" y="2862000"/>
              <a:chExt cx="754200" cy="1497960"/>
            </a:xfrm>
          </p:grpSpPr>
          <p:sp>
            <p:nvSpPr>
              <p:cNvPr id="212" name="CustomShape 41"/>
              <p:cNvSpPr/>
              <p:nvPr/>
            </p:nvSpPr>
            <p:spPr>
              <a:xfrm>
                <a:off x="5555160" y="2862000"/>
                <a:ext cx="753120" cy="1497960"/>
              </a:xfrm>
              <a:prstGeom prst="rect">
                <a:avLst/>
              </a:prstGeom>
              <a:solidFill>
                <a:srgbClr val="d9d9d9"/>
              </a:solidFill>
              <a:ln w="12600">
                <a:solidFill>
                  <a:srgbClr val="43729d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3" name="CustomShape 42"/>
              <p:cNvSpPr/>
              <p:nvPr/>
            </p:nvSpPr>
            <p:spPr>
              <a:xfrm rot="5400000">
                <a:off x="5210640" y="3261240"/>
                <a:ext cx="1497960" cy="699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algn="ctr">
                  <a:lnSpc>
                    <a:spcPct val="100000"/>
                  </a:lnSpc>
                </a:pPr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18 months</a:t>
                </a:r>
                <a:br/>
                <a:r>
                  <a:rPr b="0" lang="de-DE" sz="2000" spc="-1" strike="noStrike">
                    <a:solidFill>
                      <a:srgbClr val="000000"/>
                    </a:solidFill>
                    <a:latin typeface="Calibri"/>
                    <a:ea typeface="Arial MT Condensed"/>
                  </a:rPr>
                  <a:t>assembly</a:t>
                </a:r>
                <a:endParaRPr b="0" lang="de-DE" sz="2000" spc="-1" strike="noStrike">
                  <a:latin typeface="Arial"/>
                </a:endParaRPr>
              </a:p>
            </p:txBody>
          </p:sp>
        </p:grpSp>
        <p:sp>
          <p:nvSpPr>
            <p:cNvPr id="214" name="CustomShape 43"/>
            <p:cNvSpPr/>
            <p:nvPr/>
          </p:nvSpPr>
          <p:spPr>
            <a:xfrm>
              <a:off x="5258880" y="4335840"/>
              <a:ext cx="1333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2016</a:t>
              </a:r>
              <a:endParaRPr b="0" lang="de-DE" sz="1800" spc="-1" strike="noStrike">
                <a:latin typeface="Arial"/>
              </a:endParaRPr>
            </a:p>
          </p:txBody>
        </p:sp>
      </p:grpSp>
    </p:spTree>
  </p:cSld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479520" y="188640"/>
            <a:ext cx="95018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326cb3"/>
                </a:solidFill>
                <a:latin typeface="Arial Narrow"/>
                <a:ea typeface="DejaVu Sans"/>
              </a:rPr>
              <a:t>Main systems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479520" y="6356520"/>
            <a:ext cx="111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14.05.2019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1811880" y="6356520"/>
            <a:ext cx="856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4"/>
          <p:cNvSpPr/>
          <p:nvPr/>
        </p:nvSpPr>
        <p:spPr>
          <a:xfrm>
            <a:off x="10634400" y="6356520"/>
            <a:ext cx="1078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8345F74-1A58-4ED8-8FD3-8D6751D3BFCB}" type="slidenum">
              <a:rPr b="0" lang="de-DE" sz="1000" spc="-1" strike="noStrike">
                <a:solidFill>
                  <a:srgbClr val="404040"/>
                </a:solidFill>
                <a:latin typeface="Arial Narrow"/>
                <a:ea typeface="DejaVu Sans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4124160" y="5412600"/>
            <a:ext cx="645120" cy="605520"/>
          </a:xfrm>
          <a:prstGeom prst="rect">
            <a:avLst/>
          </a:prstGeom>
          <a:solidFill>
            <a:srgbClr val="72d6fe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6"/>
          <p:cNvSpPr/>
          <p:nvPr/>
        </p:nvSpPr>
        <p:spPr>
          <a:xfrm>
            <a:off x="1623960" y="3020400"/>
            <a:ext cx="1618200" cy="529200"/>
          </a:xfrm>
          <a:prstGeom prst="rect">
            <a:avLst/>
          </a:prstGeom>
          <a:solidFill>
            <a:srgbClr val="72d6fe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7"/>
          <p:cNvSpPr/>
          <p:nvPr/>
        </p:nvSpPr>
        <p:spPr>
          <a:xfrm>
            <a:off x="5997600" y="3756960"/>
            <a:ext cx="646560" cy="502200"/>
          </a:xfrm>
          <a:prstGeom prst="rect">
            <a:avLst/>
          </a:prstGeom>
          <a:solidFill>
            <a:srgbClr val="ff7979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8"/>
          <p:cNvSpPr/>
          <p:nvPr/>
        </p:nvSpPr>
        <p:spPr>
          <a:xfrm>
            <a:off x="4052880" y="1956600"/>
            <a:ext cx="1377000" cy="302040"/>
          </a:xfrm>
          <a:prstGeom prst="rect">
            <a:avLst/>
          </a:prstGeom>
          <a:solidFill>
            <a:srgbClr val="ffd7d7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9"/>
          <p:cNvSpPr/>
          <p:nvPr/>
        </p:nvSpPr>
        <p:spPr>
          <a:xfrm>
            <a:off x="4119120" y="1967760"/>
            <a:ext cx="1174320" cy="282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Vacuum System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6110640" y="2852640"/>
            <a:ext cx="1943640" cy="606960"/>
          </a:xfrm>
          <a:prstGeom prst="rect">
            <a:avLst/>
          </a:prstGeom>
          <a:solidFill>
            <a:srgbClr val="ffd7d7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11"/>
          <p:cNvSpPr/>
          <p:nvPr/>
        </p:nvSpPr>
        <p:spPr>
          <a:xfrm>
            <a:off x="3405240" y="2891880"/>
            <a:ext cx="2508840" cy="2431080"/>
          </a:xfrm>
          <a:prstGeom prst="rect">
            <a:avLst/>
          </a:prstGeom>
          <a:solidFill>
            <a:srgbClr val="ff7979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2"/>
          <p:cNvSpPr/>
          <p:nvPr/>
        </p:nvSpPr>
        <p:spPr>
          <a:xfrm>
            <a:off x="3892680" y="3323520"/>
            <a:ext cx="1618200" cy="136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f3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3"/>
          <p:cNvSpPr/>
          <p:nvPr/>
        </p:nvSpPr>
        <p:spPr>
          <a:xfrm>
            <a:off x="4406400" y="3788640"/>
            <a:ext cx="566280" cy="495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W7-X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Torus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228" name="CustomShape 14"/>
          <p:cNvSpPr/>
          <p:nvPr/>
        </p:nvSpPr>
        <p:spPr>
          <a:xfrm>
            <a:off x="4557600" y="4438080"/>
            <a:ext cx="333720" cy="973800"/>
          </a:xfrm>
          <a:custGeom>
            <a:avLst/>
            <a:gdLst/>
            <a:ahLst/>
            <a:rect l="l" t="t" r="r" b="b"/>
            <a:pathLst>
              <a:path w="756" h="1467">
                <a:moveTo>
                  <a:pt x="15" y="1467"/>
                </a:moveTo>
                <a:cubicBezTo>
                  <a:pt x="7" y="975"/>
                  <a:pt x="0" y="484"/>
                  <a:pt x="15" y="242"/>
                </a:cubicBezTo>
                <a:cubicBezTo>
                  <a:pt x="30" y="0"/>
                  <a:pt x="76" y="8"/>
                  <a:pt x="106" y="16"/>
                </a:cubicBezTo>
                <a:cubicBezTo>
                  <a:pt x="136" y="24"/>
                  <a:pt x="167" y="288"/>
                  <a:pt x="197" y="288"/>
                </a:cubicBezTo>
                <a:cubicBezTo>
                  <a:pt x="227" y="288"/>
                  <a:pt x="257" y="16"/>
                  <a:pt x="287" y="16"/>
                </a:cubicBezTo>
                <a:cubicBezTo>
                  <a:pt x="317" y="16"/>
                  <a:pt x="348" y="288"/>
                  <a:pt x="378" y="288"/>
                </a:cubicBezTo>
                <a:cubicBezTo>
                  <a:pt x="408" y="288"/>
                  <a:pt x="439" y="16"/>
                  <a:pt x="469" y="16"/>
                </a:cubicBezTo>
                <a:cubicBezTo>
                  <a:pt x="499" y="16"/>
                  <a:pt x="529" y="288"/>
                  <a:pt x="559" y="288"/>
                </a:cubicBezTo>
                <a:cubicBezTo>
                  <a:pt x="589" y="288"/>
                  <a:pt x="620" y="16"/>
                  <a:pt x="650" y="16"/>
                </a:cubicBezTo>
                <a:cubicBezTo>
                  <a:pt x="680" y="16"/>
                  <a:pt x="726" y="46"/>
                  <a:pt x="741" y="288"/>
                </a:cubicBezTo>
                <a:cubicBezTo>
                  <a:pt x="756" y="530"/>
                  <a:pt x="741" y="1271"/>
                  <a:pt x="741" y="1467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5"/>
          <p:cNvSpPr/>
          <p:nvPr/>
        </p:nvSpPr>
        <p:spPr>
          <a:xfrm rot="6848400">
            <a:off x="3552480" y="3059640"/>
            <a:ext cx="329040" cy="1161000"/>
          </a:xfrm>
          <a:custGeom>
            <a:avLst/>
            <a:gdLst/>
            <a:ahLst/>
            <a:rect l="l" t="t" r="r" b="b"/>
            <a:pathLst>
              <a:path w="756" h="1467">
                <a:moveTo>
                  <a:pt x="15" y="1467"/>
                </a:moveTo>
                <a:cubicBezTo>
                  <a:pt x="7" y="975"/>
                  <a:pt x="0" y="484"/>
                  <a:pt x="15" y="242"/>
                </a:cubicBezTo>
                <a:cubicBezTo>
                  <a:pt x="30" y="0"/>
                  <a:pt x="76" y="8"/>
                  <a:pt x="106" y="16"/>
                </a:cubicBezTo>
                <a:cubicBezTo>
                  <a:pt x="136" y="24"/>
                  <a:pt x="167" y="288"/>
                  <a:pt x="197" y="288"/>
                </a:cubicBezTo>
                <a:cubicBezTo>
                  <a:pt x="227" y="288"/>
                  <a:pt x="257" y="16"/>
                  <a:pt x="287" y="16"/>
                </a:cubicBezTo>
                <a:cubicBezTo>
                  <a:pt x="317" y="16"/>
                  <a:pt x="348" y="288"/>
                  <a:pt x="378" y="288"/>
                </a:cubicBezTo>
                <a:cubicBezTo>
                  <a:pt x="408" y="288"/>
                  <a:pt x="439" y="16"/>
                  <a:pt x="469" y="16"/>
                </a:cubicBezTo>
                <a:cubicBezTo>
                  <a:pt x="499" y="16"/>
                  <a:pt x="529" y="288"/>
                  <a:pt x="559" y="288"/>
                </a:cubicBezTo>
                <a:cubicBezTo>
                  <a:pt x="589" y="288"/>
                  <a:pt x="620" y="16"/>
                  <a:pt x="650" y="16"/>
                </a:cubicBezTo>
                <a:cubicBezTo>
                  <a:pt x="680" y="16"/>
                  <a:pt x="726" y="46"/>
                  <a:pt x="741" y="288"/>
                </a:cubicBezTo>
                <a:cubicBezTo>
                  <a:pt x="756" y="530"/>
                  <a:pt x="741" y="1271"/>
                  <a:pt x="741" y="1467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6"/>
          <p:cNvSpPr/>
          <p:nvPr/>
        </p:nvSpPr>
        <p:spPr>
          <a:xfrm rot="14690400">
            <a:off x="5495400" y="2982960"/>
            <a:ext cx="329040" cy="1161000"/>
          </a:xfrm>
          <a:custGeom>
            <a:avLst/>
            <a:gdLst/>
            <a:ahLst/>
            <a:rect l="l" t="t" r="r" b="b"/>
            <a:pathLst>
              <a:path w="756" h="1467">
                <a:moveTo>
                  <a:pt x="15" y="1467"/>
                </a:moveTo>
                <a:cubicBezTo>
                  <a:pt x="7" y="975"/>
                  <a:pt x="0" y="484"/>
                  <a:pt x="15" y="242"/>
                </a:cubicBezTo>
                <a:cubicBezTo>
                  <a:pt x="30" y="0"/>
                  <a:pt x="76" y="8"/>
                  <a:pt x="106" y="16"/>
                </a:cubicBezTo>
                <a:cubicBezTo>
                  <a:pt x="136" y="24"/>
                  <a:pt x="167" y="288"/>
                  <a:pt x="197" y="288"/>
                </a:cubicBezTo>
                <a:cubicBezTo>
                  <a:pt x="227" y="288"/>
                  <a:pt x="257" y="16"/>
                  <a:pt x="287" y="16"/>
                </a:cubicBezTo>
                <a:cubicBezTo>
                  <a:pt x="317" y="16"/>
                  <a:pt x="348" y="288"/>
                  <a:pt x="378" y="288"/>
                </a:cubicBezTo>
                <a:cubicBezTo>
                  <a:pt x="408" y="288"/>
                  <a:pt x="439" y="16"/>
                  <a:pt x="469" y="16"/>
                </a:cubicBezTo>
                <a:cubicBezTo>
                  <a:pt x="499" y="16"/>
                  <a:pt x="529" y="288"/>
                  <a:pt x="559" y="288"/>
                </a:cubicBezTo>
                <a:cubicBezTo>
                  <a:pt x="589" y="288"/>
                  <a:pt x="620" y="16"/>
                  <a:pt x="650" y="16"/>
                </a:cubicBezTo>
                <a:cubicBezTo>
                  <a:pt x="680" y="16"/>
                  <a:pt x="726" y="46"/>
                  <a:pt x="741" y="288"/>
                </a:cubicBezTo>
                <a:cubicBezTo>
                  <a:pt x="756" y="530"/>
                  <a:pt x="741" y="1271"/>
                  <a:pt x="741" y="1467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17"/>
          <p:cNvSpPr/>
          <p:nvPr/>
        </p:nvSpPr>
        <p:spPr>
          <a:xfrm>
            <a:off x="6373080" y="2953800"/>
            <a:ext cx="1155960" cy="464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Power Supply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Magnet System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32" name="CustomShape 18"/>
          <p:cNvSpPr/>
          <p:nvPr/>
        </p:nvSpPr>
        <p:spPr>
          <a:xfrm>
            <a:off x="1797120" y="3120480"/>
            <a:ext cx="933480" cy="282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Cryo Supply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33" name="Line 19"/>
          <p:cNvSpPr/>
          <p:nvPr/>
        </p:nvSpPr>
        <p:spPr>
          <a:xfrm>
            <a:off x="4701960" y="2259720"/>
            <a:ext cx="360" cy="10638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Line 20"/>
          <p:cNvSpPr/>
          <p:nvPr/>
        </p:nvSpPr>
        <p:spPr>
          <a:xfrm>
            <a:off x="4782960" y="2259720"/>
            <a:ext cx="360" cy="10638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Line 21"/>
          <p:cNvSpPr/>
          <p:nvPr/>
        </p:nvSpPr>
        <p:spPr>
          <a:xfrm flipV="1">
            <a:off x="3332160" y="4404600"/>
            <a:ext cx="722160" cy="449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Line 22"/>
          <p:cNvSpPr/>
          <p:nvPr/>
        </p:nvSpPr>
        <p:spPr>
          <a:xfrm flipV="1">
            <a:off x="3332160" y="4475880"/>
            <a:ext cx="793440" cy="5158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23"/>
          <p:cNvSpPr/>
          <p:nvPr/>
        </p:nvSpPr>
        <p:spPr>
          <a:xfrm>
            <a:off x="5511960" y="3899880"/>
            <a:ext cx="484560" cy="183240"/>
          </a:xfrm>
          <a:prstGeom prst="leftArrow">
            <a:avLst>
              <a:gd name="adj1" fmla="val 50000"/>
              <a:gd name="adj2" fmla="val 65948"/>
            </a:avLst>
          </a:prstGeom>
          <a:noFill/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24"/>
          <p:cNvSpPr/>
          <p:nvPr/>
        </p:nvSpPr>
        <p:spPr>
          <a:xfrm rot="12757200">
            <a:off x="5270400" y="4540320"/>
            <a:ext cx="808560" cy="151200"/>
          </a:xfrm>
          <a:prstGeom prst="leftArrow">
            <a:avLst>
              <a:gd name="adj1" fmla="val 50000"/>
              <a:gd name="adj2" fmla="val 132813"/>
            </a:avLst>
          </a:prstGeom>
          <a:noFill/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5"/>
          <p:cNvSpPr/>
          <p:nvPr/>
        </p:nvSpPr>
        <p:spPr>
          <a:xfrm>
            <a:off x="3902400" y="4920480"/>
            <a:ext cx="55116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Water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0" name="CustomShape 26"/>
          <p:cNvSpPr/>
          <p:nvPr/>
        </p:nvSpPr>
        <p:spPr>
          <a:xfrm>
            <a:off x="3439800" y="4234680"/>
            <a:ext cx="53568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Gases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1" name="CustomShape 27"/>
          <p:cNvSpPr/>
          <p:nvPr/>
        </p:nvSpPr>
        <p:spPr>
          <a:xfrm>
            <a:off x="3533040" y="3171240"/>
            <a:ext cx="70488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LHe, LN2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2" name="CustomShape 28"/>
          <p:cNvSpPr/>
          <p:nvPr/>
        </p:nvSpPr>
        <p:spPr>
          <a:xfrm>
            <a:off x="5143680" y="4661640"/>
            <a:ext cx="58932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Signals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3" name="CustomShape 29"/>
          <p:cNvSpPr/>
          <p:nvPr/>
        </p:nvSpPr>
        <p:spPr>
          <a:xfrm>
            <a:off x="5366880" y="3445920"/>
            <a:ext cx="63324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Current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4" name="CustomShape 30"/>
          <p:cNvSpPr/>
          <p:nvPr/>
        </p:nvSpPr>
        <p:spPr>
          <a:xfrm>
            <a:off x="4815000" y="2791800"/>
            <a:ext cx="843480" cy="43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Neutral gas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density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5" name="CustomShape 31"/>
          <p:cNvSpPr/>
          <p:nvPr/>
        </p:nvSpPr>
        <p:spPr>
          <a:xfrm>
            <a:off x="5447520" y="4117320"/>
            <a:ext cx="589320" cy="267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Energy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46" name="CustomShape 32"/>
          <p:cNvSpPr/>
          <p:nvPr/>
        </p:nvSpPr>
        <p:spPr>
          <a:xfrm>
            <a:off x="1173240" y="967680"/>
            <a:ext cx="7336440" cy="54709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Line 33"/>
          <p:cNvSpPr/>
          <p:nvPr/>
        </p:nvSpPr>
        <p:spPr>
          <a:xfrm>
            <a:off x="1172880" y="1308960"/>
            <a:ext cx="7344000" cy="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4"/>
          <p:cNvSpPr/>
          <p:nvPr/>
        </p:nvSpPr>
        <p:spPr>
          <a:xfrm>
            <a:off x="3891240" y="988200"/>
            <a:ext cx="1344960" cy="297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1" lang="de-DE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General Supplies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249" name="Line 35"/>
          <p:cNvSpPr/>
          <p:nvPr/>
        </p:nvSpPr>
        <p:spPr>
          <a:xfrm>
            <a:off x="1172880" y="1596240"/>
            <a:ext cx="7344000" cy="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6"/>
          <p:cNvSpPr/>
          <p:nvPr/>
        </p:nvSpPr>
        <p:spPr>
          <a:xfrm>
            <a:off x="2952360" y="1380600"/>
            <a:ext cx="131616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Liquid He &amp; Liquid N2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51" name="CustomShape 37"/>
          <p:cNvSpPr/>
          <p:nvPr/>
        </p:nvSpPr>
        <p:spPr>
          <a:xfrm>
            <a:off x="4444920" y="1380600"/>
            <a:ext cx="50076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Gases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52" name="CustomShape 38"/>
          <p:cNvSpPr/>
          <p:nvPr/>
        </p:nvSpPr>
        <p:spPr>
          <a:xfrm>
            <a:off x="7414560" y="1667880"/>
            <a:ext cx="100980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Compressed Air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53" name="CustomShape 39"/>
          <p:cNvSpPr/>
          <p:nvPr/>
        </p:nvSpPr>
        <p:spPr>
          <a:xfrm>
            <a:off x="6573960" y="1380600"/>
            <a:ext cx="194220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Ventilation &amp; Air Conditioning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54" name="CustomShape 40"/>
          <p:cNvSpPr/>
          <p:nvPr/>
        </p:nvSpPr>
        <p:spPr>
          <a:xfrm>
            <a:off x="1326960" y="1667880"/>
            <a:ext cx="202788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General Control: Signals, CDC &amp; CSS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55" name="CustomShape 41"/>
          <p:cNvSpPr/>
          <p:nvPr/>
        </p:nvSpPr>
        <p:spPr>
          <a:xfrm>
            <a:off x="1736280" y="1993320"/>
            <a:ext cx="834480" cy="43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W7-X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56" name="CustomShape 42"/>
          <p:cNvSpPr/>
          <p:nvPr/>
        </p:nvSpPr>
        <p:spPr>
          <a:xfrm>
            <a:off x="2541600" y="6204960"/>
            <a:ext cx="2338920" cy="227520"/>
          </a:xfrm>
          <a:prstGeom prst="rect">
            <a:avLst/>
          </a:prstGeom>
          <a:solidFill>
            <a:srgbClr val="ff797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 anchor="ctr"/>
          <a:p>
            <a:pPr algn="ctr"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Torus Hall Ground floor and Level -1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57" name="CustomShape 43"/>
          <p:cNvSpPr/>
          <p:nvPr/>
        </p:nvSpPr>
        <p:spPr>
          <a:xfrm>
            <a:off x="5060880" y="6204960"/>
            <a:ext cx="1619640" cy="226080"/>
          </a:xfrm>
          <a:prstGeom prst="rect">
            <a:avLst/>
          </a:prstGeom>
          <a:solidFill>
            <a:srgbClr val="ffd7d7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 anchor="ctr"/>
          <a:p>
            <a:pPr algn="ctr"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Torus Hall Level -2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58" name="CustomShape 44"/>
          <p:cNvSpPr/>
          <p:nvPr/>
        </p:nvSpPr>
        <p:spPr>
          <a:xfrm>
            <a:off x="6861240" y="6204960"/>
            <a:ext cx="1619640" cy="226080"/>
          </a:xfrm>
          <a:prstGeom prst="rect">
            <a:avLst/>
          </a:prstGeom>
          <a:solidFill>
            <a:srgbClr val="72d6fe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 anchor="ctr"/>
          <a:p>
            <a:pPr algn="ctr"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Calibri"/>
                <a:ea typeface="DejaVu Sans"/>
              </a:rPr>
              <a:t>Periphery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259" name="CustomShape 45"/>
          <p:cNvSpPr/>
          <p:nvPr/>
        </p:nvSpPr>
        <p:spPr>
          <a:xfrm>
            <a:off x="2252520" y="4691880"/>
            <a:ext cx="1078560" cy="529200"/>
          </a:xfrm>
          <a:prstGeom prst="rect">
            <a:avLst/>
          </a:prstGeom>
          <a:solidFill>
            <a:srgbClr val="ff797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46"/>
          <p:cNvSpPr/>
          <p:nvPr/>
        </p:nvSpPr>
        <p:spPr>
          <a:xfrm>
            <a:off x="1389600" y="1380600"/>
            <a:ext cx="141372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080" rIns="100080" tIns="50040" bIns="5004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General Power Supplies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61" name="CustomShape 47"/>
          <p:cNvSpPr/>
          <p:nvPr/>
        </p:nvSpPr>
        <p:spPr>
          <a:xfrm>
            <a:off x="4773600" y="5412600"/>
            <a:ext cx="645120" cy="605520"/>
          </a:xfrm>
          <a:prstGeom prst="rect">
            <a:avLst/>
          </a:prstGeom>
          <a:solidFill>
            <a:srgbClr val="ffd7d7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48"/>
          <p:cNvSpPr/>
          <p:nvPr/>
        </p:nvSpPr>
        <p:spPr>
          <a:xfrm>
            <a:off x="1244520" y="4691880"/>
            <a:ext cx="1006920" cy="530640"/>
          </a:xfrm>
          <a:prstGeom prst="rect">
            <a:avLst/>
          </a:prstGeom>
          <a:solidFill>
            <a:srgbClr val="72d6fe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49"/>
          <p:cNvSpPr/>
          <p:nvPr/>
        </p:nvSpPr>
        <p:spPr>
          <a:xfrm>
            <a:off x="1172880" y="1883520"/>
            <a:ext cx="7344000" cy="3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50"/>
          <p:cNvSpPr/>
          <p:nvPr/>
        </p:nvSpPr>
        <p:spPr>
          <a:xfrm>
            <a:off x="3476520" y="1667880"/>
            <a:ext cx="1583280" cy="241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General Water Supply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65" name="Line 51"/>
          <p:cNvSpPr/>
          <p:nvPr/>
        </p:nvSpPr>
        <p:spPr>
          <a:xfrm>
            <a:off x="2900160" y="130896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Line 52"/>
          <p:cNvSpPr/>
          <p:nvPr/>
        </p:nvSpPr>
        <p:spPr>
          <a:xfrm>
            <a:off x="4340160" y="130896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Line 53"/>
          <p:cNvSpPr/>
          <p:nvPr/>
        </p:nvSpPr>
        <p:spPr>
          <a:xfrm>
            <a:off x="7292880" y="159624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Line 54"/>
          <p:cNvSpPr/>
          <p:nvPr/>
        </p:nvSpPr>
        <p:spPr>
          <a:xfrm>
            <a:off x="5060880" y="130896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Line 55"/>
          <p:cNvSpPr/>
          <p:nvPr/>
        </p:nvSpPr>
        <p:spPr>
          <a:xfrm>
            <a:off x="3476520" y="159624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Line 56"/>
          <p:cNvSpPr/>
          <p:nvPr/>
        </p:nvSpPr>
        <p:spPr>
          <a:xfrm>
            <a:off x="4844880" y="159624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57"/>
          <p:cNvSpPr/>
          <p:nvPr/>
        </p:nvSpPr>
        <p:spPr>
          <a:xfrm>
            <a:off x="4910040" y="1667880"/>
            <a:ext cx="1332360" cy="241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Fire Protection System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72" name="CustomShape 58"/>
          <p:cNvSpPr/>
          <p:nvPr/>
        </p:nvSpPr>
        <p:spPr>
          <a:xfrm>
            <a:off x="4124160" y="5484240"/>
            <a:ext cx="129600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Water Cooling System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73" name="CustomShape 59"/>
          <p:cNvSpPr/>
          <p:nvPr/>
        </p:nvSpPr>
        <p:spPr>
          <a:xfrm>
            <a:off x="1395720" y="4836600"/>
            <a:ext cx="169056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Gas Introduction System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74" name="CustomShape 60"/>
          <p:cNvSpPr/>
          <p:nvPr/>
        </p:nvSpPr>
        <p:spPr>
          <a:xfrm>
            <a:off x="6645240" y="3756960"/>
            <a:ext cx="575280" cy="503640"/>
          </a:xfrm>
          <a:prstGeom prst="rect">
            <a:avLst/>
          </a:prstGeom>
          <a:solidFill>
            <a:srgbClr val="72d6fe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61"/>
          <p:cNvSpPr/>
          <p:nvPr/>
        </p:nvSpPr>
        <p:spPr>
          <a:xfrm>
            <a:off x="5997600" y="3756960"/>
            <a:ext cx="151020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Plasma Heating Systems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76" name="CustomShape 62"/>
          <p:cNvSpPr/>
          <p:nvPr/>
        </p:nvSpPr>
        <p:spPr>
          <a:xfrm>
            <a:off x="5997600" y="4548960"/>
            <a:ext cx="1151280" cy="646560"/>
          </a:xfrm>
          <a:prstGeom prst="rect">
            <a:avLst/>
          </a:prstGeom>
          <a:solidFill>
            <a:srgbClr val="ff696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63"/>
          <p:cNvSpPr/>
          <p:nvPr/>
        </p:nvSpPr>
        <p:spPr>
          <a:xfrm>
            <a:off x="7149960" y="4548960"/>
            <a:ext cx="1078560" cy="646560"/>
          </a:xfrm>
          <a:prstGeom prst="rect">
            <a:avLst/>
          </a:prstGeom>
          <a:solidFill>
            <a:srgbClr val="72d6fe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64"/>
          <p:cNvSpPr/>
          <p:nvPr/>
        </p:nvSpPr>
        <p:spPr>
          <a:xfrm>
            <a:off x="6365520" y="4620600"/>
            <a:ext cx="155052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Monitoring &amp; Control: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Sensors &amp; Diagnostics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79" name="CustomShape 65"/>
          <p:cNvSpPr/>
          <p:nvPr/>
        </p:nvSpPr>
        <p:spPr>
          <a:xfrm>
            <a:off x="1244520" y="6204960"/>
            <a:ext cx="1294200" cy="286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Coding Location: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80" name="Line 66"/>
          <p:cNvSpPr/>
          <p:nvPr/>
        </p:nvSpPr>
        <p:spPr>
          <a:xfrm>
            <a:off x="6284880" y="159624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67"/>
          <p:cNvSpPr/>
          <p:nvPr/>
        </p:nvSpPr>
        <p:spPr>
          <a:xfrm>
            <a:off x="6284880" y="1667880"/>
            <a:ext cx="1224360" cy="241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Access System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82" name="CustomShape 68"/>
          <p:cNvSpPr/>
          <p:nvPr/>
        </p:nvSpPr>
        <p:spPr>
          <a:xfrm>
            <a:off x="7508880" y="3756960"/>
            <a:ext cx="288000" cy="502200"/>
          </a:xfrm>
          <a:prstGeom prst="rect">
            <a:avLst/>
          </a:prstGeom>
          <a:solidFill>
            <a:srgbClr val="ff797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69"/>
          <p:cNvSpPr/>
          <p:nvPr/>
        </p:nvSpPr>
        <p:spPr>
          <a:xfrm>
            <a:off x="7797960" y="3756960"/>
            <a:ext cx="286200" cy="502200"/>
          </a:xfrm>
          <a:prstGeom prst="rect">
            <a:avLst/>
          </a:prstGeom>
          <a:solidFill>
            <a:srgbClr val="ffd7d7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70"/>
          <p:cNvSpPr/>
          <p:nvPr/>
        </p:nvSpPr>
        <p:spPr>
          <a:xfrm>
            <a:off x="7149960" y="3899880"/>
            <a:ext cx="359280" cy="143280"/>
          </a:xfrm>
          <a:prstGeom prst="leftArrow">
            <a:avLst>
              <a:gd name="adj1" fmla="val 50000"/>
              <a:gd name="adj2" fmla="val 62363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71"/>
          <p:cNvSpPr/>
          <p:nvPr/>
        </p:nvSpPr>
        <p:spPr>
          <a:xfrm>
            <a:off x="5207040" y="1380600"/>
            <a:ext cx="1096200" cy="241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Technical Services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86" name="Line 72"/>
          <p:cNvSpPr/>
          <p:nvPr/>
        </p:nvSpPr>
        <p:spPr>
          <a:xfrm>
            <a:off x="6500520" y="1308960"/>
            <a:ext cx="360" cy="2872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73"/>
          <p:cNvSpPr/>
          <p:nvPr/>
        </p:nvSpPr>
        <p:spPr>
          <a:xfrm>
            <a:off x="8085240" y="3756960"/>
            <a:ext cx="286200" cy="502200"/>
          </a:xfrm>
          <a:prstGeom prst="rect">
            <a:avLst/>
          </a:prstGeom>
          <a:solidFill>
            <a:srgbClr val="72d6fe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74"/>
          <p:cNvSpPr/>
          <p:nvPr/>
        </p:nvSpPr>
        <p:spPr>
          <a:xfrm>
            <a:off x="7508880" y="3756960"/>
            <a:ext cx="129600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PS Heating Systems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89" name="CustomShape 75"/>
          <p:cNvSpPr/>
          <p:nvPr/>
        </p:nvSpPr>
        <p:spPr>
          <a:xfrm>
            <a:off x="8805960" y="983160"/>
            <a:ext cx="2303280" cy="52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W7-X central device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gas supply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cooling water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cryo supply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vacuum supply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power supply of magnet systems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plasma heating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diagnostics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monitoring and control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infrastructure (buildings,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general supply)</a:t>
            </a:r>
            <a:endParaRPr b="0" lang="de-DE" sz="1600" spc="-1" strike="noStrike"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Application>LibreOffice/6.0.3.2$Windows_X86_64 LibreOffice_project/8f48d515416608e3a835360314dac7e47fd0b821</Application>
  <Company>Max-Planck-Institut f. Plasmaphysik, Greifswald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2018-08-24T10:28:29Z</dcterms:created>
  <dc:creator>Peter Kurz</dc:creator>
  <dc:description/>
  <dc:language>de-DE</dc:language>
  <cp:lastModifiedBy/>
  <dcterms:modified xsi:type="dcterms:W3CDTF">2019-05-14T08:42:40Z</dcterms:modified>
  <cp:revision>122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Max-Planck-Institut f. Plasmaphysik, Greifswald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Breitbild</vt:lpwstr>
  </property>
  <property fmtid="{D5CDD505-2E9C-101B-9397-08002B2CF9AE}" pid="10" name="STICHWORT">
    <vt:lpwstr> 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21</vt:i4>
  </property>
  <property fmtid="{D5CDD505-2E9C-101B-9397-08002B2CF9AE}" pid="14" name="VERSION_W7X">
    <vt:lpwstr> </vt:lpwstr>
  </property>
  <property fmtid="{D5CDD505-2E9C-101B-9397-08002B2CF9AE}" pid="15" name="W7X-DOKKENZ">
    <vt:lpwstr> </vt:lpwstr>
  </property>
  <property fmtid="{D5CDD505-2E9C-101B-9397-08002B2CF9AE}" pid="16" name="W7X-KKS">
    <vt:lpwstr> </vt:lpwstr>
  </property>
</Properties>
</file>