
<file path=[Content_Types].xml><?xml version="1.0" encoding="utf-8"?>
<Types xmlns="http://schemas.openxmlformats.org/package/2006/content-types">
  <Default Extension="png" ContentType="image/png"/>
  <Default Extension="tmp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8" r:id="rId2"/>
  </p:sldMasterIdLst>
  <p:notesMasterIdLst>
    <p:notesMasterId r:id="rId26"/>
  </p:notesMasterIdLst>
  <p:sldIdLst>
    <p:sldId id="257" r:id="rId3"/>
    <p:sldId id="256" r:id="rId4"/>
    <p:sldId id="272" r:id="rId5"/>
    <p:sldId id="265" r:id="rId6"/>
    <p:sldId id="297" r:id="rId7"/>
    <p:sldId id="316" r:id="rId8"/>
    <p:sldId id="317" r:id="rId9"/>
    <p:sldId id="308" r:id="rId10"/>
    <p:sldId id="309" r:id="rId11"/>
    <p:sldId id="307" r:id="rId12"/>
    <p:sldId id="311" r:id="rId13"/>
    <p:sldId id="313" r:id="rId14"/>
    <p:sldId id="314" r:id="rId15"/>
    <p:sldId id="289" r:id="rId16"/>
    <p:sldId id="298" r:id="rId17"/>
    <p:sldId id="302" r:id="rId18"/>
    <p:sldId id="304" r:id="rId19"/>
    <p:sldId id="300" r:id="rId20"/>
    <p:sldId id="305" r:id="rId21"/>
    <p:sldId id="315" r:id="rId22"/>
    <p:sldId id="295" r:id="rId23"/>
    <p:sldId id="285" r:id="rId24"/>
    <p:sldId id="25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brina Schadegg" initials="SS" lastIdx="3" clrIdx="0">
    <p:extLst>
      <p:ext uri="{19B8F6BF-5375-455C-9EA6-DF929625EA0E}">
        <p15:presenceInfo xmlns:p15="http://schemas.microsoft.com/office/powerpoint/2012/main" userId="S-1-5-21-1526224874-1540688658-1361462980-195148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797F"/>
    <a:srgbClr val="6593C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32" autoAdjust="0"/>
    <p:restoredTop sz="83265" autoAdjust="0"/>
  </p:normalViewPr>
  <p:slideViewPr>
    <p:cSldViewPr snapToGrid="0">
      <p:cViewPr varScale="1">
        <p:scale>
          <a:sx n="67" d="100"/>
          <a:sy n="67" d="100"/>
        </p:scale>
        <p:origin x="72" y="18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B1E0F6-951C-425C-9332-0C102B531294}" type="datetimeFigureOut">
              <a:rPr lang="en-GB" smtClean="0"/>
              <a:t>14/05/2019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AFAC84-B53D-4C74-88DB-C6F7F1D6CF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5014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AFAC84-B53D-4C74-88DB-C6F7F1D6CFF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03315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AFAC84-B53D-4C74-88DB-C6F7F1D6CFF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8652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AFAC84-B53D-4C74-88DB-C6F7F1D6CFF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19795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AFAC84-B53D-4C74-88DB-C6F7F1D6CFFE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38913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smtClean="0"/>
              <a:t>80 m3</a:t>
            </a:r>
            <a:r>
              <a:rPr lang="fr-CH" baseline="0" dirty="0" smtClean="0"/>
              <a:t> in </a:t>
            </a:r>
            <a:r>
              <a:rPr lang="fr-CH" baseline="0" dirty="0" err="1" smtClean="0"/>
              <a:t>addtion</a:t>
            </a:r>
            <a:r>
              <a:rPr lang="fr-CH" baseline="0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AFAC84-B53D-4C74-88DB-C6F7F1D6CFFE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51461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AFAC84-B53D-4C74-88DB-C6F7F1D6CFFE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50369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noProof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AFAC84-B53D-4C74-88DB-C6F7F1D6CFFE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8194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noProof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AFAC84-B53D-4C74-88DB-C6F7F1D6CFFE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56774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AFAC84-B53D-4C74-88DB-C6F7F1D6CFFE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39050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AFAC84-B53D-4C74-88DB-C6F7F1D6CFFE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25965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AFAC84-B53D-4C74-88DB-C6F7F1D6CFFE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2160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AFAC84-B53D-4C74-88DB-C6F7F1D6CFF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09282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AFAC84-B53D-4C74-88DB-C6F7F1D6CFFE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45228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AFAC84-B53D-4C74-88DB-C6F7F1D6CFFE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3652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noProof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AFAC84-B53D-4C74-88DB-C6F7F1D6CFF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315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AFAC84-B53D-4C74-88DB-C6F7F1D6CFF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1396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AFAC84-B53D-4C74-88DB-C6F7F1D6CFF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4650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AFAC84-B53D-4C74-88DB-C6F7F1D6CFF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96835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AFAC84-B53D-4C74-88DB-C6F7F1D6CFF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47403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AFAC84-B53D-4C74-88DB-C6F7F1D6CFF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34941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AFAC84-B53D-4C74-88DB-C6F7F1D6CFF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6645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10515600" cy="2387600"/>
          </a:xfrm>
        </p:spPr>
        <p:txBody>
          <a:bodyPr anchor="b">
            <a:normAutofit/>
          </a:bodyPr>
          <a:lstStyle>
            <a:lvl1pPr algn="l">
              <a:defRPr sz="4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15/05/2019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Environmental concerns - New electrical substation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9883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1580" y="2603638"/>
            <a:ext cx="1668840" cy="16507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F4E0A6-B000-E949-B7B2-BBB44381C0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0311" y="0"/>
            <a:ext cx="12372622" cy="695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021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i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5248625" y="2582248"/>
            <a:ext cx="1694751" cy="1693505"/>
            <a:chOff x="5002612" y="2336416"/>
            <a:chExt cx="2186777" cy="2185169"/>
          </a:xfrm>
        </p:grpSpPr>
        <p:sp>
          <p:nvSpPr>
            <p:cNvPr id="7" name="Rectangle 6"/>
            <p:cNvSpPr/>
            <p:nvPr userDrawn="1"/>
          </p:nvSpPr>
          <p:spPr>
            <a:xfrm>
              <a:off x="5002612" y="2336416"/>
              <a:ext cx="2186777" cy="218516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61580" y="2603638"/>
              <a:ext cx="1668840" cy="1650725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0042" y="4300467"/>
            <a:ext cx="1671914" cy="22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1474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 userDrawn="1"/>
        </p:nvGrpSpPr>
        <p:grpSpPr bwMode="auto">
          <a:xfrm>
            <a:off x="5260975" y="2603500"/>
            <a:ext cx="1670050" cy="1651000"/>
            <a:chOff x="3314" y="1640"/>
            <a:chExt cx="1052" cy="1040"/>
          </a:xfrm>
          <a:solidFill>
            <a:schemeClr val="tx1"/>
          </a:solidFill>
        </p:grpSpPr>
        <p:sp>
          <p:nvSpPr>
            <p:cNvPr id="4" name="Freeform 5"/>
            <p:cNvSpPr>
              <a:spLocks/>
            </p:cNvSpPr>
            <p:nvPr userDrawn="1"/>
          </p:nvSpPr>
          <p:spPr bwMode="auto">
            <a:xfrm>
              <a:off x="3400" y="1928"/>
              <a:ext cx="137" cy="159"/>
            </a:xfrm>
            <a:custGeom>
              <a:avLst/>
              <a:gdLst>
                <a:gd name="T0" fmla="*/ 134 w 137"/>
                <a:gd name="T1" fmla="*/ 143 h 159"/>
                <a:gd name="T2" fmla="*/ 117 w 137"/>
                <a:gd name="T3" fmla="*/ 151 h 159"/>
                <a:gd name="T4" fmla="*/ 92 w 137"/>
                <a:gd name="T5" fmla="*/ 157 h 159"/>
                <a:gd name="T6" fmla="*/ 82 w 137"/>
                <a:gd name="T7" fmla="*/ 159 h 159"/>
                <a:gd name="T8" fmla="*/ 48 w 137"/>
                <a:gd name="T9" fmla="*/ 153 h 159"/>
                <a:gd name="T10" fmla="*/ 22 w 137"/>
                <a:gd name="T11" fmla="*/ 137 h 159"/>
                <a:gd name="T12" fmla="*/ 5 w 137"/>
                <a:gd name="T13" fmla="*/ 111 h 159"/>
                <a:gd name="T14" fmla="*/ 0 w 137"/>
                <a:gd name="T15" fmla="*/ 79 h 159"/>
                <a:gd name="T16" fmla="*/ 1 w 137"/>
                <a:gd name="T17" fmla="*/ 62 h 159"/>
                <a:gd name="T18" fmla="*/ 12 w 137"/>
                <a:gd name="T19" fmla="*/ 33 h 159"/>
                <a:gd name="T20" fmla="*/ 35 w 137"/>
                <a:gd name="T21" fmla="*/ 13 h 159"/>
                <a:gd name="T22" fmla="*/ 67 w 137"/>
                <a:gd name="T23" fmla="*/ 2 h 159"/>
                <a:gd name="T24" fmla="*/ 84 w 137"/>
                <a:gd name="T25" fmla="*/ 0 h 159"/>
                <a:gd name="T26" fmla="*/ 112 w 137"/>
                <a:gd name="T27" fmla="*/ 3 h 159"/>
                <a:gd name="T28" fmla="*/ 137 w 137"/>
                <a:gd name="T29" fmla="*/ 10 h 159"/>
                <a:gd name="T30" fmla="*/ 134 w 137"/>
                <a:gd name="T31" fmla="*/ 20 h 159"/>
                <a:gd name="T32" fmla="*/ 130 w 137"/>
                <a:gd name="T33" fmla="*/ 29 h 159"/>
                <a:gd name="T34" fmla="*/ 122 w 137"/>
                <a:gd name="T35" fmla="*/ 22 h 159"/>
                <a:gd name="T36" fmla="*/ 98 w 137"/>
                <a:gd name="T37" fmla="*/ 12 h 159"/>
                <a:gd name="T38" fmla="*/ 82 w 137"/>
                <a:gd name="T39" fmla="*/ 10 h 159"/>
                <a:gd name="T40" fmla="*/ 61 w 137"/>
                <a:gd name="T41" fmla="*/ 14 h 159"/>
                <a:gd name="T42" fmla="*/ 42 w 137"/>
                <a:gd name="T43" fmla="*/ 27 h 159"/>
                <a:gd name="T44" fmla="*/ 28 w 137"/>
                <a:gd name="T45" fmla="*/ 49 h 159"/>
                <a:gd name="T46" fmla="*/ 22 w 137"/>
                <a:gd name="T47" fmla="*/ 79 h 159"/>
                <a:gd name="T48" fmla="*/ 24 w 137"/>
                <a:gd name="T49" fmla="*/ 94 h 159"/>
                <a:gd name="T50" fmla="*/ 34 w 137"/>
                <a:gd name="T51" fmla="*/ 120 h 159"/>
                <a:gd name="T52" fmla="*/ 52 w 137"/>
                <a:gd name="T53" fmla="*/ 137 h 159"/>
                <a:gd name="T54" fmla="*/ 74 w 137"/>
                <a:gd name="T55" fmla="*/ 146 h 159"/>
                <a:gd name="T56" fmla="*/ 85 w 137"/>
                <a:gd name="T57" fmla="*/ 147 h 159"/>
                <a:gd name="T58" fmla="*/ 102 w 137"/>
                <a:gd name="T59" fmla="*/ 144 h 159"/>
                <a:gd name="T60" fmla="*/ 117 w 137"/>
                <a:gd name="T61" fmla="*/ 139 h 159"/>
                <a:gd name="T62" fmla="*/ 137 w 137"/>
                <a:gd name="T63" fmla="*/ 124 h 159"/>
                <a:gd name="T64" fmla="*/ 134 w 137"/>
                <a:gd name="T65" fmla="*/ 143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7" h="159">
                  <a:moveTo>
                    <a:pt x="134" y="143"/>
                  </a:moveTo>
                  <a:lnTo>
                    <a:pt x="134" y="143"/>
                  </a:lnTo>
                  <a:lnTo>
                    <a:pt x="127" y="147"/>
                  </a:lnTo>
                  <a:lnTo>
                    <a:pt x="117" y="151"/>
                  </a:lnTo>
                  <a:lnTo>
                    <a:pt x="101" y="156"/>
                  </a:lnTo>
                  <a:lnTo>
                    <a:pt x="92" y="157"/>
                  </a:lnTo>
                  <a:lnTo>
                    <a:pt x="82" y="159"/>
                  </a:lnTo>
                  <a:lnTo>
                    <a:pt x="82" y="159"/>
                  </a:lnTo>
                  <a:lnTo>
                    <a:pt x="65" y="157"/>
                  </a:lnTo>
                  <a:lnTo>
                    <a:pt x="48" y="153"/>
                  </a:lnTo>
                  <a:lnTo>
                    <a:pt x="34" y="146"/>
                  </a:lnTo>
                  <a:lnTo>
                    <a:pt x="22" y="137"/>
                  </a:lnTo>
                  <a:lnTo>
                    <a:pt x="12" y="124"/>
                  </a:lnTo>
                  <a:lnTo>
                    <a:pt x="5" y="111"/>
                  </a:lnTo>
                  <a:lnTo>
                    <a:pt x="1" y="96"/>
                  </a:lnTo>
                  <a:lnTo>
                    <a:pt x="0" y="79"/>
                  </a:lnTo>
                  <a:lnTo>
                    <a:pt x="0" y="79"/>
                  </a:lnTo>
                  <a:lnTo>
                    <a:pt x="1" y="62"/>
                  </a:lnTo>
                  <a:lnTo>
                    <a:pt x="5" y="46"/>
                  </a:lnTo>
                  <a:lnTo>
                    <a:pt x="12" y="33"/>
                  </a:lnTo>
                  <a:lnTo>
                    <a:pt x="22" y="22"/>
                  </a:lnTo>
                  <a:lnTo>
                    <a:pt x="35" y="13"/>
                  </a:lnTo>
                  <a:lnTo>
                    <a:pt x="50" y="6"/>
                  </a:lnTo>
                  <a:lnTo>
                    <a:pt x="67" y="2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98" y="0"/>
                  </a:lnTo>
                  <a:lnTo>
                    <a:pt x="112" y="3"/>
                  </a:lnTo>
                  <a:lnTo>
                    <a:pt x="127" y="7"/>
                  </a:lnTo>
                  <a:lnTo>
                    <a:pt x="137" y="10"/>
                  </a:lnTo>
                  <a:lnTo>
                    <a:pt x="137" y="10"/>
                  </a:lnTo>
                  <a:lnTo>
                    <a:pt x="134" y="20"/>
                  </a:lnTo>
                  <a:lnTo>
                    <a:pt x="131" y="29"/>
                  </a:lnTo>
                  <a:lnTo>
                    <a:pt x="130" y="29"/>
                  </a:lnTo>
                  <a:lnTo>
                    <a:pt x="130" y="29"/>
                  </a:lnTo>
                  <a:lnTo>
                    <a:pt x="122" y="22"/>
                  </a:lnTo>
                  <a:lnTo>
                    <a:pt x="111" y="16"/>
                  </a:lnTo>
                  <a:lnTo>
                    <a:pt x="98" y="12"/>
                  </a:lnTo>
                  <a:lnTo>
                    <a:pt x="82" y="10"/>
                  </a:lnTo>
                  <a:lnTo>
                    <a:pt x="82" y="10"/>
                  </a:lnTo>
                  <a:lnTo>
                    <a:pt x="72" y="10"/>
                  </a:lnTo>
                  <a:lnTo>
                    <a:pt x="61" y="14"/>
                  </a:lnTo>
                  <a:lnTo>
                    <a:pt x="51" y="19"/>
                  </a:lnTo>
                  <a:lnTo>
                    <a:pt x="42" y="27"/>
                  </a:lnTo>
                  <a:lnTo>
                    <a:pt x="34" y="36"/>
                  </a:lnTo>
                  <a:lnTo>
                    <a:pt x="28" y="49"/>
                  </a:lnTo>
                  <a:lnTo>
                    <a:pt x="24" y="63"/>
                  </a:lnTo>
                  <a:lnTo>
                    <a:pt x="22" y="79"/>
                  </a:lnTo>
                  <a:lnTo>
                    <a:pt x="22" y="79"/>
                  </a:lnTo>
                  <a:lnTo>
                    <a:pt x="24" y="94"/>
                  </a:lnTo>
                  <a:lnTo>
                    <a:pt x="28" y="107"/>
                  </a:lnTo>
                  <a:lnTo>
                    <a:pt x="34" y="120"/>
                  </a:lnTo>
                  <a:lnTo>
                    <a:pt x="42" y="129"/>
                  </a:lnTo>
                  <a:lnTo>
                    <a:pt x="52" y="137"/>
                  </a:lnTo>
                  <a:lnTo>
                    <a:pt x="62" y="143"/>
                  </a:lnTo>
                  <a:lnTo>
                    <a:pt x="74" y="146"/>
                  </a:lnTo>
                  <a:lnTo>
                    <a:pt x="85" y="147"/>
                  </a:lnTo>
                  <a:lnTo>
                    <a:pt x="85" y="147"/>
                  </a:lnTo>
                  <a:lnTo>
                    <a:pt x="94" y="146"/>
                  </a:lnTo>
                  <a:lnTo>
                    <a:pt x="102" y="144"/>
                  </a:lnTo>
                  <a:lnTo>
                    <a:pt x="110" y="143"/>
                  </a:lnTo>
                  <a:lnTo>
                    <a:pt x="117" y="139"/>
                  </a:lnTo>
                  <a:lnTo>
                    <a:pt x="127" y="131"/>
                  </a:lnTo>
                  <a:lnTo>
                    <a:pt x="137" y="124"/>
                  </a:lnTo>
                  <a:lnTo>
                    <a:pt x="137" y="126"/>
                  </a:lnTo>
                  <a:lnTo>
                    <a:pt x="134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" name="Freeform 6"/>
            <p:cNvSpPr>
              <a:spLocks/>
            </p:cNvSpPr>
            <p:nvPr userDrawn="1"/>
          </p:nvSpPr>
          <p:spPr bwMode="auto">
            <a:xfrm>
              <a:off x="3562" y="1931"/>
              <a:ext cx="96" cy="153"/>
            </a:xfrm>
            <a:custGeom>
              <a:avLst/>
              <a:gdLst>
                <a:gd name="T0" fmla="*/ 95 w 96"/>
                <a:gd name="T1" fmla="*/ 144 h 153"/>
                <a:gd name="T2" fmla="*/ 95 w 96"/>
                <a:gd name="T3" fmla="*/ 144 h 153"/>
                <a:gd name="T4" fmla="*/ 96 w 96"/>
                <a:gd name="T5" fmla="*/ 136 h 153"/>
                <a:gd name="T6" fmla="*/ 96 w 96"/>
                <a:gd name="T7" fmla="*/ 136 h 153"/>
                <a:gd name="T8" fmla="*/ 59 w 96"/>
                <a:gd name="T9" fmla="*/ 137 h 153"/>
                <a:gd name="T10" fmla="*/ 23 w 96"/>
                <a:gd name="T11" fmla="*/ 138 h 153"/>
                <a:gd name="T12" fmla="*/ 23 w 96"/>
                <a:gd name="T13" fmla="*/ 138 h 153"/>
                <a:gd name="T14" fmla="*/ 23 w 96"/>
                <a:gd name="T15" fmla="*/ 80 h 153"/>
                <a:gd name="T16" fmla="*/ 23 w 96"/>
                <a:gd name="T17" fmla="*/ 80 h 153"/>
                <a:gd name="T18" fmla="*/ 47 w 96"/>
                <a:gd name="T19" fmla="*/ 80 h 153"/>
                <a:gd name="T20" fmla="*/ 79 w 96"/>
                <a:gd name="T21" fmla="*/ 81 h 153"/>
                <a:gd name="T22" fmla="*/ 79 w 96"/>
                <a:gd name="T23" fmla="*/ 81 h 153"/>
                <a:gd name="T24" fmla="*/ 77 w 96"/>
                <a:gd name="T25" fmla="*/ 74 h 153"/>
                <a:gd name="T26" fmla="*/ 77 w 96"/>
                <a:gd name="T27" fmla="*/ 74 h 153"/>
                <a:gd name="T28" fmla="*/ 79 w 96"/>
                <a:gd name="T29" fmla="*/ 66 h 153"/>
                <a:gd name="T30" fmla="*/ 79 w 96"/>
                <a:gd name="T31" fmla="*/ 66 h 153"/>
                <a:gd name="T32" fmla="*/ 56 w 96"/>
                <a:gd name="T33" fmla="*/ 67 h 153"/>
                <a:gd name="T34" fmla="*/ 23 w 96"/>
                <a:gd name="T35" fmla="*/ 67 h 153"/>
                <a:gd name="T36" fmla="*/ 23 w 96"/>
                <a:gd name="T37" fmla="*/ 67 h 153"/>
                <a:gd name="T38" fmla="*/ 23 w 96"/>
                <a:gd name="T39" fmla="*/ 11 h 153"/>
                <a:gd name="T40" fmla="*/ 23 w 96"/>
                <a:gd name="T41" fmla="*/ 11 h 153"/>
                <a:gd name="T42" fmla="*/ 63 w 96"/>
                <a:gd name="T43" fmla="*/ 13 h 153"/>
                <a:gd name="T44" fmla="*/ 93 w 96"/>
                <a:gd name="T45" fmla="*/ 14 h 153"/>
                <a:gd name="T46" fmla="*/ 93 w 96"/>
                <a:gd name="T47" fmla="*/ 14 h 153"/>
                <a:gd name="T48" fmla="*/ 92 w 96"/>
                <a:gd name="T49" fmla="*/ 7 h 153"/>
                <a:gd name="T50" fmla="*/ 92 w 96"/>
                <a:gd name="T51" fmla="*/ 7 h 153"/>
                <a:gd name="T52" fmla="*/ 93 w 96"/>
                <a:gd name="T53" fmla="*/ 0 h 153"/>
                <a:gd name="T54" fmla="*/ 93 w 96"/>
                <a:gd name="T55" fmla="*/ 0 h 153"/>
                <a:gd name="T56" fmla="*/ 47 w 96"/>
                <a:gd name="T57" fmla="*/ 1 h 153"/>
                <a:gd name="T58" fmla="*/ 47 w 96"/>
                <a:gd name="T59" fmla="*/ 1 h 153"/>
                <a:gd name="T60" fmla="*/ 0 w 96"/>
                <a:gd name="T61" fmla="*/ 0 h 153"/>
                <a:gd name="T62" fmla="*/ 0 w 96"/>
                <a:gd name="T63" fmla="*/ 0 h 153"/>
                <a:gd name="T64" fmla="*/ 0 w 96"/>
                <a:gd name="T65" fmla="*/ 29 h 153"/>
                <a:gd name="T66" fmla="*/ 2 w 96"/>
                <a:gd name="T67" fmla="*/ 57 h 153"/>
                <a:gd name="T68" fmla="*/ 2 w 96"/>
                <a:gd name="T69" fmla="*/ 94 h 153"/>
                <a:gd name="T70" fmla="*/ 2 w 96"/>
                <a:gd name="T71" fmla="*/ 94 h 153"/>
                <a:gd name="T72" fmla="*/ 0 w 96"/>
                <a:gd name="T73" fmla="*/ 124 h 153"/>
                <a:gd name="T74" fmla="*/ 0 w 96"/>
                <a:gd name="T75" fmla="*/ 153 h 153"/>
                <a:gd name="T76" fmla="*/ 0 w 96"/>
                <a:gd name="T77" fmla="*/ 153 h 153"/>
                <a:gd name="T78" fmla="*/ 47 w 96"/>
                <a:gd name="T79" fmla="*/ 151 h 153"/>
                <a:gd name="T80" fmla="*/ 47 w 96"/>
                <a:gd name="T81" fmla="*/ 151 h 153"/>
                <a:gd name="T82" fmla="*/ 49 w 96"/>
                <a:gd name="T83" fmla="*/ 151 h 153"/>
                <a:gd name="T84" fmla="*/ 49 w 96"/>
                <a:gd name="T85" fmla="*/ 151 h 153"/>
                <a:gd name="T86" fmla="*/ 66 w 96"/>
                <a:gd name="T87" fmla="*/ 151 h 153"/>
                <a:gd name="T88" fmla="*/ 66 w 96"/>
                <a:gd name="T89" fmla="*/ 151 h 153"/>
                <a:gd name="T90" fmla="*/ 96 w 96"/>
                <a:gd name="T91" fmla="*/ 153 h 153"/>
                <a:gd name="T92" fmla="*/ 96 w 96"/>
                <a:gd name="T93" fmla="*/ 153 h 153"/>
                <a:gd name="T94" fmla="*/ 96 w 96"/>
                <a:gd name="T95" fmla="*/ 153 h 153"/>
                <a:gd name="T96" fmla="*/ 96 w 96"/>
                <a:gd name="T97" fmla="*/ 153 h 153"/>
                <a:gd name="T98" fmla="*/ 95 w 96"/>
                <a:gd name="T99" fmla="*/ 144 h 153"/>
                <a:gd name="T100" fmla="*/ 95 w 96"/>
                <a:gd name="T101" fmla="*/ 144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6" h="153">
                  <a:moveTo>
                    <a:pt x="95" y="144"/>
                  </a:moveTo>
                  <a:lnTo>
                    <a:pt x="95" y="144"/>
                  </a:lnTo>
                  <a:lnTo>
                    <a:pt x="96" y="136"/>
                  </a:lnTo>
                  <a:lnTo>
                    <a:pt x="96" y="136"/>
                  </a:lnTo>
                  <a:lnTo>
                    <a:pt x="59" y="137"/>
                  </a:lnTo>
                  <a:lnTo>
                    <a:pt x="23" y="138"/>
                  </a:lnTo>
                  <a:lnTo>
                    <a:pt x="23" y="138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47" y="80"/>
                  </a:lnTo>
                  <a:lnTo>
                    <a:pt x="79" y="81"/>
                  </a:lnTo>
                  <a:lnTo>
                    <a:pt x="79" y="81"/>
                  </a:lnTo>
                  <a:lnTo>
                    <a:pt x="77" y="74"/>
                  </a:lnTo>
                  <a:lnTo>
                    <a:pt x="77" y="74"/>
                  </a:lnTo>
                  <a:lnTo>
                    <a:pt x="79" y="66"/>
                  </a:lnTo>
                  <a:lnTo>
                    <a:pt x="79" y="66"/>
                  </a:lnTo>
                  <a:lnTo>
                    <a:pt x="56" y="67"/>
                  </a:lnTo>
                  <a:lnTo>
                    <a:pt x="23" y="67"/>
                  </a:lnTo>
                  <a:lnTo>
                    <a:pt x="23" y="67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63" y="13"/>
                  </a:lnTo>
                  <a:lnTo>
                    <a:pt x="93" y="14"/>
                  </a:lnTo>
                  <a:lnTo>
                    <a:pt x="93" y="14"/>
                  </a:lnTo>
                  <a:lnTo>
                    <a:pt x="92" y="7"/>
                  </a:lnTo>
                  <a:lnTo>
                    <a:pt x="92" y="7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2" y="57"/>
                  </a:lnTo>
                  <a:lnTo>
                    <a:pt x="2" y="94"/>
                  </a:lnTo>
                  <a:lnTo>
                    <a:pt x="2" y="94"/>
                  </a:lnTo>
                  <a:lnTo>
                    <a:pt x="0" y="124"/>
                  </a:lnTo>
                  <a:lnTo>
                    <a:pt x="0" y="153"/>
                  </a:lnTo>
                  <a:lnTo>
                    <a:pt x="0" y="153"/>
                  </a:lnTo>
                  <a:lnTo>
                    <a:pt x="47" y="151"/>
                  </a:lnTo>
                  <a:lnTo>
                    <a:pt x="47" y="151"/>
                  </a:lnTo>
                  <a:lnTo>
                    <a:pt x="49" y="151"/>
                  </a:lnTo>
                  <a:lnTo>
                    <a:pt x="49" y="151"/>
                  </a:lnTo>
                  <a:lnTo>
                    <a:pt x="66" y="151"/>
                  </a:lnTo>
                  <a:lnTo>
                    <a:pt x="66" y="151"/>
                  </a:lnTo>
                  <a:lnTo>
                    <a:pt x="96" y="153"/>
                  </a:lnTo>
                  <a:lnTo>
                    <a:pt x="96" y="153"/>
                  </a:lnTo>
                  <a:lnTo>
                    <a:pt x="96" y="153"/>
                  </a:lnTo>
                  <a:lnTo>
                    <a:pt x="96" y="153"/>
                  </a:lnTo>
                  <a:lnTo>
                    <a:pt x="95" y="144"/>
                  </a:lnTo>
                  <a:lnTo>
                    <a:pt x="95" y="1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" name="Freeform 7"/>
            <p:cNvSpPr>
              <a:spLocks noEditPoints="1"/>
            </p:cNvSpPr>
            <p:nvPr userDrawn="1"/>
          </p:nvSpPr>
          <p:spPr bwMode="auto">
            <a:xfrm>
              <a:off x="3684" y="1931"/>
              <a:ext cx="117" cy="153"/>
            </a:xfrm>
            <a:custGeom>
              <a:avLst/>
              <a:gdLst>
                <a:gd name="T0" fmla="*/ 23 w 117"/>
                <a:gd name="T1" fmla="*/ 96 h 153"/>
                <a:gd name="T2" fmla="*/ 23 w 117"/>
                <a:gd name="T3" fmla="*/ 124 h 153"/>
                <a:gd name="T4" fmla="*/ 24 w 117"/>
                <a:gd name="T5" fmla="*/ 153 h 153"/>
                <a:gd name="T6" fmla="*/ 13 w 117"/>
                <a:gd name="T7" fmla="*/ 151 h 153"/>
                <a:gd name="T8" fmla="*/ 0 w 117"/>
                <a:gd name="T9" fmla="*/ 153 h 153"/>
                <a:gd name="T10" fmla="*/ 3 w 117"/>
                <a:gd name="T11" fmla="*/ 96 h 153"/>
                <a:gd name="T12" fmla="*/ 3 w 117"/>
                <a:gd name="T13" fmla="*/ 57 h 153"/>
                <a:gd name="T14" fmla="*/ 0 w 117"/>
                <a:gd name="T15" fmla="*/ 0 h 153"/>
                <a:gd name="T16" fmla="*/ 28 w 117"/>
                <a:gd name="T17" fmla="*/ 1 h 153"/>
                <a:gd name="T18" fmla="*/ 53 w 117"/>
                <a:gd name="T19" fmla="*/ 0 h 153"/>
                <a:gd name="T20" fmla="*/ 63 w 117"/>
                <a:gd name="T21" fmla="*/ 0 h 153"/>
                <a:gd name="T22" fmla="*/ 80 w 117"/>
                <a:gd name="T23" fmla="*/ 3 h 153"/>
                <a:gd name="T24" fmla="*/ 92 w 117"/>
                <a:gd name="T25" fmla="*/ 11 h 153"/>
                <a:gd name="T26" fmla="*/ 100 w 117"/>
                <a:gd name="T27" fmla="*/ 26 h 153"/>
                <a:gd name="T28" fmla="*/ 101 w 117"/>
                <a:gd name="T29" fmla="*/ 34 h 153"/>
                <a:gd name="T30" fmla="*/ 97 w 117"/>
                <a:gd name="T31" fmla="*/ 54 h 153"/>
                <a:gd name="T32" fmla="*/ 84 w 117"/>
                <a:gd name="T33" fmla="*/ 66 h 153"/>
                <a:gd name="T34" fmla="*/ 70 w 117"/>
                <a:gd name="T35" fmla="*/ 74 h 153"/>
                <a:gd name="T36" fmla="*/ 55 w 117"/>
                <a:gd name="T37" fmla="*/ 77 h 153"/>
                <a:gd name="T38" fmla="*/ 117 w 117"/>
                <a:gd name="T39" fmla="*/ 153 h 153"/>
                <a:gd name="T40" fmla="*/ 104 w 117"/>
                <a:gd name="T41" fmla="*/ 151 h 153"/>
                <a:gd name="T42" fmla="*/ 90 w 117"/>
                <a:gd name="T43" fmla="*/ 153 h 153"/>
                <a:gd name="T44" fmla="*/ 65 w 117"/>
                <a:gd name="T45" fmla="*/ 117 h 153"/>
                <a:gd name="T46" fmla="*/ 34 w 117"/>
                <a:gd name="T47" fmla="*/ 77 h 153"/>
                <a:gd name="T48" fmla="*/ 23 w 117"/>
                <a:gd name="T49" fmla="*/ 77 h 153"/>
                <a:gd name="T50" fmla="*/ 37 w 117"/>
                <a:gd name="T51" fmla="*/ 70 h 153"/>
                <a:gd name="T52" fmla="*/ 51 w 117"/>
                <a:gd name="T53" fmla="*/ 69 h 153"/>
                <a:gd name="T54" fmla="*/ 65 w 117"/>
                <a:gd name="T55" fmla="*/ 63 h 153"/>
                <a:gd name="T56" fmla="*/ 75 w 117"/>
                <a:gd name="T57" fmla="*/ 53 h 153"/>
                <a:gd name="T58" fmla="*/ 80 w 117"/>
                <a:gd name="T59" fmla="*/ 39 h 153"/>
                <a:gd name="T60" fmla="*/ 78 w 117"/>
                <a:gd name="T61" fmla="*/ 30 h 153"/>
                <a:gd name="T62" fmla="*/ 72 w 117"/>
                <a:gd name="T63" fmla="*/ 19 h 153"/>
                <a:gd name="T64" fmla="*/ 63 w 117"/>
                <a:gd name="T65" fmla="*/ 13 h 153"/>
                <a:gd name="T66" fmla="*/ 45 w 117"/>
                <a:gd name="T67" fmla="*/ 9 h 153"/>
                <a:gd name="T68" fmla="*/ 24 w 117"/>
                <a:gd name="T69" fmla="*/ 10 h 153"/>
                <a:gd name="T70" fmla="*/ 23 w 117"/>
                <a:gd name="T71" fmla="*/ 57 h 153"/>
                <a:gd name="T72" fmla="*/ 23 w 117"/>
                <a:gd name="T73" fmla="*/ 69 h 153"/>
                <a:gd name="T74" fmla="*/ 37 w 117"/>
                <a:gd name="T75" fmla="*/ 7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7" h="153">
                  <a:moveTo>
                    <a:pt x="23" y="77"/>
                  </a:moveTo>
                  <a:lnTo>
                    <a:pt x="23" y="96"/>
                  </a:lnTo>
                  <a:lnTo>
                    <a:pt x="23" y="96"/>
                  </a:lnTo>
                  <a:lnTo>
                    <a:pt x="23" y="124"/>
                  </a:lnTo>
                  <a:lnTo>
                    <a:pt x="24" y="153"/>
                  </a:lnTo>
                  <a:lnTo>
                    <a:pt x="24" y="153"/>
                  </a:lnTo>
                  <a:lnTo>
                    <a:pt x="13" y="151"/>
                  </a:lnTo>
                  <a:lnTo>
                    <a:pt x="13" y="151"/>
                  </a:lnTo>
                  <a:lnTo>
                    <a:pt x="0" y="153"/>
                  </a:lnTo>
                  <a:lnTo>
                    <a:pt x="0" y="153"/>
                  </a:lnTo>
                  <a:lnTo>
                    <a:pt x="1" y="124"/>
                  </a:lnTo>
                  <a:lnTo>
                    <a:pt x="3" y="96"/>
                  </a:lnTo>
                  <a:lnTo>
                    <a:pt x="3" y="57"/>
                  </a:lnTo>
                  <a:lnTo>
                    <a:pt x="3" y="57"/>
                  </a:lnTo>
                  <a:lnTo>
                    <a:pt x="1" y="2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63" y="0"/>
                  </a:lnTo>
                  <a:lnTo>
                    <a:pt x="71" y="1"/>
                  </a:lnTo>
                  <a:lnTo>
                    <a:pt x="80" y="3"/>
                  </a:lnTo>
                  <a:lnTo>
                    <a:pt x="87" y="7"/>
                  </a:lnTo>
                  <a:lnTo>
                    <a:pt x="92" y="11"/>
                  </a:lnTo>
                  <a:lnTo>
                    <a:pt x="97" y="17"/>
                  </a:lnTo>
                  <a:lnTo>
                    <a:pt x="100" y="26"/>
                  </a:lnTo>
                  <a:lnTo>
                    <a:pt x="101" y="34"/>
                  </a:lnTo>
                  <a:lnTo>
                    <a:pt x="101" y="34"/>
                  </a:lnTo>
                  <a:lnTo>
                    <a:pt x="100" y="46"/>
                  </a:lnTo>
                  <a:lnTo>
                    <a:pt x="97" y="54"/>
                  </a:lnTo>
                  <a:lnTo>
                    <a:pt x="91" y="61"/>
                  </a:lnTo>
                  <a:lnTo>
                    <a:pt x="84" y="66"/>
                  </a:lnTo>
                  <a:lnTo>
                    <a:pt x="77" y="70"/>
                  </a:lnTo>
                  <a:lnTo>
                    <a:pt x="70" y="74"/>
                  </a:lnTo>
                  <a:lnTo>
                    <a:pt x="55" y="77"/>
                  </a:lnTo>
                  <a:lnTo>
                    <a:pt x="55" y="77"/>
                  </a:lnTo>
                  <a:lnTo>
                    <a:pt x="85" y="114"/>
                  </a:lnTo>
                  <a:lnTo>
                    <a:pt x="117" y="153"/>
                  </a:lnTo>
                  <a:lnTo>
                    <a:pt x="117" y="153"/>
                  </a:lnTo>
                  <a:lnTo>
                    <a:pt x="104" y="151"/>
                  </a:lnTo>
                  <a:lnTo>
                    <a:pt x="104" y="151"/>
                  </a:lnTo>
                  <a:lnTo>
                    <a:pt x="90" y="153"/>
                  </a:lnTo>
                  <a:lnTo>
                    <a:pt x="90" y="153"/>
                  </a:lnTo>
                  <a:lnTo>
                    <a:pt x="65" y="117"/>
                  </a:lnTo>
                  <a:lnTo>
                    <a:pt x="50" y="96"/>
                  </a:lnTo>
                  <a:lnTo>
                    <a:pt x="34" y="77"/>
                  </a:lnTo>
                  <a:lnTo>
                    <a:pt x="34" y="77"/>
                  </a:lnTo>
                  <a:lnTo>
                    <a:pt x="23" y="77"/>
                  </a:lnTo>
                  <a:lnTo>
                    <a:pt x="23" y="77"/>
                  </a:lnTo>
                  <a:close/>
                  <a:moveTo>
                    <a:pt x="37" y="70"/>
                  </a:moveTo>
                  <a:lnTo>
                    <a:pt x="37" y="70"/>
                  </a:lnTo>
                  <a:lnTo>
                    <a:pt x="51" y="69"/>
                  </a:lnTo>
                  <a:lnTo>
                    <a:pt x="58" y="66"/>
                  </a:lnTo>
                  <a:lnTo>
                    <a:pt x="65" y="63"/>
                  </a:lnTo>
                  <a:lnTo>
                    <a:pt x="71" y="59"/>
                  </a:lnTo>
                  <a:lnTo>
                    <a:pt x="75" y="53"/>
                  </a:lnTo>
                  <a:lnTo>
                    <a:pt x="78" y="47"/>
                  </a:lnTo>
                  <a:lnTo>
                    <a:pt x="80" y="39"/>
                  </a:lnTo>
                  <a:lnTo>
                    <a:pt x="80" y="39"/>
                  </a:lnTo>
                  <a:lnTo>
                    <a:pt x="78" y="30"/>
                  </a:lnTo>
                  <a:lnTo>
                    <a:pt x="77" y="24"/>
                  </a:lnTo>
                  <a:lnTo>
                    <a:pt x="72" y="19"/>
                  </a:lnTo>
                  <a:lnTo>
                    <a:pt x="68" y="16"/>
                  </a:lnTo>
                  <a:lnTo>
                    <a:pt x="63" y="13"/>
                  </a:lnTo>
                  <a:lnTo>
                    <a:pt x="57" y="10"/>
                  </a:lnTo>
                  <a:lnTo>
                    <a:pt x="45" y="9"/>
                  </a:lnTo>
                  <a:lnTo>
                    <a:pt x="45" y="9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3" y="57"/>
                  </a:lnTo>
                  <a:lnTo>
                    <a:pt x="23" y="57"/>
                  </a:lnTo>
                  <a:lnTo>
                    <a:pt x="23" y="69"/>
                  </a:lnTo>
                  <a:lnTo>
                    <a:pt x="23" y="69"/>
                  </a:lnTo>
                  <a:lnTo>
                    <a:pt x="37" y="70"/>
                  </a:lnTo>
                  <a:lnTo>
                    <a:pt x="37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8"/>
            <p:cNvSpPr>
              <a:spLocks/>
            </p:cNvSpPr>
            <p:nvPr userDrawn="1"/>
          </p:nvSpPr>
          <p:spPr bwMode="auto">
            <a:xfrm>
              <a:off x="3821" y="1930"/>
              <a:ext cx="135" cy="155"/>
            </a:xfrm>
            <a:custGeom>
              <a:avLst/>
              <a:gdLst>
                <a:gd name="T0" fmla="*/ 135 w 135"/>
                <a:gd name="T1" fmla="*/ 1 h 155"/>
                <a:gd name="T2" fmla="*/ 135 w 135"/>
                <a:gd name="T3" fmla="*/ 1 h 155"/>
                <a:gd name="T4" fmla="*/ 125 w 135"/>
                <a:gd name="T5" fmla="*/ 1 h 155"/>
                <a:gd name="T6" fmla="*/ 125 w 135"/>
                <a:gd name="T7" fmla="*/ 1 h 155"/>
                <a:gd name="T8" fmla="*/ 117 w 135"/>
                <a:gd name="T9" fmla="*/ 1 h 155"/>
                <a:gd name="T10" fmla="*/ 117 w 135"/>
                <a:gd name="T11" fmla="*/ 1 h 155"/>
                <a:gd name="T12" fmla="*/ 118 w 135"/>
                <a:gd name="T13" fmla="*/ 37 h 155"/>
                <a:gd name="T14" fmla="*/ 120 w 135"/>
                <a:gd name="T15" fmla="*/ 74 h 155"/>
                <a:gd name="T16" fmla="*/ 120 w 135"/>
                <a:gd name="T17" fmla="*/ 74 h 155"/>
                <a:gd name="T18" fmla="*/ 118 w 135"/>
                <a:gd name="T19" fmla="*/ 114 h 155"/>
                <a:gd name="T20" fmla="*/ 118 w 135"/>
                <a:gd name="T21" fmla="*/ 114 h 155"/>
                <a:gd name="T22" fmla="*/ 10 w 135"/>
                <a:gd name="T23" fmla="*/ 0 h 155"/>
                <a:gd name="T24" fmla="*/ 1 w 135"/>
                <a:gd name="T25" fmla="*/ 0 h 155"/>
                <a:gd name="T26" fmla="*/ 1 w 135"/>
                <a:gd name="T27" fmla="*/ 0 h 155"/>
                <a:gd name="T28" fmla="*/ 3 w 135"/>
                <a:gd name="T29" fmla="*/ 57 h 155"/>
                <a:gd name="T30" fmla="*/ 3 w 135"/>
                <a:gd name="T31" fmla="*/ 57 h 155"/>
                <a:gd name="T32" fmla="*/ 3 w 135"/>
                <a:gd name="T33" fmla="*/ 109 h 155"/>
                <a:gd name="T34" fmla="*/ 0 w 135"/>
                <a:gd name="T35" fmla="*/ 154 h 155"/>
                <a:gd name="T36" fmla="*/ 0 w 135"/>
                <a:gd name="T37" fmla="*/ 154 h 155"/>
                <a:gd name="T38" fmla="*/ 10 w 135"/>
                <a:gd name="T39" fmla="*/ 152 h 155"/>
                <a:gd name="T40" fmla="*/ 10 w 135"/>
                <a:gd name="T41" fmla="*/ 152 h 155"/>
                <a:gd name="T42" fmla="*/ 20 w 135"/>
                <a:gd name="T43" fmla="*/ 154 h 155"/>
                <a:gd name="T44" fmla="*/ 20 w 135"/>
                <a:gd name="T45" fmla="*/ 154 h 155"/>
                <a:gd name="T46" fmla="*/ 18 w 135"/>
                <a:gd name="T47" fmla="*/ 118 h 155"/>
                <a:gd name="T48" fmla="*/ 17 w 135"/>
                <a:gd name="T49" fmla="*/ 79 h 155"/>
                <a:gd name="T50" fmla="*/ 17 w 135"/>
                <a:gd name="T51" fmla="*/ 79 h 155"/>
                <a:gd name="T52" fmla="*/ 17 w 135"/>
                <a:gd name="T53" fmla="*/ 38 h 155"/>
                <a:gd name="T54" fmla="*/ 17 w 135"/>
                <a:gd name="T55" fmla="*/ 38 h 155"/>
                <a:gd name="T56" fmla="*/ 71 w 135"/>
                <a:gd name="T57" fmla="*/ 95 h 155"/>
                <a:gd name="T58" fmla="*/ 107 w 135"/>
                <a:gd name="T59" fmla="*/ 134 h 155"/>
                <a:gd name="T60" fmla="*/ 127 w 135"/>
                <a:gd name="T61" fmla="*/ 155 h 155"/>
                <a:gd name="T62" fmla="*/ 134 w 135"/>
                <a:gd name="T63" fmla="*/ 155 h 155"/>
                <a:gd name="T64" fmla="*/ 134 w 135"/>
                <a:gd name="T65" fmla="*/ 155 h 155"/>
                <a:gd name="T66" fmla="*/ 132 w 135"/>
                <a:gd name="T67" fmla="*/ 98 h 155"/>
                <a:gd name="T68" fmla="*/ 132 w 135"/>
                <a:gd name="T69" fmla="*/ 98 h 155"/>
                <a:gd name="T70" fmla="*/ 134 w 135"/>
                <a:gd name="T71" fmla="*/ 45 h 155"/>
                <a:gd name="T72" fmla="*/ 135 w 135"/>
                <a:gd name="T73" fmla="*/ 1 h 155"/>
                <a:gd name="T74" fmla="*/ 135 w 135"/>
                <a:gd name="T75" fmla="*/ 1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5" h="155">
                  <a:moveTo>
                    <a:pt x="135" y="1"/>
                  </a:moveTo>
                  <a:lnTo>
                    <a:pt x="13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17" y="1"/>
                  </a:lnTo>
                  <a:lnTo>
                    <a:pt x="117" y="1"/>
                  </a:lnTo>
                  <a:lnTo>
                    <a:pt x="118" y="37"/>
                  </a:lnTo>
                  <a:lnTo>
                    <a:pt x="120" y="74"/>
                  </a:lnTo>
                  <a:lnTo>
                    <a:pt x="120" y="7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" y="57"/>
                  </a:lnTo>
                  <a:lnTo>
                    <a:pt x="3" y="57"/>
                  </a:lnTo>
                  <a:lnTo>
                    <a:pt x="3" y="109"/>
                  </a:lnTo>
                  <a:lnTo>
                    <a:pt x="0" y="154"/>
                  </a:lnTo>
                  <a:lnTo>
                    <a:pt x="0" y="154"/>
                  </a:lnTo>
                  <a:lnTo>
                    <a:pt x="10" y="152"/>
                  </a:lnTo>
                  <a:lnTo>
                    <a:pt x="10" y="152"/>
                  </a:lnTo>
                  <a:lnTo>
                    <a:pt x="20" y="154"/>
                  </a:lnTo>
                  <a:lnTo>
                    <a:pt x="20" y="154"/>
                  </a:lnTo>
                  <a:lnTo>
                    <a:pt x="18" y="118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7" y="38"/>
                  </a:lnTo>
                  <a:lnTo>
                    <a:pt x="17" y="38"/>
                  </a:lnTo>
                  <a:lnTo>
                    <a:pt x="71" y="95"/>
                  </a:lnTo>
                  <a:lnTo>
                    <a:pt x="107" y="134"/>
                  </a:lnTo>
                  <a:lnTo>
                    <a:pt x="127" y="155"/>
                  </a:lnTo>
                  <a:lnTo>
                    <a:pt x="134" y="155"/>
                  </a:lnTo>
                  <a:lnTo>
                    <a:pt x="134" y="155"/>
                  </a:lnTo>
                  <a:lnTo>
                    <a:pt x="132" y="98"/>
                  </a:lnTo>
                  <a:lnTo>
                    <a:pt x="132" y="98"/>
                  </a:lnTo>
                  <a:lnTo>
                    <a:pt x="134" y="45"/>
                  </a:lnTo>
                  <a:lnTo>
                    <a:pt x="135" y="1"/>
                  </a:lnTo>
                  <a:lnTo>
                    <a:pt x="135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auto">
            <a:xfrm>
              <a:off x="3477" y="2144"/>
              <a:ext cx="77" cy="185"/>
            </a:xfrm>
            <a:custGeom>
              <a:avLst/>
              <a:gdLst>
                <a:gd name="T0" fmla="*/ 77 w 77"/>
                <a:gd name="T1" fmla="*/ 185 h 185"/>
                <a:gd name="T2" fmla="*/ 77 w 77"/>
                <a:gd name="T3" fmla="*/ 185 h 185"/>
                <a:gd name="T4" fmla="*/ 63 w 77"/>
                <a:gd name="T5" fmla="*/ 159 h 185"/>
                <a:gd name="T6" fmla="*/ 50 w 77"/>
                <a:gd name="T7" fmla="*/ 134 h 185"/>
                <a:gd name="T8" fmla="*/ 40 w 77"/>
                <a:gd name="T9" fmla="*/ 109 h 185"/>
                <a:gd name="T10" fmla="*/ 33 w 77"/>
                <a:gd name="T11" fmla="*/ 85 h 185"/>
                <a:gd name="T12" fmla="*/ 27 w 77"/>
                <a:gd name="T13" fmla="*/ 62 h 185"/>
                <a:gd name="T14" fmla="*/ 23 w 77"/>
                <a:gd name="T15" fmla="*/ 40 h 185"/>
                <a:gd name="T16" fmla="*/ 20 w 77"/>
                <a:gd name="T17" fmla="*/ 18 h 185"/>
                <a:gd name="T18" fmla="*/ 20 w 77"/>
                <a:gd name="T19" fmla="*/ 0 h 185"/>
                <a:gd name="T20" fmla="*/ 20 w 77"/>
                <a:gd name="T21" fmla="*/ 0 h 185"/>
                <a:gd name="T22" fmla="*/ 0 w 77"/>
                <a:gd name="T23" fmla="*/ 0 h 185"/>
                <a:gd name="T24" fmla="*/ 0 w 77"/>
                <a:gd name="T25" fmla="*/ 0 h 185"/>
                <a:gd name="T26" fmla="*/ 0 w 77"/>
                <a:gd name="T27" fmla="*/ 20 h 185"/>
                <a:gd name="T28" fmla="*/ 3 w 77"/>
                <a:gd name="T29" fmla="*/ 41 h 185"/>
                <a:gd name="T30" fmla="*/ 7 w 77"/>
                <a:gd name="T31" fmla="*/ 62 h 185"/>
                <a:gd name="T32" fmla="*/ 11 w 77"/>
                <a:gd name="T33" fmla="*/ 84 h 185"/>
                <a:gd name="T34" fmla="*/ 17 w 77"/>
                <a:gd name="T35" fmla="*/ 105 h 185"/>
                <a:gd name="T36" fmla="*/ 25 w 77"/>
                <a:gd name="T37" fmla="*/ 127 h 185"/>
                <a:gd name="T38" fmla="*/ 34 w 77"/>
                <a:gd name="T39" fmla="*/ 148 h 185"/>
                <a:gd name="T40" fmla="*/ 44 w 77"/>
                <a:gd name="T41" fmla="*/ 169 h 185"/>
                <a:gd name="T42" fmla="*/ 44 w 77"/>
                <a:gd name="T43" fmla="*/ 169 h 185"/>
                <a:gd name="T44" fmla="*/ 51 w 77"/>
                <a:gd name="T45" fmla="*/ 174 h 185"/>
                <a:gd name="T46" fmla="*/ 60 w 77"/>
                <a:gd name="T47" fmla="*/ 178 h 185"/>
                <a:gd name="T48" fmla="*/ 77 w 77"/>
                <a:gd name="T49" fmla="*/ 185 h 185"/>
                <a:gd name="T50" fmla="*/ 77 w 77"/>
                <a:gd name="T51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7" h="185">
                  <a:moveTo>
                    <a:pt x="77" y="185"/>
                  </a:moveTo>
                  <a:lnTo>
                    <a:pt x="77" y="185"/>
                  </a:lnTo>
                  <a:lnTo>
                    <a:pt x="63" y="159"/>
                  </a:lnTo>
                  <a:lnTo>
                    <a:pt x="50" y="134"/>
                  </a:lnTo>
                  <a:lnTo>
                    <a:pt x="40" y="109"/>
                  </a:lnTo>
                  <a:lnTo>
                    <a:pt x="33" y="85"/>
                  </a:lnTo>
                  <a:lnTo>
                    <a:pt x="27" y="62"/>
                  </a:lnTo>
                  <a:lnTo>
                    <a:pt x="23" y="40"/>
                  </a:lnTo>
                  <a:lnTo>
                    <a:pt x="20" y="18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3" y="41"/>
                  </a:lnTo>
                  <a:lnTo>
                    <a:pt x="7" y="62"/>
                  </a:lnTo>
                  <a:lnTo>
                    <a:pt x="11" y="84"/>
                  </a:lnTo>
                  <a:lnTo>
                    <a:pt x="17" y="105"/>
                  </a:lnTo>
                  <a:lnTo>
                    <a:pt x="25" y="127"/>
                  </a:lnTo>
                  <a:lnTo>
                    <a:pt x="34" y="148"/>
                  </a:lnTo>
                  <a:lnTo>
                    <a:pt x="44" y="169"/>
                  </a:lnTo>
                  <a:lnTo>
                    <a:pt x="44" y="169"/>
                  </a:lnTo>
                  <a:lnTo>
                    <a:pt x="51" y="174"/>
                  </a:lnTo>
                  <a:lnTo>
                    <a:pt x="60" y="178"/>
                  </a:lnTo>
                  <a:lnTo>
                    <a:pt x="77" y="185"/>
                  </a:lnTo>
                  <a:lnTo>
                    <a:pt x="77" y="1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10"/>
            <p:cNvSpPr>
              <a:spLocks/>
            </p:cNvSpPr>
            <p:nvPr userDrawn="1"/>
          </p:nvSpPr>
          <p:spPr bwMode="auto">
            <a:xfrm>
              <a:off x="3314" y="1640"/>
              <a:ext cx="1052" cy="1040"/>
            </a:xfrm>
            <a:custGeom>
              <a:avLst/>
              <a:gdLst>
                <a:gd name="T0" fmla="*/ 393 w 1052"/>
                <a:gd name="T1" fmla="*/ 0 h 1040"/>
                <a:gd name="T2" fmla="*/ 345 w 1052"/>
                <a:gd name="T3" fmla="*/ 1 h 1040"/>
                <a:gd name="T4" fmla="*/ 274 w 1052"/>
                <a:gd name="T5" fmla="*/ 14 h 1040"/>
                <a:gd name="T6" fmla="*/ 208 w 1052"/>
                <a:gd name="T7" fmla="*/ 39 h 1040"/>
                <a:gd name="T8" fmla="*/ 98 w 1052"/>
                <a:gd name="T9" fmla="*/ 123 h 1040"/>
                <a:gd name="T10" fmla="*/ 26 w 1052"/>
                <a:gd name="T11" fmla="*/ 240 h 1040"/>
                <a:gd name="T12" fmla="*/ 0 w 1052"/>
                <a:gd name="T13" fmla="*/ 375 h 1040"/>
                <a:gd name="T14" fmla="*/ 6 w 1052"/>
                <a:gd name="T15" fmla="*/ 441 h 1040"/>
                <a:gd name="T16" fmla="*/ 37 w 1052"/>
                <a:gd name="T17" fmla="*/ 575 h 1040"/>
                <a:gd name="T18" fmla="*/ 53 w 1052"/>
                <a:gd name="T19" fmla="*/ 562 h 1040"/>
                <a:gd name="T20" fmla="*/ 90 w 1052"/>
                <a:gd name="T21" fmla="*/ 618 h 1040"/>
                <a:gd name="T22" fmla="*/ 160 w 1052"/>
                <a:gd name="T23" fmla="*/ 682 h 1040"/>
                <a:gd name="T24" fmla="*/ 247 w 1052"/>
                <a:gd name="T25" fmla="*/ 728 h 1040"/>
                <a:gd name="T26" fmla="*/ 347 w 1052"/>
                <a:gd name="T27" fmla="*/ 749 h 1040"/>
                <a:gd name="T28" fmla="*/ 430 w 1052"/>
                <a:gd name="T29" fmla="*/ 746 h 1040"/>
                <a:gd name="T30" fmla="*/ 532 w 1052"/>
                <a:gd name="T31" fmla="*/ 716 h 1040"/>
                <a:gd name="T32" fmla="*/ 248 w 1052"/>
                <a:gd name="T33" fmla="*/ 1040 h 1040"/>
                <a:gd name="T34" fmla="*/ 584 w 1052"/>
                <a:gd name="T35" fmla="*/ 710 h 1040"/>
                <a:gd name="T36" fmla="*/ 688 w 1052"/>
                <a:gd name="T37" fmla="*/ 585 h 1040"/>
                <a:gd name="T38" fmla="*/ 725 w 1052"/>
                <a:gd name="T39" fmla="*/ 515 h 1040"/>
                <a:gd name="T40" fmla="*/ 748 w 1052"/>
                <a:gd name="T41" fmla="*/ 424 h 1040"/>
                <a:gd name="T42" fmla="*/ 894 w 1052"/>
                <a:gd name="T43" fmla="*/ 1039 h 1040"/>
                <a:gd name="T44" fmla="*/ 802 w 1052"/>
                <a:gd name="T45" fmla="*/ 541 h 1040"/>
                <a:gd name="T46" fmla="*/ 752 w 1052"/>
                <a:gd name="T47" fmla="*/ 318 h 1040"/>
                <a:gd name="T48" fmla="*/ 712 w 1052"/>
                <a:gd name="T49" fmla="*/ 210 h 1040"/>
                <a:gd name="T50" fmla="*/ 672 w 1052"/>
                <a:gd name="T51" fmla="*/ 167 h 1040"/>
                <a:gd name="T52" fmla="*/ 687 w 1052"/>
                <a:gd name="T53" fmla="*/ 207 h 1040"/>
                <a:gd name="T54" fmla="*/ 725 w 1052"/>
                <a:gd name="T55" fmla="*/ 315 h 1040"/>
                <a:gd name="T56" fmla="*/ 731 w 1052"/>
                <a:gd name="T57" fmla="*/ 394 h 1040"/>
                <a:gd name="T58" fmla="*/ 721 w 1052"/>
                <a:gd name="T59" fmla="*/ 464 h 1040"/>
                <a:gd name="T60" fmla="*/ 688 w 1052"/>
                <a:gd name="T61" fmla="*/ 545 h 1040"/>
                <a:gd name="T62" fmla="*/ 602 w 1052"/>
                <a:gd name="T63" fmla="*/ 649 h 1040"/>
                <a:gd name="T64" fmla="*/ 498 w 1052"/>
                <a:gd name="T65" fmla="*/ 709 h 1040"/>
                <a:gd name="T66" fmla="*/ 430 w 1052"/>
                <a:gd name="T67" fmla="*/ 726 h 1040"/>
                <a:gd name="T68" fmla="*/ 375 w 1052"/>
                <a:gd name="T69" fmla="*/ 730 h 1040"/>
                <a:gd name="T70" fmla="*/ 304 w 1052"/>
                <a:gd name="T71" fmla="*/ 723 h 1040"/>
                <a:gd name="T72" fmla="*/ 237 w 1052"/>
                <a:gd name="T73" fmla="*/ 703 h 1040"/>
                <a:gd name="T74" fmla="*/ 124 w 1052"/>
                <a:gd name="T75" fmla="*/ 626 h 1040"/>
                <a:gd name="T76" fmla="*/ 49 w 1052"/>
                <a:gd name="T77" fmla="*/ 514 h 1040"/>
                <a:gd name="T78" fmla="*/ 27 w 1052"/>
                <a:gd name="T79" fmla="*/ 447 h 1040"/>
                <a:gd name="T80" fmla="*/ 20 w 1052"/>
                <a:gd name="T81" fmla="*/ 375 h 1040"/>
                <a:gd name="T82" fmla="*/ 24 w 1052"/>
                <a:gd name="T83" fmla="*/ 321 h 1040"/>
                <a:gd name="T84" fmla="*/ 41 w 1052"/>
                <a:gd name="T85" fmla="*/ 253 h 1040"/>
                <a:gd name="T86" fmla="*/ 101 w 1052"/>
                <a:gd name="T87" fmla="*/ 150 h 1040"/>
                <a:gd name="T88" fmla="*/ 207 w 1052"/>
                <a:gd name="T89" fmla="*/ 63 h 1040"/>
                <a:gd name="T90" fmla="*/ 287 w 1052"/>
                <a:gd name="T91" fmla="*/ 31 h 1040"/>
                <a:gd name="T92" fmla="*/ 358 w 1052"/>
                <a:gd name="T93" fmla="*/ 20 h 1040"/>
                <a:gd name="T94" fmla="*/ 440 w 1052"/>
                <a:gd name="T95" fmla="*/ 26 h 1040"/>
                <a:gd name="T96" fmla="*/ 555 w 1052"/>
                <a:gd name="T97" fmla="*/ 68 h 1040"/>
                <a:gd name="T98" fmla="*/ 625 w 1052"/>
                <a:gd name="T99" fmla="*/ 108 h 1040"/>
                <a:gd name="T100" fmla="*/ 625 w 1052"/>
                <a:gd name="T101" fmla="*/ 97 h 1040"/>
                <a:gd name="T102" fmla="*/ 548 w 1052"/>
                <a:gd name="T103" fmla="*/ 44 h 1040"/>
                <a:gd name="T104" fmla="*/ 481 w 1052"/>
                <a:gd name="T105" fmla="*/ 19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52" h="1040">
                  <a:moveTo>
                    <a:pt x="1052" y="4"/>
                  </a:moveTo>
                  <a:lnTo>
                    <a:pt x="1052" y="4"/>
                  </a:lnTo>
                  <a:lnTo>
                    <a:pt x="782" y="1"/>
                  </a:lnTo>
                  <a:lnTo>
                    <a:pt x="393" y="0"/>
                  </a:lnTo>
                  <a:lnTo>
                    <a:pt x="393" y="0"/>
                  </a:lnTo>
                  <a:lnTo>
                    <a:pt x="361" y="0"/>
                  </a:lnTo>
                  <a:lnTo>
                    <a:pt x="345" y="1"/>
                  </a:lnTo>
                  <a:lnTo>
                    <a:pt x="345" y="1"/>
                  </a:lnTo>
                  <a:lnTo>
                    <a:pt x="327" y="3"/>
                  </a:lnTo>
                  <a:lnTo>
                    <a:pt x="308" y="6"/>
                  </a:lnTo>
                  <a:lnTo>
                    <a:pt x="291" y="10"/>
                  </a:lnTo>
                  <a:lnTo>
                    <a:pt x="274" y="14"/>
                  </a:lnTo>
                  <a:lnTo>
                    <a:pt x="257" y="19"/>
                  </a:lnTo>
                  <a:lnTo>
                    <a:pt x="240" y="24"/>
                  </a:lnTo>
                  <a:lnTo>
                    <a:pt x="224" y="31"/>
                  </a:lnTo>
                  <a:lnTo>
                    <a:pt x="208" y="39"/>
                  </a:lnTo>
                  <a:lnTo>
                    <a:pt x="178" y="56"/>
                  </a:lnTo>
                  <a:lnTo>
                    <a:pt x="150" y="76"/>
                  </a:lnTo>
                  <a:lnTo>
                    <a:pt x="123" y="98"/>
                  </a:lnTo>
                  <a:lnTo>
                    <a:pt x="98" y="123"/>
                  </a:lnTo>
                  <a:lnTo>
                    <a:pt x="77" y="150"/>
                  </a:lnTo>
                  <a:lnTo>
                    <a:pt x="57" y="178"/>
                  </a:lnTo>
                  <a:lnTo>
                    <a:pt x="40" y="208"/>
                  </a:lnTo>
                  <a:lnTo>
                    <a:pt x="26" y="240"/>
                  </a:lnTo>
                  <a:lnTo>
                    <a:pt x="14" y="272"/>
                  </a:lnTo>
                  <a:lnTo>
                    <a:pt x="7" y="305"/>
                  </a:lnTo>
                  <a:lnTo>
                    <a:pt x="1" y="340"/>
                  </a:lnTo>
                  <a:lnTo>
                    <a:pt x="0" y="375"/>
                  </a:lnTo>
                  <a:lnTo>
                    <a:pt x="0" y="375"/>
                  </a:lnTo>
                  <a:lnTo>
                    <a:pt x="0" y="397"/>
                  </a:lnTo>
                  <a:lnTo>
                    <a:pt x="3" y="418"/>
                  </a:lnTo>
                  <a:lnTo>
                    <a:pt x="6" y="441"/>
                  </a:lnTo>
                  <a:lnTo>
                    <a:pt x="10" y="465"/>
                  </a:lnTo>
                  <a:lnTo>
                    <a:pt x="21" y="516"/>
                  </a:lnTo>
                  <a:lnTo>
                    <a:pt x="37" y="575"/>
                  </a:lnTo>
                  <a:lnTo>
                    <a:pt x="37" y="575"/>
                  </a:lnTo>
                  <a:lnTo>
                    <a:pt x="106" y="810"/>
                  </a:lnTo>
                  <a:lnTo>
                    <a:pt x="126" y="810"/>
                  </a:lnTo>
                  <a:lnTo>
                    <a:pt x="51" y="562"/>
                  </a:lnTo>
                  <a:lnTo>
                    <a:pt x="53" y="562"/>
                  </a:lnTo>
                  <a:lnTo>
                    <a:pt x="53" y="562"/>
                  </a:lnTo>
                  <a:lnTo>
                    <a:pt x="63" y="581"/>
                  </a:lnTo>
                  <a:lnTo>
                    <a:pt x="76" y="599"/>
                  </a:lnTo>
                  <a:lnTo>
                    <a:pt x="90" y="618"/>
                  </a:lnTo>
                  <a:lnTo>
                    <a:pt x="106" y="635"/>
                  </a:lnTo>
                  <a:lnTo>
                    <a:pt x="123" y="652"/>
                  </a:lnTo>
                  <a:lnTo>
                    <a:pt x="140" y="668"/>
                  </a:lnTo>
                  <a:lnTo>
                    <a:pt x="160" y="682"/>
                  </a:lnTo>
                  <a:lnTo>
                    <a:pt x="180" y="695"/>
                  </a:lnTo>
                  <a:lnTo>
                    <a:pt x="201" y="708"/>
                  </a:lnTo>
                  <a:lnTo>
                    <a:pt x="224" y="719"/>
                  </a:lnTo>
                  <a:lnTo>
                    <a:pt x="247" y="728"/>
                  </a:lnTo>
                  <a:lnTo>
                    <a:pt x="271" y="736"/>
                  </a:lnTo>
                  <a:lnTo>
                    <a:pt x="295" y="742"/>
                  </a:lnTo>
                  <a:lnTo>
                    <a:pt x="321" y="746"/>
                  </a:lnTo>
                  <a:lnTo>
                    <a:pt x="347" y="749"/>
                  </a:lnTo>
                  <a:lnTo>
                    <a:pt x="374" y="750"/>
                  </a:lnTo>
                  <a:lnTo>
                    <a:pt x="374" y="750"/>
                  </a:lnTo>
                  <a:lnTo>
                    <a:pt x="401" y="749"/>
                  </a:lnTo>
                  <a:lnTo>
                    <a:pt x="430" y="746"/>
                  </a:lnTo>
                  <a:lnTo>
                    <a:pt x="457" y="742"/>
                  </a:lnTo>
                  <a:lnTo>
                    <a:pt x="482" y="735"/>
                  </a:lnTo>
                  <a:lnTo>
                    <a:pt x="508" y="726"/>
                  </a:lnTo>
                  <a:lnTo>
                    <a:pt x="532" y="716"/>
                  </a:lnTo>
                  <a:lnTo>
                    <a:pt x="555" y="703"/>
                  </a:lnTo>
                  <a:lnTo>
                    <a:pt x="577" y="689"/>
                  </a:lnTo>
                  <a:lnTo>
                    <a:pt x="577" y="690"/>
                  </a:lnTo>
                  <a:lnTo>
                    <a:pt x="248" y="1040"/>
                  </a:lnTo>
                  <a:lnTo>
                    <a:pt x="274" y="1040"/>
                  </a:lnTo>
                  <a:lnTo>
                    <a:pt x="274" y="1040"/>
                  </a:lnTo>
                  <a:lnTo>
                    <a:pt x="584" y="710"/>
                  </a:lnTo>
                  <a:lnTo>
                    <a:pt x="584" y="710"/>
                  </a:lnTo>
                  <a:lnTo>
                    <a:pt x="624" y="668"/>
                  </a:lnTo>
                  <a:lnTo>
                    <a:pt x="654" y="632"/>
                  </a:lnTo>
                  <a:lnTo>
                    <a:pt x="675" y="605"/>
                  </a:lnTo>
                  <a:lnTo>
                    <a:pt x="688" y="585"/>
                  </a:lnTo>
                  <a:lnTo>
                    <a:pt x="688" y="585"/>
                  </a:lnTo>
                  <a:lnTo>
                    <a:pt x="704" y="558"/>
                  </a:lnTo>
                  <a:lnTo>
                    <a:pt x="714" y="538"/>
                  </a:lnTo>
                  <a:lnTo>
                    <a:pt x="725" y="515"/>
                  </a:lnTo>
                  <a:lnTo>
                    <a:pt x="734" y="488"/>
                  </a:lnTo>
                  <a:lnTo>
                    <a:pt x="742" y="457"/>
                  </a:lnTo>
                  <a:lnTo>
                    <a:pt x="745" y="441"/>
                  </a:lnTo>
                  <a:lnTo>
                    <a:pt x="748" y="424"/>
                  </a:lnTo>
                  <a:lnTo>
                    <a:pt x="748" y="405"/>
                  </a:lnTo>
                  <a:lnTo>
                    <a:pt x="749" y="385"/>
                  </a:lnTo>
                  <a:lnTo>
                    <a:pt x="749" y="385"/>
                  </a:lnTo>
                  <a:lnTo>
                    <a:pt x="894" y="1039"/>
                  </a:lnTo>
                  <a:lnTo>
                    <a:pt x="914" y="1039"/>
                  </a:lnTo>
                  <a:lnTo>
                    <a:pt x="914" y="1039"/>
                  </a:lnTo>
                  <a:lnTo>
                    <a:pt x="851" y="758"/>
                  </a:lnTo>
                  <a:lnTo>
                    <a:pt x="802" y="541"/>
                  </a:lnTo>
                  <a:lnTo>
                    <a:pt x="769" y="392"/>
                  </a:lnTo>
                  <a:lnTo>
                    <a:pt x="769" y="392"/>
                  </a:lnTo>
                  <a:lnTo>
                    <a:pt x="761" y="354"/>
                  </a:lnTo>
                  <a:lnTo>
                    <a:pt x="752" y="318"/>
                  </a:lnTo>
                  <a:lnTo>
                    <a:pt x="742" y="285"/>
                  </a:lnTo>
                  <a:lnTo>
                    <a:pt x="732" y="257"/>
                  </a:lnTo>
                  <a:lnTo>
                    <a:pt x="722" y="233"/>
                  </a:lnTo>
                  <a:lnTo>
                    <a:pt x="712" y="210"/>
                  </a:lnTo>
                  <a:lnTo>
                    <a:pt x="701" y="191"/>
                  </a:lnTo>
                  <a:lnTo>
                    <a:pt x="691" y="175"/>
                  </a:lnTo>
                  <a:lnTo>
                    <a:pt x="691" y="175"/>
                  </a:lnTo>
                  <a:lnTo>
                    <a:pt x="672" y="167"/>
                  </a:lnTo>
                  <a:lnTo>
                    <a:pt x="657" y="161"/>
                  </a:lnTo>
                  <a:lnTo>
                    <a:pt x="657" y="161"/>
                  </a:lnTo>
                  <a:lnTo>
                    <a:pt x="672" y="183"/>
                  </a:lnTo>
                  <a:lnTo>
                    <a:pt x="687" y="207"/>
                  </a:lnTo>
                  <a:lnTo>
                    <a:pt x="699" y="231"/>
                  </a:lnTo>
                  <a:lnTo>
                    <a:pt x="711" y="258"/>
                  </a:lnTo>
                  <a:lnTo>
                    <a:pt x="719" y="287"/>
                  </a:lnTo>
                  <a:lnTo>
                    <a:pt x="725" y="315"/>
                  </a:lnTo>
                  <a:lnTo>
                    <a:pt x="729" y="345"/>
                  </a:lnTo>
                  <a:lnTo>
                    <a:pt x="731" y="375"/>
                  </a:lnTo>
                  <a:lnTo>
                    <a:pt x="731" y="375"/>
                  </a:lnTo>
                  <a:lnTo>
                    <a:pt x="731" y="394"/>
                  </a:lnTo>
                  <a:lnTo>
                    <a:pt x="729" y="412"/>
                  </a:lnTo>
                  <a:lnTo>
                    <a:pt x="728" y="429"/>
                  </a:lnTo>
                  <a:lnTo>
                    <a:pt x="724" y="447"/>
                  </a:lnTo>
                  <a:lnTo>
                    <a:pt x="721" y="464"/>
                  </a:lnTo>
                  <a:lnTo>
                    <a:pt x="715" y="481"/>
                  </a:lnTo>
                  <a:lnTo>
                    <a:pt x="709" y="498"/>
                  </a:lnTo>
                  <a:lnTo>
                    <a:pt x="704" y="514"/>
                  </a:lnTo>
                  <a:lnTo>
                    <a:pt x="688" y="545"/>
                  </a:lnTo>
                  <a:lnTo>
                    <a:pt x="671" y="573"/>
                  </a:lnTo>
                  <a:lnTo>
                    <a:pt x="649" y="602"/>
                  </a:lnTo>
                  <a:lnTo>
                    <a:pt x="627" y="626"/>
                  </a:lnTo>
                  <a:lnTo>
                    <a:pt x="602" y="649"/>
                  </a:lnTo>
                  <a:lnTo>
                    <a:pt x="574" y="671"/>
                  </a:lnTo>
                  <a:lnTo>
                    <a:pt x="545" y="688"/>
                  </a:lnTo>
                  <a:lnTo>
                    <a:pt x="514" y="703"/>
                  </a:lnTo>
                  <a:lnTo>
                    <a:pt x="498" y="709"/>
                  </a:lnTo>
                  <a:lnTo>
                    <a:pt x="481" y="715"/>
                  </a:lnTo>
                  <a:lnTo>
                    <a:pt x="464" y="719"/>
                  </a:lnTo>
                  <a:lnTo>
                    <a:pt x="447" y="723"/>
                  </a:lnTo>
                  <a:lnTo>
                    <a:pt x="430" y="726"/>
                  </a:lnTo>
                  <a:lnTo>
                    <a:pt x="413" y="729"/>
                  </a:lnTo>
                  <a:lnTo>
                    <a:pt x="394" y="730"/>
                  </a:lnTo>
                  <a:lnTo>
                    <a:pt x="375" y="730"/>
                  </a:lnTo>
                  <a:lnTo>
                    <a:pt x="375" y="730"/>
                  </a:lnTo>
                  <a:lnTo>
                    <a:pt x="357" y="730"/>
                  </a:lnTo>
                  <a:lnTo>
                    <a:pt x="340" y="729"/>
                  </a:lnTo>
                  <a:lnTo>
                    <a:pt x="321" y="726"/>
                  </a:lnTo>
                  <a:lnTo>
                    <a:pt x="304" y="723"/>
                  </a:lnTo>
                  <a:lnTo>
                    <a:pt x="287" y="719"/>
                  </a:lnTo>
                  <a:lnTo>
                    <a:pt x="270" y="715"/>
                  </a:lnTo>
                  <a:lnTo>
                    <a:pt x="254" y="709"/>
                  </a:lnTo>
                  <a:lnTo>
                    <a:pt x="237" y="703"/>
                  </a:lnTo>
                  <a:lnTo>
                    <a:pt x="207" y="688"/>
                  </a:lnTo>
                  <a:lnTo>
                    <a:pt x="177" y="671"/>
                  </a:lnTo>
                  <a:lnTo>
                    <a:pt x="150" y="649"/>
                  </a:lnTo>
                  <a:lnTo>
                    <a:pt x="124" y="626"/>
                  </a:lnTo>
                  <a:lnTo>
                    <a:pt x="101" y="602"/>
                  </a:lnTo>
                  <a:lnTo>
                    <a:pt x="81" y="573"/>
                  </a:lnTo>
                  <a:lnTo>
                    <a:pt x="63" y="545"/>
                  </a:lnTo>
                  <a:lnTo>
                    <a:pt x="49" y="514"/>
                  </a:lnTo>
                  <a:lnTo>
                    <a:pt x="41" y="498"/>
                  </a:lnTo>
                  <a:lnTo>
                    <a:pt x="36" y="481"/>
                  </a:lnTo>
                  <a:lnTo>
                    <a:pt x="31" y="464"/>
                  </a:lnTo>
                  <a:lnTo>
                    <a:pt x="27" y="447"/>
                  </a:lnTo>
                  <a:lnTo>
                    <a:pt x="24" y="429"/>
                  </a:lnTo>
                  <a:lnTo>
                    <a:pt x="21" y="412"/>
                  </a:lnTo>
                  <a:lnTo>
                    <a:pt x="20" y="394"/>
                  </a:lnTo>
                  <a:lnTo>
                    <a:pt x="20" y="375"/>
                  </a:lnTo>
                  <a:lnTo>
                    <a:pt x="20" y="375"/>
                  </a:lnTo>
                  <a:lnTo>
                    <a:pt x="20" y="357"/>
                  </a:lnTo>
                  <a:lnTo>
                    <a:pt x="21" y="340"/>
                  </a:lnTo>
                  <a:lnTo>
                    <a:pt x="24" y="321"/>
                  </a:lnTo>
                  <a:lnTo>
                    <a:pt x="27" y="304"/>
                  </a:lnTo>
                  <a:lnTo>
                    <a:pt x="31" y="287"/>
                  </a:lnTo>
                  <a:lnTo>
                    <a:pt x="36" y="270"/>
                  </a:lnTo>
                  <a:lnTo>
                    <a:pt x="41" y="253"/>
                  </a:lnTo>
                  <a:lnTo>
                    <a:pt x="49" y="237"/>
                  </a:lnTo>
                  <a:lnTo>
                    <a:pt x="63" y="205"/>
                  </a:lnTo>
                  <a:lnTo>
                    <a:pt x="81" y="177"/>
                  </a:lnTo>
                  <a:lnTo>
                    <a:pt x="101" y="150"/>
                  </a:lnTo>
                  <a:lnTo>
                    <a:pt x="124" y="124"/>
                  </a:lnTo>
                  <a:lnTo>
                    <a:pt x="150" y="101"/>
                  </a:lnTo>
                  <a:lnTo>
                    <a:pt x="177" y="80"/>
                  </a:lnTo>
                  <a:lnTo>
                    <a:pt x="207" y="63"/>
                  </a:lnTo>
                  <a:lnTo>
                    <a:pt x="237" y="47"/>
                  </a:lnTo>
                  <a:lnTo>
                    <a:pt x="254" y="41"/>
                  </a:lnTo>
                  <a:lnTo>
                    <a:pt x="270" y="36"/>
                  </a:lnTo>
                  <a:lnTo>
                    <a:pt x="287" y="31"/>
                  </a:lnTo>
                  <a:lnTo>
                    <a:pt x="304" y="27"/>
                  </a:lnTo>
                  <a:lnTo>
                    <a:pt x="321" y="24"/>
                  </a:lnTo>
                  <a:lnTo>
                    <a:pt x="340" y="21"/>
                  </a:lnTo>
                  <a:lnTo>
                    <a:pt x="358" y="20"/>
                  </a:lnTo>
                  <a:lnTo>
                    <a:pt x="375" y="20"/>
                  </a:lnTo>
                  <a:lnTo>
                    <a:pt x="375" y="20"/>
                  </a:lnTo>
                  <a:lnTo>
                    <a:pt x="408" y="21"/>
                  </a:lnTo>
                  <a:lnTo>
                    <a:pt x="440" y="26"/>
                  </a:lnTo>
                  <a:lnTo>
                    <a:pt x="471" y="33"/>
                  </a:lnTo>
                  <a:lnTo>
                    <a:pt x="500" y="43"/>
                  </a:lnTo>
                  <a:lnTo>
                    <a:pt x="528" y="54"/>
                  </a:lnTo>
                  <a:lnTo>
                    <a:pt x="555" y="68"/>
                  </a:lnTo>
                  <a:lnTo>
                    <a:pt x="581" y="86"/>
                  </a:lnTo>
                  <a:lnTo>
                    <a:pt x="605" y="104"/>
                  </a:lnTo>
                  <a:lnTo>
                    <a:pt x="605" y="104"/>
                  </a:lnTo>
                  <a:lnTo>
                    <a:pt x="625" y="108"/>
                  </a:lnTo>
                  <a:lnTo>
                    <a:pt x="642" y="113"/>
                  </a:lnTo>
                  <a:lnTo>
                    <a:pt x="644" y="113"/>
                  </a:lnTo>
                  <a:lnTo>
                    <a:pt x="644" y="113"/>
                  </a:lnTo>
                  <a:lnTo>
                    <a:pt x="625" y="97"/>
                  </a:lnTo>
                  <a:lnTo>
                    <a:pt x="608" y="81"/>
                  </a:lnTo>
                  <a:lnTo>
                    <a:pt x="588" y="68"/>
                  </a:lnTo>
                  <a:lnTo>
                    <a:pt x="568" y="56"/>
                  </a:lnTo>
                  <a:lnTo>
                    <a:pt x="548" y="44"/>
                  </a:lnTo>
                  <a:lnTo>
                    <a:pt x="527" y="34"/>
                  </a:lnTo>
                  <a:lnTo>
                    <a:pt x="504" y="26"/>
                  </a:lnTo>
                  <a:lnTo>
                    <a:pt x="481" y="19"/>
                  </a:lnTo>
                  <a:lnTo>
                    <a:pt x="481" y="19"/>
                  </a:lnTo>
                  <a:lnTo>
                    <a:pt x="481" y="17"/>
                  </a:lnTo>
                  <a:lnTo>
                    <a:pt x="1052" y="21"/>
                  </a:lnTo>
                  <a:lnTo>
                    <a:pt x="1052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auto">
            <a:xfrm>
              <a:off x="3565" y="2382"/>
              <a:ext cx="176" cy="110"/>
            </a:xfrm>
            <a:custGeom>
              <a:avLst/>
              <a:gdLst>
                <a:gd name="T0" fmla="*/ 39 w 176"/>
                <a:gd name="T1" fmla="*/ 10 h 110"/>
                <a:gd name="T2" fmla="*/ 39 w 176"/>
                <a:gd name="T3" fmla="*/ 10 h 110"/>
                <a:gd name="T4" fmla="*/ 19 w 176"/>
                <a:gd name="T5" fmla="*/ 6 h 110"/>
                <a:gd name="T6" fmla="*/ 0 w 176"/>
                <a:gd name="T7" fmla="*/ 0 h 110"/>
                <a:gd name="T8" fmla="*/ 0 w 176"/>
                <a:gd name="T9" fmla="*/ 0 h 110"/>
                <a:gd name="T10" fmla="*/ 17 w 176"/>
                <a:gd name="T11" fmla="*/ 17 h 110"/>
                <a:gd name="T12" fmla="*/ 36 w 176"/>
                <a:gd name="T13" fmla="*/ 34 h 110"/>
                <a:gd name="T14" fmla="*/ 54 w 176"/>
                <a:gd name="T15" fmla="*/ 50 h 110"/>
                <a:gd name="T16" fmla="*/ 74 w 176"/>
                <a:gd name="T17" fmla="*/ 64 h 110"/>
                <a:gd name="T18" fmla="*/ 96 w 176"/>
                <a:gd name="T19" fmla="*/ 78 h 110"/>
                <a:gd name="T20" fmla="*/ 117 w 176"/>
                <a:gd name="T21" fmla="*/ 90 h 110"/>
                <a:gd name="T22" fmla="*/ 139 w 176"/>
                <a:gd name="T23" fmla="*/ 100 h 110"/>
                <a:gd name="T24" fmla="*/ 160 w 176"/>
                <a:gd name="T25" fmla="*/ 110 h 110"/>
                <a:gd name="T26" fmla="*/ 176 w 176"/>
                <a:gd name="T27" fmla="*/ 93 h 110"/>
                <a:gd name="T28" fmla="*/ 176 w 176"/>
                <a:gd name="T29" fmla="*/ 93 h 110"/>
                <a:gd name="T30" fmla="*/ 153 w 176"/>
                <a:gd name="T31" fmla="*/ 84 h 110"/>
                <a:gd name="T32" fmla="*/ 132 w 176"/>
                <a:gd name="T33" fmla="*/ 75 h 110"/>
                <a:gd name="T34" fmla="*/ 112 w 176"/>
                <a:gd name="T35" fmla="*/ 65 h 110"/>
                <a:gd name="T36" fmla="*/ 94 w 176"/>
                <a:gd name="T37" fmla="*/ 54 h 110"/>
                <a:gd name="T38" fmla="*/ 77 w 176"/>
                <a:gd name="T39" fmla="*/ 43 h 110"/>
                <a:gd name="T40" fmla="*/ 63 w 176"/>
                <a:gd name="T41" fmla="*/ 31 h 110"/>
                <a:gd name="T42" fmla="*/ 50 w 176"/>
                <a:gd name="T43" fmla="*/ 21 h 110"/>
                <a:gd name="T44" fmla="*/ 39 w 176"/>
                <a:gd name="T45" fmla="*/ 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6" h="110">
                  <a:moveTo>
                    <a:pt x="39" y="10"/>
                  </a:moveTo>
                  <a:lnTo>
                    <a:pt x="39" y="10"/>
                  </a:lnTo>
                  <a:lnTo>
                    <a:pt x="19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17" y="17"/>
                  </a:lnTo>
                  <a:lnTo>
                    <a:pt x="36" y="34"/>
                  </a:lnTo>
                  <a:lnTo>
                    <a:pt x="54" y="50"/>
                  </a:lnTo>
                  <a:lnTo>
                    <a:pt x="74" y="64"/>
                  </a:lnTo>
                  <a:lnTo>
                    <a:pt x="96" y="78"/>
                  </a:lnTo>
                  <a:lnTo>
                    <a:pt x="117" y="90"/>
                  </a:lnTo>
                  <a:lnTo>
                    <a:pt x="139" y="100"/>
                  </a:lnTo>
                  <a:lnTo>
                    <a:pt x="160" y="110"/>
                  </a:lnTo>
                  <a:lnTo>
                    <a:pt x="176" y="93"/>
                  </a:lnTo>
                  <a:lnTo>
                    <a:pt x="176" y="93"/>
                  </a:lnTo>
                  <a:lnTo>
                    <a:pt x="153" y="84"/>
                  </a:lnTo>
                  <a:lnTo>
                    <a:pt x="132" y="75"/>
                  </a:lnTo>
                  <a:lnTo>
                    <a:pt x="112" y="65"/>
                  </a:lnTo>
                  <a:lnTo>
                    <a:pt x="94" y="54"/>
                  </a:lnTo>
                  <a:lnTo>
                    <a:pt x="77" y="43"/>
                  </a:lnTo>
                  <a:lnTo>
                    <a:pt x="63" y="31"/>
                  </a:lnTo>
                  <a:lnTo>
                    <a:pt x="50" y="21"/>
                  </a:lnTo>
                  <a:lnTo>
                    <a:pt x="39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>
              <a:off x="3565" y="2382"/>
              <a:ext cx="176" cy="110"/>
            </a:xfrm>
            <a:custGeom>
              <a:avLst/>
              <a:gdLst>
                <a:gd name="T0" fmla="*/ 39 w 176"/>
                <a:gd name="T1" fmla="*/ 10 h 110"/>
                <a:gd name="T2" fmla="*/ 39 w 176"/>
                <a:gd name="T3" fmla="*/ 10 h 110"/>
                <a:gd name="T4" fmla="*/ 19 w 176"/>
                <a:gd name="T5" fmla="*/ 6 h 110"/>
                <a:gd name="T6" fmla="*/ 0 w 176"/>
                <a:gd name="T7" fmla="*/ 0 h 110"/>
                <a:gd name="T8" fmla="*/ 0 w 176"/>
                <a:gd name="T9" fmla="*/ 0 h 110"/>
                <a:gd name="T10" fmla="*/ 17 w 176"/>
                <a:gd name="T11" fmla="*/ 17 h 110"/>
                <a:gd name="T12" fmla="*/ 36 w 176"/>
                <a:gd name="T13" fmla="*/ 34 h 110"/>
                <a:gd name="T14" fmla="*/ 54 w 176"/>
                <a:gd name="T15" fmla="*/ 50 h 110"/>
                <a:gd name="T16" fmla="*/ 74 w 176"/>
                <a:gd name="T17" fmla="*/ 64 h 110"/>
                <a:gd name="T18" fmla="*/ 96 w 176"/>
                <a:gd name="T19" fmla="*/ 78 h 110"/>
                <a:gd name="T20" fmla="*/ 117 w 176"/>
                <a:gd name="T21" fmla="*/ 90 h 110"/>
                <a:gd name="T22" fmla="*/ 139 w 176"/>
                <a:gd name="T23" fmla="*/ 100 h 110"/>
                <a:gd name="T24" fmla="*/ 160 w 176"/>
                <a:gd name="T25" fmla="*/ 110 h 110"/>
                <a:gd name="T26" fmla="*/ 176 w 176"/>
                <a:gd name="T27" fmla="*/ 93 h 110"/>
                <a:gd name="T28" fmla="*/ 176 w 176"/>
                <a:gd name="T29" fmla="*/ 93 h 110"/>
                <a:gd name="T30" fmla="*/ 153 w 176"/>
                <a:gd name="T31" fmla="*/ 84 h 110"/>
                <a:gd name="T32" fmla="*/ 132 w 176"/>
                <a:gd name="T33" fmla="*/ 75 h 110"/>
                <a:gd name="T34" fmla="*/ 112 w 176"/>
                <a:gd name="T35" fmla="*/ 65 h 110"/>
                <a:gd name="T36" fmla="*/ 94 w 176"/>
                <a:gd name="T37" fmla="*/ 54 h 110"/>
                <a:gd name="T38" fmla="*/ 77 w 176"/>
                <a:gd name="T39" fmla="*/ 43 h 110"/>
                <a:gd name="T40" fmla="*/ 63 w 176"/>
                <a:gd name="T41" fmla="*/ 31 h 110"/>
                <a:gd name="T42" fmla="*/ 50 w 176"/>
                <a:gd name="T43" fmla="*/ 21 h 110"/>
                <a:gd name="T44" fmla="*/ 39 w 176"/>
                <a:gd name="T45" fmla="*/ 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6" h="110">
                  <a:moveTo>
                    <a:pt x="39" y="10"/>
                  </a:moveTo>
                  <a:lnTo>
                    <a:pt x="39" y="10"/>
                  </a:lnTo>
                  <a:lnTo>
                    <a:pt x="19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17" y="17"/>
                  </a:lnTo>
                  <a:lnTo>
                    <a:pt x="36" y="34"/>
                  </a:lnTo>
                  <a:lnTo>
                    <a:pt x="54" y="50"/>
                  </a:lnTo>
                  <a:lnTo>
                    <a:pt x="74" y="64"/>
                  </a:lnTo>
                  <a:lnTo>
                    <a:pt x="96" y="78"/>
                  </a:lnTo>
                  <a:lnTo>
                    <a:pt x="117" y="90"/>
                  </a:lnTo>
                  <a:lnTo>
                    <a:pt x="139" y="100"/>
                  </a:lnTo>
                  <a:lnTo>
                    <a:pt x="160" y="110"/>
                  </a:lnTo>
                  <a:lnTo>
                    <a:pt x="176" y="93"/>
                  </a:lnTo>
                  <a:lnTo>
                    <a:pt x="176" y="93"/>
                  </a:lnTo>
                  <a:lnTo>
                    <a:pt x="153" y="84"/>
                  </a:lnTo>
                  <a:lnTo>
                    <a:pt x="132" y="75"/>
                  </a:lnTo>
                  <a:lnTo>
                    <a:pt x="112" y="65"/>
                  </a:lnTo>
                  <a:lnTo>
                    <a:pt x="94" y="54"/>
                  </a:lnTo>
                  <a:lnTo>
                    <a:pt x="77" y="43"/>
                  </a:lnTo>
                  <a:lnTo>
                    <a:pt x="63" y="31"/>
                  </a:lnTo>
                  <a:lnTo>
                    <a:pt x="50" y="21"/>
                  </a:lnTo>
                  <a:lnTo>
                    <a:pt x="39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3768" y="2363"/>
              <a:ext cx="364" cy="152"/>
            </a:xfrm>
            <a:custGeom>
              <a:avLst/>
              <a:gdLst>
                <a:gd name="T0" fmla="*/ 360 w 364"/>
                <a:gd name="T1" fmla="*/ 0 h 152"/>
                <a:gd name="T2" fmla="*/ 360 w 364"/>
                <a:gd name="T3" fmla="*/ 0 h 152"/>
                <a:gd name="T4" fmla="*/ 347 w 364"/>
                <a:gd name="T5" fmla="*/ 15 h 152"/>
                <a:gd name="T6" fmla="*/ 334 w 364"/>
                <a:gd name="T7" fmla="*/ 29 h 152"/>
                <a:gd name="T8" fmla="*/ 320 w 364"/>
                <a:gd name="T9" fmla="*/ 42 h 152"/>
                <a:gd name="T10" fmla="*/ 305 w 364"/>
                <a:gd name="T11" fmla="*/ 55 h 152"/>
                <a:gd name="T12" fmla="*/ 290 w 364"/>
                <a:gd name="T13" fmla="*/ 66 h 152"/>
                <a:gd name="T14" fmla="*/ 274 w 364"/>
                <a:gd name="T15" fmla="*/ 76 h 152"/>
                <a:gd name="T16" fmla="*/ 257 w 364"/>
                <a:gd name="T17" fmla="*/ 86 h 152"/>
                <a:gd name="T18" fmla="*/ 240 w 364"/>
                <a:gd name="T19" fmla="*/ 94 h 152"/>
                <a:gd name="T20" fmla="*/ 223 w 364"/>
                <a:gd name="T21" fmla="*/ 103 h 152"/>
                <a:gd name="T22" fmla="*/ 204 w 364"/>
                <a:gd name="T23" fmla="*/ 110 h 152"/>
                <a:gd name="T24" fmla="*/ 185 w 364"/>
                <a:gd name="T25" fmla="*/ 116 h 152"/>
                <a:gd name="T26" fmla="*/ 165 w 364"/>
                <a:gd name="T27" fmla="*/ 122 h 152"/>
                <a:gd name="T28" fmla="*/ 146 w 364"/>
                <a:gd name="T29" fmla="*/ 126 h 152"/>
                <a:gd name="T30" fmla="*/ 126 w 364"/>
                <a:gd name="T31" fmla="*/ 129 h 152"/>
                <a:gd name="T32" fmla="*/ 104 w 364"/>
                <a:gd name="T33" fmla="*/ 130 h 152"/>
                <a:gd name="T34" fmla="*/ 84 w 364"/>
                <a:gd name="T35" fmla="*/ 130 h 152"/>
                <a:gd name="T36" fmla="*/ 84 w 364"/>
                <a:gd name="T37" fmla="*/ 130 h 152"/>
                <a:gd name="T38" fmla="*/ 66 w 364"/>
                <a:gd name="T39" fmla="*/ 130 h 152"/>
                <a:gd name="T40" fmla="*/ 48 w 364"/>
                <a:gd name="T41" fmla="*/ 129 h 152"/>
                <a:gd name="T42" fmla="*/ 16 w 364"/>
                <a:gd name="T43" fmla="*/ 124 h 152"/>
                <a:gd name="T44" fmla="*/ 0 w 364"/>
                <a:gd name="T45" fmla="*/ 142 h 152"/>
                <a:gd name="T46" fmla="*/ 0 w 364"/>
                <a:gd name="T47" fmla="*/ 142 h 152"/>
                <a:gd name="T48" fmla="*/ 23 w 364"/>
                <a:gd name="T49" fmla="*/ 146 h 152"/>
                <a:gd name="T50" fmla="*/ 44 w 364"/>
                <a:gd name="T51" fmla="*/ 149 h 152"/>
                <a:gd name="T52" fmla="*/ 64 w 364"/>
                <a:gd name="T53" fmla="*/ 150 h 152"/>
                <a:gd name="T54" fmla="*/ 84 w 364"/>
                <a:gd name="T55" fmla="*/ 152 h 152"/>
                <a:gd name="T56" fmla="*/ 84 w 364"/>
                <a:gd name="T57" fmla="*/ 152 h 152"/>
                <a:gd name="T58" fmla="*/ 107 w 364"/>
                <a:gd name="T59" fmla="*/ 150 h 152"/>
                <a:gd name="T60" fmla="*/ 128 w 364"/>
                <a:gd name="T61" fmla="*/ 149 h 152"/>
                <a:gd name="T62" fmla="*/ 148 w 364"/>
                <a:gd name="T63" fmla="*/ 146 h 152"/>
                <a:gd name="T64" fmla="*/ 168 w 364"/>
                <a:gd name="T65" fmla="*/ 142 h 152"/>
                <a:gd name="T66" fmla="*/ 188 w 364"/>
                <a:gd name="T67" fmla="*/ 136 h 152"/>
                <a:gd name="T68" fmla="*/ 208 w 364"/>
                <a:gd name="T69" fmla="*/ 130 h 152"/>
                <a:gd name="T70" fmla="*/ 227 w 364"/>
                <a:gd name="T71" fmla="*/ 123 h 152"/>
                <a:gd name="T72" fmla="*/ 244 w 364"/>
                <a:gd name="T73" fmla="*/ 114 h 152"/>
                <a:gd name="T74" fmla="*/ 263 w 364"/>
                <a:gd name="T75" fmla="*/ 106 h 152"/>
                <a:gd name="T76" fmla="*/ 278 w 364"/>
                <a:gd name="T77" fmla="*/ 96 h 152"/>
                <a:gd name="T78" fmla="*/ 295 w 364"/>
                <a:gd name="T79" fmla="*/ 86 h 152"/>
                <a:gd name="T80" fmla="*/ 311 w 364"/>
                <a:gd name="T81" fmla="*/ 74 h 152"/>
                <a:gd name="T82" fmla="*/ 325 w 364"/>
                <a:gd name="T83" fmla="*/ 63 h 152"/>
                <a:gd name="T84" fmla="*/ 340 w 364"/>
                <a:gd name="T85" fmla="*/ 52 h 152"/>
                <a:gd name="T86" fmla="*/ 352 w 364"/>
                <a:gd name="T87" fmla="*/ 39 h 152"/>
                <a:gd name="T88" fmla="*/ 364 w 364"/>
                <a:gd name="T89" fmla="*/ 25 h 152"/>
                <a:gd name="T90" fmla="*/ 360 w 364"/>
                <a:gd name="T91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64" h="152">
                  <a:moveTo>
                    <a:pt x="360" y="0"/>
                  </a:moveTo>
                  <a:lnTo>
                    <a:pt x="360" y="0"/>
                  </a:lnTo>
                  <a:lnTo>
                    <a:pt x="347" y="15"/>
                  </a:lnTo>
                  <a:lnTo>
                    <a:pt x="334" y="29"/>
                  </a:lnTo>
                  <a:lnTo>
                    <a:pt x="320" y="42"/>
                  </a:lnTo>
                  <a:lnTo>
                    <a:pt x="305" y="55"/>
                  </a:lnTo>
                  <a:lnTo>
                    <a:pt x="290" y="66"/>
                  </a:lnTo>
                  <a:lnTo>
                    <a:pt x="274" y="76"/>
                  </a:lnTo>
                  <a:lnTo>
                    <a:pt x="257" y="86"/>
                  </a:lnTo>
                  <a:lnTo>
                    <a:pt x="240" y="94"/>
                  </a:lnTo>
                  <a:lnTo>
                    <a:pt x="223" y="103"/>
                  </a:lnTo>
                  <a:lnTo>
                    <a:pt x="204" y="110"/>
                  </a:lnTo>
                  <a:lnTo>
                    <a:pt x="185" y="116"/>
                  </a:lnTo>
                  <a:lnTo>
                    <a:pt x="165" y="122"/>
                  </a:lnTo>
                  <a:lnTo>
                    <a:pt x="146" y="126"/>
                  </a:lnTo>
                  <a:lnTo>
                    <a:pt x="126" y="129"/>
                  </a:lnTo>
                  <a:lnTo>
                    <a:pt x="104" y="130"/>
                  </a:lnTo>
                  <a:lnTo>
                    <a:pt x="84" y="130"/>
                  </a:lnTo>
                  <a:lnTo>
                    <a:pt x="84" y="130"/>
                  </a:lnTo>
                  <a:lnTo>
                    <a:pt x="66" y="130"/>
                  </a:lnTo>
                  <a:lnTo>
                    <a:pt x="48" y="129"/>
                  </a:lnTo>
                  <a:lnTo>
                    <a:pt x="16" y="124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23" y="146"/>
                  </a:lnTo>
                  <a:lnTo>
                    <a:pt x="44" y="149"/>
                  </a:lnTo>
                  <a:lnTo>
                    <a:pt x="64" y="150"/>
                  </a:lnTo>
                  <a:lnTo>
                    <a:pt x="84" y="152"/>
                  </a:lnTo>
                  <a:lnTo>
                    <a:pt x="84" y="152"/>
                  </a:lnTo>
                  <a:lnTo>
                    <a:pt x="107" y="150"/>
                  </a:lnTo>
                  <a:lnTo>
                    <a:pt x="128" y="149"/>
                  </a:lnTo>
                  <a:lnTo>
                    <a:pt x="148" y="146"/>
                  </a:lnTo>
                  <a:lnTo>
                    <a:pt x="168" y="142"/>
                  </a:lnTo>
                  <a:lnTo>
                    <a:pt x="188" y="136"/>
                  </a:lnTo>
                  <a:lnTo>
                    <a:pt x="208" y="130"/>
                  </a:lnTo>
                  <a:lnTo>
                    <a:pt x="227" y="123"/>
                  </a:lnTo>
                  <a:lnTo>
                    <a:pt x="244" y="114"/>
                  </a:lnTo>
                  <a:lnTo>
                    <a:pt x="263" y="106"/>
                  </a:lnTo>
                  <a:lnTo>
                    <a:pt x="278" y="96"/>
                  </a:lnTo>
                  <a:lnTo>
                    <a:pt x="295" y="86"/>
                  </a:lnTo>
                  <a:lnTo>
                    <a:pt x="311" y="74"/>
                  </a:lnTo>
                  <a:lnTo>
                    <a:pt x="325" y="63"/>
                  </a:lnTo>
                  <a:lnTo>
                    <a:pt x="340" y="52"/>
                  </a:lnTo>
                  <a:lnTo>
                    <a:pt x="352" y="39"/>
                  </a:lnTo>
                  <a:lnTo>
                    <a:pt x="364" y="25"/>
                  </a:lnTo>
                  <a:lnTo>
                    <a:pt x="36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3768" y="2363"/>
              <a:ext cx="364" cy="152"/>
            </a:xfrm>
            <a:custGeom>
              <a:avLst/>
              <a:gdLst>
                <a:gd name="T0" fmla="*/ 360 w 364"/>
                <a:gd name="T1" fmla="*/ 0 h 152"/>
                <a:gd name="T2" fmla="*/ 360 w 364"/>
                <a:gd name="T3" fmla="*/ 0 h 152"/>
                <a:gd name="T4" fmla="*/ 347 w 364"/>
                <a:gd name="T5" fmla="*/ 15 h 152"/>
                <a:gd name="T6" fmla="*/ 334 w 364"/>
                <a:gd name="T7" fmla="*/ 29 h 152"/>
                <a:gd name="T8" fmla="*/ 320 w 364"/>
                <a:gd name="T9" fmla="*/ 42 h 152"/>
                <a:gd name="T10" fmla="*/ 305 w 364"/>
                <a:gd name="T11" fmla="*/ 55 h 152"/>
                <a:gd name="T12" fmla="*/ 290 w 364"/>
                <a:gd name="T13" fmla="*/ 66 h 152"/>
                <a:gd name="T14" fmla="*/ 274 w 364"/>
                <a:gd name="T15" fmla="*/ 76 h 152"/>
                <a:gd name="T16" fmla="*/ 257 w 364"/>
                <a:gd name="T17" fmla="*/ 86 h 152"/>
                <a:gd name="T18" fmla="*/ 240 w 364"/>
                <a:gd name="T19" fmla="*/ 94 h 152"/>
                <a:gd name="T20" fmla="*/ 223 w 364"/>
                <a:gd name="T21" fmla="*/ 103 h 152"/>
                <a:gd name="T22" fmla="*/ 204 w 364"/>
                <a:gd name="T23" fmla="*/ 110 h 152"/>
                <a:gd name="T24" fmla="*/ 185 w 364"/>
                <a:gd name="T25" fmla="*/ 116 h 152"/>
                <a:gd name="T26" fmla="*/ 165 w 364"/>
                <a:gd name="T27" fmla="*/ 122 h 152"/>
                <a:gd name="T28" fmla="*/ 146 w 364"/>
                <a:gd name="T29" fmla="*/ 126 h 152"/>
                <a:gd name="T30" fmla="*/ 126 w 364"/>
                <a:gd name="T31" fmla="*/ 129 h 152"/>
                <a:gd name="T32" fmla="*/ 104 w 364"/>
                <a:gd name="T33" fmla="*/ 130 h 152"/>
                <a:gd name="T34" fmla="*/ 84 w 364"/>
                <a:gd name="T35" fmla="*/ 130 h 152"/>
                <a:gd name="T36" fmla="*/ 84 w 364"/>
                <a:gd name="T37" fmla="*/ 130 h 152"/>
                <a:gd name="T38" fmla="*/ 66 w 364"/>
                <a:gd name="T39" fmla="*/ 130 h 152"/>
                <a:gd name="T40" fmla="*/ 48 w 364"/>
                <a:gd name="T41" fmla="*/ 129 h 152"/>
                <a:gd name="T42" fmla="*/ 16 w 364"/>
                <a:gd name="T43" fmla="*/ 124 h 152"/>
                <a:gd name="T44" fmla="*/ 0 w 364"/>
                <a:gd name="T45" fmla="*/ 142 h 152"/>
                <a:gd name="T46" fmla="*/ 0 w 364"/>
                <a:gd name="T47" fmla="*/ 142 h 152"/>
                <a:gd name="T48" fmla="*/ 23 w 364"/>
                <a:gd name="T49" fmla="*/ 146 h 152"/>
                <a:gd name="T50" fmla="*/ 44 w 364"/>
                <a:gd name="T51" fmla="*/ 149 h 152"/>
                <a:gd name="T52" fmla="*/ 64 w 364"/>
                <a:gd name="T53" fmla="*/ 150 h 152"/>
                <a:gd name="T54" fmla="*/ 84 w 364"/>
                <a:gd name="T55" fmla="*/ 152 h 152"/>
                <a:gd name="T56" fmla="*/ 84 w 364"/>
                <a:gd name="T57" fmla="*/ 152 h 152"/>
                <a:gd name="T58" fmla="*/ 107 w 364"/>
                <a:gd name="T59" fmla="*/ 150 h 152"/>
                <a:gd name="T60" fmla="*/ 128 w 364"/>
                <a:gd name="T61" fmla="*/ 149 h 152"/>
                <a:gd name="T62" fmla="*/ 148 w 364"/>
                <a:gd name="T63" fmla="*/ 146 h 152"/>
                <a:gd name="T64" fmla="*/ 168 w 364"/>
                <a:gd name="T65" fmla="*/ 142 h 152"/>
                <a:gd name="T66" fmla="*/ 188 w 364"/>
                <a:gd name="T67" fmla="*/ 136 h 152"/>
                <a:gd name="T68" fmla="*/ 208 w 364"/>
                <a:gd name="T69" fmla="*/ 130 h 152"/>
                <a:gd name="T70" fmla="*/ 227 w 364"/>
                <a:gd name="T71" fmla="*/ 123 h 152"/>
                <a:gd name="T72" fmla="*/ 244 w 364"/>
                <a:gd name="T73" fmla="*/ 114 h 152"/>
                <a:gd name="T74" fmla="*/ 263 w 364"/>
                <a:gd name="T75" fmla="*/ 106 h 152"/>
                <a:gd name="T76" fmla="*/ 278 w 364"/>
                <a:gd name="T77" fmla="*/ 96 h 152"/>
                <a:gd name="T78" fmla="*/ 295 w 364"/>
                <a:gd name="T79" fmla="*/ 86 h 152"/>
                <a:gd name="T80" fmla="*/ 311 w 364"/>
                <a:gd name="T81" fmla="*/ 74 h 152"/>
                <a:gd name="T82" fmla="*/ 325 w 364"/>
                <a:gd name="T83" fmla="*/ 63 h 152"/>
                <a:gd name="T84" fmla="*/ 340 w 364"/>
                <a:gd name="T85" fmla="*/ 52 h 152"/>
                <a:gd name="T86" fmla="*/ 352 w 364"/>
                <a:gd name="T87" fmla="*/ 39 h 152"/>
                <a:gd name="T88" fmla="*/ 364 w 364"/>
                <a:gd name="T89" fmla="*/ 25 h 152"/>
                <a:gd name="T90" fmla="*/ 360 w 364"/>
                <a:gd name="T91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64" h="152">
                  <a:moveTo>
                    <a:pt x="360" y="0"/>
                  </a:moveTo>
                  <a:lnTo>
                    <a:pt x="360" y="0"/>
                  </a:lnTo>
                  <a:lnTo>
                    <a:pt x="347" y="15"/>
                  </a:lnTo>
                  <a:lnTo>
                    <a:pt x="334" y="29"/>
                  </a:lnTo>
                  <a:lnTo>
                    <a:pt x="320" y="42"/>
                  </a:lnTo>
                  <a:lnTo>
                    <a:pt x="305" y="55"/>
                  </a:lnTo>
                  <a:lnTo>
                    <a:pt x="290" y="66"/>
                  </a:lnTo>
                  <a:lnTo>
                    <a:pt x="274" y="76"/>
                  </a:lnTo>
                  <a:lnTo>
                    <a:pt x="257" y="86"/>
                  </a:lnTo>
                  <a:lnTo>
                    <a:pt x="240" y="94"/>
                  </a:lnTo>
                  <a:lnTo>
                    <a:pt x="223" y="103"/>
                  </a:lnTo>
                  <a:lnTo>
                    <a:pt x="204" y="110"/>
                  </a:lnTo>
                  <a:lnTo>
                    <a:pt x="185" y="116"/>
                  </a:lnTo>
                  <a:lnTo>
                    <a:pt x="165" y="122"/>
                  </a:lnTo>
                  <a:lnTo>
                    <a:pt x="146" y="126"/>
                  </a:lnTo>
                  <a:lnTo>
                    <a:pt x="126" y="129"/>
                  </a:lnTo>
                  <a:lnTo>
                    <a:pt x="104" y="130"/>
                  </a:lnTo>
                  <a:lnTo>
                    <a:pt x="84" y="130"/>
                  </a:lnTo>
                  <a:lnTo>
                    <a:pt x="84" y="130"/>
                  </a:lnTo>
                  <a:lnTo>
                    <a:pt x="66" y="130"/>
                  </a:lnTo>
                  <a:lnTo>
                    <a:pt x="48" y="129"/>
                  </a:lnTo>
                  <a:lnTo>
                    <a:pt x="16" y="124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23" y="146"/>
                  </a:lnTo>
                  <a:lnTo>
                    <a:pt x="44" y="149"/>
                  </a:lnTo>
                  <a:lnTo>
                    <a:pt x="64" y="150"/>
                  </a:lnTo>
                  <a:lnTo>
                    <a:pt x="84" y="152"/>
                  </a:lnTo>
                  <a:lnTo>
                    <a:pt x="84" y="152"/>
                  </a:lnTo>
                  <a:lnTo>
                    <a:pt x="107" y="150"/>
                  </a:lnTo>
                  <a:lnTo>
                    <a:pt x="128" y="149"/>
                  </a:lnTo>
                  <a:lnTo>
                    <a:pt x="148" y="146"/>
                  </a:lnTo>
                  <a:lnTo>
                    <a:pt x="168" y="142"/>
                  </a:lnTo>
                  <a:lnTo>
                    <a:pt x="188" y="136"/>
                  </a:lnTo>
                  <a:lnTo>
                    <a:pt x="208" y="130"/>
                  </a:lnTo>
                  <a:lnTo>
                    <a:pt x="227" y="123"/>
                  </a:lnTo>
                  <a:lnTo>
                    <a:pt x="244" y="114"/>
                  </a:lnTo>
                  <a:lnTo>
                    <a:pt x="263" y="106"/>
                  </a:lnTo>
                  <a:lnTo>
                    <a:pt x="278" y="96"/>
                  </a:lnTo>
                  <a:lnTo>
                    <a:pt x="295" y="86"/>
                  </a:lnTo>
                  <a:lnTo>
                    <a:pt x="311" y="74"/>
                  </a:lnTo>
                  <a:lnTo>
                    <a:pt x="325" y="63"/>
                  </a:lnTo>
                  <a:lnTo>
                    <a:pt x="340" y="52"/>
                  </a:lnTo>
                  <a:lnTo>
                    <a:pt x="352" y="39"/>
                  </a:lnTo>
                  <a:lnTo>
                    <a:pt x="364" y="25"/>
                  </a:lnTo>
                  <a:lnTo>
                    <a:pt x="36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15"/>
            <p:cNvSpPr>
              <a:spLocks/>
            </p:cNvSpPr>
            <p:nvPr userDrawn="1"/>
          </p:nvSpPr>
          <p:spPr bwMode="auto">
            <a:xfrm>
              <a:off x="3571" y="1733"/>
              <a:ext cx="708" cy="613"/>
            </a:xfrm>
            <a:custGeom>
              <a:avLst/>
              <a:gdLst>
                <a:gd name="T0" fmla="*/ 654 w 708"/>
                <a:gd name="T1" fmla="*/ 354 h 613"/>
                <a:gd name="T2" fmla="*/ 654 w 708"/>
                <a:gd name="T3" fmla="*/ 354 h 613"/>
                <a:gd name="T4" fmla="*/ 645 w 708"/>
                <a:gd name="T5" fmla="*/ 302 h 613"/>
                <a:gd name="T6" fmla="*/ 628 w 708"/>
                <a:gd name="T7" fmla="*/ 249 h 613"/>
                <a:gd name="T8" fmla="*/ 604 w 708"/>
                <a:gd name="T9" fmla="*/ 199 h 613"/>
                <a:gd name="T10" fmla="*/ 574 w 708"/>
                <a:gd name="T11" fmla="*/ 157 h 613"/>
                <a:gd name="T12" fmla="*/ 561 w 708"/>
                <a:gd name="T13" fmla="*/ 141 h 613"/>
                <a:gd name="T14" fmla="*/ 531 w 708"/>
                <a:gd name="T15" fmla="*/ 111 h 613"/>
                <a:gd name="T16" fmla="*/ 498 w 708"/>
                <a:gd name="T17" fmla="*/ 85 h 613"/>
                <a:gd name="T18" fmla="*/ 462 w 708"/>
                <a:gd name="T19" fmla="*/ 63 h 613"/>
                <a:gd name="T20" fmla="*/ 425 w 708"/>
                <a:gd name="T21" fmla="*/ 45 h 613"/>
                <a:gd name="T22" fmla="*/ 387 w 708"/>
                <a:gd name="T23" fmla="*/ 31 h 613"/>
                <a:gd name="T24" fmla="*/ 345 w 708"/>
                <a:gd name="T25" fmla="*/ 21 h 613"/>
                <a:gd name="T26" fmla="*/ 303 w 708"/>
                <a:gd name="T27" fmla="*/ 17 h 613"/>
                <a:gd name="T28" fmla="*/ 281 w 708"/>
                <a:gd name="T29" fmla="*/ 17 h 613"/>
                <a:gd name="T30" fmla="*/ 238 w 708"/>
                <a:gd name="T31" fmla="*/ 18 h 613"/>
                <a:gd name="T32" fmla="*/ 198 w 708"/>
                <a:gd name="T33" fmla="*/ 25 h 613"/>
                <a:gd name="T34" fmla="*/ 160 w 708"/>
                <a:gd name="T35" fmla="*/ 35 h 613"/>
                <a:gd name="T36" fmla="*/ 124 w 708"/>
                <a:gd name="T37" fmla="*/ 51 h 613"/>
                <a:gd name="T38" fmla="*/ 88 w 708"/>
                <a:gd name="T39" fmla="*/ 70 h 613"/>
                <a:gd name="T40" fmla="*/ 57 w 708"/>
                <a:gd name="T41" fmla="*/ 91 h 613"/>
                <a:gd name="T42" fmla="*/ 27 w 708"/>
                <a:gd name="T43" fmla="*/ 117 h 613"/>
                <a:gd name="T44" fmla="*/ 0 w 708"/>
                <a:gd name="T45" fmla="*/ 144 h 613"/>
                <a:gd name="T46" fmla="*/ 16 w 708"/>
                <a:gd name="T47" fmla="*/ 157 h 613"/>
                <a:gd name="T48" fmla="*/ 41 w 708"/>
                <a:gd name="T49" fmla="*/ 130 h 613"/>
                <a:gd name="T50" fmla="*/ 68 w 708"/>
                <a:gd name="T51" fmla="*/ 107 h 613"/>
                <a:gd name="T52" fmla="*/ 100 w 708"/>
                <a:gd name="T53" fmla="*/ 85 h 613"/>
                <a:gd name="T54" fmla="*/ 133 w 708"/>
                <a:gd name="T55" fmla="*/ 68 h 613"/>
                <a:gd name="T56" fmla="*/ 167 w 708"/>
                <a:gd name="T57" fmla="*/ 55 h 613"/>
                <a:gd name="T58" fmla="*/ 203 w 708"/>
                <a:gd name="T59" fmla="*/ 44 h 613"/>
                <a:gd name="T60" fmla="*/ 241 w 708"/>
                <a:gd name="T61" fmla="*/ 38 h 613"/>
                <a:gd name="T62" fmla="*/ 281 w 708"/>
                <a:gd name="T63" fmla="*/ 35 h 613"/>
                <a:gd name="T64" fmla="*/ 304 w 708"/>
                <a:gd name="T65" fmla="*/ 37 h 613"/>
                <a:gd name="T66" fmla="*/ 351 w 708"/>
                <a:gd name="T67" fmla="*/ 43 h 613"/>
                <a:gd name="T68" fmla="*/ 395 w 708"/>
                <a:gd name="T69" fmla="*/ 54 h 613"/>
                <a:gd name="T70" fmla="*/ 435 w 708"/>
                <a:gd name="T71" fmla="*/ 71 h 613"/>
                <a:gd name="T72" fmla="*/ 474 w 708"/>
                <a:gd name="T73" fmla="*/ 91 h 613"/>
                <a:gd name="T74" fmla="*/ 508 w 708"/>
                <a:gd name="T75" fmla="*/ 117 h 613"/>
                <a:gd name="T76" fmla="*/ 538 w 708"/>
                <a:gd name="T77" fmla="*/ 145 h 613"/>
                <a:gd name="T78" fmla="*/ 565 w 708"/>
                <a:gd name="T79" fmla="*/ 177 h 613"/>
                <a:gd name="T80" fmla="*/ 577 w 708"/>
                <a:gd name="T81" fmla="*/ 194 h 613"/>
                <a:gd name="T82" fmla="*/ 595 w 708"/>
                <a:gd name="T83" fmla="*/ 225 h 613"/>
                <a:gd name="T84" fmla="*/ 609 w 708"/>
                <a:gd name="T85" fmla="*/ 258 h 613"/>
                <a:gd name="T86" fmla="*/ 629 w 708"/>
                <a:gd name="T87" fmla="*/ 326 h 613"/>
                <a:gd name="T88" fmla="*/ 638 w 708"/>
                <a:gd name="T89" fmla="*/ 393 h 613"/>
                <a:gd name="T90" fmla="*/ 635 w 708"/>
                <a:gd name="T91" fmla="*/ 455 h 613"/>
                <a:gd name="T92" fmla="*/ 631 w 708"/>
                <a:gd name="T93" fmla="*/ 478 h 613"/>
                <a:gd name="T94" fmla="*/ 617 w 708"/>
                <a:gd name="T95" fmla="*/ 526 h 613"/>
                <a:gd name="T96" fmla="*/ 599 w 708"/>
                <a:gd name="T97" fmla="*/ 566 h 613"/>
                <a:gd name="T98" fmla="*/ 594 w 708"/>
                <a:gd name="T99" fmla="*/ 613 h 613"/>
                <a:gd name="T100" fmla="*/ 608 w 708"/>
                <a:gd name="T101" fmla="*/ 589 h 613"/>
                <a:gd name="T102" fmla="*/ 632 w 708"/>
                <a:gd name="T103" fmla="*/ 538 h 613"/>
                <a:gd name="T104" fmla="*/ 651 w 708"/>
                <a:gd name="T105" fmla="*/ 476 h 613"/>
                <a:gd name="T106" fmla="*/ 667 w 708"/>
                <a:gd name="T107" fmla="*/ 393 h 613"/>
                <a:gd name="T108" fmla="*/ 674 w 708"/>
                <a:gd name="T109" fmla="*/ 342 h 613"/>
                <a:gd name="T110" fmla="*/ 708 w 708"/>
                <a:gd name="T111" fmla="*/ 0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08" h="613">
                  <a:moveTo>
                    <a:pt x="688" y="0"/>
                  </a:moveTo>
                  <a:lnTo>
                    <a:pt x="654" y="354"/>
                  </a:lnTo>
                  <a:lnTo>
                    <a:pt x="654" y="354"/>
                  </a:lnTo>
                  <a:lnTo>
                    <a:pt x="654" y="354"/>
                  </a:lnTo>
                  <a:lnTo>
                    <a:pt x="651" y="328"/>
                  </a:lnTo>
                  <a:lnTo>
                    <a:pt x="645" y="302"/>
                  </a:lnTo>
                  <a:lnTo>
                    <a:pt x="637" y="275"/>
                  </a:lnTo>
                  <a:lnTo>
                    <a:pt x="628" y="249"/>
                  </a:lnTo>
                  <a:lnTo>
                    <a:pt x="617" y="224"/>
                  </a:lnTo>
                  <a:lnTo>
                    <a:pt x="604" y="199"/>
                  </a:lnTo>
                  <a:lnTo>
                    <a:pt x="589" y="177"/>
                  </a:lnTo>
                  <a:lnTo>
                    <a:pt x="574" y="157"/>
                  </a:lnTo>
                  <a:lnTo>
                    <a:pt x="574" y="157"/>
                  </a:lnTo>
                  <a:lnTo>
                    <a:pt x="561" y="141"/>
                  </a:lnTo>
                  <a:lnTo>
                    <a:pt x="545" y="125"/>
                  </a:lnTo>
                  <a:lnTo>
                    <a:pt x="531" y="111"/>
                  </a:lnTo>
                  <a:lnTo>
                    <a:pt x="515" y="98"/>
                  </a:lnTo>
                  <a:lnTo>
                    <a:pt x="498" y="85"/>
                  </a:lnTo>
                  <a:lnTo>
                    <a:pt x="481" y="74"/>
                  </a:lnTo>
                  <a:lnTo>
                    <a:pt x="462" y="63"/>
                  </a:lnTo>
                  <a:lnTo>
                    <a:pt x="445" y="54"/>
                  </a:lnTo>
                  <a:lnTo>
                    <a:pt x="425" y="45"/>
                  </a:lnTo>
                  <a:lnTo>
                    <a:pt x="407" y="37"/>
                  </a:lnTo>
                  <a:lnTo>
                    <a:pt x="387" y="31"/>
                  </a:lnTo>
                  <a:lnTo>
                    <a:pt x="365" y="25"/>
                  </a:lnTo>
                  <a:lnTo>
                    <a:pt x="345" y="21"/>
                  </a:lnTo>
                  <a:lnTo>
                    <a:pt x="324" y="18"/>
                  </a:lnTo>
                  <a:lnTo>
                    <a:pt x="303" y="17"/>
                  </a:lnTo>
                  <a:lnTo>
                    <a:pt x="281" y="17"/>
                  </a:lnTo>
                  <a:lnTo>
                    <a:pt x="281" y="17"/>
                  </a:lnTo>
                  <a:lnTo>
                    <a:pt x="260" y="17"/>
                  </a:lnTo>
                  <a:lnTo>
                    <a:pt x="238" y="18"/>
                  </a:lnTo>
                  <a:lnTo>
                    <a:pt x="218" y="21"/>
                  </a:lnTo>
                  <a:lnTo>
                    <a:pt x="198" y="25"/>
                  </a:lnTo>
                  <a:lnTo>
                    <a:pt x="180" y="30"/>
                  </a:lnTo>
                  <a:lnTo>
                    <a:pt x="160" y="35"/>
                  </a:lnTo>
                  <a:lnTo>
                    <a:pt x="141" y="43"/>
                  </a:lnTo>
                  <a:lnTo>
                    <a:pt x="124" y="51"/>
                  </a:lnTo>
                  <a:lnTo>
                    <a:pt x="106" y="60"/>
                  </a:lnTo>
                  <a:lnTo>
                    <a:pt x="88" y="70"/>
                  </a:lnTo>
                  <a:lnTo>
                    <a:pt x="73" y="80"/>
                  </a:lnTo>
                  <a:lnTo>
                    <a:pt x="57" y="91"/>
                  </a:lnTo>
                  <a:lnTo>
                    <a:pt x="41" y="102"/>
                  </a:lnTo>
                  <a:lnTo>
                    <a:pt x="27" y="117"/>
                  </a:lnTo>
                  <a:lnTo>
                    <a:pt x="13" y="130"/>
                  </a:lnTo>
                  <a:lnTo>
                    <a:pt x="0" y="144"/>
                  </a:lnTo>
                  <a:lnTo>
                    <a:pt x="16" y="157"/>
                  </a:lnTo>
                  <a:lnTo>
                    <a:pt x="16" y="157"/>
                  </a:lnTo>
                  <a:lnTo>
                    <a:pt x="28" y="142"/>
                  </a:lnTo>
                  <a:lnTo>
                    <a:pt x="41" y="130"/>
                  </a:lnTo>
                  <a:lnTo>
                    <a:pt x="54" y="118"/>
                  </a:lnTo>
                  <a:lnTo>
                    <a:pt x="68" y="107"/>
                  </a:lnTo>
                  <a:lnTo>
                    <a:pt x="84" y="95"/>
                  </a:lnTo>
                  <a:lnTo>
                    <a:pt x="100" y="85"/>
                  </a:lnTo>
                  <a:lnTo>
                    <a:pt x="116" y="77"/>
                  </a:lnTo>
                  <a:lnTo>
                    <a:pt x="133" y="68"/>
                  </a:lnTo>
                  <a:lnTo>
                    <a:pt x="150" y="61"/>
                  </a:lnTo>
                  <a:lnTo>
                    <a:pt x="167" y="55"/>
                  </a:lnTo>
                  <a:lnTo>
                    <a:pt x="184" y="50"/>
                  </a:lnTo>
                  <a:lnTo>
                    <a:pt x="203" y="44"/>
                  </a:lnTo>
                  <a:lnTo>
                    <a:pt x="221" y="41"/>
                  </a:lnTo>
                  <a:lnTo>
                    <a:pt x="241" y="38"/>
                  </a:lnTo>
                  <a:lnTo>
                    <a:pt x="261" y="37"/>
                  </a:lnTo>
                  <a:lnTo>
                    <a:pt x="281" y="35"/>
                  </a:lnTo>
                  <a:lnTo>
                    <a:pt x="281" y="35"/>
                  </a:lnTo>
                  <a:lnTo>
                    <a:pt x="304" y="37"/>
                  </a:lnTo>
                  <a:lnTo>
                    <a:pt x="328" y="38"/>
                  </a:lnTo>
                  <a:lnTo>
                    <a:pt x="351" y="43"/>
                  </a:lnTo>
                  <a:lnTo>
                    <a:pt x="374" y="48"/>
                  </a:lnTo>
                  <a:lnTo>
                    <a:pt x="395" y="54"/>
                  </a:lnTo>
                  <a:lnTo>
                    <a:pt x="415" y="63"/>
                  </a:lnTo>
                  <a:lnTo>
                    <a:pt x="435" y="71"/>
                  </a:lnTo>
                  <a:lnTo>
                    <a:pt x="455" y="81"/>
                  </a:lnTo>
                  <a:lnTo>
                    <a:pt x="474" y="91"/>
                  </a:lnTo>
                  <a:lnTo>
                    <a:pt x="491" y="104"/>
                  </a:lnTo>
                  <a:lnTo>
                    <a:pt x="508" y="117"/>
                  </a:lnTo>
                  <a:lnTo>
                    <a:pt x="524" y="131"/>
                  </a:lnTo>
                  <a:lnTo>
                    <a:pt x="538" y="145"/>
                  </a:lnTo>
                  <a:lnTo>
                    <a:pt x="552" y="161"/>
                  </a:lnTo>
                  <a:lnTo>
                    <a:pt x="565" y="177"/>
                  </a:lnTo>
                  <a:lnTo>
                    <a:pt x="577" y="194"/>
                  </a:lnTo>
                  <a:lnTo>
                    <a:pt x="577" y="194"/>
                  </a:lnTo>
                  <a:lnTo>
                    <a:pt x="587" y="209"/>
                  </a:lnTo>
                  <a:lnTo>
                    <a:pt x="595" y="225"/>
                  </a:lnTo>
                  <a:lnTo>
                    <a:pt x="602" y="241"/>
                  </a:lnTo>
                  <a:lnTo>
                    <a:pt x="609" y="258"/>
                  </a:lnTo>
                  <a:lnTo>
                    <a:pt x="621" y="292"/>
                  </a:lnTo>
                  <a:lnTo>
                    <a:pt x="629" y="326"/>
                  </a:lnTo>
                  <a:lnTo>
                    <a:pt x="635" y="359"/>
                  </a:lnTo>
                  <a:lnTo>
                    <a:pt x="638" y="393"/>
                  </a:lnTo>
                  <a:lnTo>
                    <a:pt x="638" y="425"/>
                  </a:lnTo>
                  <a:lnTo>
                    <a:pt x="635" y="455"/>
                  </a:lnTo>
                  <a:lnTo>
                    <a:pt x="635" y="455"/>
                  </a:lnTo>
                  <a:lnTo>
                    <a:pt x="631" y="478"/>
                  </a:lnTo>
                  <a:lnTo>
                    <a:pt x="622" y="509"/>
                  </a:lnTo>
                  <a:lnTo>
                    <a:pt x="617" y="526"/>
                  </a:lnTo>
                  <a:lnTo>
                    <a:pt x="608" y="546"/>
                  </a:lnTo>
                  <a:lnTo>
                    <a:pt x="599" y="566"/>
                  </a:lnTo>
                  <a:lnTo>
                    <a:pt x="587" y="586"/>
                  </a:lnTo>
                  <a:lnTo>
                    <a:pt x="594" y="613"/>
                  </a:lnTo>
                  <a:lnTo>
                    <a:pt x="594" y="613"/>
                  </a:lnTo>
                  <a:lnTo>
                    <a:pt x="608" y="589"/>
                  </a:lnTo>
                  <a:lnTo>
                    <a:pt x="621" y="565"/>
                  </a:lnTo>
                  <a:lnTo>
                    <a:pt x="632" y="538"/>
                  </a:lnTo>
                  <a:lnTo>
                    <a:pt x="642" y="509"/>
                  </a:lnTo>
                  <a:lnTo>
                    <a:pt x="651" y="476"/>
                  </a:lnTo>
                  <a:lnTo>
                    <a:pt x="659" y="438"/>
                  </a:lnTo>
                  <a:lnTo>
                    <a:pt x="667" y="393"/>
                  </a:lnTo>
                  <a:lnTo>
                    <a:pt x="674" y="342"/>
                  </a:lnTo>
                  <a:lnTo>
                    <a:pt x="674" y="342"/>
                  </a:lnTo>
                  <a:lnTo>
                    <a:pt x="695" y="128"/>
                  </a:lnTo>
                  <a:lnTo>
                    <a:pt x="708" y="0"/>
                  </a:lnTo>
                  <a:lnTo>
                    <a:pt x="68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987003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15/05/2019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Environmental concerns - New electrical substation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0386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19623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19623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15/05/2019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Environmental concerns - New electrical substation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4988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3420000" cy="410104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386000" y="1825625"/>
            <a:ext cx="3420000" cy="410104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15/05/2019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Environmental concerns - New electrical substation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18668C51-C960-0D4C-BFF7-F96E4514645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7933800" y="1825625"/>
            <a:ext cx="3420000" cy="410104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6960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5085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5085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15/05/2019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Environmental concerns - New electrical substation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1315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15/05/2019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Environmental concerns - New electrical substation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3954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15/05/2019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Environmental concerns - New electrical substation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16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15/05/2019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Environmental concerns - New electrical substation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9696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15/05/2019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Environmental concerns - New electrical substation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1213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B7785C4-FD67-2C48-B0F4-5E5BCF05C23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30932"/>
            <a:ext cx="12192000" cy="8473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608" y="6138369"/>
            <a:ext cx="643409" cy="63642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852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37351" y="6262302"/>
            <a:ext cx="872071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15/05/2019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67468" y="6262302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Environmental concerns - New electrical substation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24361" y="6278898"/>
            <a:ext cx="482600" cy="33193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BCD55979-00CC-4874-A80E-0959E76EB92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5000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6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571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mailto:Sabrina.Schadegg@cern.ch" TargetMode="Externa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723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3121465"/>
              </p:ext>
            </p:extLst>
          </p:nvPr>
        </p:nvGraphicFramePr>
        <p:xfrm>
          <a:off x="553786" y="1690688"/>
          <a:ext cx="4449138" cy="2525220"/>
        </p:xfrm>
        <a:graphic>
          <a:graphicData uri="http://schemas.openxmlformats.org/drawingml/2006/table">
            <a:tbl>
              <a:tblPr bandRow="1">
                <a:tableStyleId>{7E9639D4-E3E2-4D34-9284-5A2195B3D0D7}</a:tableStyleId>
              </a:tblPr>
              <a:tblGrid>
                <a:gridCol w="4449138">
                  <a:extLst>
                    <a:ext uri="{9D8B030D-6E8A-4147-A177-3AD203B41FA5}">
                      <a16:colId xmlns:a16="http://schemas.microsoft.com/office/drawing/2014/main" val="2800132826"/>
                    </a:ext>
                  </a:extLst>
                </a:gridCol>
              </a:tblGrid>
              <a:tr h="841740">
                <a:tc>
                  <a:txBody>
                    <a:bodyPr/>
                    <a:lstStyle/>
                    <a:p>
                      <a:r>
                        <a:rPr lang="en-GB" b="1" noProof="0" dirty="0" smtClean="0"/>
                        <a:t>Noise</a:t>
                      </a:r>
                      <a:endParaRPr lang="en-GB" b="1" noProof="0" dirty="0"/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30584239"/>
                  </a:ext>
                </a:extLst>
              </a:tr>
              <a:tr h="8417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800" b="1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Electrical &amp; Magnetic Fields</a:t>
                      </a:r>
                      <a:endParaRPr lang="en-GB" sz="18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898333851"/>
                  </a:ext>
                </a:extLst>
              </a:tr>
              <a:tr h="841740">
                <a:tc>
                  <a:txBody>
                    <a:bodyPr/>
                    <a:lstStyle/>
                    <a:p>
                      <a:r>
                        <a:rPr lang="en-GB" sz="2400" b="1" kern="1200" noProof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Water resources (qualitative &amp; quantitative)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49815428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Environmental aspect of a substation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15/05/2019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Environmental concerns - New electrical substation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t>10</a:t>
            </a:fld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553786" y="1591349"/>
            <a:ext cx="2826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6216" y="1822181"/>
            <a:ext cx="6892899" cy="311867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786" y="2246999"/>
            <a:ext cx="4244740" cy="282982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6216" y="3012134"/>
            <a:ext cx="299469" cy="162083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559" y="2194641"/>
            <a:ext cx="2551297" cy="340072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559" y="2357627"/>
            <a:ext cx="2745555" cy="2059166"/>
          </a:xfrm>
          <a:prstGeom prst="rect">
            <a:avLst/>
          </a:prstGeom>
        </p:spPr>
      </p:pic>
      <p:pic>
        <p:nvPicPr>
          <p:cNvPr id="40" name="Content Placeholder 8"/>
          <p:cNvPicPr>
            <a:picLocks noGrp="1" noChangeAspect="1"/>
          </p:cNvPicPr>
          <p:nvPr>
            <p:ph idx="1"/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465" y="2357627"/>
            <a:ext cx="3625598" cy="2719198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6096000" y="5072349"/>
            <a:ext cx="4248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 err="1" smtClean="0"/>
              <a:t>Hydraulic</a:t>
            </a:r>
            <a:r>
              <a:rPr lang="fr-CH" sz="1600" dirty="0" smtClean="0"/>
              <a:t> </a:t>
            </a:r>
            <a:r>
              <a:rPr lang="fr-CH" sz="1600" dirty="0" err="1" smtClean="0"/>
              <a:t>study</a:t>
            </a:r>
            <a:r>
              <a:rPr lang="fr-CH" sz="1600" dirty="0" smtClean="0"/>
              <a:t>: </a:t>
            </a:r>
          </a:p>
          <a:p>
            <a:r>
              <a:rPr lang="fr-CH" sz="1600" dirty="0" smtClean="0"/>
              <a:t>49 m</a:t>
            </a:r>
            <a:r>
              <a:rPr lang="fr-CH" sz="1600" baseline="30000" dirty="0" smtClean="0"/>
              <a:t>3 </a:t>
            </a:r>
            <a:r>
              <a:rPr lang="fr-CH" sz="1600" dirty="0" err="1" smtClean="0"/>
              <a:t>retention</a:t>
            </a:r>
            <a:r>
              <a:rPr lang="fr-CH" sz="1600" dirty="0" smtClean="0"/>
              <a:t> + &lt;10 l/s flow release</a:t>
            </a:r>
            <a:endParaRPr lang="en-GB" sz="1600" baseline="30000" dirty="0"/>
          </a:p>
        </p:txBody>
      </p:sp>
      <p:sp>
        <p:nvSpPr>
          <p:cNvPr id="3" name="Rectangle 2"/>
          <p:cNvSpPr/>
          <p:nvPr/>
        </p:nvSpPr>
        <p:spPr>
          <a:xfrm>
            <a:off x="4866847" y="2253067"/>
            <a:ext cx="13083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1400" i="1" dirty="0"/>
              <a:t>(HC detector) 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3660982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dirty="0" err="1" smtClean="0"/>
              <a:t>Environmental</a:t>
            </a:r>
            <a:r>
              <a:rPr lang="fr-CH" dirty="0" smtClean="0"/>
              <a:t> aspect of a </a:t>
            </a:r>
            <a:r>
              <a:rPr lang="fr-CH" dirty="0" err="1" smtClean="0"/>
              <a:t>substation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15/05/2019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Environmental concerns - New electrical substation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t>11</a:t>
            </a:fld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553786" y="1591349"/>
            <a:ext cx="2826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5004"/>
          <a:stretch/>
        </p:blipFill>
        <p:spPr>
          <a:xfrm rot="5400000">
            <a:off x="4767003" y="534035"/>
            <a:ext cx="3833453" cy="68714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191625" y="2476499"/>
            <a:ext cx="1000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400" dirty="0" err="1" smtClean="0">
                <a:solidFill>
                  <a:schemeClr val="bg1"/>
                </a:solidFill>
              </a:rPr>
              <a:t>Deported</a:t>
            </a:r>
            <a:r>
              <a:rPr lang="fr-CH" sz="1400" dirty="0" smtClean="0">
                <a:solidFill>
                  <a:schemeClr val="bg1"/>
                </a:solidFill>
              </a:rPr>
              <a:t> </a:t>
            </a:r>
            <a:r>
              <a:rPr lang="fr-CH" sz="1400" dirty="0" err="1" smtClean="0">
                <a:solidFill>
                  <a:schemeClr val="bg1"/>
                </a:solidFill>
              </a:rPr>
              <a:t>pit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71900" y="3181349"/>
            <a:ext cx="1000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400" dirty="0" err="1" smtClean="0">
                <a:solidFill>
                  <a:schemeClr val="bg1"/>
                </a:solidFill>
              </a:rPr>
              <a:t>Retention</a:t>
            </a:r>
            <a:r>
              <a:rPr lang="fr-CH" sz="1400" dirty="0" smtClean="0">
                <a:solidFill>
                  <a:schemeClr val="bg1"/>
                </a:solidFill>
              </a:rPr>
              <a:t> </a:t>
            </a:r>
            <a:r>
              <a:rPr lang="fr-CH" sz="1400" dirty="0" smtClean="0">
                <a:solidFill>
                  <a:schemeClr val="bg1"/>
                </a:solidFill>
              </a:rPr>
              <a:t>basin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67525" y="4810124"/>
            <a:ext cx="1000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400" dirty="0" smtClean="0">
                <a:solidFill>
                  <a:schemeClr val="bg1"/>
                </a:solidFill>
              </a:rPr>
              <a:t>Transfo. 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51876" y="3396792"/>
            <a:ext cx="1000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400" dirty="0" err="1" smtClean="0">
                <a:solidFill>
                  <a:schemeClr val="bg1"/>
                </a:solidFill>
              </a:rPr>
              <a:t>filters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896157" y="2064799"/>
            <a:ext cx="363652" cy="340082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152900" y="2053013"/>
            <a:ext cx="13718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 err="1" smtClean="0"/>
              <a:t>Oil</a:t>
            </a:r>
            <a:r>
              <a:rPr lang="fr-CH" sz="1600" dirty="0" smtClean="0"/>
              <a:t> </a:t>
            </a:r>
            <a:r>
              <a:rPr lang="fr-CH" sz="1600" dirty="0" err="1" smtClean="0"/>
              <a:t>separator</a:t>
            </a:r>
            <a:endParaRPr lang="en-GB" sz="1600" dirty="0"/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2390775" y="2222290"/>
            <a:ext cx="4191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542388" y="2014834"/>
            <a:ext cx="1631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i="1" dirty="0" smtClean="0"/>
              <a:t>CERN </a:t>
            </a:r>
            <a:r>
              <a:rPr lang="fr-CH" i="1" dirty="0" smtClean="0"/>
              <a:t>network</a:t>
            </a:r>
            <a:endParaRPr lang="fr-CH" i="1" dirty="0" smtClean="0"/>
          </a:p>
        </p:txBody>
      </p:sp>
      <p:sp>
        <p:nvSpPr>
          <p:cNvPr id="36" name="TextBox 35"/>
          <p:cNvSpPr txBox="1"/>
          <p:nvPr/>
        </p:nvSpPr>
        <p:spPr>
          <a:xfrm>
            <a:off x="6867525" y="5194406"/>
            <a:ext cx="1000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400" dirty="0" err="1" smtClean="0">
                <a:solidFill>
                  <a:schemeClr val="bg1"/>
                </a:solidFill>
              </a:rPr>
              <a:t>pits</a:t>
            </a:r>
            <a:endParaRPr lang="en-GB" sz="1400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286625" y="4124325"/>
            <a:ext cx="9525" cy="44767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7626707" y="4138611"/>
            <a:ext cx="9525" cy="44767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7151938" y="4635942"/>
            <a:ext cx="9524" cy="76076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7617183" y="4635942"/>
            <a:ext cx="9524" cy="76076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7161462" y="2476499"/>
            <a:ext cx="0" cy="198705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5143500" y="2476499"/>
            <a:ext cx="2017963" cy="1483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3981451" y="2302944"/>
            <a:ext cx="9524" cy="32316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2390775" y="2222290"/>
            <a:ext cx="1587323" cy="1254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38175" y="5117900"/>
            <a:ext cx="3514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Scenario 1: </a:t>
            </a:r>
            <a:r>
              <a:rPr lang="fr-CH" dirty="0"/>
              <a:t>N</a:t>
            </a:r>
            <a:r>
              <a:rPr lang="fr-CH" dirty="0" smtClean="0"/>
              <a:t>ormal running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321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dirty="0" err="1" smtClean="0"/>
              <a:t>Environmental</a:t>
            </a:r>
            <a:r>
              <a:rPr lang="fr-CH" dirty="0" smtClean="0"/>
              <a:t> aspect of a </a:t>
            </a:r>
            <a:r>
              <a:rPr lang="fr-CH" dirty="0" err="1" smtClean="0"/>
              <a:t>substation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15/05/2019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Environmental concerns - New electrical substation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t>12</a:t>
            </a:fld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553786" y="1591349"/>
            <a:ext cx="2826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5004"/>
          <a:stretch/>
        </p:blipFill>
        <p:spPr>
          <a:xfrm rot="5400000">
            <a:off x="4767003" y="534035"/>
            <a:ext cx="3833453" cy="68714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191625" y="2476499"/>
            <a:ext cx="1000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400" dirty="0" err="1" smtClean="0">
                <a:solidFill>
                  <a:schemeClr val="bg1"/>
                </a:solidFill>
              </a:rPr>
              <a:t>Deported</a:t>
            </a:r>
            <a:r>
              <a:rPr lang="fr-CH" sz="1400" dirty="0" smtClean="0">
                <a:solidFill>
                  <a:schemeClr val="bg1"/>
                </a:solidFill>
              </a:rPr>
              <a:t> </a:t>
            </a:r>
            <a:r>
              <a:rPr lang="fr-CH" sz="1400" dirty="0" err="1" smtClean="0">
                <a:solidFill>
                  <a:schemeClr val="bg1"/>
                </a:solidFill>
              </a:rPr>
              <a:t>pit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71900" y="3181349"/>
            <a:ext cx="1000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400" dirty="0" err="1" smtClean="0">
                <a:solidFill>
                  <a:schemeClr val="bg1"/>
                </a:solidFill>
              </a:rPr>
              <a:t>Retention</a:t>
            </a:r>
            <a:r>
              <a:rPr lang="fr-CH" sz="1400" dirty="0" smtClean="0">
                <a:solidFill>
                  <a:schemeClr val="bg1"/>
                </a:solidFill>
              </a:rPr>
              <a:t> </a:t>
            </a:r>
            <a:r>
              <a:rPr lang="fr-CH" sz="1400" dirty="0" smtClean="0">
                <a:solidFill>
                  <a:schemeClr val="bg1"/>
                </a:solidFill>
              </a:rPr>
              <a:t>basin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67525" y="4810124"/>
            <a:ext cx="1000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400" dirty="0" smtClean="0">
                <a:solidFill>
                  <a:schemeClr val="bg1"/>
                </a:solidFill>
              </a:rPr>
              <a:t>Transfo. 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51876" y="3396792"/>
            <a:ext cx="1000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400" dirty="0" err="1" smtClean="0">
                <a:solidFill>
                  <a:schemeClr val="bg1"/>
                </a:solidFill>
              </a:rPr>
              <a:t>filters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896157" y="2064799"/>
            <a:ext cx="363652" cy="340082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152900" y="2053013"/>
            <a:ext cx="13718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 err="1" smtClean="0"/>
              <a:t>Oil</a:t>
            </a:r>
            <a:r>
              <a:rPr lang="fr-CH" sz="1600" dirty="0" smtClean="0"/>
              <a:t> </a:t>
            </a:r>
            <a:r>
              <a:rPr lang="fr-CH" sz="1600" dirty="0" err="1" smtClean="0"/>
              <a:t>separator</a:t>
            </a:r>
            <a:endParaRPr lang="en-GB" sz="1600" dirty="0"/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2390775" y="2222290"/>
            <a:ext cx="4191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549390" y="1979778"/>
            <a:ext cx="1320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i="1" dirty="0" smtClean="0"/>
              <a:t>CERN network</a:t>
            </a:r>
            <a:endParaRPr lang="en-GB" i="1" dirty="0"/>
          </a:p>
        </p:txBody>
      </p:sp>
      <p:sp>
        <p:nvSpPr>
          <p:cNvPr id="36" name="TextBox 35"/>
          <p:cNvSpPr txBox="1"/>
          <p:nvPr/>
        </p:nvSpPr>
        <p:spPr>
          <a:xfrm>
            <a:off x="6867525" y="5194406"/>
            <a:ext cx="1000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400" dirty="0" err="1" smtClean="0">
                <a:solidFill>
                  <a:schemeClr val="bg1"/>
                </a:solidFill>
              </a:rPr>
              <a:t>pits</a:t>
            </a:r>
            <a:endParaRPr lang="en-GB" sz="1400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286625" y="4124325"/>
            <a:ext cx="9525" cy="44767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7626707" y="4138611"/>
            <a:ext cx="9525" cy="44767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7151938" y="4635942"/>
            <a:ext cx="9524" cy="76076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7617183" y="4635942"/>
            <a:ext cx="9524" cy="76076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21" idx="2"/>
          </p:cNvCxnSpPr>
          <p:nvPr/>
        </p:nvCxnSpPr>
        <p:spPr>
          <a:xfrm flipH="1" flipV="1">
            <a:off x="7151939" y="3704569"/>
            <a:ext cx="9524" cy="75898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38175" y="5117900"/>
            <a:ext cx="3514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Scenario 2: </a:t>
            </a:r>
            <a:r>
              <a:rPr lang="fr-CH" dirty="0" err="1" smtClean="0"/>
              <a:t>leak</a:t>
            </a:r>
            <a:r>
              <a:rPr lang="fr-CH" dirty="0" smtClean="0"/>
              <a:t> of the 100% of the </a:t>
            </a:r>
            <a:r>
              <a:rPr lang="fr-CH" dirty="0" smtClean="0"/>
              <a:t>transformer </a:t>
            </a:r>
            <a:r>
              <a:rPr lang="fr-CH" dirty="0" err="1" smtClean="0"/>
              <a:t>oil</a:t>
            </a:r>
            <a:r>
              <a:rPr lang="fr-CH" dirty="0" smtClean="0"/>
              <a:t> </a:t>
            </a:r>
            <a:endParaRPr lang="en-GB" dirty="0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7745694" y="4500241"/>
            <a:ext cx="1151189" cy="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8896883" y="3114016"/>
            <a:ext cx="0" cy="136903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8896883" y="3105030"/>
            <a:ext cx="428092" cy="26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586929" y="3428188"/>
            <a:ext cx="1019175" cy="366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 m</a:t>
            </a:r>
            <a:r>
              <a:rPr lang="fr-CH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GB" b="1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827435" y="1956575"/>
            <a:ext cx="1019175" cy="366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 m</a:t>
            </a:r>
            <a:r>
              <a:rPr lang="fr-CH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GB" b="1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345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Environmental aspect of a substation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15/05/2019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Environmental concerns - New electrical substation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t>13</a:t>
            </a:fld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553786" y="1591349"/>
            <a:ext cx="2826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5004"/>
          <a:stretch/>
        </p:blipFill>
        <p:spPr>
          <a:xfrm rot="5400000">
            <a:off x="4767003" y="534035"/>
            <a:ext cx="3833453" cy="68714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191625" y="2476499"/>
            <a:ext cx="1000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chemeClr val="bg1"/>
                </a:solidFill>
              </a:rPr>
              <a:t>Deported pit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71900" y="3181349"/>
            <a:ext cx="1000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chemeClr val="bg1"/>
                </a:solidFill>
              </a:rPr>
              <a:t>Retention </a:t>
            </a:r>
            <a:r>
              <a:rPr lang="en-GB" sz="1400" dirty="0" smtClean="0">
                <a:solidFill>
                  <a:schemeClr val="bg1"/>
                </a:solidFill>
              </a:rPr>
              <a:t>basin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67525" y="4810124"/>
            <a:ext cx="1000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chemeClr val="bg1"/>
                </a:solidFill>
              </a:rPr>
              <a:t>Transfo. 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51876" y="3396792"/>
            <a:ext cx="1000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chemeClr val="bg1"/>
                </a:solidFill>
              </a:rPr>
              <a:t>filters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896157" y="2064799"/>
            <a:ext cx="363652" cy="340082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152900" y="2053013"/>
            <a:ext cx="13718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Oil separator</a:t>
            </a:r>
            <a:endParaRPr lang="en-GB" sz="1600" dirty="0"/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2390775" y="2222290"/>
            <a:ext cx="4191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549390" y="1979778"/>
            <a:ext cx="1320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/>
              <a:t>CERN network</a:t>
            </a:r>
            <a:endParaRPr lang="en-GB" i="1" dirty="0"/>
          </a:p>
        </p:txBody>
      </p:sp>
      <p:sp>
        <p:nvSpPr>
          <p:cNvPr id="36" name="TextBox 35"/>
          <p:cNvSpPr txBox="1"/>
          <p:nvPr/>
        </p:nvSpPr>
        <p:spPr>
          <a:xfrm>
            <a:off x="6867525" y="5194406"/>
            <a:ext cx="1000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chemeClr val="bg1"/>
                </a:solidFill>
              </a:rPr>
              <a:t>pits</a:t>
            </a:r>
            <a:endParaRPr lang="en-GB" sz="1400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286625" y="4124325"/>
            <a:ext cx="9525" cy="44767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7626707" y="4138611"/>
            <a:ext cx="9525" cy="44767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7151938" y="4635942"/>
            <a:ext cx="9524" cy="76076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7617183" y="4635942"/>
            <a:ext cx="9524" cy="76076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21" idx="2"/>
          </p:cNvCxnSpPr>
          <p:nvPr/>
        </p:nvCxnSpPr>
        <p:spPr>
          <a:xfrm flipH="1" flipV="1">
            <a:off x="7151939" y="3704569"/>
            <a:ext cx="9524" cy="75898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38175" y="5117900"/>
            <a:ext cx="3514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Scenario 3: </a:t>
            </a:r>
            <a:r>
              <a:rPr lang="en-GB" dirty="0" smtClean="0"/>
              <a:t>leak of the 100% of the </a:t>
            </a:r>
            <a:r>
              <a:rPr lang="en-GB" dirty="0" smtClean="0"/>
              <a:t>transformer </a:t>
            </a:r>
            <a:r>
              <a:rPr lang="en-GB" dirty="0" smtClean="0"/>
              <a:t>oil with a fire</a:t>
            </a:r>
            <a:endParaRPr lang="en-GB" dirty="0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7745694" y="4500241"/>
            <a:ext cx="1151189" cy="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8896883" y="3114016"/>
            <a:ext cx="0" cy="136903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8896883" y="3105030"/>
            <a:ext cx="428092" cy="26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586929" y="3428188"/>
            <a:ext cx="1019175" cy="366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 m</a:t>
            </a:r>
            <a:r>
              <a:rPr lang="en-GB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GB" b="1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827435" y="1956575"/>
            <a:ext cx="1019175" cy="366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 m</a:t>
            </a:r>
            <a:r>
              <a:rPr lang="en-GB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GB" b="1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303060" y="2706282"/>
            <a:ext cx="1019175" cy="366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 m</a:t>
            </a:r>
            <a:r>
              <a:rPr lang="en-GB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GB" b="1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03175" y="5015793"/>
            <a:ext cx="31439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82 </a:t>
            </a:r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GB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</a:t>
            </a:r>
            <a:r>
              <a:rPr lang="en-GB" dirty="0" smtClean="0"/>
              <a:t>oil</a:t>
            </a:r>
          </a:p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120 m</a:t>
            </a:r>
            <a:r>
              <a:rPr lang="en-GB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 </a:t>
            </a:r>
            <a:r>
              <a:rPr lang="en-GB" dirty="0" smtClean="0"/>
              <a:t>extinguishing water</a:t>
            </a:r>
          </a:p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49 m</a:t>
            </a:r>
            <a:r>
              <a:rPr lang="en-GB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 </a:t>
            </a:r>
            <a:r>
              <a:rPr lang="en-GB" dirty="0" smtClean="0"/>
              <a:t>Rain </a:t>
            </a:r>
            <a:r>
              <a:rPr lang="en-GB" dirty="0" smtClean="0"/>
              <a:t>water</a:t>
            </a:r>
            <a:endParaRPr lang="en-GB" dirty="0"/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5219700" y="2509181"/>
            <a:ext cx="4032140" cy="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869489" y="1822181"/>
            <a:ext cx="510625" cy="8039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580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dirty="0" err="1" smtClean="0"/>
              <a:t>Environmental</a:t>
            </a:r>
            <a:r>
              <a:rPr lang="fr-CH" dirty="0" smtClean="0"/>
              <a:t> aspect of a </a:t>
            </a:r>
            <a:r>
              <a:rPr lang="fr-CH" dirty="0" err="1" smtClean="0"/>
              <a:t>substation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15/05/2019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Environmental concerns - New electrical substation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t>14</a:t>
            </a:fld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553786" y="1591349"/>
            <a:ext cx="2826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Worksite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506" y="2170545"/>
            <a:ext cx="4735695" cy="3551771"/>
          </a:xfrm>
          <a:prstGeom prst="rect">
            <a:avLst/>
          </a:prstGeom>
        </p:spPr>
      </p:pic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2082085"/>
              </p:ext>
            </p:extLst>
          </p:nvPr>
        </p:nvGraphicFramePr>
        <p:xfrm>
          <a:off x="7021913" y="1572973"/>
          <a:ext cx="4885048" cy="4098816"/>
        </p:xfrm>
        <a:graphic>
          <a:graphicData uri="http://schemas.openxmlformats.org/drawingml/2006/table">
            <a:tbl>
              <a:tblPr bandRow="1">
                <a:tableStyleId>{7E9639D4-E3E2-4D34-9284-5A2195B3D0D7}</a:tableStyleId>
              </a:tblPr>
              <a:tblGrid>
                <a:gridCol w="4885048">
                  <a:extLst>
                    <a:ext uri="{9D8B030D-6E8A-4147-A177-3AD203B41FA5}">
                      <a16:colId xmlns:a16="http://schemas.microsoft.com/office/drawing/2014/main" val="2800132826"/>
                    </a:ext>
                  </a:extLst>
                </a:gridCol>
              </a:tblGrid>
              <a:tr h="683136">
                <a:tc>
                  <a:txBody>
                    <a:bodyPr/>
                    <a:lstStyle/>
                    <a:p>
                      <a:r>
                        <a:rPr lang="en-GB" b="1" noProof="0" dirty="0" smtClean="0"/>
                        <a:t>Air</a:t>
                      </a:r>
                      <a:endParaRPr lang="en-GB" b="1" noProof="0" dirty="0"/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30584239"/>
                  </a:ext>
                </a:extLst>
              </a:tr>
              <a:tr h="683136">
                <a:tc>
                  <a:txBody>
                    <a:bodyPr/>
                    <a:lstStyle/>
                    <a:p>
                      <a:r>
                        <a:rPr lang="en-GB" b="1" noProof="0" dirty="0" smtClean="0"/>
                        <a:t>Waste management</a:t>
                      </a:r>
                      <a:endParaRPr lang="en-GB" b="1" noProof="0" dirty="0"/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898333851"/>
                  </a:ext>
                </a:extLst>
              </a:tr>
              <a:tr h="683136">
                <a:tc>
                  <a:txBody>
                    <a:bodyPr/>
                    <a:lstStyle/>
                    <a:p>
                      <a:r>
                        <a:rPr lang="en-GB" b="1" noProof="0" dirty="0" smtClean="0"/>
                        <a:t>Natural resources</a:t>
                      </a:r>
                      <a:endParaRPr lang="en-GB" b="1" noProof="0" dirty="0"/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49815428"/>
                  </a:ext>
                </a:extLst>
              </a:tr>
              <a:tr h="683136">
                <a:tc>
                  <a:txBody>
                    <a:bodyPr/>
                    <a:lstStyle/>
                    <a:p>
                      <a:r>
                        <a:rPr lang="en-GB" b="1" noProof="0" dirty="0" smtClean="0"/>
                        <a:t>Water resources (qualitative)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699509729"/>
                  </a:ext>
                </a:extLst>
              </a:tr>
              <a:tr h="683136">
                <a:tc>
                  <a:txBody>
                    <a:bodyPr/>
                    <a:lstStyle/>
                    <a:p>
                      <a:r>
                        <a:rPr lang="en-GB" b="1" noProof="0" dirty="0" smtClean="0"/>
                        <a:t>Soil protection 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885363160"/>
                  </a:ext>
                </a:extLst>
              </a:tr>
              <a:tr h="683136">
                <a:tc>
                  <a:txBody>
                    <a:bodyPr/>
                    <a:lstStyle/>
                    <a:p>
                      <a:r>
                        <a:rPr lang="en-GB" b="1" noProof="0" dirty="0" smtClean="0"/>
                        <a:t>Other nuisances</a:t>
                      </a:r>
                      <a:endParaRPr lang="en-GB" b="1" noProof="0" dirty="0"/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9252426"/>
                  </a:ext>
                </a:extLst>
              </a:tr>
            </a:tbl>
          </a:graphicData>
        </a:graphic>
      </p:graphicFrame>
      <p:cxnSp>
        <p:nvCxnSpPr>
          <p:cNvPr id="22" name="Straight Connector 21"/>
          <p:cNvCxnSpPr>
            <a:endCxn id="16" idx="3"/>
          </p:cNvCxnSpPr>
          <p:nvPr/>
        </p:nvCxnSpPr>
        <p:spPr>
          <a:xfrm flipH="1">
            <a:off x="5283201" y="2254489"/>
            <a:ext cx="1738712" cy="169194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endCxn id="16" idx="3"/>
          </p:cNvCxnSpPr>
          <p:nvPr/>
        </p:nvCxnSpPr>
        <p:spPr>
          <a:xfrm flipH="1">
            <a:off x="5283201" y="2939756"/>
            <a:ext cx="1738712" cy="10066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endCxn id="16" idx="3"/>
          </p:cNvCxnSpPr>
          <p:nvPr/>
        </p:nvCxnSpPr>
        <p:spPr>
          <a:xfrm flipH="1">
            <a:off x="5283201" y="3622381"/>
            <a:ext cx="1738712" cy="3240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endCxn id="16" idx="3"/>
          </p:cNvCxnSpPr>
          <p:nvPr/>
        </p:nvCxnSpPr>
        <p:spPr>
          <a:xfrm flipH="1" flipV="1">
            <a:off x="5283201" y="3946431"/>
            <a:ext cx="1743475" cy="35886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endCxn id="16" idx="3"/>
          </p:cNvCxnSpPr>
          <p:nvPr/>
        </p:nvCxnSpPr>
        <p:spPr>
          <a:xfrm flipH="1" flipV="1">
            <a:off x="5283201" y="3946431"/>
            <a:ext cx="1748240" cy="104001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endCxn id="16" idx="3"/>
          </p:cNvCxnSpPr>
          <p:nvPr/>
        </p:nvCxnSpPr>
        <p:spPr>
          <a:xfrm flipH="1" flipV="1">
            <a:off x="5283201" y="3946431"/>
            <a:ext cx="1748240" cy="171481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784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2185596"/>
              </p:ext>
            </p:extLst>
          </p:nvPr>
        </p:nvGraphicFramePr>
        <p:xfrm>
          <a:off x="482568" y="1767091"/>
          <a:ext cx="3673796" cy="4098816"/>
        </p:xfrm>
        <a:graphic>
          <a:graphicData uri="http://schemas.openxmlformats.org/drawingml/2006/table">
            <a:tbl>
              <a:tblPr bandRow="1">
                <a:tableStyleId>{7E9639D4-E3E2-4D34-9284-5A2195B3D0D7}</a:tableStyleId>
              </a:tblPr>
              <a:tblGrid>
                <a:gridCol w="3673796">
                  <a:extLst>
                    <a:ext uri="{9D8B030D-6E8A-4147-A177-3AD203B41FA5}">
                      <a16:colId xmlns:a16="http://schemas.microsoft.com/office/drawing/2014/main" val="2800132826"/>
                    </a:ext>
                  </a:extLst>
                </a:gridCol>
              </a:tblGrid>
              <a:tr h="683136">
                <a:tc>
                  <a:txBody>
                    <a:bodyPr/>
                    <a:lstStyle/>
                    <a:p>
                      <a:r>
                        <a:rPr lang="en-GB" b="1" noProof="0" dirty="0" smtClean="0"/>
                        <a:t>Air</a:t>
                      </a:r>
                      <a:endParaRPr lang="en-GB" b="1" noProof="0" dirty="0"/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30584239"/>
                  </a:ext>
                </a:extLst>
              </a:tr>
              <a:tr h="683136">
                <a:tc>
                  <a:txBody>
                    <a:bodyPr/>
                    <a:lstStyle/>
                    <a:p>
                      <a:r>
                        <a:rPr lang="en-GB" b="1" noProof="0" dirty="0" smtClean="0"/>
                        <a:t>Waste management</a:t>
                      </a:r>
                      <a:endParaRPr lang="en-GB" b="1" noProof="0" dirty="0"/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898333851"/>
                  </a:ext>
                </a:extLst>
              </a:tr>
              <a:tr h="683136">
                <a:tc>
                  <a:txBody>
                    <a:bodyPr/>
                    <a:lstStyle/>
                    <a:p>
                      <a:r>
                        <a:rPr lang="en-GB" b="1" noProof="0" dirty="0" smtClean="0"/>
                        <a:t>Natural resources</a:t>
                      </a:r>
                      <a:endParaRPr lang="en-GB" b="1" noProof="0" dirty="0"/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49815428"/>
                  </a:ext>
                </a:extLst>
              </a:tr>
              <a:tr h="683136">
                <a:tc>
                  <a:txBody>
                    <a:bodyPr/>
                    <a:lstStyle/>
                    <a:p>
                      <a:r>
                        <a:rPr lang="en-GB" b="1" noProof="0" dirty="0" smtClean="0"/>
                        <a:t>Water resources (qualitative)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699509729"/>
                  </a:ext>
                </a:extLst>
              </a:tr>
              <a:tr h="683136">
                <a:tc>
                  <a:txBody>
                    <a:bodyPr/>
                    <a:lstStyle/>
                    <a:p>
                      <a:r>
                        <a:rPr lang="en-GB" b="1" noProof="0" dirty="0" smtClean="0"/>
                        <a:t>Soil protection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885363160"/>
                  </a:ext>
                </a:extLst>
              </a:tr>
              <a:tr h="683136">
                <a:tc>
                  <a:txBody>
                    <a:bodyPr/>
                    <a:lstStyle/>
                    <a:p>
                      <a:r>
                        <a:rPr lang="en-GB" b="1" noProof="0" dirty="0" smtClean="0"/>
                        <a:t>Other nuisances</a:t>
                      </a:r>
                      <a:endParaRPr lang="en-GB" b="1" noProof="0" dirty="0"/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9252426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dirty="0" err="1" smtClean="0"/>
              <a:t>Environmental</a:t>
            </a:r>
            <a:r>
              <a:rPr lang="fr-CH" dirty="0" smtClean="0"/>
              <a:t> aspect of a </a:t>
            </a:r>
            <a:r>
              <a:rPr lang="fr-CH" dirty="0" err="1" smtClean="0"/>
              <a:t>substation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15/05/2019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Environmental concerns - New electrical substation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t>15</a:t>
            </a:fld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553786" y="1591349"/>
            <a:ext cx="4906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Worksite</a:t>
            </a:r>
            <a:r>
              <a:rPr lang="fr-C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on the </a:t>
            </a:r>
            <a:r>
              <a:rPr lang="fr-CH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paper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1820" y="2087083"/>
            <a:ext cx="2369969" cy="33664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8803" y="1928409"/>
            <a:ext cx="2264671" cy="32006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1203" y="2080809"/>
            <a:ext cx="2264671" cy="32006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3603" y="2233209"/>
            <a:ext cx="2264671" cy="32006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6003" y="2385609"/>
            <a:ext cx="2264671" cy="32006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7404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0968563"/>
              </p:ext>
            </p:extLst>
          </p:nvPr>
        </p:nvGraphicFramePr>
        <p:xfrm>
          <a:off x="482568" y="1767091"/>
          <a:ext cx="3673796" cy="4098816"/>
        </p:xfrm>
        <a:graphic>
          <a:graphicData uri="http://schemas.openxmlformats.org/drawingml/2006/table">
            <a:tbl>
              <a:tblPr bandRow="1">
                <a:tableStyleId>{7E9639D4-E3E2-4D34-9284-5A2195B3D0D7}</a:tableStyleId>
              </a:tblPr>
              <a:tblGrid>
                <a:gridCol w="3673796">
                  <a:extLst>
                    <a:ext uri="{9D8B030D-6E8A-4147-A177-3AD203B41FA5}">
                      <a16:colId xmlns:a16="http://schemas.microsoft.com/office/drawing/2014/main" val="2800132826"/>
                    </a:ext>
                  </a:extLst>
                </a:gridCol>
              </a:tblGrid>
              <a:tr h="683136">
                <a:tc>
                  <a:txBody>
                    <a:bodyPr/>
                    <a:lstStyle/>
                    <a:p>
                      <a:r>
                        <a:rPr lang="en-GB" b="1" noProof="0" dirty="0" smtClean="0"/>
                        <a:t>Air</a:t>
                      </a:r>
                      <a:endParaRPr lang="en-GB" b="1" noProof="0" dirty="0"/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30584239"/>
                  </a:ext>
                </a:extLst>
              </a:tr>
              <a:tr h="683136">
                <a:tc>
                  <a:txBody>
                    <a:bodyPr/>
                    <a:lstStyle/>
                    <a:p>
                      <a:r>
                        <a:rPr lang="en-GB" b="1" noProof="0" dirty="0" smtClean="0"/>
                        <a:t>Waste management</a:t>
                      </a:r>
                      <a:endParaRPr lang="en-GB" b="1" noProof="0" dirty="0"/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898333851"/>
                  </a:ext>
                </a:extLst>
              </a:tr>
              <a:tr h="683136">
                <a:tc>
                  <a:txBody>
                    <a:bodyPr/>
                    <a:lstStyle/>
                    <a:p>
                      <a:r>
                        <a:rPr lang="en-GB" b="1" noProof="0" dirty="0" smtClean="0"/>
                        <a:t>Natural resources</a:t>
                      </a:r>
                      <a:endParaRPr lang="en-GB" b="1" noProof="0" dirty="0"/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49815428"/>
                  </a:ext>
                </a:extLst>
              </a:tr>
              <a:tr h="683136">
                <a:tc>
                  <a:txBody>
                    <a:bodyPr/>
                    <a:lstStyle/>
                    <a:p>
                      <a:r>
                        <a:rPr lang="en-GB" b="1" noProof="0" dirty="0" smtClean="0"/>
                        <a:t>Water resources (qualitative)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699509729"/>
                  </a:ext>
                </a:extLst>
              </a:tr>
              <a:tr h="683136">
                <a:tc>
                  <a:txBody>
                    <a:bodyPr/>
                    <a:lstStyle/>
                    <a:p>
                      <a:r>
                        <a:rPr lang="en-GB" b="1" noProof="0" dirty="0" smtClean="0"/>
                        <a:t>Soil protection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885363160"/>
                  </a:ext>
                </a:extLst>
              </a:tr>
              <a:tr h="683136">
                <a:tc>
                  <a:txBody>
                    <a:bodyPr/>
                    <a:lstStyle/>
                    <a:p>
                      <a:r>
                        <a:rPr lang="en-GB" b="1" noProof="0" dirty="0" smtClean="0"/>
                        <a:t>Other nuisances</a:t>
                      </a:r>
                      <a:endParaRPr lang="en-GB" b="1" noProof="0" dirty="0"/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9252426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dirty="0" err="1" smtClean="0"/>
              <a:t>Environmental</a:t>
            </a:r>
            <a:r>
              <a:rPr lang="fr-CH" dirty="0" smtClean="0"/>
              <a:t> aspect of a </a:t>
            </a:r>
            <a:r>
              <a:rPr lang="fr-CH" dirty="0" err="1" smtClean="0"/>
              <a:t>substation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15/05/2019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Environmental concerns - New electrical substation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t>16</a:t>
            </a:fld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553786" y="1591349"/>
            <a:ext cx="4906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Worksite</a:t>
            </a:r>
            <a:r>
              <a:rPr lang="fr-C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on the </a:t>
            </a:r>
            <a:r>
              <a:rPr lang="fr-CH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paper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6564" y="2176075"/>
            <a:ext cx="917864" cy="9178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1910" y="1767091"/>
            <a:ext cx="2032451" cy="15258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496" y="4118496"/>
            <a:ext cx="2171008" cy="1280671"/>
          </a:xfrm>
          <a:prstGeom prst="rect">
            <a:avLst/>
          </a:prstGeom>
        </p:spPr>
      </p:pic>
      <p:pic>
        <p:nvPicPr>
          <p:cNvPr id="18" name="Content Placeholder 9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5132" y="1767091"/>
            <a:ext cx="2290289" cy="16412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0848" y="4039406"/>
            <a:ext cx="1243692" cy="914479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187" y="3910945"/>
            <a:ext cx="2655774" cy="169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18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482568" y="1767091"/>
          <a:ext cx="3673796" cy="4098816"/>
        </p:xfrm>
        <a:graphic>
          <a:graphicData uri="http://schemas.openxmlformats.org/drawingml/2006/table">
            <a:tbl>
              <a:tblPr bandRow="1">
                <a:tableStyleId>{7E9639D4-E3E2-4D34-9284-5A2195B3D0D7}</a:tableStyleId>
              </a:tblPr>
              <a:tblGrid>
                <a:gridCol w="3673796">
                  <a:extLst>
                    <a:ext uri="{9D8B030D-6E8A-4147-A177-3AD203B41FA5}">
                      <a16:colId xmlns:a16="http://schemas.microsoft.com/office/drawing/2014/main" val="2800132826"/>
                    </a:ext>
                  </a:extLst>
                </a:gridCol>
              </a:tblGrid>
              <a:tr h="683136">
                <a:tc>
                  <a:txBody>
                    <a:bodyPr/>
                    <a:lstStyle/>
                    <a:p>
                      <a:r>
                        <a:rPr lang="en-GB" b="1" noProof="0" dirty="0" smtClean="0"/>
                        <a:t>Air</a:t>
                      </a:r>
                      <a:endParaRPr lang="en-GB" b="1" noProof="0" dirty="0"/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30584239"/>
                  </a:ext>
                </a:extLst>
              </a:tr>
              <a:tr h="683136">
                <a:tc>
                  <a:txBody>
                    <a:bodyPr/>
                    <a:lstStyle/>
                    <a:p>
                      <a:r>
                        <a:rPr lang="en-GB" b="1" noProof="0" dirty="0" smtClean="0"/>
                        <a:t>Waste management</a:t>
                      </a:r>
                      <a:endParaRPr lang="en-GB" b="1" noProof="0" dirty="0"/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898333851"/>
                  </a:ext>
                </a:extLst>
              </a:tr>
              <a:tr h="683136">
                <a:tc>
                  <a:txBody>
                    <a:bodyPr/>
                    <a:lstStyle/>
                    <a:p>
                      <a:r>
                        <a:rPr lang="en-GB" b="1" noProof="0" dirty="0" smtClean="0"/>
                        <a:t>Natural resources</a:t>
                      </a:r>
                      <a:endParaRPr lang="en-GB" b="1" noProof="0" dirty="0"/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49815428"/>
                  </a:ext>
                </a:extLst>
              </a:tr>
              <a:tr h="683136">
                <a:tc>
                  <a:txBody>
                    <a:bodyPr/>
                    <a:lstStyle/>
                    <a:p>
                      <a:r>
                        <a:rPr lang="en-GB" b="1" noProof="0" dirty="0" smtClean="0"/>
                        <a:t>Water resources (qualitative)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699509729"/>
                  </a:ext>
                </a:extLst>
              </a:tr>
              <a:tr h="683136">
                <a:tc>
                  <a:txBody>
                    <a:bodyPr/>
                    <a:lstStyle/>
                    <a:p>
                      <a:r>
                        <a:rPr lang="en-GB" b="1" noProof="0" dirty="0" smtClean="0"/>
                        <a:t>Soil protection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885363160"/>
                  </a:ext>
                </a:extLst>
              </a:tr>
              <a:tr h="683136">
                <a:tc>
                  <a:txBody>
                    <a:bodyPr/>
                    <a:lstStyle/>
                    <a:p>
                      <a:r>
                        <a:rPr lang="en-GB" b="1" noProof="0" dirty="0" smtClean="0"/>
                        <a:t>Other nuisances</a:t>
                      </a:r>
                      <a:endParaRPr lang="en-GB" b="1" noProof="0" dirty="0"/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9252426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dirty="0" err="1" smtClean="0"/>
              <a:t>Environmental</a:t>
            </a:r>
            <a:r>
              <a:rPr lang="fr-CH" dirty="0" smtClean="0"/>
              <a:t> aspect of a </a:t>
            </a:r>
            <a:r>
              <a:rPr lang="fr-CH" dirty="0" err="1" smtClean="0"/>
              <a:t>substation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15/05/2019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Environmental concerns - New electrical substation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t>17</a:t>
            </a:fld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553786" y="1591349"/>
            <a:ext cx="3980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Worksite</a:t>
            </a:r>
            <a:r>
              <a:rPr lang="fr-C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on the </a:t>
            </a:r>
            <a:r>
              <a:rPr lang="fr-CH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field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1762" y="2400551"/>
            <a:ext cx="2877469" cy="22816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5722" y="2400551"/>
            <a:ext cx="1598171" cy="217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52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6226376"/>
              </p:ext>
            </p:extLst>
          </p:nvPr>
        </p:nvGraphicFramePr>
        <p:xfrm>
          <a:off x="482568" y="1767091"/>
          <a:ext cx="3673796" cy="4098816"/>
        </p:xfrm>
        <a:graphic>
          <a:graphicData uri="http://schemas.openxmlformats.org/drawingml/2006/table">
            <a:tbl>
              <a:tblPr bandRow="1">
                <a:tableStyleId>{7E9639D4-E3E2-4D34-9284-5A2195B3D0D7}</a:tableStyleId>
              </a:tblPr>
              <a:tblGrid>
                <a:gridCol w="3673796">
                  <a:extLst>
                    <a:ext uri="{9D8B030D-6E8A-4147-A177-3AD203B41FA5}">
                      <a16:colId xmlns:a16="http://schemas.microsoft.com/office/drawing/2014/main" val="2800132826"/>
                    </a:ext>
                  </a:extLst>
                </a:gridCol>
              </a:tblGrid>
              <a:tr h="683136">
                <a:tc>
                  <a:txBody>
                    <a:bodyPr/>
                    <a:lstStyle/>
                    <a:p>
                      <a:r>
                        <a:rPr lang="en-GB" b="1" noProof="0" dirty="0" smtClean="0"/>
                        <a:t>Air</a:t>
                      </a:r>
                      <a:endParaRPr lang="en-GB" b="1" noProof="0" dirty="0"/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30584239"/>
                  </a:ext>
                </a:extLst>
              </a:tr>
              <a:tr h="683136">
                <a:tc>
                  <a:txBody>
                    <a:bodyPr/>
                    <a:lstStyle/>
                    <a:p>
                      <a:r>
                        <a:rPr lang="en-GB" b="1" noProof="0" dirty="0" smtClean="0"/>
                        <a:t>Waste management</a:t>
                      </a:r>
                      <a:endParaRPr lang="en-GB" b="1" noProof="0" dirty="0"/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898333851"/>
                  </a:ext>
                </a:extLst>
              </a:tr>
              <a:tr h="683136">
                <a:tc>
                  <a:txBody>
                    <a:bodyPr/>
                    <a:lstStyle/>
                    <a:p>
                      <a:r>
                        <a:rPr lang="en-GB" b="1" noProof="0" dirty="0" smtClean="0"/>
                        <a:t>Natural resources</a:t>
                      </a:r>
                      <a:endParaRPr lang="en-GB" b="1" noProof="0" dirty="0"/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49815428"/>
                  </a:ext>
                </a:extLst>
              </a:tr>
              <a:tr h="683136">
                <a:tc>
                  <a:txBody>
                    <a:bodyPr/>
                    <a:lstStyle/>
                    <a:p>
                      <a:r>
                        <a:rPr lang="en-GB" b="1" noProof="0" dirty="0" smtClean="0"/>
                        <a:t>Water resources (qualitative)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699509729"/>
                  </a:ext>
                </a:extLst>
              </a:tr>
              <a:tr h="683136">
                <a:tc>
                  <a:txBody>
                    <a:bodyPr/>
                    <a:lstStyle/>
                    <a:p>
                      <a:r>
                        <a:rPr lang="en-GB" b="1" noProof="0" dirty="0" smtClean="0"/>
                        <a:t>Soil protection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885363160"/>
                  </a:ext>
                </a:extLst>
              </a:tr>
              <a:tr h="683136">
                <a:tc>
                  <a:txBody>
                    <a:bodyPr/>
                    <a:lstStyle/>
                    <a:p>
                      <a:r>
                        <a:rPr lang="en-GB" b="1" noProof="0" dirty="0" smtClean="0"/>
                        <a:t>Other nuisances</a:t>
                      </a:r>
                      <a:endParaRPr lang="en-GB" b="1" noProof="0" dirty="0"/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9252426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dirty="0" err="1" smtClean="0"/>
              <a:t>Environmental</a:t>
            </a:r>
            <a:r>
              <a:rPr lang="fr-CH" dirty="0" smtClean="0"/>
              <a:t> aspect of a </a:t>
            </a:r>
            <a:r>
              <a:rPr lang="fr-CH" dirty="0" err="1" smtClean="0"/>
              <a:t>substation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15/05/2019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Environmental concerns - New electrical substation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t>18</a:t>
            </a:fld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553786" y="1591349"/>
            <a:ext cx="3980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Worksite</a:t>
            </a:r>
            <a:r>
              <a:rPr lang="fr-C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on the </a:t>
            </a:r>
            <a:r>
              <a:rPr lang="fr-CH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field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8819" y="1378862"/>
            <a:ext cx="5041829" cy="4487045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5620280" y="2901135"/>
            <a:ext cx="2238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CERN Water monitoring station</a:t>
            </a:r>
            <a:endParaRPr lang="en-GB" sz="1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4"/>
          <a:srcRect l="20352" t="15049" r="39751" b="14068"/>
          <a:stretch/>
        </p:blipFill>
        <p:spPr>
          <a:xfrm>
            <a:off x="10442856" y="1565927"/>
            <a:ext cx="1496481" cy="181997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5"/>
          <a:srcRect r="7625" b="29735"/>
          <a:stretch/>
        </p:blipFill>
        <p:spPr>
          <a:xfrm rot="5400000">
            <a:off x="10316046" y="3793364"/>
            <a:ext cx="1750100" cy="149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01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482568" y="1767091"/>
          <a:ext cx="3673796" cy="4098816"/>
        </p:xfrm>
        <a:graphic>
          <a:graphicData uri="http://schemas.openxmlformats.org/drawingml/2006/table">
            <a:tbl>
              <a:tblPr bandRow="1">
                <a:tableStyleId>{7E9639D4-E3E2-4D34-9284-5A2195B3D0D7}</a:tableStyleId>
              </a:tblPr>
              <a:tblGrid>
                <a:gridCol w="3673796">
                  <a:extLst>
                    <a:ext uri="{9D8B030D-6E8A-4147-A177-3AD203B41FA5}">
                      <a16:colId xmlns:a16="http://schemas.microsoft.com/office/drawing/2014/main" val="2800132826"/>
                    </a:ext>
                  </a:extLst>
                </a:gridCol>
              </a:tblGrid>
              <a:tr h="683136">
                <a:tc>
                  <a:txBody>
                    <a:bodyPr/>
                    <a:lstStyle/>
                    <a:p>
                      <a:r>
                        <a:rPr lang="en-GB" b="1" noProof="0" dirty="0" smtClean="0"/>
                        <a:t>Air</a:t>
                      </a:r>
                      <a:endParaRPr lang="en-GB" b="1" noProof="0" dirty="0"/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30584239"/>
                  </a:ext>
                </a:extLst>
              </a:tr>
              <a:tr h="683136">
                <a:tc>
                  <a:txBody>
                    <a:bodyPr/>
                    <a:lstStyle/>
                    <a:p>
                      <a:r>
                        <a:rPr lang="en-GB" b="1" noProof="0" dirty="0" smtClean="0"/>
                        <a:t>Waste management</a:t>
                      </a:r>
                      <a:endParaRPr lang="en-GB" b="1" noProof="0" dirty="0"/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898333851"/>
                  </a:ext>
                </a:extLst>
              </a:tr>
              <a:tr h="683136">
                <a:tc>
                  <a:txBody>
                    <a:bodyPr/>
                    <a:lstStyle/>
                    <a:p>
                      <a:r>
                        <a:rPr lang="en-GB" b="1" noProof="0" dirty="0" smtClean="0"/>
                        <a:t>Natural resources</a:t>
                      </a:r>
                      <a:endParaRPr lang="en-GB" b="1" noProof="0" dirty="0"/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49815428"/>
                  </a:ext>
                </a:extLst>
              </a:tr>
              <a:tr h="683136">
                <a:tc>
                  <a:txBody>
                    <a:bodyPr/>
                    <a:lstStyle/>
                    <a:p>
                      <a:r>
                        <a:rPr lang="en-GB" b="1" noProof="0" dirty="0" smtClean="0"/>
                        <a:t>Water resources (qualitative)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699509729"/>
                  </a:ext>
                </a:extLst>
              </a:tr>
              <a:tr h="683136">
                <a:tc>
                  <a:txBody>
                    <a:bodyPr/>
                    <a:lstStyle/>
                    <a:p>
                      <a:r>
                        <a:rPr lang="en-GB" b="1" noProof="0" dirty="0" smtClean="0"/>
                        <a:t>Soil protection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885363160"/>
                  </a:ext>
                </a:extLst>
              </a:tr>
              <a:tr h="683136">
                <a:tc>
                  <a:txBody>
                    <a:bodyPr/>
                    <a:lstStyle/>
                    <a:p>
                      <a:r>
                        <a:rPr lang="en-GB" b="1" noProof="0" dirty="0" smtClean="0"/>
                        <a:t>Other nuisances</a:t>
                      </a:r>
                      <a:endParaRPr lang="en-GB" b="1" noProof="0" dirty="0"/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9252426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dirty="0" err="1" smtClean="0"/>
              <a:t>Environmental</a:t>
            </a:r>
            <a:r>
              <a:rPr lang="fr-CH" dirty="0" smtClean="0"/>
              <a:t> aspect of a </a:t>
            </a:r>
            <a:r>
              <a:rPr lang="fr-CH" dirty="0" err="1" smtClean="0"/>
              <a:t>substation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15/05/2019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Environmental concerns - New electrical substation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t>19</a:t>
            </a:fld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553786" y="1591349"/>
            <a:ext cx="3980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Worksite</a:t>
            </a:r>
            <a:r>
              <a:rPr lang="fr-C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on the </a:t>
            </a:r>
            <a:r>
              <a:rPr lang="fr-CH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field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6600" y="1690689"/>
            <a:ext cx="2702760" cy="20270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7880" y="1591349"/>
            <a:ext cx="2687743" cy="20768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6600" y="3795112"/>
            <a:ext cx="2702760" cy="2014224"/>
          </a:xfrm>
          <a:prstGeom prst="rect">
            <a:avLst/>
          </a:prstGeom>
        </p:spPr>
      </p:pic>
      <p:pic>
        <p:nvPicPr>
          <p:cNvPr id="15" name="Content Placeholder 8"/>
          <p:cNvPicPr>
            <a:picLocks noGrp="1" noChangeAspect="1"/>
          </p:cNvPicPr>
          <p:nvPr>
            <p:ph idx="1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6495" y="3795112"/>
            <a:ext cx="1549328" cy="207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50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Environmental </a:t>
            </a:r>
            <a:r>
              <a:rPr lang="en-GB" dirty="0"/>
              <a:t>concerns </a:t>
            </a:r>
            <a:r>
              <a:rPr lang="en-GB" dirty="0" smtClean="0"/>
              <a:t>from </a:t>
            </a:r>
            <a:r>
              <a:rPr lang="en-GB" dirty="0"/>
              <a:t>design to </a:t>
            </a:r>
            <a:r>
              <a:rPr lang="en-GB" dirty="0" smtClean="0"/>
              <a:t>operation </a:t>
            </a:r>
            <a:r>
              <a:rPr lang="en-GB" dirty="0"/>
              <a:t>of a new electrical substation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H" dirty="0" smtClean="0"/>
              <a:t>ITSF 2019 - Lund</a:t>
            </a:r>
          </a:p>
          <a:p>
            <a:endParaRPr lang="fr-CH" dirty="0" smtClean="0"/>
          </a:p>
          <a:p>
            <a:r>
              <a:rPr lang="fr-CH" sz="2000" dirty="0" err="1" smtClean="0"/>
              <a:t>Presented</a:t>
            </a:r>
            <a:r>
              <a:rPr lang="fr-CH" sz="2000" dirty="0" smtClean="0"/>
              <a:t> by S. Schadegg - CERN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09868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Summary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15/05/2019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Environmental concerns - New electrical substation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t>20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220" y="2045704"/>
            <a:ext cx="5546780" cy="3688019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8122" y="1934044"/>
            <a:ext cx="5066239" cy="37996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4318" y="4573357"/>
            <a:ext cx="854216" cy="85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49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15/05/2019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Environmental concerns - New electrical substation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t>21</a:t>
            </a:fld>
            <a:endParaRPr lang="en-GB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6371" y="123825"/>
            <a:ext cx="3949290" cy="5583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643467" y="1812489"/>
            <a:ext cx="672888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 smtClean="0"/>
              <a:t>“ Olive </a:t>
            </a:r>
            <a:r>
              <a:rPr lang="en-GB" i="1" dirty="0"/>
              <a:t>is designed to respect the </a:t>
            </a:r>
            <a:r>
              <a:rPr lang="en-GB" b="1" i="1" u="sng" dirty="0" smtClean="0"/>
              <a:t>strictest environmental </a:t>
            </a:r>
            <a:r>
              <a:rPr lang="en-GB" b="1" i="1" u="sng" dirty="0"/>
              <a:t>standards</a:t>
            </a:r>
            <a:r>
              <a:rPr lang="en-GB" i="1" dirty="0"/>
              <a:t>, and its </a:t>
            </a:r>
            <a:r>
              <a:rPr lang="en-GB" i="1" dirty="0" smtClean="0"/>
              <a:t>specially </a:t>
            </a:r>
            <a:r>
              <a:rPr lang="en-GB" i="1" dirty="0"/>
              <a:t>constructed noise-cancellation </a:t>
            </a:r>
            <a:r>
              <a:rPr lang="en-GB" i="1" dirty="0" smtClean="0"/>
              <a:t>panels </a:t>
            </a:r>
            <a:r>
              <a:rPr lang="en-GB" i="1" dirty="0"/>
              <a:t>make it extremely quiet for a </a:t>
            </a:r>
            <a:r>
              <a:rPr lang="en-GB" i="1" dirty="0" smtClean="0"/>
              <a:t>power transformer </a:t>
            </a:r>
            <a:r>
              <a:rPr lang="en-GB" i="1" dirty="0"/>
              <a:t>of its size. In addition, the </a:t>
            </a:r>
            <a:r>
              <a:rPr lang="en-GB" i="1" dirty="0" smtClean="0"/>
              <a:t>new BE2 </a:t>
            </a:r>
            <a:r>
              <a:rPr lang="en-GB" i="1" dirty="0"/>
              <a:t>electrical substation contains an </a:t>
            </a:r>
            <a:r>
              <a:rPr lang="en-GB" i="1" dirty="0" smtClean="0"/>
              <a:t>advanced </a:t>
            </a:r>
            <a:r>
              <a:rPr lang="en-GB" i="1" dirty="0"/>
              <a:t>oil-retention and </a:t>
            </a:r>
            <a:r>
              <a:rPr lang="en-GB" i="1" dirty="0" smtClean="0"/>
              <a:t>ﬁre-suppression system </a:t>
            </a:r>
            <a:r>
              <a:rPr lang="en-GB" i="1" dirty="0"/>
              <a:t>to protect the environment in </a:t>
            </a:r>
            <a:r>
              <a:rPr lang="en-GB" i="1" dirty="0" smtClean="0"/>
              <a:t>the unlikely </a:t>
            </a:r>
            <a:r>
              <a:rPr lang="en-GB" i="1" dirty="0"/>
              <a:t>event of a ﬁre or an oil leak</a:t>
            </a:r>
            <a:r>
              <a:rPr lang="en-GB" i="1" dirty="0" smtClean="0"/>
              <a:t>.”</a:t>
            </a:r>
            <a:endParaRPr lang="en-GB" i="1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CH" dirty="0" smtClean="0"/>
              <a:t>Conclusion (1/2)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586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Conclusion (2/2)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1650" y="1825626"/>
            <a:ext cx="9582150" cy="3803650"/>
          </a:xfrm>
        </p:spPr>
        <p:txBody>
          <a:bodyPr>
            <a:normAutofit fontScale="92500" lnSpcReduction="10000"/>
          </a:bodyPr>
          <a:lstStyle/>
          <a:p>
            <a:r>
              <a:rPr lang="en-GB" sz="2600" dirty="0" smtClean="0"/>
              <a:t>Many challenges (land acquisition, no detailed technical prescriptions for the environmental protection, tricky cohabitation with Travellers,...) overcame by a good internal collaboration with the project team and the Safety specialists.</a:t>
            </a:r>
          </a:p>
          <a:p>
            <a:endParaRPr lang="en-GB" sz="2600" dirty="0" smtClean="0"/>
          </a:p>
          <a:p>
            <a:r>
              <a:rPr lang="en-GB" sz="2600" dirty="0" smtClean="0"/>
              <a:t>Accident </a:t>
            </a:r>
            <a:r>
              <a:rPr lang="en-GB" sz="2600" dirty="0" err="1" smtClean="0"/>
              <a:t>scenarii</a:t>
            </a:r>
            <a:r>
              <a:rPr lang="en-GB" sz="2600" dirty="0" smtClean="0"/>
              <a:t> shall be assess from the beginning to detail the requirements included in the Technical Specification. </a:t>
            </a:r>
          </a:p>
          <a:p>
            <a:endParaRPr lang="en-GB" sz="2600" dirty="0" smtClean="0"/>
          </a:p>
          <a:p>
            <a:pPr marL="0" indent="0">
              <a:buNone/>
            </a:pPr>
            <a:r>
              <a:rPr lang="en-GB" sz="2600" dirty="0" smtClean="0">
                <a:sym typeface="Wingdings" panose="05000000000000000000" pitchFamily="2" charset="2"/>
              </a:rPr>
              <a:t> Principles of the retention </a:t>
            </a:r>
            <a:r>
              <a:rPr lang="en-GB" sz="2600" dirty="0" err="1" smtClean="0">
                <a:sym typeface="Wingdings" panose="05000000000000000000" pitchFamily="2" charset="2"/>
              </a:rPr>
              <a:t>scenarii</a:t>
            </a:r>
            <a:r>
              <a:rPr lang="en-GB" sz="2600" dirty="0" smtClean="0">
                <a:sym typeface="Wingdings" panose="05000000000000000000" pitchFamily="2" charset="2"/>
              </a:rPr>
              <a:t> involving oil and fire extinguishing water will be applied to other similar projects</a:t>
            </a:r>
            <a:endParaRPr lang="en-GB" sz="2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15/05/2019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Environmental concerns - New electrical substation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t>22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97" y="3519550"/>
            <a:ext cx="814388" cy="10396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366" y="1824454"/>
            <a:ext cx="1314450" cy="9858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397" y="4895850"/>
            <a:ext cx="863920" cy="79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69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2054" y="1513490"/>
            <a:ext cx="9963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400" b="1" dirty="0" err="1" smtClean="0"/>
              <a:t>Thanks</a:t>
            </a:r>
            <a:r>
              <a:rPr lang="fr-CH" sz="2400" b="1" dirty="0" smtClean="0"/>
              <a:t> for </a:t>
            </a:r>
            <a:r>
              <a:rPr lang="fr-CH" sz="2400" b="1" dirty="0" err="1" smtClean="0"/>
              <a:t>your</a:t>
            </a:r>
            <a:r>
              <a:rPr lang="fr-CH" sz="2400" b="1" dirty="0" smtClean="0"/>
              <a:t> attention!</a:t>
            </a:r>
            <a:endParaRPr lang="en-GB" sz="2400" b="1" dirty="0"/>
          </a:p>
        </p:txBody>
      </p:sp>
      <p:sp>
        <p:nvSpPr>
          <p:cNvPr id="3" name="Rectangle 2"/>
          <p:cNvSpPr/>
          <p:nvPr/>
        </p:nvSpPr>
        <p:spPr>
          <a:xfrm>
            <a:off x="10205544" y="5531547"/>
            <a:ext cx="32792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i="1" dirty="0">
                <a:solidFill>
                  <a:srgbClr val="5F5F5F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Sabrina Schadegg</a:t>
            </a:r>
            <a:r>
              <a:rPr lang="en-GB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GB" sz="12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GB" sz="1200" dirty="0" smtClean="0">
                <a:latin typeface="Times New Roman" panose="02020603050405020304" pitchFamily="18" charset="0"/>
                <a:ea typeface="Calibri" panose="020F0502020204030204" pitchFamily="34" charset="0"/>
                <a:hlinkClick r:id="rId2"/>
              </a:rPr>
              <a:t>Sabrina.Schadegg@cern.ch</a:t>
            </a:r>
            <a:r>
              <a:rPr lang="en-GB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1200" dirty="0"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GB" sz="12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GB" sz="1200" b="1" i="1" dirty="0" smtClean="0">
                <a:solidFill>
                  <a:srgbClr val="5F5F5F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CERN HSE </a:t>
            </a:r>
            <a:r>
              <a:rPr lang="en-GB" sz="1200" b="1" i="1" dirty="0">
                <a:solidFill>
                  <a:srgbClr val="5F5F5F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Unit </a:t>
            </a:r>
            <a:endParaRPr lang="en-GB" sz="1200" b="1" i="1" dirty="0" smtClean="0">
              <a:solidFill>
                <a:srgbClr val="5F5F5F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en-GB" sz="1200" b="1" i="1" dirty="0">
                <a:solidFill>
                  <a:srgbClr val="5F5F5F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E</a:t>
            </a:r>
            <a:r>
              <a:rPr lang="en-GB" sz="1200" b="1" i="1" dirty="0" smtClean="0">
                <a:solidFill>
                  <a:srgbClr val="5F5F5F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nvironmental Engineer  </a:t>
            </a:r>
            <a:r>
              <a:rPr lang="en-GB" sz="1200" dirty="0"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GB" sz="12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GB" sz="1200" b="1" dirty="0">
                <a:solidFill>
                  <a:srgbClr val="5F5F5F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Tel </a:t>
            </a:r>
            <a:r>
              <a:rPr lang="en-GB" sz="1200" dirty="0">
                <a:solidFill>
                  <a:srgbClr val="5F5F5F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+41 22 766 30 39</a:t>
            </a:r>
            <a:r>
              <a:rPr lang="en-GB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br>
              <a:rPr lang="en-GB" sz="12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GB" sz="1200" b="1" dirty="0">
                <a:solidFill>
                  <a:srgbClr val="5F5F5F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Port </a:t>
            </a:r>
            <a:r>
              <a:rPr lang="en-GB" sz="1200" dirty="0">
                <a:solidFill>
                  <a:srgbClr val="5F5F5F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+41 75 411 70 33</a:t>
            </a:r>
            <a:r>
              <a:rPr lang="en-GB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536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7052" y="249958"/>
            <a:ext cx="5463745" cy="57019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1062"/>
            <a:ext cx="10515600" cy="1325563"/>
          </a:xfrm>
        </p:spPr>
        <p:txBody>
          <a:bodyPr/>
          <a:lstStyle/>
          <a:p>
            <a:r>
              <a:rPr lang="fr-CH" dirty="0"/>
              <a:t>The new </a:t>
            </a:r>
            <a:r>
              <a:rPr lang="fr-CH" dirty="0" err="1"/>
              <a:t>substation</a:t>
            </a:r>
            <a:r>
              <a:rPr lang="fr-CH" dirty="0" smtClean="0"/>
              <a:t> 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37351" y="6238239"/>
            <a:ext cx="872071" cy="365125"/>
          </a:xfrm>
        </p:spPr>
        <p:txBody>
          <a:bodyPr/>
          <a:lstStyle/>
          <a:p>
            <a:r>
              <a:rPr lang="en-GB" smtClean="0"/>
              <a:t>15/05/2019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67468" y="6238239"/>
            <a:ext cx="4572000" cy="365125"/>
          </a:xfrm>
        </p:spPr>
        <p:txBody>
          <a:bodyPr/>
          <a:lstStyle/>
          <a:p>
            <a:r>
              <a:rPr lang="en-GB" smtClean="0"/>
              <a:t>Environmental concerns - New electrical substation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24361" y="6254835"/>
            <a:ext cx="482600" cy="331932"/>
          </a:xfrm>
        </p:spPr>
        <p:txBody>
          <a:bodyPr/>
          <a:lstStyle/>
          <a:p>
            <a:fld id="{BCD55979-00CC-4874-A80E-0959E76EB92F}" type="slidenum">
              <a:rPr lang="en-GB" smtClean="0"/>
              <a:t>3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7618" y="4843967"/>
            <a:ext cx="138903" cy="1389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4775" y="4633580"/>
            <a:ext cx="160630" cy="9637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758990" y="1528125"/>
            <a:ext cx="6817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b="1" dirty="0" smtClean="0">
                <a:solidFill>
                  <a:srgbClr val="6593CA"/>
                </a:solidFill>
                <a:latin typeface="Berlin Sans FB Demi" panose="020E0802020502020306" pitchFamily="34" charset="0"/>
              </a:rPr>
              <a:t>LHC</a:t>
            </a:r>
            <a:endParaRPr lang="en-GB" b="1" dirty="0">
              <a:solidFill>
                <a:srgbClr val="6593CA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17833" y="3552324"/>
            <a:ext cx="6817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b="1" dirty="0" smtClean="0">
                <a:solidFill>
                  <a:srgbClr val="6593CA"/>
                </a:solidFill>
                <a:latin typeface="Berlin Sans FB Demi" panose="020E0802020502020306" pitchFamily="34" charset="0"/>
              </a:rPr>
              <a:t>SPS</a:t>
            </a:r>
            <a:endParaRPr lang="en-GB" b="1" dirty="0">
              <a:solidFill>
                <a:srgbClr val="6593CA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133347" y="3370756"/>
            <a:ext cx="298383" cy="271079"/>
          </a:xfrm>
          <a:prstGeom prst="rect">
            <a:avLst/>
          </a:prstGeom>
          <a:noFill/>
          <a:ln w="1905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Down Arrow 20"/>
          <p:cNvSpPr/>
          <p:nvPr/>
        </p:nvSpPr>
        <p:spPr>
          <a:xfrm rot="16200000">
            <a:off x="6939822" y="2471568"/>
            <a:ext cx="147587" cy="2135197"/>
          </a:xfrm>
          <a:prstGeom prst="downArrow">
            <a:avLst>
              <a:gd name="adj1" fmla="val 40385"/>
              <a:gd name="adj2" fmla="val 82692"/>
            </a:avLst>
          </a:prstGeom>
          <a:solidFill>
            <a:schemeClr val="dk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246" y="1666624"/>
            <a:ext cx="4694253" cy="419129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18950267">
            <a:off x="2883802" y="2362451"/>
            <a:ext cx="784625" cy="54172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 rot="19220293">
            <a:off x="3075026" y="4000155"/>
            <a:ext cx="646915" cy="30948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3726675" y="3465372"/>
            <a:ext cx="1387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defRPr>
            </a:lvl1pPr>
          </a:lstStyle>
          <a:p>
            <a:r>
              <a:rPr lang="fr-CH" dirty="0"/>
              <a:t>New </a:t>
            </a:r>
            <a:r>
              <a:rPr lang="fr-CH" dirty="0" err="1"/>
              <a:t>substation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3280306" y="1753103"/>
            <a:ext cx="2607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Existing</a:t>
            </a:r>
            <a:r>
              <a:rPr lang="fr-CH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fr-CH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substation</a:t>
            </a:r>
            <a:endParaRPr lang="en-GB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9124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8" grpId="0" animBg="1"/>
      <p:bldP spid="18" grpId="0" animBg="1"/>
      <p:bldP spid="3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2846" y="2285902"/>
            <a:ext cx="5944115" cy="33104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1062"/>
            <a:ext cx="10515600" cy="1325563"/>
          </a:xfrm>
        </p:spPr>
        <p:txBody>
          <a:bodyPr/>
          <a:lstStyle/>
          <a:p>
            <a:r>
              <a:rPr lang="fr-CH" dirty="0"/>
              <a:t>The new </a:t>
            </a:r>
            <a:r>
              <a:rPr lang="fr-CH" dirty="0" err="1"/>
              <a:t>substation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37351" y="6238239"/>
            <a:ext cx="872071" cy="365125"/>
          </a:xfrm>
        </p:spPr>
        <p:txBody>
          <a:bodyPr/>
          <a:lstStyle/>
          <a:p>
            <a:r>
              <a:rPr lang="en-GB" smtClean="0"/>
              <a:t>15/05/2019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67468" y="6238239"/>
            <a:ext cx="4572000" cy="365125"/>
          </a:xfrm>
        </p:spPr>
        <p:txBody>
          <a:bodyPr/>
          <a:lstStyle/>
          <a:p>
            <a:r>
              <a:rPr lang="en-GB" smtClean="0"/>
              <a:t>Environmental concerns - New electrical substation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24361" y="6254835"/>
            <a:ext cx="482600" cy="331932"/>
          </a:xfrm>
        </p:spPr>
        <p:txBody>
          <a:bodyPr/>
          <a:lstStyle/>
          <a:p>
            <a:fld id="{BCD55979-00CC-4874-A80E-0959E76EB92F}" type="slidenum">
              <a:rPr lang="en-GB" smtClean="0"/>
              <a:t>4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851" y="2181703"/>
            <a:ext cx="4718208" cy="34146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1277" y="1656912"/>
            <a:ext cx="5116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r-CH" dirty="0" err="1"/>
              <a:t>Existing</a:t>
            </a:r>
            <a:r>
              <a:rPr lang="fr-CH" dirty="0"/>
              <a:t> CERN </a:t>
            </a:r>
            <a:r>
              <a:rPr lang="fr-CH" dirty="0" err="1"/>
              <a:t>substation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6520873" y="1559281"/>
            <a:ext cx="5116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r-CH" dirty="0"/>
              <a:t>New CERN </a:t>
            </a:r>
            <a:r>
              <a:rPr lang="fr-CH" dirty="0" err="1"/>
              <a:t>substation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5962846" y="3737118"/>
            <a:ext cx="23621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defRPr>
            </a:lvl1pPr>
          </a:lstStyle>
          <a:p>
            <a:r>
              <a:rPr lang="fr-CH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400 kV Entry point</a:t>
            </a:r>
            <a:endParaRPr lang="en-GB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77757" y="2842233"/>
            <a:ext cx="24366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220 MVA Transformer</a:t>
            </a:r>
            <a:endParaRPr lang="en-GB" sz="16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954058" y="3523804"/>
            <a:ext cx="27994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defRPr>
            </a:lvl1pPr>
          </a:lstStyle>
          <a:p>
            <a:r>
              <a:rPr lang="fr-CH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66 kV </a:t>
            </a:r>
            <a:r>
              <a:rPr lang="fr-CH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starting</a:t>
            </a:r>
            <a:r>
              <a:rPr lang="fr-CH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point</a:t>
            </a:r>
            <a:endParaRPr lang="en-GB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348489" y="5240970"/>
            <a:ext cx="2558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defRPr>
            </a:lvl1pPr>
          </a:lstStyle>
          <a:p>
            <a:r>
              <a:rPr lang="fr-CH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The operating building</a:t>
            </a:r>
            <a:endParaRPr lang="en-GB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30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1062"/>
            <a:ext cx="10515600" cy="1325563"/>
          </a:xfrm>
        </p:spPr>
        <p:txBody>
          <a:bodyPr/>
          <a:lstStyle/>
          <a:p>
            <a:r>
              <a:rPr lang="en-US" dirty="0" smtClean="0"/>
              <a:t>The new substation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37351" y="6238239"/>
            <a:ext cx="872071" cy="365125"/>
          </a:xfrm>
        </p:spPr>
        <p:txBody>
          <a:bodyPr/>
          <a:lstStyle/>
          <a:p>
            <a:r>
              <a:rPr lang="en-US" dirty="0" smtClean="0"/>
              <a:t>15/05/2019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67468" y="6238239"/>
            <a:ext cx="4572000" cy="365125"/>
          </a:xfrm>
        </p:spPr>
        <p:txBody>
          <a:bodyPr/>
          <a:lstStyle/>
          <a:p>
            <a:r>
              <a:rPr lang="en-US" dirty="0" smtClean="0"/>
              <a:t>Environmental concerns - New electrical substation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24361" y="6254835"/>
            <a:ext cx="482600" cy="331932"/>
          </a:xfrm>
        </p:spPr>
        <p:txBody>
          <a:bodyPr/>
          <a:lstStyle/>
          <a:p>
            <a:fld id="{BCD55979-00CC-4874-A80E-0959E76EB92F}" type="slidenum">
              <a:rPr lang="en-US" smtClean="0"/>
              <a:t>5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058494" y="2407951"/>
            <a:ext cx="6096000" cy="240065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transformer characteristics</a:t>
            </a:r>
            <a:r>
              <a:rPr lang="en-US" sz="2000" dirty="0" smtClean="0"/>
              <a:t>: 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220 MVA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224 tons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10*4*16 meters 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82’000 liters of oil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277" r="15577"/>
          <a:stretch/>
        </p:blipFill>
        <p:spPr>
          <a:xfrm>
            <a:off x="136634" y="1782559"/>
            <a:ext cx="6144094" cy="388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77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dirty="0" err="1" smtClean="0"/>
              <a:t>Environmental</a:t>
            </a:r>
            <a:r>
              <a:rPr lang="fr-CH" dirty="0" smtClean="0"/>
              <a:t> aspect of a </a:t>
            </a:r>
            <a:r>
              <a:rPr lang="fr-CH" dirty="0" err="1" smtClean="0"/>
              <a:t>substation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15/05/2019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Environmental concerns - New electrical substation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t>6</a:t>
            </a:fld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553786" y="1591349"/>
            <a:ext cx="2826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5192186"/>
              </p:ext>
            </p:extLst>
          </p:nvPr>
        </p:nvGraphicFramePr>
        <p:xfrm>
          <a:off x="7437841" y="1415124"/>
          <a:ext cx="4402448" cy="2525220"/>
        </p:xfrm>
        <a:graphic>
          <a:graphicData uri="http://schemas.openxmlformats.org/drawingml/2006/table">
            <a:tbl>
              <a:tblPr bandRow="1">
                <a:tableStyleId>{7E9639D4-E3E2-4D34-9284-5A2195B3D0D7}</a:tableStyleId>
              </a:tblPr>
              <a:tblGrid>
                <a:gridCol w="4402448">
                  <a:extLst>
                    <a:ext uri="{9D8B030D-6E8A-4147-A177-3AD203B41FA5}">
                      <a16:colId xmlns:a16="http://schemas.microsoft.com/office/drawing/2014/main" val="2800132826"/>
                    </a:ext>
                  </a:extLst>
                </a:gridCol>
              </a:tblGrid>
              <a:tr h="841740">
                <a:tc>
                  <a:txBody>
                    <a:bodyPr/>
                    <a:lstStyle/>
                    <a:p>
                      <a:r>
                        <a:rPr lang="en-GB" b="1" noProof="0" dirty="0" smtClean="0"/>
                        <a:t>Noise</a:t>
                      </a:r>
                      <a:endParaRPr lang="en-GB" b="1" noProof="0" dirty="0"/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30584239"/>
                  </a:ext>
                </a:extLst>
              </a:tr>
              <a:tr h="841740">
                <a:tc>
                  <a:txBody>
                    <a:bodyPr/>
                    <a:lstStyle/>
                    <a:p>
                      <a:r>
                        <a:rPr lang="en-GB" b="1" noProof="0" dirty="0" smtClean="0"/>
                        <a:t>Electrical &amp;</a:t>
                      </a:r>
                      <a:r>
                        <a:rPr lang="en-GB" b="1" baseline="0" noProof="0" dirty="0" smtClean="0"/>
                        <a:t> Magnetic Fields</a:t>
                      </a:r>
                      <a:endParaRPr lang="en-GB" b="1" noProof="0" dirty="0"/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898333851"/>
                  </a:ext>
                </a:extLst>
              </a:tr>
              <a:tr h="841740">
                <a:tc>
                  <a:txBody>
                    <a:bodyPr/>
                    <a:lstStyle/>
                    <a:p>
                      <a:r>
                        <a:rPr lang="en-GB" b="1" noProof="0" dirty="0" smtClean="0"/>
                        <a:t>Water resources (qualitative &amp;</a:t>
                      </a:r>
                      <a:r>
                        <a:rPr lang="en-GB" b="1" baseline="0" noProof="0" dirty="0" smtClean="0"/>
                        <a:t> quantitative</a:t>
                      </a:r>
                      <a:r>
                        <a:rPr lang="en-GB" b="1" noProof="0" dirty="0" smtClean="0"/>
                        <a:t>)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49815428"/>
                  </a:ext>
                </a:extLst>
              </a:tr>
            </a:tbl>
          </a:graphicData>
        </a:graphic>
      </p:graphicFrame>
      <p:cxnSp>
        <p:nvCxnSpPr>
          <p:cNvPr id="22" name="Straight Connector 21"/>
          <p:cNvCxnSpPr/>
          <p:nvPr/>
        </p:nvCxnSpPr>
        <p:spPr>
          <a:xfrm flipH="1">
            <a:off x="5702301" y="2254489"/>
            <a:ext cx="1738712" cy="169194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5702301" y="3100460"/>
            <a:ext cx="1735540" cy="84597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5702301" y="3940081"/>
            <a:ext cx="174347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 descr="----CE-1.9000.0004C - PDF-XChange Edito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26285" r="36975" b="14523"/>
          <a:stretch/>
        </p:blipFill>
        <p:spPr>
          <a:xfrm>
            <a:off x="553786" y="2202826"/>
            <a:ext cx="5132311" cy="354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18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dirty="0" err="1" smtClean="0"/>
              <a:t>Environmental</a:t>
            </a:r>
            <a:r>
              <a:rPr lang="fr-CH" dirty="0" smtClean="0"/>
              <a:t> aspect of a </a:t>
            </a:r>
            <a:r>
              <a:rPr lang="fr-CH" dirty="0" err="1" smtClean="0"/>
              <a:t>substation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15/05/2019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Environmental concerns - New electrical substation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t>7</a:t>
            </a:fld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553786" y="1591349"/>
            <a:ext cx="2826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/>
          </p:nvPr>
        </p:nvGraphicFramePr>
        <p:xfrm>
          <a:off x="7437841" y="1415124"/>
          <a:ext cx="4402448" cy="2525220"/>
        </p:xfrm>
        <a:graphic>
          <a:graphicData uri="http://schemas.openxmlformats.org/drawingml/2006/table">
            <a:tbl>
              <a:tblPr bandRow="1">
                <a:tableStyleId>{7E9639D4-E3E2-4D34-9284-5A2195B3D0D7}</a:tableStyleId>
              </a:tblPr>
              <a:tblGrid>
                <a:gridCol w="4402448">
                  <a:extLst>
                    <a:ext uri="{9D8B030D-6E8A-4147-A177-3AD203B41FA5}">
                      <a16:colId xmlns:a16="http://schemas.microsoft.com/office/drawing/2014/main" val="2800132826"/>
                    </a:ext>
                  </a:extLst>
                </a:gridCol>
              </a:tblGrid>
              <a:tr h="841740">
                <a:tc>
                  <a:txBody>
                    <a:bodyPr/>
                    <a:lstStyle/>
                    <a:p>
                      <a:r>
                        <a:rPr lang="en-GB" b="1" noProof="0" dirty="0" smtClean="0"/>
                        <a:t>Noise</a:t>
                      </a:r>
                      <a:endParaRPr lang="en-GB" b="1" noProof="0" dirty="0"/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30584239"/>
                  </a:ext>
                </a:extLst>
              </a:tr>
              <a:tr h="841740">
                <a:tc>
                  <a:txBody>
                    <a:bodyPr/>
                    <a:lstStyle/>
                    <a:p>
                      <a:r>
                        <a:rPr lang="en-GB" b="1" noProof="0" dirty="0" smtClean="0"/>
                        <a:t>Electrical &amp;</a:t>
                      </a:r>
                      <a:r>
                        <a:rPr lang="en-GB" b="1" baseline="0" noProof="0" dirty="0" smtClean="0"/>
                        <a:t> Magnetic Fields</a:t>
                      </a:r>
                      <a:endParaRPr lang="en-GB" b="1" noProof="0" dirty="0"/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898333851"/>
                  </a:ext>
                </a:extLst>
              </a:tr>
              <a:tr h="841740">
                <a:tc>
                  <a:txBody>
                    <a:bodyPr/>
                    <a:lstStyle/>
                    <a:p>
                      <a:r>
                        <a:rPr lang="en-GB" b="1" noProof="0" dirty="0" smtClean="0"/>
                        <a:t>Water resources (qualitative &amp;</a:t>
                      </a:r>
                      <a:r>
                        <a:rPr lang="en-GB" b="1" baseline="0" noProof="0" dirty="0" smtClean="0"/>
                        <a:t> quantitative</a:t>
                      </a:r>
                      <a:r>
                        <a:rPr lang="en-GB" b="1" noProof="0" dirty="0" smtClean="0"/>
                        <a:t>)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49815428"/>
                  </a:ext>
                </a:extLst>
              </a:tr>
            </a:tbl>
          </a:graphicData>
        </a:graphic>
      </p:graphicFrame>
      <p:cxnSp>
        <p:nvCxnSpPr>
          <p:cNvPr id="22" name="Straight Connector 21"/>
          <p:cNvCxnSpPr/>
          <p:nvPr/>
        </p:nvCxnSpPr>
        <p:spPr>
          <a:xfrm flipH="1">
            <a:off x="5702301" y="2254489"/>
            <a:ext cx="1738712" cy="169194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5702301" y="3100460"/>
            <a:ext cx="1735540" cy="84597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5702301" y="3940081"/>
            <a:ext cx="174347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351" y="2254489"/>
            <a:ext cx="4857575" cy="354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36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dirty="0" err="1" smtClean="0"/>
              <a:t>Environmental</a:t>
            </a:r>
            <a:r>
              <a:rPr lang="fr-CH" dirty="0" smtClean="0"/>
              <a:t> aspect of a </a:t>
            </a:r>
            <a:r>
              <a:rPr lang="fr-CH" dirty="0" err="1" smtClean="0"/>
              <a:t>substation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15/05/2019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Environmental concerns - New electrical substation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t>8</a:t>
            </a:fld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553786" y="1591349"/>
            <a:ext cx="2826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0083" y="1661253"/>
            <a:ext cx="4273666" cy="426757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660421" y="1590856"/>
            <a:ext cx="32465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 smtClean="0"/>
              <a:t>Code de la Santé Publique R.1334-30: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600" dirty="0" err="1" smtClean="0"/>
              <a:t>Daytime</a:t>
            </a:r>
            <a:r>
              <a:rPr lang="fr-CH" sz="1600" dirty="0" smtClean="0"/>
              <a:t> (7 </a:t>
            </a:r>
            <a:r>
              <a:rPr lang="fr-CH" sz="1600" dirty="0" err="1" smtClean="0"/>
              <a:t>a.m</a:t>
            </a:r>
            <a:r>
              <a:rPr lang="fr-CH" sz="1600" dirty="0" smtClean="0"/>
              <a:t>. to 10 </a:t>
            </a:r>
            <a:r>
              <a:rPr lang="fr-CH" sz="1600" dirty="0" err="1" smtClean="0"/>
              <a:t>p.m</a:t>
            </a:r>
            <a:r>
              <a:rPr lang="fr-CH" sz="1600" dirty="0" smtClean="0"/>
              <a:t>) : </a:t>
            </a:r>
            <a:r>
              <a:rPr lang="fr-CH" sz="1600" dirty="0" err="1" smtClean="0"/>
              <a:t>emergence</a:t>
            </a:r>
            <a:r>
              <a:rPr lang="fr-CH" sz="1600" dirty="0" smtClean="0"/>
              <a:t> </a:t>
            </a:r>
            <a:r>
              <a:rPr lang="fr-CH" sz="1600" dirty="0" err="1" smtClean="0"/>
              <a:t>limits</a:t>
            </a:r>
            <a:r>
              <a:rPr lang="fr-CH" sz="1600" dirty="0" smtClean="0"/>
              <a:t> </a:t>
            </a:r>
            <a:r>
              <a:rPr lang="fr-CH" sz="1600" b="1" dirty="0" smtClean="0"/>
              <a:t>5 dB (A)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600" dirty="0" smtClean="0"/>
              <a:t>Night time (10 p.m. to 7 </a:t>
            </a:r>
            <a:r>
              <a:rPr lang="fr-CH" sz="1600" dirty="0" err="1" smtClean="0"/>
              <a:t>a.m</a:t>
            </a:r>
            <a:r>
              <a:rPr lang="fr-CH" sz="1600" dirty="0" smtClean="0"/>
              <a:t>.) : </a:t>
            </a:r>
            <a:r>
              <a:rPr lang="fr-CH" sz="1600" dirty="0" err="1" smtClean="0"/>
              <a:t>emergence</a:t>
            </a:r>
            <a:r>
              <a:rPr lang="fr-CH" sz="1600" dirty="0" smtClean="0"/>
              <a:t> </a:t>
            </a:r>
            <a:r>
              <a:rPr lang="fr-CH" sz="1600" dirty="0" err="1" smtClean="0"/>
              <a:t>limits</a:t>
            </a:r>
            <a:r>
              <a:rPr lang="fr-CH" sz="1600" dirty="0" smtClean="0"/>
              <a:t> </a:t>
            </a:r>
            <a:r>
              <a:rPr lang="fr-CH" sz="1600" b="1" dirty="0" smtClean="0"/>
              <a:t>3 dB (A)</a:t>
            </a:r>
            <a:endParaRPr lang="en-GB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669215" y="3341077"/>
            <a:ext cx="32377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CH" sz="1600" dirty="0" smtClean="0">
                <a:sym typeface="Wingdings" panose="05000000000000000000" pitchFamily="2" charset="2"/>
              </a:rPr>
              <a:t>Noise </a:t>
            </a:r>
            <a:r>
              <a:rPr lang="fr-CH" sz="1600" dirty="0" err="1" smtClean="0">
                <a:sym typeface="Wingdings" panose="05000000000000000000" pitchFamily="2" charset="2"/>
              </a:rPr>
              <a:t>Level</a:t>
            </a:r>
            <a:r>
              <a:rPr lang="fr-CH" sz="1600" dirty="0" smtClean="0">
                <a:sym typeface="Wingdings" panose="05000000000000000000" pitchFamily="2" charset="2"/>
              </a:rPr>
              <a:t> of the transformer (</a:t>
            </a:r>
            <a:r>
              <a:rPr lang="fr-CH" sz="1600" dirty="0" err="1" smtClean="0">
                <a:sym typeface="Wingdings" panose="05000000000000000000" pitchFamily="2" charset="2"/>
              </a:rPr>
              <a:t>including</a:t>
            </a:r>
            <a:r>
              <a:rPr lang="fr-CH" sz="1600" dirty="0" smtClean="0">
                <a:sym typeface="Wingdings" panose="05000000000000000000" pitchFamily="2" charset="2"/>
              </a:rPr>
              <a:t> fans) : </a:t>
            </a:r>
            <a:r>
              <a:rPr lang="fr-CH" sz="1600" b="1" dirty="0" smtClean="0">
                <a:sym typeface="Wingdings" panose="05000000000000000000" pitchFamily="2" charset="2"/>
              </a:rPr>
              <a:t>88 dB (A)</a:t>
            </a:r>
          </a:p>
          <a:p>
            <a:pPr marL="285750" indent="-285750">
              <a:buFontTx/>
              <a:buChar char="-"/>
            </a:pPr>
            <a:r>
              <a:rPr lang="fr-CH" sz="1600" dirty="0" smtClean="0">
                <a:sym typeface="Wingdings" panose="05000000000000000000" pitchFamily="2" charset="2"/>
              </a:rPr>
              <a:t>4 </a:t>
            </a:r>
            <a:r>
              <a:rPr lang="fr-CH" sz="1600" dirty="0" err="1" smtClean="0">
                <a:sym typeface="Wingdings" panose="05000000000000000000" pitchFamily="2" charset="2"/>
              </a:rPr>
              <a:t>walls</a:t>
            </a:r>
            <a:r>
              <a:rPr lang="fr-CH" sz="1600" dirty="0" smtClean="0">
                <a:sym typeface="Wingdings" panose="05000000000000000000" pitchFamily="2" charset="2"/>
              </a:rPr>
              <a:t> </a:t>
            </a:r>
            <a:r>
              <a:rPr lang="fr-CH" sz="1600" dirty="0" err="1" smtClean="0">
                <a:sym typeface="Wingdings" panose="05000000000000000000" pitchFamily="2" charset="2"/>
              </a:rPr>
              <a:t>arround</a:t>
            </a:r>
            <a:r>
              <a:rPr lang="fr-CH" sz="1600" dirty="0" smtClean="0">
                <a:sym typeface="Wingdings" panose="05000000000000000000" pitchFamily="2" charset="2"/>
              </a:rPr>
              <a:t> the transformer</a:t>
            </a:r>
            <a:endParaRPr lang="en-GB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8669215" y="5073162"/>
            <a:ext cx="3237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>
                <a:sym typeface="Wingdings" panose="05000000000000000000" pitchFamily="2" charset="2"/>
              </a:rPr>
              <a:t> </a:t>
            </a:r>
            <a:r>
              <a:rPr lang="fr-CH" b="1" u="sng" dirty="0" smtClean="0">
                <a:sym typeface="Wingdings" panose="05000000000000000000" pitchFamily="2" charset="2"/>
              </a:rPr>
              <a:t>&lt; 1dB (A) </a:t>
            </a:r>
            <a:r>
              <a:rPr lang="fr-CH" dirty="0" smtClean="0">
                <a:sym typeface="Wingdings" panose="05000000000000000000" pitchFamily="2" charset="2"/>
              </a:rPr>
              <a:t>of the noise </a:t>
            </a:r>
            <a:r>
              <a:rPr lang="fr-CH" dirty="0" err="1" smtClean="0">
                <a:sym typeface="Wingdings" panose="05000000000000000000" pitchFamily="2" charset="2"/>
              </a:rPr>
              <a:t>emergence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  <a:endParaRPr lang="en-GB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9094566"/>
              </p:ext>
            </p:extLst>
          </p:nvPr>
        </p:nvGraphicFramePr>
        <p:xfrm>
          <a:off x="553786" y="1690688"/>
          <a:ext cx="3690831" cy="2525220"/>
        </p:xfrm>
        <a:graphic>
          <a:graphicData uri="http://schemas.openxmlformats.org/drawingml/2006/table">
            <a:tbl>
              <a:tblPr bandRow="1">
                <a:tableStyleId>{7E9639D4-E3E2-4D34-9284-5A2195B3D0D7}</a:tableStyleId>
              </a:tblPr>
              <a:tblGrid>
                <a:gridCol w="3690831">
                  <a:extLst>
                    <a:ext uri="{9D8B030D-6E8A-4147-A177-3AD203B41FA5}">
                      <a16:colId xmlns:a16="http://schemas.microsoft.com/office/drawing/2014/main" val="2800132826"/>
                    </a:ext>
                  </a:extLst>
                </a:gridCol>
              </a:tblGrid>
              <a:tr h="841740">
                <a:tc>
                  <a:txBody>
                    <a:bodyPr/>
                    <a:lstStyle/>
                    <a:p>
                      <a:r>
                        <a:rPr lang="en-GB" sz="2400" b="1" noProof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Noise</a:t>
                      </a:r>
                      <a:endParaRPr lang="en-GB" sz="2400" b="1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30584239"/>
                  </a:ext>
                </a:extLst>
              </a:tr>
              <a:tr h="841740">
                <a:tc>
                  <a:txBody>
                    <a:bodyPr/>
                    <a:lstStyle/>
                    <a:p>
                      <a:r>
                        <a:rPr lang="en-GB" b="1" noProof="0" dirty="0" smtClean="0"/>
                        <a:t>Electrical &amp;</a:t>
                      </a:r>
                      <a:r>
                        <a:rPr lang="en-GB" b="1" baseline="0" noProof="0" dirty="0" smtClean="0"/>
                        <a:t> Magnetic Fields</a:t>
                      </a:r>
                      <a:endParaRPr lang="en-GB" b="1" noProof="0" dirty="0"/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898333851"/>
                  </a:ext>
                </a:extLst>
              </a:tr>
              <a:tr h="841740">
                <a:tc>
                  <a:txBody>
                    <a:bodyPr/>
                    <a:lstStyle/>
                    <a:p>
                      <a:r>
                        <a:rPr lang="en-GB" b="1" noProof="0" dirty="0" smtClean="0"/>
                        <a:t>Water resources (qualitative &amp;</a:t>
                      </a:r>
                      <a:r>
                        <a:rPr lang="en-GB" b="1" baseline="0" noProof="0" dirty="0" smtClean="0"/>
                        <a:t> quantitative</a:t>
                      </a:r>
                      <a:r>
                        <a:rPr lang="en-GB" b="1" noProof="0" dirty="0" smtClean="0"/>
                        <a:t>)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498154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659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dirty="0" err="1" smtClean="0"/>
              <a:t>Environmental</a:t>
            </a:r>
            <a:r>
              <a:rPr lang="fr-CH" dirty="0" smtClean="0"/>
              <a:t> aspect of a </a:t>
            </a:r>
            <a:r>
              <a:rPr lang="fr-CH" dirty="0" err="1" smtClean="0"/>
              <a:t>substation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15/05/2019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Environmental concerns - New electrical substation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t>9</a:t>
            </a:fld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553786" y="1591349"/>
            <a:ext cx="2826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39961" y="2719818"/>
            <a:ext cx="2667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en-GB" dirty="0" smtClean="0">
                <a:sym typeface="Wingdings" panose="05000000000000000000" pitchFamily="2" charset="2"/>
              </a:rPr>
              <a:t>No emission of Electrical fields (underground power lines) 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GB" dirty="0" smtClean="0">
                <a:sym typeface="Wingdings" panose="05000000000000000000" pitchFamily="2" charset="2"/>
              </a:rPr>
              <a:t>Negligible Magnetic fields (</a:t>
            </a:r>
            <a:r>
              <a:rPr lang="fr-CH" dirty="0"/>
              <a:t>19 </a:t>
            </a:r>
            <a:r>
              <a:rPr lang="fr-CH" dirty="0" smtClean="0"/>
              <a:t>µT, 1m </a:t>
            </a:r>
            <a:r>
              <a:rPr lang="fr-CH" dirty="0" err="1"/>
              <a:t>above</a:t>
            </a:r>
            <a:r>
              <a:rPr lang="fr-CH" dirty="0"/>
              <a:t> the </a:t>
            </a:r>
            <a:r>
              <a:rPr lang="fr-CH" dirty="0" err="1"/>
              <a:t>soil</a:t>
            </a:r>
            <a:r>
              <a:rPr lang="en-GB" dirty="0" smtClean="0">
                <a:sym typeface="Wingdings" panose="05000000000000000000" pitchFamily="2" charset="2"/>
              </a:rPr>
              <a:t>)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8637" y="1822181"/>
            <a:ext cx="3723198" cy="3549601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881673"/>
              </p:ext>
            </p:extLst>
          </p:nvPr>
        </p:nvGraphicFramePr>
        <p:xfrm>
          <a:off x="553786" y="1690688"/>
          <a:ext cx="4449138" cy="2525220"/>
        </p:xfrm>
        <a:graphic>
          <a:graphicData uri="http://schemas.openxmlformats.org/drawingml/2006/table">
            <a:tbl>
              <a:tblPr bandRow="1">
                <a:tableStyleId>{7E9639D4-E3E2-4D34-9284-5A2195B3D0D7}</a:tableStyleId>
              </a:tblPr>
              <a:tblGrid>
                <a:gridCol w="4449138">
                  <a:extLst>
                    <a:ext uri="{9D8B030D-6E8A-4147-A177-3AD203B41FA5}">
                      <a16:colId xmlns:a16="http://schemas.microsoft.com/office/drawing/2014/main" val="2800132826"/>
                    </a:ext>
                  </a:extLst>
                </a:gridCol>
              </a:tblGrid>
              <a:tr h="841740">
                <a:tc>
                  <a:txBody>
                    <a:bodyPr/>
                    <a:lstStyle/>
                    <a:p>
                      <a:r>
                        <a:rPr lang="en-GB" b="1" noProof="0" dirty="0" smtClean="0"/>
                        <a:t>Noise</a:t>
                      </a:r>
                      <a:endParaRPr lang="en-GB" b="1" noProof="0" dirty="0"/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30584239"/>
                  </a:ext>
                </a:extLst>
              </a:tr>
              <a:tr h="8417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400" b="1" kern="1200" noProof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Electrical &amp; Magnetic Fields</a:t>
                      </a:r>
                      <a:endParaRPr lang="en-GB" sz="2400" b="1" kern="1200" noProof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898333851"/>
                  </a:ext>
                </a:extLst>
              </a:tr>
              <a:tr h="841740">
                <a:tc>
                  <a:txBody>
                    <a:bodyPr/>
                    <a:lstStyle/>
                    <a:p>
                      <a:r>
                        <a:rPr lang="en-GB" b="1" noProof="0" dirty="0" smtClean="0"/>
                        <a:t>Water resources (qualitative &amp;</a:t>
                      </a:r>
                      <a:r>
                        <a:rPr lang="en-GB" b="1" baseline="0" noProof="0" dirty="0" smtClean="0"/>
                        <a:t> quantitative</a:t>
                      </a:r>
                      <a:r>
                        <a:rPr lang="en-GB" b="1" noProof="0" dirty="0" smtClean="0"/>
                        <a:t>)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498154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790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RNCorporate16-9">
  <a:themeElements>
    <a:clrScheme name="CERN_HSE_colors">
      <a:dk1>
        <a:srgbClr val="0055A0"/>
      </a:dk1>
      <a:lt1>
        <a:srgbClr val="FFFFFF"/>
      </a:lt1>
      <a:dk2>
        <a:srgbClr val="1C8DCD"/>
      </a:dk2>
      <a:lt2>
        <a:srgbClr val="E7E6E6"/>
      </a:lt2>
      <a:accent1>
        <a:srgbClr val="1C998E"/>
      </a:accent1>
      <a:accent2>
        <a:srgbClr val="418AC5"/>
      </a:accent2>
      <a:accent3>
        <a:srgbClr val="5EC135"/>
      </a:accent3>
      <a:accent4>
        <a:srgbClr val="E8BE28"/>
      </a:accent4>
      <a:accent5>
        <a:srgbClr val="A0252B"/>
      </a:accent5>
      <a:accent6>
        <a:srgbClr val="1A4670"/>
      </a:accent6>
      <a:hlink>
        <a:srgbClr val="1C998E"/>
      </a:hlink>
      <a:folHlink>
        <a:srgbClr val="00CE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.potx" id="{0BD87021-363C-4094-88DD-A6D0A1158204}" vid="{8EDEE2E5-01A7-40FC-B6BE-248B8C35BD51}"/>
    </a:ext>
  </a:extLst>
</a:theme>
</file>

<file path=ppt/theme/theme2.xml><?xml version="1.0" encoding="utf-8"?>
<a:theme xmlns:a="http://schemas.openxmlformats.org/drawingml/2006/main" name="End Slides">
  <a:themeElements>
    <a:clrScheme name="CERN">
      <a:dk1>
        <a:srgbClr val="0053A1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.potx" id="{0BD87021-363C-4094-88DD-A6D0A1158204}" vid="{F6AFEA46-3E61-403F-8E23-7A49BCE470C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Presentation3</Template>
  <TotalTime>6291</TotalTime>
  <Words>856</Words>
  <Application>Microsoft Office PowerPoint</Application>
  <PresentationFormat>Widescreen</PresentationFormat>
  <Paragraphs>240</Paragraphs>
  <Slides>23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Berlin Sans FB Demi</vt:lpstr>
      <vt:lpstr>Calibri</vt:lpstr>
      <vt:lpstr>Times New Roman</vt:lpstr>
      <vt:lpstr>Wingdings</vt:lpstr>
      <vt:lpstr>CERNCorporate16-9</vt:lpstr>
      <vt:lpstr>End Slides</vt:lpstr>
      <vt:lpstr>PowerPoint Presentation</vt:lpstr>
      <vt:lpstr>Environmental concerns from design to operation of a new electrical substation</vt:lpstr>
      <vt:lpstr>The new substation </vt:lpstr>
      <vt:lpstr>The new substation</vt:lpstr>
      <vt:lpstr>The new substation</vt:lpstr>
      <vt:lpstr>Environmental aspect of a substation</vt:lpstr>
      <vt:lpstr>Environmental aspect of a substation</vt:lpstr>
      <vt:lpstr>Environmental aspect of a substation</vt:lpstr>
      <vt:lpstr>Environmental aspect of a substation</vt:lpstr>
      <vt:lpstr>Environmental aspect of a substation</vt:lpstr>
      <vt:lpstr>Environmental aspect of a substation</vt:lpstr>
      <vt:lpstr>Environmental aspect of a substation</vt:lpstr>
      <vt:lpstr>Environmental aspect of a substation</vt:lpstr>
      <vt:lpstr>Environmental aspect of a substation</vt:lpstr>
      <vt:lpstr>Environmental aspect of a substation</vt:lpstr>
      <vt:lpstr>Environmental aspect of a substation</vt:lpstr>
      <vt:lpstr>Environmental aspect of a substation</vt:lpstr>
      <vt:lpstr>Environmental aspect of a substation</vt:lpstr>
      <vt:lpstr>Environmental aspect of a substation</vt:lpstr>
      <vt:lpstr>Summary</vt:lpstr>
      <vt:lpstr>PowerPoint Presentation</vt:lpstr>
      <vt:lpstr>Conclusion (2/2)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Derek Mathieson</dc:creator>
  <cp:lastModifiedBy>Sabrina Schadegg</cp:lastModifiedBy>
  <cp:revision>177</cp:revision>
  <dcterms:created xsi:type="dcterms:W3CDTF">2016-01-26T10:53:29Z</dcterms:created>
  <dcterms:modified xsi:type="dcterms:W3CDTF">2019-05-14T15:59:51Z</dcterms:modified>
</cp:coreProperties>
</file>