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73" r:id="rId3"/>
    <p:sldId id="266" r:id="rId4"/>
    <p:sldId id="269" r:id="rId5"/>
    <p:sldId id="262" r:id="rId6"/>
    <p:sldId id="257" r:id="rId7"/>
    <p:sldId id="268" r:id="rId8"/>
    <p:sldId id="275" r:id="rId9"/>
    <p:sldId id="263" r:id="rId10"/>
    <p:sldId id="276" r:id="rId11"/>
    <p:sldId id="258" r:id="rId12"/>
    <p:sldId id="259" r:id="rId13"/>
    <p:sldId id="260" r:id="rId14"/>
    <p:sldId id="264" r:id="rId15"/>
    <p:sldId id="271" r:id="rId16"/>
    <p:sldId id="270" r:id="rId17"/>
    <p:sldId id="261" r:id="rId18"/>
    <p:sldId id="272" r:id="rId19"/>
    <p:sldId id="277" r:id="rId20"/>
    <p:sldId id="279" r:id="rId21"/>
    <p:sldId id="278" r:id="rId22"/>
  </p:sldIdLst>
  <p:sldSz cx="9144000" cy="6858000" type="screen4x3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EFFF"/>
    <a:srgbClr val="F7F7FF"/>
    <a:srgbClr val="CCCCFF"/>
    <a:srgbClr val="1119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67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8FABEB-62D3-4BEA-BE22-FE0FC83B4C45}" type="datetimeFigureOut">
              <a:rPr kumimoji="1" lang="ja-JP" altLang="en-US" smtClean="0"/>
              <a:pPr/>
              <a:t>2019/5/14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3768E9-08E4-434B-B2AC-570B621DDF0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4208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768E9-08E4-434B-B2AC-570B621DDF0D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81120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 smtClean="0"/>
              <a:t>RIKEN is Japan's largest comprehensive research institution in a diverse range of scientific disciplines.</a:t>
            </a:r>
            <a:endParaRPr kumimoji="1" lang="en-US" altLang="ja-JP" dirty="0" smtClean="0"/>
          </a:p>
          <a:p>
            <a:r>
              <a:rPr kumimoji="1" lang="en-US" altLang="ja-JP" dirty="0" smtClean="0"/>
              <a:t>RI beam Factory, Superconducting Ring Cyclotron</a:t>
            </a:r>
            <a:r>
              <a:rPr kumimoji="1" lang="en-US" altLang="ja-JP" baseline="0" dirty="0" smtClean="0"/>
              <a:t> (SRC) can deliver the world’s highest intensity beam.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768E9-08E4-434B-B2AC-570B621DDF0D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66115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dirty="0" smtClean="0"/>
              <a:t>The </a:t>
            </a:r>
            <a:r>
              <a:rPr lang="en-US" altLang="ja-JP" sz="1200" dirty="0" err="1" smtClean="0"/>
              <a:t>Skåne</a:t>
            </a:r>
            <a:r>
              <a:rPr lang="en-US" altLang="ja-JP" sz="1200" dirty="0" smtClean="0"/>
              <a:t> </a:t>
            </a:r>
            <a:r>
              <a:rPr lang="ja-JP" altLang="en-US" sz="1200" dirty="0" smtClean="0"/>
              <a:t>スコーネ</a:t>
            </a:r>
            <a:r>
              <a:rPr lang="en-US" altLang="ja-JP" sz="1200" dirty="0" smtClean="0"/>
              <a:t> region is known for extremely low seismic activity, with only three small earthquakes (each less than 2.8) detected between 1970 and 2008, and only </a:t>
            </a:r>
            <a:r>
              <a:rPr lang="en-US" altLang="ja-JP" sz="1200" dirty="0" smtClean="0">
                <a:solidFill>
                  <a:srgbClr val="C00000"/>
                </a:solidFill>
              </a:rPr>
              <a:t>14 earthquakes since 1375</a:t>
            </a:r>
            <a:r>
              <a:rPr lang="en-US" altLang="ja-JP" sz="1200" dirty="0" smtClean="0"/>
              <a:t>.</a:t>
            </a:r>
            <a:endParaRPr kumimoji="1" lang="en-US" altLang="ja-JP" sz="1200" dirty="0" smtClean="0">
              <a:latin typeface="+mn-ea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768E9-08E4-434B-B2AC-570B621DDF0D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16445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 smtClean="0"/>
              <a:t>Magnitude 5.8 to 6.5 which</a:t>
            </a:r>
            <a:r>
              <a:rPr lang="en-US" altLang="ja-JP" baseline="0" dirty="0" smtClean="0"/>
              <a:t> classified as moderate to strong in size.</a:t>
            </a:r>
            <a:endParaRPr lang="ja-JP" altLang="en-US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768E9-08E4-434B-B2AC-570B621DDF0D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82057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collapse of building is very small compare to the other countries because all the buildings constructed either seismic base isolation or earthquake proof method after 1981.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768E9-08E4-434B-B2AC-570B621DDF0D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31792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You</a:t>
            </a:r>
            <a:r>
              <a:rPr kumimoji="1" lang="en-US" altLang="ja-JP" baseline="0" dirty="0" smtClean="0"/>
              <a:t> do not panic and afford few steps to do.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768E9-08E4-434B-B2AC-570B621DDF0D}" type="slidenum">
              <a:rPr kumimoji="1" lang="ja-JP" altLang="en-US" smtClean="0"/>
              <a:pPr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56576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 smtClean="0"/>
              <a:t>I would like to acknowledge 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768E9-08E4-434B-B2AC-570B621DDF0D}" type="slidenum">
              <a:rPr kumimoji="1" lang="ja-JP" altLang="en-US" smtClean="0"/>
              <a:pPr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5865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36451-2D38-402D-A882-45D2F82AFFCA}" type="datetimeFigureOut">
              <a:rPr kumimoji="1" lang="ja-JP" altLang="en-US" smtClean="0"/>
              <a:pPr/>
              <a:t>2019/5/14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9B95C-C3B9-43C9-A482-106DC84D9CA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36451-2D38-402D-A882-45D2F82AFFCA}" type="datetimeFigureOut">
              <a:rPr kumimoji="1" lang="ja-JP" altLang="en-US" smtClean="0"/>
              <a:pPr/>
              <a:t>2019/5/14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9B95C-C3B9-43C9-A482-106DC84D9CA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36451-2D38-402D-A882-45D2F82AFFCA}" type="datetimeFigureOut">
              <a:rPr kumimoji="1" lang="ja-JP" altLang="en-US" smtClean="0"/>
              <a:pPr/>
              <a:t>2019/5/14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9B95C-C3B9-43C9-A482-106DC84D9CA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36451-2D38-402D-A882-45D2F82AFFCA}" type="datetimeFigureOut">
              <a:rPr kumimoji="1" lang="ja-JP" altLang="en-US" smtClean="0"/>
              <a:pPr/>
              <a:t>2019/5/14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9B95C-C3B9-43C9-A482-106DC84D9CA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36451-2D38-402D-A882-45D2F82AFFCA}" type="datetimeFigureOut">
              <a:rPr kumimoji="1" lang="ja-JP" altLang="en-US" smtClean="0"/>
              <a:pPr/>
              <a:t>2019/5/14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9B95C-C3B9-43C9-A482-106DC84D9CA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36451-2D38-402D-A882-45D2F82AFFCA}" type="datetimeFigureOut">
              <a:rPr kumimoji="1" lang="ja-JP" altLang="en-US" smtClean="0"/>
              <a:pPr/>
              <a:t>2019/5/14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9B95C-C3B9-43C9-A482-106DC84D9CA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36451-2D38-402D-A882-45D2F82AFFCA}" type="datetimeFigureOut">
              <a:rPr kumimoji="1" lang="ja-JP" altLang="en-US" smtClean="0"/>
              <a:pPr/>
              <a:t>2019/5/14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9B95C-C3B9-43C9-A482-106DC84D9CA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36451-2D38-402D-A882-45D2F82AFFCA}" type="datetimeFigureOut">
              <a:rPr kumimoji="1" lang="ja-JP" altLang="en-US" smtClean="0"/>
              <a:pPr/>
              <a:t>2019/5/14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9B95C-C3B9-43C9-A482-106DC84D9CA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36451-2D38-402D-A882-45D2F82AFFCA}" type="datetimeFigureOut">
              <a:rPr kumimoji="1" lang="ja-JP" altLang="en-US" smtClean="0"/>
              <a:pPr/>
              <a:t>2019/5/14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9B95C-C3B9-43C9-A482-106DC84D9CA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36451-2D38-402D-A882-45D2F82AFFCA}" type="datetimeFigureOut">
              <a:rPr kumimoji="1" lang="ja-JP" altLang="en-US" smtClean="0"/>
              <a:pPr/>
              <a:t>2019/5/14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9B95C-C3B9-43C9-A482-106DC84D9CA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36451-2D38-402D-A882-45D2F82AFFCA}" type="datetimeFigureOut">
              <a:rPr kumimoji="1" lang="ja-JP" altLang="en-US" smtClean="0"/>
              <a:pPr/>
              <a:t>2019/5/14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9B95C-C3B9-43C9-A482-106DC84D9CA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636451-2D38-402D-A882-45D2F82AFFCA}" type="datetimeFigureOut">
              <a:rPr kumimoji="1" lang="ja-JP" altLang="en-US" smtClean="0"/>
              <a:pPr/>
              <a:t>2019/5/14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79B95C-C3B9-43C9-A482-106DC84D9CA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g"/><Relationship Id="rId3" Type="http://schemas.openxmlformats.org/officeDocument/2006/relationships/image" Target="../media/image1.gif"/><Relationship Id="rId7" Type="http://schemas.openxmlformats.org/officeDocument/2006/relationships/image" Target="../media/image3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image" Target="../media/image25.png"/><Relationship Id="rId9" Type="http://schemas.openxmlformats.org/officeDocument/2006/relationships/image" Target="../media/image3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G"/><Relationship Id="rId3" Type="http://schemas.openxmlformats.org/officeDocument/2006/relationships/image" Target="../media/image1.gif"/><Relationship Id="rId7" Type="http://schemas.openxmlformats.org/officeDocument/2006/relationships/image" Target="../media/image44.jp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g"/><Relationship Id="rId5" Type="http://schemas.openxmlformats.org/officeDocument/2006/relationships/image" Target="../media/image42.jpg"/><Relationship Id="rId4" Type="http://schemas.openxmlformats.org/officeDocument/2006/relationships/image" Target="../media/image41.jpg"/><Relationship Id="rId9" Type="http://schemas.openxmlformats.org/officeDocument/2006/relationships/image" Target="../media/image4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g"/><Relationship Id="rId4" Type="http://schemas.openxmlformats.org/officeDocument/2006/relationships/image" Target="../media/image5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jpg"/><Relationship Id="rId4" Type="http://schemas.openxmlformats.org/officeDocument/2006/relationships/image" Target="../media/image5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7" Type="http://schemas.openxmlformats.org/officeDocument/2006/relationships/image" Target="../media/image62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jpg"/><Relationship Id="rId4" Type="http://schemas.openxmlformats.org/officeDocument/2006/relationships/image" Target="../media/image6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2.jpg"/><Relationship Id="rId7" Type="http://schemas.openxmlformats.org/officeDocument/2006/relationships/image" Target="../media/image5.jp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11" Type="http://schemas.openxmlformats.org/officeDocument/2006/relationships/image" Target="../media/image9.jpeg"/><Relationship Id="rId5" Type="http://schemas.openxmlformats.org/officeDocument/2006/relationships/image" Target="../media/image1.gif"/><Relationship Id="rId10" Type="http://schemas.openxmlformats.org/officeDocument/2006/relationships/image" Target="../media/image8.jpg"/><Relationship Id="rId4" Type="http://schemas.openxmlformats.org/officeDocument/2006/relationships/image" Target="../media/image3.jpg"/><Relationship Id="rId9" Type="http://schemas.openxmlformats.org/officeDocument/2006/relationships/image" Target="../media/image7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7" Type="http://schemas.openxmlformats.org/officeDocument/2006/relationships/image" Target="../media/image3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0" y="692696"/>
            <a:ext cx="9144000" cy="45719"/>
          </a:xfrm>
          <a:prstGeom prst="rect">
            <a:avLst/>
          </a:prstGeom>
          <a:solidFill>
            <a:srgbClr val="111987"/>
          </a:solidFill>
          <a:ln w="0">
            <a:solidFill>
              <a:srgbClr val="1119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 descr="symbol1_7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04448" y="116632"/>
            <a:ext cx="288032" cy="489285"/>
          </a:xfrm>
          <a:prstGeom prst="rect">
            <a:avLst/>
          </a:prstGeom>
        </p:spPr>
      </p:pic>
      <p:sp>
        <p:nvSpPr>
          <p:cNvPr id="8" name="正方形/長方形 7"/>
          <p:cNvSpPr/>
          <p:nvPr/>
        </p:nvSpPr>
        <p:spPr>
          <a:xfrm>
            <a:off x="0" y="6597352"/>
            <a:ext cx="9144000" cy="45719"/>
          </a:xfrm>
          <a:prstGeom prst="rect">
            <a:avLst/>
          </a:prstGeom>
          <a:solidFill>
            <a:srgbClr val="111987"/>
          </a:solidFill>
          <a:ln w="0">
            <a:solidFill>
              <a:srgbClr val="1119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755576" y="1340768"/>
            <a:ext cx="76328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+mn-ea"/>
              </a:rPr>
              <a:t>Emergency measures for earthquake and damage to facilities caused by earthquake in RIKEN</a:t>
            </a:r>
            <a:endParaRPr kumimoji="1" lang="ja-JP" altLang="en-US" sz="4000" dirty="0">
              <a:latin typeface="+mn-ea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369033" y="5157192"/>
            <a:ext cx="349647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>
                <a:latin typeface="+mn-ea"/>
              </a:rPr>
              <a:t>Tatsuyuki </a:t>
            </a:r>
            <a:r>
              <a:rPr lang="en-US" altLang="ja-JP" sz="2800" dirty="0" err="1">
                <a:latin typeface="+mn-ea"/>
              </a:rPr>
              <a:t>Aoshima</a:t>
            </a:r>
            <a:endParaRPr lang="ja-JP" altLang="ja-JP" sz="2800" dirty="0">
              <a:latin typeface="+mn-ea"/>
            </a:endParaRPr>
          </a:p>
          <a:p>
            <a:r>
              <a:rPr lang="en-US" altLang="ja-JP" sz="2800" dirty="0">
                <a:latin typeface="+mn-ea"/>
              </a:rPr>
              <a:t>RIKEN Safety </a:t>
            </a:r>
            <a:r>
              <a:rPr lang="en-US" altLang="ja-JP" sz="2800" dirty="0" smtClean="0">
                <a:latin typeface="+mn-ea"/>
              </a:rPr>
              <a:t>Division</a:t>
            </a:r>
            <a:endParaRPr kumimoji="1" lang="ja-JP" altLang="en-US" sz="2800" dirty="0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0" y="692696"/>
            <a:ext cx="9144000" cy="45719"/>
          </a:xfrm>
          <a:prstGeom prst="rect">
            <a:avLst/>
          </a:prstGeom>
          <a:solidFill>
            <a:srgbClr val="111987"/>
          </a:solidFill>
          <a:ln w="0">
            <a:solidFill>
              <a:srgbClr val="1119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 descr="symbol1_7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04448" y="116632"/>
            <a:ext cx="288032" cy="489285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0" y="6597352"/>
            <a:ext cx="9144000" cy="45719"/>
          </a:xfrm>
          <a:prstGeom prst="rect">
            <a:avLst/>
          </a:prstGeom>
          <a:solidFill>
            <a:srgbClr val="111987"/>
          </a:solidFill>
          <a:ln w="0">
            <a:solidFill>
              <a:srgbClr val="1119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8256" y="850346"/>
            <a:ext cx="8874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/>
              <a:t>Damage caused by </a:t>
            </a:r>
            <a:r>
              <a:rPr lang="en-US" altLang="ja-JP" sz="2800" dirty="0" smtClean="0">
                <a:latin typeface="+mn-ea"/>
                <a:cs typeface="Helvetica" panose="020B0604020202020204" pitchFamily="34" charset="0"/>
              </a:rPr>
              <a:t>the </a:t>
            </a:r>
            <a:r>
              <a:rPr lang="en-US" altLang="ja-JP" sz="2800" dirty="0">
                <a:latin typeface="+mn-ea"/>
                <a:cs typeface="Helvetica" panose="020B0604020202020204" pitchFamily="34" charset="0"/>
              </a:rPr>
              <a:t>Great East Japan Earthquake, </a:t>
            </a:r>
            <a:r>
              <a:rPr lang="en-US" altLang="ja-JP" sz="2800" dirty="0" smtClean="0">
                <a:latin typeface="+mn-ea"/>
                <a:cs typeface="Helvetica" panose="020B0604020202020204" pitchFamily="34" charset="0"/>
              </a:rPr>
              <a:t>2011</a:t>
            </a:r>
            <a:endParaRPr lang="ja-JP" altLang="en-US" sz="2800" dirty="0">
              <a:latin typeface="+mn-ea"/>
            </a:endParaRPr>
          </a:p>
        </p:txBody>
      </p:sp>
      <p:pic>
        <p:nvPicPr>
          <p:cNvPr id="21" name="図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4" y="1303865"/>
            <a:ext cx="4585312" cy="5238719"/>
          </a:xfrm>
          <a:prstGeom prst="rect">
            <a:avLst/>
          </a:prstGeom>
        </p:spPr>
      </p:pic>
      <p:sp>
        <p:nvSpPr>
          <p:cNvPr id="22" name="フリーフォーム 21"/>
          <p:cNvSpPr/>
          <p:nvPr/>
        </p:nvSpPr>
        <p:spPr>
          <a:xfrm flipV="1">
            <a:off x="3131841" y="1916833"/>
            <a:ext cx="1800200" cy="1656184"/>
          </a:xfrm>
          <a:custGeom>
            <a:avLst/>
            <a:gdLst>
              <a:gd name="connsiteX0" fmla="*/ 0 w 2006081"/>
              <a:gd name="connsiteY0" fmla="*/ 0 h 531845"/>
              <a:gd name="connsiteX1" fmla="*/ 2006081 w 2006081"/>
              <a:gd name="connsiteY1" fmla="*/ 531845 h 531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06081" h="531845">
                <a:moveTo>
                  <a:pt x="0" y="0"/>
                </a:moveTo>
                <a:lnTo>
                  <a:pt x="2006081" y="531845"/>
                </a:lnTo>
              </a:path>
            </a:pathLst>
          </a:cu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4932041" y="1559055"/>
            <a:ext cx="41742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70C0"/>
                </a:solidFill>
              </a:rPr>
              <a:t>The intensity at Sendai, Miyagi was 7.</a:t>
            </a:r>
          </a:p>
          <a:p>
            <a:r>
              <a:rPr lang="en-US" altLang="ja-JP" dirty="0" smtClean="0">
                <a:solidFill>
                  <a:srgbClr val="0070C0"/>
                </a:solidFill>
              </a:rPr>
              <a:t>About 90km from epicenter, depth 25km. </a:t>
            </a:r>
            <a:r>
              <a:rPr kumimoji="1" lang="en-US" altLang="ja-JP" dirty="0" smtClean="0">
                <a:solidFill>
                  <a:srgbClr val="0070C0"/>
                </a:solidFill>
              </a:rPr>
              <a:t> 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158" y="2235754"/>
            <a:ext cx="3657600" cy="4229100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943" y="2480721"/>
            <a:ext cx="3657600" cy="2228850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741" y="3133380"/>
            <a:ext cx="4724400" cy="3314700"/>
          </a:xfrm>
          <a:prstGeom prst="rect">
            <a:avLst/>
          </a:prstGeom>
        </p:spPr>
      </p:pic>
      <p:pic>
        <p:nvPicPr>
          <p:cNvPr id="24" name="図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24" y="1474831"/>
            <a:ext cx="3817007" cy="5047885"/>
          </a:xfrm>
          <a:prstGeom prst="rect">
            <a:avLst/>
          </a:prstGeom>
        </p:spPr>
      </p:pic>
      <p:pic>
        <p:nvPicPr>
          <p:cNvPr id="25" name="図 2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349" y="3133380"/>
            <a:ext cx="4191000" cy="3409950"/>
          </a:xfrm>
          <a:prstGeom prst="rect">
            <a:avLst/>
          </a:prstGeom>
        </p:spPr>
      </p:pic>
      <p:sp>
        <p:nvSpPr>
          <p:cNvPr id="26" name="正方形/長方形 25"/>
          <p:cNvSpPr/>
          <p:nvPr/>
        </p:nvSpPr>
        <p:spPr>
          <a:xfrm>
            <a:off x="4736154" y="6571017"/>
            <a:ext cx="40765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Pictures: Tohoku </a:t>
            </a:r>
            <a:r>
              <a:rPr lang="en-US" altLang="ja-JP" dirty="0" err="1" smtClean="0"/>
              <a:t>Gakuin</a:t>
            </a:r>
            <a:r>
              <a:rPr lang="en-US" altLang="ja-JP" dirty="0" smtClean="0"/>
              <a:t> University report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01426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0" y="692696"/>
            <a:ext cx="9144000" cy="45719"/>
          </a:xfrm>
          <a:prstGeom prst="rect">
            <a:avLst/>
          </a:prstGeom>
          <a:solidFill>
            <a:srgbClr val="111987"/>
          </a:solidFill>
          <a:ln w="0">
            <a:solidFill>
              <a:srgbClr val="1119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 descr="symbol1_7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04448" y="116632"/>
            <a:ext cx="288032" cy="489285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0" y="6597352"/>
            <a:ext cx="9144000" cy="45719"/>
          </a:xfrm>
          <a:prstGeom prst="rect">
            <a:avLst/>
          </a:prstGeom>
          <a:solidFill>
            <a:srgbClr val="111987"/>
          </a:solidFill>
          <a:ln w="0">
            <a:solidFill>
              <a:srgbClr val="1119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07504" y="738415"/>
            <a:ext cx="7632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/>
              <a:t>D</a:t>
            </a:r>
            <a:r>
              <a:rPr lang="en-US" altLang="ja-JP" sz="4000" dirty="0" smtClean="0"/>
              <a:t>amage </a:t>
            </a:r>
            <a:r>
              <a:rPr lang="en-US" altLang="ja-JP" sz="4000" dirty="0"/>
              <a:t>to </a:t>
            </a:r>
            <a:r>
              <a:rPr lang="en-US" altLang="ja-JP" sz="4000" dirty="0" smtClean="0"/>
              <a:t>RIBF</a:t>
            </a:r>
            <a:endParaRPr kumimoji="1" lang="ja-JP" altLang="en-US" sz="4000" dirty="0">
              <a:latin typeface="+mn-ea"/>
            </a:endParaRPr>
          </a:p>
        </p:txBody>
      </p:sp>
      <p:pic>
        <p:nvPicPr>
          <p:cNvPr id="8" name="Picture 38" descr="名称未設定 1のコピー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2060848"/>
            <a:ext cx="8892480" cy="3894309"/>
          </a:xfrm>
          <a:prstGeom prst="rect">
            <a:avLst/>
          </a:prstGeom>
          <a:noFill/>
        </p:spPr>
      </p:pic>
      <p:sp>
        <p:nvSpPr>
          <p:cNvPr id="9" name="円/楕円 8"/>
          <p:cNvSpPr/>
          <p:nvPr/>
        </p:nvSpPr>
        <p:spPr>
          <a:xfrm>
            <a:off x="3563888" y="3429000"/>
            <a:ext cx="432048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10" name="コンテンツ プレースホルダ 3" descr="IMG_5150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 l="1243" r="1729"/>
          <a:stretch>
            <a:fillRect/>
          </a:stretch>
        </p:blipFill>
        <p:spPr>
          <a:xfrm>
            <a:off x="4860032" y="0"/>
            <a:ext cx="4283968" cy="3311391"/>
          </a:xfrm>
          <a:solidFill>
            <a:schemeClr val="tx1"/>
          </a:solidFill>
          <a:ln w="28575" cmpd="sng">
            <a:solidFill>
              <a:schemeClr val="tx1"/>
            </a:solidFill>
          </a:ln>
        </p:spPr>
      </p:pic>
      <p:pic>
        <p:nvPicPr>
          <p:cNvPr id="11" name="図 10" descr="IMG_514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79985" y="2060848"/>
            <a:ext cx="2364015" cy="3152020"/>
          </a:xfrm>
          <a:prstGeom prst="rect">
            <a:avLst/>
          </a:prstGeom>
          <a:solidFill>
            <a:srgbClr val="0000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pic>
      <p:cxnSp>
        <p:nvCxnSpPr>
          <p:cNvPr id="12" name="直線矢印コネクタ 11"/>
          <p:cNvCxnSpPr>
            <a:endCxn id="9" idx="7"/>
          </p:cNvCxnSpPr>
          <p:nvPr/>
        </p:nvCxnSpPr>
        <p:spPr bwMode="auto">
          <a:xfrm flipH="1">
            <a:off x="3932664" y="1628800"/>
            <a:ext cx="2511544" cy="1863472"/>
          </a:xfrm>
          <a:prstGeom prst="straightConnector1">
            <a:avLst/>
          </a:prstGeom>
          <a:noFill/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直線矢印コネクタ 12"/>
          <p:cNvCxnSpPr/>
          <p:nvPr/>
        </p:nvCxnSpPr>
        <p:spPr bwMode="auto">
          <a:xfrm flipH="1" flipV="1">
            <a:off x="6876256" y="1772816"/>
            <a:ext cx="864096" cy="1368152"/>
          </a:xfrm>
          <a:prstGeom prst="straightConnector1">
            <a:avLst/>
          </a:prstGeom>
          <a:noFill/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円/楕円 13"/>
          <p:cNvSpPr/>
          <p:nvPr/>
        </p:nvSpPr>
        <p:spPr>
          <a:xfrm>
            <a:off x="1835696" y="4365104"/>
            <a:ext cx="36004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15" name="コンテンツ プレースホルダ 3" descr="BeamSwinger201103.pdf"/>
          <p:cNvPicPr>
            <a:picLocks noChangeAspect="1"/>
          </p:cNvPicPr>
          <p:nvPr/>
        </p:nvPicPr>
        <p:blipFill>
          <a:blip r:embed="rId6" cstate="print"/>
          <a:srcRect l="15416" t="18516" r="5569" b="8459"/>
          <a:stretch>
            <a:fillRect/>
          </a:stretch>
        </p:blipFill>
        <p:spPr bwMode="auto">
          <a:xfrm>
            <a:off x="0" y="0"/>
            <a:ext cx="3062301" cy="4005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6" name="直線矢印コネクタ 15"/>
          <p:cNvCxnSpPr>
            <a:endCxn id="14" idx="0"/>
          </p:cNvCxnSpPr>
          <p:nvPr/>
        </p:nvCxnSpPr>
        <p:spPr bwMode="auto">
          <a:xfrm>
            <a:off x="1835696" y="3501008"/>
            <a:ext cx="180020" cy="864096"/>
          </a:xfrm>
          <a:prstGeom prst="straightConnector1">
            <a:avLst/>
          </a:prstGeom>
          <a:noFill/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円/楕円 16"/>
          <p:cNvSpPr/>
          <p:nvPr/>
        </p:nvSpPr>
        <p:spPr>
          <a:xfrm>
            <a:off x="6588224" y="980728"/>
            <a:ext cx="275730" cy="818866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618668" y="6035436"/>
            <a:ext cx="75751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/>
              <a:t>Damage was only 2 </a:t>
            </a:r>
            <a:r>
              <a:rPr lang="en-US" altLang="ja-JP" sz="3200" dirty="0" smtClean="0"/>
              <a:t>cracks </a:t>
            </a:r>
            <a:r>
              <a:rPr kumimoji="1" lang="en-US" altLang="ja-JP" sz="3200" dirty="0" smtClean="0"/>
              <a:t>in the beam lines.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692036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827" y="842034"/>
            <a:ext cx="1348059" cy="1348059"/>
          </a:xfrm>
          <a:prstGeom prst="rect">
            <a:avLst/>
          </a:prstGeom>
        </p:spPr>
      </p:pic>
      <p:sp>
        <p:nvSpPr>
          <p:cNvPr id="4" name="正方形/長方形 3"/>
          <p:cNvSpPr/>
          <p:nvPr/>
        </p:nvSpPr>
        <p:spPr>
          <a:xfrm>
            <a:off x="0" y="692696"/>
            <a:ext cx="9144000" cy="45719"/>
          </a:xfrm>
          <a:prstGeom prst="rect">
            <a:avLst/>
          </a:prstGeom>
          <a:solidFill>
            <a:srgbClr val="111987"/>
          </a:solidFill>
          <a:ln w="0">
            <a:solidFill>
              <a:srgbClr val="1119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 descr="symbol1_7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04448" y="116632"/>
            <a:ext cx="288032" cy="489285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0" y="6597352"/>
            <a:ext cx="9144000" cy="45719"/>
          </a:xfrm>
          <a:prstGeom prst="rect">
            <a:avLst/>
          </a:prstGeom>
          <a:solidFill>
            <a:srgbClr val="111987"/>
          </a:solidFill>
          <a:ln w="0">
            <a:solidFill>
              <a:srgbClr val="1119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79512" y="825194"/>
            <a:ext cx="8424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 smtClean="0">
                <a:latin typeface="+mn-ea"/>
              </a:rPr>
              <a:t>What we learned from past earthquake</a:t>
            </a:r>
            <a:endParaRPr kumimoji="1" lang="ja-JP" altLang="en-US" sz="4000" dirty="0">
              <a:latin typeface="+mn-ea"/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685108"/>
            <a:ext cx="2325189" cy="1743892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378" y="3445395"/>
            <a:ext cx="2325189" cy="1567781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011918"/>
            <a:ext cx="2325189" cy="1560671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>
          <a:xfrm>
            <a:off x="3059832" y="1878759"/>
            <a:ext cx="456320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800" dirty="0"/>
              <a:t>Keeping laboratory </a:t>
            </a:r>
            <a:r>
              <a:rPr lang="en-US" altLang="ja-JP" sz="2800" dirty="0" smtClean="0"/>
              <a:t>safe to secure </a:t>
            </a:r>
            <a:r>
              <a:rPr lang="en-US" altLang="ja-JP" sz="2800" dirty="0"/>
              <a:t>the escape </a:t>
            </a:r>
            <a:r>
              <a:rPr lang="en-US" altLang="ja-JP" sz="2800" dirty="0" smtClean="0"/>
              <a:t>route</a:t>
            </a:r>
            <a:endParaRPr lang="ja-JP" altLang="en-US" sz="2800" dirty="0"/>
          </a:p>
        </p:txBody>
      </p:sp>
      <p:grpSp>
        <p:nvGrpSpPr>
          <p:cNvPr id="21" name="グループ化 20"/>
          <p:cNvGrpSpPr/>
          <p:nvPr/>
        </p:nvGrpSpPr>
        <p:grpSpPr>
          <a:xfrm>
            <a:off x="5035664" y="3144099"/>
            <a:ext cx="1612027" cy="3259826"/>
            <a:chOff x="5035664" y="3144099"/>
            <a:chExt cx="1612027" cy="3259826"/>
          </a:xfrm>
        </p:grpSpPr>
        <p:pic>
          <p:nvPicPr>
            <p:cNvPr id="14" name="図 1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5664" y="3581918"/>
              <a:ext cx="1586140" cy="2822007"/>
            </a:xfrm>
            <a:prstGeom prst="rect">
              <a:avLst/>
            </a:prstGeom>
          </p:spPr>
        </p:pic>
        <p:sp>
          <p:nvSpPr>
            <p:cNvPr id="17" name="正方形/長方形 16"/>
            <p:cNvSpPr/>
            <p:nvPr/>
          </p:nvSpPr>
          <p:spPr>
            <a:xfrm>
              <a:off x="5084965" y="3144099"/>
              <a:ext cx="156272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sz="2400" dirty="0" smtClean="0"/>
                <a:t>Safety bar</a:t>
              </a:r>
              <a:endParaRPr lang="ja-JP" altLang="en-US" sz="2400" dirty="0"/>
            </a:p>
          </p:txBody>
        </p:sp>
      </p:grpSp>
      <p:grpSp>
        <p:nvGrpSpPr>
          <p:cNvPr id="20" name="グループ化 19"/>
          <p:cNvGrpSpPr/>
          <p:nvPr/>
        </p:nvGrpSpPr>
        <p:grpSpPr>
          <a:xfrm>
            <a:off x="2695531" y="3157658"/>
            <a:ext cx="2344419" cy="3274042"/>
            <a:chOff x="2695531" y="3157658"/>
            <a:chExt cx="2344419" cy="3274042"/>
          </a:xfrm>
        </p:grpSpPr>
        <p:pic>
          <p:nvPicPr>
            <p:cNvPr id="13" name="図 1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7568" y="3592136"/>
              <a:ext cx="1596008" cy="2839564"/>
            </a:xfrm>
            <a:prstGeom prst="rect">
              <a:avLst/>
            </a:prstGeom>
          </p:spPr>
        </p:pic>
        <p:sp>
          <p:nvSpPr>
            <p:cNvPr id="18" name="正方形/長方形 17"/>
            <p:cNvSpPr/>
            <p:nvPr/>
          </p:nvSpPr>
          <p:spPr>
            <a:xfrm>
              <a:off x="2695531" y="3157658"/>
              <a:ext cx="234441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sz="2400" dirty="0" smtClean="0"/>
                <a:t>Cylinder stand</a:t>
              </a:r>
              <a:endParaRPr lang="ja-JP" altLang="en-US" sz="2400" dirty="0"/>
            </a:p>
          </p:txBody>
        </p:sp>
      </p:grpSp>
      <p:grpSp>
        <p:nvGrpSpPr>
          <p:cNvPr id="22" name="グループ化 21"/>
          <p:cNvGrpSpPr/>
          <p:nvPr/>
        </p:nvGrpSpPr>
        <p:grpSpPr>
          <a:xfrm>
            <a:off x="7020272" y="3167140"/>
            <a:ext cx="1872208" cy="3247003"/>
            <a:chOff x="7020272" y="3167140"/>
            <a:chExt cx="1872208" cy="3247003"/>
          </a:xfrm>
        </p:grpSpPr>
        <p:pic>
          <p:nvPicPr>
            <p:cNvPr id="16" name="図 15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3893" y="3589404"/>
              <a:ext cx="1587675" cy="2824739"/>
            </a:xfrm>
            <a:prstGeom prst="rect">
              <a:avLst/>
            </a:prstGeom>
          </p:spPr>
        </p:pic>
        <p:sp>
          <p:nvSpPr>
            <p:cNvPr id="19" name="正方形/長方形 18"/>
            <p:cNvSpPr/>
            <p:nvPr/>
          </p:nvSpPr>
          <p:spPr>
            <a:xfrm>
              <a:off x="7020272" y="3167140"/>
              <a:ext cx="187220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sz="2400" dirty="0" smtClean="0"/>
                <a:t>Escape route</a:t>
              </a:r>
              <a:endParaRPr lang="ja-JP" alt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29594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0" y="692696"/>
            <a:ext cx="9144000" cy="45719"/>
          </a:xfrm>
          <a:prstGeom prst="rect">
            <a:avLst/>
          </a:prstGeom>
          <a:solidFill>
            <a:srgbClr val="111987"/>
          </a:solidFill>
          <a:ln w="0">
            <a:solidFill>
              <a:srgbClr val="1119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 descr="symbol1_7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04448" y="116632"/>
            <a:ext cx="288032" cy="489285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0" y="6597352"/>
            <a:ext cx="9144000" cy="45719"/>
          </a:xfrm>
          <a:prstGeom prst="rect">
            <a:avLst/>
          </a:prstGeom>
          <a:solidFill>
            <a:srgbClr val="111987"/>
          </a:solidFill>
          <a:ln w="0">
            <a:solidFill>
              <a:srgbClr val="1119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107504" y="846994"/>
            <a:ext cx="71336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3600" dirty="0" smtClean="0">
                <a:latin typeface="+mn-ea"/>
              </a:rPr>
              <a:t>Preparation for earthquake in RIBF</a:t>
            </a:r>
            <a:endParaRPr lang="ja-JP" altLang="en-US" sz="3600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908333"/>
            <a:ext cx="5436096" cy="4077072"/>
          </a:xfrm>
          <a:prstGeom prst="rect">
            <a:avLst/>
          </a:prstGeom>
        </p:spPr>
      </p:pic>
      <p:sp>
        <p:nvSpPr>
          <p:cNvPr id="7" name="正方形/長方形 6"/>
          <p:cNvSpPr/>
          <p:nvPr/>
        </p:nvSpPr>
        <p:spPr>
          <a:xfrm>
            <a:off x="395536" y="1385113"/>
            <a:ext cx="48965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800" dirty="0" smtClean="0"/>
              <a:t>Accelerator uses heavy shields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0" y="6072296"/>
            <a:ext cx="914400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500" dirty="0" smtClean="0"/>
              <a:t>7 kilotons of concrete </a:t>
            </a:r>
            <a:r>
              <a:rPr lang="en-US" altLang="ja-JP" sz="2500" dirty="0"/>
              <a:t>shield are used for the target and beam dump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1" y="1908333"/>
            <a:ext cx="3285317" cy="2463988"/>
          </a:xfrm>
          <a:prstGeom prst="rect">
            <a:avLst/>
          </a:prstGeom>
        </p:spPr>
      </p:pic>
      <p:sp>
        <p:nvSpPr>
          <p:cNvPr id="10" name="正方形/長方形 9"/>
          <p:cNvSpPr/>
          <p:nvPr/>
        </p:nvSpPr>
        <p:spPr>
          <a:xfrm>
            <a:off x="5976464" y="4441362"/>
            <a:ext cx="32403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 smtClean="0"/>
              <a:t>Weight of one block is</a:t>
            </a:r>
          </a:p>
          <a:p>
            <a:r>
              <a:rPr lang="en-US" altLang="ja-JP" sz="2400" dirty="0" smtClean="0"/>
              <a:t>1m x 1.5m x 6m x 3.5t/m</a:t>
            </a:r>
            <a:r>
              <a:rPr lang="en-US" altLang="ja-JP" sz="2400" baseline="30000" dirty="0" smtClean="0"/>
              <a:t>3</a:t>
            </a:r>
            <a:r>
              <a:rPr lang="en-US" altLang="ja-JP" sz="2400" dirty="0" smtClean="0"/>
              <a:t>=31.5 </a:t>
            </a:r>
            <a:r>
              <a:rPr lang="en-US" altLang="ja-JP" sz="2400" dirty="0" smtClean="0"/>
              <a:t>tons</a:t>
            </a:r>
            <a:endParaRPr lang="en-US" altLang="ja-JP" sz="2400" dirty="0" smtClean="0"/>
          </a:p>
        </p:txBody>
      </p:sp>
      <p:grpSp>
        <p:nvGrpSpPr>
          <p:cNvPr id="13" name="グループ化 12"/>
          <p:cNvGrpSpPr/>
          <p:nvPr/>
        </p:nvGrpSpPr>
        <p:grpSpPr>
          <a:xfrm>
            <a:off x="5722633" y="2663243"/>
            <a:ext cx="2881815" cy="1629853"/>
            <a:chOff x="5722633" y="2663243"/>
            <a:chExt cx="2881815" cy="1629853"/>
          </a:xfrm>
        </p:grpSpPr>
        <p:sp>
          <p:nvSpPr>
            <p:cNvPr id="11" name="円/楕円 10"/>
            <p:cNvSpPr/>
            <p:nvPr/>
          </p:nvSpPr>
          <p:spPr>
            <a:xfrm>
              <a:off x="6300192" y="2996952"/>
              <a:ext cx="1656184" cy="129614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5722633" y="2663243"/>
              <a:ext cx="28818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rgbClr val="FF0000"/>
                  </a:solidFill>
                </a:rPr>
                <a:t>Steel plate of 8mm thickness</a:t>
              </a:r>
              <a:endParaRPr kumimoji="1" lang="ja-JP" altLang="en-US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67336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0" y="692696"/>
            <a:ext cx="9144000" cy="45719"/>
          </a:xfrm>
          <a:prstGeom prst="rect">
            <a:avLst/>
          </a:prstGeom>
          <a:solidFill>
            <a:srgbClr val="111987"/>
          </a:solidFill>
          <a:ln w="0">
            <a:solidFill>
              <a:srgbClr val="1119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 descr="symbol1_7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04448" y="116632"/>
            <a:ext cx="288032" cy="489285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0" y="6597352"/>
            <a:ext cx="9144000" cy="45719"/>
          </a:xfrm>
          <a:prstGeom prst="rect">
            <a:avLst/>
          </a:prstGeom>
          <a:solidFill>
            <a:srgbClr val="111987"/>
          </a:solidFill>
          <a:ln w="0">
            <a:solidFill>
              <a:srgbClr val="1119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323528" y="4757807"/>
            <a:ext cx="46936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 smtClean="0">
                <a:latin typeface="+mn-ea"/>
              </a:rPr>
              <a:t>Gas cylinders are locked on the stand by chain or nylon sleeves</a:t>
            </a:r>
            <a:endParaRPr lang="ja-JP" altLang="en-US" sz="2400" dirty="0"/>
          </a:p>
        </p:txBody>
      </p:sp>
      <p:sp>
        <p:nvSpPr>
          <p:cNvPr id="11" name="正方形/長方形 10"/>
          <p:cNvSpPr/>
          <p:nvPr/>
        </p:nvSpPr>
        <p:spPr>
          <a:xfrm>
            <a:off x="107504" y="846994"/>
            <a:ext cx="71336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3600" dirty="0" smtClean="0">
                <a:latin typeface="+mn-ea"/>
              </a:rPr>
              <a:t>Preparation for earthquake in RIBF</a:t>
            </a:r>
            <a:endParaRPr lang="ja-JP" altLang="en-US" sz="3600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10978" y="523047"/>
            <a:ext cx="3048000" cy="5422900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211520"/>
            <a:ext cx="3114675" cy="2019300"/>
          </a:xfrm>
          <a:prstGeom prst="rect">
            <a:avLst/>
          </a:prstGeom>
        </p:spPr>
      </p:pic>
      <p:grpSp>
        <p:nvGrpSpPr>
          <p:cNvPr id="17" name="グループ化 16"/>
          <p:cNvGrpSpPr/>
          <p:nvPr/>
        </p:nvGrpSpPr>
        <p:grpSpPr>
          <a:xfrm>
            <a:off x="5742143" y="2504765"/>
            <a:ext cx="3401857" cy="923330"/>
            <a:chOff x="5742143" y="2504765"/>
            <a:chExt cx="3401857" cy="923330"/>
          </a:xfrm>
        </p:grpSpPr>
        <p:sp>
          <p:nvSpPr>
            <p:cNvPr id="13" name="円/楕円 12"/>
            <p:cNvSpPr/>
            <p:nvPr/>
          </p:nvSpPr>
          <p:spPr>
            <a:xfrm>
              <a:off x="5742143" y="2518560"/>
              <a:ext cx="1075116" cy="84139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6916571" y="2504765"/>
              <a:ext cx="222742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>
                  <a:solidFill>
                    <a:srgbClr val="FF0000"/>
                  </a:solidFill>
                </a:rPr>
                <a:t>Regulator is easy to break when it falls down</a:t>
              </a:r>
              <a:endParaRPr kumimoji="1" lang="ja-JP" alt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15" name="正方形/長方形 14"/>
          <p:cNvSpPr/>
          <p:nvPr/>
        </p:nvSpPr>
        <p:spPr>
          <a:xfrm>
            <a:off x="5017149" y="4708539"/>
            <a:ext cx="42496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 smtClean="0">
                <a:latin typeface="+mn-ea"/>
              </a:rPr>
              <a:t>Gas cylinders become missile </a:t>
            </a:r>
            <a:endParaRPr lang="ja-JP" altLang="en-US" sz="2400" dirty="0"/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5173648"/>
            <a:ext cx="2002266" cy="1348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815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図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73988">
            <a:off x="7210950" y="710627"/>
            <a:ext cx="1184514" cy="1636933"/>
          </a:xfrm>
          <a:prstGeom prst="rect">
            <a:avLst/>
          </a:prstGeom>
        </p:spPr>
      </p:pic>
      <p:grpSp>
        <p:nvGrpSpPr>
          <p:cNvPr id="24" name="グループ化 23"/>
          <p:cNvGrpSpPr/>
          <p:nvPr/>
        </p:nvGrpSpPr>
        <p:grpSpPr>
          <a:xfrm>
            <a:off x="0" y="116632"/>
            <a:ext cx="9144000" cy="6526439"/>
            <a:chOff x="0" y="116632"/>
            <a:chExt cx="9144000" cy="6526439"/>
          </a:xfrm>
        </p:grpSpPr>
        <p:sp>
          <p:nvSpPr>
            <p:cNvPr id="4" name="正方形/長方形 3"/>
            <p:cNvSpPr/>
            <p:nvPr/>
          </p:nvSpPr>
          <p:spPr>
            <a:xfrm>
              <a:off x="0" y="692696"/>
              <a:ext cx="9144000" cy="45719"/>
            </a:xfrm>
            <a:prstGeom prst="rect">
              <a:avLst/>
            </a:prstGeom>
            <a:solidFill>
              <a:srgbClr val="111987"/>
            </a:solidFill>
            <a:ln w="0">
              <a:solidFill>
                <a:srgbClr val="11198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5" name="図 4" descr="symbol1_72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604448" y="116632"/>
              <a:ext cx="288032" cy="489285"/>
            </a:xfrm>
            <a:prstGeom prst="rect">
              <a:avLst/>
            </a:prstGeom>
          </p:spPr>
        </p:pic>
        <p:sp>
          <p:nvSpPr>
            <p:cNvPr id="6" name="正方形/長方形 5"/>
            <p:cNvSpPr/>
            <p:nvPr/>
          </p:nvSpPr>
          <p:spPr>
            <a:xfrm>
              <a:off x="0" y="6597352"/>
              <a:ext cx="9144000" cy="45719"/>
            </a:xfrm>
            <a:prstGeom prst="rect">
              <a:avLst/>
            </a:prstGeom>
            <a:solidFill>
              <a:srgbClr val="111987"/>
            </a:solidFill>
            <a:ln w="0">
              <a:solidFill>
                <a:srgbClr val="11198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9" name="正方形/長方形 8"/>
          <p:cNvSpPr/>
          <p:nvPr/>
        </p:nvSpPr>
        <p:spPr>
          <a:xfrm>
            <a:off x="107504" y="723262"/>
            <a:ext cx="61286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3600" dirty="0">
                <a:latin typeface="+mn-ea"/>
              </a:rPr>
              <a:t>Emergency </a:t>
            </a:r>
            <a:r>
              <a:rPr lang="en-US" altLang="ja-JP" sz="3600" dirty="0" smtClean="0">
                <a:latin typeface="+mn-ea"/>
              </a:rPr>
              <a:t>measures in RIKEN</a:t>
            </a:r>
            <a:endParaRPr lang="ja-JP" altLang="en-US" sz="3600" dirty="0"/>
          </a:p>
        </p:txBody>
      </p:sp>
      <p:grpSp>
        <p:nvGrpSpPr>
          <p:cNvPr id="25" name="グループ化 24"/>
          <p:cNvGrpSpPr/>
          <p:nvPr/>
        </p:nvGrpSpPr>
        <p:grpSpPr>
          <a:xfrm>
            <a:off x="313546" y="1477627"/>
            <a:ext cx="4258454" cy="1180252"/>
            <a:chOff x="313546" y="1477627"/>
            <a:chExt cx="4258454" cy="1180252"/>
          </a:xfrm>
        </p:grpSpPr>
        <p:sp>
          <p:nvSpPr>
            <p:cNvPr id="10" name="正方形/長方形 9"/>
            <p:cNvSpPr/>
            <p:nvPr/>
          </p:nvSpPr>
          <p:spPr>
            <a:xfrm>
              <a:off x="313546" y="1477627"/>
              <a:ext cx="2887329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3600" dirty="0" smtClean="0">
                  <a:latin typeface="+mn-ea"/>
                </a:rPr>
                <a:t>First Proposal</a:t>
              </a:r>
              <a:endParaRPr lang="ja-JP" altLang="en-US" sz="3600" dirty="0"/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1349643" y="2011548"/>
              <a:ext cx="3222357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3600" dirty="0" smtClean="0">
                  <a:latin typeface="+mn-ea"/>
                </a:rPr>
                <a:t>Stop your work!</a:t>
              </a:r>
              <a:endParaRPr lang="ja-JP" altLang="en-US" sz="3600" dirty="0"/>
            </a:p>
          </p:txBody>
        </p:sp>
      </p:grpSp>
      <p:grpSp>
        <p:nvGrpSpPr>
          <p:cNvPr id="26" name="グループ化 25"/>
          <p:cNvGrpSpPr/>
          <p:nvPr/>
        </p:nvGrpSpPr>
        <p:grpSpPr>
          <a:xfrm>
            <a:off x="0" y="3033555"/>
            <a:ext cx="3565400" cy="2791856"/>
            <a:chOff x="0" y="3033555"/>
            <a:chExt cx="3565400" cy="2791856"/>
          </a:xfrm>
        </p:grpSpPr>
        <p:pic>
          <p:nvPicPr>
            <p:cNvPr id="3" name="図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885" y="3033555"/>
              <a:ext cx="2152650" cy="2066925"/>
            </a:xfrm>
            <a:prstGeom prst="rect">
              <a:avLst/>
            </a:prstGeom>
          </p:spPr>
        </p:pic>
        <p:sp>
          <p:nvSpPr>
            <p:cNvPr id="12" name="正方形/長方形 11"/>
            <p:cNvSpPr/>
            <p:nvPr/>
          </p:nvSpPr>
          <p:spPr>
            <a:xfrm>
              <a:off x="0" y="4992817"/>
              <a:ext cx="329128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2400" dirty="0" smtClean="0">
                  <a:latin typeface="+mn-ea"/>
                </a:rPr>
                <a:t>Step off from the ladder</a:t>
              </a:r>
              <a:endParaRPr lang="ja-JP" altLang="en-US" sz="2400" dirty="0"/>
            </a:p>
          </p:txBody>
        </p:sp>
        <p:sp>
          <p:nvSpPr>
            <p:cNvPr id="13" name="正方形/長方形 12"/>
            <p:cNvSpPr/>
            <p:nvPr/>
          </p:nvSpPr>
          <p:spPr>
            <a:xfrm>
              <a:off x="0" y="5363746"/>
              <a:ext cx="356540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2400" dirty="0" smtClean="0">
                  <a:solidFill>
                    <a:srgbClr val="C00000"/>
                  </a:solidFill>
                  <a:latin typeface="+mn-ea"/>
                </a:rPr>
                <a:t>Do not hold on </a:t>
              </a:r>
              <a:r>
                <a:rPr lang="en-US" altLang="ja-JP" sz="2400" dirty="0" smtClean="0">
                  <a:latin typeface="+mn-ea"/>
                </a:rPr>
                <a:t>the ladder </a:t>
              </a:r>
              <a:endParaRPr lang="ja-JP" altLang="en-US" sz="2400" dirty="0"/>
            </a:p>
          </p:txBody>
        </p:sp>
      </p:grpSp>
      <p:grpSp>
        <p:nvGrpSpPr>
          <p:cNvPr id="27" name="グループ化 26"/>
          <p:cNvGrpSpPr/>
          <p:nvPr/>
        </p:nvGrpSpPr>
        <p:grpSpPr>
          <a:xfrm>
            <a:off x="3585284" y="2940475"/>
            <a:ext cx="3002940" cy="2848636"/>
            <a:chOff x="3585284" y="2940475"/>
            <a:chExt cx="3002940" cy="2848636"/>
          </a:xfrm>
        </p:grpSpPr>
        <p:pic>
          <p:nvPicPr>
            <p:cNvPr id="7" name="図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5284" y="2940475"/>
              <a:ext cx="2459671" cy="1849114"/>
            </a:xfrm>
            <a:prstGeom prst="rect">
              <a:avLst/>
            </a:prstGeom>
          </p:spPr>
        </p:pic>
        <p:sp>
          <p:nvSpPr>
            <p:cNvPr id="14" name="正方形/長方形 13"/>
            <p:cNvSpPr/>
            <p:nvPr/>
          </p:nvSpPr>
          <p:spPr>
            <a:xfrm>
              <a:off x="3641356" y="4958114"/>
              <a:ext cx="2946868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sz="2400" dirty="0" smtClean="0">
                  <a:latin typeface="+mn-ea"/>
                </a:rPr>
                <a:t>Bring down the object from crane</a:t>
              </a:r>
              <a:endParaRPr lang="ja-JP" altLang="en-US" sz="2400" dirty="0"/>
            </a:p>
          </p:txBody>
        </p:sp>
      </p:grpSp>
      <p:grpSp>
        <p:nvGrpSpPr>
          <p:cNvPr id="28" name="グループ化 27"/>
          <p:cNvGrpSpPr/>
          <p:nvPr/>
        </p:nvGrpSpPr>
        <p:grpSpPr>
          <a:xfrm>
            <a:off x="6204523" y="2934930"/>
            <a:ext cx="3103735" cy="2871261"/>
            <a:chOff x="6204523" y="2934930"/>
            <a:chExt cx="3103735" cy="2871261"/>
          </a:xfrm>
        </p:grpSpPr>
        <p:pic>
          <p:nvPicPr>
            <p:cNvPr id="15" name="図 1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0233" y="2934930"/>
              <a:ext cx="2160240" cy="1865052"/>
            </a:xfrm>
            <a:prstGeom prst="rect">
              <a:avLst/>
            </a:prstGeom>
          </p:spPr>
        </p:pic>
        <p:sp>
          <p:nvSpPr>
            <p:cNvPr id="16" name="正方形/長方形 15"/>
            <p:cNvSpPr/>
            <p:nvPr/>
          </p:nvSpPr>
          <p:spPr>
            <a:xfrm>
              <a:off x="6396074" y="4981195"/>
              <a:ext cx="268855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2400" dirty="0" smtClean="0">
                  <a:latin typeface="+mn-ea"/>
                </a:rPr>
                <a:t>Shut the bottle cap</a:t>
              </a:r>
              <a:endParaRPr lang="ja-JP" altLang="en-US" sz="2400" dirty="0"/>
            </a:p>
          </p:txBody>
        </p:sp>
        <p:sp>
          <p:nvSpPr>
            <p:cNvPr id="17" name="正方形/長方形 16"/>
            <p:cNvSpPr/>
            <p:nvPr/>
          </p:nvSpPr>
          <p:spPr>
            <a:xfrm>
              <a:off x="6204523" y="5344526"/>
              <a:ext cx="310373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2400" dirty="0" smtClean="0">
                  <a:solidFill>
                    <a:srgbClr val="C00000"/>
                  </a:solidFill>
                  <a:latin typeface="+mn-ea"/>
                </a:rPr>
                <a:t>Ventilation </a:t>
              </a:r>
              <a:r>
                <a:rPr lang="en-US" altLang="ja-JP" sz="2400" dirty="0" smtClean="0">
                  <a:latin typeface="+mn-ea"/>
                </a:rPr>
                <a:t>might stop </a:t>
              </a:r>
              <a:endParaRPr lang="ja-JP" altLang="en-US" sz="2400" dirty="0"/>
            </a:p>
          </p:txBody>
        </p:sp>
      </p:grpSp>
      <p:sp>
        <p:nvSpPr>
          <p:cNvPr id="19" name="正方形/長方形 18"/>
          <p:cNvSpPr/>
          <p:nvPr/>
        </p:nvSpPr>
        <p:spPr>
          <a:xfrm>
            <a:off x="827584" y="6001113"/>
            <a:ext cx="77169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dirty="0" smtClean="0">
                <a:solidFill>
                  <a:srgbClr val="C00000"/>
                </a:solidFill>
                <a:latin typeface="+mn-ea"/>
              </a:rPr>
              <a:t>Before you drop, it </a:t>
            </a:r>
            <a:r>
              <a:rPr lang="en-US" altLang="ja-JP" sz="2800" dirty="0">
                <a:solidFill>
                  <a:srgbClr val="C00000"/>
                </a:solidFill>
              </a:rPr>
              <a:t>keep the damage at a minimum</a:t>
            </a:r>
            <a:endParaRPr lang="ja-JP" altLang="en-US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719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0" y="692696"/>
            <a:ext cx="9144000" cy="45719"/>
          </a:xfrm>
          <a:prstGeom prst="rect">
            <a:avLst/>
          </a:prstGeom>
          <a:solidFill>
            <a:srgbClr val="111987"/>
          </a:solidFill>
          <a:ln w="0">
            <a:solidFill>
              <a:srgbClr val="1119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 descr="symbol1_7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04448" y="116632"/>
            <a:ext cx="288032" cy="489285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0" y="6597352"/>
            <a:ext cx="9144000" cy="45719"/>
          </a:xfrm>
          <a:prstGeom prst="rect">
            <a:avLst/>
          </a:prstGeom>
          <a:solidFill>
            <a:srgbClr val="111987"/>
          </a:solidFill>
          <a:ln w="0">
            <a:solidFill>
              <a:srgbClr val="1119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107504" y="825194"/>
            <a:ext cx="61286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3600" dirty="0">
                <a:latin typeface="+mn-ea"/>
              </a:rPr>
              <a:t>Emergency </a:t>
            </a:r>
            <a:r>
              <a:rPr lang="en-US" altLang="ja-JP" sz="3600" dirty="0" smtClean="0">
                <a:latin typeface="+mn-ea"/>
              </a:rPr>
              <a:t>measures in RIKEN</a:t>
            </a:r>
            <a:endParaRPr lang="ja-JP" altLang="en-US" sz="3600" dirty="0"/>
          </a:p>
        </p:txBody>
      </p:sp>
      <p:sp>
        <p:nvSpPr>
          <p:cNvPr id="10" name="正方形/長方形 9"/>
          <p:cNvSpPr/>
          <p:nvPr/>
        </p:nvSpPr>
        <p:spPr>
          <a:xfrm>
            <a:off x="683568" y="4042882"/>
            <a:ext cx="54754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800" dirty="0" smtClean="0">
                <a:latin typeface="+mn-ea"/>
              </a:rPr>
              <a:t>When the emergency light is out, it gets really dark.</a:t>
            </a:r>
            <a:endParaRPr lang="ja-JP" altLang="en-US" sz="2800" dirty="0"/>
          </a:p>
        </p:txBody>
      </p:sp>
      <p:sp>
        <p:nvSpPr>
          <p:cNvPr id="7" name="正方形/長方形 6"/>
          <p:cNvSpPr/>
          <p:nvPr/>
        </p:nvSpPr>
        <p:spPr>
          <a:xfrm>
            <a:off x="523672" y="1527939"/>
            <a:ext cx="54954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3600" dirty="0" smtClean="0">
                <a:latin typeface="+mn-ea"/>
              </a:rPr>
              <a:t>Power supply might cut off</a:t>
            </a:r>
            <a:endParaRPr lang="ja-JP" altLang="en-US" sz="3600" dirty="0"/>
          </a:p>
        </p:txBody>
      </p:sp>
      <p:sp>
        <p:nvSpPr>
          <p:cNvPr id="8" name="正方形/長方形 7"/>
          <p:cNvSpPr/>
          <p:nvPr/>
        </p:nvSpPr>
        <p:spPr>
          <a:xfrm>
            <a:off x="962229" y="2324937"/>
            <a:ext cx="73598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3200" dirty="0" smtClean="0">
                <a:latin typeface="+mn-ea"/>
              </a:rPr>
              <a:t>Turn off the equipment while </a:t>
            </a:r>
            <a:r>
              <a:rPr lang="en-US" altLang="ja-JP" sz="3200" dirty="0">
                <a:latin typeface="+mn-ea"/>
              </a:rPr>
              <a:t>e</a:t>
            </a:r>
            <a:r>
              <a:rPr lang="en-US" altLang="ja-JP" sz="3200" dirty="0" smtClean="0">
                <a:latin typeface="+mn-ea"/>
              </a:rPr>
              <a:t>mergency light is on. It will minimize the fire caused power return.</a:t>
            </a:r>
            <a:endParaRPr lang="ja-JP" altLang="en-US" sz="3200" dirty="0"/>
          </a:p>
        </p:txBody>
      </p:sp>
      <p:sp>
        <p:nvSpPr>
          <p:cNvPr id="11" name="正方形/長方形 10"/>
          <p:cNvSpPr/>
          <p:nvPr/>
        </p:nvSpPr>
        <p:spPr>
          <a:xfrm>
            <a:off x="962228" y="5424624"/>
            <a:ext cx="76422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3200" dirty="0" smtClean="0"/>
              <a:t>Use flashlight or psyllium posted on the wall.</a:t>
            </a:r>
            <a:endParaRPr lang="ja-JP" altLang="en-US" sz="3200" dirty="0"/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3626" y="3526725"/>
            <a:ext cx="1749614" cy="1749614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9948" y="988856"/>
            <a:ext cx="17145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341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/>
      <p:bldP spid="8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角丸四角形 18"/>
          <p:cNvSpPr/>
          <p:nvPr/>
        </p:nvSpPr>
        <p:spPr>
          <a:xfrm>
            <a:off x="3597338" y="1916831"/>
            <a:ext cx="2846870" cy="4639611"/>
          </a:xfrm>
          <a:prstGeom prst="roundRect">
            <a:avLst>
              <a:gd name="adj" fmla="val 6758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0" y="692696"/>
            <a:ext cx="9144000" cy="45719"/>
          </a:xfrm>
          <a:prstGeom prst="rect">
            <a:avLst/>
          </a:prstGeom>
          <a:solidFill>
            <a:srgbClr val="111987"/>
          </a:solidFill>
          <a:ln w="0">
            <a:solidFill>
              <a:srgbClr val="1119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 descr="symbol1_7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04448" y="116632"/>
            <a:ext cx="288032" cy="489285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0" y="6597352"/>
            <a:ext cx="9144000" cy="45719"/>
          </a:xfrm>
          <a:prstGeom prst="rect">
            <a:avLst/>
          </a:prstGeom>
          <a:solidFill>
            <a:srgbClr val="111987"/>
          </a:solidFill>
          <a:ln w="0">
            <a:solidFill>
              <a:srgbClr val="1119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251520" y="856759"/>
            <a:ext cx="44246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3600" dirty="0" smtClean="0">
                <a:latin typeface="+mn-ea"/>
              </a:rPr>
              <a:t>Emergency equipment</a:t>
            </a:r>
            <a:endParaRPr lang="ja-JP" altLang="en-US" sz="3600" dirty="0"/>
          </a:p>
        </p:txBody>
      </p:sp>
      <p:grpSp>
        <p:nvGrpSpPr>
          <p:cNvPr id="16" name="グループ化 15"/>
          <p:cNvGrpSpPr/>
          <p:nvPr/>
        </p:nvGrpSpPr>
        <p:grpSpPr>
          <a:xfrm>
            <a:off x="213828" y="1561589"/>
            <a:ext cx="3394685" cy="2425050"/>
            <a:chOff x="213828" y="1561589"/>
            <a:chExt cx="3394685" cy="2425050"/>
          </a:xfrm>
        </p:grpSpPr>
        <p:pic>
          <p:nvPicPr>
            <p:cNvPr id="2" name="図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828" y="2068160"/>
              <a:ext cx="2557972" cy="1918479"/>
            </a:xfrm>
            <a:prstGeom prst="rect">
              <a:avLst/>
            </a:prstGeom>
          </p:spPr>
        </p:pic>
        <p:sp>
          <p:nvSpPr>
            <p:cNvPr id="10" name="正方形/長方形 9"/>
            <p:cNvSpPr/>
            <p:nvPr/>
          </p:nvSpPr>
          <p:spPr>
            <a:xfrm>
              <a:off x="218033" y="1561589"/>
              <a:ext cx="339048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3200" dirty="0" smtClean="0"/>
                <a:t>Luminescence tape</a:t>
              </a:r>
              <a:endParaRPr lang="ja-JP" altLang="en-US" sz="3200" dirty="0"/>
            </a:p>
          </p:txBody>
        </p:sp>
      </p:grpSp>
      <p:grpSp>
        <p:nvGrpSpPr>
          <p:cNvPr id="17" name="グループ化 16"/>
          <p:cNvGrpSpPr/>
          <p:nvPr/>
        </p:nvGrpSpPr>
        <p:grpSpPr>
          <a:xfrm>
            <a:off x="205106" y="4045138"/>
            <a:ext cx="2551953" cy="2434876"/>
            <a:chOff x="205106" y="4045138"/>
            <a:chExt cx="2551953" cy="2434876"/>
          </a:xfrm>
        </p:grpSpPr>
        <p:pic>
          <p:nvPicPr>
            <p:cNvPr id="8" name="図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106" y="4566049"/>
              <a:ext cx="2551953" cy="1913965"/>
            </a:xfrm>
            <a:prstGeom prst="rect">
              <a:avLst/>
            </a:prstGeom>
          </p:spPr>
        </p:pic>
        <p:sp>
          <p:nvSpPr>
            <p:cNvPr id="11" name="正方形/長方形 10"/>
            <p:cNvSpPr/>
            <p:nvPr/>
          </p:nvSpPr>
          <p:spPr>
            <a:xfrm>
              <a:off x="213828" y="4045138"/>
              <a:ext cx="1557414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3200" dirty="0" smtClean="0"/>
                <a:t>Psyllium</a:t>
              </a:r>
              <a:endParaRPr lang="ja-JP" altLang="en-US" sz="3200" dirty="0"/>
            </a:p>
          </p:txBody>
        </p:sp>
      </p:grpSp>
      <p:grpSp>
        <p:nvGrpSpPr>
          <p:cNvPr id="18" name="グループ化 17"/>
          <p:cNvGrpSpPr/>
          <p:nvPr/>
        </p:nvGrpSpPr>
        <p:grpSpPr>
          <a:xfrm>
            <a:off x="2878124" y="2091624"/>
            <a:ext cx="3422068" cy="4388389"/>
            <a:chOff x="2878124" y="2091624"/>
            <a:chExt cx="3422068" cy="4388389"/>
          </a:xfrm>
        </p:grpSpPr>
        <p:pic>
          <p:nvPicPr>
            <p:cNvPr id="3" name="図 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7904" y="2091624"/>
              <a:ext cx="2592288" cy="1944216"/>
            </a:xfrm>
            <a:prstGeom prst="rect">
              <a:avLst/>
            </a:prstGeom>
          </p:spPr>
        </p:pic>
        <p:pic>
          <p:nvPicPr>
            <p:cNvPr id="9" name="図 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7904" y="4566048"/>
              <a:ext cx="2551953" cy="1913965"/>
            </a:xfrm>
            <a:prstGeom prst="rect">
              <a:avLst/>
            </a:prstGeom>
          </p:spPr>
        </p:pic>
        <p:sp>
          <p:nvSpPr>
            <p:cNvPr id="12" name="右矢印 11"/>
            <p:cNvSpPr/>
            <p:nvPr/>
          </p:nvSpPr>
          <p:spPr>
            <a:xfrm>
              <a:off x="2878124" y="2905499"/>
              <a:ext cx="719214" cy="462910"/>
            </a:xfrm>
            <a:prstGeom prst="rightArrow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右矢印 12"/>
            <p:cNvSpPr/>
            <p:nvPr/>
          </p:nvSpPr>
          <p:spPr>
            <a:xfrm>
              <a:off x="2889299" y="5428919"/>
              <a:ext cx="719214" cy="462910"/>
            </a:xfrm>
            <a:prstGeom prst="rightArrow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4" name="正方形/長方形 13"/>
          <p:cNvSpPr/>
          <p:nvPr/>
        </p:nvSpPr>
        <p:spPr>
          <a:xfrm>
            <a:off x="6564858" y="2583579"/>
            <a:ext cx="260552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 smtClean="0"/>
              <a:t>Luminescence tape lasts 15 minutes, helps you get out the facility.</a:t>
            </a:r>
            <a:endParaRPr lang="ja-JP" altLang="en-US" sz="2400" dirty="0"/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830" y="4390471"/>
            <a:ext cx="215265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961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0" y="692696"/>
            <a:ext cx="9144000" cy="45719"/>
          </a:xfrm>
          <a:prstGeom prst="rect">
            <a:avLst/>
          </a:prstGeom>
          <a:solidFill>
            <a:srgbClr val="111987"/>
          </a:solidFill>
          <a:ln w="0">
            <a:solidFill>
              <a:srgbClr val="1119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 descr="symbol1_7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04448" y="116632"/>
            <a:ext cx="288032" cy="489285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0" y="6597352"/>
            <a:ext cx="9144000" cy="45719"/>
          </a:xfrm>
          <a:prstGeom prst="rect">
            <a:avLst/>
          </a:prstGeom>
          <a:solidFill>
            <a:srgbClr val="111987"/>
          </a:solidFill>
          <a:ln w="0">
            <a:solidFill>
              <a:srgbClr val="1119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323528" y="980728"/>
            <a:ext cx="22910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3600" dirty="0" smtClean="0">
                <a:latin typeface="+mn-ea"/>
              </a:rPr>
              <a:t>Conclusion</a:t>
            </a:r>
            <a:endParaRPr lang="ja-JP" altLang="en-US" sz="3600" dirty="0"/>
          </a:p>
        </p:txBody>
      </p:sp>
      <p:sp>
        <p:nvSpPr>
          <p:cNvPr id="8" name="正方形/長方形 7"/>
          <p:cNvSpPr/>
          <p:nvPr/>
        </p:nvSpPr>
        <p:spPr>
          <a:xfrm>
            <a:off x="647564" y="2589078"/>
            <a:ext cx="78488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3200" dirty="0" smtClean="0">
                <a:latin typeface="+mn-ea"/>
              </a:rPr>
              <a:t>Few steps to </a:t>
            </a:r>
            <a:r>
              <a:rPr lang="en-US" altLang="ja-JP" sz="3200" dirty="0">
                <a:solidFill>
                  <a:srgbClr val="C00000"/>
                </a:solidFill>
              </a:rPr>
              <a:t>keep the damage at a minimum</a:t>
            </a:r>
            <a:r>
              <a:rPr lang="en-US" altLang="ja-JP" sz="3200" dirty="0" smtClean="0">
                <a:latin typeface="+mn-ea"/>
              </a:rPr>
              <a:t> </a:t>
            </a:r>
            <a:endParaRPr lang="ja-JP" altLang="en-US" sz="3200" dirty="0"/>
          </a:p>
        </p:txBody>
      </p:sp>
      <p:sp>
        <p:nvSpPr>
          <p:cNvPr id="9" name="正方形/長方形 8"/>
          <p:cNvSpPr/>
          <p:nvPr/>
        </p:nvSpPr>
        <p:spPr>
          <a:xfrm>
            <a:off x="647564" y="1904887"/>
            <a:ext cx="78488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3200" dirty="0" smtClean="0">
                <a:latin typeface="+mn-ea"/>
              </a:rPr>
              <a:t>Well preparation </a:t>
            </a:r>
            <a:r>
              <a:rPr lang="en-US" altLang="ja-JP" sz="3200" dirty="0" smtClean="0">
                <a:solidFill>
                  <a:srgbClr val="C00000"/>
                </a:solidFill>
                <a:latin typeface="+mn-ea"/>
              </a:rPr>
              <a:t>secure your escape route</a:t>
            </a:r>
            <a:endParaRPr lang="ja-JP" altLang="en-US" sz="3200" dirty="0">
              <a:solidFill>
                <a:srgbClr val="C00000"/>
              </a:solidFill>
            </a:endParaRPr>
          </a:p>
        </p:txBody>
      </p:sp>
      <p:grpSp>
        <p:nvGrpSpPr>
          <p:cNvPr id="14" name="グループ化 13"/>
          <p:cNvGrpSpPr/>
          <p:nvPr/>
        </p:nvGrpSpPr>
        <p:grpSpPr>
          <a:xfrm>
            <a:off x="4048538" y="3286189"/>
            <a:ext cx="4699926" cy="584775"/>
            <a:chOff x="4048538" y="3286189"/>
            <a:chExt cx="4699926" cy="584775"/>
          </a:xfrm>
        </p:grpSpPr>
        <p:sp>
          <p:nvSpPr>
            <p:cNvPr id="10" name="正方形/長方形 9"/>
            <p:cNvSpPr/>
            <p:nvPr/>
          </p:nvSpPr>
          <p:spPr>
            <a:xfrm>
              <a:off x="4912351" y="3286189"/>
              <a:ext cx="3836113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sz="3200" dirty="0" smtClean="0">
                  <a:solidFill>
                    <a:srgbClr val="00B050"/>
                  </a:solidFill>
                  <a:latin typeface="+mn-ea"/>
                </a:rPr>
                <a:t>Leads to public safe </a:t>
              </a:r>
              <a:endParaRPr lang="ja-JP" altLang="en-US" sz="3200" dirty="0">
                <a:solidFill>
                  <a:srgbClr val="00B050"/>
                </a:solidFill>
              </a:endParaRPr>
            </a:p>
          </p:txBody>
        </p:sp>
        <p:sp>
          <p:nvSpPr>
            <p:cNvPr id="11" name="右矢印 10"/>
            <p:cNvSpPr/>
            <p:nvPr/>
          </p:nvSpPr>
          <p:spPr>
            <a:xfrm>
              <a:off x="4048538" y="3331390"/>
              <a:ext cx="719214" cy="462910"/>
            </a:xfrm>
            <a:prstGeom prst="rightArrow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2" name="グループ化 11"/>
          <p:cNvGrpSpPr/>
          <p:nvPr/>
        </p:nvGrpSpPr>
        <p:grpSpPr>
          <a:xfrm>
            <a:off x="647564" y="4179104"/>
            <a:ext cx="4248472" cy="2326019"/>
            <a:chOff x="251520" y="3983300"/>
            <a:chExt cx="4248472" cy="2326019"/>
          </a:xfrm>
        </p:grpSpPr>
        <p:pic>
          <p:nvPicPr>
            <p:cNvPr id="2" name="図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520" y="3983300"/>
              <a:ext cx="4248472" cy="2301848"/>
            </a:xfrm>
            <a:prstGeom prst="rect">
              <a:avLst/>
            </a:prstGeom>
          </p:spPr>
        </p:pic>
        <p:sp>
          <p:nvSpPr>
            <p:cNvPr id="3" name="正方形/長方形 2"/>
            <p:cNvSpPr/>
            <p:nvPr/>
          </p:nvSpPr>
          <p:spPr>
            <a:xfrm>
              <a:off x="251520" y="6150540"/>
              <a:ext cx="4248472" cy="15877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15" name="図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164" y="4509120"/>
            <a:ext cx="2019300" cy="187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083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0" y="692696"/>
            <a:ext cx="9144000" cy="45719"/>
          </a:xfrm>
          <a:prstGeom prst="rect">
            <a:avLst/>
          </a:prstGeom>
          <a:solidFill>
            <a:srgbClr val="111987"/>
          </a:solidFill>
          <a:ln w="0">
            <a:solidFill>
              <a:srgbClr val="1119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 descr="symbol1_7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04448" y="116632"/>
            <a:ext cx="288032" cy="489285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0" y="6597352"/>
            <a:ext cx="9144000" cy="45719"/>
          </a:xfrm>
          <a:prstGeom prst="rect">
            <a:avLst/>
          </a:prstGeom>
          <a:solidFill>
            <a:srgbClr val="111987"/>
          </a:solidFill>
          <a:ln w="0">
            <a:solidFill>
              <a:srgbClr val="1119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323528" y="980728"/>
            <a:ext cx="36503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3600" dirty="0" smtClean="0">
                <a:latin typeface="+mn-ea"/>
              </a:rPr>
              <a:t>Acknowledgement</a:t>
            </a:r>
            <a:endParaRPr lang="ja-JP" altLang="en-US" sz="3600" dirty="0"/>
          </a:p>
        </p:txBody>
      </p:sp>
      <p:sp>
        <p:nvSpPr>
          <p:cNvPr id="9" name="正方形/長方形 8"/>
          <p:cNvSpPr/>
          <p:nvPr/>
        </p:nvSpPr>
        <p:spPr>
          <a:xfrm>
            <a:off x="827584" y="1869372"/>
            <a:ext cx="50914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dirty="0" smtClean="0">
                <a:latin typeface="+mn-ea"/>
              </a:rPr>
              <a:t>Safety Management Group, RIBF</a:t>
            </a:r>
          </a:p>
        </p:txBody>
      </p:sp>
      <p:sp>
        <p:nvSpPr>
          <p:cNvPr id="10" name="正方形/長方形 9"/>
          <p:cNvSpPr/>
          <p:nvPr/>
        </p:nvSpPr>
        <p:spPr>
          <a:xfrm>
            <a:off x="971600" y="2373295"/>
            <a:ext cx="374173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dirty="0" smtClean="0">
                <a:latin typeface="+mn-ea"/>
              </a:rPr>
              <a:t>Dr. </a:t>
            </a:r>
            <a:r>
              <a:rPr lang="en-US" altLang="ja-JP" sz="2800" dirty="0" err="1" smtClean="0">
                <a:latin typeface="+mn-ea"/>
              </a:rPr>
              <a:t>Kanenobu</a:t>
            </a:r>
            <a:r>
              <a:rPr lang="en-US" altLang="ja-JP" sz="2800" dirty="0" smtClean="0">
                <a:latin typeface="+mn-ea"/>
              </a:rPr>
              <a:t> Tanaka</a:t>
            </a:r>
          </a:p>
          <a:p>
            <a:r>
              <a:rPr lang="en-US" altLang="ja-JP" sz="2800" dirty="0" smtClean="0">
                <a:latin typeface="+mn-ea"/>
              </a:rPr>
              <a:t>Dr. Yoshitomo </a:t>
            </a:r>
            <a:r>
              <a:rPr lang="en-US" altLang="ja-JP" sz="2800" dirty="0" err="1" smtClean="0">
                <a:latin typeface="+mn-ea"/>
              </a:rPr>
              <a:t>Uwamino</a:t>
            </a:r>
            <a:endParaRPr lang="en-US" altLang="ja-JP" sz="2800" dirty="0" smtClean="0">
              <a:latin typeface="+mn-ea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827584" y="3803441"/>
            <a:ext cx="77922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800" dirty="0" smtClean="0">
                <a:latin typeface="+mn-ea"/>
              </a:rPr>
              <a:t>Thanks to my colleague providing the pictures of </a:t>
            </a:r>
            <a:r>
              <a:rPr lang="en-US" altLang="ja-JP" sz="2800" dirty="0">
                <a:latin typeface="+mn-ea"/>
                <a:cs typeface="Helvetica" panose="020B0604020202020204" pitchFamily="34" charset="0"/>
              </a:rPr>
              <a:t>the Great East Japan </a:t>
            </a:r>
            <a:r>
              <a:rPr lang="en-US" altLang="ja-JP" sz="2800" dirty="0" smtClean="0">
                <a:latin typeface="+mn-ea"/>
              </a:rPr>
              <a:t>earthquake, 2011.</a:t>
            </a:r>
          </a:p>
        </p:txBody>
      </p:sp>
      <p:sp>
        <p:nvSpPr>
          <p:cNvPr id="13" name="正方形/長方形 12"/>
          <p:cNvSpPr/>
          <p:nvPr/>
        </p:nvSpPr>
        <p:spPr>
          <a:xfrm>
            <a:off x="6156176" y="5906787"/>
            <a:ext cx="25922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800" b="1" dirty="0"/>
              <a:t>Tack </a:t>
            </a:r>
            <a:r>
              <a:rPr lang="en-US" altLang="ja-JP" sz="2800" b="1" dirty="0" err="1"/>
              <a:t>så</a:t>
            </a:r>
            <a:r>
              <a:rPr lang="en-US" altLang="ja-JP" sz="2800" b="1" dirty="0"/>
              <a:t> </a:t>
            </a:r>
            <a:r>
              <a:rPr lang="en-US" altLang="ja-JP" sz="2800" b="1" dirty="0" err="1" smtClean="0"/>
              <a:t>mycket</a:t>
            </a:r>
            <a:r>
              <a:rPr lang="en-US" altLang="ja-JP" sz="2800" b="1" dirty="0"/>
              <a:t>!</a:t>
            </a:r>
            <a:endParaRPr lang="en-US" altLang="ja-JP" sz="2800" dirty="0" smtClean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4009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218574"/>
            <a:ext cx="8890000" cy="4826000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93" y="-15822"/>
            <a:ext cx="8572500" cy="6858000"/>
          </a:xfrm>
          <a:prstGeom prst="rect">
            <a:avLst/>
          </a:prstGeom>
        </p:spPr>
      </p:pic>
      <p:grpSp>
        <p:nvGrpSpPr>
          <p:cNvPr id="5" name="グループ化 4"/>
          <p:cNvGrpSpPr/>
          <p:nvPr/>
        </p:nvGrpSpPr>
        <p:grpSpPr>
          <a:xfrm>
            <a:off x="0" y="116632"/>
            <a:ext cx="9144000" cy="6526439"/>
            <a:chOff x="0" y="116632"/>
            <a:chExt cx="9144000" cy="6526439"/>
          </a:xfrm>
        </p:grpSpPr>
        <p:sp>
          <p:nvSpPr>
            <p:cNvPr id="6" name="正方形/長方形 5"/>
            <p:cNvSpPr/>
            <p:nvPr/>
          </p:nvSpPr>
          <p:spPr>
            <a:xfrm>
              <a:off x="0" y="692696"/>
              <a:ext cx="9144000" cy="45719"/>
            </a:xfrm>
            <a:prstGeom prst="rect">
              <a:avLst/>
            </a:prstGeom>
            <a:solidFill>
              <a:srgbClr val="111987"/>
            </a:solidFill>
            <a:ln w="0">
              <a:solidFill>
                <a:srgbClr val="11198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7" name="図 6" descr="symbol1_72.gif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604448" y="116632"/>
              <a:ext cx="288032" cy="489285"/>
            </a:xfrm>
            <a:prstGeom prst="rect">
              <a:avLst/>
            </a:prstGeom>
          </p:spPr>
        </p:pic>
        <p:sp>
          <p:nvSpPr>
            <p:cNvPr id="8" name="正方形/長方形 7"/>
            <p:cNvSpPr/>
            <p:nvPr/>
          </p:nvSpPr>
          <p:spPr>
            <a:xfrm>
              <a:off x="0" y="6597352"/>
              <a:ext cx="9144000" cy="45719"/>
            </a:xfrm>
            <a:prstGeom prst="rect">
              <a:avLst/>
            </a:prstGeom>
            <a:solidFill>
              <a:srgbClr val="111987"/>
            </a:solidFill>
            <a:ln w="0">
              <a:solidFill>
                <a:srgbClr val="11198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1" name="正方形/長方形 10"/>
          <p:cNvSpPr/>
          <p:nvPr/>
        </p:nvSpPr>
        <p:spPr>
          <a:xfrm>
            <a:off x="179512" y="748759"/>
            <a:ext cx="39693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3200" smtClean="0">
                <a:latin typeface="+mn-ea"/>
              </a:rPr>
              <a:t>RIKEN Safety Division</a:t>
            </a:r>
            <a:endParaRPr lang="ja-JP" altLang="en-US" sz="3200" dirty="0"/>
          </a:p>
        </p:txBody>
      </p:sp>
      <p:sp>
        <p:nvSpPr>
          <p:cNvPr id="12" name="ドーナツ 11"/>
          <p:cNvSpPr/>
          <p:nvPr/>
        </p:nvSpPr>
        <p:spPr>
          <a:xfrm>
            <a:off x="5724128" y="4581128"/>
            <a:ext cx="144016" cy="144016"/>
          </a:xfrm>
          <a:prstGeom prst="donu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3" name="ドーナツ 12"/>
          <p:cNvSpPr/>
          <p:nvPr/>
        </p:nvSpPr>
        <p:spPr>
          <a:xfrm>
            <a:off x="6008612" y="4475652"/>
            <a:ext cx="144016" cy="144016"/>
          </a:xfrm>
          <a:prstGeom prst="donu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4" name="ドーナツ 13"/>
          <p:cNvSpPr/>
          <p:nvPr/>
        </p:nvSpPr>
        <p:spPr>
          <a:xfrm>
            <a:off x="6300192" y="3356992"/>
            <a:ext cx="144016" cy="144016"/>
          </a:xfrm>
          <a:prstGeom prst="donu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5" name="ドーナツ 14"/>
          <p:cNvSpPr/>
          <p:nvPr/>
        </p:nvSpPr>
        <p:spPr>
          <a:xfrm>
            <a:off x="5843771" y="4656044"/>
            <a:ext cx="144016" cy="144016"/>
          </a:xfrm>
          <a:prstGeom prst="donu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6" name="ドーナツ 15"/>
          <p:cNvSpPr/>
          <p:nvPr/>
        </p:nvSpPr>
        <p:spPr>
          <a:xfrm>
            <a:off x="5691915" y="4774333"/>
            <a:ext cx="144016" cy="144016"/>
          </a:xfrm>
          <a:prstGeom prst="donu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7" name="ドーナツ 16"/>
          <p:cNvSpPr/>
          <p:nvPr/>
        </p:nvSpPr>
        <p:spPr>
          <a:xfrm>
            <a:off x="4463705" y="4846341"/>
            <a:ext cx="144016" cy="144016"/>
          </a:xfrm>
          <a:prstGeom prst="donu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8" name="ドーナツ 17"/>
          <p:cNvSpPr/>
          <p:nvPr/>
        </p:nvSpPr>
        <p:spPr>
          <a:xfrm>
            <a:off x="3849600" y="4728052"/>
            <a:ext cx="144016" cy="144016"/>
          </a:xfrm>
          <a:prstGeom prst="donu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9" name="ドーナツ 18"/>
          <p:cNvSpPr/>
          <p:nvPr/>
        </p:nvSpPr>
        <p:spPr>
          <a:xfrm>
            <a:off x="3793808" y="4979181"/>
            <a:ext cx="144016" cy="144016"/>
          </a:xfrm>
          <a:prstGeom prst="donu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0" name="ドーナツ 19"/>
          <p:cNvSpPr/>
          <p:nvPr/>
        </p:nvSpPr>
        <p:spPr>
          <a:xfrm>
            <a:off x="3559996" y="4869074"/>
            <a:ext cx="144016" cy="144016"/>
          </a:xfrm>
          <a:prstGeom prst="donu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1" name="ドーナツ 20"/>
          <p:cNvSpPr/>
          <p:nvPr/>
        </p:nvSpPr>
        <p:spPr>
          <a:xfrm>
            <a:off x="3307503" y="4656044"/>
            <a:ext cx="144016" cy="144016"/>
          </a:xfrm>
          <a:prstGeom prst="donu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pic>
        <p:nvPicPr>
          <p:cNvPr id="25" name="図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59" y="1798620"/>
            <a:ext cx="2540000" cy="1905000"/>
          </a:xfrm>
          <a:prstGeom prst="rect">
            <a:avLst/>
          </a:prstGeom>
        </p:spPr>
      </p:pic>
      <p:grpSp>
        <p:nvGrpSpPr>
          <p:cNvPr id="40" name="グループ化 39"/>
          <p:cNvGrpSpPr/>
          <p:nvPr/>
        </p:nvGrpSpPr>
        <p:grpSpPr>
          <a:xfrm>
            <a:off x="-47221" y="1444134"/>
            <a:ext cx="3422719" cy="3215415"/>
            <a:chOff x="-47221" y="1444134"/>
            <a:chExt cx="3422719" cy="3215415"/>
          </a:xfrm>
        </p:grpSpPr>
        <p:sp>
          <p:nvSpPr>
            <p:cNvPr id="24" name="テキスト ボックス 23"/>
            <p:cNvSpPr txBox="1"/>
            <p:nvPr/>
          </p:nvSpPr>
          <p:spPr>
            <a:xfrm>
              <a:off x="-47221" y="1444134"/>
              <a:ext cx="254428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>
                  <a:solidFill>
                    <a:srgbClr val="C00000"/>
                  </a:solidFill>
                </a:rPr>
                <a:t>Harima Campus, Spring 8</a:t>
              </a:r>
              <a:endParaRPr kumimoji="1" lang="ja-JP" altLang="en-US" dirty="0">
                <a:solidFill>
                  <a:srgbClr val="C00000"/>
                </a:solidFill>
              </a:endParaRPr>
            </a:p>
          </p:txBody>
        </p:sp>
        <p:sp>
          <p:nvSpPr>
            <p:cNvPr id="26" name="フリーフォーム 25"/>
            <p:cNvSpPr/>
            <p:nvPr/>
          </p:nvSpPr>
          <p:spPr>
            <a:xfrm>
              <a:off x="2519464" y="1663430"/>
              <a:ext cx="856034" cy="2996119"/>
            </a:xfrm>
            <a:custGeom>
              <a:avLst/>
              <a:gdLst>
                <a:gd name="connsiteX0" fmla="*/ 856034 w 856034"/>
                <a:gd name="connsiteY0" fmla="*/ 2996119 h 2996119"/>
                <a:gd name="connsiteX1" fmla="*/ 408562 w 856034"/>
                <a:gd name="connsiteY1" fmla="*/ 0 h 2996119"/>
                <a:gd name="connsiteX2" fmla="*/ 0 w 856034"/>
                <a:gd name="connsiteY2" fmla="*/ 0 h 2996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6034" h="2996119">
                  <a:moveTo>
                    <a:pt x="856034" y="2996119"/>
                  </a:moveTo>
                  <a:lnTo>
                    <a:pt x="408562" y="0"/>
                  </a:lnTo>
                  <a:lnTo>
                    <a:pt x="0" y="0"/>
                  </a:lnTo>
                </a:path>
              </a:pathLst>
            </a:cu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9" name="グループ化 38"/>
          <p:cNvGrpSpPr/>
          <p:nvPr/>
        </p:nvGrpSpPr>
        <p:grpSpPr>
          <a:xfrm>
            <a:off x="4170358" y="989479"/>
            <a:ext cx="2384660" cy="3591649"/>
            <a:chOff x="3928560" y="1492768"/>
            <a:chExt cx="2384660" cy="3591649"/>
          </a:xfrm>
        </p:grpSpPr>
        <p:sp>
          <p:nvSpPr>
            <p:cNvPr id="27" name="フリーフォーム 26"/>
            <p:cNvSpPr/>
            <p:nvPr/>
          </p:nvSpPr>
          <p:spPr>
            <a:xfrm>
              <a:off x="3928560" y="1663468"/>
              <a:ext cx="1573348" cy="3420949"/>
            </a:xfrm>
            <a:custGeom>
              <a:avLst/>
              <a:gdLst>
                <a:gd name="connsiteX0" fmla="*/ 1799617 w 1799617"/>
                <a:gd name="connsiteY0" fmla="*/ 2937753 h 2937753"/>
                <a:gd name="connsiteX1" fmla="*/ 0 w 1799617"/>
                <a:gd name="connsiteY1" fmla="*/ 19455 h 2937753"/>
                <a:gd name="connsiteX2" fmla="*/ 535022 w 1799617"/>
                <a:gd name="connsiteY2" fmla="*/ 19455 h 2937753"/>
                <a:gd name="connsiteX3" fmla="*/ 535022 w 1799617"/>
                <a:gd name="connsiteY3" fmla="*/ 0 h 2937753"/>
                <a:gd name="connsiteX4" fmla="*/ 535022 w 1799617"/>
                <a:gd name="connsiteY4" fmla="*/ 0 h 2937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99617" h="2937753">
                  <a:moveTo>
                    <a:pt x="1799617" y="2937753"/>
                  </a:moveTo>
                  <a:lnTo>
                    <a:pt x="0" y="19455"/>
                  </a:lnTo>
                  <a:lnTo>
                    <a:pt x="535022" y="19455"/>
                  </a:lnTo>
                  <a:lnTo>
                    <a:pt x="535022" y="0"/>
                  </a:lnTo>
                  <a:lnTo>
                    <a:pt x="535022" y="0"/>
                  </a:lnTo>
                </a:path>
              </a:pathLst>
            </a:cu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テキスト ボックス 27"/>
            <p:cNvSpPr txBox="1"/>
            <p:nvPr/>
          </p:nvSpPr>
          <p:spPr>
            <a:xfrm>
              <a:off x="4273623" y="1492768"/>
              <a:ext cx="203959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>
                  <a:solidFill>
                    <a:srgbClr val="C00000"/>
                  </a:solidFill>
                </a:rPr>
                <a:t>Wako Campus, RIBF</a:t>
              </a:r>
              <a:endParaRPr kumimoji="1" lang="ja-JP" altLang="en-US" dirty="0">
                <a:solidFill>
                  <a:srgbClr val="C00000"/>
                </a:solidFill>
              </a:endParaRPr>
            </a:p>
          </p:txBody>
        </p:sp>
      </p:grpSp>
      <p:pic>
        <p:nvPicPr>
          <p:cNvPr id="29" name="図 2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018" y="811237"/>
            <a:ext cx="2540000" cy="1905000"/>
          </a:xfrm>
          <a:prstGeom prst="rect">
            <a:avLst/>
          </a:prstGeom>
        </p:spPr>
      </p:pic>
      <p:grpSp>
        <p:nvGrpSpPr>
          <p:cNvPr id="2" name="グループ化 1"/>
          <p:cNvGrpSpPr/>
          <p:nvPr/>
        </p:nvGrpSpPr>
        <p:grpSpPr>
          <a:xfrm>
            <a:off x="6667230" y="4367998"/>
            <a:ext cx="2427788" cy="2174499"/>
            <a:chOff x="6667230" y="4367998"/>
            <a:chExt cx="2427788" cy="2174499"/>
          </a:xfrm>
        </p:grpSpPr>
        <p:pic>
          <p:nvPicPr>
            <p:cNvPr id="30" name="図 2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6980" y="4751469"/>
              <a:ext cx="2388038" cy="1791028"/>
            </a:xfrm>
            <a:prstGeom prst="rect">
              <a:avLst/>
            </a:prstGeom>
          </p:spPr>
        </p:pic>
        <p:sp>
          <p:nvSpPr>
            <p:cNvPr id="33" name="テキスト ボックス 32"/>
            <p:cNvSpPr txBox="1"/>
            <p:nvPr/>
          </p:nvSpPr>
          <p:spPr>
            <a:xfrm>
              <a:off x="6667230" y="4367998"/>
              <a:ext cx="175144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>
                  <a:solidFill>
                    <a:srgbClr val="C00000"/>
                  </a:solidFill>
                </a:rPr>
                <a:t>Tsukuba Campus</a:t>
              </a:r>
              <a:endParaRPr kumimoji="1" lang="ja-JP" altLang="en-US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42" name="グループ化 41"/>
          <p:cNvGrpSpPr/>
          <p:nvPr/>
        </p:nvGrpSpPr>
        <p:grpSpPr>
          <a:xfrm>
            <a:off x="4273670" y="5014731"/>
            <a:ext cx="1951816" cy="1461943"/>
            <a:chOff x="3728763" y="5028751"/>
            <a:chExt cx="1951816" cy="1461943"/>
          </a:xfrm>
        </p:grpSpPr>
        <p:pic>
          <p:nvPicPr>
            <p:cNvPr id="31" name="図 30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28763" y="5061944"/>
              <a:ext cx="1905000" cy="1428750"/>
            </a:xfrm>
            <a:prstGeom prst="rect">
              <a:avLst/>
            </a:prstGeom>
          </p:spPr>
        </p:pic>
        <p:sp>
          <p:nvSpPr>
            <p:cNvPr id="34" name="テキスト ボックス 33"/>
            <p:cNvSpPr txBox="1"/>
            <p:nvPr/>
          </p:nvSpPr>
          <p:spPr>
            <a:xfrm>
              <a:off x="3728763" y="5028751"/>
              <a:ext cx="195181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>
                  <a:solidFill>
                    <a:srgbClr val="C00000"/>
                  </a:solidFill>
                </a:rPr>
                <a:t>Yokohama Campus</a:t>
              </a:r>
              <a:endParaRPr kumimoji="1" lang="ja-JP" altLang="en-US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41" name="グループ化 40"/>
          <p:cNvGrpSpPr/>
          <p:nvPr/>
        </p:nvGrpSpPr>
        <p:grpSpPr>
          <a:xfrm>
            <a:off x="111608" y="4628635"/>
            <a:ext cx="2559282" cy="1915388"/>
            <a:chOff x="111608" y="4628635"/>
            <a:chExt cx="2559282" cy="1915388"/>
          </a:xfrm>
        </p:grpSpPr>
        <p:pic>
          <p:nvPicPr>
            <p:cNvPr id="32" name="図 31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08" y="4639023"/>
              <a:ext cx="2540000" cy="1905000"/>
            </a:xfrm>
            <a:prstGeom prst="rect">
              <a:avLst/>
            </a:prstGeom>
          </p:spPr>
        </p:pic>
        <p:sp>
          <p:nvSpPr>
            <p:cNvPr id="35" name="テキスト ボックス 34"/>
            <p:cNvSpPr txBox="1"/>
            <p:nvPr/>
          </p:nvSpPr>
          <p:spPr>
            <a:xfrm>
              <a:off x="1206387" y="4628635"/>
              <a:ext cx="146450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>
                  <a:solidFill>
                    <a:srgbClr val="C00000"/>
                  </a:solidFill>
                </a:rPr>
                <a:t>Kobe Campus</a:t>
              </a:r>
              <a:endParaRPr kumimoji="1" lang="ja-JP" altLang="en-US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38" name="グループ化 37"/>
          <p:cNvGrpSpPr/>
          <p:nvPr/>
        </p:nvGrpSpPr>
        <p:grpSpPr>
          <a:xfrm>
            <a:off x="3402766" y="2251028"/>
            <a:ext cx="5683188" cy="1952031"/>
            <a:chOff x="3375498" y="1843950"/>
            <a:chExt cx="5683188" cy="1952031"/>
          </a:xfrm>
        </p:grpSpPr>
        <p:pic>
          <p:nvPicPr>
            <p:cNvPr id="36" name="図 35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75498" y="1862002"/>
              <a:ext cx="5683188" cy="1933979"/>
            </a:xfrm>
            <a:prstGeom prst="rect">
              <a:avLst/>
            </a:prstGeom>
          </p:spPr>
        </p:pic>
        <p:sp>
          <p:nvSpPr>
            <p:cNvPr id="37" name="正方形/長方形 36"/>
            <p:cNvSpPr/>
            <p:nvPr/>
          </p:nvSpPr>
          <p:spPr>
            <a:xfrm>
              <a:off x="3375498" y="1843950"/>
              <a:ext cx="377577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altLang="ja-JP" dirty="0">
                  <a:solidFill>
                    <a:srgbClr val="C00000"/>
                  </a:solidFill>
                </a:rPr>
                <a:t>Superconducting Ring Cyclotron (SRC) </a:t>
              </a:r>
              <a:endParaRPr lang="ja-JP" altLang="en-US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46" name="グループ化 45"/>
          <p:cNvGrpSpPr/>
          <p:nvPr/>
        </p:nvGrpSpPr>
        <p:grpSpPr>
          <a:xfrm>
            <a:off x="62803" y="3814447"/>
            <a:ext cx="4704034" cy="2106504"/>
            <a:chOff x="62803" y="3814447"/>
            <a:chExt cx="4704034" cy="2106504"/>
          </a:xfrm>
        </p:grpSpPr>
        <p:pic>
          <p:nvPicPr>
            <p:cNvPr id="44" name="図 43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190" y="3817196"/>
              <a:ext cx="4690647" cy="2103755"/>
            </a:xfrm>
            <a:prstGeom prst="rect">
              <a:avLst/>
            </a:prstGeom>
          </p:spPr>
        </p:pic>
        <p:sp>
          <p:nvSpPr>
            <p:cNvPr id="45" name="テキスト ボックス 44"/>
            <p:cNvSpPr txBox="1"/>
            <p:nvPr/>
          </p:nvSpPr>
          <p:spPr>
            <a:xfrm>
              <a:off x="62803" y="3814447"/>
              <a:ext cx="135152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>
                  <a:solidFill>
                    <a:srgbClr val="C00000"/>
                  </a:solidFill>
                </a:rPr>
                <a:t>SACLA(XFEL)</a:t>
              </a:r>
              <a:endParaRPr kumimoji="1" lang="ja-JP" altLang="en-US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9357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2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500"/>
                            </p:stCondLst>
                            <p:childTnLst>
                              <p:par>
                                <p:cTn id="10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5" grpId="0" animBg="1"/>
      <p:bldP spid="16" grpId="0" animBg="1"/>
      <p:bldP spid="16" grpId="1" animBg="1"/>
      <p:bldP spid="17" grpId="0" animBg="1"/>
      <p:bldP spid="18" grpId="0" animBg="1"/>
      <p:bldP spid="19" grpId="0" animBg="1"/>
      <p:bldP spid="20" grpId="0" animBg="1"/>
      <p:bldP spid="20" grpId="1" animBg="1"/>
      <p:bldP spid="21" grpId="0" animBg="1"/>
      <p:bldP spid="21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9050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0" y="692696"/>
            <a:ext cx="9144000" cy="45719"/>
          </a:xfrm>
          <a:prstGeom prst="rect">
            <a:avLst/>
          </a:prstGeom>
          <a:solidFill>
            <a:srgbClr val="111987"/>
          </a:solidFill>
          <a:ln w="0">
            <a:solidFill>
              <a:srgbClr val="1119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 descr="symbol1_7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04448" y="116632"/>
            <a:ext cx="288032" cy="489285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0" y="6597352"/>
            <a:ext cx="9144000" cy="45719"/>
          </a:xfrm>
          <a:prstGeom prst="rect">
            <a:avLst/>
          </a:prstGeom>
          <a:solidFill>
            <a:srgbClr val="111987"/>
          </a:solidFill>
          <a:ln w="0">
            <a:solidFill>
              <a:srgbClr val="1119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107504" y="846994"/>
            <a:ext cx="60019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3600" dirty="0" smtClean="0">
                <a:latin typeface="+mn-ea"/>
              </a:rPr>
              <a:t>Seismic base isolation method</a:t>
            </a:r>
            <a:endParaRPr lang="ja-JP" altLang="en-US" sz="3600" dirty="0"/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93325"/>
            <a:ext cx="5038190" cy="4933896"/>
          </a:xfrm>
          <a:prstGeom prst="rect">
            <a:avLst/>
          </a:prstGeom>
        </p:spPr>
      </p:pic>
      <p:sp>
        <p:nvSpPr>
          <p:cNvPr id="15" name="正方形/長方形 14"/>
          <p:cNvSpPr/>
          <p:nvPr/>
        </p:nvSpPr>
        <p:spPr>
          <a:xfrm>
            <a:off x="5670726" y="3010901"/>
            <a:ext cx="309634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 smtClean="0"/>
              <a:t>Seismic </a:t>
            </a:r>
            <a:r>
              <a:rPr lang="en-US" altLang="ja-JP" sz="2400" dirty="0"/>
              <a:t>structure and countermeasures against soil liquefaction, protect the main functions of the </a:t>
            </a:r>
            <a:r>
              <a:rPr lang="en-US" altLang="ja-JP" sz="2400" dirty="0" smtClean="0"/>
              <a:t>facility </a:t>
            </a:r>
            <a:r>
              <a:rPr lang="en-US" altLang="ja-JP" sz="2400" dirty="0"/>
              <a:t>against earthquakes with an intensity of 6-plus on the Japanese scale of 0 -7.</a:t>
            </a:r>
            <a:endParaRPr lang="ja-JP" altLang="en-US" sz="2400" dirty="0"/>
          </a:p>
        </p:txBody>
      </p:sp>
      <p:sp>
        <p:nvSpPr>
          <p:cNvPr id="16" name="正方形/長方形 15"/>
          <p:cNvSpPr/>
          <p:nvPr/>
        </p:nvSpPr>
        <p:spPr>
          <a:xfrm>
            <a:off x="5670726" y="1493325"/>
            <a:ext cx="299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dirty="0" smtClean="0">
                <a:latin typeface="+mn-ea"/>
              </a:rPr>
              <a:t>RIKEN K computer</a:t>
            </a:r>
            <a:endParaRPr lang="en-US" altLang="ja-JP" sz="2800" dirty="0" smtClean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419591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0" y="692696"/>
            <a:ext cx="9144000" cy="45719"/>
          </a:xfrm>
          <a:prstGeom prst="rect">
            <a:avLst/>
          </a:prstGeom>
          <a:solidFill>
            <a:srgbClr val="111987"/>
          </a:solidFill>
          <a:ln w="0">
            <a:solidFill>
              <a:srgbClr val="1119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 descr="symbol1_7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04448" y="116632"/>
            <a:ext cx="288032" cy="489285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0" y="6597352"/>
            <a:ext cx="9144000" cy="45719"/>
          </a:xfrm>
          <a:prstGeom prst="rect">
            <a:avLst/>
          </a:prstGeom>
          <a:solidFill>
            <a:srgbClr val="111987"/>
          </a:solidFill>
          <a:ln w="0">
            <a:solidFill>
              <a:srgbClr val="1119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179512" y="748759"/>
            <a:ext cx="50529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3200" dirty="0" smtClean="0">
                <a:latin typeface="+mn-ea"/>
              </a:rPr>
              <a:t>Main work of </a:t>
            </a:r>
            <a:r>
              <a:rPr lang="en-US" altLang="ja-JP" sz="3200" dirty="0">
                <a:latin typeface="+mn-ea"/>
              </a:rPr>
              <a:t>Safety Division</a:t>
            </a:r>
            <a:endParaRPr lang="ja-JP" altLang="en-US" sz="32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26334" y="1415308"/>
            <a:ext cx="52488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Establish of institutional regulation</a:t>
            </a:r>
            <a:endParaRPr kumimoji="1" lang="ja-JP" altLang="en-US" sz="28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39552" y="2383986"/>
            <a:ext cx="56629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Application procedure to government</a:t>
            </a:r>
            <a:endParaRPr kumimoji="1" lang="ja-JP" altLang="en-US" sz="28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39552" y="3410931"/>
            <a:ext cx="37596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Maintenance of facilities</a:t>
            </a:r>
            <a:endParaRPr kumimoji="1" lang="ja-JP" altLang="en-US" sz="2800" dirty="0"/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145" y="4641103"/>
            <a:ext cx="1428750" cy="1428750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854" y="4888780"/>
            <a:ext cx="1895475" cy="1619250"/>
          </a:xfrm>
          <a:prstGeom prst="rect">
            <a:avLst/>
          </a:prstGeom>
        </p:spPr>
      </p:pic>
      <p:sp>
        <p:nvSpPr>
          <p:cNvPr id="16" name="雲形吹き出し 15"/>
          <p:cNvSpPr/>
          <p:nvPr/>
        </p:nvSpPr>
        <p:spPr>
          <a:xfrm>
            <a:off x="5573997" y="1754657"/>
            <a:ext cx="3664421" cy="2691253"/>
          </a:xfrm>
          <a:prstGeom prst="cloudCallout">
            <a:avLst>
              <a:gd name="adj1" fmla="val -3157"/>
              <a:gd name="adj2" fmla="val 7134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524" y="1415308"/>
            <a:ext cx="2812972" cy="3253557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140" y="3170236"/>
            <a:ext cx="1800225" cy="1257300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507" y="4466789"/>
            <a:ext cx="2114550" cy="1990725"/>
          </a:xfrm>
          <a:prstGeom prst="rect">
            <a:avLst/>
          </a:prstGeom>
        </p:spPr>
      </p:pic>
      <p:sp>
        <p:nvSpPr>
          <p:cNvPr id="20" name="テキスト ボックス 19"/>
          <p:cNvSpPr txBox="1"/>
          <p:nvPr/>
        </p:nvSpPr>
        <p:spPr>
          <a:xfrm>
            <a:off x="1430331" y="1886410"/>
            <a:ext cx="33669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Laboratory Inspection</a:t>
            </a:r>
            <a:endParaRPr kumimoji="1" lang="ja-JP" altLang="en-US" sz="2800" dirty="0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12" y="4149080"/>
            <a:ext cx="270892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069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10" grpId="0"/>
      <p:bldP spid="16" grpId="0" animBg="1"/>
      <p:bldP spid="16" grpId="1" animBg="1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0" y="692696"/>
            <a:ext cx="9144000" cy="45719"/>
          </a:xfrm>
          <a:prstGeom prst="rect">
            <a:avLst/>
          </a:prstGeom>
          <a:solidFill>
            <a:srgbClr val="111987"/>
          </a:solidFill>
          <a:ln w="0">
            <a:solidFill>
              <a:srgbClr val="1119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 descr="symbol1_7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04448" y="116632"/>
            <a:ext cx="288032" cy="489285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0" y="6597352"/>
            <a:ext cx="9144000" cy="45719"/>
          </a:xfrm>
          <a:prstGeom prst="rect">
            <a:avLst/>
          </a:prstGeom>
          <a:solidFill>
            <a:srgbClr val="111987"/>
          </a:solidFill>
          <a:ln w="0">
            <a:solidFill>
              <a:srgbClr val="1119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179512" y="748759"/>
            <a:ext cx="55098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3200" dirty="0" smtClean="0">
                <a:latin typeface="+mn-ea"/>
              </a:rPr>
              <a:t>First mission of </a:t>
            </a:r>
            <a:r>
              <a:rPr lang="en-US" altLang="ja-JP" sz="3200" dirty="0">
                <a:latin typeface="+mn-ea"/>
              </a:rPr>
              <a:t>Safety Division</a:t>
            </a:r>
            <a:endParaRPr lang="ja-JP" altLang="en-US" sz="32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39552" y="1435476"/>
            <a:ext cx="48483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/>
              <a:t>Secure the researcher’s safe</a:t>
            </a:r>
            <a:endParaRPr kumimoji="1" lang="ja-JP" altLang="en-US" sz="32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48072" y="2068459"/>
            <a:ext cx="85905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/>
              <a:t>・</a:t>
            </a:r>
            <a:r>
              <a:rPr kumimoji="1" lang="en-US" altLang="ja-JP" sz="2800" dirty="0" smtClean="0"/>
              <a:t>Keeping laboratory safe (Chemicals, Animals, Waste, </a:t>
            </a:r>
            <a:r>
              <a:rPr kumimoji="1" lang="en-US" altLang="ja-JP" sz="2800" dirty="0" err="1" smtClean="0"/>
              <a:t>etc</a:t>
            </a:r>
            <a:r>
              <a:rPr kumimoji="1" lang="en-US" altLang="ja-JP" sz="2800" dirty="0" smtClean="0"/>
              <a:t>)</a:t>
            </a:r>
          </a:p>
        </p:txBody>
      </p:sp>
      <p:sp>
        <p:nvSpPr>
          <p:cNvPr id="2" name="正方形/長方形 1"/>
          <p:cNvSpPr/>
          <p:nvPr/>
        </p:nvSpPr>
        <p:spPr>
          <a:xfrm>
            <a:off x="1099128" y="3674315"/>
            <a:ext cx="18646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dirty="0" smtClean="0">
                <a:latin typeface="+mn-ea"/>
              </a:rPr>
              <a:t>Earthquake</a:t>
            </a:r>
            <a:endParaRPr lang="ja-JP" altLang="en-US" sz="2800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92" y="4353005"/>
            <a:ext cx="3347864" cy="1925022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2064" y="827987"/>
            <a:ext cx="1676400" cy="1257300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842" y="3790599"/>
            <a:ext cx="4819657" cy="2708941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9265" y="2653762"/>
            <a:ext cx="2162352" cy="3847184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629816" y="2546161"/>
            <a:ext cx="56287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/>
              <a:t>・</a:t>
            </a:r>
            <a:r>
              <a:rPr lang="en-US" altLang="ja-JP" sz="2800" dirty="0"/>
              <a:t>Preparation to accident and </a:t>
            </a:r>
            <a:r>
              <a:rPr lang="en-US" altLang="ja-JP" sz="2800" dirty="0" smtClean="0"/>
              <a:t>disaster</a:t>
            </a:r>
            <a:endParaRPr lang="en-US" altLang="ja-JP" sz="2800" dirty="0"/>
          </a:p>
        </p:txBody>
      </p:sp>
      <p:sp>
        <p:nvSpPr>
          <p:cNvPr id="16" name="正方形/長方形 15"/>
          <p:cNvSpPr/>
          <p:nvPr/>
        </p:nvSpPr>
        <p:spPr>
          <a:xfrm>
            <a:off x="629816" y="3054689"/>
            <a:ext cx="61269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dirty="0"/>
              <a:t>・</a:t>
            </a:r>
            <a:r>
              <a:rPr lang="en-US" altLang="ja-JP" sz="2800" dirty="0">
                <a:latin typeface="+mn-ea"/>
              </a:rPr>
              <a:t>Establishment of emergency measures</a:t>
            </a:r>
            <a:endParaRPr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335774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2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0" y="692696"/>
            <a:ext cx="9144000" cy="45719"/>
          </a:xfrm>
          <a:prstGeom prst="rect">
            <a:avLst/>
          </a:prstGeom>
          <a:solidFill>
            <a:srgbClr val="111987"/>
          </a:solidFill>
          <a:ln w="0">
            <a:solidFill>
              <a:srgbClr val="1119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 descr="symbol1_7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04448" y="116632"/>
            <a:ext cx="288032" cy="489285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0" y="6597352"/>
            <a:ext cx="9144000" cy="45719"/>
          </a:xfrm>
          <a:prstGeom prst="rect">
            <a:avLst/>
          </a:prstGeom>
          <a:solidFill>
            <a:srgbClr val="111987"/>
          </a:solidFill>
          <a:ln w="0">
            <a:solidFill>
              <a:srgbClr val="1119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79512" y="825194"/>
            <a:ext cx="7632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 smtClean="0">
                <a:latin typeface="+mn-ea"/>
              </a:rPr>
              <a:t>Earthquake in Japan</a:t>
            </a:r>
            <a:endParaRPr kumimoji="1" lang="ja-JP" altLang="en-US" sz="4000" dirty="0">
              <a:latin typeface="+mn-ea"/>
            </a:endParaRPr>
          </a:p>
        </p:txBody>
      </p:sp>
      <p:grpSp>
        <p:nvGrpSpPr>
          <p:cNvPr id="18" name="グループ化 17"/>
          <p:cNvGrpSpPr/>
          <p:nvPr/>
        </p:nvGrpSpPr>
        <p:grpSpPr>
          <a:xfrm>
            <a:off x="0" y="2180087"/>
            <a:ext cx="9151756" cy="4320480"/>
            <a:chOff x="21043" y="1988840"/>
            <a:chExt cx="9151756" cy="4320480"/>
          </a:xfrm>
        </p:grpSpPr>
        <p:pic>
          <p:nvPicPr>
            <p:cNvPr id="8" name="図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043" y="1988840"/>
              <a:ext cx="9151756" cy="4320480"/>
            </a:xfrm>
            <a:prstGeom prst="rect">
              <a:avLst/>
            </a:prstGeom>
          </p:spPr>
        </p:pic>
        <p:sp>
          <p:nvSpPr>
            <p:cNvPr id="9" name="テキスト ボックス 8"/>
            <p:cNvSpPr txBox="1"/>
            <p:nvPr/>
          </p:nvSpPr>
          <p:spPr>
            <a:xfrm>
              <a:off x="5508103" y="5760839"/>
              <a:ext cx="3495937" cy="492443"/>
            </a:xfrm>
            <a:prstGeom prst="rect">
              <a:avLst/>
            </a:prstGeom>
            <a:solidFill>
              <a:srgbClr val="EFEFFF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ja-JP" sz="1300" dirty="0">
                  <a:solidFill>
                    <a:srgbClr val="00B0F0"/>
                  </a:solidFill>
                </a:rPr>
                <a:t>April 22, </a:t>
              </a:r>
              <a:r>
                <a:rPr lang="en-US" altLang="ja-JP" sz="1300" dirty="0" smtClean="0">
                  <a:solidFill>
                    <a:srgbClr val="00B0F0"/>
                  </a:solidFill>
                </a:rPr>
                <a:t>2019</a:t>
              </a:r>
              <a:r>
                <a:rPr lang="ja-JP" altLang="en-US" sz="1300" dirty="0"/>
                <a:t> </a:t>
              </a:r>
              <a:r>
                <a:rPr lang="ja-JP" altLang="en-US" sz="1300" dirty="0" smtClean="0"/>
                <a:t> </a:t>
              </a:r>
              <a:r>
                <a:rPr lang="en-US" altLang="ja-JP" sz="1300" dirty="0" smtClean="0">
                  <a:solidFill>
                    <a:srgbClr val="C00000"/>
                  </a:solidFill>
                </a:rPr>
                <a:t>5.4 </a:t>
              </a:r>
              <a:r>
                <a:rPr lang="en-US" altLang="ja-JP" sz="1300" dirty="0" err="1" smtClean="0">
                  <a:solidFill>
                    <a:srgbClr val="C00000"/>
                  </a:solidFill>
                </a:rPr>
                <a:t>magnituide</a:t>
              </a:r>
              <a:endParaRPr lang="en-US" altLang="ja-JP" sz="1300" dirty="0" smtClean="0">
                <a:solidFill>
                  <a:srgbClr val="C00000"/>
                </a:solidFill>
              </a:endParaRPr>
            </a:p>
            <a:p>
              <a:r>
                <a:rPr lang="en-US" altLang="ja-JP" sz="1300" dirty="0" smtClean="0"/>
                <a:t>10km depth, </a:t>
              </a:r>
              <a:r>
                <a:rPr kumimoji="1" lang="en-US" altLang="ja-JP" sz="1300" dirty="0" err="1" smtClean="0"/>
                <a:t>Miyako</a:t>
              </a:r>
              <a:r>
                <a:rPr kumimoji="1" lang="en-US" altLang="ja-JP" sz="1300" dirty="0" smtClean="0"/>
                <a:t>, Iwate</a:t>
              </a:r>
              <a:endParaRPr kumimoji="1" lang="ja-JP" altLang="en-US" sz="1300" dirty="0"/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5508102" y="5286738"/>
              <a:ext cx="3495937" cy="49244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ja-JP" sz="1300" dirty="0">
                  <a:solidFill>
                    <a:srgbClr val="00B0F0"/>
                  </a:solidFill>
                </a:rPr>
                <a:t>April 22, </a:t>
              </a:r>
              <a:r>
                <a:rPr lang="en-US" altLang="ja-JP" sz="1300" dirty="0" smtClean="0">
                  <a:solidFill>
                    <a:srgbClr val="00B0F0"/>
                  </a:solidFill>
                </a:rPr>
                <a:t>2019 </a:t>
              </a:r>
              <a:r>
                <a:rPr lang="ja-JP" altLang="en-US" sz="1300" dirty="0" smtClean="0"/>
                <a:t> </a:t>
              </a:r>
              <a:r>
                <a:rPr lang="en-US" altLang="ja-JP" sz="1300" dirty="0" smtClean="0">
                  <a:solidFill>
                    <a:srgbClr val="C00000"/>
                  </a:solidFill>
                </a:rPr>
                <a:t>4.5 </a:t>
              </a:r>
              <a:r>
                <a:rPr lang="en-US" altLang="ja-JP" sz="1300" dirty="0" err="1" smtClean="0">
                  <a:solidFill>
                    <a:srgbClr val="C00000"/>
                  </a:solidFill>
                </a:rPr>
                <a:t>magnituide</a:t>
              </a:r>
              <a:endParaRPr lang="en-US" altLang="ja-JP" sz="1300" dirty="0" smtClean="0">
                <a:solidFill>
                  <a:srgbClr val="C00000"/>
                </a:solidFill>
              </a:endParaRPr>
            </a:p>
            <a:p>
              <a:r>
                <a:rPr lang="en-US" altLang="ja-JP" sz="1300" dirty="0"/>
                <a:t>5</a:t>
              </a:r>
              <a:r>
                <a:rPr lang="en-US" altLang="ja-JP" sz="1300" dirty="0" smtClean="0"/>
                <a:t>0km depth, </a:t>
              </a:r>
              <a:r>
                <a:rPr lang="en-US" altLang="ja-JP" sz="1300" dirty="0" err="1" smtClean="0"/>
                <a:t>Kushima</a:t>
              </a:r>
              <a:r>
                <a:rPr lang="en-US" altLang="ja-JP" sz="1300" dirty="0" smtClean="0"/>
                <a:t>. Miyazaki</a:t>
              </a:r>
              <a:endParaRPr kumimoji="1" lang="ja-JP" altLang="en-US" sz="1300" dirty="0"/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5508102" y="4830978"/>
              <a:ext cx="3495937" cy="492443"/>
            </a:xfrm>
            <a:prstGeom prst="rect">
              <a:avLst/>
            </a:prstGeom>
            <a:solidFill>
              <a:srgbClr val="EFEFFF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ja-JP" sz="1300" dirty="0">
                  <a:solidFill>
                    <a:srgbClr val="00B0F0"/>
                  </a:solidFill>
                </a:rPr>
                <a:t>April </a:t>
              </a:r>
              <a:r>
                <a:rPr lang="en-US" altLang="ja-JP" sz="1300" dirty="0" smtClean="0">
                  <a:solidFill>
                    <a:srgbClr val="00B0F0"/>
                  </a:solidFill>
                </a:rPr>
                <a:t>24, 2019</a:t>
              </a:r>
              <a:r>
                <a:rPr lang="ja-JP" altLang="en-US" sz="1300" dirty="0"/>
                <a:t> </a:t>
              </a:r>
              <a:r>
                <a:rPr lang="ja-JP" altLang="en-US" sz="1300" dirty="0" smtClean="0"/>
                <a:t> </a:t>
              </a:r>
              <a:r>
                <a:rPr lang="en-US" altLang="ja-JP" sz="1300" dirty="0" smtClean="0">
                  <a:solidFill>
                    <a:srgbClr val="C00000"/>
                  </a:solidFill>
                </a:rPr>
                <a:t>4.5 </a:t>
              </a:r>
              <a:r>
                <a:rPr lang="en-US" altLang="ja-JP" sz="1300" dirty="0" err="1" smtClean="0">
                  <a:solidFill>
                    <a:srgbClr val="C00000"/>
                  </a:solidFill>
                </a:rPr>
                <a:t>magnituide</a:t>
              </a:r>
              <a:endParaRPr lang="en-US" altLang="ja-JP" sz="1300" dirty="0" smtClean="0">
                <a:solidFill>
                  <a:srgbClr val="C00000"/>
                </a:solidFill>
              </a:endParaRPr>
            </a:p>
            <a:p>
              <a:r>
                <a:rPr lang="en-US" altLang="ja-JP" sz="1300" dirty="0" smtClean="0"/>
                <a:t>57km depth, </a:t>
              </a:r>
              <a:r>
                <a:rPr kumimoji="1" lang="en-US" altLang="ja-JP" sz="1300" dirty="0" err="1" smtClean="0"/>
                <a:t>Ishinomaki</a:t>
              </a:r>
              <a:r>
                <a:rPr kumimoji="1" lang="en-US" altLang="ja-JP" sz="1300" dirty="0" smtClean="0"/>
                <a:t>, </a:t>
              </a:r>
              <a:r>
                <a:rPr kumimoji="1" lang="en-US" altLang="ja-JP" sz="1300" dirty="0" err="1" smtClean="0"/>
                <a:t>MIyagi</a:t>
              </a:r>
              <a:endParaRPr kumimoji="1" lang="ja-JP" altLang="en-US" sz="1300" dirty="0"/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5508102" y="4338535"/>
              <a:ext cx="3495937" cy="49244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ja-JP" sz="1300" dirty="0">
                  <a:solidFill>
                    <a:srgbClr val="00B0F0"/>
                  </a:solidFill>
                </a:rPr>
                <a:t>April </a:t>
              </a:r>
              <a:r>
                <a:rPr lang="en-US" altLang="ja-JP" sz="1300" dirty="0" smtClean="0">
                  <a:solidFill>
                    <a:srgbClr val="00B0F0"/>
                  </a:solidFill>
                </a:rPr>
                <a:t>26, 2019 </a:t>
              </a:r>
              <a:r>
                <a:rPr lang="ja-JP" altLang="en-US" sz="1300" dirty="0" smtClean="0"/>
                <a:t> </a:t>
              </a:r>
              <a:r>
                <a:rPr lang="en-US" altLang="ja-JP" sz="1300" dirty="0" smtClean="0">
                  <a:solidFill>
                    <a:srgbClr val="C00000"/>
                  </a:solidFill>
                </a:rPr>
                <a:t>4.3 </a:t>
              </a:r>
              <a:r>
                <a:rPr lang="en-US" altLang="ja-JP" sz="1300" dirty="0" err="1" smtClean="0">
                  <a:solidFill>
                    <a:srgbClr val="C00000"/>
                  </a:solidFill>
                </a:rPr>
                <a:t>magnituide</a:t>
              </a:r>
              <a:endParaRPr lang="en-US" altLang="ja-JP" sz="1300" dirty="0" smtClean="0">
                <a:solidFill>
                  <a:srgbClr val="C00000"/>
                </a:solidFill>
              </a:endParaRPr>
            </a:p>
            <a:p>
              <a:r>
                <a:rPr lang="en-US" altLang="ja-JP" sz="1300" dirty="0" smtClean="0"/>
                <a:t>5</a:t>
              </a:r>
              <a:r>
                <a:rPr lang="en-US" altLang="ja-JP" sz="1300" dirty="0"/>
                <a:t>6</a:t>
              </a:r>
              <a:r>
                <a:rPr lang="en-US" altLang="ja-JP" sz="1300" dirty="0" smtClean="0"/>
                <a:t>km depth, </a:t>
              </a:r>
              <a:r>
                <a:rPr lang="en-US" altLang="ja-JP" sz="1300" dirty="0" err="1" smtClean="0"/>
                <a:t>Namie</a:t>
              </a:r>
              <a:r>
                <a:rPr lang="en-US" altLang="ja-JP" sz="1300" dirty="0" smtClean="0"/>
                <a:t>, Fukushima</a:t>
              </a:r>
              <a:endParaRPr kumimoji="1" lang="ja-JP" altLang="en-US" sz="1300" dirty="0"/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5508101" y="3882775"/>
              <a:ext cx="3495937" cy="492443"/>
            </a:xfrm>
            <a:prstGeom prst="rect">
              <a:avLst/>
            </a:prstGeom>
            <a:solidFill>
              <a:srgbClr val="EFEFFF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ja-JP" sz="1300" dirty="0">
                  <a:solidFill>
                    <a:srgbClr val="00B0F0"/>
                  </a:solidFill>
                </a:rPr>
                <a:t>April </a:t>
              </a:r>
              <a:r>
                <a:rPr lang="en-US" altLang="ja-JP" sz="1300" dirty="0" smtClean="0">
                  <a:solidFill>
                    <a:srgbClr val="00B0F0"/>
                  </a:solidFill>
                </a:rPr>
                <a:t>26, 2019</a:t>
              </a:r>
              <a:r>
                <a:rPr lang="ja-JP" altLang="en-US" sz="1300" dirty="0"/>
                <a:t> </a:t>
              </a:r>
              <a:r>
                <a:rPr lang="ja-JP" altLang="en-US" sz="1300" dirty="0" smtClean="0"/>
                <a:t> </a:t>
              </a:r>
              <a:r>
                <a:rPr lang="en-US" altLang="ja-JP" sz="1300" dirty="0" smtClean="0">
                  <a:solidFill>
                    <a:srgbClr val="C00000"/>
                  </a:solidFill>
                </a:rPr>
                <a:t>4.5 </a:t>
              </a:r>
              <a:r>
                <a:rPr lang="en-US" altLang="ja-JP" sz="1300" dirty="0" err="1" smtClean="0">
                  <a:solidFill>
                    <a:srgbClr val="C00000"/>
                  </a:solidFill>
                </a:rPr>
                <a:t>magnituide</a:t>
              </a:r>
              <a:endParaRPr lang="en-US" altLang="ja-JP" sz="1300" dirty="0" smtClean="0">
                <a:solidFill>
                  <a:srgbClr val="C00000"/>
                </a:solidFill>
              </a:endParaRPr>
            </a:p>
            <a:p>
              <a:r>
                <a:rPr lang="en-US" altLang="ja-JP" sz="1300" dirty="0" smtClean="0"/>
                <a:t>24km depth, </a:t>
              </a:r>
              <a:r>
                <a:rPr lang="en-US" altLang="ja-JP" sz="1300" dirty="0" err="1" smtClean="0"/>
                <a:t>Namie</a:t>
              </a:r>
              <a:r>
                <a:rPr lang="en-US" altLang="ja-JP" sz="1300" dirty="0" smtClean="0"/>
                <a:t>, Fukushima</a:t>
              </a:r>
              <a:endParaRPr kumimoji="1" lang="ja-JP" altLang="en-US" sz="1300" dirty="0"/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5508101" y="3438332"/>
              <a:ext cx="3495937" cy="49244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ja-JP" sz="1300" dirty="0">
                  <a:solidFill>
                    <a:srgbClr val="00B0F0"/>
                  </a:solidFill>
                </a:rPr>
                <a:t>April </a:t>
              </a:r>
              <a:r>
                <a:rPr lang="en-US" altLang="ja-JP" sz="1300" dirty="0" smtClean="0">
                  <a:solidFill>
                    <a:srgbClr val="00B0F0"/>
                  </a:solidFill>
                </a:rPr>
                <a:t>26, 2019 </a:t>
              </a:r>
              <a:r>
                <a:rPr lang="ja-JP" altLang="en-US" sz="1300" dirty="0" smtClean="0"/>
                <a:t> </a:t>
              </a:r>
              <a:r>
                <a:rPr lang="en-US" altLang="ja-JP" sz="1300" dirty="0" smtClean="0">
                  <a:solidFill>
                    <a:srgbClr val="C00000"/>
                  </a:solidFill>
                </a:rPr>
                <a:t>4.4 </a:t>
              </a:r>
              <a:r>
                <a:rPr lang="en-US" altLang="ja-JP" sz="1300" dirty="0" err="1" smtClean="0">
                  <a:solidFill>
                    <a:srgbClr val="C00000"/>
                  </a:solidFill>
                </a:rPr>
                <a:t>magnituide</a:t>
              </a:r>
              <a:endParaRPr lang="en-US" altLang="ja-JP" sz="1300" dirty="0" smtClean="0">
                <a:solidFill>
                  <a:srgbClr val="C00000"/>
                </a:solidFill>
              </a:endParaRPr>
            </a:p>
            <a:p>
              <a:r>
                <a:rPr lang="en-US" altLang="ja-JP" sz="1300" dirty="0" smtClean="0"/>
                <a:t>10km depth, Naha, Okinawa</a:t>
              </a:r>
              <a:endParaRPr kumimoji="1" lang="ja-JP" altLang="en-US" sz="1300" dirty="0"/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5524329" y="2943743"/>
              <a:ext cx="3495937" cy="492443"/>
            </a:xfrm>
            <a:prstGeom prst="rect">
              <a:avLst/>
            </a:prstGeom>
            <a:solidFill>
              <a:srgbClr val="EFEFFF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ja-JP" sz="1300" dirty="0">
                  <a:solidFill>
                    <a:srgbClr val="00B0F0"/>
                  </a:solidFill>
                </a:rPr>
                <a:t>April </a:t>
              </a:r>
              <a:r>
                <a:rPr lang="en-US" altLang="ja-JP" sz="1300" dirty="0" smtClean="0">
                  <a:solidFill>
                    <a:srgbClr val="00B0F0"/>
                  </a:solidFill>
                </a:rPr>
                <a:t>27, 2019</a:t>
              </a:r>
              <a:r>
                <a:rPr lang="ja-JP" altLang="en-US" sz="1300" dirty="0"/>
                <a:t> </a:t>
              </a:r>
              <a:r>
                <a:rPr lang="ja-JP" altLang="en-US" sz="1300" dirty="0" smtClean="0"/>
                <a:t> </a:t>
              </a:r>
              <a:r>
                <a:rPr lang="en-US" altLang="ja-JP" sz="1300" dirty="0" smtClean="0">
                  <a:solidFill>
                    <a:srgbClr val="C00000"/>
                  </a:solidFill>
                </a:rPr>
                <a:t>5.4 </a:t>
              </a:r>
              <a:r>
                <a:rPr lang="en-US" altLang="ja-JP" sz="1300" dirty="0" err="1" smtClean="0">
                  <a:solidFill>
                    <a:srgbClr val="C00000"/>
                  </a:solidFill>
                </a:rPr>
                <a:t>magnituide</a:t>
              </a:r>
              <a:endParaRPr lang="en-US" altLang="ja-JP" sz="1300" dirty="0" smtClean="0">
                <a:solidFill>
                  <a:srgbClr val="C00000"/>
                </a:solidFill>
              </a:endParaRPr>
            </a:p>
            <a:p>
              <a:r>
                <a:rPr lang="en-US" altLang="ja-JP" sz="1300" dirty="0" smtClean="0"/>
                <a:t>117km depth, </a:t>
              </a:r>
              <a:r>
                <a:rPr lang="en-US" altLang="ja-JP" sz="1300" dirty="0" err="1" smtClean="0"/>
                <a:t>Shizunai-furukawacho</a:t>
              </a:r>
              <a:r>
                <a:rPr lang="en-US" altLang="ja-JP" sz="1300" dirty="0" smtClean="0"/>
                <a:t>, Hokkaido</a:t>
              </a:r>
              <a:endParaRPr kumimoji="1" lang="ja-JP" altLang="en-US" sz="1300" dirty="0"/>
            </a:p>
          </p:txBody>
        </p:sp>
        <p:sp>
          <p:nvSpPr>
            <p:cNvPr id="16" name="テキスト ボックス 15"/>
            <p:cNvSpPr txBox="1"/>
            <p:nvPr/>
          </p:nvSpPr>
          <p:spPr>
            <a:xfrm>
              <a:off x="5508101" y="2480532"/>
              <a:ext cx="3495937" cy="49244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ja-JP" sz="1300" dirty="0">
                  <a:solidFill>
                    <a:srgbClr val="00B0F0"/>
                  </a:solidFill>
                </a:rPr>
                <a:t>April </a:t>
              </a:r>
              <a:r>
                <a:rPr lang="en-US" altLang="ja-JP" sz="1300" dirty="0" smtClean="0">
                  <a:solidFill>
                    <a:srgbClr val="00B0F0"/>
                  </a:solidFill>
                </a:rPr>
                <a:t>27, 2019 </a:t>
              </a:r>
              <a:r>
                <a:rPr lang="ja-JP" altLang="en-US" sz="1300" dirty="0" smtClean="0"/>
                <a:t> </a:t>
              </a:r>
              <a:r>
                <a:rPr lang="en-US" altLang="ja-JP" sz="1300" dirty="0" smtClean="0">
                  <a:solidFill>
                    <a:srgbClr val="C00000"/>
                  </a:solidFill>
                </a:rPr>
                <a:t>4.5 </a:t>
              </a:r>
              <a:r>
                <a:rPr lang="en-US" altLang="ja-JP" sz="1300" dirty="0" err="1" smtClean="0">
                  <a:solidFill>
                    <a:srgbClr val="C00000"/>
                  </a:solidFill>
                </a:rPr>
                <a:t>magnituide</a:t>
              </a:r>
              <a:endParaRPr lang="en-US" altLang="ja-JP" sz="1300" dirty="0" smtClean="0">
                <a:solidFill>
                  <a:srgbClr val="C00000"/>
                </a:solidFill>
              </a:endParaRPr>
            </a:p>
            <a:p>
              <a:r>
                <a:rPr lang="en-US" altLang="ja-JP" sz="1300" dirty="0" smtClean="0"/>
                <a:t>313km depth, </a:t>
              </a:r>
              <a:r>
                <a:rPr lang="en-US" altLang="ja-JP" sz="1300" dirty="0" err="1" smtClean="0"/>
                <a:t>Kosai-shi</a:t>
              </a:r>
              <a:r>
                <a:rPr lang="en-US" altLang="ja-JP" sz="1300" dirty="0" smtClean="0"/>
                <a:t>, Shizuoka</a:t>
              </a:r>
              <a:endParaRPr kumimoji="1" lang="ja-JP" altLang="en-US" sz="1300" dirty="0"/>
            </a:p>
          </p:txBody>
        </p:sp>
        <p:sp>
          <p:nvSpPr>
            <p:cNvPr id="17" name="テキスト ボックス 16"/>
            <p:cNvSpPr txBox="1"/>
            <p:nvPr/>
          </p:nvSpPr>
          <p:spPr>
            <a:xfrm>
              <a:off x="5491873" y="2013882"/>
              <a:ext cx="3495937" cy="492443"/>
            </a:xfrm>
            <a:prstGeom prst="rect">
              <a:avLst/>
            </a:prstGeom>
            <a:solidFill>
              <a:srgbClr val="EFEFFF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ja-JP" sz="1300" dirty="0">
                  <a:solidFill>
                    <a:srgbClr val="00B0F0"/>
                  </a:solidFill>
                </a:rPr>
                <a:t>April </a:t>
              </a:r>
              <a:r>
                <a:rPr lang="en-US" altLang="ja-JP" sz="1300" dirty="0" smtClean="0">
                  <a:solidFill>
                    <a:srgbClr val="00B0F0"/>
                  </a:solidFill>
                </a:rPr>
                <a:t>28, 2019</a:t>
              </a:r>
              <a:r>
                <a:rPr lang="ja-JP" altLang="en-US" sz="1300" dirty="0"/>
                <a:t> </a:t>
              </a:r>
              <a:r>
                <a:rPr lang="ja-JP" altLang="en-US" sz="1300" dirty="0" smtClean="0"/>
                <a:t> </a:t>
              </a:r>
              <a:r>
                <a:rPr lang="en-US" altLang="ja-JP" sz="1300" dirty="0" smtClean="0">
                  <a:solidFill>
                    <a:srgbClr val="C00000"/>
                  </a:solidFill>
                </a:rPr>
                <a:t>4.5 </a:t>
              </a:r>
              <a:r>
                <a:rPr lang="en-US" altLang="ja-JP" sz="1300" dirty="0" err="1" smtClean="0">
                  <a:solidFill>
                    <a:srgbClr val="C00000"/>
                  </a:solidFill>
                </a:rPr>
                <a:t>magnituide</a:t>
              </a:r>
              <a:endParaRPr lang="en-US" altLang="ja-JP" sz="1300" dirty="0" smtClean="0">
                <a:solidFill>
                  <a:srgbClr val="C00000"/>
                </a:solidFill>
              </a:endParaRPr>
            </a:p>
            <a:p>
              <a:r>
                <a:rPr lang="en-US" altLang="ja-JP" sz="1300" dirty="0" smtClean="0"/>
                <a:t>50km depth, Hitachi, Ibaraki</a:t>
              </a:r>
              <a:endParaRPr kumimoji="1" lang="ja-JP" altLang="en-US" sz="1300" dirty="0"/>
            </a:p>
          </p:txBody>
        </p:sp>
      </p:grpSp>
      <p:sp>
        <p:nvSpPr>
          <p:cNvPr id="19" name="テキスト ボックス 18"/>
          <p:cNvSpPr txBox="1"/>
          <p:nvPr/>
        </p:nvSpPr>
        <p:spPr>
          <a:xfrm>
            <a:off x="208462" y="1615854"/>
            <a:ext cx="86926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Recent earthquake occurred over magnitude 4 (April 22 to 28, 2019)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01681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0" y="692696"/>
            <a:ext cx="9144000" cy="45719"/>
          </a:xfrm>
          <a:prstGeom prst="rect">
            <a:avLst/>
          </a:prstGeom>
          <a:solidFill>
            <a:srgbClr val="111987"/>
          </a:solidFill>
          <a:ln w="0">
            <a:solidFill>
              <a:srgbClr val="1119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 descr="symbol1_7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04448" y="116632"/>
            <a:ext cx="288032" cy="489285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0" y="6597352"/>
            <a:ext cx="9144000" cy="45719"/>
          </a:xfrm>
          <a:prstGeom prst="rect">
            <a:avLst/>
          </a:prstGeom>
          <a:solidFill>
            <a:srgbClr val="111987"/>
          </a:solidFill>
          <a:ln w="0">
            <a:solidFill>
              <a:srgbClr val="1119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79512" y="825194"/>
            <a:ext cx="7632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 smtClean="0">
                <a:latin typeface="+mn-ea"/>
              </a:rPr>
              <a:t>Earthquake in </a:t>
            </a:r>
            <a:r>
              <a:rPr kumimoji="1" lang="en-US" altLang="ja-JP" sz="4000" dirty="0" err="1" smtClean="0">
                <a:latin typeface="+mn-ea"/>
              </a:rPr>
              <a:t>Sk</a:t>
            </a:r>
            <a:r>
              <a:rPr lang="en-US" altLang="ja-JP" sz="4000" dirty="0" err="1"/>
              <a:t>å</a:t>
            </a:r>
            <a:r>
              <a:rPr kumimoji="1" lang="en-US" altLang="ja-JP" sz="4000" dirty="0" err="1" smtClean="0">
                <a:latin typeface="+mn-ea"/>
              </a:rPr>
              <a:t>ne</a:t>
            </a:r>
            <a:r>
              <a:rPr kumimoji="1" lang="en-US" altLang="ja-JP" sz="4000" dirty="0" smtClean="0">
                <a:latin typeface="+mn-ea"/>
              </a:rPr>
              <a:t> County</a:t>
            </a:r>
            <a:endParaRPr kumimoji="1" lang="ja-JP" altLang="en-US" sz="4000" dirty="0">
              <a:latin typeface="+mn-ea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99963" y="1987723"/>
            <a:ext cx="59046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/>
              <a:t>Only </a:t>
            </a:r>
            <a:r>
              <a:rPr lang="en-US" altLang="ja-JP" sz="2800" dirty="0"/>
              <a:t>three small </a:t>
            </a:r>
            <a:r>
              <a:rPr lang="en-US" altLang="ja-JP" sz="2800" dirty="0" smtClean="0"/>
              <a:t>earthquakes detected </a:t>
            </a:r>
            <a:r>
              <a:rPr lang="en-US" altLang="ja-JP" sz="2800" dirty="0"/>
              <a:t>between 1970 and 2008, and only </a:t>
            </a:r>
            <a:r>
              <a:rPr lang="en-US" altLang="ja-JP" sz="2800" dirty="0">
                <a:solidFill>
                  <a:srgbClr val="C00000"/>
                </a:solidFill>
              </a:rPr>
              <a:t>14 earthquakes since 1375</a:t>
            </a:r>
            <a:r>
              <a:rPr lang="en-US" altLang="ja-JP" sz="2800" dirty="0" smtClean="0"/>
              <a:t>.</a:t>
            </a:r>
            <a:endParaRPr kumimoji="1" lang="en-US" altLang="ja-JP" sz="2800" dirty="0" smtClean="0">
              <a:latin typeface="+mn-ea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543" y="1634191"/>
            <a:ext cx="2540937" cy="3038961"/>
          </a:xfrm>
          <a:prstGeom prst="rect">
            <a:avLst/>
          </a:prstGeom>
        </p:spPr>
      </p:pic>
      <p:sp>
        <p:nvSpPr>
          <p:cNvPr id="3" name="ドーナツ 2"/>
          <p:cNvSpPr/>
          <p:nvPr/>
        </p:nvSpPr>
        <p:spPr>
          <a:xfrm>
            <a:off x="6732240" y="4011751"/>
            <a:ext cx="216024" cy="216024"/>
          </a:xfrm>
          <a:prstGeom prst="donu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425" y="3282502"/>
            <a:ext cx="2857500" cy="2781300"/>
          </a:xfrm>
          <a:prstGeom prst="rect">
            <a:avLst/>
          </a:prstGeom>
        </p:spPr>
      </p:pic>
      <p:sp>
        <p:nvSpPr>
          <p:cNvPr id="10" name="正方形/長方形 9"/>
          <p:cNvSpPr/>
          <p:nvPr/>
        </p:nvSpPr>
        <p:spPr>
          <a:xfrm>
            <a:off x="175622" y="3974999"/>
            <a:ext cx="584691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800" dirty="0" smtClean="0">
                <a:latin typeface="+mn-ea"/>
              </a:rPr>
              <a:t>On 16 December 2008, </a:t>
            </a:r>
            <a:r>
              <a:rPr lang="en-US" altLang="ja-JP" sz="2800" dirty="0" err="1">
                <a:latin typeface="+mn-ea"/>
              </a:rPr>
              <a:t>Skåne</a:t>
            </a:r>
            <a:r>
              <a:rPr lang="en-US" altLang="ja-JP" sz="2800" dirty="0">
                <a:latin typeface="+mn-ea"/>
              </a:rPr>
              <a:t> County earthquake occurred </a:t>
            </a:r>
            <a:r>
              <a:rPr lang="en-US" altLang="ja-JP" sz="2800" dirty="0" smtClean="0">
                <a:latin typeface="+mn-ea"/>
              </a:rPr>
              <a:t>with a moment magnitude 4.2-4.3.</a:t>
            </a:r>
            <a:endParaRPr lang="ja-JP" altLang="en-US" sz="28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625665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直方体 23"/>
          <p:cNvSpPr/>
          <p:nvPr/>
        </p:nvSpPr>
        <p:spPr>
          <a:xfrm>
            <a:off x="4764292" y="1888810"/>
            <a:ext cx="4059094" cy="1375224"/>
          </a:xfrm>
          <a:prstGeom prst="cube">
            <a:avLst>
              <a:gd name="adj" fmla="val 496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/>
          <p:nvPr/>
        </p:nvSpPr>
        <p:spPr>
          <a:xfrm>
            <a:off x="5333371" y="1888810"/>
            <a:ext cx="2880320" cy="65225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0" y="692696"/>
            <a:ext cx="9144000" cy="45719"/>
          </a:xfrm>
          <a:prstGeom prst="rect">
            <a:avLst/>
          </a:prstGeom>
          <a:solidFill>
            <a:srgbClr val="111987"/>
          </a:solidFill>
          <a:ln w="0">
            <a:solidFill>
              <a:srgbClr val="1119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 descr="symbol1_7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04448" y="116632"/>
            <a:ext cx="288032" cy="489285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0" y="6597352"/>
            <a:ext cx="9144000" cy="45719"/>
          </a:xfrm>
          <a:prstGeom prst="rect">
            <a:avLst/>
          </a:prstGeom>
          <a:solidFill>
            <a:srgbClr val="111987"/>
          </a:solidFill>
          <a:ln w="0">
            <a:solidFill>
              <a:srgbClr val="1119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79512" y="825194"/>
            <a:ext cx="7632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 smtClean="0">
                <a:latin typeface="+mn-ea"/>
              </a:rPr>
              <a:t>Strength of earthquake</a:t>
            </a:r>
            <a:endParaRPr kumimoji="1" lang="ja-JP" altLang="en-US" sz="4000" dirty="0">
              <a:latin typeface="+mn-ea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95536" y="1700808"/>
            <a:ext cx="7632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 smtClean="0">
                <a:latin typeface="+mn-ea"/>
              </a:rPr>
              <a:t>Magnitude</a:t>
            </a:r>
            <a:endParaRPr kumimoji="1" lang="ja-JP" altLang="en-US" sz="4000" dirty="0">
              <a:latin typeface="+mn-ea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179512" y="4454632"/>
            <a:ext cx="439248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i="1" dirty="0" smtClean="0">
                <a:latin typeface="Arial" panose="020B0604020202020204" pitchFamily="34" charset="0"/>
              </a:rPr>
              <a:t>A </a:t>
            </a:r>
            <a:r>
              <a:rPr lang="en-US" altLang="ja-JP" sz="2000" i="1" dirty="0">
                <a:latin typeface="Arial" panose="020B0604020202020204" pitchFamily="34" charset="0"/>
              </a:rPr>
              <a:t>difference in magnitude </a:t>
            </a:r>
            <a:r>
              <a:rPr lang="en-US" altLang="ja-JP" sz="2000" i="1" dirty="0" smtClean="0">
                <a:latin typeface="Arial" panose="020B0604020202020204" pitchFamily="34" charset="0"/>
              </a:rPr>
              <a:t>of 1.0 </a:t>
            </a:r>
            <a:r>
              <a:rPr lang="en-US" altLang="ja-JP" sz="2000" i="1" dirty="0">
                <a:latin typeface="Arial" panose="020B0604020202020204" pitchFamily="34" charset="0"/>
              </a:rPr>
              <a:t>is equivalent to a factor of about </a:t>
            </a:r>
            <a:r>
              <a:rPr lang="en-US" altLang="ja-JP" sz="2000" i="1" dirty="0" smtClean="0">
                <a:latin typeface="Arial" panose="020B0604020202020204" pitchFamily="34" charset="0"/>
              </a:rPr>
              <a:t>32 </a:t>
            </a:r>
            <a:r>
              <a:rPr lang="en-US" altLang="ja-JP" sz="2000" i="1" dirty="0">
                <a:latin typeface="Arial" panose="020B0604020202020204" pitchFamily="34" charset="0"/>
              </a:rPr>
              <a:t>in the energy released; </a:t>
            </a:r>
            <a:r>
              <a:rPr lang="en-US" altLang="ja-JP" sz="2000" i="1" dirty="0">
                <a:solidFill>
                  <a:srgbClr val="C00000"/>
                </a:solidFill>
                <a:latin typeface="Arial" panose="020B0604020202020204" pitchFamily="34" charset="0"/>
              </a:rPr>
              <a:t>a difference </a:t>
            </a:r>
            <a:r>
              <a:rPr lang="en-US" altLang="ja-JP" sz="2000" i="1" dirty="0" smtClean="0">
                <a:solidFill>
                  <a:srgbClr val="C00000"/>
                </a:solidFill>
                <a:latin typeface="Arial" panose="020B0604020202020204" pitchFamily="34" charset="0"/>
              </a:rPr>
              <a:t>in magnitude </a:t>
            </a:r>
            <a:r>
              <a:rPr lang="en-US" altLang="ja-JP" sz="2000" i="1" dirty="0">
                <a:solidFill>
                  <a:srgbClr val="C00000"/>
                </a:solidFill>
                <a:latin typeface="Arial" panose="020B0604020202020204" pitchFamily="34" charset="0"/>
              </a:rPr>
              <a:t>of 2.0 is equivalent to a factor of 1000 in the energy released.</a:t>
            </a:r>
            <a:endParaRPr lang="ja-JP" altLang="en-US" sz="2000" dirty="0">
              <a:solidFill>
                <a:srgbClr val="C00000"/>
              </a:solidFill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179512" y="2482547"/>
            <a:ext cx="43924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dirty="0"/>
              <a:t>The Richter magnitude of an earthquake is determined from the logarithm of the amplitude of waves recorded by seismographs</a:t>
            </a:r>
            <a:endParaRPr lang="ja-JP" altLang="en-US" sz="2000" dirty="0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879839"/>
            <a:ext cx="4149818" cy="247013"/>
          </a:xfrm>
          <a:prstGeom prst="rect">
            <a:avLst/>
          </a:prstGeom>
        </p:spPr>
      </p:pic>
      <p:sp>
        <p:nvSpPr>
          <p:cNvPr id="14" name="正方形/長方形 13"/>
          <p:cNvSpPr/>
          <p:nvPr/>
        </p:nvSpPr>
        <p:spPr>
          <a:xfrm>
            <a:off x="4788024" y="3371087"/>
            <a:ext cx="4104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/>
              <a:t>The intensity </a:t>
            </a:r>
            <a:r>
              <a:rPr lang="en-US" altLang="ja-JP" dirty="0" smtClean="0"/>
              <a:t>depend </a:t>
            </a:r>
            <a:r>
              <a:rPr lang="en-US" altLang="ja-JP" dirty="0"/>
              <a:t>on </a:t>
            </a:r>
            <a:r>
              <a:rPr lang="en-US" altLang="ja-JP" dirty="0" smtClean="0"/>
              <a:t>earthquake </a:t>
            </a:r>
            <a:r>
              <a:rPr lang="en-US" altLang="ja-JP" dirty="0"/>
              <a:t>depth, epicenter </a:t>
            </a:r>
            <a:r>
              <a:rPr lang="en-US" altLang="ja-JP" dirty="0" smtClean="0"/>
              <a:t>location, and more factors.</a:t>
            </a:r>
            <a:endParaRPr lang="ja-JP" altLang="en-US" dirty="0"/>
          </a:p>
        </p:txBody>
      </p:sp>
      <p:sp>
        <p:nvSpPr>
          <p:cNvPr id="19" name="円/楕円 18"/>
          <p:cNvSpPr/>
          <p:nvPr/>
        </p:nvSpPr>
        <p:spPr>
          <a:xfrm>
            <a:off x="5568583" y="1953348"/>
            <a:ext cx="2409895" cy="54572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/>
        </p:nvSpPr>
        <p:spPr>
          <a:xfrm>
            <a:off x="5744715" y="1996318"/>
            <a:ext cx="2057629" cy="46595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円/楕円 20"/>
          <p:cNvSpPr/>
          <p:nvPr/>
        </p:nvSpPr>
        <p:spPr>
          <a:xfrm>
            <a:off x="5884538" y="2034657"/>
            <a:ext cx="1777981" cy="402628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円/楕円 21"/>
          <p:cNvSpPr/>
          <p:nvPr/>
        </p:nvSpPr>
        <p:spPr>
          <a:xfrm>
            <a:off x="6098548" y="2092836"/>
            <a:ext cx="1439805" cy="326047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5" name="グループ化 24"/>
          <p:cNvGrpSpPr/>
          <p:nvPr/>
        </p:nvGrpSpPr>
        <p:grpSpPr>
          <a:xfrm>
            <a:off x="6663146" y="2812717"/>
            <a:ext cx="1584176" cy="369332"/>
            <a:chOff x="6444208" y="2845917"/>
            <a:chExt cx="1584176" cy="369332"/>
          </a:xfrm>
        </p:grpSpPr>
        <p:sp>
          <p:nvSpPr>
            <p:cNvPr id="15" name="爆発 1 14"/>
            <p:cNvSpPr/>
            <p:nvPr/>
          </p:nvSpPr>
          <p:spPr>
            <a:xfrm>
              <a:off x="6444208" y="2920198"/>
              <a:ext cx="220770" cy="220770"/>
            </a:xfrm>
            <a:prstGeom prst="irregularSeal1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正方形/長方形 22"/>
            <p:cNvSpPr/>
            <p:nvPr/>
          </p:nvSpPr>
          <p:spPr>
            <a:xfrm>
              <a:off x="6686878" y="2845917"/>
              <a:ext cx="134150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dirty="0" smtClean="0">
                  <a:solidFill>
                    <a:srgbClr val="C00000"/>
                  </a:solidFill>
                </a:rPr>
                <a:t>epicenter</a:t>
              </a:r>
              <a:endParaRPr lang="ja-JP" altLang="en-US" dirty="0">
                <a:solidFill>
                  <a:srgbClr val="C00000"/>
                </a:solidFill>
              </a:endParaRPr>
            </a:p>
          </p:txBody>
        </p:sp>
      </p:grpSp>
      <p:sp>
        <p:nvSpPr>
          <p:cNvPr id="26" name="正方形/長方形 25"/>
          <p:cNvSpPr/>
          <p:nvPr/>
        </p:nvSpPr>
        <p:spPr>
          <a:xfrm>
            <a:off x="4764292" y="4513024"/>
            <a:ext cx="43797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err="1">
                <a:latin typeface="+mn-ea"/>
              </a:rPr>
              <a:t>Skåne</a:t>
            </a:r>
            <a:r>
              <a:rPr lang="en-US" altLang="ja-JP" dirty="0">
                <a:latin typeface="+mn-ea"/>
              </a:rPr>
              <a:t> County earthquake occurred with a moment magnitude </a:t>
            </a:r>
            <a:r>
              <a:rPr lang="en-US" altLang="ja-JP" dirty="0" smtClean="0">
                <a:latin typeface="+mn-ea"/>
              </a:rPr>
              <a:t>4.2-4.3 is equal to </a:t>
            </a:r>
            <a:r>
              <a:rPr lang="en-US" altLang="ja-JP" dirty="0" smtClean="0"/>
              <a:t>15 tons of TNT, 63 x 10</a:t>
            </a:r>
            <a:r>
              <a:rPr lang="en-US" altLang="ja-JP" baseline="30000" dirty="0" smtClean="0"/>
              <a:t>9</a:t>
            </a:r>
            <a:r>
              <a:rPr lang="en-US" altLang="ja-JP" dirty="0" smtClean="0"/>
              <a:t> joule.</a:t>
            </a:r>
            <a:endParaRPr lang="ja-JP" altLang="en-US" dirty="0"/>
          </a:p>
        </p:txBody>
      </p:sp>
      <p:sp>
        <p:nvSpPr>
          <p:cNvPr id="27" name="正方形/長方形 26"/>
          <p:cNvSpPr/>
          <p:nvPr/>
        </p:nvSpPr>
        <p:spPr>
          <a:xfrm>
            <a:off x="4788024" y="5472425"/>
            <a:ext cx="42484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/>
              <a:t>That is equal to North </a:t>
            </a:r>
            <a:r>
              <a:rPr lang="en-US" altLang="ja-JP" dirty="0"/>
              <a:t>Korea Experiment of Hydrogen Bomb, 2006. 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18242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500"/>
                            </p:stCondLst>
                            <p:childTnLst>
                              <p:par>
                                <p:cTn id="4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500"/>
                            </p:stCondLst>
                            <p:childTnLst>
                              <p:par>
                                <p:cTn id="5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500"/>
                            </p:stCondLst>
                            <p:childTnLst>
                              <p:par>
                                <p:cTn id="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8" grpId="0" animBg="1"/>
      <p:bldP spid="14" grpId="0"/>
      <p:bldP spid="19" grpId="0" animBg="1"/>
      <p:bldP spid="20" grpId="0" animBg="1"/>
      <p:bldP spid="21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0" y="692696"/>
            <a:ext cx="9144000" cy="45719"/>
          </a:xfrm>
          <a:prstGeom prst="rect">
            <a:avLst/>
          </a:prstGeom>
          <a:solidFill>
            <a:srgbClr val="111987"/>
          </a:solidFill>
          <a:ln w="0">
            <a:solidFill>
              <a:srgbClr val="1119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 descr="symbol1_7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04448" y="116632"/>
            <a:ext cx="288032" cy="489285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0" y="6597352"/>
            <a:ext cx="9144000" cy="45719"/>
          </a:xfrm>
          <a:prstGeom prst="rect">
            <a:avLst/>
          </a:prstGeom>
          <a:solidFill>
            <a:srgbClr val="111987"/>
          </a:solidFill>
          <a:ln w="0">
            <a:solidFill>
              <a:srgbClr val="1119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4621167" y="1709779"/>
            <a:ext cx="309634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/>
              <a:t>Intensity was considered great </a:t>
            </a:r>
            <a:r>
              <a:rPr lang="en-US" altLang="ja-JP" dirty="0"/>
              <a:t>in </a:t>
            </a:r>
            <a:r>
              <a:rPr lang="en-US" altLang="ja-JP" dirty="0" smtClean="0"/>
              <a:t>size. </a:t>
            </a:r>
            <a:r>
              <a:rPr lang="en-US" altLang="ja-JP" dirty="0"/>
              <a:t>The earthquake released energy equivalent to almost </a:t>
            </a:r>
            <a:r>
              <a:rPr lang="en-US" altLang="ja-JP" dirty="0" smtClean="0"/>
              <a:t>480 </a:t>
            </a:r>
            <a:r>
              <a:rPr lang="en-US" altLang="ja-JP" dirty="0"/>
              <a:t>billion kilograms of explosives, about </a:t>
            </a:r>
            <a:r>
              <a:rPr lang="en-US" altLang="ja-JP" dirty="0" smtClean="0"/>
              <a:t>200 thousand </a:t>
            </a:r>
            <a:r>
              <a:rPr lang="en-US" altLang="ja-JP" dirty="0"/>
              <a:t>times the amount of energy that was released by the atomic bomb that destroyed the city of Hiroshima during World War II.</a:t>
            </a:r>
            <a:endParaRPr lang="ja-JP" altLang="en-US" dirty="0"/>
          </a:p>
        </p:txBody>
      </p:sp>
      <p:sp>
        <p:nvSpPr>
          <p:cNvPr id="10" name="正方形/長方形 9"/>
          <p:cNvSpPr/>
          <p:nvPr/>
        </p:nvSpPr>
        <p:spPr>
          <a:xfrm>
            <a:off x="179512" y="759530"/>
            <a:ext cx="61815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dirty="0" smtClean="0">
                <a:latin typeface="+mn-ea"/>
                <a:cs typeface="Helvetica" panose="020B0604020202020204" pitchFamily="34" charset="0"/>
              </a:rPr>
              <a:t>The </a:t>
            </a:r>
            <a:r>
              <a:rPr lang="en-US" altLang="ja-JP" sz="2800" dirty="0">
                <a:latin typeface="+mn-ea"/>
                <a:cs typeface="Helvetica" panose="020B0604020202020204" pitchFamily="34" charset="0"/>
              </a:rPr>
              <a:t>Great East Japan Earthquake, 2011</a:t>
            </a:r>
            <a:endParaRPr lang="ja-JP" altLang="en-US" sz="2800" dirty="0">
              <a:latin typeface="+mn-ea"/>
            </a:endParaRP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4" y="1303865"/>
            <a:ext cx="4585312" cy="5238719"/>
          </a:xfrm>
          <a:prstGeom prst="rect">
            <a:avLst/>
          </a:prstGeom>
        </p:spPr>
      </p:pic>
      <p:sp>
        <p:nvSpPr>
          <p:cNvPr id="2" name="テキスト ボックス 1"/>
          <p:cNvSpPr txBox="1"/>
          <p:nvPr/>
        </p:nvSpPr>
        <p:spPr>
          <a:xfrm>
            <a:off x="4788023" y="4689591"/>
            <a:ext cx="42912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70C0"/>
                </a:solidFill>
              </a:rPr>
              <a:t>The intensity at Wako campus, RIBF was 5-.</a:t>
            </a:r>
          </a:p>
          <a:p>
            <a:r>
              <a:rPr lang="en-US" altLang="ja-JP" dirty="0" smtClean="0">
                <a:solidFill>
                  <a:srgbClr val="0070C0"/>
                </a:solidFill>
              </a:rPr>
              <a:t>About 450km from epicenter, depth 25km. </a:t>
            </a:r>
            <a:r>
              <a:rPr kumimoji="1" lang="en-US" altLang="ja-JP" dirty="0" smtClean="0">
                <a:solidFill>
                  <a:srgbClr val="0070C0"/>
                </a:solidFill>
              </a:rPr>
              <a:t> 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4788024" y="1272681"/>
            <a:ext cx="2247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dirty="0" smtClean="0">
                <a:solidFill>
                  <a:srgbClr val="C00000"/>
                </a:solidFill>
                <a:latin typeface="+mn-ea"/>
                <a:cs typeface="Helvetica" panose="020B0604020202020204" pitchFamily="34" charset="0"/>
              </a:rPr>
              <a:t>Magnitude 9.0</a:t>
            </a:r>
            <a:endParaRPr lang="ja-JP" altLang="en-US" sz="2800" dirty="0">
              <a:solidFill>
                <a:srgbClr val="C00000"/>
              </a:solidFill>
              <a:latin typeface="+mn-ea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7511" y="2104289"/>
            <a:ext cx="1426489" cy="1756760"/>
          </a:xfrm>
          <a:prstGeom prst="rect">
            <a:avLst/>
          </a:prstGeom>
        </p:spPr>
      </p:pic>
      <p:sp>
        <p:nvSpPr>
          <p:cNvPr id="8" name="フリーフォーム 7"/>
          <p:cNvSpPr/>
          <p:nvPr/>
        </p:nvSpPr>
        <p:spPr>
          <a:xfrm>
            <a:off x="2920482" y="4310743"/>
            <a:ext cx="1867541" cy="536105"/>
          </a:xfrm>
          <a:custGeom>
            <a:avLst/>
            <a:gdLst>
              <a:gd name="connsiteX0" fmla="*/ 0 w 2006081"/>
              <a:gd name="connsiteY0" fmla="*/ 0 h 531845"/>
              <a:gd name="connsiteX1" fmla="*/ 2006081 w 2006081"/>
              <a:gd name="connsiteY1" fmla="*/ 531845 h 531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06081" h="531845">
                <a:moveTo>
                  <a:pt x="0" y="0"/>
                </a:moveTo>
                <a:lnTo>
                  <a:pt x="2006081" y="531845"/>
                </a:lnTo>
              </a:path>
            </a:pathLst>
          </a:cu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/>
        </p:nvSpPr>
        <p:spPr>
          <a:xfrm>
            <a:off x="4788024" y="5285413"/>
            <a:ext cx="41764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dirty="0" smtClean="0">
                <a:solidFill>
                  <a:srgbClr val="0070C0"/>
                </a:solidFill>
                <a:latin typeface="+mn-ea"/>
                <a:cs typeface="Helvetica" panose="020B0604020202020204" pitchFamily="34" charset="0"/>
              </a:rPr>
              <a:t>Intensity was considered moderate in size.</a:t>
            </a:r>
            <a:endParaRPr lang="ja-JP" altLang="en-US" sz="2000" dirty="0">
              <a:solidFill>
                <a:srgbClr val="0070C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36114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0" y="692696"/>
            <a:ext cx="9144000" cy="45719"/>
          </a:xfrm>
          <a:prstGeom prst="rect">
            <a:avLst/>
          </a:prstGeom>
          <a:solidFill>
            <a:srgbClr val="111987"/>
          </a:solidFill>
          <a:ln w="0">
            <a:solidFill>
              <a:srgbClr val="1119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 descr="symbol1_7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04448" y="116632"/>
            <a:ext cx="288032" cy="489285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0" y="6597352"/>
            <a:ext cx="9144000" cy="45719"/>
          </a:xfrm>
          <a:prstGeom prst="rect">
            <a:avLst/>
          </a:prstGeom>
          <a:solidFill>
            <a:srgbClr val="111987"/>
          </a:solidFill>
          <a:ln w="0">
            <a:solidFill>
              <a:srgbClr val="1119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0" y="807887"/>
            <a:ext cx="8604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/>
              <a:t>Collapsed building caused by major earthquake</a:t>
            </a:r>
            <a:r>
              <a:rPr lang="ja-JP" altLang="en-US" sz="2800" dirty="0"/>
              <a:t> </a:t>
            </a:r>
            <a:r>
              <a:rPr lang="en-US" altLang="ja-JP" sz="2800" dirty="0" smtClean="0"/>
              <a:t>in Asia</a:t>
            </a:r>
            <a:endParaRPr kumimoji="1" lang="ja-JP" altLang="en-US" sz="2800" dirty="0">
              <a:latin typeface="+mn-ea"/>
            </a:endParaRPr>
          </a:p>
        </p:txBody>
      </p:sp>
      <p:grpSp>
        <p:nvGrpSpPr>
          <p:cNvPr id="9" name="グループ化 8"/>
          <p:cNvGrpSpPr/>
          <p:nvPr/>
        </p:nvGrpSpPr>
        <p:grpSpPr>
          <a:xfrm>
            <a:off x="4572000" y="3897773"/>
            <a:ext cx="3930359" cy="2625278"/>
            <a:chOff x="179512" y="2691004"/>
            <a:chExt cx="3930359" cy="2625278"/>
          </a:xfrm>
        </p:grpSpPr>
        <p:pic>
          <p:nvPicPr>
            <p:cNvPr id="8" name="図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12" y="2691004"/>
              <a:ext cx="3930359" cy="2625278"/>
            </a:xfrm>
            <a:prstGeom prst="rect">
              <a:avLst/>
            </a:prstGeom>
          </p:spPr>
        </p:pic>
        <p:sp>
          <p:nvSpPr>
            <p:cNvPr id="3" name="正方形/長方形 2"/>
            <p:cNvSpPr/>
            <p:nvPr/>
          </p:nvSpPr>
          <p:spPr>
            <a:xfrm>
              <a:off x="179512" y="4946950"/>
              <a:ext cx="268669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altLang="ja-JP" b="1" dirty="0"/>
                <a:t>2018 Sulawesi earthquake</a:t>
              </a:r>
              <a:endParaRPr lang="ja-JP" altLang="en-US" dirty="0"/>
            </a:p>
          </p:txBody>
        </p:sp>
      </p:grpSp>
      <p:grpSp>
        <p:nvGrpSpPr>
          <p:cNvPr id="13" name="グループ化 12"/>
          <p:cNvGrpSpPr/>
          <p:nvPr/>
        </p:nvGrpSpPr>
        <p:grpSpPr>
          <a:xfrm>
            <a:off x="4568676" y="1379573"/>
            <a:ext cx="4323804" cy="2438625"/>
            <a:chOff x="4572000" y="2122315"/>
            <a:chExt cx="4323804" cy="2438625"/>
          </a:xfrm>
        </p:grpSpPr>
        <p:pic>
          <p:nvPicPr>
            <p:cNvPr id="11" name="図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0" y="2122315"/>
              <a:ext cx="4323804" cy="2438625"/>
            </a:xfrm>
            <a:prstGeom prst="rect">
              <a:avLst/>
            </a:prstGeom>
          </p:spPr>
        </p:pic>
        <p:sp>
          <p:nvSpPr>
            <p:cNvPr id="12" name="正方形/長方形 11"/>
            <p:cNvSpPr/>
            <p:nvPr/>
          </p:nvSpPr>
          <p:spPr>
            <a:xfrm>
              <a:off x="4572000" y="4191608"/>
              <a:ext cx="345902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altLang="ja-JP" b="1" dirty="0" smtClean="0"/>
                <a:t>2016 Southern Taiwan </a:t>
              </a:r>
              <a:r>
                <a:rPr lang="en-US" altLang="ja-JP" b="1" dirty="0"/>
                <a:t>earthquake</a:t>
              </a:r>
              <a:endParaRPr lang="ja-JP" altLang="en-US" dirty="0"/>
            </a:p>
          </p:txBody>
        </p:sp>
      </p:grpSp>
      <p:grpSp>
        <p:nvGrpSpPr>
          <p:cNvPr id="17" name="グループ化 16"/>
          <p:cNvGrpSpPr/>
          <p:nvPr/>
        </p:nvGrpSpPr>
        <p:grpSpPr>
          <a:xfrm>
            <a:off x="191489" y="1357627"/>
            <a:ext cx="3918382" cy="2431113"/>
            <a:chOff x="179512" y="3446159"/>
            <a:chExt cx="3918382" cy="2431113"/>
          </a:xfrm>
        </p:grpSpPr>
        <p:pic>
          <p:nvPicPr>
            <p:cNvPr id="16" name="図 1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12" y="3446159"/>
              <a:ext cx="3918382" cy="2431113"/>
            </a:xfrm>
            <a:prstGeom prst="rect">
              <a:avLst/>
            </a:prstGeom>
          </p:spPr>
        </p:pic>
        <p:sp>
          <p:nvSpPr>
            <p:cNvPr id="14" name="正方形/長方形 13"/>
            <p:cNvSpPr/>
            <p:nvPr/>
          </p:nvSpPr>
          <p:spPr>
            <a:xfrm>
              <a:off x="179512" y="5507940"/>
              <a:ext cx="259891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altLang="ja-JP" b="1" dirty="0"/>
                <a:t>2008 Sichuan </a:t>
              </a:r>
              <a:r>
                <a:rPr lang="en-US" altLang="ja-JP" b="1" dirty="0" smtClean="0"/>
                <a:t>earthquake</a:t>
              </a:r>
              <a:endParaRPr lang="ja-JP" altLang="en-US" dirty="0"/>
            </a:p>
          </p:txBody>
        </p:sp>
      </p:grpSp>
      <p:grpSp>
        <p:nvGrpSpPr>
          <p:cNvPr id="20" name="グループ化 19"/>
          <p:cNvGrpSpPr/>
          <p:nvPr/>
        </p:nvGrpSpPr>
        <p:grpSpPr>
          <a:xfrm>
            <a:off x="191489" y="3943166"/>
            <a:ext cx="3800183" cy="2529219"/>
            <a:chOff x="4568676" y="4019094"/>
            <a:chExt cx="3800183" cy="2529219"/>
          </a:xfrm>
        </p:grpSpPr>
        <p:pic>
          <p:nvPicPr>
            <p:cNvPr id="18" name="図 1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8676" y="4019094"/>
              <a:ext cx="3800183" cy="2529219"/>
            </a:xfrm>
            <a:prstGeom prst="rect">
              <a:avLst/>
            </a:prstGeom>
          </p:spPr>
        </p:pic>
        <p:sp>
          <p:nvSpPr>
            <p:cNvPr id="19" name="正方形/長方形 18"/>
            <p:cNvSpPr/>
            <p:nvPr/>
          </p:nvSpPr>
          <p:spPr>
            <a:xfrm>
              <a:off x="4576731" y="6178981"/>
              <a:ext cx="256608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altLang="ja-JP" b="1" dirty="0"/>
                <a:t>2017 </a:t>
              </a:r>
              <a:r>
                <a:rPr lang="en-US" altLang="ja-JP" b="1" dirty="0" err="1"/>
                <a:t>Surigao</a:t>
              </a:r>
              <a:r>
                <a:rPr lang="en-US" altLang="ja-JP" b="1" dirty="0"/>
                <a:t> earthquake</a:t>
              </a:r>
              <a:endParaRPr lang="ja-JP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074942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2268</TotalTime>
  <Words>941</Words>
  <Application>Microsoft Office PowerPoint</Application>
  <PresentationFormat>画面に合わせる (4:3)</PresentationFormat>
  <Paragraphs>130</Paragraphs>
  <Slides>21</Slides>
  <Notes>7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21</vt:i4>
      </vt:variant>
    </vt:vector>
  </HeadingPairs>
  <TitlesOfParts>
    <vt:vector size="26" baseType="lpstr">
      <vt:lpstr>ＭＳ Ｐゴシック</vt:lpstr>
      <vt:lpstr>Arial</vt:lpstr>
      <vt:lpstr>Calibri</vt:lpstr>
      <vt:lpstr>Helvetica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tomatsu</dc:creator>
  <cp:lastModifiedBy>Tatsuyuki</cp:lastModifiedBy>
  <cp:revision>122</cp:revision>
  <dcterms:created xsi:type="dcterms:W3CDTF">2012-02-20T09:01:53Z</dcterms:created>
  <dcterms:modified xsi:type="dcterms:W3CDTF">2019-05-14T09:38:14Z</dcterms:modified>
</cp:coreProperties>
</file>