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64" r:id="rId2"/>
    <p:sldId id="1090" r:id="rId3"/>
    <p:sldId id="1091" r:id="rId4"/>
    <p:sldId id="425" r:id="rId5"/>
    <p:sldId id="1080" r:id="rId6"/>
    <p:sldId id="1079" r:id="rId7"/>
    <p:sldId id="1081" r:id="rId8"/>
    <p:sldId id="561" r:id="rId9"/>
    <p:sldId id="1084" r:id="rId10"/>
    <p:sldId id="1085" r:id="rId11"/>
    <p:sldId id="542" r:id="rId12"/>
    <p:sldId id="511" r:id="rId13"/>
    <p:sldId id="714" r:id="rId14"/>
    <p:sldId id="1088" r:id="rId15"/>
    <p:sldId id="715" r:id="rId16"/>
    <p:sldId id="1089" r:id="rId17"/>
    <p:sldId id="521" r:id="rId18"/>
    <p:sldId id="268" r:id="rId19"/>
    <p:sldId id="1087" r:id="rId2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9900"/>
    <a:srgbClr val="FF00FF"/>
    <a:srgbClr val="FFFFCC"/>
    <a:srgbClr val="CC3300"/>
    <a:srgbClr val="CC6600"/>
    <a:srgbClr val="003300"/>
    <a:srgbClr val="33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420" autoAdjust="0"/>
  </p:normalViewPr>
  <p:slideViewPr>
    <p:cSldViewPr>
      <p:cViewPr varScale="1">
        <p:scale>
          <a:sx n="79" d="100"/>
          <a:sy n="79" d="100"/>
        </p:scale>
        <p:origin x="1341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9" cy="496967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9" cy="496967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100"/>
            </a:lvl1pPr>
          </a:lstStyle>
          <a:p>
            <a:fld id="{307923F0-9B5A-404E-A1FF-6DF678E40AF0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9440649"/>
            <a:ext cx="2949789" cy="496967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9" y="9440649"/>
            <a:ext cx="2949789" cy="496967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100"/>
            </a:lvl1pPr>
          </a:lstStyle>
          <a:p>
            <a:fld id="{2B288416-8B1A-4CF7-B63B-AAC2783D34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825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9" cy="496967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9" cy="496967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100"/>
            </a:lvl1pPr>
          </a:lstStyle>
          <a:p>
            <a:fld id="{94F03B41-B1E8-4BC2-972D-5859FADC3787}" type="datetimeFigureOut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88"/>
            <a:ext cx="5445760" cy="4472702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440649"/>
            <a:ext cx="2949789" cy="496967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9" y="9440649"/>
            <a:ext cx="2949789" cy="496967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100"/>
            </a:lvl1pPr>
          </a:lstStyle>
          <a:p>
            <a:fld id="{238A3EBE-EB36-4144-BED5-53D3E2E17F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2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9F419-E5AE-4585-AD70-23AA35D6501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441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19C0-C097-4F9E-B6BB-F275525E527E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A88D-0DA0-4F5B-B1A5-F24A91B25D5F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F4E8-8460-4928-8CD1-7E148B57A59D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8593-3479-4DCE-8C0F-6C3E965B493C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65F9-4098-414C-8587-67515E9CC9B3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00E3-D09E-4ADF-8E49-562DDCD561EE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A661-432C-4575-8BA2-76D0245ACDEB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DBF7-A9A7-4FE9-AB33-0937E35B548D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C4-7CCD-429D-8E51-DA21B9A64A49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86B7-46F4-4B94-9904-F1215545E8D7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71FB-DD7D-4F17-9715-9E5DCBFF07E1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62E9-7149-43CF-95AD-A70AC52267A3}" type="datetime1">
              <a:rPr kumimoji="1" lang="ja-JP" altLang="en-US" smtClean="0"/>
              <a:pPr/>
              <a:t>2019/5/14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AE54-B8BA-4A22-BC1F-9EC236A636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マークカラー_白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83" y="214248"/>
            <a:ext cx="610253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グループ化 86"/>
          <p:cNvGrpSpPr>
            <a:grpSpLocks/>
          </p:cNvGrpSpPr>
          <p:nvPr/>
        </p:nvGrpSpPr>
        <p:grpSpPr bwMode="auto">
          <a:xfrm>
            <a:off x="10160" y="834936"/>
            <a:ext cx="9108504" cy="84932"/>
            <a:chOff x="0" y="506413"/>
            <a:chExt cx="9890125" cy="111125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gray">
            <a:xfrm>
              <a:off x="0" y="506413"/>
              <a:ext cx="9890125" cy="5238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/>
            <a:p>
              <a:pPr algn="ctr"/>
              <a:endParaRPr lang="ja-JP" altLang="en-US" sz="2500" dirty="0">
                <a:latin typeface="ＭＳ Ｐゴシック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gray">
            <a:xfrm>
              <a:off x="0" y="550863"/>
              <a:ext cx="9718675" cy="66675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/>
            <a:p>
              <a:pPr algn="ctr"/>
              <a:endParaRPr lang="ja-JP" altLang="en-US" sz="2500" dirty="0">
                <a:latin typeface="ＭＳ Ｐゴシック" charset="0"/>
              </a:endParaRPr>
            </a:p>
          </p:txBody>
        </p:sp>
      </p:grpSp>
      <p:pic>
        <p:nvPicPr>
          <p:cNvPr id="13" name="Picture 5" descr="無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552" y="474896"/>
            <a:ext cx="1080120" cy="25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6156176" y="303572"/>
            <a:ext cx="2993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ITSF 2019 @ Lund</a:t>
            </a:r>
            <a:endParaRPr kumimoji="1" lang="ja-JP" alt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6"/>
          <p:cNvSpPr txBox="1">
            <a:spLocks noChangeArrowheads="1"/>
          </p:cNvSpPr>
          <p:nvPr/>
        </p:nvSpPr>
        <p:spPr bwMode="auto">
          <a:xfrm>
            <a:off x="-321979" y="1587936"/>
            <a:ext cx="9656661" cy="203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 defTabSz="455613">
              <a:lnSpc>
                <a:spcPts val="5000"/>
              </a:lnSpc>
            </a:pPr>
            <a:r>
              <a:rPr lang="ja-JP" altLang="en-US" sz="4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　</a:t>
            </a:r>
            <a:r>
              <a:rPr lang="en-US" altLang="ja-JP" sz="4000" b="1" dirty="0">
                <a:solidFill>
                  <a:srgbClr val="2929FF"/>
                </a:solidFill>
                <a:latin typeface="Arial" pitchFamily="34" charset="0"/>
                <a:cs typeface="Arial" pitchFamily="34" charset="0"/>
              </a:rPr>
              <a:t>Injury during machining work </a:t>
            </a:r>
          </a:p>
          <a:p>
            <a:pPr algn="ctr" defTabSz="455613">
              <a:lnSpc>
                <a:spcPts val="5000"/>
              </a:lnSpc>
            </a:pPr>
            <a:r>
              <a:rPr lang="en-US" altLang="ja-JP" sz="4000" b="1" dirty="0">
                <a:solidFill>
                  <a:srgbClr val="2929FF"/>
                </a:solidFill>
                <a:latin typeface="Arial" pitchFamily="34" charset="0"/>
                <a:cs typeface="Arial" pitchFamily="34" charset="0"/>
              </a:rPr>
              <a:t>and preventive measures against </a:t>
            </a:r>
          </a:p>
          <a:p>
            <a:pPr algn="ctr" defTabSz="455613">
              <a:lnSpc>
                <a:spcPts val="5000"/>
              </a:lnSpc>
            </a:pPr>
            <a:r>
              <a:rPr lang="en-US" altLang="ja-JP" sz="4000" b="1" dirty="0">
                <a:solidFill>
                  <a:srgbClr val="2929FF"/>
                </a:solidFill>
                <a:latin typeface="Arial" pitchFamily="34" charset="0"/>
                <a:cs typeface="Arial" pitchFamily="34" charset="0"/>
              </a:rPr>
              <a:t>the recurrence of the accident</a:t>
            </a:r>
          </a:p>
        </p:txBody>
      </p:sp>
      <p:sp>
        <p:nvSpPr>
          <p:cNvPr id="17" name="サブタイトル 2"/>
          <p:cNvSpPr txBox="1">
            <a:spLocks/>
          </p:cNvSpPr>
          <p:nvPr/>
        </p:nvSpPr>
        <p:spPr bwMode="auto">
          <a:xfrm>
            <a:off x="578402" y="4293096"/>
            <a:ext cx="7814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b="1" i="1" u="sng" dirty="0">
                <a:latin typeface="Arial" pitchFamily="34" charset="0"/>
                <a:cs typeface="Arial" pitchFamily="34" charset="0"/>
              </a:rPr>
              <a:t>Kotaro BESSHO</a:t>
            </a:r>
            <a:r>
              <a:rPr lang="en-US" altLang="ja-JP" sz="2800" b="1" i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800" b="1" i="1" dirty="0">
                <a:latin typeface="Arial" pitchFamily="34" charset="0"/>
                <a:cs typeface="Arial" pitchFamily="34" charset="0"/>
              </a:rPr>
              <a:t>, Koji KIRIYAMA</a:t>
            </a:r>
            <a:r>
              <a:rPr lang="en-US" altLang="ja-JP" sz="2800" b="1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800" b="1" i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en-US" altLang="ja-JP" sz="2800" b="1" i="1" dirty="0">
                <a:latin typeface="Arial" pitchFamily="34" charset="0"/>
                <a:cs typeface="Arial" pitchFamily="34" charset="0"/>
              </a:rPr>
              <a:t>Yoshihiro NAKANE</a:t>
            </a:r>
            <a:r>
              <a:rPr lang="en-US" altLang="ja-JP" sz="2800" b="1" i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800" b="1" i="1" dirty="0">
                <a:latin typeface="Arial" pitchFamily="34" charset="0"/>
                <a:cs typeface="Arial" pitchFamily="34" charset="0"/>
              </a:rPr>
              <a:t>, Yukihiro MIYAMOTO</a:t>
            </a:r>
            <a:r>
              <a:rPr lang="en-US" altLang="ja-JP" sz="2800" b="1" i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8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2800" b="1" i="1" dirty="0" err="1">
                <a:latin typeface="Arial" pitchFamily="34" charset="0"/>
                <a:cs typeface="Arial" pitchFamily="34" charset="0"/>
              </a:rPr>
              <a:t>Tetsuro</a:t>
            </a:r>
            <a:r>
              <a:rPr lang="en-US" altLang="ja-JP" sz="2800" b="1" i="1" dirty="0">
                <a:latin typeface="Arial" pitchFamily="34" charset="0"/>
                <a:cs typeface="Arial" pitchFamily="34" charset="0"/>
              </a:rPr>
              <a:t> ISHII</a:t>
            </a:r>
            <a:r>
              <a:rPr lang="en-US" altLang="ja-JP" sz="2800" b="1" i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800" b="1" i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en-US" altLang="ja-JP" sz="2800" b="1" i="1" dirty="0">
                <a:latin typeface="Arial" pitchFamily="34" charset="0"/>
                <a:cs typeface="Arial" pitchFamily="34" charset="0"/>
              </a:rPr>
              <a:t>J-PARC Center</a:t>
            </a:r>
            <a:r>
              <a:rPr lang="en-US" altLang="ja-JP" sz="2800" b="1" i="1" baseline="30000" dirty="0">
                <a:latin typeface="Arial" pitchFamily="34" charset="0"/>
                <a:cs typeface="Arial" pitchFamily="34" charset="0"/>
              </a:rPr>
              <a:t>1 </a:t>
            </a:r>
            <a:r>
              <a:rPr lang="en-US" altLang="ja-JP" sz="2800" b="1" i="1" dirty="0">
                <a:latin typeface="Arial" pitchFamily="34" charset="0"/>
                <a:cs typeface="Arial" pitchFamily="34" charset="0"/>
              </a:rPr>
              <a:t>/ CROSS</a:t>
            </a:r>
            <a:r>
              <a:rPr lang="en-US" altLang="ja-JP" sz="2800" b="1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800" b="1" i="1" dirty="0">
                <a:latin typeface="Arial" pitchFamily="34" charset="0"/>
                <a:cs typeface="Arial" pitchFamily="34" charset="0"/>
              </a:rPr>
              <a:t>, Japan</a:t>
            </a:r>
          </a:p>
        </p:txBody>
      </p:sp>
    </p:spTree>
    <p:extLst>
      <p:ext uri="{BB962C8B-B14F-4D97-AF65-F5344CB8AC3E}">
        <p14:creationId xmlns:p14="http://schemas.microsoft.com/office/powerpoint/2010/main" val="117230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BEB913-AAF1-434F-ACE5-7CA4AFDE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3878F5-6C09-4781-9A48-3EC954023794}"/>
              </a:ext>
            </a:extLst>
          </p:cNvPr>
          <p:cNvSpPr txBox="1"/>
          <p:nvPr/>
        </p:nvSpPr>
        <p:spPr>
          <a:xfrm>
            <a:off x="116632" y="1133809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2-2) Continuation and developments of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   the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training based on experience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DACD058-9FFB-46F1-8F03-B2D9C4323B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51" y="2921287"/>
            <a:ext cx="2351681" cy="176197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3F569B3-B677-4257-8044-8497D462E2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11" y="2964330"/>
            <a:ext cx="2284133" cy="171284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36B2243-02AD-484F-9141-60FFAF4F033C}"/>
              </a:ext>
            </a:extLst>
          </p:cNvPr>
          <p:cNvSpPr/>
          <p:nvPr/>
        </p:nvSpPr>
        <p:spPr>
          <a:xfrm>
            <a:off x="3657138" y="4513921"/>
            <a:ext cx="2122697" cy="3231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500" kern="100" dirty="0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Inflammable gas spray</a:t>
            </a:r>
            <a:endParaRPr lang="ja-JP" altLang="en-US" sz="15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CD811FB-D294-44A7-8276-E44EA91A069E}"/>
              </a:ext>
            </a:extLst>
          </p:cNvPr>
          <p:cNvSpPr/>
          <p:nvPr/>
        </p:nvSpPr>
        <p:spPr>
          <a:xfrm>
            <a:off x="6080831" y="4513921"/>
            <a:ext cx="1158950" cy="3231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5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Stepladder</a:t>
            </a:r>
            <a:endParaRPr lang="ja-JP" altLang="en-US" sz="15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4" name="図 13" descr="\\10.105.59.75\nass-safe4\一般安全\06_教育訓練\21_安全体感教育\写真ホルダー\ボール盤巻込まれ.JPG">
            <a:extLst>
              <a:ext uri="{FF2B5EF4-FFF2-40B4-BE49-F238E27FC236}">
                <a16:creationId xmlns:a16="http://schemas.microsoft.com/office/drawing/2014/main" id="{53825911-1A4E-4981-9785-B315AB22CB26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1"/>
          <a:stretch/>
        </p:blipFill>
        <p:spPr bwMode="auto">
          <a:xfrm>
            <a:off x="787164" y="2980503"/>
            <a:ext cx="2586240" cy="17063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8CD0A9E-EAAD-4234-8F12-5A35D81F5367}"/>
              </a:ext>
            </a:extLst>
          </p:cNvPr>
          <p:cNvSpPr/>
          <p:nvPr/>
        </p:nvSpPr>
        <p:spPr>
          <a:xfrm>
            <a:off x="62820" y="4513921"/>
            <a:ext cx="2233554" cy="3231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500" kern="100" dirty="0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Caught in a rotating drill</a:t>
            </a:r>
            <a:endParaRPr lang="ja-JP" altLang="en-US" sz="15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7" name="図 16" descr="\\10.105.59.75\nass-safe4\一般安全\06_教育訓練\21_安全体感教育\H28年度\①第一回体感型安全教育\写真\和田\IMG_4663.JPG">
            <a:extLst>
              <a:ext uri="{FF2B5EF4-FFF2-40B4-BE49-F238E27FC236}">
                <a16:creationId xmlns:a16="http://schemas.microsoft.com/office/drawing/2014/main" id="{4B9F73A8-2DBA-4066-A3B7-AD243CB035D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8" y="4923385"/>
            <a:ext cx="2382868" cy="178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 descr="\\10.105.59.75\nass-safe4\一般安全\06_教育訓練\21_安全体感教育\H28年度\①第一回体感型安全教育\写真\藤原\IMG_3000.JPG">
            <a:extLst>
              <a:ext uri="{FF2B5EF4-FFF2-40B4-BE49-F238E27FC236}">
                <a16:creationId xmlns:a16="http://schemas.microsoft.com/office/drawing/2014/main" id="{A3474448-38F7-4F53-8BD9-D9BB56826AA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81" y="4946170"/>
            <a:ext cx="2284133" cy="1713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オブジェクト 18">
            <a:extLst>
              <a:ext uri="{FF2B5EF4-FFF2-40B4-BE49-F238E27FC236}">
                <a16:creationId xmlns:a16="http://schemas.microsoft.com/office/drawing/2014/main" id="{4FA02316-58AD-4A19-9712-6686E5F51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307053"/>
              </p:ext>
            </p:extLst>
          </p:nvPr>
        </p:nvGraphicFramePr>
        <p:xfrm>
          <a:off x="6214559" y="4946171"/>
          <a:ext cx="2277084" cy="17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ビットマップ イメージ" r:id="rId8" imgW="3476190" imgH="2610214" progId="PBrush">
                  <p:embed/>
                </p:oleObj>
              </mc:Choice>
              <mc:Fallback>
                <p:oleObj name="ビットマップ イメージ" r:id="rId8" imgW="3476190" imgH="2610214" progId="PBrush">
                  <p:embed/>
                  <p:pic>
                    <p:nvPicPr>
                      <p:cNvPr id="21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4559" y="4946171"/>
                        <a:ext cx="2277084" cy="1713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ED44394-FF47-49BE-87EC-D73A501FB974}"/>
              </a:ext>
            </a:extLst>
          </p:cNvPr>
          <p:cNvSpPr/>
          <p:nvPr/>
        </p:nvSpPr>
        <p:spPr>
          <a:xfrm>
            <a:off x="2094167" y="6301824"/>
            <a:ext cx="1093569" cy="3231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500" kern="100" dirty="0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Safety belt</a:t>
            </a:r>
            <a:endParaRPr lang="ja-JP" altLang="en-US" sz="15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2EB9B1D-AA96-4B5A-B1AF-62A5CAC5A87C}"/>
              </a:ext>
            </a:extLst>
          </p:cNvPr>
          <p:cNvSpPr/>
          <p:nvPr/>
        </p:nvSpPr>
        <p:spPr>
          <a:xfrm>
            <a:off x="3746027" y="5035704"/>
            <a:ext cx="1355741" cy="50270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500" kern="100" dirty="0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Tracking phenomenon</a:t>
            </a:r>
            <a:endParaRPr lang="ja-JP" altLang="en-US" sz="15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80E7993-6CA6-4000-84E8-40716E66AE05}"/>
              </a:ext>
            </a:extLst>
          </p:cNvPr>
          <p:cNvSpPr/>
          <p:nvPr/>
        </p:nvSpPr>
        <p:spPr>
          <a:xfrm>
            <a:off x="7004522" y="5007785"/>
            <a:ext cx="1321196" cy="3231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5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Falling object</a:t>
            </a:r>
            <a:endParaRPr lang="ja-JP" altLang="en-US" sz="15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116D62-9028-45E4-BFCD-18A41698E68B}"/>
              </a:ext>
            </a:extLst>
          </p:cNvPr>
          <p:cNvSpPr txBox="1"/>
          <p:nvPr/>
        </p:nvSpPr>
        <p:spPr>
          <a:xfrm>
            <a:off x="535136" y="2032271"/>
            <a:ext cx="8289064" cy="833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200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More than 70% of 400 J-PARC staffs </a:t>
            </a:r>
            <a:r>
              <a:rPr lang="en-US" altLang="ja-JP" sz="2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already took this training.   </a:t>
            </a:r>
          </a:p>
          <a:p>
            <a:pPr fontAlgn="auto">
              <a:spcBef>
                <a:spcPts val="500"/>
              </a:spcBef>
              <a:spcAft>
                <a:spcPts val="0"/>
              </a:spcAft>
            </a:pPr>
            <a:r>
              <a:rPr lang="en-US" altLang="ja-JP" sz="22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 J-PARC’s new rule : </a:t>
            </a:r>
            <a:r>
              <a:rPr lang="en-US" altLang="ja-JP" sz="220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All work managers </a:t>
            </a:r>
            <a:r>
              <a:rPr lang="en-US" altLang="ja-JP" sz="2200" b="1" u="sng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must take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this training</a:t>
            </a:r>
            <a:r>
              <a:rPr lang="en-US" altLang="ja-JP" sz="22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25E630B-AB76-412E-AA20-17498C4FBA8D}"/>
              </a:ext>
            </a:extLst>
          </p:cNvPr>
          <p:cNvSpPr txBox="1"/>
          <p:nvPr/>
        </p:nvSpPr>
        <p:spPr>
          <a:xfrm>
            <a:off x="7033542" y="1378495"/>
            <a:ext cx="191236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FY2016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924A780F-2FB6-4CA3-9326-EF2E75BC843B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0099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of </a:t>
            </a:r>
            <a:r>
              <a:rPr lang="en-US" altLang="ja-JP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measures </a:t>
            </a:r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accident</a:t>
            </a:r>
          </a:p>
        </p:txBody>
      </p:sp>
      <p:sp>
        <p:nvSpPr>
          <p:cNvPr id="23" name="スライド番号プレースホルダー 1">
            <a:extLst>
              <a:ext uri="{FF2B5EF4-FFF2-40B4-BE49-F238E27FC236}">
                <a16:creationId xmlns:a16="http://schemas.microsoft.com/office/drawing/2014/main" id="{5B4636C5-7F66-4B7F-8831-38E4909C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10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6004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56FE2C65-1DC7-429D-9A36-F5C5665F2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28603" r="47637" b="33199"/>
          <a:stretch/>
        </p:blipFill>
        <p:spPr>
          <a:xfrm>
            <a:off x="6037125" y="3073838"/>
            <a:ext cx="3095081" cy="2222322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BB72857-5106-4689-BD0B-DABBE8DE1EC1}"/>
              </a:ext>
            </a:extLst>
          </p:cNvPr>
          <p:cNvSpPr/>
          <p:nvPr/>
        </p:nvSpPr>
        <p:spPr>
          <a:xfrm>
            <a:off x="6360437" y="5006180"/>
            <a:ext cx="2698424" cy="16085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9DF2A14-3B04-4B3F-B136-3D862EBFF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38800" r="45275" b="17801"/>
          <a:stretch/>
        </p:blipFill>
        <p:spPr>
          <a:xfrm>
            <a:off x="209739" y="3159275"/>
            <a:ext cx="2831724" cy="21945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2DC42A9-93F0-4B33-A581-8EA1350C8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31680" r="27163" b="12201"/>
          <a:stretch/>
        </p:blipFill>
        <p:spPr>
          <a:xfrm>
            <a:off x="3152656" y="4100326"/>
            <a:ext cx="3021735" cy="228545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4E9DA8-EFBC-421E-B8B5-E9CBC391A65D}"/>
              </a:ext>
            </a:extLst>
          </p:cNvPr>
          <p:cNvSpPr txBox="1"/>
          <p:nvPr/>
        </p:nvSpPr>
        <p:spPr>
          <a:xfrm>
            <a:off x="38315" y="5322606"/>
            <a:ext cx="30724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  <a:spcBef>
                <a:spcPts val="600"/>
              </a:spcBef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Directions for the workers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on the entrance door of  the room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3FAC95-EA57-4A13-A75C-26C44BE5F833}"/>
              </a:ext>
            </a:extLst>
          </p:cNvPr>
          <p:cNvSpPr txBox="1"/>
          <p:nvPr/>
        </p:nvSpPr>
        <p:spPr>
          <a:xfrm>
            <a:off x="3123411" y="3159275"/>
            <a:ext cx="3132928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Mirror for checking safety equipment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Safety glasses on hand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3048BC-F786-434C-A751-116AF303E9A5}"/>
              </a:ext>
            </a:extLst>
          </p:cNvPr>
          <p:cNvSpPr txBox="1"/>
          <p:nvPr/>
        </p:nvSpPr>
        <p:spPr>
          <a:xfrm>
            <a:off x="6217685" y="2662453"/>
            <a:ext cx="2950895" cy="630942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44000" rtlCol="0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Directions for handling each machine tool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DC4430-B7E0-4EBB-9985-E4C14E2B5902}"/>
              </a:ext>
            </a:extLst>
          </p:cNvPr>
          <p:cNvSpPr txBox="1"/>
          <p:nvPr/>
        </p:nvSpPr>
        <p:spPr>
          <a:xfrm>
            <a:off x="395536" y="1039197"/>
            <a:ext cx="854432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of machines, places, equipment for safe works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Setting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directions, manuals, checklists at workplaces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Confirming clothes, protectors for oneself and others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ACB17A-1483-4C30-AEF7-2DAD3FB36AE9}"/>
              </a:ext>
            </a:extLst>
          </p:cNvPr>
          <p:cNvSpPr txBox="1"/>
          <p:nvPr/>
        </p:nvSpPr>
        <p:spPr>
          <a:xfrm>
            <a:off x="6591533" y="5991164"/>
            <a:ext cx="2236232" cy="55399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glasses  </a:t>
            </a:r>
            <a:r>
              <a:rPr lang="ja-JP" alt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OK!</a:t>
            </a:r>
          </a:p>
          <a:p>
            <a:pPr algn="ctr">
              <a:lnSpc>
                <a:spcPts val="1800"/>
              </a:lnSpc>
            </a:pPr>
            <a:r>
              <a:rPr lang="en-US" altLang="ja-JP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gloves       </a:t>
            </a:r>
            <a:r>
              <a:rPr lang="ja-JP" alt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1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OK!</a:t>
            </a:r>
            <a:endParaRPr kumimoji="1" lang="ja-JP" altLang="en-US" sz="1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374932-1C0E-42D7-947D-649FA9F2D502}"/>
              </a:ext>
            </a:extLst>
          </p:cNvPr>
          <p:cNvSpPr txBox="1"/>
          <p:nvPr/>
        </p:nvSpPr>
        <p:spPr>
          <a:xfrm>
            <a:off x="6473963" y="5127118"/>
            <a:ext cx="2485332" cy="8361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>
              <a:lnSpc>
                <a:spcPts val="1300"/>
              </a:lnSpc>
              <a:spcBef>
                <a:spcPts val="300"/>
              </a:spcBef>
            </a:pP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wristband of the clothes.</a:t>
            </a:r>
          </a:p>
          <a:p>
            <a:pPr>
              <a:lnSpc>
                <a:spcPts val="1300"/>
              </a:lnSpc>
              <a:spcBef>
                <a:spcPts val="300"/>
              </a:spcBef>
            </a:pP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 long hair. / Put on working cap.</a:t>
            </a:r>
          </a:p>
          <a:p>
            <a:pPr>
              <a:lnSpc>
                <a:spcPts val="1300"/>
              </a:lnSpc>
              <a:spcBef>
                <a:spcPts val="300"/>
              </a:spcBef>
            </a:pP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use waste cloth for removing the machining dust (brush, air ..)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05BD6D-92B7-4DC8-A38E-3B7D171F4E3D}"/>
              </a:ext>
            </a:extLst>
          </p:cNvPr>
          <p:cNvSpPr txBox="1"/>
          <p:nvPr/>
        </p:nvSpPr>
        <p:spPr>
          <a:xfrm>
            <a:off x="86249" y="2617258"/>
            <a:ext cx="619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Good examples at a common use workshop</a:t>
            </a:r>
            <a:endParaRPr kumimoji="1" lang="ja-JP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5DC8A73-6043-4ACE-BB97-15A4C7728E3D}"/>
              </a:ext>
            </a:extLst>
          </p:cNvPr>
          <p:cNvCxnSpPr>
            <a:cxnSpLocks/>
          </p:cNvCxnSpPr>
          <p:nvPr/>
        </p:nvCxnSpPr>
        <p:spPr>
          <a:xfrm>
            <a:off x="8187601" y="3638028"/>
            <a:ext cx="288032" cy="1368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タイトル 1">
            <a:extLst>
              <a:ext uri="{FF2B5EF4-FFF2-40B4-BE49-F238E27FC236}">
                <a16:creationId xmlns:a16="http://schemas.microsoft.com/office/drawing/2014/main" id="{7B887F94-180C-48DA-B3D1-4C5C75518411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en-US" altLang="ja-JP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safe working environments </a:t>
            </a:r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workshops</a:t>
            </a:r>
          </a:p>
        </p:txBody>
      </p: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6870DB94-609B-4AEC-B1EA-5E563E45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11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431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612CDEF-7FF3-4281-B42A-F83131EB5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6" t="15644" r="31099" b="5200"/>
          <a:stretch/>
        </p:blipFill>
        <p:spPr>
          <a:xfrm>
            <a:off x="5579666" y="3939109"/>
            <a:ext cx="3463601" cy="259341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053D222-C5FB-478A-80D8-D8E79DA26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46" t="23468" r="30911" b="12735"/>
          <a:stretch/>
        </p:blipFill>
        <p:spPr>
          <a:xfrm>
            <a:off x="170323" y="3571833"/>
            <a:ext cx="3516035" cy="317494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508872F-7EA4-480C-AC34-E8AC15CEF489}"/>
              </a:ext>
            </a:extLst>
          </p:cNvPr>
          <p:cNvSpPr txBox="1"/>
          <p:nvPr/>
        </p:nvSpPr>
        <p:spPr>
          <a:xfrm>
            <a:off x="189889" y="928965"/>
            <a:ext cx="885836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Regulating matters required for safe works and guidelines</a:t>
            </a:r>
          </a:p>
          <a:p>
            <a:pPr marL="342900" indent="-342900">
              <a:lnSpc>
                <a:spcPts val="2400"/>
              </a:lnSpc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Preparing the rulebook for safety in machining work, which must be followed by all the J-PARC members. </a:t>
            </a:r>
          </a:p>
          <a:p>
            <a:pPr marL="342900" indent="-342900">
              <a:lnSpc>
                <a:spcPts val="2400"/>
              </a:lnSpc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Providing basic directions, manuals, checklists, and education materials for improving safety in machining works </a:t>
            </a:r>
          </a:p>
          <a:p>
            <a:pPr marL="342900" indent="-342900">
              <a:lnSpc>
                <a:spcPts val="2400"/>
              </a:lnSpc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Mutual inspection of workplaces and machines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Technical suggestions to the workplace managers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E8C33B55-E926-4A50-9A9B-5E4C9F3B599F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en-US" altLang="ja-JP" sz="3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group on machining work</a:t>
            </a:r>
            <a:endParaRPr lang="en-US" altLang="ja-JP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D80C315-06A0-43C0-9174-1863229B8C35}"/>
              </a:ext>
            </a:extLst>
          </p:cNvPr>
          <p:cNvSpPr txBox="1"/>
          <p:nvPr/>
        </p:nvSpPr>
        <p:spPr>
          <a:xfrm>
            <a:off x="3686358" y="3947123"/>
            <a:ext cx="196576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Rulebook  </a:t>
            </a:r>
          </a:p>
          <a:p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for safety in  </a:t>
            </a:r>
          </a:p>
          <a:p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machining work</a:t>
            </a:r>
          </a:p>
          <a:p>
            <a:pPr algn="ctr"/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(6 pages)</a:t>
            </a:r>
          </a:p>
          <a:p>
            <a:endParaRPr kumimoji="1" lang="en-US" altLang="ja-JP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ja-JP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ja-JP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   Requirements</a:t>
            </a:r>
          </a:p>
          <a:p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   for safe works</a:t>
            </a:r>
          </a:p>
          <a:p>
            <a:r>
              <a:rPr kumimoji="1"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       (Poster)</a:t>
            </a:r>
            <a:endParaRPr kumimoji="1" lang="ja-JP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1ADAB660-7FAF-436B-9B0C-97BD37DC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12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144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690138D-9A61-40CD-BBE1-C8A2E0902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15000" r="20075" b="5201"/>
          <a:stretch/>
        </p:blipFill>
        <p:spPr>
          <a:xfrm>
            <a:off x="251520" y="858028"/>
            <a:ext cx="8136904" cy="594615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19FF0B-F25E-4999-B333-C63B6651FE55}"/>
              </a:ext>
            </a:extLst>
          </p:cNvPr>
          <p:cNvSpPr txBox="1"/>
          <p:nvPr/>
        </p:nvSpPr>
        <p:spPr>
          <a:xfrm>
            <a:off x="4141674" y="941788"/>
            <a:ext cx="388671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FY2015 (after the fire)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B6651B76-1588-4CC7-8AC4-225A3686E5EB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efforts for safety 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J-PARC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34F49416-6F09-4ED1-9D68-606EBA92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13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7897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690138D-9A61-40CD-BBE1-C8A2E0902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15000" r="20075" b="5201"/>
          <a:stretch/>
        </p:blipFill>
        <p:spPr>
          <a:xfrm>
            <a:off x="251520" y="858028"/>
            <a:ext cx="8136904" cy="594615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0EFE6D1-49F0-49D1-887D-BABD6A392B12}"/>
              </a:ext>
            </a:extLst>
          </p:cNvPr>
          <p:cNvGrpSpPr/>
          <p:nvPr/>
        </p:nvGrpSpPr>
        <p:grpSpPr>
          <a:xfrm>
            <a:off x="4100424" y="2465506"/>
            <a:ext cx="4978896" cy="2301162"/>
            <a:chOff x="4023644" y="1774177"/>
            <a:chExt cx="4978896" cy="2301162"/>
          </a:xfrm>
        </p:grpSpPr>
        <p:sp>
          <p:nvSpPr>
            <p:cNvPr id="4" name="角丸四角形 8">
              <a:extLst>
                <a:ext uri="{FF2B5EF4-FFF2-40B4-BE49-F238E27FC236}">
                  <a16:creationId xmlns:a16="http://schemas.microsoft.com/office/drawing/2014/main" id="{6954759B-7B27-4118-AB85-E7DCFE149224}"/>
                </a:ext>
              </a:extLst>
            </p:cNvPr>
            <p:cNvSpPr/>
            <p:nvPr/>
          </p:nvSpPr>
          <p:spPr>
            <a:xfrm>
              <a:off x="4023644" y="1774177"/>
              <a:ext cx="4978896" cy="21156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</a:t>
              </a:r>
              <a:r>
                <a:rPr lang="en-US" altLang="ja-JP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3H</a:t>
              </a:r>
              <a:r>
                <a:rPr lang="en-US" altLang="ja-JP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keywords</a:t>
              </a:r>
              <a:r>
                <a:rPr lang="en-US" altLang="ja-JP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situations,</a:t>
              </a:r>
            </a:p>
            <a:p>
              <a:r>
                <a:rPr lang="en-US" altLang="ja-JP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ja-JP" sz="2400" b="1" i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sz="2400" i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ajimete</a:t>
              </a:r>
              <a:r>
                <a:rPr lang="ja-JP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First time</a:t>
              </a:r>
            </a:p>
            <a:p>
              <a:r>
                <a:rPr lang="en-US" altLang="ja-JP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ja-JP" sz="2400" b="1" i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sz="2400" i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enko</a:t>
              </a:r>
              <a:r>
                <a:rPr lang="en-US" altLang="ja-JP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Changing</a:t>
              </a:r>
              <a:endParaRPr lang="en-US" altLang="ja-JP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ja-JP" sz="2400" b="1" i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sz="2400" i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isashiburi</a:t>
              </a:r>
              <a:r>
                <a:rPr lang="en-US" altLang="ja-JP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After a long interval</a:t>
              </a:r>
            </a:p>
            <a:p>
              <a:pPr>
                <a:spcBef>
                  <a:spcPts val="600"/>
                </a:spcBef>
              </a:pPr>
              <a:r>
                <a:rPr lang="en-US" altLang="ja-JP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 attention </a:t>
              </a:r>
              <a:r>
                <a:rPr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must be payed.</a:t>
              </a: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B1D502A4-64EC-4831-ADC1-77325E5271D8}"/>
                </a:ext>
              </a:extLst>
            </p:cNvPr>
            <p:cNvCxnSpPr/>
            <p:nvPr/>
          </p:nvCxnSpPr>
          <p:spPr>
            <a:xfrm>
              <a:off x="4626295" y="4075339"/>
              <a:ext cx="26159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タイトル 1">
            <a:extLst>
              <a:ext uri="{FF2B5EF4-FFF2-40B4-BE49-F238E27FC236}">
                <a16:creationId xmlns:a16="http://schemas.microsoft.com/office/drawing/2014/main" id="{CC39EE1F-E588-4543-B3C1-6AF2002AF4B9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efforts for safety 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J-PARC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71F1F7E2-58EB-4601-B950-05C6C68A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14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5050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D28D368-0F5F-4929-BF43-ADCD0360A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9" t="18238" r="20075" b="6601"/>
          <a:stretch/>
        </p:blipFill>
        <p:spPr>
          <a:xfrm>
            <a:off x="491999" y="916922"/>
            <a:ext cx="8160002" cy="561662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18A2BEDF-049C-4DE4-A5E6-ACD1579234F1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efforts for safety 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J-PARC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56478D4B-1D38-4302-81BD-7713058B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15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2168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D28D368-0F5F-4929-BF43-ADCD0360A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9" t="18238" r="20075" b="6601"/>
          <a:stretch/>
        </p:blipFill>
        <p:spPr>
          <a:xfrm>
            <a:off x="491999" y="916922"/>
            <a:ext cx="8160002" cy="561662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F63B9EB-A318-4EDA-80C0-F42390F0E0AC}"/>
              </a:ext>
            </a:extLst>
          </p:cNvPr>
          <p:cNvGrpSpPr/>
          <p:nvPr/>
        </p:nvGrpSpPr>
        <p:grpSpPr>
          <a:xfrm>
            <a:off x="3804367" y="1567556"/>
            <a:ext cx="5112568" cy="3667452"/>
            <a:chOff x="3707904" y="1063500"/>
            <a:chExt cx="5112568" cy="3667452"/>
          </a:xfrm>
        </p:grpSpPr>
        <p:sp>
          <p:nvSpPr>
            <p:cNvPr id="6" name="角丸四角形 8">
              <a:extLst>
                <a:ext uri="{FF2B5EF4-FFF2-40B4-BE49-F238E27FC236}">
                  <a16:creationId xmlns:a16="http://schemas.microsoft.com/office/drawing/2014/main" id="{D210492E-748F-4452-BDEC-229EF3D7FF9A}"/>
                </a:ext>
              </a:extLst>
            </p:cNvPr>
            <p:cNvSpPr/>
            <p:nvPr/>
          </p:nvSpPr>
          <p:spPr>
            <a:xfrm>
              <a:off x="3707904" y="1063500"/>
              <a:ext cx="5112568" cy="260221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Unexpected procedures required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Abnormal situations suspected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Another worker points out that the process is dangerous</a:t>
              </a:r>
            </a:p>
            <a:p>
              <a:pPr>
                <a:lnSpc>
                  <a:spcPts val="800"/>
                </a:lnSpc>
              </a:pPr>
              <a:endPara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0488"/>
              <a:r>
                <a:rPr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site manager </a:t>
              </a:r>
              <a:r>
                <a:rPr lang="en-US" altLang="ja-JP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must stop the work process</a:t>
              </a:r>
              <a:r>
                <a:rPr lang="en-US" altLang="ja-JP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43E1493-41EA-42F8-B037-ABB4C3AB2365}"/>
                </a:ext>
              </a:extLst>
            </p:cNvPr>
            <p:cNvSpPr/>
            <p:nvPr/>
          </p:nvSpPr>
          <p:spPr>
            <a:xfrm>
              <a:off x="4763569" y="3866856"/>
              <a:ext cx="3672408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558CB1D-8F96-44DF-B712-29E1B291645E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efforts for safety 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J-PARC</a:t>
            </a: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2D5F285A-E477-4993-9112-246EEF05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16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1668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E1431B-CC4D-4631-A3C9-A63B87ABC516}"/>
              </a:ext>
            </a:extLst>
          </p:cNvPr>
          <p:cNvSpPr txBox="1"/>
          <p:nvPr/>
        </p:nvSpPr>
        <p:spPr>
          <a:xfrm>
            <a:off x="1271749" y="887164"/>
            <a:ext cx="748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altLang="ja-JP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 of Others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”   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FY2016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EBDCE6-1974-4F8C-9D2B-49FE3D937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45" t="11367" r="7961" b="26065"/>
          <a:stretch/>
        </p:blipFill>
        <p:spPr>
          <a:xfrm>
            <a:off x="971600" y="1484784"/>
            <a:ext cx="6932707" cy="5183916"/>
          </a:xfrm>
          <a:prstGeom prst="rect">
            <a:avLst/>
          </a:prstGeom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595175E1-07CF-4C38-906A-0DD3230A7104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efforts for safety 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J-PARC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254E4E0A-14B9-4D7D-B852-61997B6D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17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742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452233" y="1789013"/>
            <a:ext cx="2086995" cy="1182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3589" y="3029482"/>
            <a:ext cx="8590926" cy="25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75"/>
              </a:lnSpc>
              <a:spcBef>
                <a:spcPts val="100"/>
              </a:spcBef>
            </a:pPr>
            <a:r>
              <a:rPr lang="en-US" sz="1900" spc="-10" dirty="0">
                <a:latin typeface="Arial"/>
                <a:cs typeface="Arial"/>
              </a:rPr>
              <a:t>A</a:t>
            </a:r>
            <a:r>
              <a:rPr sz="1900" spc="-10" dirty="0">
                <a:latin typeface="Arial"/>
                <a:cs typeface="Arial"/>
              </a:rPr>
              <a:t>ward </a:t>
            </a:r>
            <a:r>
              <a:rPr sz="1900" dirty="0">
                <a:latin typeface="Arial"/>
                <a:cs typeface="Arial"/>
              </a:rPr>
              <a:t>for </a:t>
            </a:r>
            <a:r>
              <a:rPr sz="1900" spc="-5" dirty="0">
                <a:latin typeface="Arial"/>
                <a:cs typeface="Arial"/>
              </a:rPr>
              <a:t>good practices </a:t>
            </a:r>
            <a:r>
              <a:rPr lang="en-US" sz="1900" spc="-5" dirty="0">
                <a:latin typeface="Arial"/>
                <a:cs typeface="Arial"/>
              </a:rPr>
              <a:t>from the director</a:t>
            </a:r>
            <a:r>
              <a:rPr lang="en-US" altLang="ja-JP" sz="1900" spc="-5" dirty="0">
                <a:latin typeface="Arial"/>
                <a:cs typeface="Arial"/>
              </a:rPr>
              <a:t>    T</a:t>
            </a:r>
            <a:r>
              <a:rPr lang="en-US" sz="1900" spc="-5" dirty="0">
                <a:latin typeface="Arial"/>
                <a:cs typeface="Arial"/>
              </a:rPr>
              <a:t>alk</a:t>
            </a:r>
            <a:r>
              <a:rPr sz="1900" spc="-5" dirty="0">
                <a:latin typeface="Arial"/>
                <a:cs typeface="Arial"/>
              </a:rPr>
              <a:t> on </a:t>
            </a:r>
            <a:r>
              <a:rPr sz="1900" dirty="0">
                <a:latin typeface="Arial"/>
                <a:cs typeface="Arial"/>
              </a:rPr>
              <a:t>safety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work</a:t>
            </a:r>
            <a:r>
              <a:rPr lang="en-US" sz="1900" spc="-15" dirty="0">
                <a:latin typeface="Arial"/>
                <a:cs typeface="Arial"/>
              </a:rPr>
              <a:t>s at a facility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190CF03-B1D0-4E54-93F7-54C0B84AE97F}"/>
              </a:ext>
            </a:extLst>
          </p:cNvPr>
          <p:cNvSpPr/>
          <p:nvPr/>
        </p:nvSpPr>
        <p:spPr>
          <a:xfrm>
            <a:off x="264063" y="1009698"/>
            <a:ext cx="889147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Information Exchange Meeting</a:t>
            </a:r>
            <a:r>
              <a:rPr lang="en-US" altLang="ja-JP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J-PARC    </a:t>
            </a:r>
            <a:r>
              <a:rPr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2017</a:t>
            </a:r>
          </a:p>
          <a:p>
            <a:r>
              <a:rPr lang="en-US" altLang="ja-JP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 held in the Safety-Day around 5.23 )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EAB7EA5-2BDC-436B-8C8F-6028F9DA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40050"/>
            <a:ext cx="1906887" cy="142034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6BB7D1BB-CEC8-4746-8B97-27A9131DADC4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efforts for safety 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J-PARC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0F1591-C7BF-4898-8520-2E529A749709}"/>
              </a:ext>
            </a:extLst>
          </p:cNvPr>
          <p:cNvSpPr txBox="1"/>
          <p:nvPr/>
        </p:nvSpPr>
        <p:spPr>
          <a:xfrm>
            <a:off x="469561" y="3799353"/>
            <a:ext cx="8914067" cy="759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- to </a:t>
            </a:r>
            <a:r>
              <a:rPr lang="en-US" altLang="ja-JP" sz="2100" b="1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100" b="1" dirty="0">
                <a:latin typeface="Arial" panose="020B0604020202020204" pitchFamily="34" charset="0"/>
                <a:cs typeface="Arial" panose="020B0604020202020204" pitchFamily="34" charset="0"/>
              </a:rPr>
              <a:t>information on safety issues </a:t>
            </a:r>
            <a:r>
              <a:rPr lang="en-US" altLang="ja-JP" sz="21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various institutions</a:t>
            </a:r>
          </a:p>
          <a:p>
            <a:pPr>
              <a:lnSpc>
                <a:spcPts val="2700"/>
              </a:lnSpc>
            </a:pP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- 100-150 participants  from accelerator facilities, universities in Japan 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EF5A2A8-E988-4632-AE8A-61FD17519C03}"/>
              </a:ext>
            </a:extLst>
          </p:cNvPr>
          <p:cNvSpPr/>
          <p:nvPr/>
        </p:nvSpPr>
        <p:spPr>
          <a:xfrm>
            <a:off x="314789" y="3467034"/>
            <a:ext cx="8590926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 on Safety in Accelerator Facilities       </a:t>
            </a:r>
            <a:r>
              <a:rPr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2013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8E4CAF-B9B4-4806-A547-AD57F33229E9}"/>
              </a:ext>
            </a:extLst>
          </p:cNvPr>
          <p:cNvSpPr txBox="1"/>
          <p:nvPr/>
        </p:nvSpPr>
        <p:spPr>
          <a:xfrm>
            <a:off x="171289" y="4559958"/>
            <a:ext cx="8914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(Topics) High-press.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1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. gas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; Emergency response; Electrical safety;</a:t>
            </a:r>
          </a:p>
          <a:p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Heavy load transportation; Fire safety, </a:t>
            </a:r>
            <a:r>
              <a:rPr lang="en-US" altLang="ja-JP" sz="2100" i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kumimoji="1" lang="ja-JP" altLang="en-US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110D78-C466-4664-99D6-B79AC8FBA1C8}"/>
              </a:ext>
            </a:extLst>
          </p:cNvPr>
          <p:cNvSpPr txBox="1"/>
          <p:nvPr/>
        </p:nvSpPr>
        <p:spPr>
          <a:xfrm>
            <a:off x="254919" y="5298136"/>
            <a:ext cx="6365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b="1" dirty="0">
                <a:latin typeface="Arial" panose="020B0604020202020204" pitchFamily="34" charset="0"/>
                <a:cs typeface="Arial" panose="020B0604020202020204" pitchFamily="34" charset="0"/>
              </a:rPr>
              <a:t>Invited speakers from the ITSF community introduced Japanese workers precious works! </a:t>
            </a:r>
            <a:endParaRPr kumimoji="1" lang="ja-JP" alt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7B5180A-C1C7-4C04-B004-C71DE48A9238}"/>
              </a:ext>
            </a:extLst>
          </p:cNvPr>
          <p:cNvSpPr txBox="1"/>
          <p:nvPr/>
        </p:nvSpPr>
        <p:spPr>
          <a:xfrm>
            <a:off x="158441" y="6076131"/>
            <a:ext cx="7222336" cy="663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ja-JP" sz="19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</a:t>
            </a:r>
            <a:r>
              <a:rPr lang="en-US" altLang="ja-JP" sz="19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9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9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ja-JP" sz="19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Trant</a:t>
            </a:r>
            <a:r>
              <a:rPr lang="en-US" altLang="ja-JP" sz="19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(CERN), </a:t>
            </a:r>
            <a:r>
              <a:rPr lang="en-US" altLang="ja-JP" sz="19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altLang="ja-JP" sz="19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Loertscher</a:t>
            </a:r>
            <a:r>
              <a:rPr lang="en-US" altLang="ja-JP" sz="19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(PSI), </a:t>
            </a:r>
          </a:p>
          <a:p>
            <a:pPr>
              <a:lnSpc>
                <a:spcPts val="2300"/>
              </a:lnSpc>
            </a:pPr>
            <a:r>
              <a:rPr kumimoji="1" lang="en-US" altLang="ja-JP" sz="19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1" lang="en-US" altLang="ja-JP" sz="19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Balle</a:t>
            </a:r>
            <a:r>
              <a:rPr kumimoji="1" lang="en-US" altLang="ja-JP" sz="19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(CERN)</a:t>
            </a:r>
            <a:r>
              <a:rPr lang="en-US" altLang="ja-JP" sz="1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9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ja-JP" sz="19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Manzlak</a:t>
            </a:r>
            <a:r>
              <a:rPr lang="en-US" altLang="ja-JP" sz="19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(J-Lab),  </a:t>
            </a:r>
            <a:r>
              <a:rPr lang="en-US" altLang="ja-JP" sz="19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altLang="ja-JP" sz="19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Saretzki</a:t>
            </a:r>
            <a:r>
              <a:rPr lang="en-US" altLang="ja-JP" sz="19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(DESY)</a:t>
            </a:r>
            <a:endParaRPr kumimoji="1" lang="ja-JP" altLang="en-US" sz="19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j-parc.jp/ja/news/2019/01/6.jpg">
            <a:extLst>
              <a:ext uri="{FF2B5EF4-FFF2-40B4-BE49-F238E27FC236}">
                <a16:creationId xmlns:a16="http://schemas.microsoft.com/office/drawing/2014/main" id="{FECD66EE-DD87-47CD-9825-BAAC3257D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2" b="52793"/>
          <a:stretch/>
        </p:blipFill>
        <p:spPr bwMode="auto">
          <a:xfrm>
            <a:off x="6621134" y="4966833"/>
            <a:ext cx="2365431" cy="17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28533AA-8391-4A86-BE70-F59CC60C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82216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18</a:t>
            </a:fld>
            <a:endParaRPr kumimoji="1" lang="ja-JP" alt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BB27BBFE-AD97-4491-BDFF-DFAF7C8AB100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FF00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3200" b="1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altLang="ja-JP" sz="3200" spc="1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6">
            <a:extLst>
              <a:ext uri="{FF2B5EF4-FFF2-40B4-BE49-F238E27FC236}">
                <a16:creationId xmlns:a16="http://schemas.microsoft.com/office/drawing/2014/main" id="{D5F3248D-A299-4CE1-96F7-98E7D647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43" y="1118602"/>
            <a:ext cx="8712968" cy="529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455613">
              <a:lnSpc>
                <a:spcPts val="3000"/>
              </a:lnSpc>
              <a:spcBef>
                <a:spcPts val="1200"/>
              </a:spcBef>
            </a:pPr>
            <a:r>
              <a:rPr lang="en-US" altLang="ja-JP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Strengthening of safety measures at J-PARC</a:t>
            </a:r>
            <a:endParaRPr lang="en-US" altLang="ja-JP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46088" indent="-446088" defTabSz="455613">
              <a:lnSpc>
                <a:spcPts val="3000"/>
              </a:lnSpc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Confirmation of assignments of the tasks for the workers</a:t>
            </a:r>
          </a:p>
          <a:p>
            <a:pPr marL="446088" indent="-446088" defTabSz="455613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Application of the Dress Code at workplaces</a:t>
            </a:r>
          </a:p>
          <a:p>
            <a:pPr marL="446088" indent="-446088" defTabSz="455613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Hazard training based on experience</a:t>
            </a:r>
          </a:p>
          <a:p>
            <a:pPr marL="446088" indent="-446088" defTabSz="455613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Improving safe working environments </a:t>
            </a:r>
          </a:p>
          <a:p>
            <a:pPr marL="446088" indent="-446088" defTabSz="455613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Expert group on machining work</a:t>
            </a:r>
          </a:p>
          <a:p>
            <a:pPr defTabSz="455613">
              <a:lnSpc>
                <a:spcPts val="3000"/>
              </a:lnSpc>
            </a:pPr>
            <a:r>
              <a:rPr lang="en-US" altLang="ja-JP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( Preparing documents for safe machining works, </a:t>
            </a:r>
          </a:p>
          <a:p>
            <a:pPr defTabSz="455613">
              <a:lnSpc>
                <a:spcPts val="3000"/>
              </a:lnSpc>
            </a:pPr>
            <a:r>
              <a:rPr lang="en-US" altLang="ja-JP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inspection of workplaces, technical suggestions)</a:t>
            </a:r>
          </a:p>
          <a:p>
            <a:pPr marL="446088" indent="-446088" defTabSz="455613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 efforts ( Work Flow Standard, Mindful of Others,</a:t>
            </a:r>
          </a:p>
          <a:p>
            <a:pPr defTabSz="455613">
              <a:lnSpc>
                <a:spcPts val="3000"/>
              </a:lnSpc>
            </a:pPr>
            <a:r>
              <a:rPr lang="en-US" altLang="ja-JP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Sharing information )</a:t>
            </a:r>
          </a:p>
          <a:p>
            <a:pPr defTabSz="455613">
              <a:lnSpc>
                <a:spcPts val="3000"/>
              </a:lnSpc>
            </a:pPr>
            <a:endParaRPr lang="en-US" altLang="ja-JP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52ED73F-4093-482A-A9BE-B8457234EFDB}"/>
              </a:ext>
            </a:extLst>
          </p:cNvPr>
          <p:cNvGrpSpPr/>
          <p:nvPr/>
        </p:nvGrpSpPr>
        <p:grpSpPr>
          <a:xfrm>
            <a:off x="7323935" y="6093296"/>
            <a:ext cx="1584176" cy="528921"/>
            <a:chOff x="6205038" y="5733257"/>
            <a:chExt cx="2327402" cy="777067"/>
          </a:xfrm>
        </p:grpSpPr>
        <p:pic>
          <p:nvPicPr>
            <p:cNvPr id="8" name="Picture 14" descr="マークカラー_白淵">
              <a:extLst>
                <a:ext uri="{FF2B5EF4-FFF2-40B4-BE49-F238E27FC236}">
                  <a16:creationId xmlns:a16="http://schemas.microsoft.com/office/drawing/2014/main" id="{AD6B4663-DE76-48D5-8AC8-F3336CB8E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205038" y="5733257"/>
              <a:ext cx="854354" cy="7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無題">
              <a:extLst>
                <a:ext uri="{FF2B5EF4-FFF2-40B4-BE49-F238E27FC236}">
                  <a16:creationId xmlns:a16="http://schemas.microsoft.com/office/drawing/2014/main" id="{C5155A5B-95D9-48B3-905F-E346E835F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020272" y="6153910"/>
              <a:ext cx="1512168" cy="35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7114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D9F3C7B3-B2F7-4A85-9EE7-B4B625BEEFA2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FF00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45718" rIns="72000" bIns="45718" anchor="ctr"/>
          <a:lstStyle/>
          <a:p>
            <a:pPr algn="ctr"/>
            <a:r>
              <a:rPr lang="en-US" altLang="ja-JP" sz="3600" b="1" spc="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</a:t>
            </a:r>
            <a:endParaRPr lang="en-US" altLang="ja-JP" sz="3600" spc="3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9167EF-D9FA-4832-93DE-5B0B29D986EC}"/>
              </a:ext>
            </a:extLst>
          </p:cNvPr>
          <p:cNvSpPr txBox="1"/>
          <p:nvPr/>
        </p:nvSpPr>
        <p:spPr>
          <a:xfrm>
            <a:off x="243136" y="1340768"/>
            <a:ext cx="9061677" cy="344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lnSpc>
                <a:spcPts val="4500"/>
              </a:lnSpc>
              <a:buFont typeface="Wingdings" panose="05000000000000000000" pitchFamily="2" charset="2"/>
              <a:buChar char="u"/>
            </a:pP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during machining work</a:t>
            </a:r>
            <a:endParaRPr lang="en-US" altLang="ja-JP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50850">
              <a:lnSpc>
                <a:spcPts val="6000"/>
              </a:lnSpc>
              <a:buFont typeface="Wingdings" panose="05000000000000000000" pitchFamily="2" charset="2"/>
              <a:buChar char="u"/>
            </a:pP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causes </a:t>
            </a:r>
            <a:r>
              <a:rPr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problems </a:t>
            </a:r>
            <a:r>
              <a:rPr lang="en-US" altLang="ja-JP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the incident </a:t>
            </a:r>
          </a:p>
          <a:p>
            <a:pPr marL="450850" indent="-450850">
              <a:lnSpc>
                <a:spcPts val="6000"/>
              </a:lnSpc>
              <a:buFont typeface="Wingdings" panose="05000000000000000000" pitchFamily="2" charset="2"/>
              <a:buChar char="u"/>
            </a:pP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causes </a:t>
            </a:r>
            <a:r>
              <a:rPr lang="en-US" altLang="ja-JP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inadequate actions</a:t>
            </a:r>
          </a:p>
          <a:p>
            <a:pPr marL="450850" indent="-450850">
              <a:lnSpc>
                <a:spcPts val="6000"/>
              </a:lnSpc>
              <a:buFont typeface="Wingdings" panose="05000000000000000000" pitchFamily="2" charset="2"/>
              <a:buChar char="u"/>
            </a:pP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measures </a:t>
            </a:r>
            <a:r>
              <a:rPr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the recurrence of</a:t>
            </a:r>
          </a:p>
          <a:p>
            <a:pPr>
              <a:lnSpc>
                <a:spcPts val="3500"/>
              </a:lnSpc>
            </a:pPr>
            <a:r>
              <a:rPr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ja-JP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accident</a:t>
            </a:r>
            <a:r>
              <a:rPr lang="ja-JP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 </a:t>
            </a:r>
            <a:r>
              <a:rPr lang="ja-JP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efforts </a:t>
            </a:r>
            <a:r>
              <a:rPr lang="en-US" altLang="ja-JP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safety)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052DB570-9BFC-4C94-B9E3-690E7B1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2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892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B99CB9-2FD5-45DC-B597-32CD0745F468}"/>
              </a:ext>
            </a:extLst>
          </p:cNvPr>
          <p:cNvSpPr txBox="1"/>
          <p:nvPr/>
        </p:nvSpPr>
        <p:spPr>
          <a:xfrm>
            <a:off x="7136368" y="913416"/>
            <a:ext cx="16930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2018</a:t>
            </a:r>
            <a:endParaRPr kumimoji="1" lang="ja-JP" altLang="en-US" sz="21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64C56903-23EB-4583-87F6-1B8E87466839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45718" rIns="72000" bIns="45718" anchor="ctr"/>
          <a:lstStyle/>
          <a:p>
            <a:pPr algn="ctr"/>
            <a:r>
              <a:rPr lang="en-US" altLang="ja-JP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during machining work</a:t>
            </a:r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a milling machine</a:t>
            </a:r>
          </a:p>
        </p:txBody>
      </p:sp>
      <p:pic>
        <p:nvPicPr>
          <p:cNvPr id="13" name="図 3" descr="図 3">
            <a:extLst>
              <a:ext uri="{FF2B5EF4-FFF2-40B4-BE49-F238E27FC236}">
                <a16:creationId xmlns:a16="http://schemas.microsoft.com/office/drawing/2014/main" id="{7B3CCB40-52BC-491E-82EB-AB25F441AD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1624" y="1407024"/>
            <a:ext cx="2500584" cy="226662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288C3F-4779-4C26-A7A2-C4E741121821}"/>
              </a:ext>
            </a:extLst>
          </p:cNvPr>
          <p:cNvSpPr txBox="1"/>
          <p:nvPr/>
        </p:nvSpPr>
        <p:spPr>
          <a:xfrm>
            <a:off x="2592315" y="3429000"/>
            <a:ext cx="2748426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Contractor worker’s team</a:t>
            </a:r>
          </a:p>
          <a:p>
            <a:pPr marL="360363" indent="-269875">
              <a:buFont typeface="Wingdings" panose="05000000000000000000" pitchFamily="2" charset="2"/>
              <a:buChar char="l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marL="360363" indent="-269875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Leader :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板の切削面の粗さを 確認するため、指先で切削面を全域にわたってなぞっている時、 回転している切削 材(エンドミル)に右手中指先端が近づき すぎて接触し、手袋ごと切削材に巻き込ま れ、右手中指を負傷。">
            <a:extLst>
              <a:ext uri="{FF2B5EF4-FFF2-40B4-BE49-F238E27FC236}">
                <a16:creationId xmlns:a16="http://schemas.microsoft.com/office/drawing/2014/main" id="{677E7F16-9E8B-4054-9708-3E0FC5463E76}"/>
              </a:ext>
            </a:extLst>
          </p:cNvPr>
          <p:cNvSpPr txBox="1"/>
          <p:nvPr/>
        </p:nvSpPr>
        <p:spPr>
          <a:xfrm>
            <a:off x="168877" y="5229200"/>
            <a:ext cx="8806245" cy="1397920"/>
          </a:xfrm>
          <a:prstGeom prst="rect">
            <a:avLst/>
          </a:prstGeom>
          <a:solidFill>
            <a:srgbClr val="000000">
              <a:alpha val="58352"/>
            </a:srgbClr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80000" tIns="108000" rIns="180000" bIns="108000" anchor="ctr">
            <a:spAutoFit/>
          </a:bodyPr>
          <a:lstStyle/>
          <a:p>
            <a:pPr algn="just" defTabSz="410751" hangingPunct="0">
              <a:lnSpc>
                <a:spcPts val="2600"/>
              </a:lnSpc>
              <a:spcBef>
                <a:spcPts val="140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ja-JP" sz="2400" kern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Helvetica"/>
              </a:rPr>
              <a:t>The accident occurred in </a:t>
            </a:r>
            <a:r>
              <a:rPr lang="en-US" altLang="ja-JP" sz="2400" kern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manufacturing small parts for </a:t>
            </a:r>
            <a:r>
              <a:rPr lang="en-US" altLang="ja-JP" sz="2400" kern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Helvetica"/>
              </a:rPr>
              <a:t>magnetic-field measurements using a milling machine.</a:t>
            </a:r>
          </a:p>
          <a:p>
            <a:pPr defTabSz="410751" hangingPunct="0">
              <a:lnSpc>
                <a:spcPts val="2600"/>
              </a:lnSpc>
              <a:spcBef>
                <a:spcPts val="140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ja-JP" sz="2400" kern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Injured person : a contractor worker (leader of the team)</a:t>
            </a:r>
            <a:endParaRPr lang="ja-JP" altLang="en-US" sz="2400" kern="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8" name="スクリーンショット 2018-08-16 8.34.35.png" descr="スクリーンショット 2018-08-16 8.34.35.png">
            <a:extLst>
              <a:ext uri="{FF2B5EF4-FFF2-40B4-BE49-F238E27FC236}">
                <a16:creationId xmlns:a16="http://schemas.microsoft.com/office/drawing/2014/main" id="{81B72D37-9159-4F01-BE54-E7E5CFBAD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27"/>
          <a:stretch/>
        </p:blipFill>
        <p:spPr>
          <a:xfrm>
            <a:off x="6588075" y="3313729"/>
            <a:ext cx="1872208" cy="140628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760421-0E48-40E6-A7EF-B325FDBDD97C}"/>
              </a:ext>
            </a:extLst>
          </p:cNvPr>
          <p:cNvSpPr txBox="1"/>
          <p:nvPr/>
        </p:nvSpPr>
        <p:spPr>
          <a:xfrm>
            <a:off x="6516216" y="475642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Manufactured parts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385DD80-9F92-4897-9243-F1902BD561AC}"/>
              </a:ext>
            </a:extLst>
          </p:cNvPr>
          <p:cNvSpPr/>
          <p:nvPr/>
        </p:nvSpPr>
        <p:spPr>
          <a:xfrm>
            <a:off x="405894" y="1542351"/>
            <a:ext cx="5037656" cy="2966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5442B2F-F4AE-4B0E-B000-E5ECCFDCBAB7}"/>
              </a:ext>
            </a:extLst>
          </p:cNvPr>
          <p:cNvGrpSpPr/>
          <p:nvPr/>
        </p:nvGrpSpPr>
        <p:grpSpPr>
          <a:xfrm>
            <a:off x="1078666" y="2602466"/>
            <a:ext cx="191203" cy="472346"/>
            <a:chOff x="3468809" y="4168409"/>
            <a:chExt cx="191203" cy="472346"/>
          </a:xfrm>
        </p:grpSpPr>
        <p:sp>
          <p:nvSpPr>
            <p:cNvPr id="9" name="二等辺三角形 8">
              <a:extLst>
                <a:ext uri="{FF2B5EF4-FFF2-40B4-BE49-F238E27FC236}">
                  <a16:creationId xmlns:a16="http://schemas.microsoft.com/office/drawing/2014/main" id="{A659E4A0-E04A-46BF-B78E-8C02E1F8F287}"/>
                </a:ext>
              </a:extLst>
            </p:cNvPr>
            <p:cNvSpPr/>
            <p:nvPr/>
          </p:nvSpPr>
          <p:spPr>
            <a:xfrm>
              <a:off x="3490959" y="4208707"/>
              <a:ext cx="144016" cy="43204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092E2A3-8612-4E1B-9CF4-57C0B384AB53}"/>
                </a:ext>
              </a:extLst>
            </p:cNvPr>
            <p:cNvSpPr/>
            <p:nvPr/>
          </p:nvSpPr>
          <p:spPr>
            <a:xfrm>
              <a:off x="3468809" y="4168409"/>
              <a:ext cx="191203" cy="193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185D5A4-18DA-4049-969E-0047249F13AB}"/>
              </a:ext>
            </a:extLst>
          </p:cNvPr>
          <p:cNvGrpSpPr/>
          <p:nvPr/>
        </p:nvGrpSpPr>
        <p:grpSpPr>
          <a:xfrm>
            <a:off x="4304994" y="2130120"/>
            <a:ext cx="191203" cy="472346"/>
            <a:chOff x="3468809" y="4168409"/>
            <a:chExt cx="191203" cy="472346"/>
          </a:xfrm>
        </p:grpSpPr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AC06615E-3034-40B8-BC59-1806312E32FF}"/>
                </a:ext>
              </a:extLst>
            </p:cNvPr>
            <p:cNvSpPr/>
            <p:nvPr/>
          </p:nvSpPr>
          <p:spPr>
            <a:xfrm>
              <a:off x="3490959" y="4208707"/>
              <a:ext cx="144016" cy="43204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03ECE96-5A1A-45A0-B5D0-BEE81C6CD151}"/>
                </a:ext>
              </a:extLst>
            </p:cNvPr>
            <p:cNvSpPr/>
            <p:nvPr/>
          </p:nvSpPr>
          <p:spPr>
            <a:xfrm>
              <a:off x="3468809" y="4168409"/>
              <a:ext cx="191203" cy="193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F989D7B-C9C1-42AB-9F9B-9BFA43CBEB9F}"/>
              </a:ext>
            </a:extLst>
          </p:cNvPr>
          <p:cNvSpPr txBox="1"/>
          <p:nvPr/>
        </p:nvSpPr>
        <p:spPr>
          <a:xfrm>
            <a:off x="630887" y="1865251"/>
            <a:ext cx="1209013" cy="6434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wrap="square" tIns="108000" bIns="72000" rtlCol="0" anchor="ctr" anchorCtr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Milling machine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EB49F88-B6CF-4474-B4D6-2ECBC7F86482}"/>
              </a:ext>
            </a:extLst>
          </p:cNvPr>
          <p:cNvGrpSpPr/>
          <p:nvPr/>
        </p:nvGrpSpPr>
        <p:grpSpPr>
          <a:xfrm>
            <a:off x="2145818" y="1960351"/>
            <a:ext cx="191203" cy="472346"/>
            <a:chOff x="3468809" y="4168409"/>
            <a:chExt cx="191203" cy="472346"/>
          </a:xfrm>
        </p:grpSpPr>
        <p:sp>
          <p:nvSpPr>
            <p:cNvPr id="22" name="二等辺三角形 21">
              <a:extLst>
                <a:ext uri="{FF2B5EF4-FFF2-40B4-BE49-F238E27FC236}">
                  <a16:creationId xmlns:a16="http://schemas.microsoft.com/office/drawing/2014/main" id="{CBB6AF1E-5F23-46E3-A128-876654D81AB9}"/>
                </a:ext>
              </a:extLst>
            </p:cNvPr>
            <p:cNvSpPr/>
            <p:nvPr/>
          </p:nvSpPr>
          <p:spPr>
            <a:xfrm>
              <a:off x="3490959" y="4208707"/>
              <a:ext cx="144016" cy="43204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7E19821B-B9AF-4053-925E-D063C4F21C6E}"/>
                </a:ext>
              </a:extLst>
            </p:cNvPr>
            <p:cNvSpPr/>
            <p:nvPr/>
          </p:nvSpPr>
          <p:spPr>
            <a:xfrm>
              <a:off x="3468809" y="4168409"/>
              <a:ext cx="191203" cy="193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D836D8B-DACF-4735-8FDA-DB223FE1551F}"/>
              </a:ext>
            </a:extLst>
          </p:cNvPr>
          <p:cNvGrpSpPr/>
          <p:nvPr/>
        </p:nvGrpSpPr>
        <p:grpSpPr>
          <a:xfrm>
            <a:off x="3656930" y="2127254"/>
            <a:ext cx="191203" cy="472346"/>
            <a:chOff x="3468809" y="4168409"/>
            <a:chExt cx="191203" cy="472346"/>
          </a:xfrm>
        </p:grpSpPr>
        <p:sp>
          <p:nvSpPr>
            <p:cNvPr id="25" name="二等辺三角形 24">
              <a:extLst>
                <a:ext uri="{FF2B5EF4-FFF2-40B4-BE49-F238E27FC236}">
                  <a16:creationId xmlns:a16="http://schemas.microsoft.com/office/drawing/2014/main" id="{B27D01A9-96F1-4EA3-B57D-0460428DF81A}"/>
                </a:ext>
              </a:extLst>
            </p:cNvPr>
            <p:cNvSpPr/>
            <p:nvPr/>
          </p:nvSpPr>
          <p:spPr>
            <a:xfrm>
              <a:off x="3490959" y="4208707"/>
              <a:ext cx="144016" cy="43204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EBFCAECC-C6E8-46E4-A7D0-A984B08B206A}"/>
                </a:ext>
              </a:extLst>
            </p:cNvPr>
            <p:cNvSpPr/>
            <p:nvPr/>
          </p:nvSpPr>
          <p:spPr>
            <a:xfrm>
              <a:off x="3468809" y="4168409"/>
              <a:ext cx="191203" cy="193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141B54-000D-4667-9C2E-DB0988EB76AD}"/>
              </a:ext>
            </a:extLst>
          </p:cNvPr>
          <p:cNvSpPr txBox="1"/>
          <p:nvPr/>
        </p:nvSpPr>
        <p:spPr>
          <a:xfrm>
            <a:off x="543076" y="3040564"/>
            <a:ext cx="1880793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orker-A</a:t>
            </a:r>
          </a:p>
          <a:p>
            <a:pPr>
              <a:lnSpc>
                <a:spcPts val="1700"/>
              </a:lnSpc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(machining work,</a:t>
            </a:r>
          </a:p>
          <a:p>
            <a:pPr>
              <a:lnSpc>
                <a:spcPts val="1700"/>
              </a:lnSpc>
            </a:pP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injured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DD2420-F89B-4308-A39B-2297F97020B9}"/>
              </a:ext>
            </a:extLst>
          </p:cNvPr>
          <p:cNvSpPr txBox="1"/>
          <p:nvPr/>
        </p:nvSpPr>
        <p:spPr>
          <a:xfrm>
            <a:off x="1612101" y="2474179"/>
            <a:ext cx="1364476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ja-JP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</a:t>
            </a:r>
            <a:r>
              <a:rPr kumimoji="1" lang="en-US" altLang="ja-JP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orker-B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AA95957-E14E-4850-8024-D34210F78810}"/>
              </a:ext>
            </a:extLst>
          </p:cNvPr>
          <p:cNvSpPr txBox="1"/>
          <p:nvPr/>
        </p:nvSpPr>
        <p:spPr>
          <a:xfrm>
            <a:off x="3269630" y="2642629"/>
            <a:ext cx="1672254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orkers-C,D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(another work)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F0F98F4-BEE1-4458-8B21-95EAF7D53FA6}"/>
              </a:ext>
            </a:extLst>
          </p:cNvPr>
          <p:cNvSpPr txBox="1"/>
          <p:nvPr/>
        </p:nvSpPr>
        <p:spPr>
          <a:xfrm>
            <a:off x="405893" y="4622550"/>
            <a:ext cx="515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Worker’s location in occurrence of the injury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AEC450-3450-42F7-B33D-47208C6C92F3}"/>
              </a:ext>
            </a:extLst>
          </p:cNvPr>
          <p:cNvSpPr txBox="1"/>
          <p:nvPr/>
        </p:nvSpPr>
        <p:spPr>
          <a:xfrm>
            <a:off x="2706762" y="1357685"/>
            <a:ext cx="174502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Workshop area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スライド番号プレースホルダー 1">
            <a:extLst>
              <a:ext uri="{FF2B5EF4-FFF2-40B4-BE49-F238E27FC236}">
                <a16:creationId xmlns:a16="http://schemas.microsoft.com/office/drawing/2014/main" id="{7BD87CBA-D8E6-4C3F-8F1A-6F84FCED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3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8309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3" descr="図 3">
            <a:extLst>
              <a:ext uri="{FF2B5EF4-FFF2-40B4-BE49-F238E27FC236}">
                <a16:creationId xmlns:a16="http://schemas.microsoft.com/office/drawing/2014/main" id="{7B3CCB40-52BC-491E-82EB-AB25F441AD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3703" y="1630631"/>
            <a:ext cx="3036772" cy="2752646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板の切削面の粗さを 確認するため、指先で切削面を全域にわたってなぞっている時、 回転している切削 材(エンドミル)に右手中指先端が近づき すぎて接触し、手袋ごと切削材に巻き込ま れ、右手中指を負傷。">
            <a:extLst>
              <a:ext uri="{FF2B5EF4-FFF2-40B4-BE49-F238E27FC236}">
                <a16:creationId xmlns:a16="http://schemas.microsoft.com/office/drawing/2014/main" id="{B6DEFC42-C2CA-4B0D-88D9-DA1B7FF2D933}"/>
              </a:ext>
            </a:extLst>
          </p:cNvPr>
          <p:cNvSpPr txBox="1"/>
          <p:nvPr/>
        </p:nvSpPr>
        <p:spPr>
          <a:xfrm>
            <a:off x="188285" y="4888045"/>
            <a:ext cx="8806245" cy="1731344"/>
          </a:xfrm>
          <a:prstGeom prst="rect">
            <a:avLst/>
          </a:prstGeom>
          <a:solidFill>
            <a:srgbClr val="000000">
              <a:alpha val="58352"/>
            </a:srgbClr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80000" tIns="108000" rIns="180000" bIns="108000" anchor="ctr">
            <a:spAutoFit/>
          </a:bodyPr>
          <a:lstStyle/>
          <a:p>
            <a:pPr algn="just" defTabSz="410751" hangingPunct="0">
              <a:lnSpc>
                <a:spcPts val="2600"/>
              </a:lnSpc>
              <a:spcBef>
                <a:spcPts val="140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ja-JP" sz="2400" kern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The injured worker-A was brushing off the machining dust by hand with wearing gloves. </a:t>
            </a:r>
          </a:p>
          <a:p>
            <a:pPr algn="just" defTabSz="410751" hangingPunct="0">
              <a:lnSpc>
                <a:spcPts val="2600"/>
              </a:lnSpc>
              <a:spcBef>
                <a:spcPts val="140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ja-JP" sz="2400" kern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His middle finger of the right hand was caught in the rotating mill and got serious injury. </a:t>
            </a:r>
            <a:endParaRPr lang="ja-JP" altLang="en-US" sz="2400" kern="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15" name="スクリーンショット 2018-08-16 8.34.35.png" descr="スクリーンショット 2018-08-16 8.34.35.png">
            <a:extLst>
              <a:ext uri="{FF2B5EF4-FFF2-40B4-BE49-F238E27FC236}">
                <a16:creationId xmlns:a16="http://schemas.microsoft.com/office/drawing/2014/main" id="{CF51BA9F-85D8-4087-8557-F9F0AAD29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27"/>
          <a:stretch/>
        </p:blipFill>
        <p:spPr>
          <a:xfrm>
            <a:off x="450161" y="3207171"/>
            <a:ext cx="1611324" cy="121032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miter lim="400000"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89AFC97-4C97-43CA-9FE4-624E210D8D2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96" t="8974" r="33706" b="40531"/>
          <a:stretch/>
        </p:blipFill>
        <p:spPr>
          <a:xfrm>
            <a:off x="5436096" y="1700808"/>
            <a:ext cx="3076398" cy="2684936"/>
          </a:xfrm>
          <a:prstGeom prst="rect">
            <a:avLst/>
          </a:prstGeom>
          <a:ln w="38100">
            <a:solidFill>
              <a:srgbClr val="009900"/>
            </a:solidFill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A34CC9D8-8C7F-47F4-8256-19B9F3907A2C}"/>
              </a:ext>
            </a:extLst>
          </p:cNvPr>
          <p:cNvSpPr/>
          <p:nvPr/>
        </p:nvSpPr>
        <p:spPr>
          <a:xfrm>
            <a:off x="2538867" y="2358882"/>
            <a:ext cx="999440" cy="92333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FB32686-FD56-4FC3-B92E-BBD42D146154}"/>
              </a:ext>
            </a:extLst>
          </p:cNvPr>
          <p:cNvCxnSpPr>
            <a:cxnSpLocks/>
          </p:cNvCxnSpPr>
          <p:nvPr/>
        </p:nvCxnSpPr>
        <p:spPr>
          <a:xfrm>
            <a:off x="3493631" y="3006954"/>
            <a:ext cx="1924724" cy="355173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F51A78-1880-4B68-9440-CBADC7DCEE67}"/>
              </a:ext>
            </a:extLst>
          </p:cNvPr>
          <p:cNvSpPr txBox="1"/>
          <p:nvPr/>
        </p:nvSpPr>
        <p:spPr>
          <a:xfrm>
            <a:off x="710831" y="1313568"/>
            <a:ext cx="1964587" cy="923330"/>
          </a:xfrm>
          <a:prstGeom prst="rect">
            <a:avLst/>
          </a:prstGeom>
          <a:solidFill>
            <a:srgbClr val="FFFFCC">
              <a:alpha val="45882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Machining work wearing gloves</a:t>
            </a:r>
          </a:p>
          <a:p>
            <a:pPr algn="ctr"/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(Prohibited)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2AE0F1D-E724-46E6-A251-B2C3E8BC4A60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2236898"/>
            <a:ext cx="1195964" cy="5991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タイトル 1">
            <a:extLst>
              <a:ext uri="{FF2B5EF4-FFF2-40B4-BE49-F238E27FC236}">
                <a16:creationId xmlns:a16="http://schemas.microsoft.com/office/drawing/2014/main" id="{64C56903-23EB-4583-87F6-1B8E87466839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45718" rIns="72000" bIns="45718" anchor="ctr"/>
          <a:lstStyle/>
          <a:p>
            <a:pPr algn="ctr"/>
            <a:r>
              <a:rPr lang="en-US" altLang="ja-JP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during machining work</a:t>
            </a:r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a milling machine</a:t>
            </a:r>
          </a:p>
        </p:txBody>
      </p:sp>
      <p:sp>
        <p:nvSpPr>
          <p:cNvPr id="18" name="スライド番号プレースホルダー 1">
            <a:extLst>
              <a:ext uri="{FF2B5EF4-FFF2-40B4-BE49-F238E27FC236}">
                <a16:creationId xmlns:a16="http://schemas.microsoft.com/office/drawing/2014/main" id="{9A6D5B1C-983E-4297-A776-DDB51B3D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4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6245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E8CAFC9-0860-45D7-8473-A4021355C7B1}"/>
              </a:ext>
            </a:extLst>
          </p:cNvPr>
          <p:cNvSpPr txBox="1"/>
          <p:nvPr/>
        </p:nvSpPr>
        <p:spPr>
          <a:xfrm>
            <a:off x="215230" y="1238267"/>
            <a:ext cx="8785112" cy="1384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180000" tIns="72000" rIns="108000" bIns="72000" rtlCol="0">
            <a:spAutoFit/>
          </a:bodyPr>
          <a:lstStyle/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5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worker </a:t>
            </a:r>
            <a:r>
              <a:rPr lang="en-US" altLang="ja-JP" sz="2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stop the rotation </a:t>
            </a:r>
            <a:r>
              <a:rPr lang="en-US" altLang="ja-JP" sz="2350" dirty="0">
                <a:latin typeface="Arial" panose="020B0604020202020204" pitchFamily="34" charset="0"/>
                <a:cs typeface="Arial" panose="020B0604020202020204" pitchFamily="34" charset="0"/>
              </a:rPr>
              <a:t>of the machine.</a:t>
            </a:r>
          </a:p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350" dirty="0">
                <a:latin typeface="Arial" panose="020B0604020202020204" pitchFamily="34" charset="0"/>
                <a:cs typeface="Arial" panose="020B0604020202020204" pitchFamily="34" charset="0"/>
              </a:rPr>
              <a:t> He tried to </a:t>
            </a:r>
            <a:r>
              <a:rPr lang="en-US" altLang="ja-JP" sz="2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dust with hand</a:t>
            </a:r>
            <a:r>
              <a:rPr lang="en-US" altLang="ja-JP" sz="2350" dirty="0">
                <a:latin typeface="Arial" panose="020B0604020202020204" pitchFamily="34" charset="0"/>
                <a:cs typeface="Arial" panose="020B0604020202020204" pitchFamily="34" charset="0"/>
              </a:rPr>
              <a:t>, not using tools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brush, air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350" dirty="0">
                <a:latin typeface="Arial" panose="020B0604020202020204" pitchFamily="34" charset="0"/>
                <a:cs typeface="Arial" panose="020B0604020202020204" pitchFamily="34" charset="0"/>
              </a:rPr>
              <a:t> He engaged in</a:t>
            </a:r>
            <a:r>
              <a:rPr lang="ja-JP" altLang="en-US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50" dirty="0">
                <a:latin typeface="Arial" panose="020B0604020202020204" pitchFamily="34" charset="0"/>
                <a:cs typeface="Arial" panose="020B0604020202020204" pitchFamily="34" charset="0"/>
              </a:rPr>
              <a:t>the machining</a:t>
            </a:r>
            <a:r>
              <a:rPr lang="ja-JP" altLang="en-US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5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ja-JP" altLang="en-US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</a:t>
            </a:r>
            <a:r>
              <a:rPr lang="ja-JP" altLang="en-US" sz="2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ja-JP" altLang="en-US" sz="2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ja-JP" altLang="en-US" sz="2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r>
              <a:rPr lang="en-US" altLang="ja-JP" sz="2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FD1555-E873-41BF-A70C-EA222EEE92B9}"/>
              </a:ext>
            </a:extLst>
          </p:cNvPr>
          <p:cNvSpPr txBox="1"/>
          <p:nvPr/>
        </p:nvSpPr>
        <p:spPr>
          <a:xfrm>
            <a:off x="335998" y="2746233"/>
            <a:ext cx="77643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300" dirty="0">
                <a:latin typeface="Arial" panose="020B0604020202020204" pitchFamily="34" charset="0"/>
                <a:cs typeface="Arial" panose="020B0604020202020204" pitchFamily="34" charset="0"/>
              </a:rPr>
              <a:t>These procedures violate the regulations.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9F82CA4-60E7-44B2-B6B6-6ADFE9168D54}"/>
              </a:ext>
            </a:extLst>
          </p:cNvPr>
          <p:cNvSpPr txBox="1"/>
          <p:nvPr/>
        </p:nvSpPr>
        <p:spPr>
          <a:xfrm>
            <a:off x="528237" y="3204926"/>
            <a:ext cx="8076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The company of the worker received a corrective instruction from the Labor </a:t>
            </a: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Standard Inspection Office.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C335C69-22D5-455A-94A0-B868C321D47E}"/>
              </a:ext>
            </a:extLst>
          </p:cNvPr>
          <p:cNvSpPr txBox="1"/>
          <p:nvPr/>
        </p:nvSpPr>
        <p:spPr>
          <a:xfrm>
            <a:off x="250106" y="4067349"/>
            <a:ext cx="8785113" cy="868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108000" tIns="72000" rIns="72000" bIns="72000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35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members </a:t>
            </a:r>
            <a:r>
              <a:rPr lang="en-US" altLang="ja-JP" sz="2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not caution the injured worker</a:t>
            </a:r>
            <a:r>
              <a:rPr lang="en-US" altLang="ja-JP" sz="235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altLang="ja-JP" sz="2350" dirty="0">
                <a:latin typeface="Arial" panose="020B0604020202020204" pitchFamily="34" charset="0"/>
                <a:cs typeface="Arial" panose="020B0604020202020204" pitchFamily="34" charset="0"/>
              </a:rPr>
              <a:t>although they noticed he used a milling machine wearing gloves.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5A811F-285B-4D0C-994C-DDEE1E264F23}"/>
              </a:ext>
            </a:extLst>
          </p:cNvPr>
          <p:cNvSpPr txBox="1"/>
          <p:nvPr/>
        </p:nvSpPr>
        <p:spPr>
          <a:xfrm>
            <a:off x="342355" y="5364841"/>
            <a:ext cx="8642175" cy="1200329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rIns="144000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causes of the incident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measures        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investigated by the </a:t>
            </a:r>
            <a:r>
              <a:rPr lang="en-US" altLang="ja-JP" sz="24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ja-JP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　　　　　　　　　　　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interview, inspection, analysis, discussion</a:t>
            </a:r>
            <a:endParaRPr kumimoji="1"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3771D5E-9675-4DC0-891E-4989F7FD6E7A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causes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the incident 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2ED50E15-BDE7-463A-9FBC-6D9F2072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5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3757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8EDF41C-C636-4CB2-A12F-0AC89F368FF2}"/>
              </a:ext>
            </a:extLst>
          </p:cNvPr>
          <p:cNvSpPr txBox="1"/>
          <p:nvPr/>
        </p:nvSpPr>
        <p:spPr>
          <a:xfrm>
            <a:off x="53752" y="907266"/>
            <a:ext cx="6534472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Lack of concentration on the work</a:t>
            </a:r>
            <a:endParaRPr kumimoji="1" lang="ja-JP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Insufficient Tool Box 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(TBM)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Unclear task for each worker</a:t>
            </a:r>
            <a:endParaRPr kumimoji="1" lang="ja-JP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57339D2A-44BF-4E21-8353-69A82585E41F}"/>
              </a:ext>
            </a:extLst>
          </p:cNvPr>
          <p:cNvSpPr/>
          <p:nvPr/>
        </p:nvSpPr>
        <p:spPr>
          <a:xfrm flipH="1">
            <a:off x="467544" y="1556792"/>
            <a:ext cx="324036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EAE2F99-9254-4389-9A04-05095D0D3E5D}"/>
              </a:ext>
            </a:extLst>
          </p:cNvPr>
          <p:cNvSpPr/>
          <p:nvPr/>
        </p:nvSpPr>
        <p:spPr>
          <a:xfrm>
            <a:off x="963215" y="6427761"/>
            <a:ext cx="365299" cy="23475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0B5F38-3F35-4DE6-BCD5-EE84D791C8A2}"/>
              </a:ext>
            </a:extLst>
          </p:cNvPr>
          <p:cNvSpPr txBox="1"/>
          <p:nvPr/>
        </p:nvSpPr>
        <p:spPr>
          <a:xfrm>
            <a:off x="1364518" y="6314306"/>
            <a:ext cx="7021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readiness before starting the work 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C6530CD-2631-42FE-915E-4BEF8370546B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altLang="ja-JP" sz="2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causes </a:t>
            </a:r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inadequate actions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6ED590-2FF9-4EB4-A9E7-1811E4949BCA}"/>
              </a:ext>
            </a:extLst>
          </p:cNvPr>
          <p:cNvSpPr txBox="1"/>
          <p:nvPr/>
        </p:nvSpPr>
        <p:spPr>
          <a:xfrm>
            <a:off x="251520" y="2296654"/>
            <a:ext cx="8496944" cy="410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2" indent="-269875" algn="just" fontAlgn="auto">
              <a:lnSpc>
                <a:spcPts val="26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injured worker-A (</a:t>
            </a:r>
            <a:r>
              <a:rPr lang="en-US" altLang="ja-JP" sz="2200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leader) </a:t>
            </a:r>
            <a:r>
              <a:rPr lang="en-US" altLang="ja-JP" sz="2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to let another </a:t>
            </a:r>
            <a:r>
              <a:rPr lang="en-US" altLang="ja-JP" sz="2200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worker-B</a:t>
            </a:r>
            <a:r>
              <a:rPr lang="en-US" altLang="ja-JP" sz="2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 the machining work</a:t>
            </a:r>
            <a:r>
              <a:rPr lang="en-US" altLang="ja-JP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However in the TBM, the assignments of the tasks to each member was not enough confirmed.</a:t>
            </a:r>
          </a:p>
          <a:p>
            <a:pPr marL="361950" lvl="2" indent="-269875" algn="just" fontAlgn="auto">
              <a:lnSpc>
                <a:spcPts val="26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en-US" altLang="ja-JP" sz="2200" i="1" dirty="0">
                <a:latin typeface="Arial" panose="020B0604020202020204" pitchFamily="34" charset="0"/>
                <a:cs typeface="Arial" panose="020B0604020202020204" pitchFamily="34" charset="0"/>
              </a:rPr>
              <a:t>Just before starting the machining work, the</a:t>
            </a:r>
            <a:r>
              <a:rPr lang="en-US" altLang="ja-JP" sz="2200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worker-B</a:t>
            </a:r>
            <a:r>
              <a:rPr lang="en-US" altLang="ja-JP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hesitated to use the milling machine, thus the </a:t>
            </a:r>
            <a:r>
              <a:rPr lang="en-US" altLang="ja-JP" sz="2200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worker-A</a:t>
            </a:r>
            <a:r>
              <a:rPr lang="en-US" altLang="ja-JP" sz="2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did the machining work by himself</a:t>
            </a:r>
            <a:r>
              <a:rPr lang="en-US" altLang="ja-JP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lvl="2" indent="-269875" algn="just" fontAlgn="auto">
              <a:lnSpc>
                <a:spcPts val="26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en-US" altLang="ja-JP" sz="2200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ja-JP" sz="2200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worker-A</a:t>
            </a:r>
            <a:r>
              <a:rPr lang="en-US" altLang="ja-JP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i="1" dirty="0">
                <a:latin typeface="Arial" panose="020B0604020202020204" pitchFamily="34" charset="0"/>
                <a:cs typeface="Arial" panose="020B0604020202020204" pitchFamily="34" charset="0"/>
              </a:rPr>
              <a:t>intended that he only</a:t>
            </a:r>
            <a:r>
              <a:rPr lang="en-US" altLang="ja-JP" sz="2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attached an endmill (cutting tool) to the milling machine wearing gloves</a:t>
            </a:r>
            <a:r>
              <a:rPr lang="en-US" altLang="ja-JP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ja-JP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starting the machining work, he </a:t>
            </a:r>
            <a:r>
              <a:rPr lang="en-US" altLang="ja-JP" sz="2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forgot to take off the gloves</a:t>
            </a:r>
            <a:r>
              <a:rPr lang="en-US" altLang="ja-JP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lvl="2" indent="-269875" algn="just" fontAlgn="auto">
              <a:lnSpc>
                <a:spcPts val="26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en-US" altLang="ja-JP" sz="2200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ja-JP" sz="2200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members (including A) </a:t>
            </a:r>
            <a:r>
              <a:rPr lang="en-US" altLang="ja-JP" sz="2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not stop their own works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their roles were changed.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7CB4E9C-846E-480F-8613-644B4478B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985702"/>
            <a:ext cx="2380983" cy="1252581"/>
          </a:xfrm>
          <a:prstGeom prst="rect">
            <a:avLst/>
          </a:prstGeom>
        </p:spPr>
      </p:pic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4C7C5EC8-1926-4DC1-8907-FD0F1A6E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6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4477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8EDF41C-C636-4CB2-A12F-0AC89F368FF2}"/>
              </a:ext>
            </a:extLst>
          </p:cNvPr>
          <p:cNvSpPr txBox="1"/>
          <p:nvPr/>
        </p:nvSpPr>
        <p:spPr>
          <a:xfrm>
            <a:off x="230530" y="980728"/>
            <a:ext cx="8301910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altLang="ja-JP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kill for safety confirmation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2663" marR="0" lvl="0" indent="-982663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2-1)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Confirmation of wearing basic safety equipment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82663" marR="0" lvl="0" indent="-982663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(not wearing gloves)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not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developed into habit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82663" marR="0" lvl="0" indent="-982663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lvl="0" indent="-893763" algn="just">
              <a:tabLst>
                <a:tab pos="893763" algn="l"/>
              </a:tabLst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2-2) Other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team members (B,C,D) could not caution the worker-A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although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worker-A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kept 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wearing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gloves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during the machining work. </a:t>
            </a:r>
          </a:p>
          <a:p>
            <a:pPr marL="982663" marR="0" lvl="0" indent="-982663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recognition of danger</a:t>
            </a:r>
            <a:endParaRPr kumimoji="1" lang="en-US" altLang="ja-JP" sz="22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marR="0" lvl="0" indent="-896938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6938" algn="l"/>
              </a:tabLst>
              <a:defRPr/>
            </a:pP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896938" lvl="0" indent="-896938" algn="just">
              <a:tabLst>
                <a:tab pos="896938" algn="l"/>
              </a:tabLst>
              <a:defRPr/>
            </a:pPr>
            <a:r>
              <a:rPr lang="en-US" altLang="ja-JP" sz="2200" i="1" dirty="0">
                <a:latin typeface="Arial" panose="020B0604020202020204" pitchFamily="34" charset="0"/>
                <a:cs typeface="Arial" panose="020B0604020202020204" pitchFamily="34" charset="0"/>
              </a:rPr>
              <a:t>            Other team members knew that wearing </a:t>
            </a:r>
          </a:p>
          <a:p>
            <a:pPr marL="896938" lvl="0" indent="-896938" algn="just">
              <a:tabLst>
                <a:tab pos="896938" algn="l"/>
              </a:tabLst>
              <a:defRPr/>
            </a:pPr>
            <a:r>
              <a:rPr lang="en-US" altLang="ja-JP" sz="2200" i="1" dirty="0">
                <a:latin typeface="Arial" panose="020B0604020202020204" pitchFamily="34" charset="0"/>
                <a:cs typeface="Arial" panose="020B0604020202020204" pitchFamily="34" charset="0"/>
              </a:rPr>
              <a:t>            gloves are prohibited. </a:t>
            </a:r>
          </a:p>
          <a:p>
            <a:pPr marL="896938" lvl="0" indent="-896938" algn="just">
              <a:tabLst>
                <a:tab pos="896938" algn="l"/>
              </a:tabLst>
              <a:defRPr/>
            </a:pPr>
            <a:r>
              <a:rPr lang="en-US" altLang="ja-JP" sz="2200" i="1" dirty="0">
                <a:latin typeface="Arial" panose="020B0604020202020204" pitchFamily="34" charset="0"/>
                <a:cs typeface="Arial" panose="020B0604020202020204" pitchFamily="34" charset="0"/>
              </a:rPr>
              <a:t>            However </a:t>
            </a:r>
            <a:r>
              <a:rPr lang="en-US" altLang="ja-JP" sz="2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could not imagine a </a:t>
            </a:r>
          </a:p>
          <a:p>
            <a:pPr marL="896938" lvl="0" indent="-896938" algn="just">
              <a:tabLst>
                <a:tab pos="896938" algn="l"/>
              </a:tabLst>
              <a:defRPr/>
            </a:pPr>
            <a:r>
              <a:rPr lang="en-US" altLang="ja-JP" sz="2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serious result </a:t>
            </a:r>
            <a:r>
              <a:rPr lang="en-US" altLang="ja-JP" sz="2200" i="1" dirty="0">
                <a:latin typeface="Arial" panose="020B0604020202020204" pitchFamily="34" charset="0"/>
                <a:cs typeface="Arial" panose="020B0604020202020204" pitchFamily="34" charset="0"/>
              </a:rPr>
              <a:t>caused by this violation. 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BE6F68F-7E20-4764-B3E4-9D24FAD87ECE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altLang="ja-JP" sz="2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causes </a:t>
            </a:r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inadequate actions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BD7D3CD-44B3-4E55-9B31-70B0CE49F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478" y="4817933"/>
            <a:ext cx="2380983" cy="1252581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69E291E7-3BA3-418C-B160-BB446246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7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2093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BEB913-AAF1-434F-ACE5-7CA4AFDE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3878F5-6C09-4781-9A48-3EC954023794}"/>
              </a:ext>
            </a:extLst>
          </p:cNvPr>
          <p:cNvSpPr txBox="1"/>
          <p:nvPr/>
        </p:nvSpPr>
        <p:spPr>
          <a:xfrm>
            <a:off x="107504" y="1254808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1200"/>
              </a:spcBef>
              <a:buAutoNum type="arabicParenR"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TBM, 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 manager (J-PARC staff)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confirm </a:t>
            </a:r>
          </a:p>
          <a:p>
            <a:pPr marL="534988" indent="-263525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are clearly assigned to each worker.</a:t>
            </a:r>
          </a:p>
          <a:p>
            <a:pPr marL="534988" indent="-263525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(supervisory) foreman does not engage in the high-risk works*.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0C99F9-1F19-4568-86C9-8FC21DEA89D2}"/>
              </a:ext>
            </a:extLst>
          </p:cNvPr>
          <p:cNvSpPr txBox="1"/>
          <p:nvPr/>
        </p:nvSpPr>
        <p:spPr>
          <a:xfrm>
            <a:off x="395536" y="2991630"/>
            <a:ext cx="9099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*High-risk works : Mistakes in work procedures / operation lead to</a:t>
            </a:r>
          </a:p>
          <a:p>
            <a:pPr algn="just"/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serious incidents, such as occupational accidents,</a:t>
            </a:r>
          </a:p>
          <a:p>
            <a:pPr algn="just"/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fire, radiation exposure, radioactivity release, </a:t>
            </a:r>
            <a:r>
              <a:rPr lang="en-US" altLang="ja-JP" sz="2200" i="1" dirty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1" lang="ja-JP" altLang="en-US" sz="2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8F7AC96-3AB3-4818-9ECD-F828A25C1421}"/>
              </a:ext>
            </a:extLst>
          </p:cNvPr>
          <p:cNvSpPr txBox="1"/>
          <p:nvPr/>
        </p:nvSpPr>
        <p:spPr>
          <a:xfrm>
            <a:off x="755576" y="4099626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(examples of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high-risk works) </a:t>
            </a:r>
          </a:p>
          <a:p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        machining work, crane operation, electrical insulation works,</a:t>
            </a:r>
          </a:p>
          <a:p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        handling </a:t>
            </a:r>
            <a:r>
              <a:rPr lang="en-US" altLang="ja-JP" sz="2100" dirty="0" err="1">
                <a:latin typeface="Arial" panose="020B0604020202020204" pitchFamily="34" charset="0"/>
                <a:cs typeface="Arial" panose="020B0604020202020204" pitchFamily="34" charset="0"/>
              </a:rPr>
              <a:t>radioactivated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 materials </a:t>
            </a:r>
            <a:endParaRPr kumimoji="1" lang="ja-JP" altLang="en-US" sz="21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A59C29E-FEC9-4057-8239-5387BBC8A288}"/>
              </a:ext>
            </a:extLst>
          </p:cNvPr>
          <p:cNvSpPr txBox="1"/>
          <p:nvPr/>
        </p:nvSpPr>
        <p:spPr>
          <a:xfrm>
            <a:off x="575556" y="5453843"/>
            <a:ext cx="7992888" cy="88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 these high-risk works,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manager must have the worker concentrate his/her work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400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26A57D4A-0210-4F8A-9B11-60EB4E616236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0099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of </a:t>
            </a:r>
            <a:r>
              <a:rPr lang="en-US" altLang="ja-JP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measures </a:t>
            </a:r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accident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05FE63D4-F827-4FE7-BC2F-1266F9CB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8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7197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BEB913-AAF1-434F-ACE5-7CA4AFDE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3878F5-6C09-4781-9A48-3EC954023794}"/>
              </a:ext>
            </a:extLst>
          </p:cNvPr>
          <p:cNvSpPr txBox="1"/>
          <p:nvPr/>
        </p:nvSpPr>
        <p:spPr>
          <a:xfrm>
            <a:off x="116632" y="118469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2-1) 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the 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 Code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applying to all workplaces</a:t>
            </a:r>
            <a:endParaRPr lang="en-US" altLang="ja-JP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>
              <a:lnSpc>
                <a:spcPts val="2400"/>
              </a:lnSpc>
              <a:spcBef>
                <a:spcPts val="1200"/>
              </a:spcBef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 for safety equipment defined at each workplace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AE2CCE1-B387-4678-AFDC-87B1A73D19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804" y="2257943"/>
            <a:ext cx="5760640" cy="396232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28CA2F-10CB-4E69-B74C-1588E1D67A35}"/>
              </a:ext>
            </a:extLst>
          </p:cNvPr>
          <p:cNvSpPr txBox="1"/>
          <p:nvPr/>
        </p:nvSpPr>
        <p:spPr>
          <a:xfrm>
            <a:off x="3808839" y="624204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Example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4CB2361-B322-42D1-B01A-6A3391DE8F0B}"/>
              </a:ext>
            </a:extLst>
          </p:cNvPr>
          <p:cNvSpPr>
            <a:spLocks/>
          </p:cNvSpPr>
          <p:nvPr/>
        </p:nvSpPr>
        <p:spPr bwMode="auto">
          <a:xfrm>
            <a:off x="62820" y="50160"/>
            <a:ext cx="9022536" cy="720725"/>
          </a:xfrm>
          <a:prstGeom prst="rect">
            <a:avLst/>
          </a:prstGeom>
          <a:solidFill>
            <a:srgbClr val="0099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5" tIns="45718" rIns="91435" bIns="45718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of </a:t>
            </a:r>
            <a:r>
              <a:rPr lang="en-US" altLang="ja-JP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measures </a:t>
            </a:r>
            <a:r>
              <a:rPr lang="en-US" altLang="ja-JP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accident</a:t>
            </a: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AAA0DFA7-94AF-447B-9BC0-AD9D0474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818" y="6540654"/>
            <a:ext cx="2133600" cy="365125"/>
          </a:xfrm>
        </p:spPr>
        <p:txBody>
          <a:bodyPr/>
          <a:lstStyle/>
          <a:p>
            <a:fld id="{3EE8AE54-B8BA-4A22-BC1F-9EC236A636A0}" type="slidenum">
              <a:rPr kumimoji="1" lang="ja-JP" altLang="en-US" sz="1400" smtClean="0"/>
              <a:pPr/>
              <a:t>9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2971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27088</TotalTime>
  <Words>1252</Words>
  <Application>Microsoft Office PowerPoint</Application>
  <PresentationFormat>画面に合わせる (4:3)</PresentationFormat>
  <Paragraphs>183</Paragraphs>
  <Slides>19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Tahoma</vt:lpstr>
      <vt:lpstr>Wingdings</vt:lpstr>
      <vt:lpstr>Office テーマ</vt:lpstr>
      <vt:lpstr>ビットマップ 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石井哲朗</dc:creator>
  <cp:lastModifiedBy>bessho</cp:lastModifiedBy>
  <cp:revision>1156</cp:revision>
  <cp:lastPrinted>2019-05-08T10:47:24Z</cp:lastPrinted>
  <dcterms:created xsi:type="dcterms:W3CDTF">2013-12-01T10:04:36Z</dcterms:created>
  <dcterms:modified xsi:type="dcterms:W3CDTF">2019-05-14T02:55:14Z</dcterms:modified>
</cp:coreProperties>
</file>