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276" r:id="rId2"/>
    <p:sldId id="294" r:id="rId3"/>
    <p:sldId id="283" r:id="rId4"/>
    <p:sldId id="278" r:id="rId5"/>
    <p:sldId id="279" r:id="rId6"/>
    <p:sldId id="297" r:id="rId7"/>
    <p:sldId id="285" r:id="rId8"/>
    <p:sldId id="281" r:id="rId9"/>
    <p:sldId id="282" r:id="rId10"/>
    <p:sldId id="306" r:id="rId11"/>
    <p:sldId id="298" r:id="rId12"/>
    <p:sldId id="299" r:id="rId13"/>
    <p:sldId id="300" r:id="rId14"/>
    <p:sldId id="286" r:id="rId15"/>
    <p:sldId id="301" r:id="rId16"/>
    <p:sldId id="290" r:id="rId17"/>
    <p:sldId id="302" r:id="rId18"/>
    <p:sldId id="293" r:id="rId19"/>
    <p:sldId id="313" r:id="rId20"/>
    <p:sldId id="273" r:id="rId21"/>
    <p:sldId id="303" r:id="rId22"/>
    <p:sldId id="305" r:id="rId23"/>
    <p:sldId id="307" r:id="rId24"/>
    <p:sldId id="312" r:id="rId25"/>
    <p:sldId id="310" r:id="rId26"/>
    <p:sldId id="308" r:id="rId27"/>
    <p:sldId id="30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7870D"/>
    <a:srgbClr val="104282"/>
    <a:srgbClr val="0B387C"/>
    <a:srgbClr val="0055A0"/>
    <a:srgbClr val="0C37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0"/>
    <p:restoredTop sz="89655"/>
  </p:normalViewPr>
  <p:slideViewPr>
    <p:cSldViewPr snapToGrid="0" snapToObjects="1">
      <p:cViewPr varScale="1">
        <p:scale>
          <a:sx n="98" d="100"/>
          <a:sy n="98" d="100"/>
        </p:scale>
        <p:origin x="2040" y="20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5" d="100"/>
          <a:sy n="105" d="100"/>
        </p:scale>
        <p:origin x="249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D5EE3D-FD64-5940-8268-FEE7FFD1F6C9}" type="datetimeFigureOut">
              <a:rPr lang="fr-FR" smtClean="0"/>
              <a:t>15/05/2019</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9F3968-4C93-D648-9B4A-6FB138248989}" type="slidenum">
              <a:rPr lang="fr-FR" smtClean="0"/>
              <a:t>‹#›</a:t>
            </a:fld>
            <a:endParaRPr lang="fr-FR"/>
          </a:p>
        </p:txBody>
      </p:sp>
    </p:spTree>
    <p:extLst>
      <p:ext uri="{BB962C8B-B14F-4D97-AF65-F5344CB8AC3E}">
        <p14:creationId xmlns:p14="http://schemas.microsoft.com/office/powerpoint/2010/main" val="1289325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791F7-C99A-B742-B90E-E4E1D3AAB6EB}" type="datetimeFigureOut">
              <a:rPr lang="fr-FR" smtClean="0"/>
              <a:t>15/05/2019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011C4-0215-2742-A325-FD75E5721723}" type="slidenum">
              <a:rPr lang="fr-FR" smtClean="0"/>
              <a:t>‹#›</a:t>
            </a:fld>
            <a:endParaRPr lang="fr-FR"/>
          </a:p>
        </p:txBody>
      </p:sp>
    </p:spTree>
    <p:extLst>
      <p:ext uri="{BB962C8B-B14F-4D97-AF65-F5344CB8AC3E}">
        <p14:creationId xmlns:p14="http://schemas.microsoft.com/office/powerpoint/2010/main" val="723771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 soldering is allowed at CERN under specific circumstances after risk assessment analysis.</a:t>
            </a:r>
          </a:p>
          <a:p>
            <a:r>
              <a:rPr lang="en-GB" b="1" dirty="0"/>
              <a:t>Any </a:t>
            </a:r>
            <a:r>
              <a:rPr lang="en-GB" dirty="0"/>
              <a:t>activity involving intervention on painted surfaces (walls, wood, metal) requires an </a:t>
            </a:r>
            <a:r>
              <a:rPr lang="en-GB" b="1" dirty="0"/>
              <a:t>analysis</a:t>
            </a:r>
            <a:endParaRPr lang="en-GB" dirty="0"/>
          </a:p>
        </p:txBody>
      </p:sp>
      <p:sp>
        <p:nvSpPr>
          <p:cNvPr id="4" name="Slide Number Placeholder 3"/>
          <p:cNvSpPr>
            <a:spLocks noGrp="1"/>
          </p:cNvSpPr>
          <p:nvPr>
            <p:ph type="sldNum" sz="quarter" idx="5"/>
          </p:nvPr>
        </p:nvSpPr>
        <p:spPr/>
        <p:txBody>
          <a:bodyPr/>
          <a:lstStyle/>
          <a:p>
            <a:fld id="{A48011C4-0215-2742-A325-FD75E5721723}" type="slidenum">
              <a:rPr lang="fr-FR" smtClean="0"/>
              <a:t>2</a:t>
            </a:fld>
            <a:endParaRPr lang="fr-FR"/>
          </a:p>
        </p:txBody>
      </p:sp>
    </p:spTree>
    <p:extLst>
      <p:ext uri="{BB962C8B-B14F-4D97-AF65-F5344CB8AC3E}">
        <p14:creationId xmlns:p14="http://schemas.microsoft.com/office/powerpoint/2010/main" val="1573309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A48011C4-0215-2742-A325-FD75E5721723}" type="slidenum">
              <a:rPr lang="fr-FR" smtClean="0"/>
              <a:t>14</a:t>
            </a:fld>
            <a:endParaRPr lang="fr-FR"/>
          </a:p>
        </p:txBody>
      </p:sp>
    </p:spTree>
    <p:extLst>
      <p:ext uri="{BB962C8B-B14F-4D97-AF65-F5344CB8AC3E}">
        <p14:creationId xmlns:p14="http://schemas.microsoft.com/office/powerpoint/2010/main" val="367710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Declaration of professional risks (contact with lead): the medical service will decide whether or not to follow up. </a:t>
            </a:r>
            <a:endParaRPr lang="en-US" dirty="0">
              <a:effectLst/>
            </a:endParaRPr>
          </a:p>
          <a:p>
            <a:endParaRPr lang="en-GB" b="0" dirty="0"/>
          </a:p>
        </p:txBody>
      </p:sp>
      <p:sp>
        <p:nvSpPr>
          <p:cNvPr id="4" name="Slide Number Placeholder 3"/>
          <p:cNvSpPr>
            <a:spLocks noGrp="1"/>
          </p:cNvSpPr>
          <p:nvPr>
            <p:ph type="sldNum" sz="quarter" idx="5"/>
          </p:nvPr>
        </p:nvSpPr>
        <p:spPr/>
        <p:txBody>
          <a:bodyPr/>
          <a:lstStyle/>
          <a:p>
            <a:fld id="{A48011C4-0215-2742-A325-FD75E5721723}" type="slidenum">
              <a:rPr lang="fr-FR" smtClean="0"/>
              <a:t>15</a:t>
            </a:fld>
            <a:endParaRPr lang="fr-FR"/>
          </a:p>
        </p:txBody>
      </p:sp>
    </p:spTree>
    <p:extLst>
      <p:ext uri="{BB962C8B-B14F-4D97-AF65-F5344CB8AC3E}">
        <p14:creationId xmlns:p14="http://schemas.microsoft.com/office/powerpoint/2010/main" val="1352274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Under very specific conditions, CERN chemical laboratories have been allowed to take samples and do measurements. This was an exception done under certain circumstances (risk assessment – local that had never stored lead), and its application in the future is under discussion.</a:t>
            </a:r>
          </a:p>
        </p:txBody>
      </p:sp>
      <p:sp>
        <p:nvSpPr>
          <p:cNvPr id="4" name="Slide Number Placeholder 3"/>
          <p:cNvSpPr>
            <a:spLocks noGrp="1"/>
          </p:cNvSpPr>
          <p:nvPr>
            <p:ph type="sldNum" sz="quarter" idx="5"/>
          </p:nvPr>
        </p:nvSpPr>
        <p:spPr/>
        <p:txBody>
          <a:bodyPr/>
          <a:lstStyle/>
          <a:p>
            <a:fld id="{A48011C4-0215-2742-A325-FD75E5721723}" type="slidenum">
              <a:rPr lang="fr-FR" smtClean="0"/>
              <a:t>16</a:t>
            </a:fld>
            <a:endParaRPr lang="fr-FR"/>
          </a:p>
        </p:txBody>
      </p:sp>
    </p:spTree>
    <p:extLst>
      <p:ext uri="{BB962C8B-B14F-4D97-AF65-F5344CB8AC3E}">
        <p14:creationId xmlns:p14="http://schemas.microsoft.com/office/powerpoint/2010/main" val="2424877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About 13 workshops/lab analysed – half of them to be cleaned. 3 labs already cleaned. It takes about 5 days to perform the cleaning.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sng" dirty="0"/>
              <a:t>Cleaning company is Alpha Bat:</a:t>
            </a:r>
            <a:r>
              <a:rPr lang="en-GB" b="0" u="none"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u="none" kern="1200" dirty="0">
                <a:solidFill>
                  <a:schemeClr val="tx1"/>
                </a:solidFill>
                <a:effectLst/>
                <a:latin typeface="+mn-lt"/>
                <a:ea typeface="+mn-ea"/>
                <a:cs typeface="+mn-cs"/>
              </a:rPr>
              <a:t>It is compulsory to use respiratory mask for all personnel cleaning. Each person receives a mask FFP3 type and is trained to use it</a:t>
            </a:r>
            <a:r>
              <a:rPr lang="en-US"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For the cleaning: vacuum cleaner with HEPA filter, wet wipes.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waste material taken by the vacuum cleaner and the used wet wipes will be treated as chemical waste (labelled plastic bag).</a:t>
            </a:r>
            <a:endParaRPr lang="en-US" dirty="0"/>
          </a:p>
          <a:p>
            <a:r>
              <a:rPr lang="en-GB" b="0" dirty="0"/>
              <a:t> </a:t>
            </a:r>
          </a:p>
        </p:txBody>
      </p:sp>
      <p:sp>
        <p:nvSpPr>
          <p:cNvPr id="4" name="Slide Number Placeholder 3"/>
          <p:cNvSpPr>
            <a:spLocks noGrp="1"/>
          </p:cNvSpPr>
          <p:nvPr>
            <p:ph type="sldNum" sz="quarter" idx="5"/>
          </p:nvPr>
        </p:nvSpPr>
        <p:spPr/>
        <p:txBody>
          <a:bodyPr/>
          <a:lstStyle/>
          <a:p>
            <a:fld id="{A48011C4-0215-2742-A325-FD75E5721723}" type="slidenum">
              <a:rPr lang="fr-FR" smtClean="0"/>
              <a:t>17</a:t>
            </a:fld>
            <a:endParaRPr lang="fr-FR"/>
          </a:p>
        </p:txBody>
      </p:sp>
    </p:spTree>
    <p:extLst>
      <p:ext uri="{BB962C8B-B14F-4D97-AF65-F5344CB8AC3E}">
        <p14:creationId xmlns:p14="http://schemas.microsoft.com/office/powerpoint/2010/main" val="4186355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A48011C4-0215-2742-A325-FD75E5721723}" type="slidenum">
              <a:rPr lang="fr-FR" smtClean="0"/>
              <a:t>18</a:t>
            </a:fld>
            <a:endParaRPr lang="fr-FR"/>
          </a:p>
        </p:txBody>
      </p:sp>
    </p:spTree>
    <p:extLst>
      <p:ext uri="{BB962C8B-B14F-4D97-AF65-F5344CB8AC3E}">
        <p14:creationId xmlns:p14="http://schemas.microsoft.com/office/powerpoint/2010/main" val="2406464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would like to compare our methods with how the lead is treated in other institutes.</a:t>
            </a:r>
          </a:p>
        </p:txBody>
      </p:sp>
      <p:sp>
        <p:nvSpPr>
          <p:cNvPr id="4" name="Slide Number Placeholder 3"/>
          <p:cNvSpPr>
            <a:spLocks noGrp="1"/>
          </p:cNvSpPr>
          <p:nvPr>
            <p:ph type="sldNum" sz="quarter" idx="5"/>
          </p:nvPr>
        </p:nvSpPr>
        <p:spPr/>
        <p:txBody>
          <a:bodyPr/>
          <a:lstStyle/>
          <a:p>
            <a:fld id="{A48011C4-0215-2742-A325-FD75E5721723}" type="slidenum">
              <a:rPr lang="fr-FR" smtClean="0"/>
              <a:t>19</a:t>
            </a:fld>
            <a:endParaRPr lang="fr-FR"/>
          </a:p>
        </p:txBody>
      </p:sp>
    </p:spTree>
    <p:extLst>
      <p:ext uri="{BB962C8B-B14F-4D97-AF65-F5344CB8AC3E}">
        <p14:creationId xmlns:p14="http://schemas.microsoft.com/office/powerpoint/2010/main" val="1752945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becomes 2.79 mg/m2 and 0.43 mg/m2.</a:t>
            </a:r>
          </a:p>
        </p:txBody>
      </p:sp>
      <p:sp>
        <p:nvSpPr>
          <p:cNvPr id="4" name="Slide Number Placeholder 3"/>
          <p:cNvSpPr>
            <a:spLocks noGrp="1"/>
          </p:cNvSpPr>
          <p:nvPr>
            <p:ph type="sldNum" sz="quarter" idx="5"/>
          </p:nvPr>
        </p:nvSpPr>
        <p:spPr/>
        <p:txBody>
          <a:bodyPr/>
          <a:lstStyle/>
          <a:p>
            <a:fld id="{A48011C4-0215-2742-A325-FD75E5721723}" type="slidenum">
              <a:rPr lang="fr-FR" smtClean="0"/>
              <a:t>22</a:t>
            </a:fld>
            <a:endParaRPr lang="fr-FR"/>
          </a:p>
        </p:txBody>
      </p:sp>
    </p:spTree>
    <p:extLst>
      <p:ext uri="{BB962C8B-B14F-4D97-AF65-F5344CB8AC3E}">
        <p14:creationId xmlns:p14="http://schemas.microsoft.com/office/powerpoint/2010/main" val="2113729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8011C4-0215-2742-A325-FD75E5721723}" type="slidenum">
              <a:rPr lang="fr-FR" smtClean="0"/>
              <a:t>23</a:t>
            </a:fld>
            <a:endParaRPr lang="fr-FR"/>
          </a:p>
        </p:txBody>
      </p:sp>
    </p:spTree>
    <p:extLst>
      <p:ext uri="{BB962C8B-B14F-4D97-AF65-F5344CB8AC3E}">
        <p14:creationId xmlns:p14="http://schemas.microsoft.com/office/powerpoint/2010/main" val="3110098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8011C4-0215-2742-A325-FD75E5721723}" type="slidenum">
              <a:rPr lang="fr-FR" smtClean="0"/>
              <a:t>24</a:t>
            </a:fld>
            <a:endParaRPr lang="fr-FR"/>
          </a:p>
        </p:txBody>
      </p:sp>
    </p:spTree>
    <p:extLst>
      <p:ext uri="{BB962C8B-B14F-4D97-AF65-F5344CB8AC3E}">
        <p14:creationId xmlns:p14="http://schemas.microsoft.com/office/powerpoint/2010/main" val="1202517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8011C4-0215-2742-A325-FD75E5721723}" type="slidenum">
              <a:rPr lang="fr-FR" smtClean="0"/>
              <a:t>25</a:t>
            </a:fld>
            <a:endParaRPr lang="fr-FR"/>
          </a:p>
        </p:txBody>
      </p:sp>
    </p:spTree>
    <p:extLst>
      <p:ext uri="{BB962C8B-B14F-4D97-AF65-F5344CB8AC3E}">
        <p14:creationId xmlns:p14="http://schemas.microsoft.com/office/powerpoint/2010/main" val="229406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all know…”</a:t>
            </a:r>
          </a:p>
        </p:txBody>
      </p:sp>
      <p:sp>
        <p:nvSpPr>
          <p:cNvPr id="4" name="Slide Number Placeholder 3"/>
          <p:cNvSpPr>
            <a:spLocks noGrp="1"/>
          </p:cNvSpPr>
          <p:nvPr>
            <p:ph type="sldNum" sz="quarter" idx="5"/>
          </p:nvPr>
        </p:nvSpPr>
        <p:spPr/>
        <p:txBody>
          <a:bodyPr/>
          <a:lstStyle/>
          <a:p>
            <a:fld id="{A48011C4-0215-2742-A325-FD75E5721723}" type="slidenum">
              <a:rPr lang="fr-FR" smtClean="0"/>
              <a:t>3</a:t>
            </a:fld>
            <a:endParaRPr lang="fr-FR"/>
          </a:p>
        </p:txBody>
      </p:sp>
    </p:spTree>
    <p:extLst>
      <p:ext uri="{BB962C8B-B14F-4D97-AF65-F5344CB8AC3E}">
        <p14:creationId xmlns:p14="http://schemas.microsoft.com/office/powerpoint/2010/main" val="3080723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8011C4-0215-2742-A325-FD75E5721723}" type="slidenum">
              <a:rPr lang="fr-FR" smtClean="0"/>
              <a:t>26</a:t>
            </a:fld>
            <a:endParaRPr lang="fr-FR"/>
          </a:p>
        </p:txBody>
      </p:sp>
    </p:spTree>
    <p:extLst>
      <p:ext uri="{BB962C8B-B14F-4D97-AF65-F5344CB8AC3E}">
        <p14:creationId xmlns:p14="http://schemas.microsoft.com/office/powerpoint/2010/main" val="4215001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8011C4-0215-2742-A325-FD75E5721723}" type="slidenum">
              <a:rPr lang="fr-FR" smtClean="0"/>
              <a:t>27</a:t>
            </a:fld>
            <a:endParaRPr lang="fr-FR"/>
          </a:p>
        </p:txBody>
      </p:sp>
    </p:spTree>
    <p:extLst>
      <p:ext uri="{BB962C8B-B14F-4D97-AF65-F5344CB8AC3E}">
        <p14:creationId xmlns:p14="http://schemas.microsoft.com/office/powerpoint/2010/main" val="34125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8011C4-0215-2742-A325-FD75E5721723}" type="slidenum">
              <a:rPr lang="fr-FR" smtClean="0"/>
              <a:t>7</a:t>
            </a:fld>
            <a:endParaRPr lang="fr-FR"/>
          </a:p>
        </p:txBody>
      </p:sp>
    </p:spTree>
    <p:extLst>
      <p:ext uri="{BB962C8B-B14F-4D97-AF65-F5344CB8AC3E}">
        <p14:creationId xmlns:p14="http://schemas.microsoft.com/office/powerpoint/2010/main" val="2947186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Milligram per cubic meter (mg/m3) is a unit of measurement for concentration. It is generally used in measurement of pollutants in the air. 1 milligram of gaseous pollutant per cubic meter of ambient air is expressed as 1 mg/m3.</a:t>
            </a:r>
          </a:p>
          <a:p>
            <a:r>
              <a:rPr lang="en-US" sz="1200" b="0" i="0" u="none" strike="noStrike" kern="1200" dirty="0">
                <a:solidFill>
                  <a:schemeClr val="tx1"/>
                </a:solidFill>
                <a:effectLst/>
                <a:latin typeface="+mn-lt"/>
                <a:ea typeface="+mn-ea"/>
                <a:cs typeface="+mn-cs"/>
              </a:rPr>
              <a:t>The air exposure limit of 0.1 is given by INRS and SUVA (French and Swiss legal limits). The short term exposure limit of 0.8 is given only by SUVA. </a:t>
            </a:r>
          </a:p>
          <a:p>
            <a:r>
              <a:rPr lang="en-US" sz="1200" b="0" i="0" u="none" strike="noStrike" kern="1200" dirty="0">
                <a:solidFill>
                  <a:schemeClr val="tx1"/>
                </a:solidFill>
                <a:effectLst/>
                <a:latin typeface="+mn-lt"/>
                <a:ea typeface="+mn-ea"/>
                <a:cs typeface="+mn-cs"/>
              </a:rPr>
              <a:t>The Chemical Agents Directive (Council Directive 98/24/EC of 7 April 1998) in Annex I gives an occupational exposure limit of 0.15 mg/m3 for 8 hours (less conservative than Suva) and also provides biological limit values and health surveillance measures in Annex II.</a:t>
            </a:r>
          </a:p>
          <a:p>
            <a:r>
              <a:rPr lang="en-US" sz="1200" b="0" i="0" u="none" strike="noStrike" kern="1200" dirty="0">
                <a:solidFill>
                  <a:schemeClr val="tx1"/>
                </a:solidFill>
                <a:effectLst/>
                <a:latin typeface="+mn-lt"/>
                <a:ea typeface="+mn-ea"/>
                <a:cs typeface="+mn-cs"/>
              </a:rPr>
              <a:t>The lead surface contamination values are not in any France/Swiss legislation, but they are taken from BNL values (that were taken by Swiss IST). CERN values are less strict (more flexible) than BNL values, which are 2.7 and 0.43 mg/m2.</a:t>
            </a:r>
            <a:endParaRPr lang="en-GB" dirty="0"/>
          </a:p>
        </p:txBody>
      </p:sp>
      <p:sp>
        <p:nvSpPr>
          <p:cNvPr id="4" name="Slide Number Placeholder 3"/>
          <p:cNvSpPr>
            <a:spLocks noGrp="1"/>
          </p:cNvSpPr>
          <p:nvPr>
            <p:ph type="sldNum" sz="quarter" idx="5"/>
          </p:nvPr>
        </p:nvSpPr>
        <p:spPr/>
        <p:txBody>
          <a:bodyPr/>
          <a:lstStyle/>
          <a:p>
            <a:fld id="{A48011C4-0215-2742-A325-FD75E5721723}" type="slidenum">
              <a:rPr lang="fr-FR" smtClean="0"/>
              <a:t>8</a:t>
            </a:fld>
            <a:endParaRPr lang="fr-FR"/>
          </a:p>
        </p:txBody>
      </p:sp>
    </p:spTree>
    <p:extLst>
      <p:ext uri="{BB962C8B-B14F-4D97-AF65-F5344CB8AC3E}">
        <p14:creationId xmlns:p14="http://schemas.microsoft.com/office/powerpoint/2010/main" val="277191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8011C4-0215-2742-A325-FD75E5721723}" type="slidenum">
              <a:rPr lang="fr-FR" smtClean="0"/>
              <a:t>9</a:t>
            </a:fld>
            <a:endParaRPr lang="fr-FR"/>
          </a:p>
        </p:txBody>
      </p:sp>
    </p:spTree>
    <p:extLst>
      <p:ext uri="{BB962C8B-B14F-4D97-AF65-F5344CB8AC3E}">
        <p14:creationId xmlns:p14="http://schemas.microsoft.com/office/powerpoint/2010/main" val="365177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EP paint spray booth not ideal solution.</a:t>
            </a:r>
          </a:p>
        </p:txBody>
      </p:sp>
      <p:sp>
        <p:nvSpPr>
          <p:cNvPr id="4" name="Slide Number Placeholder 3"/>
          <p:cNvSpPr>
            <a:spLocks noGrp="1"/>
          </p:cNvSpPr>
          <p:nvPr>
            <p:ph type="sldNum" sz="quarter" idx="5"/>
          </p:nvPr>
        </p:nvSpPr>
        <p:spPr/>
        <p:txBody>
          <a:bodyPr/>
          <a:lstStyle/>
          <a:p>
            <a:fld id="{A48011C4-0215-2742-A325-FD75E5721723}" type="slidenum">
              <a:rPr lang="fr-FR" smtClean="0"/>
              <a:t>10</a:t>
            </a:fld>
            <a:endParaRPr lang="fr-FR"/>
          </a:p>
        </p:txBody>
      </p:sp>
    </p:spTree>
    <p:extLst>
      <p:ext uri="{BB962C8B-B14F-4D97-AF65-F5344CB8AC3E}">
        <p14:creationId xmlns:p14="http://schemas.microsoft.com/office/powerpoint/2010/main" val="245640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8011C4-0215-2742-A325-FD75E5721723}" type="slidenum">
              <a:rPr lang="fr-FR" smtClean="0"/>
              <a:t>11</a:t>
            </a:fld>
            <a:endParaRPr lang="fr-FR"/>
          </a:p>
        </p:txBody>
      </p:sp>
    </p:spTree>
    <p:extLst>
      <p:ext uri="{BB962C8B-B14F-4D97-AF65-F5344CB8AC3E}">
        <p14:creationId xmlns:p14="http://schemas.microsoft.com/office/powerpoint/2010/main" val="1703526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8011C4-0215-2742-A325-FD75E5721723}" type="slidenum">
              <a:rPr lang="fr-FR" smtClean="0"/>
              <a:t>12</a:t>
            </a:fld>
            <a:endParaRPr lang="fr-FR"/>
          </a:p>
        </p:txBody>
      </p:sp>
    </p:spTree>
    <p:extLst>
      <p:ext uri="{BB962C8B-B14F-4D97-AF65-F5344CB8AC3E}">
        <p14:creationId xmlns:p14="http://schemas.microsoft.com/office/powerpoint/2010/main" val="2076717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8011C4-0215-2742-A325-FD75E5721723}" type="slidenum">
              <a:rPr lang="fr-FR" smtClean="0"/>
              <a:t>13</a:t>
            </a:fld>
            <a:endParaRPr lang="fr-FR"/>
          </a:p>
        </p:txBody>
      </p:sp>
    </p:spTree>
    <p:extLst>
      <p:ext uri="{BB962C8B-B14F-4D97-AF65-F5344CB8AC3E}">
        <p14:creationId xmlns:p14="http://schemas.microsoft.com/office/powerpoint/2010/main" val="3779548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pic>
        <p:nvPicPr>
          <p:cNvPr id="2" name="Picture 1" descr="LogoOutlin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12000" y="2169000"/>
            <a:ext cx="2520000" cy="2520000"/>
          </a:xfrm>
          <a:prstGeom prst="rect">
            <a:avLst/>
          </a:prstGeom>
        </p:spPr>
      </p:pic>
    </p:spTree>
    <p:extLst>
      <p:ext uri="{BB962C8B-B14F-4D97-AF65-F5344CB8AC3E}">
        <p14:creationId xmlns:p14="http://schemas.microsoft.com/office/powerpoint/2010/main" val="20059186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fr-FR"/>
              <a:t>Cliquez et modifiez le titre</a:t>
            </a:r>
            <a:endParaRPr kumimoji="0" lang="en-US"/>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fr-FR"/>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Cliquez pour modifier les styles du texte du masque</a:t>
            </a:r>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15 May 2019</a:t>
            </a:r>
            <a:endParaRPr lang="en-US" dirty="0"/>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ITSF 2019 </a:t>
            </a:r>
            <a:endParaRPr lang="en-US" dirty="0"/>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12000" y="2181663"/>
            <a:ext cx="2520000" cy="2494674"/>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pic>
        <p:nvPicPr>
          <p:cNvPr id="3" name="Image 2" descr="logoBadgeWeb.eps"/>
          <p:cNvPicPr>
            <a:picLocks noChangeAspect="1"/>
          </p:cNvPicPr>
          <p:nvPr userDrawn="1"/>
        </p:nvPicPr>
        <p:blipFill rotWithShape="1">
          <a:blip r:embed="rId2" cstate="hqprint">
            <a:extLst>
              <a:ext uri="{28A0092B-C50C-407E-A947-70E740481C1C}">
                <a14:useLocalDpi xmlns:a14="http://schemas.microsoft.com/office/drawing/2010/main"/>
              </a:ext>
            </a:extLst>
          </a:blip>
          <a:srcRect b="17835"/>
          <a:stretch/>
        </p:blipFill>
        <p:spPr>
          <a:xfrm>
            <a:off x="3959440" y="2765964"/>
            <a:ext cx="1221946" cy="1261931"/>
          </a:xfrm>
          <a:prstGeom prst="rect">
            <a:avLst/>
          </a:prstGeom>
        </p:spPr>
      </p:pic>
      <p:sp>
        <p:nvSpPr>
          <p:cNvPr id="6" name="Espace réservé du titre 8"/>
          <p:cNvSpPr>
            <a:spLocks noGrp="1"/>
          </p:cNvSpPr>
          <p:nvPr>
            <p:ph type="title" hasCustomPrompt="1"/>
          </p:nvPr>
        </p:nvSpPr>
        <p:spPr>
          <a:xfrm>
            <a:off x="457200" y="6390879"/>
            <a:ext cx="8226854" cy="226402"/>
          </a:xfrm>
          <a:prstGeom prst="rect">
            <a:avLst/>
          </a:prstGeom>
        </p:spPr>
        <p:txBody>
          <a:bodyPr vert="horz" lIns="45720" rIns="45720" anchor="ctr">
            <a:noAutofit/>
          </a:bodyPr>
          <a:lstStyle>
            <a:lvl1pPr algn="ctr">
              <a:defRPr sz="1400">
                <a:latin typeface="Optima"/>
                <a:cs typeface="Optima"/>
              </a:defRPr>
            </a:lvl1pPr>
          </a:lstStyle>
          <a:p>
            <a:r>
              <a:rPr kumimoji="0" lang="fr-CH" dirty="0"/>
              <a:t>home.cern</a:t>
            </a:r>
            <a:endParaRPr kumimoji="0" lang="en-US" dirty="0"/>
          </a:p>
        </p:txBody>
      </p:sp>
    </p:spTree>
    <p:extLst>
      <p:ext uri="{BB962C8B-B14F-4D97-AF65-F5344CB8AC3E}">
        <p14:creationId xmlns:p14="http://schemas.microsoft.com/office/powerpoint/2010/main" val="280332507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fr-FR" dirty="0"/>
              <a:t>Cliquez et modifiez le titre</a:t>
            </a:r>
            <a:endParaRPr kumimoji="0" lang="en-US" dirty="0"/>
          </a:p>
        </p:txBody>
      </p:sp>
      <p:sp>
        <p:nvSpPr>
          <p:cNvPr id="7"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15 May 2019</a:t>
            </a:r>
            <a:endParaRPr lang="en-US" dirty="0"/>
          </a:p>
        </p:txBody>
      </p:sp>
      <p:sp>
        <p:nvSpPr>
          <p:cNvPr id="8"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ITSF 2019 </a:t>
            </a:r>
            <a:endParaRPr lang="en-US" dirty="0"/>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Tree>
    <p:extLst>
      <p:ext uri="{BB962C8B-B14F-4D97-AF65-F5344CB8AC3E}">
        <p14:creationId xmlns:p14="http://schemas.microsoft.com/office/powerpoint/2010/main" val="137022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fr-FR"/>
              <a:t>Cliquez et modifiez le titre</a:t>
            </a:r>
            <a:endParaRPr kumimoji="0" lang="en-US"/>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Tree>
    <p:extLst>
      <p:ext uri="{BB962C8B-B14F-4D97-AF65-F5344CB8AC3E}">
        <p14:creationId xmlns:p14="http://schemas.microsoft.com/office/powerpoint/2010/main" val="205763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52781"/>
            <a:ext cx="8226854" cy="940443"/>
          </a:xfrm>
        </p:spPr>
        <p:txBody>
          <a:bodyPr>
            <a:normAutofit/>
          </a:bodyPr>
          <a:lstStyle>
            <a:lvl1pPr algn="l">
              <a:defRPr sz="3600" b="1" i="0" baseline="0"/>
            </a:lvl1pPr>
          </a:lstStyle>
          <a:p>
            <a:r>
              <a:rPr kumimoji="0" lang="fr-FR" dirty="0"/>
              <a:t>Cliquez et modifiez le titre</a:t>
            </a:r>
            <a:endParaRPr kumimoji="0" lang="en-US" dirty="0"/>
          </a:p>
        </p:txBody>
      </p:sp>
      <p:sp>
        <p:nvSpPr>
          <p:cNvPr id="3" name="Espace réservé du contenu 2"/>
          <p:cNvSpPr>
            <a:spLocks noGrp="1"/>
          </p:cNvSpPr>
          <p:nvPr>
            <p:ph idx="1"/>
          </p:nvPr>
        </p:nvSpPr>
        <p:spPr>
          <a:xfrm>
            <a:off x="457200" y="1930401"/>
            <a:ext cx="8226854" cy="4198094"/>
          </a:xfrm>
        </p:spPr>
        <p:txBody>
          <a:bodyPr/>
          <a:lstStyle>
            <a:lvl1pPr>
              <a:defRPr sz="2400" baseline="0"/>
            </a:lvl1pPr>
          </a:lstStyle>
          <a:p>
            <a:pPr lvl="0" eaLnBrk="1" latinLnBrk="0" hangingPunct="1"/>
            <a:r>
              <a:rPr lang="fr-FR" dirty="0"/>
              <a:t>Cliquez pour modifier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kumimoji="0" lang="en-US" dirty="0"/>
          </a:p>
        </p:txBody>
      </p:sp>
      <p:sp>
        <p:nvSpPr>
          <p:cNvPr id="7"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15 May 2019</a:t>
            </a:r>
            <a:endParaRPr lang="en-US" dirty="0"/>
          </a:p>
        </p:txBody>
      </p:sp>
      <p:sp>
        <p:nvSpPr>
          <p:cNvPr id="8"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ITSF 2019 </a:t>
            </a:r>
            <a:endParaRPr lang="en-US" dirty="0"/>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28971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a:t>Cliquez et modifiez le titre</a:t>
            </a:r>
            <a:endParaRPr kumimoji="0" lang="en-US"/>
          </a:p>
        </p:txBody>
      </p:sp>
      <p:sp>
        <p:nvSpPr>
          <p:cNvPr id="3" name="Espace réservé du contenu 2"/>
          <p:cNvSpPr>
            <a:spLocks noGrp="1"/>
          </p:cNvSpPr>
          <p:nvPr>
            <p:ph sz="half" idx="1"/>
          </p:nvPr>
        </p:nvSpPr>
        <p:spPr>
          <a:xfrm>
            <a:off x="457200" y="1600201"/>
            <a:ext cx="3657600" cy="4350384"/>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267200" y="1600200"/>
            <a:ext cx="3657600" cy="4350385"/>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15 May 2019</a:t>
            </a:r>
            <a:endParaRPr lang="en-US" dirty="0"/>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ITSF 2019 </a:t>
            </a:r>
            <a:endParaRPr lang="en-US" dirty="0"/>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fr-FR"/>
              <a:t>Cliquez et modifiez le titre</a:t>
            </a:r>
            <a:endParaRPr kumimoji="0" lang="en-US"/>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15 May 2019</a:t>
            </a:r>
            <a:endParaRPr lang="en-US" dirty="0"/>
          </a:p>
        </p:txBody>
      </p:sp>
      <p:sp>
        <p:nvSpPr>
          <p:cNvPr id="11" name="Footer Placeholder 2"/>
          <p:cNvSpPr>
            <a:spLocks noGrp="1"/>
          </p:cNvSpPr>
          <p:nvPr>
            <p:ph type="ftr" sz="quarter" idx="11"/>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ITSF 2019 </a:t>
            </a:r>
            <a:endParaRPr lang="en-US" dirty="0"/>
          </a:p>
        </p:txBody>
      </p:sp>
      <p:sp>
        <p:nvSpPr>
          <p:cNvPr id="12" name="Slide Number Placeholder 3"/>
          <p:cNvSpPr>
            <a:spLocks noGrp="1"/>
          </p:cNvSpPr>
          <p:nvPr>
            <p:ph type="sldNum" sz="quarter" idx="12"/>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15 May 2019</a:t>
            </a:r>
            <a:endParaRPr lang="en-US" dirty="0"/>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ITSF 2019 </a:t>
            </a:r>
            <a:endParaRPr lang="en-US" dirty="0"/>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fr-FR"/>
              <a:t>Cliquez et modifiez le titre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15 May 2019</a:t>
            </a:r>
            <a:endParaRPr lang="en-US" dirty="0"/>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ITSF 2019 </a:t>
            </a:r>
            <a:endParaRPr lang="en-US" dirty="0"/>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ep-th-safety.web.cern.ch/"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233492"/>
            <a:ext cx="8226854" cy="940443"/>
          </a:xfrm>
          <a:prstGeom prst="rect">
            <a:avLst/>
          </a:prstGeom>
        </p:spPr>
        <p:txBody>
          <a:bodyPr vert="horz" lIns="45720" rIns="45720" anchor="ctr">
            <a:normAutofit/>
          </a:bodyPr>
          <a:lstStyle/>
          <a:p>
            <a:r>
              <a:rPr kumimoji="0" lang="fr-CH" dirty="0"/>
              <a:t>Cliquez et modifiez le titre</a:t>
            </a:r>
            <a:endParaRPr kumimoji="0"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a:t>Cliquez pour modifier les styles du texte du masque</a:t>
            </a:r>
          </a:p>
          <a:p>
            <a:pPr lvl="1" eaLnBrk="1" latinLnBrk="0" hangingPunct="1"/>
            <a:r>
              <a:rPr kumimoji="0" lang="fr-CH" dirty="0"/>
              <a:t>Deuxième niveau</a:t>
            </a:r>
          </a:p>
          <a:p>
            <a:pPr lvl="2" eaLnBrk="1" latinLnBrk="0" hangingPunct="1"/>
            <a:r>
              <a:rPr kumimoji="0" lang="fr-CH" dirty="0"/>
              <a:t>Troisième niveau</a:t>
            </a:r>
          </a:p>
          <a:p>
            <a:pPr lvl="3" eaLnBrk="1" latinLnBrk="0" hangingPunct="1"/>
            <a:r>
              <a:rPr kumimoji="0" lang="fr-CH" dirty="0"/>
              <a:t>Quatrième niveau</a:t>
            </a:r>
          </a:p>
          <a:p>
            <a:pPr lvl="4" eaLnBrk="1" latinLnBrk="0" hangingPunct="1"/>
            <a:r>
              <a:rPr kumimoji="0" lang="fr-CH" dirty="0"/>
              <a:t>Cinquième niveau</a:t>
            </a:r>
            <a:endParaRPr kumimoji="0" lang="en-US" dirty="0"/>
          </a:p>
        </p:txBody>
      </p:sp>
      <p:pic>
        <p:nvPicPr>
          <p:cNvPr id="5" name="Image 4" descr="bande-01.eps"/>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0" y="6157663"/>
            <a:ext cx="9144000" cy="707202"/>
          </a:xfrm>
          <a:prstGeom prst="rect">
            <a:avLst/>
          </a:prstGeom>
        </p:spPr>
      </p:pic>
      <p:sp>
        <p:nvSpPr>
          <p:cNvPr id="2"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Calibri Courant" charset="0"/>
              </a:defRPr>
            </a:lvl1pPr>
          </a:lstStyle>
          <a:p>
            <a:r>
              <a:rPr lang="en-US"/>
              <a:t>15 May 2019</a:t>
            </a:r>
            <a:endParaRPr lang="en-US" dirty="0"/>
          </a:p>
        </p:txBody>
      </p:sp>
      <p:sp>
        <p:nvSpPr>
          <p:cNvPr id="3"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Courant" charset="0"/>
              </a:defRPr>
            </a:lvl1pPr>
          </a:lstStyle>
          <a:p>
            <a:r>
              <a:rPr lang="en-US"/>
              <a:t>ITSF 2019 </a:t>
            </a:r>
            <a:endParaRPr lang="en-US" dirty="0"/>
          </a:p>
        </p:txBody>
      </p:sp>
      <p:sp>
        <p:nvSpPr>
          <p:cNvPr id="4"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b="0" i="0">
                <a:solidFill>
                  <a:schemeClr val="tx1">
                    <a:tint val="75000"/>
                  </a:schemeClr>
                </a:solidFill>
                <a:latin typeface="Calibri Courant" charset="0"/>
              </a:defRPr>
            </a:lvl1pPr>
          </a:lstStyle>
          <a:p>
            <a:fld id="{17918391-D411-FE40-AAD7-861AE5233E0E}" type="slidenum">
              <a:rPr lang="en-US" smtClean="0"/>
              <a:pPr/>
              <a:t>‹#›</a:t>
            </a:fld>
            <a:endParaRPr lang="en-US" dirty="0"/>
          </a:p>
        </p:txBody>
      </p:sp>
      <p:pic>
        <p:nvPicPr>
          <p:cNvPr id="8" name="Picture 2" descr="ome">
            <a:hlinkClick r:id="rId14" tooltip="Home"/>
          </p:cNvPr>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7034104" y="208700"/>
            <a:ext cx="1649950" cy="65998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81" r:id="rId3"/>
    <p:sldLayoutId id="2147483680" r:id="rId4"/>
    <p:sldLayoutId id="2147483679" r:id="rId5"/>
    <p:sldLayoutId id="2147483664" r:id="rId6"/>
    <p:sldLayoutId id="2147483665" r:id="rId7"/>
    <p:sldLayoutId id="2147483667" r:id="rId8"/>
    <p:sldLayoutId id="2147483668" r:id="rId9"/>
    <p:sldLayoutId id="2147483669" r:id="rId10"/>
    <p:sldLayoutId id="2147483661" r:id="rId11"/>
  </p:sldLayoutIdLst>
  <p:hf hdr="0"/>
  <p:txStyles>
    <p:titleStyle>
      <a:lvl1pPr algn="l" rtl="0" eaLnBrk="1" latinLnBrk="0" hangingPunct="1">
        <a:spcBef>
          <a:spcPct val="0"/>
        </a:spcBef>
        <a:buNone/>
        <a:defRPr kumimoji="0" sz="4600" b="0" i="0" kern="1200">
          <a:solidFill>
            <a:schemeClr val="tx1"/>
          </a:solidFill>
          <a:latin typeface="Calibri Courant" charset="0"/>
          <a:ea typeface="+mj-ea"/>
          <a:cs typeface="+mj-cs"/>
        </a:defRPr>
      </a:lvl1pPr>
    </p:titleStyle>
    <p:bodyStyle>
      <a:lvl1pPr marL="493776" indent="-457200" algn="l" rtl="0" eaLnBrk="1" latinLnBrk="0" hangingPunct="1">
        <a:spcBef>
          <a:spcPct val="20000"/>
        </a:spcBef>
        <a:buClr>
          <a:schemeClr val="tx1"/>
        </a:buClr>
        <a:buSzPct val="80000"/>
        <a:buFont typeface="Arial"/>
        <a:buChar char="•"/>
        <a:defRPr kumimoji="0" sz="3000" b="0" i="0" kern="1200">
          <a:solidFill>
            <a:schemeClr val="tx1"/>
          </a:solidFill>
          <a:latin typeface="Calibri Courant" charset="0"/>
          <a:ea typeface="+mn-ea"/>
          <a:cs typeface="+mn-cs"/>
        </a:defRPr>
      </a:lvl1pPr>
      <a:lvl2pPr marL="905256" indent="-457200" algn="l" rtl="0" eaLnBrk="1" latinLnBrk="0" hangingPunct="1">
        <a:spcBef>
          <a:spcPct val="20000"/>
        </a:spcBef>
        <a:buClr>
          <a:schemeClr val="tx1"/>
        </a:buClr>
        <a:buSzPct val="90000"/>
        <a:buFont typeface="Arial"/>
        <a:buChar char="•"/>
        <a:defRPr kumimoji="0" sz="2600" b="0" i="0" kern="1200">
          <a:solidFill>
            <a:schemeClr val="tx1"/>
          </a:solidFill>
          <a:latin typeface="Calibri Courant" charset="0"/>
          <a:ea typeface="+mn-ea"/>
          <a:cs typeface="+mn-cs"/>
        </a:defRPr>
      </a:lvl2pPr>
      <a:lvl3pPr marL="1092708" indent="-342900" algn="l" rtl="0" eaLnBrk="1" latinLnBrk="0" hangingPunct="1">
        <a:spcBef>
          <a:spcPct val="20000"/>
        </a:spcBef>
        <a:buClr>
          <a:schemeClr val="tx1"/>
        </a:buClr>
        <a:buSzPct val="85000"/>
        <a:buFont typeface="Arial"/>
        <a:buChar char="•"/>
        <a:defRPr kumimoji="0" sz="2400" b="0" i="0" kern="1200">
          <a:solidFill>
            <a:schemeClr val="tx1"/>
          </a:solidFill>
          <a:latin typeface="Calibri Courant" charset="0"/>
          <a:ea typeface="+mn-ea"/>
          <a:cs typeface="+mn-cs"/>
        </a:defRPr>
      </a:lvl3pPr>
      <a:lvl4pPr marL="1385316" indent="-342900" algn="l" rtl="0" eaLnBrk="1" latinLnBrk="0" hangingPunct="1">
        <a:spcBef>
          <a:spcPct val="20000"/>
        </a:spcBef>
        <a:buClr>
          <a:schemeClr val="tx1"/>
        </a:buClr>
        <a:buSzPct val="90000"/>
        <a:buFont typeface="Arial"/>
        <a:buChar char="•"/>
        <a:defRPr kumimoji="0" sz="2000" b="0" i="0" kern="1200">
          <a:solidFill>
            <a:schemeClr val="tx1"/>
          </a:solidFill>
          <a:latin typeface="Calibri Courant" charset="0"/>
          <a:ea typeface="+mn-ea"/>
          <a:cs typeface="+mn-cs"/>
        </a:defRPr>
      </a:lvl4pPr>
      <a:lvl5pPr marL="1650492" indent="-342900" algn="l" rtl="0" eaLnBrk="1" latinLnBrk="0" hangingPunct="1">
        <a:spcBef>
          <a:spcPct val="20000"/>
        </a:spcBef>
        <a:buClr>
          <a:schemeClr val="tx1"/>
        </a:buClr>
        <a:buSzPct val="100000"/>
        <a:buFont typeface="Arial"/>
        <a:buChar char="•"/>
        <a:defRPr kumimoji="0" sz="2000" b="0" i="0" kern="1200">
          <a:solidFill>
            <a:schemeClr val="tx1"/>
          </a:solidFill>
          <a:latin typeface="Calibri Courant"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6C4A5-8239-FC46-8ADE-433804C34AD0}"/>
              </a:ext>
            </a:extLst>
          </p:cNvPr>
          <p:cNvSpPr>
            <a:spLocks noGrp="1"/>
          </p:cNvSpPr>
          <p:nvPr>
            <p:ph type="title"/>
          </p:nvPr>
        </p:nvSpPr>
        <p:spPr>
          <a:xfrm>
            <a:off x="457200" y="2444814"/>
            <a:ext cx="8458200" cy="940443"/>
          </a:xfrm>
        </p:spPr>
        <p:txBody>
          <a:bodyPr>
            <a:normAutofit fontScale="90000"/>
          </a:bodyPr>
          <a:lstStyle/>
          <a:p>
            <a:r>
              <a:rPr lang="en-US" sz="5400" b="1" dirty="0">
                <a:latin typeface="Calibri" charset="0"/>
                <a:ea typeface="Calibri" charset="0"/>
                <a:cs typeface="Calibri" charset="0"/>
              </a:rPr>
              <a:t>Lead – How to manage it safely?</a:t>
            </a:r>
            <a:endParaRPr lang="en-GB" sz="4800" dirty="0"/>
          </a:p>
        </p:txBody>
      </p:sp>
      <p:sp>
        <p:nvSpPr>
          <p:cNvPr id="4" name="Footer Placeholder 3">
            <a:extLst>
              <a:ext uri="{FF2B5EF4-FFF2-40B4-BE49-F238E27FC236}">
                <a16:creationId xmlns:a16="http://schemas.microsoft.com/office/drawing/2014/main" id="{5526D18F-A874-6D45-9823-BE77526272DA}"/>
              </a:ext>
            </a:extLst>
          </p:cNvPr>
          <p:cNvSpPr>
            <a:spLocks noGrp="1"/>
          </p:cNvSpPr>
          <p:nvPr>
            <p:ph type="ftr" sz="quarter" idx="3"/>
          </p:nvPr>
        </p:nvSpPr>
        <p:spPr/>
        <p:txBody>
          <a:bodyPr/>
          <a:lstStyle/>
          <a:p>
            <a:r>
              <a:rPr lang="en-US"/>
              <a:t>ITSF 2019 </a:t>
            </a:r>
            <a:endParaRPr lang="en-US" dirty="0"/>
          </a:p>
        </p:txBody>
      </p:sp>
      <p:sp>
        <p:nvSpPr>
          <p:cNvPr id="5" name="Slide Number Placeholder 4">
            <a:extLst>
              <a:ext uri="{FF2B5EF4-FFF2-40B4-BE49-F238E27FC236}">
                <a16:creationId xmlns:a16="http://schemas.microsoft.com/office/drawing/2014/main" id="{8CD725FB-241A-F844-956C-8AFCB3D17A9C}"/>
              </a:ext>
            </a:extLst>
          </p:cNvPr>
          <p:cNvSpPr>
            <a:spLocks noGrp="1"/>
          </p:cNvSpPr>
          <p:nvPr>
            <p:ph type="sldNum" sz="quarter" idx="4"/>
          </p:nvPr>
        </p:nvSpPr>
        <p:spPr/>
        <p:txBody>
          <a:bodyPr/>
          <a:lstStyle/>
          <a:p>
            <a:fld id="{17918391-D411-FE40-AAD7-861AE5233E0E}" type="slidenum">
              <a:rPr lang="en-US" smtClean="0"/>
              <a:pPr/>
              <a:t>1</a:t>
            </a:fld>
            <a:endParaRPr lang="en-US" dirty="0"/>
          </a:p>
        </p:txBody>
      </p:sp>
      <p:sp>
        <p:nvSpPr>
          <p:cNvPr id="6" name="Text Placeholder 5">
            <a:extLst>
              <a:ext uri="{FF2B5EF4-FFF2-40B4-BE49-F238E27FC236}">
                <a16:creationId xmlns:a16="http://schemas.microsoft.com/office/drawing/2014/main" id="{9F7057C8-2A0E-F84B-86B9-109761C35377}"/>
              </a:ext>
            </a:extLst>
          </p:cNvPr>
          <p:cNvSpPr>
            <a:spLocks noGrp="1"/>
          </p:cNvSpPr>
          <p:nvPr>
            <p:ph type="body" idx="10"/>
          </p:nvPr>
        </p:nvSpPr>
        <p:spPr>
          <a:xfrm>
            <a:off x="457200" y="3391124"/>
            <a:ext cx="3136900" cy="419653"/>
          </a:xfrm>
        </p:spPr>
        <p:txBody>
          <a:bodyPr>
            <a:normAutofit fontScale="92500"/>
          </a:bodyPr>
          <a:lstStyle/>
          <a:p>
            <a:r>
              <a:rPr lang="en-US" sz="2800" b="1" dirty="0">
                <a:latin typeface="Calibri" charset="0"/>
                <a:ea typeface="Calibri" charset="0"/>
                <a:cs typeface="Calibri" charset="0"/>
              </a:rPr>
              <a:t>CERN EP Department</a:t>
            </a:r>
            <a:endParaRPr lang="en-GB" sz="2800" dirty="0"/>
          </a:p>
        </p:txBody>
      </p:sp>
      <p:sp>
        <p:nvSpPr>
          <p:cNvPr id="8" name="Espace réservé de la date 3">
            <a:extLst>
              <a:ext uri="{FF2B5EF4-FFF2-40B4-BE49-F238E27FC236}">
                <a16:creationId xmlns:a16="http://schemas.microsoft.com/office/drawing/2014/main" id="{CB03A3A6-65C9-D645-A0EB-173CC57738D0}"/>
              </a:ext>
            </a:extLst>
          </p:cNvPr>
          <p:cNvSpPr>
            <a:spLocks noGrp="1"/>
          </p:cNvSpPr>
          <p:nvPr>
            <p:ph type="dt" sz="half" idx="2"/>
          </p:nvPr>
        </p:nvSpPr>
        <p:spPr>
          <a:xfrm>
            <a:off x="1083734" y="6356350"/>
            <a:ext cx="2133600" cy="365125"/>
          </a:xfrm>
        </p:spPr>
        <p:txBody>
          <a:bodyPr/>
          <a:lstStyle/>
          <a:p>
            <a:r>
              <a:rPr lang="en-US"/>
              <a:t>15 May 2019</a:t>
            </a:r>
            <a:endParaRPr lang="en-US" dirty="0"/>
          </a:p>
        </p:txBody>
      </p:sp>
      <p:sp>
        <p:nvSpPr>
          <p:cNvPr id="7" name="Text Placeholder 5">
            <a:extLst>
              <a:ext uri="{FF2B5EF4-FFF2-40B4-BE49-F238E27FC236}">
                <a16:creationId xmlns:a16="http://schemas.microsoft.com/office/drawing/2014/main" id="{39FB8CA2-3D94-CF4D-8A9B-2F8D049BBB3A}"/>
              </a:ext>
            </a:extLst>
          </p:cNvPr>
          <p:cNvSpPr txBox="1">
            <a:spLocks/>
          </p:cNvSpPr>
          <p:nvPr/>
        </p:nvSpPr>
        <p:spPr>
          <a:xfrm>
            <a:off x="457200" y="3810777"/>
            <a:ext cx="3136900" cy="419653"/>
          </a:xfrm>
          <a:prstGeom prst="rect">
            <a:avLst/>
          </a:prstGeom>
        </p:spPr>
        <p:txBody>
          <a:bodyPr vert="horz" lIns="45720" tIns="0" rIns="45720" bIns="0" anchor="b">
            <a:normAutofit/>
          </a:bodyPr>
          <a:lstStyle>
            <a:lvl1pPr marL="0" indent="0" algn="l" rtl="0" eaLnBrk="1" latinLnBrk="0" hangingPunct="1">
              <a:spcBef>
                <a:spcPct val="20000"/>
              </a:spcBef>
              <a:buClr>
                <a:schemeClr val="tx1"/>
              </a:buClr>
              <a:buSzPct val="80000"/>
              <a:buFont typeface="Arial"/>
              <a:buNone/>
              <a:defRPr kumimoji="0" sz="1400" b="0" i="0" kern="1200">
                <a:solidFill>
                  <a:schemeClr val="tx1"/>
                </a:solidFill>
                <a:latin typeface="Calibri Courant" charset="0"/>
                <a:ea typeface="+mn-ea"/>
                <a:cs typeface="+mn-cs"/>
              </a:defRPr>
            </a:lvl1pPr>
            <a:lvl2pPr marL="905256" indent="-457200" algn="l" rtl="0" eaLnBrk="1" latinLnBrk="0" hangingPunct="1">
              <a:spcBef>
                <a:spcPct val="20000"/>
              </a:spcBef>
              <a:buClr>
                <a:schemeClr val="tx1"/>
              </a:buClr>
              <a:buSzPct val="90000"/>
              <a:buFont typeface="Arial"/>
              <a:buNone/>
              <a:defRPr kumimoji="0" sz="1200" b="0" i="0" kern="1200">
                <a:solidFill>
                  <a:schemeClr val="tx1"/>
                </a:solidFill>
                <a:latin typeface="Calibri Courant" charset="0"/>
                <a:ea typeface="+mn-ea"/>
                <a:cs typeface="+mn-cs"/>
              </a:defRPr>
            </a:lvl2pPr>
            <a:lvl3pPr marL="1092708" indent="-342900" algn="l" rtl="0" eaLnBrk="1" latinLnBrk="0" hangingPunct="1">
              <a:spcBef>
                <a:spcPct val="20000"/>
              </a:spcBef>
              <a:buClr>
                <a:schemeClr val="tx1"/>
              </a:buClr>
              <a:buSzPct val="85000"/>
              <a:buFont typeface="Arial"/>
              <a:buNone/>
              <a:defRPr kumimoji="0" sz="1000" b="0" i="0" kern="1200">
                <a:solidFill>
                  <a:schemeClr val="tx1"/>
                </a:solidFill>
                <a:latin typeface="Calibri Courant" charset="0"/>
                <a:ea typeface="+mn-ea"/>
                <a:cs typeface="+mn-cs"/>
              </a:defRPr>
            </a:lvl3pPr>
            <a:lvl4pPr marL="1385316" indent="-342900" algn="l" rtl="0" eaLnBrk="1" latinLnBrk="0" hangingPunct="1">
              <a:spcBef>
                <a:spcPct val="20000"/>
              </a:spcBef>
              <a:buClr>
                <a:schemeClr val="tx1"/>
              </a:buClr>
              <a:buSzPct val="90000"/>
              <a:buFont typeface="Arial"/>
              <a:buNone/>
              <a:defRPr kumimoji="0" sz="900" b="0" i="0" kern="1200">
                <a:solidFill>
                  <a:schemeClr val="tx1"/>
                </a:solidFill>
                <a:latin typeface="Calibri Courant" charset="0"/>
                <a:ea typeface="+mn-ea"/>
                <a:cs typeface="+mn-cs"/>
              </a:defRPr>
            </a:lvl4pPr>
            <a:lvl5pPr marL="1650492" indent="-342900" algn="l" rtl="0" eaLnBrk="1" latinLnBrk="0" hangingPunct="1">
              <a:spcBef>
                <a:spcPct val="20000"/>
              </a:spcBef>
              <a:buClr>
                <a:schemeClr val="tx1"/>
              </a:buClr>
              <a:buSzPct val="100000"/>
              <a:buFont typeface="Arial"/>
              <a:buNone/>
              <a:defRPr kumimoji="0" sz="900" b="0" i="0" kern="1200">
                <a:solidFill>
                  <a:schemeClr val="tx1"/>
                </a:solidFill>
                <a:latin typeface="Calibri Courant"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2400" dirty="0">
                <a:latin typeface="Calibri" charset="0"/>
                <a:ea typeface="Calibri" charset="0"/>
                <a:cs typeface="Calibri" charset="0"/>
              </a:rPr>
              <a:t>L. Di Giulio, E. Dho</a:t>
            </a:r>
            <a:endParaRPr lang="en-GB" sz="2400" dirty="0"/>
          </a:p>
        </p:txBody>
      </p:sp>
    </p:spTree>
    <p:extLst>
      <p:ext uri="{BB962C8B-B14F-4D97-AF65-F5344CB8AC3E}">
        <p14:creationId xmlns:p14="http://schemas.microsoft.com/office/powerpoint/2010/main" val="313598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EP Painting Procedure</a:t>
            </a:r>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10</a:t>
            </a:fld>
            <a:endParaRPr lang="en-US" dirty="0"/>
          </a:p>
        </p:txBody>
      </p:sp>
      <p:sp>
        <p:nvSpPr>
          <p:cNvPr id="10" name="Content Placeholder 2">
            <a:extLst>
              <a:ext uri="{FF2B5EF4-FFF2-40B4-BE49-F238E27FC236}">
                <a16:creationId xmlns:a16="http://schemas.microsoft.com/office/drawing/2014/main" id="{25B7412C-CDDA-E84A-A0B0-FC17DEA87FB6}"/>
              </a:ext>
            </a:extLst>
          </p:cNvPr>
          <p:cNvSpPr>
            <a:spLocks noGrp="1"/>
          </p:cNvSpPr>
          <p:nvPr>
            <p:ph idx="1"/>
          </p:nvPr>
        </p:nvSpPr>
        <p:spPr>
          <a:xfrm>
            <a:off x="254002" y="1381215"/>
            <a:ext cx="6617062" cy="4584010"/>
          </a:xfrm>
        </p:spPr>
        <p:txBody>
          <a:bodyPr>
            <a:normAutofit/>
          </a:bodyPr>
          <a:lstStyle/>
          <a:p>
            <a:r>
              <a:rPr lang="en-GB" sz="2600" dirty="0">
                <a:solidFill>
                  <a:srgbClr val="C00000"/>
                </a:solidFill>
              </a:rPr>
              <a:t>EP Painting Procedure – Lead bricks painting</a:t>
            </a:r>
            <a:endParaRPr lang="en-GB" sz="2600" i="1" dirty="0"/>
          </a:p>
          <a:p>
            <a:pPr marL="36576" indent="0">
              <a:buNone/>
            </a:pPr>
            <a:r>
              <a:rPr lang="en-GB" sz="2600" dirty="0"/>
              <a:t>      </a:t>
            </a:r>
            <a:r>
              <a:rPr lang="en-GB" sz="2200" i="1" dirty="0"/>
              <a:t>from 2016, latest version released in 2018</a:t>
            </a:r>
          </a:p>
          <a:p>
            <a:pPr marL="36576" indent="0">
              <a:buNone/>
            </a:pPr>
            <a:endParaRPr lang="en-GB" sz="2000" i="1" dirty="0"/>
          </a:p>
          <a:p>
            <a:pPr lvl="1"/>
            <a:r>
              <a:rPr lang="en-GB" sz="2400" dirty="0"/>
              <a:t>Reference to HSE guideline and EP procedure</a:t>
            </a:r>
          </a:p>
          <a:p>
            <a:pPr lvl="1"/>
            <a:r>
              <a:rPr lang="en-GB" sz="2400" dirty="0"/>
              <a:t>Requirements for location and type of paint</a:t>
            </a:r>
          </a:p>
          <a:p>
            <a:pPr lvl="1"/>
            <a:r>
              <a:rPr lang="en-GB" sz="2400" dirty="0"/>
              <a:t>Safety procedure and PPE to be used</a:t>
            </a:r>
          </a:p>
          <a:p>
            <a:pPr lvl="1"/>
            <a:r>
              <a:rPr lang="en-GB" sz="2400" dirty="0"/>
              <a:t>Procedure to use an EP paint spray booth</a:t>
            </a:r>
          </a:p>
          <a:p>
            <a:pPr lvl="1"/>
            <a:r>
              <a:rPr lang="en-GB" sz="2400" dirty="0"/>
              <a:t>Reference for certain epoxy paints (best found so far)</a:t>
            </a:r>
          </a:p>
          <a:p>
            <a:pPr marL="36576" indent="0">
              <a:buNone/>
            </a:pPr>
            <a:endParaRPr lang="en-GB" sz="4400" b="1" dirty="0"/>
          </a:p>
          <a:p>
            <a:endParaRPr lang="en-GB" dirty="0"/>
          </a:p>
        </p:txBody>
      </p:sp>
      <p:pic>
        <p:nvPicPr>
          <p:cNvPr id="12" name="Content Placeholder 2">
            <a:extLst>
              <a:ext uri="{FF2B5EF4-FFF2-40B4-BE49-F238E27FC236}">
                <a16:creationId xmlns:a16="http://schemas.microsoft.com/office/drawing/2014/main" id="{FF066D19-F87C-3348-93D6-5B7D8CD7C1B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rot="5400000">
            <a:off x="6084942" y="3105431"/>
            <a:ext cx="3608315" cy="1589909"/>
          </a:xfrm>
          <a:prstGeom prst="rect">
            <a:avLst/>
          </a:prstGeom>
        </p:spPr>
      </p:pic>
    </p:spTree>
    <p:extLst>
      <p:ext uri="{BB962C8B-B14F-4D97-AF65-F5344CB8AC3E}">
        <p14:creationId xmlns:p14="http://schemas.microsoft.com/office/powerpoint/2010/main" val="1913350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Application of the procedures</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457200" y="1435790"/>
            <a:ext cx="8140390" cy="4584010"/>
          </a:xfrm>
        </p:spPr>
        <p:txBody>
          <a:bodyPr>
            <a:normAutofit/>
          </a:bodyPr>
          <a:lstStyle/>
          <a:p>
            <a:r>
              <a:rPr lang="en-GB" sz="2800" dirty="0"/>
              <a:t>Since the past 2/3 years, EP started applying the guideline and procedures on different fronts:</a:t>
            </a:r>
          </a:p>
          <a:p>
            <a:endParaRPr lang="en-GB" sz="2800" dirty="0"/>
          </a:p>
          <a:p>
            <a:pPr marL="36576" indent="0">
              <a:buNone/>
            </a:pPr>
            <a:endParaRPr lang="en-GB" sz="2800" dirty="0"/>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11</a:t>
            </a:fld>
            <a:endParaRPr lang="en-US" dirty="0"/>
          </a:p>
        </p:txBody>
      </p:sp>
      <p:sp>
        <p:nvSpPr>
          <p:cNvPr id="7" name="Rectangle 6">
            <a:extLst>
              <a:ext uri="{FF2B5EF4-FFF2-40B4-BE49-F238E27FC236}">
                <a16:creationId xmlns:a16="http://schemas.microsoft.com/office/drawing/2014/main" id="{C132367D-B747-0B4F-8B4F-9C43B9E1AB6B}"/>
              </a:ext>
            </a:extLst>
          </p:cNvPr>
          <p:cNvSpPr/>
          <p:nvPr/>
        </p:nvSpPr>
        <p:spPr>
          <a:xfrm>
            <a:off x="680224" y="3200397"/>
            <a:ext cx="2040673" cy="165038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Increase the awareness of users</a:t>
            </a:r>
          </a:p>
        </p:txBody>
      </p:sp>
      <p:sp>
        <p:nvSpPr>
          <p:cNvPr id="11" name="Rectangle 10">
            <a:extLst>
              <a:ext uri="{FF2B5EF4-FFF2-40B4-BE49-F238E27FC236}">
                <a16:creationId xmlns:a16="http://schemas.microsoft.com/office/drawing/2014/main" id="{D9D0B97D-2302-B149-855E-4D20BF6C9E7D}"/>
              </a:ext>
            </a:extLst>
          </p:cNvPr>
          <p:cNvSpPr/>
          <p:nvPr/>
        </p:nvSpPr>
        <p:spPr>
          <a:xfrm>
            <a:off x="6393365" y="3200397"/>
            <a:ext cx="2040673" cy="165038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Assess the areas where lead was used/stored</a:t>
            </a:r>
          </a:p>
        </p:txBody>
      </p:sp>
      <p:sp>
        <p:nvSpPr>
          <p:cNvPr id="12" name="Rectangle 11">
            <a:extLst>
              <a:ext uri="{FF2B5EF4-FFF2-40B4-BE49-F238E27FC236}">
                <a16:creationId xmlns:a16="http://schemas.microsoft.com/office/drawing/2014/main" id="{BD0BFFC5-2AF8-EF4C-B830-9D99AF970C62}"/>
              </a:ext>
            </a:extLst>
          </p:cNvPr>
          <p:cNvSpPr/>
          <p:nvPr/>
        </p:nvSpPr>
        <p:spPr>
          <a:xfrm>
            <a:off x="3495907" y="3200397"/>
            <a:ext cx="2040673" cy="165038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Remove and store unused lead</a:t>
            </a:r>
          </a:p>
        </p:txBody>
      </p:sp>
    </p:spTree>
    <p:extLst>
      <p:ext uri="{BB962C8B-B14F-4D97-AF65-F5344CB8AC3E}">
        <p14:creationId xmlns:p14="http://schemas.microsoft.com/office/powerpoint/2010/main" val="277736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Increase awareness of users</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457200" y="1435790"/>
            <a:ext cx="8140390" cy="4584010"/>
          </a:xfrm>
        </p:spPr>
        <p:txBody>
          <a:bodyPr>
            <a:normAutofit/>
          </a:bodyPr>
          <a:lstStyle/>
          <a:p>
            <a:r>
              <a:rPr lang="en-GB" sz="2800" dirty="0"/>
              <a:t>Different meetings have been organised with:</a:t>
            </a:r>
            <a:endParaRPr lang="en-GB" dirty="0"/>
          </a:p>
          <a:p>
            <a:pPr lvl="1"/>
            <a:r>
              <a:rPr lang="en-GB" sz="2400" dirty="0"/>
              <a:t>TSOs (Territorial Safety Officer)</a:t>
            </a:r>
          </a:p>
          <a:p>
            <a:pPr lvl="1"/>
            <a:r>
              <a:rPr lang="en-GB" sz="2400" dirty="0"/>
              <a:t>EXSOs (Experimental Safety Officer)</a:t>
            </a:r>
          </a:p>
          <a:p>
            <a:pPr lvl="1"/>
            <a:r>
              <a:rPr lang="en-GB" sz="2400" dirty="0"/>
              <a:t>Workshop Supervisors</a:t>
            </a:r>
          </a:p>
          <a:p>
            <a:endParaRPr lang="en-GB" sz="2800" dirty="0"/>
          </a:p>
          <a:p>
            <a:pPr marL="36576" indent="0">
              <a:buNone/>
            </a:pPr>
            <a:endParaRPr lang="en-GB" sz="2800" dirty="0"/>
          </a:p>
          <a:p>
            <a:pPr marL="36576" indent="0">
              <a:buNone/>
            </a:pPr>
            <a:endParaRPr lang="en-GB" sz="2200" dirty="0"/>
          </a:p>
          <a:p>
            <a:r>
              <a:rPr lang="en-GB" sz="2800" dirty="0"/>
              <a:t>With their help, a list of areas containing/used to contain lead was created</a:t>
            </a:r>
            <a:endParaRPr lang="en-GB" dirty="0"/>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12</a:t>
            </a:fld>
            <a:endParaRPr lang="en-US" dirty="0"/>
          </a:p>
        </p:txBody>
      </p:sp>
      <p:sp>
        <p:nvSpPr>
          <p:cNvPr id="7" name="Down Arrow 6">
            <a:extLst>
              <a:ext uri="{FF2B5EF4-FFF2-40B4-BE49-F238E27FC236}">
                <a16:creationId xmlns:a16="http://schemas.microsoft.com/office/drawing/2014/main" id="{5DEF53FB-2B77-F346-9768-09C7C137AC73}"/>
              </a:ext>
            </a:extLst>
          </p:cNvPr>
          <p:cNvSpPr/>
          <p:nvPr/>
        </p:nvSpPr>
        <p:spPr>
          <a:xfrm>
            <a:off x="4364329" y="3531810"/>
            <a:ext cx="412595" cy="7359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6625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Remove and store unused lead</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597654" y="1365193"/>
            <a:ext cx="5633329" cy="4584010"/>
          </a:xfrm>
        </p:spPr>
        <p:txBody>
          <a:bodyPr>
            <a:normAutofit/>
          </a:bodyPr>
          <a:lstStyle/>
          <a:p>
            <a:r>
              <a:rPr lang="en-GB" dirty="0"/>
              <a:t>Found a </a:t>
            </a:r>
            <a:r>
              <a:rPr lang="en-GB" b="1" dirty="0"/>
              <a:t>compliant storage space </a:t>
            </a:r>
          </a:p>
          <a:p>
            <a:r>
              <a:rPr lang="en-GB" dirty="0"/>
              <a:t>Organisational structure in place (who does what)</a:t>
            </a:r>
          </a:p>
          <a:p>
            <a:r>
              <a:rPr lang="en-GB" dirty="0"/>
              <a:t>Starting the </a:t>
            </a:r>
            <a:r>
              <a:rPr lang="en-GB" b="1" dirty="0"/>
              <a:t>removal of all (discovered) unused lead </a:t>
            </a:r>
            <a:r>
              <a:rPr lang="en-GB" dirty="0"/>
              <a:t>from experimental areas, workshops and labs</a:t>
            </a:r>
          </a:p>
          <a:p>
            <a:endParaRPr lang="en-GB" dirty="0"/>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13</a:t>
            </a:fld>
            <a:endParaRPr lang="en-US" dirty="0"/>
          </a:p>
        </p:txBody>
      </p:sp>
      <p:sp>
        <p:nvSpPr>
          <p:cNvPr id="9" name="Right Arrow 8">
            <a:extLst>
              <a:ext uri="{FF2B5EF4-FFF2-40B4-BE49-F238E27FC236}">
                <a16:creationId xmlns:a16="http://schemas.microsoft.com/office/drawing/2014/main" id="{0EDF15B6-1F94-2342-B736-BF68927ED193}"/>
              </a:ext>
            </a:extLst>
          </p:cNvPr>
          <p:cNvSpPr/>
          <p:nvPr/>
        </p:nvSpPr>
        <p:spPr>
          <a:xfrm>
            <a:off x="457200" y="4947683"/>
            <a:ext cx="724830" cy="5352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F573FC6D-3853-574D-850C-6F5B60D4D6D8}"/>
              </a:ext>
            </a:extLst>
          </p:cNvPr>
          <p:cNvSpPr txBox="1">
            <a:spLocks/>
          </p:cNvSpPr>
          <p:nvPr/>
        </p:nvSpPr>
        <p:spPr>
          <a:xfrm>
            <a:off x="1354694" y="4821092"/>
            <a:ext cx="7496481" cy="788440"/>
          </a:xfrm>
          <a:prstGeom prst="rect">
            <a:avLst/>
          </a:prstGeom>
        </p:spPr>
        <p:txBody>
          <a:bodyPr vert="horz">
            <a:noAutofit/>
          </a:bodyPr>
          <a:lstStyle>
            <a:lvl1pPr marL="493776" indent="-457200" algn="l" rtl="0" eaLnBrk="1" latinLnBrk="0" hangingPunct="1">
              <a:spcBef>
                <a:spcPct val="20000"/>
              </a:spcBef>
              <a:buClr>
                <a:schemeClr val="tx1"/>
              </a:buClr>
              <a:buSzPct val="80000"/>
              <a:buFont typeface="Arial"/>
              <a:buChar char="•"/>
              <a:defRPr kumimoji="0" sz="2400" b="0" i="0" kern="1200" baseline="0">
                <a:solidFill>
                  <a:schemeClr val="tx1"/>
                </a:solidFill>
                <a:latin typeface="Calibri Courant" charset="0"/>
                <a:ea typeface="+mn-ea"/>
                <a:cs typeface="+mn-cs"/>
              </a:defRPr>
            </a:lvl1pPr>
            <a:lvl2pPr marL="905256" indent="-457200" algn="l" rtl="0" eaLnBrk="1" latinLnBrk="0" hangingPunct="1">
              <a:spcBef>
                <a:spcPct val="20000"/>
              </a:spcBef>
              <a:buClr>
                <a:schemeClr val="tx1"/>
              </a:buClr>
              <a:buSzPct val="90000"/>
              <a:buFont typeface="Arial"/>
              <a:buChar char="•"/>
              <a:defRPr kumimoji="0" sz="2600" b="0" i="0" kern="1200">
                <a:solidFill>
                  <a:schemeClr val="tx1"/>
                </a:solidFill>
                <a:latin typeface="Calibri Courant" charset="0"/>
                <a:ea typeface="+mn-ea"/>
                <a:cs typeface="+mn-cs"/>
              </a:defRPr>
            </a:lvl2pPr>
            <a:lvl3pPr marL="1092708" indent="-342900" algn="l" rtl="0" eaLnBrk="1" latinLnBrk="0" hangingPunct="1">
              <a:spcBef>
                <a:spcPct val="20000"/>
              </a:spcBef>
              <a:buClr>
                <a:schemeClr val="tx1"/>
              </a:buClr>
              <a:buSzPct val="85000"/>
              <a:buFont typeface="Arial"/>
              <a:buChar char="•"/>
              <a:defRPr kumimoji="0" sz="2400" b="0" i="0" kern="1200">
                <a:solidFill>
                  <a:schemeClr val="tx1"/>
                </a:solidFill>
                <a:latin typeface="Calibri Courant" charset="0"/>
                <a:ea typeface="+mn-ea"/>
                <a:cs typeface="+mn-cs"/>
              </a:defRPr>
            </a:lvl3pPr>
            <a:lvl4pPr marL="1385316" indent="-342900" algn="l" rtl="0" eaLnBrk="1" latinLnBrk="0" hangingPunct="1">
              <a:spcBef>
                <a:spcPct val="20000"/>
              </a:spcBef>
              <a:buClr>
                <a:schemeClr val="tx1"/>
              </a:buClr>
              <a:buSzPct val="90000"/>
              <a:buFont typeface="Arial"/>
              <a:buChar char="•"/>
              <a:defRPr kumimoji="0" sz="2000" b="0" i="0" kern="1200">
                <a:solidFill>
                  <a:schemeClr val="tx1"/>
                </a:solidFill>
                <a:latin typeface="Calibri Courant" charset="0"/>
                <a:ea typeface="+mn-ea"/>
                <a:cs typeface="+mn-cs"/>
              </a:defRPr>
            </a:lvl4pPr>
            <a:lvl5pPr marL="1650492" indent="-342900" algn="l" rtl="0" eaLnBrk="1" latinLnBrk="0" hangingPunct="1">
              <a:spcBef>
                <a:spcPct val="20000"/>
              </a:spcBef>
              <a:buClr>
                <a:schemeClr val="tx1"/>
              </a:buClr>
              <a:buSzPct val="100000"/>
              <a:buFont typeface="Arial"/>
              <a:buChar char="•"/>
              <a:defRPr kumimoji="0" sz="2000" b="0" i="0" kern="1200">
                <a:solidFill>
                  <a:schemeClr val="tx1"/>
                </a:solidFill>
                <a:latin typeface="Calibri Courant"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GB" sz="2600" dirty="0"/>
              <a:t>15 tons of lead removed (waste or storage) and 4 tons painted until now!</a:t>
            </a:r>
          </a:p>
        </p:txBody>
      </p:sp>
      <p:sp>
        <p:nvSpPr>
          <p:cNvPr id="11" name="Content Placeholder 2">
            <a:extLst>
              <a:ext uri="{FF2B5EF4-FFF2-40B4-BE49-F238E27FC236}">
                <a16:creationId xmlns:a16="http://schemas.microsoft.com/office/drawing/2014/main" id="{7B9D9C5E-9F98-2643-AEDB-1E460F5E62E4}"/>
              </a:ext>
            </a:extLst>
          </p:cNvPr>
          <p:cNvSpPr txBox="1">
            <a:spLocks/>
          </p:cNvSpPr>
          <p:nvPr/>
        </p:nvSpPr>
        <p:spPr>
          <a:xfrm>
            <a:off x="597654" y="3808617"/>
            <a:ext cx="8152357" cy="805888"/>
          </a:xfrm>
          <a:prstGeom prst="rect">
            <a:avLst/>
          </a:prstGeom>
        </p:spPr>
        <p:txBody>
          <a:bodyPr vert="horz">
            <a:normAutofit/>
          </a:bodyPr>
          <a:lstStyle>
            <a:lvl1pPr marL="493776" indent="-457200" algn="l" rtl="0" eaLnBrk="1" latinLnBrk="0" hangingPunct="1">
              <a:spcBef>
                <a:spcPct val="20000"/>
              </a:spcBef>
              <a:buClr>
                <a:schemeClr val="tx1"/>
              </a:buClr>
              <a:buSzPct val="80000"/>
              <a:buFont typeface="Arial"/>
              <a:buChar char="•"/>
              <a:defRPr kumimoji="0" sz="2400" b="0" i="0" kern="1200" baseline="0">
                <a:solidFill>
                  <a:schemeClr val="tx1"/>
                </a:solidFill>
                <a:latin typeface="Calibri Courant" charset="0"/>
                <a:ea typeface="+mn-ea"/>
                <a:cs typeface="+mn-cs"/>
              </a:defRPr>
            </a:lvl1pPr>
            <a:lvl2pPr marL="905256" indent="-457200" algn="l" rtl="0" eaLnBrk="1" latinLnBrk="0" hangingPunct="1">
              <a:spcBef>
                <a:spcPct val="20000"/>
              </a:spcBef>
              <a:buClr>
                <a:schemeClr val="tx1"/>
              </a:buClr>
              <a:buSzPct val="90000"/>
              <a:buFont typeface="Arial"/>
              <a:buChar char="•"/>
              <a:defRPr kumimoji="0" sz="2600" b="0" i="0" kern="1200">
                <a:solidFill>
                  <a:schemeClr val="tx1"/>
                </a:solidFill>
                <a:latin typeface="Calibri Courant" charset="0"/>
                <a:ea typeface="+mn-ea"/>
                <a:cs typeface="+mn-cs"/>
              </a:defRPr>
            </a:lvl2pPr>
            <a:lvl3pPr marL="1092708" indent="-342900" algn="l" rtl="0" eaLnBrk="1" latinLnBrk="0" hangingPunct="1">
              <a:spcBef>
                <a:spcPct val="20000"/>
              </a:spcBef>
              <a:buClr>
                <a:schemeClr val="tx1"/>
              </a:buClr>
              <a:buSzPct val="85000"/>
              <a:buFont typeface="Arial"/>
              <a:buChar char="•"/>
              <a:defRPr kumimoji="0" sz="2400" b="0" i="0" kern="1200">
                <a:solidFill>
                  <a:schemeClr val="tx1"/>
                </a:solidFill>
                <a:latin typeface="Calibri Courant" charset="0"/>
                <a:ea typeface="+mn-ea"/>
                <a:cs typeface="+mn-cs"/>
              </a:defRPr>
            </a:lvl3pPr>
            <a:lvl4pPr marL="1385316" indent="-342900" algn="l" rtl="0" eaLnBrk="1" latinLnBrk="0" hangingPunct="1">
              <a:spcBef>
                <a:spcPct val="20000"/>
              </a:spcBef>
              <a:buClr>
                <a:schemeClr val="tx1"/>
              </a:buClr>
              <a:buSzPct val="90000"/>
              <a:buFont typeface="Arial"/>
              <a:buChar char="•"/>
              <a:defRPr kumimoji="0" sz="2000" b="0" i="0" kern="1200">
                <a:solidFill>
                  <a:schemeClr val="tx1"/>
                </a:solidFill>
                <a:latin typeface="Calibri Courant" charset="0"/>
                <a:ea typeface="+mn-ea"/>
                <a:cs typeface="+mn-cs"/>
              </a:defRPr>
            </a:lvl4pPr>
            <a:lvl5pPr marL="1650492" indent="-342900" algn="l" rtl="0" eaLnBrk="1" latinLnBrk="0" hangingPunct="1">
              <a:spcBef>
                <a:spcPct val="20000"/>
              </a:spcBef>
              <a:buClr>
                <a:schemeClr val="tx1"/>
              </a:buClr>
              <a:buSzPct val="100000"/>
              <a:buFont typeface="Arial"/>
              <a:buChar char="•"/>
              <a:defRPr kumimoji="0" sz="2000" b="0" i="0" kern="1200">
                <a:solidFill>
                  <a:schemeClr val="tx1"/>
                </a:solidFill>
                <a:latin typeface="Calibri Courant"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GB" dirty="0"/>
              <a:t>Painting the removed lead</a:t>
            </a:r>
          </a:p>
        </p:txBody>
      </p:sp>
      <p:pic>
        <p:nvPicPr>
          <p:cNvPr id="12" name="Picture 11">
            <a:extLst>
              <a:ext uri="{FF2B5EF4-FFF2-40B4-BE49-F238E27FC236}">
                <a16:creationId xmlns:a16="http://schemas.microsoft.com/office/drawing/2014/main" id="{D3B8507F-C209-A94A-80E5-AE328E2D211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5400000">
            <a:off x="6398267" y="1508893"/>
            <a:ext cx="2120904" cy="2065370"/>
          </a:xfrm>
          <a:prstGeom prst="rect">
            <a:avLst/>
          </a:prstGeom>
        </p:spPr>
      </p:pic>
    </p:spTree>
    <p:extLst>
      <p:ext uri="{BB962C8B-B14F-4D97-AF65-F5344CB8AC3E}">
        <p14:creationId xmlns:p14="http://schemas.microsoft.com/office/powerpoint/2010/main" val="1552407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Assess areas with lead</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457200" y="1383538"/>
            <a:ext cx="8686800" cy="4584010"/>
          </a:xfrm>
        </p:spPr>
        <p:txBody>
          <a:bodyPr>
            <a:normAutofit/>
          </a:bodyPr>
          <a:lstStyle/>
          <a:p>
            <a:r>
              <a:rPr lang="en-GB" dirty="0"/>
              <a:t>Areas classification in ”lead free” or “lead present”</a:t>
            </a:r>
          </a:p>
          <a:p>
            <a:r>
              <a:rPr lang="en-GB" dirty="0"/>
              <a:t>Sampling and analysis by </a:t>
            </a:r>
            <a:r>
              <a:rPr lang="en-GB" dirty="0">
                <a:solidFill>
                  <a:srgbClr val="C00000"/>
                </a:solidFill>
              </a:rPr>
              <a:t>accredited laboratory</a:t>
            </a:r>
          </a:p>
          <a:p>
            <a:r>
              <a:rPr lang="en-GB" dirty="0"/>
              <a:t>Cleaning (if necessary) by chemical decontamination specialist</a:t>
            </a:r>
          </a:p>
          <a:p>
            <a:pPr marL="36576" indent="0">
              <a:buNone/>
            </a:pPr>
            <a:endParaRPr lang="en-GB" dirty="0"/>
          </a:p>
          <a:p>
            <a:pPr lvl="1"/>
            <a:r>
              <a:rPr lang="en-GB" b="1" dirty="0"/>
              <a:t>Area lead free:</a:t>
            </a:r>
          </a:p>
          <a:p>
            <a:endParaRPr lang="en-GB" dirty="0"/>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14</a:t>
            </a:fld>
            <a:endParaRPr lang="en-US" dirty="0"/>
          </a:p>
        </p:txBody>
      </p:sp>
      <p:sp>
        <p:nvSpPr>
          <p:cNvPr id="10" name="Rectangle 9">
            <a:extLst>
              <a:ext uri="{FF2B5EF4-FFF2-40B4-BE49-F238E27FC236}">
                <a16:creationId xmlns:a16="http://schemas.microsoft.com/office/drawing/2014/main" id="{96648BB5-BCF2-884C-9EF1-3FEF2242FED3}"/>
              </a:ext>
            </a:extLst>
          </p:cNvPr>
          <p:cNvSpPr/>
          <p:nvPr/>
        </p:nvSpPr>
        <p:spPr>
          <a:xfrm>
            <a:off x="635621" y="4443623"/>
            <a:ext cx="1460810" cy="119318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Check if contamination level is </a:t>
            </a:r>
            <a:r>
              <a:rPr lang="en-GB" b="1" dirty="0"/>
              <a:t>&gt; 1 mg/m</a:t>
            </a:r>
            <a:r>
              <a:rPr lang="en-GB" b="1" baseline="30000" dirty="0"/>
              <a:t>2</a:t>
            </a:r>
          </a:p>
        </p:txBody>
      </p:sp>
      <p:cxnSp>
        <p:nvCxnSpPr>
          <p:cNvPr id="12" name="Straight Arrow Connector 11">
            <a:extLst>
              <a:ext uri="{FF2B5EF4-FFF2-40B4-BE49-F238E27FC236}">
                <a16:creationId xmlns:a16="http://schemas.microsoft.com/office/drawing/2014/main" id="{E6905464-6F15-E044-9EA2-480479F50F73}"/>
              </a:ext>
            </a:extLst>
          </p:cNvPr>
          <p:cNvCxnSpPr>
            <a:stCxn id="10" idx="3"/>
          </p:cNvCxnSpPr>
          <p:nvPr/>
        </p:nvCxnSpPr>
        <p:spPr>
          <a:xfrm flipV="1">
            <a:off x="2096431" y="4532833"/>
            <a:ext cx="1271239" cy="507381"/>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BABB01F1-1454-E240-B4FB-DE62B976D591}"/>
              </a:ext>
            </a:extLst>
          </p:cNvPr>
          <p:cNvSpPr txBox="1"/>
          <p:nvPr/>
        </p:nvSpPr>
        <p:spPr>
          <a:xfrm rot="20362098">
            <a:off x="2364341" y="4319087"/>
            <a:ext cx="811824" cy="369332"/>
          </a:xfrm>
          <a:prstGeom prst="rect">
            <a:avLst/>
          </a:prstGeom>
          <a:noFill/>
        </p:spPr>
        <p:txBody>
          <a:bodyPr wrap="square" rtlCol="0">
            <a:spAutoFit/>
          </a:bodyPr>
          <a:lstStyle/>
          <a:p>
            <a:r>
              <a:rPr lang="en-GB" dirty="0"/>
              <a:t>If yes</a:t>
            </a:r>
          </a:p>
        </p:txBody>
      </p:sp>
      <p:sp>
        <p:nvSpPr>
          <p:cNvPr id="17" name="Rectangle 16">
            <a:extLst>
              <a:ext uri="{FF2B5EF4-FFF2-40B4-BE49-F238E27FC236}">
                <a16:creationId xmlns:a16="http://schemas.microsoft.com/office/drawing/2014/main" id="{6EE6BB29-D56E-DE46-A5C2-DBC6F7553908}"/>
              </a:ext>
            </a:extLst>
          </p:cNvPr>
          <p:cNvSpPr/>
          <p:nvPr/>
        </p:nvSpPr>
        <p:spPr>
          <a:xfrm>
            <a:off x="3444075" y="3930202"/>
            <a:ext cx="1958980" cy="120526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Clean up affected areas by specialist</a:t>
            </a:r>
          </a:p>
        </p:txBody>
      </p:sp>
      <p:cxnSp>
        <p:nvCxnSpPr>
          <p:cNvPr id="19" name="Straight Arrow Connector 18">
            <a:extLst>
              <a:ext uri="{FF2B5EF4-FFF2-40B4-BE49-F238E27FC236}">
                <a16:creationId xmlns:a16="http://schemas.microsoft.com/office/drawing/2014/main" id="{B4AC5C15-A6CE-7042-A428-3F48AF2AA1AE}"/>
              </a:ext>
            </a:extLst>
          </p:cNvPr>
          <p:cNvCxnSpPr>
            <a:cxnSpLocks/>
            <a:stCxn id="17" idx="3"/>
          </p:cNvCxnSpPr>
          <p:nvPr/>
        </p:nvCxnSpPr>
        <p:spPr>
          <a:xfrm>
            <a:off x="5403055" y="4532833"/>
            <a:ext cx="1064653" cy="507381"/>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D696ECB8-02D2-CB4B-BB3D-ED316B3EEE83}"/>
              </a:ext>
            </a:extLst>
          </p:cNvPr>
          <p:cNvSpPr/>
          <p:nvPr/>
        </p:nvSpPr>
        <p:spPr>
          <a:xfrm>
            <a:off x="6545767" y="4443623"/>
            <a:ext cx="1989254" cy="1193181"/>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Organisational measures to avoid having lead back in the area</a:t>
            </a:r>
          </a:p>
        </p:txBody>
      </p:sp>
      <p:cxnSp>
        <p:nvCxnSpPr>
          <p:cNvPr id="26" name="Straight Arrow Connector 25">
            <a:extLst>
              <a:ext uri="{FF2B5EF4-FFF2-40B4-BE49-F238E27FC236}">
                <a16:creationId xmlns:a16="http://schemas.microsoft.com/office/drawing/2014/main" id="{74BFB51B-6074-FC4E-A483-3CCA3A763013}"/>
              </a:ext>
            </a:extLst>
          </p:cNvPr>
          <p:cNvCxnSpPr>
            <a:cxnSpLocks/>
          </p:cNvCxnSpPr>
          <p:nvPr/>
        </p:nvCxnSpPr>
        <p:spPr>
          <a:xfrm>
            <a:off x="2096431" y="5402628"/>
            <a:ext cx="4371277"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CB946B7-8E18-684E-B2D5-AE7EDBDD5518}"/>
              </a:ext>
            </a:extLst>
          </p:cNvPr>
          <p:cNvSpPr txBox="1"/>
          <p:nvPr/>
        </p:nvSpPr>
        <p:spPr>
          <a:xfrm>
            <a:off x="2325305" y="5385144"/>
            <a:ext cx="811824" cy="369332"/>
          </a:xfrm>
          <a:prstGeom prst="rect">
            <a:avLst/>
          </a:prstGeom>
          <a:noFill/>
        </p:spPr>
        <p:txBody>
          <a:bodyPr wrap="square" rtlCol="0">
            <a:spAutoFit/>
          </a:bodyPr>
          <a:lstStyle/>
          <a:p>
            <a:r>
              <a:rPr lang="en-GB" dirty="0"/>
              <a:t>If no</a:t>
            </a:r>
          </a:p>
        </p:txBody>
      </p:sp>
    </p:spTree>
    <p:extLst>
      <p:ext uri="{BB962C8B-B14F-4D97-AF65-F5344CB8AC3E}">
        <p14:creationId xmlns:p14="http://schemas.microsoft.com/office/powerpoint/2010/main" val="1774296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Assess areas with lead</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457200" y="1328552"/>
            <a:ext cx="8226854" cy="4625376"/>
          </a:xfrm>
        </p:spPr>
        <p:txBody>
          <a:bodyPr>
            <a:normAutofit fontScale="85000" lnSpcReduction="20000"/>
          </a:bodyPr>
          <a:lstStyle/>
          <a:p>
            <a:pPr lvl="1"/>
            <a:r>
              <a:rPr lang="en-GB" sz="2800" b="1" dirty="0"/>
              <a:t>Area lead present:</a:t>
            </a:r>
          </a:p>
          <a:p>
            <a:pPr marL="36576" indent="0">
              <a:buNone/>
            </a:pPr>
            <a:endParaRPr lang="en-GB" dirty="0"/>
          </a:p>
          <a:p>
            <a:endParaRPr lang="en-GB" dirty="0"/>
          </a:p>
          <a:p>
            <a:endParaRPr lang="en-GB" dirty="0"/>
          </a:p>
          <a:p>
            <a:endParaRPr lang="en-GB" dirty="0"/>
          </a:p>
          <a:p>
            <a:endParaRPr lang="en-GB" dirty="0"/>
          </a:p>
          <a:p>
            <a:endParaRPr lang="en-GB" dirty="0"/>
          </a:p>
          <a:p>
            <a:endParaRPr lang="en-GB" sz="1700" dirty="0"/>
          </a:p>
          <a:p>
            <a:pPr lvl="1"/>
            <a:r>
              <a:rPr lang="en-GB" dirty="0">
                <a:solidFill>
                  <a:srgbClr val="C00000"/>
                </a:solidFill>
              </a:rPr>
              <a:t>Safety measures </a:t>
            </a:r>
            <a:r>
              <a:rPr lang="en-GB" dirty="0"/>
              <a:t>to be implemented:</a:t>
            </a:r>
            <a:endParaRPr lang="en-GB" sz="2000" dirty="0"/>
          </a:p>
          <a:p>
            <a:pPr lvl="2"/>
            <a:r>
              <a:rPr lang="en-GB" sz="2200" dirty="0"/>
              <a:t>Training on lead safety</a:t>
            </a:r>
          </a:p>
          <a:p>
            <a:pPr lvl="2"/>
            <a:r>
              <a:rPr lang="en-GB" sz="2200" dirty="0"/>
              <a:t>Working procedures (avoid pollution and contamination)</a:t>
            </a:r>
          </a:p>
          <a:p>
            <a:pPr lvl="2"/>
            <a:r>
              <a:rPr lang="en-GB" sz="2200" dirty="0"/>
              <a:t>Access control</a:t>
            </a:r>
          </a:p>
          <a:p>
            <a:pPr lvl="2"/>
            <a:r>
              <a:rPr lang="en-GB" sz="2200" dirty="0"/>
              <a:t>Ventilation</a:t>
            </a:r>
          </a:p>
          <a:p>
            <a:pPr lvl="2"/>
            <a:r>
              <a:rPr lang="en-GB" sz="2200" dirty="0"/>
              <a:t>PPE (mask if &gt;1h, gloves, safety shoes, coverall)</a:t>
            </a:r>
          </a:p>
          <a:p>
            <a:pPr lvl="2"/>
            <a:r>
              <a:rPr lang="en-GB" sz="2200" dirty="0"/>
              <a:t>Local lead storage and periodic cleaning</a:t>
            </a:r>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15</a:t>
            </a:fld>
            <a:endParaRPr lang="en-US" dirty="0"/>
          </a:p>
        </p:txBody>
      </p:sp>
      <p:sp>
        <p:nvSpPr>
          <p:cNvPr id="10" name="Rectangle 9">
            <a:extLst>
              <a:ext uri="{FF2B5EF4-FFF2-40B4-BE49-F238E27FC236}">
                <a16:creationId xmlns:a16="http://schemas.microsoft.com/office/drawing/2014/main" id="{96648BB5-BCF2-884C-9EF1-3FEF2242FED3}"/>
              </a:ext>
            </a:extLst>
          </p:cNvPr>
          <p:cNvSpPr/>
          <p:nvPr/>
        </p:nvSpPr>
        <p:spPr>
          <a:xfrm>
            <a:off x="645223" y="2265177"/>
            <a:ext cx="1460810" cy="119318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Check if contamination level is </a:t>
            </a:r>
            <a:r>
              <a:rPr lang="en-GB" b="1" dirty="0"/>
              <a:t>&gt; 10 mg/m</a:t>
            </a:r>
            <a:r>
              <a:rPr lang="en-GB" b="1" baseline="30000" dirty="0"/>
              <a:t>2</a:t>
            </a:r>
          </a:p>
        </p:txBody>
      </p:sp>
      <p:cxnSp>
        <p:nvCxnSpPr>
          <p:cNvPr id="12" name="Straight Arrow Connector 11">
            <a:extLst>
              <a:ext uri="{FF2B5EF4-FFF2-40B4-BE49-F238E27FC236}">
                <a16:creationId xmlns:a16="http://schemas.microsoft.com/office/drawing/2014/main" id="{E6905464-6F15-E044-9EA2-480479F50F73}"/>
              </a:ext>
            </a:extLst>
          </p:cNvPr>
          <p:cNvCxnSpPr>
            <a:stCxn id="10" idx="3"/>
          </p:cNvCxnSpPr>
          <p:nvPr/>
        </p:nvCxnSpPr>
        <p:spPr>
          <a:xfrm flipV="1">
            <a:off x="2106033" y="2354387"/>
            <a:ext cx="1271239" cy="507381"/>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BABB01F1-1454-E240-B4FB-DE62B976D591}"/>
              </a:ext>
            </a:extLst>
          </p:cNvPr>
          <p:cNvSpPr txBox="1"/>
          <p:nvPr/>
        </p:nvSpPr>
        <p:spPr>
          <a:xfrm rot="20362098">
            <a:off x="2373943" y="2140641"/>
            <a:ext cx="811824" cy="369332"/>
          </a:xfrm>
          <a:prstGeom prst="rect">
            <a:avLst/>
          </a:prstGeom>
          <a:noFill/>
        </p:spPr>
        <p:txBody>
          <a:bodyPr wrap="square" rtlCol="0">
            <a:spAutoFit/>
          </a:bodyPr>
          <a:lstStyle/>
          <a:p>
            <a:r>
              <a:rPr lang="en-GB" dirty="0"/>
              <a:t>If yes</a:t>
            </a:r>
          </a:p>
        </p:txBody>
      </p:sp>
      <p:sp>
        <p:nvSpPr>
          <p:cNvPr id="17" name="Rectangle 16">
            <a:extLst>
              <a:ext uri="{FF2B5EF4-FFF2-40B4-BE49-F238E27FC236}">
                <a16:creationId xmlns:a16="http://schemas.microsoft.com/office/drawing/2014/main" id="{6EE6BB29-D56E-DE46-A5C2-DBC6F7553908}"/>
              </a:ext>
            </a:extLst>
          </p:cNvPr>
          <p:cNvSpPr/>
          <p:nvPr/>
        </p:nvSpPr>
        <p:spPr>
          <a:xfrm>
            <a:off x="3453677" y="1912618"/>
            <a:ext cx="1880907" cy="94915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Clean up affected areas by specialist </a:t>
            </a:r>
          </a:p>
        </p:txBody>
      </p:sp>
      <p:cxnSp>
        <p:nvCxnSpPr>
          <p:cNvPr id="19" name="Straight Arrow Connector 18">
            <a:extLst>
              <a:ext uri="{FF2B5EF4-FFF2-40B4-BE49-F238E27FC236}">
                <a16:creationId xmlns:a16="http://schemas.microsoft.com/office/drawing/2014/main" id="{B4AC5C15-A6CE-7042-A428-3F48AF2AA1AE}"/>
              </a:ext>
            </a:extLst>
          </p:cNvPr>
          <p:cNvCxnSpPr>
            <a:cxnSpLocks/>
            <a:stCxn id="17" idx="3"/>
          </p:cNvCxnSpPr>
          <p:nvPr/>
        </p:nvCxnSpPr>
        <p:spPr>
          <a:xfrm>
            <a:off x="5334584" y="2387193"/>
            <a:ext cx="1142726" cy="500439"/>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D696ECB8-02D2-CB4B-BB3D-ED316B3EEE83}"/>
              </a:ext>
            </a:extLst>
          </p:cNvPr>
          <p:cNvSpPr/>
          <p:nvPr/>
        </p:nvSpPr>
        <p:spPr>
          <a:xfrm>
            <a:off x="6555368" y="2265177"/>
            <a:ext cx="1989254" cy="119318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Implementation of safety measures to handle lead</a:t>
            </a:r>
          </a:p>
        </p:txBody>
      </p:sp>
      <p:cxnSp>
        <p:nvCxnSpPr>
          <p:cNvPr id="26" name="Straight Arrow Connector 25">
            <a:extLst>
              <a:ext uri="{FF2B5EF4-FFF2-40B4-BE49-F238E27FC236}">
                <a16:creationId xmlns:a16="http://schemas.microsoft.com/office/drawing/2014/main" id="{74BFB51B-6074-FC4E-A483-3CCA3A763013}"/>
              </a:ext>
            </a:extLst>
          </p:cNvPr>
          <p:cNvCxnSpPr>
            <a:cxnSpLocks/>
          </p:cNvCxnSpPr>
          <p:nvPr/>
        </p:nvCxnSpPr>
        <p:spPr>
          <a:xfrm>
            <a:off x="2106033" y="3224182"/>
            <a:ext cx="4371277"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CB946B7-8E18-684E-B2D5-AE7EDBDD5518}"/>
              </a:ext>
            </a:extLst>
          </p:cNvPr>
          <p:cNvSpPr txBox="1"/>
          <p:nvPr/>
        </p:nvSpPr>
        <p:spPr>
          <a:xfrm>
            <a:off x="2334907" y="3206698"/>
            <a:ext cx="811824" cy="369332"/>
          </a:xfrm>
          <a:prstGeom prst="rect">
            <a:avLst/>
          </a:prstGeom>
          <a:noFill/>
        </p:spPr>
        <p:txBody>
          <a:bodyPr wrap="square" rtlCol="0">
            <a:spAutoFit/>
          </a:bodyPr>
          <a:lstStyle/>
          <a:p>
            <a:r>
              <a:rPr lang="en-GB" dirty="0"/>
              <a:t>If no</a:t>
            </a:r>
          </a:p>
        </p:txBody>
      </p:sp>
    </p:spTree>
    <p:extLst>
      <p:ext uri="{BB962C8B-B14F-4D97-AF65-F5344CB8AC3E}">
        <p14:creationId xmlns:p14="http://schemas.microsoft.com/office/powerpoint/2010/main" val="3611984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Sampling and analysis</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457200" y="1435790"/>
            <a:ext cx="7728176" cy="4584010"/>
          </a:xfrm>
        </p:spPr>
        <p:txBody>
          <a:bodyPr>
            <a:normAutofit/>
          </a:bodyPr>
          <a:lstStyle/>
          <a:p>
            <a:pPr marL="36576" indent="0">
              <a:buNone/>
            </a:pPr>
            <a:r>
              <a:rPr lang="en-GB" sz="2600" dirty="0"/>
              <a:t>Sampling and analysis done by </a:t>
            </a:r>
            <a:r>
              <a:rPr lang="en-GB" sz="2600" b="1" dirty="0"/>
              <a:t>IST</a:t>
            </a:r>
            <a:r>
              <a:rPr lang="en-GB" sz="2600" dirty="0"/>
              <a:t> (</a:t>
            </a:r>
            <a:r>
              <a:rPr lang="fr-FR" sz="2600" dirty="0"/>
              <a:t>Institut universitaire romand de Sante au Travail – Lausanne, CH</a:t>
            </a:r>
            <a:r>
              <a:rPr lang="en-GB" sz="2600" dirty="0"/>
              <a:t>)</a:t>
            </a:r>
          </a:p>
          <a:p>
            <a:pPr marL="36576" indent="0">
              <a:buNone/>
            </a:pPr>
            <a:endParaRPr lang="en-GB" sz="2600" dirty="0"/>
          </a:p>
          <a:p>
            <a:pPr marL="36576" indent="0">
              <a:buNone/>
            </a:pPr>
            <a:r>
              <a:rPr lang="en-GB" sz="2600" dirty="0"/>
              <a:t>Strategy:</a:t>
            </a:r>
          </a:p>
          <a:p>
            <a:r>
              <a:rPr lang="en-GB" dirty="0"/>
              <a:t>Based on BNL (Brookhaven National Laboratory) method from 2017 ”Surface Wipe Sampling Procedure”</a:t>
            </a:r>
          </a:p>
          <a:p>
            <a:pPr lvl="1"/>
            <a:r>
              <a:rPr lang="en-GB" sz="2200" dirty="0"/>
              <a:t>Rub a wet wipe following a specific pattern on a surface of known dimension</a:t>
            </a:r>
          </a:p>
          <a:p>
            <a:r>
              <a:rPr lang="en-GB" dirty="0"/>
              <a:t>Concentration limits are the ones proposed by CERN </a:t>
            </a:r>
          </a:p>
          <a:p>
            <a:r>
              <a:rPr lang="en-GB" dirty="0"/>
              <a:t>Report with conclusion issued for each area</a:t>
            </a:r>
          </a:p>
          <a:p>
            <a:endParaRPr lang="en-GB" dirty="0"/>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16</a:t>
            </a:fld>
            <a:endParaRPr lang="en-US" dirty="0"/>
          </a:p>
        </p:txBody>
      </p:sp>
      <p:sp>
        <p:nvSpPr>
          <p:cNvPr id="7" name="Content Placeholder 2">
            <a:extLst>
              <a:ext uri="{FF2B5EF4-FFF2-40B4-BE49-F238E27FC236}">
                <a16:creationId xmlns:a16="http://schemas.microsoft.com/office/drawing/2014/main" id="{CD38BB61-4ACB-7D4C-A88A-65EEB5AB5675}"/>
              </a:ext>
            </a:extLst>
          </p:cNvPr>
          <p:cNvSpPr txBox="1">
            <a:spLocks/>
          </p:cNvSpPr>
          <p:nvPr/>
        </p:nvSpPr>
        <p:spPr>
          <a:xfrm>
            <a:off x="4950366" y="2320455"/>
            <a:ext cx="3235010" cy="534257"/>
          </a:xfrm>
          <a:prstGeom prst="rect">
            <a:avLst/>
          </a:prstGeom>
        </p:spPr>
        <p:txBody>
          <a:bodyPr vert="horz">
            <a:normAutofit/>
          </a:bodyPr>
          <a:lstStyle>
            <a:lvl1pPr marL="493776" indent="-457200" algn="l" rtl="0" eaLnBrk="1" latinLnBrk="0" hangingPunct="1">
              <a:spcBef>
                <a:spcPct val="20000"/>
              </a:spcBef>
              <a:buClr>
                <a:schemeClr val="tx1"/>
              </a:buClr>
              <a:buSzPct val="80000"/>
              <a:buFont typeface="Arial"/>
              <a:buChar char="•"/>
              <a:defRPr kumimoji="0" sz="2400" b="0" i="0" kern="1200" baseline="0">
                <a:solidFill>
                  <a:schemeClr val="tx1"/>
                </a:solidFill>
                <a:latin typeface="Calibri Courant" charset="0"/>
                <a:ea typeface="+mn-ea"/>
                <a:cs typeface="+mn-cs"/>
              </a:defRPr>
            </a:lvl1pPr>
            <a:lvl2pPr marL="905256" indent="-457200" algn="l" rtl="0" eaLnBrk="1" latinLnBrk="0" hangingPunct="1">
              <a:spcBef>
                <a:spcPct val="20000"/>
              </a:spcBef>
              <a:buClr>
                <a:schemeClr val="tx1"/>
              </a:buClr>
              <a:buSzPct val="90000"/>
              <a:buFont typeface="Arial"/>
              <a:buChar char="•"/>
              <a:defRPr kumimoji="0" sz="2600" b="0" i="0" kern="1200">
                <a:solidFill>
                  <a:schemeClr val="tx1"/>
                </a:solidFill>
                <a:latin typeface="Calibri Courant" charset="0"/>
                <a:ea typeface="+mn-ea"/>
                <a:cs typeface="+mn-cs"/>
              </a:defRPr>
            </a:lvl2pPr>
            <a:lvl3pPr marL="1092708" indent="-342900" algn="l" rtl="0" eaLnBrk="1" latinLnBrk="0" hangingPunct="1">
              <a:spcBef>
                <a:spcPct val="20000"/>
              </a:spcBef>
              <a:buClr>
                <a:schemeClr val="tx1"/>
              </a:buClr>
              <a:buSzPct val="85000"/>
              <a:buFont typeface="Arial"/>
              <a:buChar char="•"/>
              <a:defRPr kumimoji="0" sz="2400" b="0" i="0" kern="1200">
                <a:solidFill>
                  <a:schemeClr val="tx1"/>
                </a:solidFill>
                <a:latin typeface="Calibri Courant" charset="0"/>
                <a:ea typeface="+mn-ea"/>
                <a:cs typeface="+mn-cs"/>
              </a:defRPr>
            </a:lvl3pPr>
            <a:lvl4pPr marL="1385316" indent="-342900" algn="l" rtl="0" eaLnBrk="1" latinLnBrk="0" hangingPunct="1">
              <a:spcBef>
                <a:spcPct val="20000"/>
              </a:spcBef>
              <a:buClr>
                <a:schemeClr val="tx1"/>
              </a:buClr>
              <a:buSzPct val="90000"/>
              <a:buFont typeface="Arial"/>
              <a:buChar char="•"/>
              <a:defRPr kumimoji="0" sz="2000" b="0" i="0" kern="1200">
                <a:solidFill>
                  <a:schemeClr val="tx1"/>
                </a:solidFill>
                <a:latin typeface="Calibri Courant" charset="0"/>
                <a:ea typeface="+mn-ea"/>
                <a:cs typeface="+mn-cs"/>
              </a:defRPr>
            </a:lvl4pPr>
            <a:lvl5pPr marL="1650492" indent="-342900" algn="l" rtl="0" eaLnBrk="1" latinLnBrk="0" hangingPunct="1">
              <a:spcBef>
                <a:spcPct val="20000"/>
              </a:spcBef>
              <a:buClr>
                <a:schemeClr val="tx1"/>
              </a:buClr>
              <a:buSzPct val="100000"/>
              <a:buFont typeface="Arial"/>
              <a:buChar char="•"/>
              <a:defRPr kumimoji="0" sz="2000" b="0" i="0" kern="1200">
                <a:solidFill>
                  <a:schemeClr val="tx1"/>
                </a:solidFill>
                <a:latin typeface="Calibri Courant"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Font typeface="Arial"/>
              <a:buNone/>
            </a:pPr>
            <a:r>
              <a:rPr lang="en-GB" sz="2600" dirty="0">
                <a:solidFill>
                  <a:srgbClr val="C00000"/>
                </a:solidFill>
              </a:rPr>
              <a:t>Accredited Laboratory</a:t>
            </a:r>
          </a:p>
        </p:txBody>
      </p:sp>
    </p:spTree>
    <p:extLst>
      <p:ext uri="{BB962C8B-B14F-4D97-AF65-F5344CB8AC3E}">
        <p14:creationId xmlns:p14="http://schemas.microsoft.com/office/powerpoint/2010/main" val="183410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Sampling and cleaning so far</a:t>
            </a:r>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17</a:t>
            </a:fld>
            <a:endParaRPr lang="en-US" dirty="0"/>
          </a:p>
        </p:txBody>
      </p:sp>
      <p:sp>
        <p:nvSpPr>
          <p:cNvPr id="10" name="Right Arrow 9">
            <a:extLst>
              <a:ext uri="{FF2B5EF4-FFF2-40B4-BE49-F238E27FC236}">
                <a16:creationId xmlns:a16="http://schemas.microsoft.com/office/drawing/2014/main" id="{F907F9B5-395C-7144-B797-561CA0ADB8B6}"/>
              </a:ext>
            </a:extLst>
          </p:cNvPr>
          <p:cNvSpPr/>
          <p:nvPr/>
        </p:nvSpPr>
        <p:spPr>
          <a:xfrm>
            <a:off x="643661" y="4490554"/>
            <a:ext cx="845860" cy="4823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6ABAFD98-DAF3-2245-B75B-2A6D3CE31A52}"/>
              </a:ext>
            </a:extLst>
          </p:cNvPr>
          <p:cNvSpPr txBox="1">
            <a:spLocks/>
          </p:cNvSpPr>
          <p:nvPr/>
        </p:nvSpPr>
        <p:spPr>
          <a:xfrm>
            <a:off x="457200" y="1811854"/>
            <a:ext cx="5270500" cy="2150546"/>
          </a:xfrm>
          <a:prstGeom prst="rect">
            <a:avLst/>
          </a:prstGeom>
        </p:spPr>
        <p:txBody>
          <a:bodyPr vert="horz">
            <a:noAutofit/>
          </a:bodyPr>
          <a:lstStyle>
            <a:lvl1pPr marL="493776" indent="-457200" algn="l" rtl="0" eaLnBrk="1" latinLnBrk="0" hangingPunct="1">
              <a:spcBef>
                <a:spcPct val="20000"/>
              </a:spcBef>
              <a:buClr>
                <a:schemeClr val="tx1"/>
              </a:buClr>
              <a:buSzPct val="80000"/>
              <a:buFont typeface="Arial"/>
              <a:buChar char="•"/>
              <a:defRPr kumimoji="0" sz="2400" b="0" i="0" kern="1200" baseline="0">
                <a:solidFill>
                  <a:schemeClr val="tx1"/>
                </a:solidFill>
                <a:latin typeface="Calibri Courant" charset="0"/>
                <a:ea typeface="+mn-ea"/>
                <a:cs typeface="+mn-cs"/>
              </a:defRPr>
            </a:lvl1pPr>
            <a:lvl2pPr marL="905256" indent="-457200" algn="l" rtl="0" eaLnBrk="1" latinLnBrk="0" hangingPunct="1">
              <a:spcBef>
                <a:spcPct val="20000"/>
              </a:spcBef>
              <a:buClr>
                <a:schemeClr val="tx1"/>
              </a:buClr>
              <a:buSzPct val="90000"/>
              <a:buFont typeface="Arial"/>
              <a:buChar char="•"/>
              <a:defRPr kumimoji="0" sz="2600" b="0" i="0" kern="1200">
                <a:solidFill>
                  <a:schemeClr val="tx1"/>
                </a:solidFill>
                <a:latin typeface="Calibri Courant" charset="0"/>
                <a:ea typeface="+mn-ea"/>
                <a:cs typeface="+mn-cs"/>
              </a:defRPr>
            </a:lvl2pPr>
            <a:lvl3pPr marL="1092708" indent="-342900" algn="l" rtl="0" eaLnBrk="1" latinLnBrk="0" hangingPunct="1">
              <a:spcBef>
                <a:spcPct val="20000"/>
              </a:spcBef>
              <a:buClr>
                <a:schemeClr val="tx1"/>
              </a:buClr>
              <a:buSzPct val="85000"/>
              <a:buFont typeface="Arial"/>
              <a:buChar char="•"/>
              <a:defRPr kumimoji="0" sz="2400" b="0" i="0" kern="1200">
                <a:solidFill>
                  <a:schemeClr val="tx1"/>
                </a:solidFill>
                <a:latin typeface="Calibri Courant" charset="0"/>
                <a:ea typeface="+mn-ea"/>
                <a:cs typeface="+mn-cs"/>
              </a:defRPr>
            </a:lvl3pPr>
            <a:lvl4pPr marL="1385316" indent="-342900" algn="l" rtl="0" eaLnBrk="1" latinLnBrk="0" hangingPunct="1">
              <a:spcBef>
                <a:spcPct val="20000"/>
              </a:spcBef>
              <a:buClr>
                <a:schemeClr val="tx1"/>
              </a:buClr>
              <a:buSzPct val="90000"/>
              <a:buFont typeface="Arial"/>
              <a:buChar char="•"/>
              <a:defRPr kumimoji="0" sz="2000" b="0" i="0" kern="1200">
                <a:solidFill>
                  <a:schemeClr val="tx1"/>
                </a:solidFill>
                <a:latin typeface="Calibri Courant" charset="0"/>
                <a:ea typeface="+mn-ea"/>
                <a:cs typeface="+mn-cs"/>
              </a:defRPr>
            </a:lvl4pPr>
            <a:lvl5pPr marL="1650492" indent="-342900" algn="l" rtl="0" eaLnBrk="1" latinLnBrk="0" hangingPunct="1">
              <a:spcBef>
                <a:spcPct val="20000"/>
              </a:spcBef>
              <a:buClr>
                <a:schemeClr val="tx1"/>
              </a:buClr>
              <a:buSzPct val="100000"/>
              <a:buFont typeface="Arial"/>
              <a:buChar char="•"/>
              <a:defRPr kumimoji="0" sz="2000" b="0" i="0" kern="1200">
                <a:solidFill>
                  <a:schemeClr val="tx1"/>
                </a:solidFill>
                <a:latin typeface="Calibri Courant"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GB" dirty="0"/>
              <a:t>65 sampling points</a:t>
            </a:r>
            <a:r>
              <a:rPr lang="en-GB" dirty="0">
                <a:solidFill>
                  <a:srgbClr val="C00000"/>
                </a:solidFill>
              </a:rPr>
              <a:t> </a:t>
            </a:r>
            <a:r>
              <a:rPr lang="en-GB" dirty="0"/>
              <a:t>in workshops and labs</a:t>
            </a:r>
          </a:p>
          <a:p>
            <a:r>
              <a:rPr lang="en-GB" dirty="0"/>
              <a:t>3 points &gt; 10 mg/m</a:t>
            </a:r>
            <a:r>
              <a:rPr lang="en-GB" baseline="30000" dirty="0"/>
              <a:t>2</a:t>
            </a:r>
          </a:p>
          <a:p>
            <a:r>
              <a:rPr lang="en-GB" dirty="0"/>
              <a:t>28 points between 1 and 10 mg/m</a:t>
            </a:r>
            <a:r>
              <a:rPr lang="en-GB" baseline="30000" dirty="0"/>
              <a:t>2</a:t>
            </a:r>
          </a:p>
          <a:p>
            <a:r>
              <a:rPr lang="en-GB" b="1" dirty="0"/>
              <a:t>34 points &lt; 1 mg/m</a:t>
            </a:r>
            <a:r>
              <a:rPr lang="en-GB" b="1" baseline="30000" dirty="0"/>
              <a:t>2</a:t>
            </a:r>
          </a:p>
          <a:p>
            <a:pPr marL="36576" indent="0">
              <a:buNone/>
            </a:pPr>
            <a:endParaRPr lang="en-GB" dirty="0"/>
          </a:p>
        </p:txBody>
      </p:sp>
      <p:sp>
        <p:nvSpPr>
          <p:cNvPr id="8" name="Content Placeholder 2">
            <a:extLst>
              <a:ext uri="{FF2B5EF4-FFF2-40B4-BE49-F238E27FC236}">
                <a16:creationId xmlns:a16="http://schemas.microsoft.com/office/drawing/2014/main" id="{F28DE568-FE2B-124F-9CB0-A36AAF4230A3}"/>
              </a:ext>
            </a:extLst>
          </p:cNvPr>
          <p:cNvSpPr txBox="1">
            <a:spLocks/>
          </p:cNvSpPr>
          <p:nvPr/>
        </p:nvSpPr>
        <p:spPr>
          <a:xfrm>
            <a:off x="1732966" y="4318690"/>
            <a:ext cx="6899580" cy="1060662"/>
          </a:xfrm>
          <a:prstGeom prst="rect">
            <a:avLst/>
          </a:prstGeom>
        </p:spPr>
        <p:txBody>
          <a:bodyPr vert="horz">
            <a:noAutofit/>
          </a:bodyPr>
          <a:lstStyle>
            <a:lvl1pPr marL="493776" indent="-457200" algn="l" rtl="0" eaLnBrk="1" latinLnBrk="0" hangingPunct="1">
              <a:spcBef>
                <a:spcPct val="20000"/>
              </a:spcBef>
              <a:buClr>
                <a:schemeClr val="tx1"/>
              </a:buClr>
              <a:buSzPct val="80000"/>
              <a:buFont typeface="Arial"/>
              <a:buChar char="•"/>
              <a:defRPr kumimoji="0" sz="2400" b="0" i="0" kern="1200" baseline="0">
                <a:solidFill>
                  <a:schemeClr val="tx1"/>
                </a:solidFill>
                <a:latin typeface="Calibri Courant" charset="0"/>
                <a:ea typeface="+mn-ea"/>
                <a:cs typeface="+mn-cs"/>
              </a:defRPr>
            </a:lvl1pPr>
            <a:lvl2pPr marL="905256" indent="-457200" algn="l" rtl="0" eaLnBrk="1" latinLnBrk="0" hangingPunct="1">
              <a:spcBef>
                <a:spcPct val="20000"/>
              </a:spcBef>
              <a:buClr>
                <a:schemeClr val="tx1"/>
              </a:buClr>
              <a:buSzPct val="90000"/>
              <a:buFont typeface="Arial"/>
              <a:buChar char="•"/>
              <a:defRPr kumimoji="0" sz="2600" b="0" i="0" kern="1200">
                <a:solidFill>
                  <a:schemeClr val="tx1"/>
                </a:solidFill>
                <a:latin typeface="Calibri Courant" charset="0"/>
                <a:ea typeface="+mn-ea"/>
                <a:cs typeface="+mn-cs"/>
              </a:defRPr>
            </a:lvl2pPr>
            <a:lvl3pPr marL="1092708" indent="-342900" algn="l" rtl="0" eaLnBrk="1" latinLnBrk="0" hangingPunct="1">
              <a:spcBef>
                <a:spcPct val="20000"/>
              </a:spcBef>
              <a:buClr>
                <a:schemeClr val="tx1"/>
              </a:buClr>
              <a:buSzPct val="85000"/>
              <a:buFont typeface="Arial"/>
              <a:buChar char="•"/>
              <a:defRPr kumimoji="0" sz="2400" b="0" i="0" kern="1200">
                <a:solidFill>
                  <a:schemeClr val="tx1"/>
                </a:solidFill>
                <a:latin typeface="Calibri Courant" charset="0"/>
                <a:ea typeface="+mn-ea"/>
                <a:cs typeface="+mn-cs"/>
              </a:defRPr>
            </a:lvl3pPr>
            <a:lvl4pPr marL="1385316" indent="-342900" algn="l" rtl="0" eaLnBrk="1" latinLnBrk="0" hangingPunct="1">
              <a:spcBef>
                <a:spcPct val="20000"/>
              </a:spcBef>
              <a:buClr>
                <a:schemeClr val="tx1"/>
              </a:buClr>
              <a:buSzPct val="90000"/>
              <a:buFont typeface="Arial"/>
              <a:buChar char="•"/>
              <a:defRPr kumimoji="0" sz="2000" b="0" i="0" kern="1200">
                <a:solidFill>
                  <a:schemeClr val="tx1"/>
                </a:solidFill>
                <a:latin typeface="Calibri Courant" charset="0"/>
                <a:ea typeface="+mn-ea"/>
                <a:cs typeface="+mn-cs"/>
              </a:defRPr>
            </a:lvl4pPr>
            <a:lvl5pPr marL="1650492" indent="-342900" algn="l" rtl="0" eaLnBrk="1" latinLnBrk="0" hangingPunct="1">
              <a:spcBef>
                <a:spcPct val="20000"/>
              </a:spcBef>
              <a:buClr>
                <a:schemeClr val="tx1"/>
              </a:buClr>
              <a:buSzPct val="100000"/>
              <a:buFont typeface="Arial"/>
              <a:buChar char="•"/>
              <a:defRPr kumimoji="0" sz="2000" b="0" i="0" kern="1200">
                <a:solidFill>
                  <a:schemeClr val="tx1"/>
                </a:solidFill>
                <a:latin typeface="Calibri Courant"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GB" sz="2600" dirty="0">
                <a:solidFill>
                  <a:srgbClr val="C00000"/>
                </a:solidFill>
              </a:rPr>
              <a:t>Cleaning campaign </a:t>
            </a:r>
            <a:r>
              <a:rPr lang="en-GB" sz="2600" dirty="0"/>
              <a:t>by a firm specialised in chemical decontamination</a:t>
            </a:r>
          </a:p>
        </p:txBody>
      </p:sp>
      <p:pic>
        <p:nvPicPr>
          <p:cNvPr id="9" name="Picture 8" descr="image 4.tiff">
            <a:extLst>
              <a:ext uri="{FF2B5EF4-FFF2-40B4-BE49-F238E27FC236}">
                <a16:creationId xmlns:a16="http://schemas.microsoft.com/office/drawing/2014/main" id="{A6C084E7-0641-C845-B1CE-7337ED8D154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30192" y="1689246"/>
            <a:ext cx="2702354" cy="2014239"/>
          </a:xfrm>
          <a:prstGeom prst="rect">
            <a:avLst/>
          </a:prstGeom>
        </p:spPr>
      </p:pic>
    </p:spTree>
    <p:extLst>
      <p:ext uri="{BB962C8B-B14F-4D97-AF65-F5344CB8AC3E}">
        <p14:creationId xmlns:p14="http://schemas.microsoft.com/office/powerpoint/2010/main" val="1087025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Future developments</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457200" y="1588190"/>
            <a:ext cx="7454900" cy="4584010"/>
          </a:xfrm>
        </p:spPr>
        <p:txBody>
          <a:bodyPr>
            <a:normAutofit/>
          </a:bodyPr>
          <a:lstStyle/>
          <a:p>
            <a:r>
              <a:rPr lang="en-GB" dirty="0"/>
              <a:t>Discussion on going for a common CERN interdepartmental strategy for implementing guideline</a:t>
            </a:r>
          </a:p>
          <a:p>
            <a:r>
              <a:rPr lang="en-GB" dirty="0"/>
              <a:t>Creation of a central lead storage space</a:t>
            </a:r>
          </a:p>
          <a:p>
            <a:r>
              <a:rPr lang="en-GB" dirty="0"/>
              <a:t>More strict policy of lead usage traceability</a:t>
            </a:r>
          </a:p>
          <a:p>
            <a:r>
              <a:rPr lang="en-GB" dirty="0"/>
              <a:t>Creation of a lead painting laboratory </a:t>
            </a:r>
          </a:p>
          <a:p>
            <a:endParaRPr lang="en-GB" dirty="0"/>
          </a:p>
          <a:p>
            <a:pPr lvl="1"/>
            <a:endParaRPr lang="en-GB" b="1" dirty="0"/>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18</a:t>
            </a:fld>
            <a:endParaRPr lang="en-US" dirty="0"/>
          </a:p>
        </p:txBody>
      </p:sp>
      <p:pic>
        <p:nvPicPr>
          <p:cNvPr id="9" name="Picture 8">
            <a:extLst>
              <a:ext uri="{FF2B5EF4-FFF2-40B4-BE49-F238E27FC236}">
                <a16:creationId xmlns:a16="http://schemas.microsoft.com/office/drawing/2014/main" id="{91543047-5513-8D4E-B840-41F4CD0D5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635" y="3047586"/>
            <a:ext cx="1896473" cy="2635099"/>
          </a:xfrm>
          <a:prstGeom prst="rect">
            <a:avLst/>
          </a:prstGeom>
        </p:spPr>
      </p:pic>
    </p:spTree>
    <p:extLst>
      <p:ext uri="{BB962C8B-B14F-4D97-AF65-F5344CB8AC3E}">
        <p14:creationId xmlns:p14="http://schemas.microsoft.com/office/powerpoint/2010/main" val="2612331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Open discussion! </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632254" y="1346926"/>
            <a:ext cx="8051800" cy="4552371"/>
          </a:xfrm>
        </p:spPr>
        <p:txBody>
          <a:bodyPr>
            <a:normAutofit/>
          </a:bodyPr>
          <a:lstStyle/>
          <a:p>
            <a:pPr marL="36576" indent="0">
              <a:buNone/>
            </a:pPr>
            <a:r>
              <a:rPr lang="en-GB" dirty="0"/>
              <a:t>In other institutes:</a:t>
            </a:r>
          </a:p>
          <a:p>
            <a:r>
              <a:rPr lang="en-GB" dirty="0"/>
              <a:t>What ‘limits’ are used?</a:t>
            </a:r>
          </a:p>
          <a:p>
            <a:r>
              <a:rPr lang="en-GB" dirty="0"/>
              <a:t>How (and where) is stored the unused lead?</a:t>
            </a:r>
          </a:p>
          <a:p>
            <a:r>
              <a:rPr lang="en-GB" dirty="0"/>
              <a:t>Are contamination measures done?</a:t>
            </a:r>
          </a:p>
          <a:p>
            <a:pPr lvl="1"/>
            <a:r>
              <a:rPr lang="en-GB" sz="2400" dirty="0"/>
              <a:t>If yes, which contamination levels have been found?</a:t>
            </a:r>
          </a:p>
          <a:p>
            <a:r>
              <a:rPr lang="en-GB" dirty="0"/>
              <a:t>Is lead painted somewhere on site?</a:t>
            </a:r>
          </a:p>
          <a:p>
            <a:pPr lvl="1"/>
            <a:r>
              <a:rPr lang="en-GB" sz="2400" dirty="0"/>
              <a:t>If yes, using which paint and how it is organised?</a:t>
            </a:r>
          </a:p>
          <a:p>
            <a:r>
              <a:rPr lang="en-GB" dirty="0"/>
              <a:t>Are dedicated lead workshops present?</a:t>
            </a:r>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19</a:t>
            </a:fld>
            <a:endParaRPr lang="en-US" dirty="0"/>
          </a:p>
        </p:txBody>
      </p:sp>
    </p:spTree>
    <p:extLst>
      <p:ext uri="{BB962C8B-B14F-4D97-AF65-F5344CB8AC3E}">
        <p14:creationId xmlns:p14="http://schemas.microsoft.com/office/powerpoint/2010/main" val="844148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Lead usage at CERN</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457200" y="1675077"/>
            <a:ext cx="4516244" cy="4198094"/>
          </a:xfrm>
        </p:spPr>
        <p:txBody>
          <a:bodyPr/>
          <a:lstStyle/>
          <a:p>
            <a:pPr marL="36576" indent="0">
              <a:buNone/>
            </a:pPr>
            <a:r>
              <a:rPr lang="en-GB" u="sng" dirty="0"/>
              <a:t>Allowed:</a:t>
            </a:r>
          </a:p>
          <a:p>
            <a:r>
              <a:rPr lang="en-GB" dirty="0"/>
              <a:t>Shielding </a:t>
            </a:r>
          </a:p>
          <a:p>
            <a:r>
              <a:rPr lang="en-GB" dirty="0"/>
              <a:t>Lead soldering</a:t>
            </a:r>
          </a:p>
          <a:p>
            <a:pPr marL="36576" indent="0">
              <a:buNone/>
            </a:pPr>
            <a:endParaRPr lang="en-GB" dirty="0"/>
          </a:p>
          <a:p>
            <a:pPr marL="36576" indent="0">
              <a:buNone/>
            </a:pPr>
            <a:endParaRPr lang="en-GB" dirty="0"/>
          </a:p>
          <a:p>
            <a:pPr marL="36576" indent="0">
              <a:buNone/>
            </a:pPr>
            <a:r>
              <a:rPr lang="en-GB" u="sng" dirty="0"/>
              <a:t>Forbidden:</a:t>
            </a:r>
          </a:p>
          <a:p>
            <a:r>
              <a:rPr lang="en-GB" dirty="0"/>
              <a:t>Lead paint</a:t>
            </a:r>
          </a:p>
          <a:p>
            <a:r>
              <a:rPr lang="en-GB" dirty="0"/>
              <a:t>Used as counterweight or similar</a:t>
            </a:r>
          </a:p>
          <a:p>
            <a:endParaRPr lang="en-GB" dirty="0"/>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2</a:t>
            </a:fld>
            <a:endParaRPr lang="en-US" dirty="0"/>
          </a:p>
        </p:txBody>
      </p:sp>
      <p:pic>
        <p:nvPicPr>
          <p:cNvPr id="7" name="Espace réservé du contenu 6">
            <a:extLst>
              <a:ext uri="{FF2B5EF4-FFF2-40B4-BE49-F238E27FC236}">
                <a16:creationId xmlns:a16="http://schemas.microsoft.com/office/drawing/2014/main" id="{11A252DF-58B5-4045-AD41-1F1CE28D2BAD}"/>
              </a:ext>
            </a:extLst>
          </p:cNvPr>
          <p:cNvPicPr>
            <a:picLocks noGrp="1"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182756" y="4010243"/>
            <a:ext cx="2766134" cy="1680087"/>
          </a:xfrm>
          <a:prstGeom prst="rect">
            <a:avLst/>
          </a:prstGeom>
        </p:spPr>
      </p:pic>
      <p:sp>
        <p:nvSpPr>
          <p:cNvPr id="8" name="&quot;No&quot; Symbol 7">
            <a:extLst>
              <a:ext uri="{FF2B5EF4-FFF2-40B4-BE49-F238E27FC236}">
                <a16:creationId xmlns:a16="http://schemas.microsoft.com/office/drawing/2014/main" id="{BB9C85C6-816C-3246-A259-673004ACDBA9}"/>
              </a:ext>
            </a:extLst>
          </p:cNvPr>
          <p:cNvSpPr/>
          <p:nvPr/>
        </p:nvSpPr>
        <p:spPr>
          <a:xfrm>
            <a:off x="5617969" y="4010243"/>
            <a:ext cx="1895707" cy="1669161"/>
          </a:xfrm>
          <a:prstGeom prst="noSmoking">
            <a:avLst>
              <a:gd name="adj" fmla="val 4191"/>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11" name="Picture 10">
            <a:extLst>
              <a:ext uri="{FF2B5EF4-FFF2-40B4-BE49-F238E27FC236}">
                <a16:creationId xmlns:a16="http://schemas.microsoft.com/office/drawing/2014/main" id="{08D41B96-4C95-784D-9B99-370C9554BAC9}"/>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p:blipFill>
        <p:spPr>
          <a:xfrm>
            <a:off x="5227331" y="1197924"/>
            <a:ext cx="2519324" cy="2378580"/>
          </a:xfrm>
          <a:prstGeom prst="rect">
            <a:avLst/>
          </a:prstGeom>
        </p:spPr>
      </p:pic>
      <p:pic>
        <p:nvPicPr>
          <p:cNvPr id="13" name="Picture 12">
            <a:extLst>
              <a:ext uri="{FF2B5EF4-FFF2-40B4-BE49-F238E27FC236}">
                <a16:creationId xmlns:a16="http://schemas.microsoft.com/office/drawing/2014/main" id="{C6FF4F6D-930D-5847-A80D-457BDCBA9C3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760287" y="1863944"/>
            <a:ext cx="675801" cy="739495"/>
          </a:xfrm>
          <a:prstGeom prst="rect">
            <a:avLst/>
          </a:prstGeom>
        </p:spPr>
      </p:pic>
    </p:spTree>
    <p:extLst>
      <p:ext uri="{BB962C8B-B14F-4D97-AF65-F5344CB8AC3E}">
        <p14:creationId xmlns:p14="http://schemas.microsoft.com/office/powerpoint/2010/main" val="4259727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9100" y="887691"/>
            <a:ext cx="8267700" cy="3042920"/>
          </a:xfrm>
        </p:spPr>
        <p:txBody>
          <a:bodyPr>
            <a:normAutofit/>
          </a:bodyPr>
          <a:lstStyle/>
          <a:p>
            <a:pPr algn="ctr"/>
            <a:r>
              <a:rPr lang="en-GB" sz="4000" dirty="0"/>
              <a:t>Thank you for your attention!</a:t>
            </a:r>
            <a:br>
              <a:rPr lang="en-GB" sz="4000" dirty="0"/>
            </a:br>
            <a:r>
              <a:rPr lang="en-GB" sz="4000" dirty="0"/>
              <a:t>Questions?</a:t>
            </a:r>
            <a:endParaRPr lang="en-GB" sz="2800" dirty="0"/>
          </a:p>
        </p:txBody>
      </p:sp>
      <p:sp>
        <p:nvSpPr>
          <p:cNvPr id="5" name="Espace réservé du pied de page 4"/>
          <p:cNvSpPr>
            <a:spLocks noGrp="1"/>
          </p:cNvSpPr>
          <p:nvPr>
            <p:ph type="ftr" sz="quarter" idx="3"/>
          </p:nvPr>
        </p:nvSpPr>
        <p:spPr/>
        <p:txBody>
          <a:bodyPr/>
          <a:lstStyle/>
          <a:p>
            <a:r>
              <a:rPr lang="en-US"/>
              <a:t>ITSF 2019 </a:t>
            </a:r>
            <a:endParaRPr lang="en-US" dirty="0"/>
          </a:p>
        </p:txBody>
      </p:sp>
      <p:sp>
        <p:nvSpPr>
          <p:cNvPr id="6" name="Espace réservé du numéro de diapositive 5"/>
          <p:cNvSpPr>
            <a:spLocks noGrp="1"/>
          </p:cNvSpPr>
          <p:nvPr>
            <p:ph type="sldNum" sz="quarter" idx="4"/>
          </p:nvPr>
        </p:nvSpPr>
        <p:spPr/>
        <p:txBody>
          <a:bodyPr/>
          <a:lstStyle/>
          <a:p>
            <a:fld id="{17918391-D411-FE40-AAD7-861AE5233E0E}" type="slidenum">
              <a:rPr lang="en-US" smtClean="0"/>
              <a:pPr/>
              <a:t>20</a:t>
            </a:fld>
            <a:endParaRPr lang="en-US" dirty="0"/>
          </a:p>
        </p:txBody>
      </p:sp>
      <p:sp>
        <p:nvSpPr>
          <p:cNvPr id="7" name="Espace réservé de la date 3"/>
          <p:cNvSpPr>
            <a:spLocks noGrp="1"/>
          </p:cNvSpPr>
          <p:nvPr>
            <p:ph type="dt" sz="half" idx="2"/>
          </p:nvPr>
        </p:nvSpPr>
        <p:spPr>
          <a:xfrm>
            <a:off x="1083734" y="6356350"/>
            <a:ext cx="2133600" cy="365125"/>
          </a:xfrm>
        </p:spPr>
        <p:txBody>
          <a:bodyPr/>
          <a:lstStyle/>
          <a:p>
            <a:r>
              <a:rPr lang="en-US"/>
              <a:t>15 May 2019</a:t>
            </a:r>
            <a:endParaRPr lang="en-US" dirty="0"/>
          </a:p>
        </p:txBody>
      </p:sp>
      <p:pic>
        <p:nvPicPr>
          <p:cNvPr id="4" name="Picture 3">
            <a:extLst>
              <a:ext uri="{FF2B5EF4-FFF2-40B4-BE49-F238E27FC236}">
                <a16:creationId xmlns:a16="http://schemas.microsoft.com/office/drawing/2014/main" id="{4F045592-17CF-2544-9772-22232BFBF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280" y="3930611"/>
            <a:ext cx="3355704" cy="1777857"/>
          </a:xfrm>
          <a:prstGeom prst="rect">
            <a:avLst/>
          </a:prstGeom>
        </p:spPr>
      </p:pic>
    </p:spTree>
    <p:extLst>
      <p:ext uri="{BB962C8B-B14F-4D97-AF65-F5344CB8AC3E}">
        <p14:creationId xmlns:p14="http://schemas.microsoft.com/office/powerpoint/2010/main" val="1288754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AEEE2-C7C6-1949-8B8B-D06AE4BC7AFC}"/>
              </a:ext>
            </a:extLst>
          </p:cNvPr>
          <p:cNvSpPr>
            <a:spLocks noGrp="1"/>
          </p:cNvSpPr>
          <p:nvPr>
            <p:ph type="title"/>
          </p:nvPr>
        </p:nvSpPr>
        <p:spPr/>
        <p:txBody>
          <a:bodyPr/>
          <a:lstStyle/>
          <a:p>
            <a:r>
              <a:rPr lang="en-GB" dirty="0"/>
              <a:t>Backup Slides</a:t>
            </a:r>
          </a:p>
        </p:txBody>
      </p:sp>
      <p:sp>
        <p:nvSpPr>
          <p:cNvPr id="3" name="Date Placeholder 2">
            <a:extLst>
              <a:ext uri="{FF2B5EF4-FFF2-40B4-BE49-F238E27FC236}">
                <a16:creationId xmlns:a16="http://schemas.microsoft.com/office/drawing/2014/main" id="{EB9FF31D-F20B-DD45-A94F-DFE9BB4D3521}"/>
              </a:ext>
            </a:extLst>
          </p:cNvPr>
          <p:cNvSpPr>
            <a:spLocks noGrp="1"/>
          </p:cNvSpPr>
          <p:nvPr>
            <p:ph type="dt" sz="half" idx="2"/>
          </p:nvPr>
        </p:nvSpPr>
        <p:spPr/>
        <p:txBody>
          <a:bodyPr/>
          <a:lstStyle/>
          <a:p>
            <a:r>
              <a:rPr lang="en-US"/>
              <a:t>15 May 2019</a:t>
            </a:r>
            <a:endParaRPr lang="en-US" dirty="0"/>
          </a:p>
        </p:txBody>
      </p:sp>
      <p:sp>
        <p:nvSpPr>
          <p:cNvPr id="4" name="Footer Placeholder 3">
            <a:extLst>
              <a:ext uri="{FF2B5EF4-FFF2-40B4-BE49-F238E27FC236}">
                <a16:creationId xmlns:a16="http://schemas.microsoft.com/office/drawing/2014/main" id="{7D5A60D5-568B-6449-A2D1-AA8B761FAA73}"/>
              </a:ext>
            </a:extLst>
          </p:cNvPr>
          <p:cNvSpPr>
            <a:spLocks noGrp="1"/>
          </p:cNvSpPr>
          <p:nvPr>
            <p:ph type="ftr" sz="quarter" idx="3"/>
          </p:nvPr>
        </p:nvSpPr>
        <p:spPr/>
        <p:txBody>
          <a:bodyPr/>
          <a:lstStyle/>
          <a:p>
            <a:r>
              <a:rPr lang="en-US"/>
              <a:t>ITSF 2019 </a:t>
            </a:r>
            <a:endParaRPr lang="en-US" dirty="0"/>
          </a:p>
        </p:txBody>
      </p:sp>
      <p:sp>
        <p:nvSpPr>
          <p:cNvPr id="5" name="Slide Number Placeholder 4">
            <a:extLst>
              <a:ext uri="{FF2B5EF4-FFF2-40B4-BE49-F238E27FC236}">
                <a16:creationId xmlns:a16="http://schemas.microsoft.com/office/drawing/2014/main" id="{17518F49-79FA-0B46-BA02-B76C3824B755}"/>
              </a:ext>
            </a:extLst>
          </p:cNvPr>
          <p:cNvSpPr>
            <a:spLocks noGrp="1"/>
          </p:cNvSpPr>
          <p:nvPr>
            <p:ph type="sldNum" sz="quarter" idx="4"/>
          </p:nvPr>
        </p:nvSpPr>
        <p:spPr/>
        <p:txBody>
          <a:bodyPr/>
          <a:lstStyle/>
          <a:p>
            <a:fld id="{17918391-D411-FE40-AAD7-861AE5233E0E}" type="slidenum">
              <a:rPr lang="en-US" smtClean="0"/>
              <a:pPr/>
              <a:t>21</a:t>
            </a:fld>
            <a:endParaRPr lang="en-US" dirty="0"/>
          </a:p>
        </p:txBody>
      </p:sp>
    </p:spTree>
    <p:extLst>
      <p:ext uri="{BB962C8B-B14F-4D97-AF65-F5344CB8AC3E}">
        <p14:creationId xmlns:p14="http://schemas.microsoft.com/office/powerpoint/2010/main" val="1251144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Limits at BNL</a:t>
            </a:r>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22</a:t>
            </a:fld>
            <a:endParaRPr lang="en-US" dirty="0"/>
          </a:p>
        </p:txBody>
      </p:sp>
      <p:graphicFrame>
        <p:nvGraphicFramePr>
          <p:cNvPr id="8" name="Table 7">
            <a:extLst>
              <a:ext uri="{FF2B5EF4-FFF2-40B4-BE49-F238E27FC236}">
                <a16:creationId xmlns:a16="http://schemas.microsoft.com/office/drawing/2014/main" id="{DB939AF9-56C7-D64F-A959-635EBFD3F369}"/>
              </a:ext>
            </a:extLst>
          </p:cNvPr>
          <p:cNvGraphicFramePr>
            <a:graphicFrameLocks noGrp="1"/>
          </p:cNvGraphicFramePr>
          <p:nvPr>
            <p:extLst>
              <p:ext uri="{D42A27DB-BD31-4B8C-83A1-F6EECF244321}">
                <p14:modId xmlns:p14="http://schemas.microsoft.com/office/powerpoint/2010/main" val="602975646"/>
              </p:ext>
            </p:extLst>
          </p:nvPr>
        </p:nvGraphicFramePr>
        <p:xfrm>
          <a:off x="1998190" y="2070100"/>
          <a:ext cx="5144873" cy="2786214"/>
        </p:xfrm>
        <a:graphic>
          <a:graphicData uri="http://schemas.openxmlformats.org/drawingml/2006/table">
            <a:tbl>
              <a:tblPr firstRow="1" bandRow="1">
                <a:tableStyleId>{5C22544A-7EE6-4342-B048-85BDC9FD1C3A}</a:tableStyleId>
              </a:tblPr>
              <a:tblGrid>
                <a:gridCol w="5144873">
                  <a:extLst>
                    <a:ext uri="{9D8B030D-6E8A-4147-A177-3AD203B41FA5}">
                      <a16:colId xmlns:a16="http://schemas.microsoft.com/office/drawing/2014/main" val="1273462067"/>
                    </a:ext>
                  </a:extLst>
                </a:gridCol>
              </a:tblGrid>
              <a:tr h="644482">
                <a:tc>
                  <a:txBody>
                    <a:bodyPr/>
                    <a:lstStyle/>
                    <a:p>
                      <a:r>
                        <a:rPr lang="en-GB" sz="2000" dirty="0"/>
                        <a:t>Lead surface contamination:</a:t>
                      </a:r>
                    </a:p>
                  </a:txBody>
                  <a:tcPr>
                    <a:solidFill>
                      <a:schemeClr val="accent3"/>
                    </a:solidFill>
                  </a:tcPr>
                </a:tc>
                <a:extLst>
                  <a:ext uri="{0D108BD9-81ED-4DB2-BD59-A6C34878D82A}">
                    <a16:rowId xmlns:a16="http://schemas.microsoft.com/office/drawing/2014/main" val="2922345739"/>
                  </a:ext>
                </a:extLst>
              </a:tr>
              <a:tr h="1070866">
                <a:tc>
                  <a:txBody>
                    <a:bodyPr/>
                    <a:lstStyle/>
                    <a:p>
                      <a:r>
                        <a:rPr lang="en-GB" sz="2000" b="1" dirty="0"/>
                        <a:t>26.9 µg/100 cm</a:t>
                      </a:r>
                      <a:r>
                        <a:rPr lang="en-GB" sz="2000" b="1" baseline="30000" dirty="0"/>
                        <a:t>2</a:t>
                      </a:r>
                      <a:r>
                        <a:rPr lang="en-GB" sz="2000" b="1" dirty="0"/>
                        <a:t> </a:t>
                      </a:r>
                      <a:r>
                        <a:rPr lang="en-GB" sz="2000" dirty="0"/>
                        <a:t>(areas where lead is handled)</a:t>
                      </a:r>
                    </a:p>
                  </a:txBody>
                  <a:tcPr/>
                </a:tc>
                <a:extLst>
                  <a:ext uri="{0D108BD9-81ED-4DB2-BD59-A6C34878D82A}">
                    <a16:rowId xmlns:a16="http://schemas.microsoft.com/office/drawing/2014/main" val="3399501870"/>
                  </a:ext>
                </a:extLst>
              </a:tr>
              <a:tr h="1070866">
                <a:tc>
                  <a:txBody>
                    <a:bodyPr/>
                    <a:lstStyle/>
                    <a:p>
                      <a:r>
                        <a:rPr lang="en-GB" sz="2000" b="1" dirty="0"/>
                        <a:t>4.3 µg/100 cm</a:t>
                      </a:r>
                      <a:r>
                        <a:rPr lang="en-GB" sz="2000" b="1" baseline="30000" dirty="0"/>
                        <a:t>2</a:t>
                      </a:r>
                      <a:r>
                        <a:rPr lang="en-GB" sz="2000" b="1" dirty="0"/>
                        <a:t> </a:t>
                      </a:r>
                      <a:r>
                        <a:rPr lang="en-GB" sz="2000" dirty="0"/>
                        <a:t>(areas lead free)</a:t>
                      </a:r>
                    </a:p>
                  </a:txBody>
                  <a:tcPr/>
                </a:tc>
                <a:extLst>
                  <a:ext uri="{0D108BD9-81ED-4DB2-BD59-A6C34878D82A}">
                    <a16:rowId xmlns:a16="http://schemas.microsoft.com/office/drawing/2014/main" val="2322346076"/>
                  </a:ext>
                </a:extLst>
              </a:tr>
            </a:tbl>
          </a:graphicData>
        </a:graphic>
      </p:graphicFrame>
    </p:spTree>
    <p:extLst>
      <p:ext uri="{BB962C8B-B14F-4D97-AF65-F5344CB8AC3E}">
        <p14:creationId xmlns:p14="http://schemas.microsoft.com/office/powerpoint/2010/main" val="754378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Lead paint at CERN</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598056" y="1497938"/>
            <a:ext cx="7480300" cy="4552371"/>
          </a:xfrm>
        </p:spPr>
        <p:txBody>
          <a:bodyPr>
            <a:normAutofit/>
          </a:bodyPr>
          <a:lstStyle/>
          <a:p>
            <a:r>
              <a:rPr lang="en-GB" dirty="0"/>
              <a:t>Usage of </a:t>
            </a:r>
            <a:r>
              <a:rPr lang="en-GB" b="1" dirty="0"/>
              <a:t>lead paint at CERN is not allowed</a:t>
            </a:r>
            <a:r>
              <a:rPr lang="en-GB" dirty="0"/>
              <a:t>. This information is part of technical specifications for contractors</a:t>
            </a:r>
          </a:p>
          <a:p>
            <a:endParaRPr lang="en-GB" dirty="0"/>
          </a:p>
          <a:p>
            <a:r>
              <a:rPr lang="en-GB" dirty="0"/>
              <a:t>From Jan 2019, </a:t>
            </a:r>
            <a:r>
              <a:rPr lang="en-GB" b="1" dirty="0"/>
              <a:t>any </a:t>
            </a:r>
            <a:r>
              <a:rPr lang="en-GB" dirty="0"/>
              <a:t>activity involving intervention on painted surfaces (walls, wood, metal) requires an </a:t>
            </a:r>
            <a:r>
              <a:rPr lang="en-GB" b="1" dirty="0"/>
              <a:t>analysis</a:t>
            </a:r>
          </a:p>
          <a:p>
            <a:endParaRPr lang="en-GB" b="1" dirty="0"/>
          </a:p>
          <a:p>
            <a:r>
              <a:rPr lang="en-GB" dirty="0"/>
              <a:t>This statement will be part of the HSE guideline for lead safety</a:t>
            </a:r>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23</a:t>
            </a:fld>
            <a:endParaRPr lang="en-US" dirty="0"/>
          </a:p>
        </p:txBody>
      </p:sp>
    </p:spTree>
    <p:extLst>
      <p:ext uri="{BB962C8B-B14F-4D97-AF65-F5344CB8AC3E}">
        <p14:creationId xmlns:p14="http://schemas.microsoft.com/office/powerpoint/2010/main" val="2453471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Lead paint at CERN</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436777" y="1333500"/>
            <a:ext cx="8008723" cy="4673600"/>
          </a:xfrm>
        </p:spPr>
        <p:txBody>
          <a:bodyPr>
            <a:normAutofit fontScale="92500" lnSpcReduction="10000"/>
          </a:bodyPr>
          <a:lstStyle/>
          <a:p>
            <a:r>
              <a:rPr lang="en-GB" b="1" dirty="0"/>
              <a:t>Specialised contractor </a:t>
            </a:r>
            <a:r>
              <a:rPr lang="en-GB" dirty="0"/>
              <a:t>is available at CERN to identify the presence of lead in painting (limit </a:t>
            </a:r>
            <a:r>
              <a:rPr lang="en-GB" b="1" dirty="0"/>
              <a:t>0.2 mg/cm</a:t>
            </a:r>
            <a:r>
              <a:rPr lang="en-GB" b="1" baseline="30000" dirty="0"/>
              <a:t>2</a:t>
            </a:r>
            <a:r>
              <a:rPr lang="en-GB" dirty="0"/>
              <a:t>)</a:t>
            </a:r>
          </a:p>
          <a:p>
            <a:endParaRPr lang="en-GB" dirty="0"/>
          </a:p>
          <a:p>
            <a:r>
              <a:rPr lang="en-GB" dirty="0"/>
              <a:t>In general, the following </a:t>
            </a:r>
            <a:r>
              <a:rPr lang="en-GB" b="1" dirty="0"/>
              <a:t>principles</a:t>
            </a:r>
            <a:r>
              <a:rPr lang="en-GB" dirty="0"/>
              <a:t> should be followed:</a:t>
            </a:r>
          </a:p>
          <a:p>
            <a:pPr lvl="2"/>
            <a:r>
              <a:rPr lang="en-GB" sz="2200" dirty="0"/>
              <a:t>All interventions on painted surfaces should be limited</a:t>
            </a:r>
          </a:p>
          <a:p>
            <a:pPr lvl="2"/>
            <a:r>
              <a:rPr lang="en-GB" sz="2200" dirty="0"/>
              <a:t>Non-destructive interventions are preferred</a:t>
            </a:r>
          </a:p>
          <a:p>
            <a:pPr lvl="2"/>
            <a:r>
              <a:rPr lang="en-GB" sz="2200" dirty="0"/>
              <a:t>Methods of intervention that do not produce dust are preferred</a:t>
            </a:r>
            <a:endParaRPr lang="en-GB" dirty="0"/>
          </a:p>
          <a:p>
            <a:pPr marL="36576" indent="0">
              <a:buNone/>
            </a:pPr>
            <a:endParaRPr lang="en-GB" dirty="0"/>
          </a:p>
          <a:p>
            <a:r>
              <a:rPr lang="en-GB" dirty="0"/>
              <a:t>In case lead is present, </a:t>
            </a:r>
            <a:r>
              <a:rPr lang="en-GB" b="1" dirty="0"/>
              <a:t>protective measures</a:t>
            </a:r>
            <a:r>
              <a:rPr lang="en-GB" dirty="0"/>
              <a:t>:</a:t>
            </a:r>
          </a:p>
          <a:p>
            <a:pPr lvl="2"/>
            <a:r>
              <a:rPr lang="en-GB" sz="2200" dirty="0"/>
              <a:t>PPE (coverall, mask, gloves) and high standard hygiene </a:t>
            </a:r>
          </a:p>
          <a:p>
            <a:pPr lvl="2"/>
            <a:r>
              <a:rPr lang="en-US" sz="2200" dirty="0"/>
              <a:t>Suction equipment at source of dust</a:t>
            </a:r>
          </a:p>
          <a:p>
            <a:pPr lvl="2"/>
            <a:r>
              <a:rPr lang="en-US" sz="2200" dirty="0"/>
              <a:t>Waste in plastic bag well sealed</a:t>
            </a:r>
          </a:p>
          <a:p>
            <a:pPr lvl="2"/>
            <a:r>
              <a:rPr lang="en-GB" sz="2200" dirty="0"/>
              <a:t>Protection of surrounding areas (confined working area)</a:t>
            </a:r>
          </a:p>
          <a:p>
            <a:pPr lvl="2"/>
            <a:endParaRPr lang="en-US" sz="2200" dirty="0"/>
          </a:p>
          <a:p>
            <a:endParaRPr lang="en-GB" dirty="0"/>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24</a:t>
            </a:fld>
            <a:endParaRPr lang="en-US" dirty="0"/>
          </a:p>
        </p:txBody>
      </p:sp>
    </p:spTree>
    <p:extLst>
      <p:ext uri="{BB962C8B-B14F-4D97-AF65-F5344CB8AC3E}">
        <p14:creationId xmlns:p14="http://schemas.microsoft.com/office/powerpoint/2010/main" val="1562166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Measuring lead in paint </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436777" y="1333500"/>
            <a:ext cx="8008723" cy="4673600"/>
          </a:xfrm>
        </p:spPr>
        <p:txBody>
          <a:bodyPr>
            <a:normAutofit/>
          </a:bodyPr>
          <a:lstStyle/>
          <a:p>
            <a:r>
              <a:rPr lang="en-US" dirty="0"/>
              <a:t>Measuring instrument using </a:t>
            </a:r>
            <a:r>
              <a:rPr lang="en-US" b="1" dirty="0"/>
              <a:t>x-ray fluorescence</a:t>
            </a:r>
          </a:p>
          <a:p>
            <a:endParaRPr lang="en-US" b="1" dirty="0"/>
          </a:p>
          <a:p>
            <a:r>
              <a:rPr lang="en-US" dirty="0"/>
              <a:t>CERN bought measuring instrument and is now training few members of the Staff </a:t>
            </a:r>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25</a:t>
            </a:fld>
            <a:endParaRPr lang="en-US" dirty="0"/>
          </a:p>
        </p:txBody>
      </p:sp>
    </p:spTree>
    <p:extLst>
      <p:ext uri="{BB962C8B-B14F-4D97-AF65-F5344CB8AC3E}">
        <p14:creationId xmlns:p14="http://schemas.microsoft.com/office/powerpoint/2010/main" val="536635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Lead paint – Further notes</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330200" y="1197924"/>
            <a:ext cx="8353854" cy="4686300"/>
          </a:xfrm>
        </p:spPr>
        <p:txBody>
          <a:bodyPr>
            <a:normAutofit/>
          </a:bodyPr>
          <a:lstStyle/>
          <a:p>
            <a:r>
              <a:rPr lang="en-US" dirty="0"/>
              <a:t>Lead paint was widely used, because it dries quickly, gives colors and is anticorrosive</a:t>
            </a:r>
          </a:p>
          <a:p>
            <a:endParaRPr lang="en-US" dirty="0"/>
          </a:p>
          <a:p>
            <a:r>
              <a:rPr lang="en-US" dirty="0"/>
              <a:t> Legislations in Switzerland and France are the following:</a:t>
            </a:r>
          </a:p>
          <a:p>
            <a:r>
              <a:rPr lang="en-US" u="sng" dirty="0"/>
              <a:t>Switzerland:</a:t>
            </a:r>
          </a:p>
          <a:p>
            <a:pPr lvl="1"/>
            <a:r>
              <a:rPr lang="en-US" sz="2200" dirty="0"/>
              <a:t>OTConst (</a:t>
            </a:r>
            <a:r>
              <a:rPr lang="fr-FR" sz="2200" dirty="0"/>
              <a:t>Ordonnance fédérale</a:t>
            </a:r>
            <a:r>
              <a:rPr lang="en-US" sz="2200" dirty="0"/>
              <a:t>) states that the responsible of the work should </a:t>
            </a:r>
            <a:r>
              <a:rPr lang="en-US" sz="2200" b="1" dirty="0"/>
              <a:t>consider the dangerous pollutants </a:t>
            </a:r>
            <a:r>
              <a:rPr lang="en-US" sz="2200" dirty="0"/>
              <a:t>(“lead” is no officially stated) caused by the activities </a:t>
            </a:r>
          </a:p>
          <a:p>
            <a:pPr lvl="1"/>
            <a:r>
              <a:rPr lang="en-US" sz="2200" dirty="0"/>
              <a:t>In 2013, Canton of Geneva states that all constructions built </a:t>
            </a:r>
            <a:r>
              <a:rPr lang="en-US" sz="2200" b="1" dirty="0"/>
              <a:t>before 2006 </a:t>
            </a:r>
            <a:r>
              <a:rPr lang="en-US" sz="2200" dirty="0"/>
              <a:t>should be analyzed in case of intervention on painted surfaces. If the analysis is not done, precautions must be taken as if lead is present. Limit value is </a:t>
            </a:r>
            <a:r>
              <a:rPr lang="en-US" sz="2200" b="1" dirty="0"/>
              <a:t>0.2 mg/cm</a:t>
            </a:r>
            <a:r>
              <a:rPr lang="en-US" sz="2200" b="1" baseline="30000" dirty="0"/>
              <a:t>2</a:t>
            </a:r>
            <a:r>
              <a:rPr lang="en-US" sz="2200" dirty="0"/>
              <a:t>. </a:t>
            </a:r>
          </a:p>
          <a:p>
            <a:pPr lvl="1"/>
            <a:endParaRPr lang="en-US" sz="2200" dirty="0"/>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26</a:t>
            </a:fld>
            <a:endParaRPr lang="en-US" dirty="0"/>
          </a:p>
        </p:txBody>
      </p:sp>
    </p:spTree>
    <p:extLst>
      <p:ext uri="{BB962C8B-B14F-4D97-AF65-F5344CB8AC3E}">
        <p14:creationId xmlns:p14="http://schemas.microsoft.com/office/powerpoint/2010/main" val="1694587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Lead paint – Further notes</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330200" y="1320800"/>
            <a:ext cx="8051800" cy="4552371"/>
          </a:xfrm>
        </p:spPr>
        <p:txBody>
          <a:bodyPr>
            <a:normAutofit/>
          </a:bodyPr>
          <a:lstStyle/>
          <a:p>
            <a:r>
              <a:rPr lang="en-US" u="sng" dirty="0"/>
              <a:t>France:</a:t>
            </a:r>
          </a:p>
          <a:p>
            <a:pPr lvl="1"/>
            <a:r>
              <a:rPr lang="en-US" sz="2200" b="1" dirty="0"/>
              <a:t>Obligation</a:t>
            </a:r>
            <a:r>
              <a:rPr lang="en-US" sz="2200" dirty="0"/>
              <a:t> to analyze lead quantity of painted surfaces only for </a:t>
            </a:r>
            <a:r>
              <a:rPr lang="en-US" sz="2200" b="1" dirty="0"/>
              <a:t>inhabited houses </a:t>
            </a:r>
            <a:r>
              <a:rPr lang="en-US" sz="2200" dirty="0"/>
              <a:t>built before 1949 (not applicable at CERN). Limit is </a:t>
            </a:r>
            <a:r>
              <a:rPr lang="en-US" sz="2200" b="1" dirty="0"/>
              <a:t>1 mg/cm</a:t>
            </a:r>
            <a:r>
              <a:rPr lang="en-US" sz="2200" b="1" baseline="30000" dirty="0"/>
              <a:t>2</a:t>
            </a:r>
            <a:r>
              <a:rPr lang="en-US" sz="2200" dirty="0"/>
              <a:t>.</a:t>
            </a:r>
          </a:p>
          <a:p>
            <a:pPr lvl="1"/>
            <a:r>
              <a:rPr lang="en-US" sz="2200" dirty="0"/>
              <a:t>In 2014, </a:t>
            </a:r>
            <a:r>
              <a:rPr lang="en-US" sz="2200" b="1" dirty="0"/>
              <a:t>recommendation</a:t>
            </a:r>
            <a:r>
              <a:rPr lang="en-US" sz="2200" dirty="0"/>
              <a:t> that </a:t>
            </a:r>
            <a:r>
              <a:rPr lang="en-GB" sz="2200" dirty="0"/>
              <a:t>any</a:t>
            </a:r>
            <a:r>
              <a:rPr lang="en-GB" sz="2200" b="1" dirty="0"/>
              <a:t> </a:t>
            </a:r>
            <a:r>
              <a:rPr lang="en-GB" sz="2200" dirty="0"/>
              <a:t>activity involving intervention on painted surfaces requires an </a:t>
            </a:r>
            <a:r>
              <a:rPr lang="en-GB" sz="2200" b="1" dirty="0"/>
              <a:t>analysis</a:t>
            </a:r>
            <a:r>
              <a:rPr lang="en-GB" sz="2200" dirty="0"/>
              <a:t>. </a:t>
            </a:r>
            <a:r>
              <a:rPr lang="en-GB" sz="2200" b="1" dirty="0"/>
              <a:t>No limits </a:t>
            </a:r>
            <a:r>
              <a:rPr lang="en-GB" sz="2200" dirty="0"/>
              <a:t>are stated.</a:t>
            </a:r>
            <a:endParaRPr lang="en-US" sz="2200" dirty="0"/>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27</a:t>
            </a:fld>
            <a:endParaRPr lang="en-US" dirty="0"/>
          </a:p>
        </p:txBody>
      </p:sp>
    </p:spTree>
    <p:extLst>
      <p:ext uri="{BB962C8B-B14F-4D97-AF65-F5344CB8AC3E}">
        <p14:creationId xmlns:p14="http://schemas.microsoft.com/office/powerpoint/2010/main" val="424790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Hazards related to lead</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457200" y="1435791"/>
            <a:ext cx="8226854" cy="4198094"/>
          </a:xfrm>
        </p:spPr>
        <p:txBody>
          <a:bodyPr/>
          <a:lstStyle/>
          <a:p>
            <a:r>
              <a:rPr lang="en-GB" dirty="0"/>
              <a:t>Lead is classified as </a:t>
            </a:r>
            <a:r>
              <a:rPr lang="en-GB" b="1" dirty="0"/>
              <a:t>toxic to reproduction and to organs </a:t>
            </a:r>
            <a:r>
              <a:rPr lang="en-GB" dirty="0"/>
              <a:t>and </a:t>
            </a:r>
            <a:r>
              <a:rPr lang="en-GB" b="1" dirty="0"/>
              <a:t>harmful to aquatic life</a:t>
            </a:r>
          </a:p>
          <a:p>
            <a:r>
              <a:rPr lang="en-GB" dirty="0"/>
              <a:t>Exposure can happen though inhalation (lead dust) or ingestion (lead powder/dust)</a:t>
            </a:r>
          </a:p>
          <a:p>
            <a:r>
              <a:rPr lang="en-GB" dirty="0"/>
              <a:t>Symptoms are headaches, nausea or damage to kidney or brain, infertility, cancer</a:t>
            </a:r>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3</a:t>
            </a:fld>
            <a:endParaRPr lang="en-US" dirty="0"/>
          </a:p>
        </p:txBody>
      </p:sp>
      <p:pic>
        <p:nvPicPr>
          <p:cNvPr id="11" name="Picture 10">
            <a:extLst>
              <a:ext uri="{FF2B5EF4-FFF2-40B4-BE49-F238E27FC236}">
                <a16:creationId xmlns:a16="http://schemas.microsoft.com/office/drawing/2014/main" id="{BE622D37-02A0-FA49-9193-15B05273FA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0220" y="4099385"/>
            <a:ext cx="1688381" cy="1714773"/>
          </a:xfrm>
          <a:prstGeom prst="rect">
            <a:avLst/>
          </a:prstGeom>
        </p:spPr>
      </p:pic>
      <p:pic>
        <p:nvPicPr>
          <p:cNvPr id="13" name="Picture 12">
            <a:extLst>
              <a:ext uri="{FF2B5EF4-FFF2-40B4-BE49-F238E27FC236}">
                <a16:creationId xmlns:a16="http://schemas.microsoft.com/office/drawing/2014/main" id="{E2464100-1F78-FF40-AA38-8EB5BC2D1C9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20010" y="4117996"/>
            <a:ext cx="1753756" cy="1753756"/>
          </a:xfrm>
          <a:prstGeom prst="rect">
            <a:avLst/>
          </a:prstGeom>
        </p:spPr>
      </p:pic>
      <p:pic>
        <p:nvPicPr>
          <p:cNvPr id="15" name="Picture 14">
            <a:extLst>
              <a:ext uri="{FF2B5EF4-FFF2-40B4-BE49-F238E27FC236}">
                <a16:creationId xmlns:a16="http://schemas.microsoft.com/office/drawing/2014/main" id="{EB94C083-0482-2D43-A3AA-ACC40B1698D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19026686">
            <a:off x="6580073" y="4246623"/>
            <a:ext cx="1330406" cy="1330406"/>
          </a:xfrm>
          <a:prstGeom prst="rect">
            <a:avLst/>
          </a:prstGeom>
        </p:spPr>
      </p:pic>
    </p:spTree>
    <p:extLst>
      <p:ext uri="{BB962C8B-B14F-4D97-AF65-F5344CB8AC3E}">
        <p14:creationId xmlns:p14="http://schemas.microsoft.com/office/powerpoint/2010/main" val="427755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Issues faced</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457200" y="1435791"/>
            <a:ext cx="8226854" cy="4198094"/>
          </a:xfrm>
        </p:spPr>
        <p:txBody>
          <a:bodyPr/>
          <a:lstStyle/>
          <a:p>
            <a:pPr marL="36576" indent="0">
              <a:buNone/>
            </a:pPr>
            <a:r>
              <a:rPr lang="en-GB" dirty="0"/>
              <a:t>Not ideal situation:</a:t>
            </a:r>
          </a:p>
          <a:p>
            <a:r>
              <a:rPr lang="en-GB" dirty="0"/>
              <a:t>High level of oxidation</a:t>
            </a:r>
          </a:p>
          <a:p>
            <a:r>
              <a:rPr lang="en-GB" dirty="0"/>
              <a:t>Incorrect storing </a:t>
            </a:r>
          </a:p>
          <a:p>
            <a:endParaRPr lang="en-GB" dirty="0"/>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4</a:t>
            </a:fld>
            <a:endParaRPr lang="en-US" dirty="0"/>
          </a:p>
        </p:txBody>
      </p:sp>
      <p:pic>
        <p:nvPicPr>
          <p:cNvPr id="7" name="Image 8">
            <a:extLst>
              <a:ext uri="{FF2B5EF4-FFF2-40B4-BE49-F238E27FC236}">
                <a16:creationId xmlns:a16="http://schemas.microsoft.com/office/drawing/2014/main" id="{65CF2755-7C9C-574B-8DE0-1C9275E71D27}"/>
              </a:ext>
            </a:extLst>
          </p:cNvPr>
          <p:cNvPicPr>
            <a:picLocks noChangeAspect="1"/>
          </p:cNvPicPr>
          <p:nvPr/>
        </p:nvPicPr>
        <p:blipFill>
          <a:blip r:embed="rId2"/>
          <a:stretch>
            <a:fillRect/>
          </a:stretch>
        </p:blipFill>
        <p:spPr>
          <a:xfrm>
            <a:off x="384746" y="3257536"/>
            <a:ext cx="2584589" cy="1938441"/>
          </a:xfrm>
          <a:prstGeom prst="rect">
            <a:avLst/>
          </a:prstGeom>
        </p:spPr>
      </p:pic>
      <p:pic>
        <p:nvPicPr>
          <p:cNvPr id="9" name="Image 10">
            <a:extLst>
              <a:ext uri="{FF2B5EF4-FFF2-40B4-BE49-F238E27FC236}">
                <a16:creationId xmlns:a16="http://schemas.microsoft.com/office/drawing/2014/main" id="{FA3FB14E-A7C6-3B49-997F-39D86EE5895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10179" y="2828574"/>
            <a:ext cx="2646329" cy="2367403"/>
          </a:xfrm>
          <a:prstGeom prst="rect">
            <a:avLst/>
          </a:prstGeom>
        </p:spPr>
      </p:pic>
      <p:pic>
        <p:nvPicPr>
          <p:cNvPr id="18" name="Picture 17">
            <a:extLst>
              <a:ext uri="{FF2B5EF4-FFF2-40B4-BE49-F238E27FC236}">
                <a16:creationId xmlns:a16="http://schemas.microsoft.com/office/drawing/2014/main" id="{0EA25D0D-2943-CE40-815B-EFFB1CC744F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243626" y="3257536"/>
            <a:ext cx="2592262" cy="1944197"/>
          </a:xfrm>
          <a:prstGeom prst="rect">
            <a:avLst/>
          </a:prstGeom>
        </p:spPr>
      </p:pic>
    </p:spTree>
    <p:extLst>
      <p:ext uri="{BB962C8B-B14F-4D97-AF65-F5344CB8AC3E}">
        <p14:creationId xmlns:p14="http://schemas.microsoft.com/office/powerpoint/2010/main" val="1292893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Issues faced</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457200" y="1435791"/>
            <a:ext cx="6464300" cy="4198094"/>
          </a:xfrm>
        </p:spPr>
        <p:txBody>
          <a:bodyPr>
            <a:normAutofit/>
          </a:bodyPr>
          <a:lstStyle/>
          <a:p>
            <a:r>
              <a:rPr lang="en-GB" dirty="0"/>
              <a:t>Misuse</a:t>
            </a:r>
          </a:p>
          <a:p>
            <a:r>
              <a:rPr lang="en-GB" dirty="0"/>
              <a:t>Poor traceability </a:t>
            </a:r>
          </a:p>
          <a:p>
            <a:endParaRPr lang="en-GB" dirty="0"/>
          </a:p>
          <a:p>
            <a:endParaRPr lang="en-GB" dirty="0"/>
          </a:p>
          <a:p>
            <a:endParaRPr lang="en-GB" dirty="0"/>
          </a:p>
          <a:p>
            <a:pPr marL="36576" indent="0">
              <a:buNone/>
            </a:pPr>
            <a:r>
              <a:rPr lang="en-GB" dirty="0"/>
              <a:t>Personnel not always conscious about:</a:t>
            </a:r>
          </a:p>
          <a:p>
            <a:r>
              <a:rPr lang="en-GB" dirty="0"/>
              <a:t>basic CERN lead safety rules (HSE safety guideline on lead existing from </a:t>
            </a:r>
            <a:r>
              <a:rPr lang="en-GB" b="1" dirty="0"/>
              <a:t>2011</a:t>
            </a:r>
            <a:r>
              <a:rPr lang="en-GB" dirty="0"/>
              <a:t>)</a:t>
            </a:r>
          </a:p>
          <a:p>
            <a:r>
              <a:rPr lang="en-GB" dirty="0"/>
              <a:t>hazards and safety measures related to lead</a:t>
            </a:r>
          </a:p>
          <a:p>
            <a:endParaRPr lang="en-GB" dirty="0"/>
          </a:p>
          <a:p>
            <a:endParaRPr lang="en-GB" dirty="0"/>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5</a:t>
            </a:fld>
            <a:endParaRPr lang="en-US" dirty="0"/>
          </a:p>
        </p:txBody>
      </p:sp>
      <p:sp>
        <p:nvSpPr>
          <p:cNvPr id="7" name="Down Arrow 6">
            <a:extLst>
              <a:ext uri="{FF2B5EF4-FFF2-40B4-BE49-F238E27FC236}">
                <a16:creationId xmlns:a16="http://schemas.microsoft.com/office/drawing/2014/main" id="{86E0AF14-9F8A-1248-974A-6782B3783AA4}"/>
              </a:ext>
            </a:extLst>
          </p:cNvPr>
          <p:cNvSpPr/>
          <p:nvPr/>
        </p:nvSpPr>
        <p:spPr>
          <a:xfrm>
            <a:off x="1762835" y="2633179"/>
            <a:ext cx="457200" cy="7136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0D80A3D-7C6E-CD4C-838D-CB43E5EC79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21500" y="3896112"/>
            <a:ext cx="1562565" cy="1562565"/>
          </a:xfrm>
          <a:prstGeom prst="rect">
            <a:avLst/>
          </a:prstGeom>
        </p:spPr>
      </p:pic>
    </p:spTree>
    <p:extLst>
      <p:ext uri="{BB962C8B-B14F-4D97-AF65-F5344CB8AC3E}">
        <p14:creationId xmlns:p14="http://schemas.microsoft.com/office/powerpoint/2010/main" val="3552435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First solutions</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457200" y="1435791"/>
            <a:ext cx="8226854" cy="2522892"/>
          </a:xfrm>
        </p:spPr>
        <p:txBody>
          <a:bodyPr>
            <a:normAutofit/>
          </a:bodyPr>
          <a:lstStyle/>
          <a:p>
            <a:r>
              <a:rPr lang="en-GB" sz="2800" dirty="0"/>
              <a:t>Latest attempt to intervene in 2016 (after previous actions in the years before) consisted in:</a:t>
            </a:r>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6</a:t>
            </a:fld>
            <a:endParaRPr lang="en-US" dirty="0"/>
          </a:p>
        </p:txBody>
      </p:sp>
      <p:sp>
        <p:nvSpPr>
          <p:cNvPr id="10" name="Right Arrow 9">
            <a:extLst>
              <a:ext uri="{FF2B5EF4-FFF2-40B4-BE49-F238E27FC236}">
                <a16:creationId xmlns:a16="http://schemas.microsoft.com/office/drawing/2014/main" id="{FAB92EAD-CCA2-9849-B34F-D4E389669FCC}"/>
              </a:ext>
            </a:extLst>
          </p:cNvPr>
          <p:cNvSpPr/>
          <p:nvPr/>
        </p:nvSpPr>
        <p:spPr>
          <a:xfrm>
            <a:off x="5997620" y="318843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Content Placeholder 2">
            <a:extLst>
              <a:ext uri="{FF2B5EF4-FFF2-40B4-BE49-F238E27FC236}">
                <a16:creationId xmlns:a16="http://schemas.microsoft.com/office/drawing/2014/main" id="{39B2A61E-4A8D-6244-9A5E-AC8621891F27}"/>
              </a:ext>
            </a:extLst>
          </p:cNvPr>
          <p:cNvSpPr txBox="1">
            <a:spLocks/>
          </p:cNvSpPr>
          <p:nvPr/>
        </p:nvSpPr>
        <p:spPr>
          <a:xfrm>
            <a:off x="7161484" y="3138259"/>
            <a:ext cx="1181029" cy="584993"/>
          </a:xfrm>
          <a:prstGeom prst="rect">
            <a:avLst/>
          </a:prstGeom>
        </p:spPr>
        <p:txBody>
          <a:bodyPr vert="horz">
            <a:normAutofit/>
          </a:bodyPr>
          <a:lstStyle>
            <a:lvl1pPr marL="493776" indent="-457200" algn="l" rtl="0" eaLnBrk="1" latinLnBrk="0" hangingPunct="1">
              <a:spcBef>
                <a:spcPct val="20000"/>
              </a:spcBef>
              <a:buClr>
                <a:schemeClr val="tx1"/>
              </a:buClr>
              <a:buSzPct val="80000"/>
              <a:buFont typeface="Arial"/>
              <a:buChar char="•"/>
              <a:defRPr kumimoji="0" sz="2400" b="0" i="0" kern="1200" baseline="0">
                <a:solidFill>
                  <a:schemeClr val="tx1"/>
                </a:solidFill>
                <a:latin typeface="Calibri Courant" charset="0"/>
                <a:ea typeface="+mn-ea"/>
                <a:cs typeface="+mn-cs"/>
              </a:defRPr>
            </a:lvl1pPr>
            <a:lvl2pPr marL="905256" indent="-457200" algn="l" rtl="0" eaLnBrk="1" latinLnBrk="0" hangingPunct="1">
              <a:spcBef>
                <a:spcPct val="20000"/>
              </a:spcBef>
              <a:buClr>
                <a:schemeClr val="tx1"/>
              </a:buClr>
              <a:buSzPct val="90000"/>
              <a:buFont typeface="Arial"/>
              <a:buChar char="•"/>
              <a:defRPr kumimoji="0" sz="2600" b="0" i="0" kern="1200">
                <a:solidFill>
                  <a:schemeClr val="tx1"/>
                </a:solidFill>
                <a:latin typeface="Calibri Courant" charset="0"/>
                <a:ea typeface="+mn-ea"/>
                <a:cs typeface="+mn-cs"/>
              </a:defRPr>
            </a:lvl2pPr>
            <a:lvl3pPr marL="1092708" indent="-342900" algn="l" rtl="0" eaLnBrk="1" latinLnBrk="0" hangingPunct="1">
              <a:spcBef>
                <a:spcPct val="20000"/>
              </a:spcBef>
              <a:buClr>
                <a:schemeClr val="tx1"/>
              </a:buClr>
              <a:buSzPct val="85000"/>
              <a:buFont typeface="Arial"/>
              <a:buChar char="•"/>
              <a:defRPr kumimoji="0" sz="2400" b="0" i="0" kern="1200">
                <a:solidFill>
                  <a:schemeClr val="tx1"/>
                </a:solidFill>
                <a:latin typeface="Calibri Courant" charset="0"/>
                <a:ea typeface="+mn-ea"/>
                <a:cs typeface="+mn-cs"/>
              </a:defRPr>
            </a:lvl3pPr>
            <a:lvl4pPr marL="1385316" indent="-342900" algn="l" rtl="0" eaLnBrk="1" latinLnBrk="0" hangingPunct="1">
              <a:spcBef>
                <a:spcPct val="20000"/>
              </a:spcBef>
              <a:buClr>
                <a:schemeClr val="tx1"/>
              </a:buClr>
              <a:buSzPct val="90000"/>
              <a:buFont typeface="Arial"/>
              <a:buChar char="•"/>
              <a:defRPr kumimoji="0" sz="2000" b="0" i="0" kern="1200">
                <a:solidFill>
                  <a:schemeClr val="tx1"/>
                </a:solidFill>
                <a:latin typeface="Calibri Courant" charset="0"/>
                <a:ea typeface="+mn-ea"/>
                <a:cs typeface="+mn-cs"/>
              </a:defRPr>
            </a:lvl4pPr>
            <a:lvl5pPr marL="1650492" indent="-342900" algn="l" rtl="0" eaLnBrk="1" latinLnBrk="0" hangingPunct="1">
              <a:spcBef>
                <a:spcPct val="20000"/>
              </a:spcBef>
              <a:buClr>
                <a:schemeClr val="tx1"/>
              </a:buClr>
              <a:buSzPct val="100000"/>
              <a:buFont typeface="Arial"/>
              <a:buChar char="•"/>
              <a:defRPr kumimoji="0" sz="2000" b="0" i="0" kern="1200">
                <a:solidFill>
                  <a:schemeClr val="tx1"/>
                </a:solidFill>
                <a:latin typeface="Calibri Courant"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GB" sz="2800" dirty="0"/>
              <a:t>How?</a:t>
            </a:r>
          </a:p>
        </p:txBody>
      </p:sp>
      <p:sp>
        <p:nvSpPr>
          <p:cNvPr id="14" name="Content Placeholder 2">
            <a:extLst>
              <a:ext uri="{FF2B5EF4-FFF2-40B4-BE49-F238E27FC236}">
                <a16:creationId xmlns:a16="http://schemas.microsoft.com/office/drawing/2014/main" id="{89B33887-ED41-A649-91CD-B21C34563DFB}"/>
              </a:ext>
            </a:extLst>
          </p:cNvPr>
          <p:cNvSpPr txBox="1">
            <a:spLocks/>
          </p:cNvSpPr>
          <p:nvPr/>
        </p:nvSpPr>
        <p:spPr>
          <a:xfrm>
            <a:off x="457200" y="5000292"/>
            <a:ext cx="8285356" cy="879748"/>
          </a:xfrm>
          <a:prstGeom prst="rect">
            <a:avLst/>
          </a:prstGeom>
        </p:spPr>
        <p:txBody>
          <a:bodyPr vert="horz">
            <a:normAutofit/>
          </a:bodyPr>
          <a:lstStyle>
            <a:lvl1pPr marL="493776" indent="-457200" algn="l" rtl="0" eaLnBrk="1" latinLnBrk="0" hangingPunct="1">
              <a:spcBef>
                <a:spcPct val="20000"/>
              </a:spcBef>
              <a:buClr>
                <a:schemeClr val="tx1"/>
              </a:buClr>
              <a:buSzPct val="80000"/>
              <a:buFont typeface="Arial"/>
              <a:buChar char="•"/>
              <a:defRPr kumimoji="0" sz="2400" b="0" i="0" kern="1200" baseline="0">
                <a:solidFill>
                  <a:schemeClr val="tx1"/>
                </a:solidFill>
                <a:latin typeface="Calibri Courant" charset="0"/>
                <a:ea typeface="+mn-ea"/>
                <a:cs typeface="+mn-cs"/>
              </a:defRPr>
            </a:lvl1pPr>
            <a:lvl2pPr marL="905256" indent="-457200" algn="l" rtl="0" eaLnBrk="1" latinLnBrk="0" hangingPunct="1">
              <a:spcBef>
                <a:spcPct val="20000"/>
              </a:spcBef>
              <a:buClr>
                <a:schemeClr val="tx1"/>
              </a:buClr>
              <a:buSzPct val="90000"/>
              <a:buFont typeface="Arial"/>
              <a:buChar char="•"/>
              <a:defRPr kumimoji="0" sz="2600" b="0" i="0" kern="1200">
                <a:solidFill>
                  <a:schemeClr val="tx1"/>
                </a:solidFill>
                <a:latin typeface="Calibri Courant" charset="0"/>
                <a:ea typeface="+mn-ea"/>
                <a:cs typeface="+mn-cs"/>
              </a:defRPr>
            </a:lvl2pPr>
            <a:lvl3pPr marL="1092708" indent="-342900" algn="l" rtl="0" eaLnBrk="1" latinLnBrk="0" hangingPunct="1">
              <a:spcBef>
                <a:spcPct val="20000"/>
              </a:spcBef>
              <a:buClr>
                <a:schemeClr val="tx1"/>
              </a:buClr>
              <a:buSzPct val="85000"/>
              <a:buFont typeface="Arial"/>
              <a:buChar char="•"/>
              <a:defRPr kumimoji="0" sz="2400" b="0" i="0" kern="1200">
                <a:solidFill>
                  <a:schemeClr val="tx1"/>
                </a:solidFill>
                <a:latin typeface="Calibri Courant" charset="0"/>
                <a:ea typeface="+mn-ea"/>
                <a:cs typeface="+mn-cs"/>
              </a:defRPr>
            </a:lvl3pPr>
            <a:lvl4pPr marL="1385316" indent="-342900" algn="l" rtl="0" eaLnBrk="1" latinLnBrk="0" hangingPunct="1">
              <a:spcBef>
                <a:spcPct val="20000"/>
              </a:spcBef>
              <a:buClr>
                <a:schemeClr val="tx1"/>
              </a:buClr>
              <a:buSzPct val="90000"/>
              <a:buFont typeface="Arial"/>
              <a:buChar char="•"/>
              <a:defRPr kumimoji="0" sz="2000" b="0" i="0" kern="1200">
                <a:solidFill>
                  <a:schemeClr val="tx1"/>
                </a:solidFill>
                <a:latin typeface="Calibri Courant" charset="0"/>
                <a:ea typeface="+mn-ea"/>
                <a:cs typeface="+mn-cs"/>
              </a:defRPr>
            </a:lvl4pPr>
            <a:lvl5pPr marL="1650492" indent="-342900" algn="l" rtl="0" eaLnBrk="1" latinLnBrk="0" hangingPunct="1">
              <a:spcBef>
                <a:spcPct val="20000"/>
              </a:spcBef>
              <a:buClr>
                <a:schemeClr val="tx1"/>
              </a:buClr>
              <a:buSzPct val="100000"/>
              <a:buFont typeface="Arial"/>
              <a:buChar char="•"/>
              <a:defRPr kumimoji="0" sz="2000" b="0" i="0" kern="1200">
                <a:solidFill>
                  <a:schemeClr val="tx1"/>
                </a:solidFill>
                <a:latin typeface="Calibri Courant"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Font typeface="Arial"/>
              <a:buNone/>
            </a:pPr>
            <a:r>
              <a:rPr lang="en-GB" sz="2800" dirty="0">
                <a:solidFill>
                  <a:srgbClr val="C00000"/>
                </a:solidFill>
              </a:rPr>
              <a:t>Needed new/updated documentation and procedures!</a:t>
            </a:r>
          </a:p>
        </p:txBody>
      </p:sp>
      <p:sp>
        <p:nvSpPr>
          <p:cNvPr id="11" name="Content Placeholder 2">
            <a:extLst>
              <a:ext uri="{FF2B5EF4-FFF2-40B4-BE49-F238E27FC236}">
                <a16:creationId xmlns:a16="http://schemas.microsoft.com/office/drawing/2014/main" id="{AF890A7B-2C0B-0045-AB49-320BE6E327AD}"/>
              </a:ext>
            </a:extLst>
          </p:cNvPr>
          <p:cNvSpPr txBox="1">
            <a:spLocks/>
          </p:cNvSpPr>
          <p:nvPr/>
        </p:nvSpPr>
        <p:spPr>
          <a:xfrm>
            <a:off x="567065" y="2544767"/>
            <a:ext cx="5245100" cy="2522892"/>
          </a:xfrm>
          <a:prstGeom prst="rect">
            <a:avLst/>
          </a:prstGeom>
        </p:spPr>
        <p:txBody>
          <a:bodyPr vert="horz">
            <a:normAutofit/>
          </a:bodyPr>
          <a:lstStyle>
            <a:lvl1pPr marL="493776" indent="-457200" algn="l" rtl="0" eaLnBrk="1" latinLnBrk="0" hangingPunct="1">
              <a:spcBef>
                <a:spcPct val="20000"/>
              </a:spcBef>
              <a:buClr>
                <a:schemeClr val="tx1"/>
              </a:buClr>
              <a:buSzPct val="80000"/>
              <a:buFont typeface="Arial"/>
              <a:buChar char="•"/>
              <a:defRPr kumimoji="0" sz="2400" b="0" i="0" kern="1200" baseline="0">
                <a:solidFill>
                  <a:schemeClr val="tx1"/>
                </a:solidFill>
                <a:latin typeface="Calibri Courant" charset="0"/>
                <a:ea typeface="+mn-ea"/>
                <a:cs typeface="+mn-cs"/>
              </a:defRPr>
            </a:lvl1pPr>
            <a:lvl2pPr marL="905256" indent="-457200" algn="l" rtl="0" eaLnBrk="1" latinLnBrk="0" hangingPunct="1">
              <a:spcBef>
                <a:spcPct val="20000"/>
              </a:spcBef>
              <a:buClr>
                <a:schemeClr val="tx1"/>
              </a:buClr>
              <a:buSzPct val="90000"/>
              <a:buFont typeface="Arial"/>
              <a:buChar char="•"/>
              <a:defRPr kumimoji="0" sz="2600" b="0" i="0" kern="1200">
                <a:solidFill>
                  <a:schemeClr val="tx1"/>
                </a:solidFill>
                <a:latin typeface="Calibri Courant" charset="0"/>
                <a:ea typeface="+mn-ea"/>
                <a:cs typeface="+mn-cs"/>
              </a:defRPr>
            </a:lvl2pPr>
            <a:lvl3pPr marL="1092708" indent="-342900" algn="l" rtl="0" eaLnBrk="1" latinLnBrk="0" hangingPunct="1">
              <a:spcBef>
                <a:spcPct val="20000"/>
              </a:spcBef>
              <a:buClr>
                <a:schemeClr val="tx1"/>
              </a:buClr>
              <a:buSzPct val="85000"/>
              <a:buFont typeface="Arial"/>
              <a:buChar char="•"/>
              <a:defRPr kumimoji="0" sz="2400" b="0" i="0" kern="1200">
                <a:solidFill>
                  <a:schemeClr val="tx1"/>
                </a:solidFill>
                <a:latin typeface="Calibri Courant" charset="0"/>
                <a:ea typeface="+mn-ea"/>
                <a:cs typeface="+mn-cs"/>
              </a:defRPr>
            </a:lvl3pPr>
            <a:lvl4pPr marL="1385316" indent="-342900" algn="l" rtl="0" eaLnBrk="1" latinLnBrk="0" hangingPunct="1">
              <a:spcBef>
                <a:spcPct val="20000"/>
              </a:spcBef>
              <a:buClr>
                <a:schemeClr val="tx1"/>
              </a:buClr>
              <a:buSzPct val="90000"/>
              <a:buFont typeface="Arial"/>
              <a:buChar char="•"/>
              <a:defRPr kumimoji="0" sz="2000" b="0" i="0" kern="1200">
                <a:solidFill>
                  <a:schemeClr val="tx1"/>
                </a:solidFill>
                <a:latin typeface="Calibri Courant" charset="0"/>
                <a:ea typeface="+mn-ea"/>
                <a:cs typeface="+mn-cs"/>
              </a:defRPr>
            </a:lvl4pPr>
            <a:lvl5pPr marL="1650492" indent="-342900" algn="l" rtl="0" eaLnBrk="1" latinLnBrk="0" hangingPunct="1">
              <a:spcBef>
                <a:spcPct val="20000"/>
              </a:spcBef>
              <a:buClr>
                <a:schemeClr val="tx1"/>
              </a:buClr>
              <a:buSzPct val="100000"/>
              <a:buFont typeface="Arial"/>
              <a:buChar char="•"/>
              <a:defRPr kumimoji="0" sz="2000" b="0" i="0" kern="1200">
                <a:solidFill>
                  <a:schemeClr val="tx1"/>
                </a:solidFill>
                <a:latin typeface="Calibri Courant"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1"/>
            <a:r>
              <a:rPr lang="en-GB" dirty="0"/>
              <a:t>Increase awareness of users</a:t>
            </a:r>
          </a:p>
          <a:p>
            <a:pPr lvl="1"/>
            <a:r>
              <a:rPr lang="en-GB" dirty="0"/>
              <a:t>Remove and store unused lead</a:t>
            </a:r>
          </a:p>
          <a:p>
            <a:pPr lvl="1"/>
            <a:r>
              <a:rPr lang="en-GB" dirty="0"/>
              <a:t>Support for the experiments wanting to keep using lead </a:t>
            </a:r>
          </a:p>
        </p:txBody>
      </p:sp>
    </p:spTree>
    <p:extLst>
      <p:ext uri="{BB962C8B-B14F-4D97-AF65-F5344CB8AC3E}">
        <p14:creationId xmlns:p14="http://schemas.microsoft.com/office/powerpoint/2010/main" val="341898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HSE Guideline</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457200" y="1435790"/>
            <a:ext cx="7973122" cy="4545909"/>
          </a:xfrm>
        </p:spPr>
        <p:txBody>
          <a:bodyPr>
            <a:normAutofit/>
          </a:bodyPr>
          <a:lstStyle/>
          <a:p>
            <a:r>
              <a:rPr lang="en-GB" sz="2600" dirty="0">
                <a:solidFill>
                  <a:srgbClr val="C00000"/>
                </a:solidFill>
              </a:rPr>
              <a:t>HSE Safety Guideline – Safe handling and storage of lead at CERN </a:t>
            </a:r>
            <a:endParaRPr lang="en-GB" i="1" dirty="0"/>
          </a:p>
          <a:p>
            <a:pPr marL="36576" indent="0">
              <a:buNone/>
            </a:pPr>
            <a:r>
              <a:rPr lang="en-GB" dirty="0"/>
              <a:t>       </a:t>
            </a:r>
            <a:r>
              <a:rPr lang="en-GB" sz="2200" i="1" dirty="0"/>
              <a:t>from 2011, latest version released in 2019</a:t>
            </a:r>
          </a:p>
          <a:p>
            <a:pPr marL="36576" indent="0">
              <a:buNone/>
            </a:pPr>
            <a:endParaRPr lang="en-GB" sz="2200" i="1" dirty="0"/>
          </a:p>
          <a:p>
            <a:pPr lvl="1"/>
            <a:r>
              <a:rPr lang="en-GB" sz="2400" dirty="0"/>
              <a:t>Health effects and potential exposure</a:t>
            </a:r>
          </a:p>
          <a:p>
            <a:pPr lvl="1"/>
            <a:endParaRPr lang="en-GB" sz="2400" dirty="0"/>
          </a:p>
          <a:p>
            <a:pPr lvl="1"/>
            <a:r>
              <a:rPr lang="en-GB" sz="2400" dirty="0"/>
              <a:t>Rules and safety measures for lead handling:</a:t>
            </a:r>
          </a:p>
          <a:p>
            <a:pPr lvl="2"/>
            <a:r>
              <a:rPr lang="en-GB" sz="2200" dirty="0"/>
              <a:t>No pregnant woman, no &lt;18</a:t>
            </a:r>
          </a:p>
          <a:p>
            <a:pPr lvl="2"/>
            <a:r>
              <a:rPr lang="en-GB" sz="2200" dirty="0"/>
              <a:t>No eating, drinking, smoking and high standard hygiene</a:t>
            </a:r>
          </a:p>
          <a:p>
            <a:pPr lvl="2"/>
            <a:r>
              <a:rPr lang="en-GB" sz="2200" dirty="0"/>
              <a:t>Training  and PPE – mask  (&gt;1 h), gloves, safety shoes </a:t>
            </a:r>
          </a:p>
          <a:p>
            <a:pPr lvl="2"/>
            <a:endParaRPr lang="en-GB" sz="2200" dirty="0"/>
          </a:p>
          <a:p>
            <a:pPr lvl="1"/>
            <a:endParaRPr lang="en-GB" sz="2400" dirty="0"/>
          </a:p>
          <a:p>
            <a:endParaRPr lang="en-GB" dirty="0"/>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7</a:t>
            </a:fld>
            <a:endParaRPr lang="en-US" dirty="0"/>
          </a:p>
        </p:txBody>
      </p:sp>
    </p:spTree>
    <p:extLst>
      <p:ext uri="{BB962C8B-B14F-4D97-AF65-F5344CB8AC3E}">
        <p14:creationId xmlns:p14="http://schemas.microsoft.com/office/powerpoint/2010/main" val="271669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HSE Guideline</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457200" y="1435791"/>
            <a:ext cx="8226854" cy="4198094"/>
          </a:xfrm>
        </p:spPr>
        <p:txBody>
          <a:bodyPr/>
          <a:lstStyle/>
          <a:p>
            <a:pPr lvl="1"/>
            <a:r>
              <a:rPr lang="en-GB" sz="2400" dirty="0"/>
              <a:t>Limits followed at CERN for lead:</a:t>
            </a:r>
          </a:p>
          <a:p>
            <a:pPr lvl="1"/>
            <a:endParaRPr lang="en-GB" sz="2400" dirty="0"/>
          </a:p>
          <a:p>
            <a:pPr lvl="1"/>
            <a:endParaRPr lang="en-GB" sz="2400" dirty="0"/>
          </a:p>
          <a:p>
            <a:endParaRPr lang="en-GB" dirty="0"/>
          </a:p>
          <a:p>
            <a:endParaRPr lang="en-GB" dirty="0"/>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8</a:t>
            </a:fld>
            <a:endParaRPr lang="en-US" dirty="0"/>
          </a:p>
        </p:txBody>
      </p:sp>
      <p:graphicFrame>
        <p:nvGraphicFramePr>
          <p:cNvPr id="8" name="Table 7">
            <a:extLst>
              <a:ext uri="{FF2B5EF4-FFF2-40B4-BE49-F238E27FC236}">
                <a16:creationId xmlns:a16="http://schemas.microsoft.com/office/drawing/2014/main" id="{DB939AF9-56C7-D64F-A959-635EBFD3F369}"/>
              </a:ext>
            </a:extLst>
          </p:cNvPr>
          <p:cNvGraphicFramePr>
            <a:graphicFrameLocks noGrp="1"/>
          </p:cNvGraphicFramePr>
          <p:nvPr>
            <p:extLst>
              <p:ext uri="{D42A27DB-BD31-4B8C-83A1-F6EECF244321}">
                <p14:modId xmlns:p14="http://schemas.microsoft.com/office/powerpoint/2010/main" val="432567814"/>
              </p:ext>
            </p:extLst>
          </p:nvPr>
        </p:nvGraphicFramePr>
        <p:xfrm>
          <a:off x="786027" y="2466798"/>
          <a:ext cx="7569200" cy="3163630"/>
        </p:xfrm>
        <a:graphic>
          <a:graphicData uri="http://schemas.openxmlformats.org/drawingml/2006/table">
            <a:tbl>
              <a:tblPr firstRow="1" bandRow="1">
                <a:tableStyleId>{5C22544A-7EE6-4342-B048-85BDC9FD1C3A}</a:tableStyleId>
              </a:tblPr>
              <a:tblGrid>
                <a:gridCol w="3784600">
                  <a:extLst>
                    <a:ext uri="{9D8B030D-6E8A-4147-A177-3AD203B41FA5}">
                      <a16:colId xmlns:a16="http://schemas.microsoft.com/office/drawing/2014/main" val="3658552518"/>
                    </a:ext>
                  </a:extLst>
                </a:gridCol>
                <a:gridCol w="3784600">
                  <a:extLst>
                    <a:ext uri="{9D8B030D-6E8A-4147-A177-3AD203B41FA5}">
                      <a16:colId xmlns:a16="http://schemas.microsoft.com/office/drawing/2014/main" val="1273462067"/>
                    </a:ext>
                  </a:extLst>
                </a:gridCol>
              </a:tblGrid>
              <a:tr h="547323">
                <a:tc>
                  <a:txBody>
                    <a:bodyPr/>
                    <a:lstStyle/>
                    <a:p>
                      <a:r>
                        <a:rPr lang="en-GB" sz="2000" dirty="0"/>
                        <a:t>Air exposure:</a:t>
                      </a:r>
                    </a:p>
                  </a:txBody>
                  <a:tcPr>
                    <a:solidFill>
                      <a:schemeClr val="accent3"/>
                    </a:solidFill>
                  </a:tcPr>
                </a:tc>
                <a:tc>
                  <a:txBody>
                    <a:bodyPr/>
                    <a:lstStyle/>
                    <a:p>
                      <a:r>
                        <a:rPr lang="en-GB" sz="2000" dirty="0"/>
                        <a:t>Surface contamination:</a:t>
                      </a:r>
                    </a:p>
                  </a:txBody>
                  <a:tcPr>
                    <a:solidFill>
                      <a:schemeClr val="accent3"/>
                    </a:solidFill>
                  </a:tcPr>
                </a:tc>
                <a:extLst>
                  <a:ext uri="{0D108BD9-81ED-4DB2-BD59-A6C34878D82A}">
                    <a16:rowId xmlns:a16="http://schemas.microsoft.com/office/drawing/2014/main" val="2922345739"/>
                  </a:ext>
                </a:extLst>
              </a:tr>
              <a:tr h="9094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0.1 mg/m</a:t>
                      </a:r>
                      <a:r>
                        <a:rPr lang="en-GB" sz="2000" b="1" baseline="30000" dirty="0"/>
                        <a:t>3 </a:t>
                      </a:r>
                      <a:r>
                        <a:rPr lang="en-GB" sz="2000" dirty="0"/>
                        <a:t>(average over 8 h/day)</a:t>
                      </a:r>
                    </a:p>
                    <a:p>
                      <a:endParaRPr lang="en-GB" sz="2000" dirty="0"/>
                    </a:p>
                  </a:txBody>
                  <a:tcPr/>
                </a:tc>
                <a:tc>
                  <a:txBody>
                    <a:bodyPr/>
                    <a:lstStyle/>
                    <a:p>
                      <a:r>
                        <a:rPr lang="en-GB" sz="2000" b="1" dirty="0"/>
                        <a:t>10 mg/m</a:t>
                      </a:r>
                      <a:r>
                        <a:rPr lang="en-GB" sz="2000" b="1" baseline="30000" dirty="0"/>
                        <a:t>2</a:t>
                      </a:r>
                      <a:r>
                        <a:rPr lang="en-GB" sz="2000" b="1" dirty="0"/>
                        <a:t> </a:t>
                      </a:r>
                      <a:r>
                        <a:rPr lang="en-GB" sz="2000" dirty="0"/>
                        <a:t>(areas where lead is handled)</a:t>
                      </a:r>
                    </a:p>
                  </a:txBody>
                  <a:tcPr/>
                </a:tc>
                <a:extLst>
                  <a:ext uri="{0D108BD9-81ED-4DB2-BD59-A6C34878D82A}">
                    <a16:rowId xmlns:a16="http://schemas.microsoft.com/office/drawing/2014/main" val="3399501870"/>
                  </a:ext>
                </a:extLst>
              </a:tr>
              <a:tr h="9094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0.8 mg/m</a:t>
                      </a:r>
                      <a:r>
                        <a:rPr lang="en-GB" sz="2000" b="1" baseline="30000" dirty="0"/>
                        <a:t>3</a:t>
                      </a:r>
                      <a:r>
                        <a:rPr lang="en-GB" sz="2000" b="1" dirty="0"/>
                        <a:t> </a:t>
                      </a:r>
                      <a:r>
                        <a:rPr lang="en-GB" sz="2000" dirty="0"/>
                        <a:t>(over 15 min up to 4 times/day)</a:t>
                      </a:r>
                    </a:p>
                  </a:txBody>
                  <a:tcPr/>
                </a:tc>
                <a:tc>
                  <a:txBody>
                    <a:bodyPr/>
                    <a:lstStyle/>
                    <a:p>
                      <a:r>
                        <a:rPr lang="en-GB" sz="2000" b="1" dirty="0"/>
                        <a:t>1 mg/m</a:t>
                      </a:r>
                      <a:r>
                        <a:rPr lang="en-GB" sz="2000" b="1" baseline="30000" dirty="0"/>
                        <a:t>2</a:t>
                      </a:r>
                      <a:r>
                        <a:rPr lang="en-GB" sz="2000" b="1" dirty="0"/>
                        <a:t> </a:t>
                      </a:r>
                      <a:r>
                        <a:rPr lang="en-GB" sz="2000" dirty="0"/>
                        <a:t>(areas lead free)</a:t>
                      </a:r>
                    </a:p>
                  </a:txBody>
                  <a:tcPr/>
                </a:tc>
                <a:extLst>
                  <a:ext uri="{0D108BD9-81ED-4DB2-BD59-A6C34878D82A}">
                    <a16:rowId xmlns:a16="http://schemas.microsoft.com/office/drawing/2014/main" val="2322346076"/>
                  </a:ext>
                </a:extLst>
              </a:tr>
              <a:tr h="5124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dirty="0"/>
                        <a:t>Swiss/France legal limits and quoted in HSE guideline</a:t>
                      </a:r>
                    </a:p>
                  </a:txBody>
                  <a:tcPr/>
                </a:tc>
                <a:tc>
                  <a:txBody>
                    <a:bodyPr/>
                    <a:lstStyle/>
                    <a:p>
                      <a:r>
                        <a:rPr lang="en-GB" sz="2000" i="1" dirty="0"/>
                        <a:t>Values given by HSE guideline</a:t>
                      </a:r>
                    </a:p>
                  </a:txBody>
                  <a:tcPr/>
                </a:tc>
                <a:extLst>
                  <a:ext uri="{0D108BD9-81ED-4DB2-BD59-A6C34878D82A}">
                    <a16:rowId xmlns:a16="http://schemas.microsoft.com/office/drawing/2014/main" val="2410487807"/>
                  </a:ext>
                </a:extLst>
              </a:tr>
            </a:tbl>
          </a:graphicData>
        </a:graphic>
      </p:graphicFrame>
    </p:spTree>
    <p:extLst>
      <p:ext uri="{BB962C8B-B14F-4D97-AF65-F5344CB8AC3E}">
        <p14:creationId xmlns:p14="http://schemas.microsoft.com/office/powerpoint/2010/main" val="2815689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E06-EB94-8D43-89AF-B42470B8071C}"/>
              </a:ext>
            </a:extLst>
          </p:cNvPr>
          <p:cNvSpPr>
            <a:spLocks noGrp="1"/>
          </p:cNvSpPr>
          <p:nvPr>
            <p:ph type="title"/>
          </p:nvPr>
        </p:nvSpPr>
        <p:spPr>
          <a:xfrm>
            <a:off x="457200" y="257481"/>
            <a:ext cx="8226854" cy="940443"/>
          </a:xfrm>
        </p:spPr>
        <p:txBody>
          <a:bodyPr/>
          <a:lstStyle/>
          <a:p>
            <a:r>
              <a:rPr lang="en-GB" dirty="0"/>
              <a:t>EP Procedure</a:t>
            </a:r>
          </a:p>
        </p:txBody>
      </p:sp>
      <p:sp>
        <p:nvSpPr>
          <p:cNvPr id="3" name="Content Placeholder 2">
            <a:extLst>
              <a:ext uri="{FF2B5EF4-FFF2-40B4-BE49-F238E27FC236}">
                <a16:creationId xmlns:a16="http://schemas.microsoft.com/office/drawing/2014/main" id="{FEF81FD8-8F27-7C49-86C5-BA9D6E1685E0}"/>
              </a:ext>
            </a:extLst>
          </p:cNvPr>
          <p:cNvSpPr>
            <a:spLocks noGrp="1"/>
          </p:cNvSpPr>
          <p:nvPr>
            <p:ph idx="1"/>
          </p:nvPr>
        </p:nvSpPr>
        <p:spPr>
          <a:xfrm>
            <a:off x="457200" y="1113986"/>
            <a:ext cx="7939667" cy="4174603"/>
          </a:xfrm>
        </p:spPr>
        <p:txBody>
          <a:bodyPr>
            <a:normAutofit/>
          </a:bodyPr>
          <a:lstStyle/>
          <a:p>
            <a:r>
              <a:rPr lang="en-GB" sz="2600" dirty="0">
                <a:solidFill>
                  <a:srgbClr val="C00000"/>
                </a:solidFill>
              </a:rPr>
              <a:t>EP Procedure – EP Department lead safety procedure for control, handling, transport and storage </a:t>
            </a:r>
            <a:endParaRPr lang="en-GB" sz="2600" i="1" dirty="0">
              <a:solidFill>
                <a:srgbClr val="C00000"/>
              </a:solidFill>
            </a:endParaRPr>
          </a:p>
          <a:p>
            <a:pPr marL="36576" indent="0">
              <a:buNone/>
            </a:pPr>
            <a:r>
              <a:rPr lang="en-GB" sz="2600" dirty="0"/>
              <a:t>      </a:t>
            </a:r>
            <a:r>
              <a:rPr lang="en-GB" sz="2200" i="1" dirty="0"/>
              <a:t>from 2016, latest version released in 2018</a:t>
            </a:r>
          </a:p>
          <a:p>
            <a:pPr marL="448056" lvl="1" indent="0">
              <a:buNone/>
            </a:pPr>
            <a:endParaRPr lang="en-GB" sz="2400" b="1" dirty="0"/>
          </a:p>
          <a:p>
            <a:pPr marL="36576" indent="0">
              <a:buNone/>
            </a:pPr>
            <a:endParaRPr lang="en-GB" sz="4400" b="1" dirty="0"/>
          </a:p>
          <a:p>
            <a:endParaRPr lang="en-GB" dirty="0"/>
          </a:p>
        </p:txBody>
      </p:sp>
      <p:sp>
        <p:nvSpPr>
          <p:cNvPr id="4" name="Date Placeholder 3">
            <a:extLst>
              <a:ext uri="{FF2B5EF4-FFF2-40B4-BE49-F238E27FC236}">
                <a16:creationId xmlns:a16="http://schemas.microsoft.com/office/drawing/2014/main" id="{C2D8F4FC-B081-CF4D-B237-E88ECEFA605C}"/>
              </a:ext>
            </a:extLst>
          </p:cNvPr>
          <p:cNvSpPr>
            <a:spLocks noGrp="1"/>
          </p:cNvSpPr>
          <p:nvPr>
            <p:ph type="dt" sz="half" idx="2"/>
          </p:nvPr>
        </p:nvSpPr>
        <p:spPr/>
        <p:txBody>
          <a:bodyPr/>
          <a:lstStyle/>
          <a:p>
            <a:r>
              <a:rPr lang="en-US"/>
              <a:t>15 May 2019</a:t>
            </a:r>
            <a:endParaRPr lang="en-US" dirty="0"/>
          </a:p>
        </p:txBody>
      </p:sp>
      <p:sp>
        <p:nvSpPr>
          <p:cNvPr id="5" name="Footer Placeholder 4">
            <a:extLst>
              <a:ext uri="{FF2B5EF4-FFF2-40B4-BE49-F238E27FC236}">
                <a16:creationId xmlns:a16="http://schemas.microsoft.com/office/drawing/2014/main" id="{AD4FD95E-8464-244B-8C62-E227DBD18D9B}"/>
              </a:ext>
            </a:extLst>
          </p:cNvPr>
          <p:cNvSpPr>
            <a:spLocks noGrp="1"/>
          </p:cNvSpPr>
          <p:nvPr>
            <p:ph type="ftr" sz="quarter" idx="3"/>
          </p:nvPr>
        </p:nvSpPr>
        <p:spPr/>
        <p:txBody>
          <a:bodyPr/>
          <a:lstStyle/>
          <a:p>
            <a:r>
              <a:rPr lang="en-US"/>
              <a:t>ITSF 2019 </a:t>
            </a:r>
            <a:endParaRPr lang="en-US" dirty="0"/>
          </a:p>
        </p:txBody>
      </p:sp>
      <p:sp>
        <p:nvSpPr>
          <p:cNvPr id="6" name="Slide Number Placeholder 5">
            <a:extLst>
              <a:ext uri="{FF2B5EF4-FFF2-40B4-BE49-F238E27FC236}">
                <a16:creationId xmlns:a16="http://schemas.microsoft.com/office/drawing/2014/main" id="{93C63A9B-1D98-DF4B-8B43-897EBAAD27B6}"/>
              </a:ext>
            </a:extLst>
          </p:cNvPr>
          <p:cNvSpPr>
            <a:spLocks noGrp="1"/>
          </p:cNvSpPr>
          <p:nvPr>
            <p:ph type="sldNum" sz="quarter" idx="4"/>
          </p:nvPr>
        </p:nvSpPr>
        <p:spPr/>
        <p:txBody>
          <a:bodyPr/>
          <a:lstStyle/>
          <a:p>
            <a:fld id="{17918391-D411-FE40-AAD7-861AE5233E0E}" type="slidenum">
              <a:rPr lang="en-US" smtClean="0"/>
              <a:pPr/>
              <a:t>9</a:t>
            </a:fld>
            <a:endParaRPr lang="en-US" dirty="0"/>
          </a:p>
        </p:txBody>
      </p:sp>
      <p:sp>
        <p:nvSpPr>
          <p:cNvPr id="7" name="Content Placeholder 2">
            <a:extLst>
              <a:ext uri="{FF2B5EF4-FFF2-40B4-BE49-F238E27FC236}">
                <a16:creationId xmlns:a16="http://schemas.microsoft.com/office/drawing/2014/main" id="{3AC45B78-C10D-004C-9A4A-2A5EE6B413B6}"/>
              </a:ext>
            </a:extLst>
          </p:cNvPr>
          <p:cNvSpPr txBox="1">
            <a:spLocks/>
          </p:cNvSpPr>
          <p:nvPr/>
        </p:nvSpPr>
        <p:spPr>
          <a:xfrm>
            <a:off x="942009" y="2603299"/>
            <a:ext cx="6097869" cy="3935613"/>
          </a:xfrm>
          <a:prstGeom prst="rect">
            <a:avLst/>
          </a:prstGeom>
        </p:spPr>
        <p:txBody>
          <a:bodyPr vert="horz">
            <a:normAutofit fontScale="55000" lnSpcReduction="20000"/>
          </a:bodyPr>
          <a:lstStyle>
            <a:lvl1pPr marL="493776" indent="-457200" algn="l" rtl="0" eaLnBrk="1" latinLnBrk="0" hangingPunct="1">
              <a:spcBef>
                <a:spcPct val="20000"/>
              </a:spcBef>
              <a:buClr>
                <a:schemeClr val="tx1"/>
              </a:buClr>
              <a:buSzPct val="80000"/>
              <a:buFont typeface="Arial"/>
              <a:buChar char="•"/>
              <a:defRPr kumimoji="0" sz="2400" b="0" i="0" kern="1200" baseline="0">
                <a:solidFill>
                  <a:schemeClr val="tx1"/>
                </a:solidFill>
                <a:latin typeface="Calibri Courant" charset="0"/>
                <a:ea typeface="+mn-ea"/>
                <a:cs typeface="+mn-cs"/>
              </a:defRPr>
            </a:lvl1pPr>
            <a:lvl2pPr marL="905256" indent="-457200" algn="l" rtl="0" eaLnBrk="1" latinLnBrk="0" hangingPunct="1">
              <a:spcBef>
                <a:spcPct val="20000"/>
              </a:spcBef>
              <a:buClr>
                <a:schemeClr val="tx1"/>
              </a:buClr>
              <a:buSzPct val="90000"/>
              <a:buFont typeface="Arial"/>
              <a:buChar char="•"/>
              <a:defRPr kumimoji="0" sz="2600" b="0" i="0" kern="1200">
                <a:solidFill>
                  <a:schemeClr val="tx1"/>
                </a:solidFill>
                <a:latin typeface="Calibri Courant" charset="0"/>
                <a:ea typeface="+mn-ea"/>
                <a:cs typeface="+mn-cs"/>
              </a:defRPr>
            </a:lvl2pPr>
            <a:lvl3pPr marL="1092708" indent="-342900" algn="l" rtl="0" eaLnBrk="1" latinLnBrk="0" hangingPunct="1">
              <a:spcBef>
                <a:spcPct val="20000"/>
              </a:spcBef>
              <a:buClr>
                <a:schemeClr val="tx1"/>
              </a:buClr>
              <a:buSzPct val="85000"/>
              <a:buFont typeface="Arial"/>
              <a:buChar char="•"/>
              <a:defRPr kumimoji="0" sz="2400" b="0" i="0" kern="1200">
                <a:solidFill>
                  <a:schemeClr val="tx1"/>
                </a:solidFill>
                <a:latin typeface="Calibri Courant" charset="0"/>
                <a:ea typeface="+mn-ea"/>
                <a:cs typeface="+mn-cs"/>
              </a:defRPr>
            </a:lvl3pPr>
            <a:lvl4pPr marL="1385316" indent="-342900" algn="l" rtl="0" eaLnBrk="1" latinLnBrk="0" hangingPunct="1">
              <a:spcBef>
                <a:spcPct val="20000"/>
              </a:spcBef>
              <a:buClr>
                <a:schemeClr val="tx1"/>
              </a:buClr>
              <a:buSzPct val="90000"/>
              <a:buFont typeface="Arial"/>
              <a:buChar char="•"/>
              <a:defRPr kumimoji="0" sz="2000" b="0" i="0" kern="1200">
                <a:solidFill>
                  <a:schemeClr val="tx1"/>
                </a:solidFill>
                <a:latin typeface="Calibri Courant" charset="0"/>
                <a:ea typeface="+mn-ea"/>
                <a:cs typeface="+mn-cs"/>
              </a:defRPr>
            </a:lvl4pPr>
            <a:lvl5pPr marL="1650492" indent="-342900" algn="l" rtl="0" eaLnBrk="1" latinLnBrk="0" hangingPunct="1">
              <a:spcBef>
                <a:spcPct val="20000"/>
              </a:spcBef>
              <a:buClr>
                <a:schemeClr val="tx1"/>
              </a:buClr>
              <a:buSzPct val="100000"/>
              <a:buFont typeface="Arial"/>
              <a:buChar char="•"/>
              <a:defRPr kumimoji="0" sz="2000" b="0" i="0" kern="1200">
                <a:solidFill>
                  <a:schemeClr val="tx1"/>
                </a:solidFill>
                <a:latin typeface="Calibri Courant"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Font typeface="Arial"/>
              <a:buNone/>
            </a:pPr>
            <a:r>
              <a:rPr lang="en-GB" sz="4400" dirty="0"/>
              <a:t>Removal:</a:t>
            </a:r>
            <a:endParaRPr lang="en-GB" sz="3600" dirty="0"/>
          </a:p>
          <a:p>
            <a:r>
              <a:rPr lang="en-GB" sz="4200" dirty="0"/>
              <a:t>Residual activity measured by RP </a:t>
            </a:r>
          </a:p>
          <a:p>
            <a:r>
              <a:rPr lang="en-GB" sz="4200" dirty="0"/>
              <a:t>Packed in plastic bags well sealed                and secured on washable palette</a:t>
            </a:r>
          </a:p>
          <a:p>
            <a:r>
              <a:rPr lang="en-GB" sz="4200" dirty="0"/>
              <a:t>Palette with barcode for tracking </a:t>
            </a:r>
          </a:p>
          <a:p>
            <a:pPr marL="448056" lvl="1" indent="0">
              <a:buNone/>
            </a:pPr>
            <a:endParaRPr lang="en-GB" sz="3300" dirty="0"/>
          </a:p>
          <a:p>
            <a:pPr marL="36576" indent="0">
              <a:buFont typeface="Arial"/>
              <a:buNone/>
            </a:pPr>
            <a:r>
              <a:rPr lang="en-GB" sz="4400" dirty="0"/>
              <a:t>Compliant storage:</a:t>
            </a:r>
          </a:p>
          <a:p>
            <a:r>
              <a:rPr lang="en-GB" sz="4200" dirty="0"/>
              <a:t>Only conventional bricks</a:t>
            </a:r>
          </a:p>
          <a:p>
            <a:r>
              <a:rPr lang="en-GB" sz="4200" dirty="0"/>
              <a:t>Far from workplaces</a:t>
            </a:r>
          </a:p>
          <a:p>
            <a:r>
              <a:rPr lang="en-GB" sz="4200" dirty="0"/>
              <a:t>Ventilated and floor withstands the weight</a:t>
            </a:r>
          </a:p>
        </p:txBody>
      </p:sp>
      <p:sp>
        <p:nvSpPr>
          <p:cNvPr id="8" name="Right Arrow 7">
            <a:extLst>
              <a:ext uri="{FF2B5EF4-FFF2-40B4-BE49-F238E27FC236}">
                <a16:creationId xmlns:a16="http://schemas.microsoft.com/office/drawing/2014/main" id="{8215250D-DDC4-224A-B2BF-CFDC36C6B6B0}"/>
              </a:ext>
            </a:extLst>
          </p:cNvPr>
          <p:cNvSpPr/>
          <p:nvPr/>
        </p:nvSpPr>
        <p:spPr>
          <a:xfrm>
            <a:off x="5722830" y="2989264"/>
            <a:ext cx="917377" cy="3287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Content Placeholder 2">
            <a:extLst>
              <a:ext uri="{FF2B5EF4-FFF2-40B4-BE49-F238E27FC236}">
                <a16:creationId xmlns:a16="http://schemas.microsoft.com/office/drawing/2014/main" id="{39530C50-1D8F-BA40-96E2-45E1E9ECD7FD}"/>
              </a:ext>
            </a:extLst>
          </p:cNvPr>
          <p:cNvSpPr txBox="1">
            <a:spLocks/>
          </p:cNvSpPr>
          <p:nvPr/>
        </p:nvSpPr>
        <p:spPr>
          <a:xfrm>
            <a:off x="6724017" y="2496702"/>
            <a:ext cx="1988712" cy="1313824"/>
          </a:xfrm>
          <a:prstGeom prst="rect">
            <a:avLst/>
          </a:prstGeom>
        </p:spPr>
        <p:txBody>
          <a:bodyPr vert="horz">
            <a:noAutofit/>
          </a:bodyPr>
          <a:lstStyle>
            <a:lvl1pPr marL="493776" indent="-457200" algn="l" rtl="0" eaLnBrk="1" latinLnBrk="0" hangingPunct="1">
              <a:spcBef>
                <a:spcPct val="20000"/>
              </a:spcBef>
              <a:buClr>
                <a:schemeClr val="tx1"/>
              </a:buClr>
              <a:buSzPct val="80000"/>
              <a:buFont typeface="Arial"/>
              <a:buChar char="•"/>
              <a:defRPr kumimoji="0" sz="2400" b="0" i="0" kern="1200" baseline="0">
                <a:solidFill>
                  <a:schemeClr val="tx1"/>
                </a:solidFill>
                <a:latin typeface="Calibri Courant" charset="0"/>
                <a:ea typeface="+mn-ea"/>
                <a:cs typeface="+mn-cs"/>
              </a:defRPr>
            </a:lvl1pPr>
            <a:lvl2pPr marL="905256" indent="-457200" algn="l" rtl="0" eaLnBrk="1" latinLnBrk="0" hangingPunct="1">
              <a:spcBef>
                <a:spcPct val="20000"/>
              </a:spcBef>
              <a:buClr>
                <a:schemeClr val="tx1"/>
              </a:buClr>
              <a:buSzPct val="90000"/>
              <a:buFont typeface="Arial"/>
              <a:buChar char="•"/>
              <a:defRPr kumimoji="0" sz="2600" b="0" i="0" kern="1200">
                <a:solidFill>
                  <a:schemeClr val="tx1"/>
                </a:solidFill>
                <a:latin typeface="Calibri Courant" charset="0"/>
                <a:ea typeface="+mn-ea"/>
                <a:cs typeface="+mn-cs"/>
              </a:defRPr>
            </a:lvl2pPr>
            <a:lvl3pPr marL="1092708" indent="-342900" algn="l" rtl="0" eaLnBrk="1" latinLnBrk="0" hangingPunct="1">
              <a:spcBef>
                <a:spcPct val="20000"/>
              </a:spcBef>
              <a:buClr>
                <a:schemeClr val="tx1"/>
              </a:buClr>
              <a:buSzPct val="85000"/>
              <a:buFont typeface="Arial"/>
              <a:buChar char="•"/>
              <a:defRPr kumimoji="0" sz="2400" b="0" i="0" kern="1200">
                <a:solidFill>
                  <a:schemeClr val="tx1"/>
                </a:solidFill>
                <a:latin typeface="Calibri Courant" charset="0"/>
                <a:ea typeface="+mn-ea"/>
                <a:cs typeface="+mn-cs"/>
              </a:defRPr>
            </a:lvl3pPr>
            <a:lvl4pPr marL="1385316" indent="-342900" algn="l" rtl="0" eaLnBrk="1" latinLnBrk="0" hangingPunct="1">
              <a:spcBef>
                <a:spcPct val="20000"/>
              </a:spcBef>
              <a:buClr>
                <a:schemeClr val="tx1"/>
              </a:buClr>
              <a:buSzPct val="90000"/>
              <a:buFont typeface="Arial"/>
              <a:buChar char="•"/>
              <a:defRPr kumimoji="0" sz="2000" b="0" i="0" kern="1200">
                <a:solidFill>
                  <a:schemeClr val="tx1"/>
                </a:solidFill>
                <a:latin typeface="Calibri Courant" charset="0"/>
                <a:ea typeface="+mn-ea"/>
                <a:cs typeface="+mn-cs"/>
              </a:defRPr>
            </a:lvl4pPr>
            <a:lvl5pPr marL="1650492" indent="-342900" algn="l" rtl="0" eaLnBrk="1" latinLnBrk="0" hangingPunct="1">
              <a:spcBef>
                <a:spcPct val="20000"/>
              </a:spcBef>
              <a:buClr>
                <a:schemeClr val="tx1"/>
              </a:buClr>
              <a:buSzPct val="100000"/>
              <a:buFont typeface="Arial"/>
              <a:buChar char="•"/>
              <a:defRPr kumimoji="0" sz="2000" b="0" i="0" kern="1200">
                <a:solidFill>
                  <a:schemeClr val="tx1"/>
                </a:solidFill>
                <a:latin typeface="Calibri Courant"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Font typeface="Arial"/>
              <a:buNone/>
            </a:pPr>
            <a:r>
              <a:rPr lang="en-GB" dirty="0">
                <a:solidFill>
                  <a:srgbClr val="00B050"/>
                </a:solidFill>
              </a:rPr>
              <a:t>Radioactive lead declared as radioactive waste!</a:t>
            </a:r>
          </a:p>
        </p:txBody>
      </p:sp>
    </p:spTree>
    <p:extLst>
      <p:ext uri="{BB962C8B-B14F-4D97-AF65-F5344CB8AC3E}">
        <p14:creationId xmlns:p14="http://schemas.microsoft.com/office/powerpoint/2010/main" val="1405087922"/>
      </p:ext>
    </p:extLst>
  </p:cSld>
  <p:clrMapOvr>
    <a:masterClrMapping/>
  </p:clrMapOvr>
</p:sld>
</file>

<file path=ppt/theme/theme1.xml><?xml version="1.0" encoding="utf-8"?>
<a:theme xmlns:a="http://schemas.openxmlformats.org/drawingml/2006/main" name="CERNCorporate4-3">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d_Presentation_Eve" id="{1CAE7AE8-7909-2D47-9796-13542576F054}" vid="{EEAFFBE1-6DF8-384E-B965-E038CB98CD79}"/>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Lead_Presentation_Eve_template</Template>
  <TotalTime>4045</TotalTime>
  <Words>1918</Words>
  <Application>Microsoft Macintosh PowerPoint</Application>
  <PresentationFormat>On-screen Show (4:3)</PresentationFormat>
  <Paragraphs>323</Paragraphs>
  <Slides>27</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Courant</vt:lpstr>
      <vt:lpstr>Optima</vt:lpstr>
      <vt:lpstr>CERNCorporate4-3</vt:lpstr>
      <vt:lpstr>Lead – How to manage it safely?</vt:lpstr>
      <vt:lpstr>Lead usage at CERN</vt:lpstr>
      <vt:lpstr>Hazards related to lead</vt:lpstr>
      <vt:lpstr>Issues faced</vt:lpstr>
      <vt:lpstr>Issues faced</vt:lpstr>
      <vt:lpstr>First solutions</vt:lpstr>
      <vt:lpstr>HSE Guideline</vt:lpstr>
      <vt:lpstr>HSE Guideline</vt:lpstr>
      <vt:lpstr>EP Procedure</vt:lpstr>
      <vt:lpstr>EP Painting Procedure</vt:lpstr>
      <vt:lpstr>Application of the procedures</vt:lpstr>
      <vt:lpstr>Increase awareness of users</vt:lpstr>
      <vt:lpstr>Remove and store unused lead</vt:lpstr>
      <vt:lpstr>Assess areas with lead</vt:lpstr>
      <vt:lpstr>Assess areas with lead</vt:lpstr>
      <vt:lpstr>Sampling and analysis</vt:lpstr>
      <vt:lpstr>Sampling and cleaning so far</vt:lpstr>
      <vt:lpstr>Future developments</vt:lpstr>
      <vt:lpstr>Open discussion! </vt:lpstr>
      <vt:lpstr>Thank you for your attention! Questions?</vt:lpstr>
      <vt:lpstr>Backup Slides</vt:lpstr>
      <vt:lpstr>Limits at BNL</vt:lpstr>
      <vt:lpstr>Lead paint at CERN</vt:lpstr>
      <vt:lpstr>Lead paint at CERN</vt:lpstr>
      <vt:lpstr>Measuring lead in paint </vt:lpstr>
      <vt:lpstr>Lead paint – Further notes</vt:lpstr>
      <vt:lpstr>Lead paint – Further notes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 Handling, Transport &amp; Storage</dc:title>
  <dc:creator>Eve Dho</dc:creator>
  <cp:lastModifiedBy>Microsoft Office User</cp:lastModifiedBy>
  <cp:revision>204</cp:revision>
  <cp:lastPrinted>2017-10-04T06:31:50Z</cp:lastPrinted>
  <dcterms:created xsi:type="dcterms:W3CDTF">2017-06-06T11:54:46Z</dcterms:created>
  <dcterms:modified xsi:type="dcterms:W3CDTF">2019-05-15T09:52:39Z</dcterms:modified>
</cp:coreProperties>
</file>