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8" r:id="rId2"/>
  </p:sldMasterIdLst>
  <p:notesMasterIdLst>
    <p:notesMasterId r:id="rId38"/>
  </p:notesMasterIdLst>
  <p:sldIdLst>
    <p:sldId id="257" r:id="rId3"/>
    <p:sldId id="256" r:id="rId4"/>
    <p:sldId id="408" r:id="rId5"/>
    <p:sldId id="376" r:id="rId6"/>
    <p:sldId id="264" r:id="rId7"/>
    <p:sldId id="378" r:id="rId8"/>
    <p:sldId id="413" r:id="rId9"/>
    <p:sldId id="411" r:id="rId10"/>
    <p:sldId id="380" r:id="rId11"/>
    <p:sldId id="381" r:id="rId12"/>
    <p:sldId id="383" r:id="rId13"/>
    <p:sldId id="270" r:id="rId14"/>
    <p:sldId id="384" r:id="rId15"/>
    <p:sldId id="385" r:id="rId16"/>
    <p:sldId id="419" r:id="rId17"/>
    <p:sldId id="420" r:id="rId18"/>
    <p:sldId id="386" r:id="rId19"/>
    <p:sldId id="387" r:id="rId20"/>
    <p:sldId id="421" r:id="rId21"/>
    <p:sldId id="389" r:id="rId22"/>
    <p:sldId id="394" r:id="rId23"/>
    <p:sldId id="395" r:id="rId24"/>
    <p:sldId id="397" r:id="rId25"/>
    <p:sldId id="393" r:id="rId26"/>
    <p:sldId id="398" r:id="rId27"/>
    <p:sldId id="390" r:id="rId28"/>
    <p:sldId id="422" r:id="rId29"/>
    <p:sldId id="391" r:id="rId30"/>
    <p:sldId id="392" r:id="rId31"/>
    <p:sldId id="424" r:id="rId32"/>
    <p:sldId id="423" r:id="rId33"/>
    <p:sldId id="405" r:id="rId34"/>
    <p:sldId id="298" r:id="rId35"/>
    <p:sldId id="418" r:id="rId36"/>
    <p:sldId id="25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55" autoAdjust="0"/>
    <p:restoredTop sz="95073"/>
  </p:normalViewPr>
  <p:slideViewPr>
    <p:cSldViewPr snapToGrid="0">
      <p:cViewPr varScale="1">
        <p:scale>
          <a:sx n="89" d="100"/>
          <a:sy n="89" d="100"/>
        </p:scale>
        <p:origin x="248" y="160"/>
      </p:cViewPr>
      <p:guideLst>
        <p:guide orient="horz" pos="2160"/>
        <p:guide pos="3840"/>
      </p:guideLst>
    </p:cSldViewPr>
  </p:slideViewPr>
  <p:notesTextViewPr>
    <p:cViewPr>
      <p:scale>
        <a:sx n="3" d="2"/>
        <a:sy n="3" d="2"/>
      </p:scale>
      <p:origin x="0" y="0"/>
    </p:cViewPr>
  </p:notesTextViewPr>
  <p:sorterViewPr>
    <p:cViewPr>
      <p:scale>
        <a:sx n="133" d="100"/>
        <a:sy n="133"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B1E0F6-951C-425C-9332-0C102B531294}" type="datetimeFigureOut">
              <a:rPr lang="en-GB" smtClean="0"/>
              <a:t>11/05/2019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AFAC84-B53D-4C74-88DB-C6F7F1D6CFFE}" type="slidenum">
              <a:rPr lang="en-GB" smtClean="0"/>
              <a:t>‹#›</a:t>
            </a:fld>
            <a:endParaRPr lang="en-GB"/>
          </a:p>
        </p:txBody>
      </p:sp>
    </p:spTree>
    <p:extLst>
      <p:ext uri="{BB962C8B-B14F-4D97-AF65-F5344CB8AC3E}">
        <p14:creationId xmlns:p14="http://schemas.microsoft.com/office/powerpoint/2010/main" val="4085014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SPS FIRE Project: a major fire safety consolidation in an aging facility to face future challenges. </a:t>
            </a:r>
            <a:r>
              <a:rPr lang="fr-FR"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Super Proton Synchrotron (SPS) is the second largest accelerator at CERN, a 450 GeV proton and heavy ion machine serving the North Area experimental area and playing a key role as an injector for the LHC (Large Hadron Collider). Commissioned in 1976, the SPS featured a fire safety concept dating from the 70’s, that remained unchanged until today and for which CERN management launched a fire safety consolidation study in 2015.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presentation explores the findings of the consolidation study, the challenges of a fire safety consolidation project of a 40-year-old research machine and some of the lessons learned by CERN Fire Safety Engineering Team.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From a very early stage, the fire risk assessment carried out during the study phase, revealed a number of shortcomings in life safety objectives: occupant protection and firefighter safety did not comply with current standards and best practices. In addition, low levels of property protection showed not only potential damage beyond the SPS into upstream machines like the PS (Proton Synchrotron) but also a risk to the continuity of operations of machines and experimental areas located downstream the SPS.</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absence of applicable or fit-for-purpose fire safety codes for large underground research facilities, technical solutions went through a Performance-Based Design exercise benchmarking potential trial designs with the existing situation. As in any retrofit project, operational and maintenance constraints factored heavily in the adopted solution which outstands as best effort from all stakeholders to reach a balanced result between operations, fire safety and budget.</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final word focuses on the lessons learned by CERN Fire Safety Engineering Team in this 11 million € fire safety project which stands as the largest and most ambitious fire safety initiative carried out at CERN.</a:t>
            </a:r>
            <a:endParaRPr lang="fr-FR"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AAFAC84-B53D-4C74-88DB-C6F7F1D6CFFE}" type="slidenum">
              <a:rPr lang="en-GB" smtClean="0"/>
              <a:t>2</a:t>
            </a:fld>
            <a:endParaRPr lang="en-GB"/>
          </a:p>
        </p:txBody>
      </p:sp>
    </p:spTree>
    <p:extLst>
      <p:ext uri="{BB962C8B-B14F-4D97-AF65-F5344CB8AC3E}">
        <p14:creationId xmlns:p14="http://schemas.microsoft.com/office/powerpoint/2010/main" val="2410928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2"/>
            <a:r>
              <a:rPr lang="en-US" dirty="0" smtClean="0"/>
              <a:t>to protect evacuation routes </a:t>
            </a:r>
          </a:p>
          <a:p>
            <a:pPr lvl="2"/>
            <a:r>
              <a:rPr lang="en-US" dirty="0" smtClean="0"/>
              <a:t>to </a:t>
            </a:r>
            <a:r>
              <a:rPr lang="en-US" dirty="0" err="1" smtClean="0"/>
              <a:t>supress</a:t>
            </a:r>
            <a:r>
              <a:rPr lang="en-US" dirty="0" smtClean="0"/>
              <a:t> fire early by sprinkler activation</a:t>
            </a:r>
          </a:p>
          <a:p>
            <a:pPr lvl="2"/>
            <a:r>
              <a:rPr lang="en-US" dirty="0" smtClean="0"/>
              <a:t>to allow firefighter deployment for </a:t>
            </a:r>
            <a:r>
              <a:rPr lang="en-US" dirty="0" err="1" smtClean="0"/>
              <a:t>search&amp;rescue</a:t>
            </a:r>
            <a:r>
              <a:rPr lang="en-US" dirty="0" smtClean="0"/>
              <a:t> and fire attack</a:t>
            </a:r>
          </a:p>
          <a:p>
            <a:pPr lvl="2"/>
            <a:r>
              <a:rPr lang="en-US" dirty="0" smtClean="0"/>
              <a:t>to isolate SPS from other facilities</a:t>
            </a:r>
          </a:p>
          <a:p>
            <a:pPr lvl="2"/>
            <a:r>
              <a:rPr lang="en-US" dirty="0" smtClean="0"/>
              <a:t>to protect/isolate high activation areas</a:t>
            </a:r>
            <a:endParaRPr lang="en-US" dirty="0"/>
          </a:p>
        </p:txBody>
      </p:sp>
      <p:sp>
        <p:nvSpPr>
          <p:cNvPr id="4" name="Espace réservé du numéro de diapositive 3"/>
          <p:cNvSpPr>
            <a:spLocks noGrp="1"/>
          </p:cNvSpPr>
          <p:nvPr>
            <p:ph type="sldNum" sz="quarter" idx="10"/>
          </p:nvPr>
        </p:nvSpPr>
        <p:spPr/>
        <p:txBody>
          <a:bodyPr/>
          <a:lstStyle/>
          <a:p>
            <a:fld id="{990C2854-344B-1540-B106-AD8BDF16B6A0}" type="slidenum">
              <a:rPr lang="en-GB" smtClean="0"/>
              <a:t>19</a:t>
            </a:fld>
            <a:endParaRPr lang="en-GB"/>
          </a:p>
        </p:txBody>
      </p:sp>
    </p:spTree>
    <p:extLst>
      <p:ext uri="{BB962C8B-B14F-4D97-AF65-F5344CB8AC3E}">
        <p14:creationId xmlns:p14="http://schemas.microsoft.com/office/powerpoint/2010/main" val="95912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0C2854-344B-1540-B106-AD8BDF16B6A0}" type="slidenum">
              <a:rPr lang="en-GB" smtClean="0"/>
              <a:t>20</a:t>
            </a:fld>
            <a:endParaRPr lang="en-GB"/>
          </a:p>
        </p:txBody>
      </p:sp>
    </p:spTree>
    <p:extLst>
      <p:ext uri="{BB962C8B-B14F-4D97-AF65-F5344CB8AC3E}">
        <p14:creationId xmlns:p14="http://schemas.microsoft.com/office/powerpoint/2010/main" val="192638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0C2854-344B-1540-B106-AD8BDF16B6A0}" type="slidenum">
              <a:rPr lang="en-GB" smtClean="0"/>
              <a:t>21</a:t>
            </a:fld>
            <a:endParaRPr lang="en-GB"/>
          </a:p>
        </p:txBody>
      </p:sp>
    </p:spTree>
    <p:extLst>
      <p:ext uri="{BB962C8B-B14F-4D97-AF65-F5344CB8AC3E}">
        <p14:creationId xmlns:p14="http://schemas.microsoft.com/office/powerpoint/2010/main" val="896406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0C2854-344B-1540-B106-AD8BDF16B6A0}" type="slidenum">
              <a:rPr lang="en-GB" smtClean="0"/>
              <a:t>24</a:t>
            </a:fld>
            <a:endParaRPr lang="en-GB"/>
          </a:p>
        </p:txBody>
      </p:sp>
    </p:spTree>
    <p:extLst>
      <p:ext uri="{BB962C8B-B14F-4D97-AF65-F5344CB8AC3E}">
        <p14:creationId xmlns:p14="http://schemas.microsoft.com/office/powerpoint/2010/main" val="14602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0C2854-344B-1540-B106-AD8BDF16B6A0}" type="slidenum">
              <a:rPr lang="en-GB" smtClean="0"/>
              <a:t>26</a:t>
            </a:fld>
            <a:endParaRPr lang="en-GB"/>
          </a:p>
        </p:txBody>
      </p:sp>
    </p:spTree>
    <p:extLst>
      <p:ext uri="{BB962C8B-B14F-4D97-AF65-F5344CB8AC3E}">
        <p14:creationId xmlns:p14="http://schemas.microsoft.com/office/powerpoint/2010/main" val="1988153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0C2854-344B-1540-B106-AD8BDF16B6A0}" type="slidenum">
              <a:rPr lang="en-GB" smtClean="0"/>
              <a:t>27</a:t>
            </a:fld>
            <a:endParaRPr lang="en-GB"/>
          </a:p>
        </p:txBody>
      </p:sp>
    </p:spTree>
    <p:extLst>
      <p:ext uri="{BB962C8B-B14F-4D97-AF65-F5344CB8AC3E}">
        <p14:creationId xmlns:p14="http://schemas.microsoft.com/office/powerpoint/2010/main" val="1290418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0C2854-344B-1540-B106-AD8BDF16B6A0}" type="slidenum">
              <a:rPr lang="en-GB" smtClean="0"/>
              <a:t>28</a:t>
            </a:fld>
            <a:endParaRPr lang="en-GB"/>
          </a:p>
        </p:txBody>
      </p:sp>
    </p:spTree>
    <p:extLst>
      <p:ext uri="{BB962C8B-B14F-4D97-AF65-F5344CB8AC3E}">
        <p14:creationId xmlns:p14="http://schemas.microsoft.com/office/powerpoint/2010/main" val="1193778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endParaRPr lang="en-GB" sz="1200" dirty="0"/>
          </a:p>
        </p:txBody>
      </p:sp>
      <p:sp>
        <p:nvSpPr>
          <p:cNvPr id="4" name="Espace réservé du numéro de diapositive 3"/>
          <p:cNvSpPr>
            <a:spLocks noGrp="1"/>
          </p:cNvSpPr>
          <p:nvPr>
            <p:ph type="sldNum" sz="quarter" idx="10"/>
          </p:nvPr>
        </p:nvSpPr>
        <p:spPr/>
        <p:txBody>
          <a:bodyPr/>
          <a:lstStyle/>
          <a:p>
            <a:fld id="{4C7A7694-35F9-CB4F-B989-272F5D7B121D}" type="slidenum">
              <a:rPr lang="en-US" smtClean="0"/>
              <a:t>29</a:t>
            </a:fld>
            <a:endParaRPr lang="en-US"/>
          </a:p>
        </p:txBody>
      </p:sp>
    </p:spTree>
    <p:extLst>
      <p:ext uri="{BB962C8B-B14F-4D97-AF65-F5344CB8AC3E}">
        <p14:creationId xmlns:p14="http://schemas.microsoft.com/office/powerpoint/2010/main" val="1323045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endParaRPr lang="en-GB" sz="1200" dirty="0"/>
          </a:p>
        </p:txBody>
      </p:sp>
      <p:sp>
        <p:nvSpPr>
          <p:cNvPr id="4" name="Espace réservé du numéro de diapositive 3"/>
          <p:cNvSpPr>
            <a:spLocks noGrp="1"/>
          </p:cNvSpPr>
          <p:nvPr>
            <p:ph type="sldNum" sz="quarter" idx="10"/>
          </p:nvPr>
        </p:nvSpPr>
        <p:spPr/>
        <p:txBody>
          <a:bodyPr/>
          <a:lstStyle/>
          <a:p>
            <a:fld id="{4C7A7694-35F9-CB4F-B989-272F5D7B121D}" type="slidenum">
              <a:rPr lang="en-US" smtClean="0"/>
              <a:t>30</a:t>
            </a:fld>
            <a:endParaRPr lang="en-US"/>
          </a:p>
        </p:txBody>
      </p:sp>
    </p:spTree>
    <p:extLst>
      <p:ext uri="{BB962C8B-B14F-4D97-AF65-F5344CB8AC3E}">
        <p14:creationId xmlns:p14="http://schemas.microsoft.com/office/powerpoint/2010/main" val="1575474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endParaRPr lang="en-GB" sz="1200" dirty="0"/>
          </a:p>
        </p:txBody>
      </p:sp>
      <p:sp>
        <p:nvSpPr>
          <p:cNvPr id="4" name="Espace réservé du numéro de diapositive 3"/>
          <p:cNvSpPr>
            <a:spLocks noGrp="1"/>
          </p:cNvSpPr>
          <p:nvPr>
            <p:ph type="sldNum" sz="quarter" idx="10"/>
          </p:nvPr>
        </p:nvSpPr>
        <p:spPr/>
        <p:txBody>
          <a:bodyPr/>
          <a:lstStyle/>
          <a:p>
            <a:fld id="{4C7A7694-35F9-CB4F-B989-272F5D7B121D}" type="slidenum">
              <a:rPr lang="en-US" smtClean="0"/>
              <a:t>31</a:t>
            </a:fld>
            <a:endParaRPr lang="en-US"/>
          </a:p>
        </p:txBody>
      </p:sp>
    </p:spTree>
    <p:extLst>
      <p:ext uri="{BB962C8B-B14F-4D97-AF65-F5344CB8AC3E}">
        <p14:creationId xmlns:p14="http://schemas.microsoft.com/office/powerpoint/2010/main" val="916672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3AAFAC84-B53D-4C74-88DB-C6F7F1D6CFFE}" type="slidenum">
              <a:rPr lang="en-GB" smtClean="0"/>
              <a:t>8</a:t>
            </a:fld>
            <a:endParaRPr lang="en-GB"/>
          </a:p>
        </p:txBody>
      </p:sp>
    </p:spTree>
    <p:extLst>
      <p:ext uri="{BB962C8B-B14F-4D97-AF65-F5344CB8AC3E}">
        <p14:creationId xmlns:p14="http://schemas.microsoft.com/office/powerpoint/2010/main" val="730881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0C2854-344B-1540-B106-AD8BDF16B6A0}" type="slidenum">
              <a:rPr lang="en-GB" smtClean="0"/>
              <a:t>12</a:t>
            </a:fld>
            <a:endParaRPr lang="en-GB"/>
          </a:p>
        </p:txBody>
      </p:sp>
    </p:spTree>
    <p:extLst>
      <p:ext uri="{BB962C8B-B14F-4D97-AF65-F5344CB8AC3E}">
        <p14:creationId xmlns:p14="http://schemas.microsoft.com/office/powerpoint/2010/main" val="204067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0C2854-344B-1540-B106-AD8BDF16B6A0}" type="slidenum">
              <a:rPr lang="en-GB" smtClean="0"/>
              <a:t>13</a:t>
            </a:fld>
            <a:endParaRPr lang="en-GB"/>
          </a:p>
        </p:txBody>
      </p:sp>
    </p:spTree>
    <p:extLst>
      <p:ext uri="{BB962C8B-B14F-4D97-AF65-F5344CB8AC3E}">
        <p14:creationId xmlns:p14="http://schemas.microsoft.com/office/powerpoint/2010/main" val="568467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0C2854-344B-1540-B106-AD8BDF16B6A0}" type="slidenum">
              <a:rPr lang="en-GB" smtClean="0"/>
              <a:t>14</a:t>
            </a:fld>
            <a:endParaRPr lang="en-GB"/>
          </a:p>
        </p:txBody>
      </p:sp>
    </p:spTree>
    <p:extLst>
      <p:ext uri="{BB962C8B-B14F-4D97-AF65-F5344CB8AC3E}">
        <p14:creationId xmlns:p14="http://schemas.microsoft.com/office/powerpoint/2010/main" val="260925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0C2854-344B-1540-B106-AD8BDF16B6A0}" type="slidenum">
              <a:rPr lang="en-GB" smtClean="0"/>
              <a:t>15</a:t>
            </a:fld>
            <a:endParaRPr lang="en-GB"/>
          </a:p>
        </p:txBody>
      </p:sp>
    </p:spTree>
    <p:extLst>
      <p:ext uri="{BB962C8B-B14F-4D97-AF65-F5344CB8AC3E}">
        <p14:creationId xmlns:p14="http://schemas.microsoft.com/office/powerpoint/2010/main" val="168809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0C2854-344B-1540-B106-AD8BDF16B6A0}" type="slidenum">
              <a:rPr lang="en-GB" smtClean="0"/>
              <a:t>16</a:t>
            </a:fld>
            <a:endParaRPr lang="en-GB"/>
          </a:p>
        </p:txBody>
      </p:sp>
    </p:spTree>
    <p:extLst>
      <p:ext uri="{BB962C8B-B14F-4D97-AF65-F5344CB8AC3E}">
        <p14:creationId xmlns:p14="http://schemas.microsoft.com/office/powerpoint/2010/main" val="152102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0C2854-344B-1540-B106-AD8BDF16B6A0}" type="slidenum">
              <a:rPr lang="en-GB" smtClean="0"/>
              <a:t>17</a:t>
            </a:fld>
            <a:endParaRPr lang="en-GB"/>
          </a:p>
        </p:txBody>
      </p:sp>
    </p:spTree>
    <p:extLst>
      <p:ext uri="{BB962C8B-B14F-4D97-AF65-F5344CB8AC3E}">
        <p14:creationId xmlns:p14="http://schemas.microsoft.com/office/powerpoint/2010/main" val="1815587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2"/>
            <a:r>
              <a:rPr lang="en-US" dirty="0" smtClean="0"/>
              <a:t>to protect evacuation routes </a:t>
            </a:r>
          </a:p>
          <a:p>
            <a:pPr lvl="2"/>
            <a:r>
              <a:rPr lang="en-US" dirty="0" smtClean="0"/>
              <a:t>to </a:t>
            </a:r>
            <a:r>
              <a:rPr lang="en-US" dirty="0" err="1" smtClean="0"/>
              <a:t>supress</a:t>
            </a:r>
            <a:r>
              <a:rPr lang="en-US" dirty="0" smtClean="0"/>
              <a:t> fire early by sprinkler activation</a:t>
            </a:r>
          </a:p>
          <a:p>
            <a:pPr lvl="2"/>
            <a:r>
              <a:rPr lang="en-US" dirty="0" smtClean="0"/>
              <a:t>to allow firefighter deployment for </a:t>
            </a:r>
            <a:r>
              <a:rPr lang="en-US" dirty="0" err="1" smtClean="0"/>
              <a:t>search&amp;rescue</a:t>
            </a:r>
            <a:r>
              <a:rPr lang="en-US" dirty="0" smtClean="0"/>
              <a:t> and fire attack</a:t>
            </a:r>
          </a:p>
          <a:p>
            <a:pPr lvl="2"/>
            <a:r>
              <a:rPr lang="en-US" dirty="0" smtClean="0"/>
              <a:t>to isolate SPS from other facilities</a:t>
            </a:r>
          </a:p>
          <a:p>
            <a:pPr lvl="2"/>
            <a:r>
              <a:rPr lang="en-US" dirty="0" smtClean="0"/>
              <a:t>to protect/isolate high activation areas</a:t>
            </a:r>
            <a:endParaRPr lang="en-US" dirty="0"/>
          </a:p>
        </p:txBody>
      </p:sp>
      <p:sp>
        <p:nvSpPr>
          <p:cNvPr id="4" name="Espace réservé du numéro de diapositive 3"/>
          <p:cNvSpPr>
            <a:spLocks noGrp="1"/>
          </p:cNvSpPr>
          <p:nvPr>
            <p:ph type="sldNum" sz="quarter" idx="10"/>
          </p:nvPr>
        </p:nvSpPr>
        <p:spPr/>
        <p:txBody>
          <a:bodyPr/>
          <a:lstStyle/>
          <a:p>
            <a:fld id="{990C2854-344B-1540-B106-AD8BDF16B6A0}" type="slidenum">
              <a:rPr lang="en-GB" smtClean="0"/>
              <a:t>18</a:t>
            </a:fld>
            <a:endParaRPr lang="en-GB"/>
          </a:p>
        </p:txBody>
      </p:sp>
    </p:spTree>
    <p:extLst>
      <p:ext uri="{BB962C8B-B14F-4D97-AF65-F5344CB8AC3E}">
        <p14:creationId xmlns:p14="http://schemas.microsoft.com/office/powerpoint/2010/main" val="527762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wmf"/><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wmf"/><Relationship Id="rId3" Type="http://schemas.openxmlformats.org/officeDocument/2006/relationships/image" Target="../media/image4.w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chor="b">
            <a:normAutofit/>
          </a:bodyPr>
          <a:lstStyle>
            <a:lvl1pPr algn="l">
              <a:defRPr sz="4600">
                <a:solidFill>
                  <a:schemeClr val="tx1"/>
                </a:solidFill>
                <a:latin typeface="+mj-lt"/>
              </a:defRPr>
            </a:lvl1pPr>
          </a:lstStyle>
          <a:p>
            <a:r>
              <a:rPr lang="fr-FR" smtClean="0"/>
              <a:t>Cliquez et modifiez le titre</a:t>
            </a:r>
            <a:endParaRPr lang="en-GB" dirty="0"/>
          </a:p>
        </p:txBody>
      </p:sp>
      <p:sp>
        <p:nvSpPr>
          <p:cNvPr id="3" name="Subtitle 2"/>
          <p:cNvSpPr>
            <a:spLocks noGrp="1"/>
          </p:cNvSpPr>
          <p:nvPr>
            <p:ph type="subTitle" idx="1"/>
          </p:nvPr>
        </p:nvSpPr>
        <p:spPr>
          <a:xfrm>
            <a:off x="838200" y="3602038"/>
            <a:ext cx="10515600" cy="1655762"/>
          </a:xfrm>
        </p:spPr>
        <p:txBody>
          <a:bodyPr/>
          <a:lstStyle>
            <a:lvl1pPr marL="0" indent="0" algn="l">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en-GB"/>
          </a:p>
        </p:txBody>
      </p:sp>
      <p:sp>
        <p:nvSpPr>
          <p:cNvPr id="6" name="Slide Number Placeholder 5"/>
          <p:cNvSpPr>
            <a:spLocks noGrp="1"/>
          </p:cNvSpPr>
          <p:nvPr>
            <p:ph type="sldNum" sz="quarter" idx="12"/>
          </p:nvPr>
        </p:nvSpPr>
        <p:spPr/>
        <p:txBody>
          <a:bodyPr/>
          <a:lstStyle/>
          <a:p>
            <a:fld id="{BCD55979-00CC-4874-A80E-0959E76EB92F}" type="slidenum">
              <a:rPr lang="en-GB" smtClean="0"/>
              <a:t>‹#›</a:t>
            </a:fld>
            <a:endParaRPr lang="en-GB"/>
          </a:p>
        </p:txBody>
      </p:sp>
      <p:sp>
        <p:nvSpPr>
          <p:cNvPr id="9"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0"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28098838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1580" y="2603638"/>
            <a:ext cx="1668840" cy="1650725"/>
          </a:xfrm>
          <a:prstGeom prst="rect">
            <a:avLst/>
          </a:prstGeom>
        </p:spPr>
      </p:pic>
      <p:pic>
        <p:nvPicPr>
          <p:cNvPr id="4" name="Picture 3">
            <a:extLst>
              <a:ext uri="{FF2B5EF4-FFF2-40B4-BE49-F238E27FC236}">
                <a16:creationId xmlns="" xmlns:a16="http://schemas.microsoft.com/office/drawing/2014/main" id="{C1F4E0A6-B000-E949-B7B2-BBB44381C0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311" y="0"/>
            <a:ext cx="12372622" cy="6950767"/>
          </a:xfrm>
          <a:prstGeom prst="rect">
            <a:avLst/>
          </a:prstGeom>
        </p:spPr>
      </p:pic>
    </p:spTree>
    <p:extLst>
      <p:ext uri="{BB962C8B-B14F-4D97-AF65-F5344CB8AC3E}">
        <p14:creationId xmlns:p14="http://schemas.microsoft.com/office/powerpoint/2010/main" val="2204021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il Slide">
    <p:spTree>
      <p:nvGrpSpPr>
        <p:cNvPr id="1" name=""/>
        <p:cNvGrpSpPr/>
        <p:nvPr/>
      </p:nvGrpSpPr>
      <p:grpSpPr>
        <a:xfrm>
          <a:off x="0" y="0"/>
          <a:ext cx="0" cy="0"/>
          <a:chOff x="0" y="0"/>
          <a:chExt cx="0" cy="0"/>
        </a:xfrm>
      </p:grpSpPr>
      <p:grpSp>
        <p:nvGrpSpPr>
          <p:cNvPr id="2" name="Group 1"/>
          <p:cNvGrpSpPr/>
          <p:nvPr userDrawn="1"/>
        </p:nvGrpSpPr>
        <p:grpSpPr>
          <a:xfrm>
            <a:off x="5248625" y="2582248"/>
            <a:ext cx="1694751" cy="1693505"/>
            <a:chOff x="5002612" y="2336416"/>
            <a:chExt cx="2186777" cy="2185169"/>
          </a:xfrm>
        </p:grpSpPr>
        <p:sp>
          <p:nvSpPr>
            <p:cNvPr id="7" name="Rectangle 6"/>
            <p:cNvSpPr/>
            <p:nvPr userDrawn="1"/>
          </p:nvSpPr>
          <p:spPr>
            <a:xfrm>
              <a:off x="5002612" y="2336416"/>
              <a:ext cx="2186777" cy="218516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1580" y="2603638"/>
              <a:ext cx="1668840" cy="1650725"/>
            </a:xfrm>
            <a:prstGeom prst="rect">
              <a:avLst/>
            </a:prstGeom>
          </p:spPr>
        </p:pic>
      </p:gr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60042" y="4300467"/>
            <a:ext cx="1671914" cy="227159"/>
          </a:xfrm>
          <a:prstGeom prst="rect">
            <a:avLst/>
          </a:prstGeom>
        </p:spPr>
      </p:pic>
    </p:spTree>
    <p:extLst>
      <p:ext uri="{BB962C8B-B14F-4D97-AF65-F5344CB8AC3E}">
        <p14:creationId xmlns:p14="http://schemas.microsoft.com/office/powerpoint/2010/main" val="3642147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grpSp>
        <p:nvGrpSpPr>
          <p:cNvPr id="2" name="Group 4"/>
          <p:cNvGrpSpPr>
            <a:grpSpLocks noChangeAspect="1"/>
          </p:cNvGrpSpPr>
          <p:nvPr userDrawn="1"/>
        </p:nvGrpSpPr>
        <p:grpSpPr bwMode="auto">
          <a:xfrm>
            <a:off x="5260975" y="2603500"/>
            <a:ext cx="1670050" cy="1651000"/>
            <a:chOff x="3314" y="1640"/>
            <a:chExt cx="1052" cy="1040"/>
          </a:xfrm>
          <a:solidFill>
            <a:schemeClr val="tx1"/>
          </a:solidFill>
        </p:grpSpPr>
        <p:sp>
          <p:nvSpPr>
            <p:cNvPr id="4" name="Freeform 5"/>
            <p:cNvSpPr>
              <a:spLocks/>
            </p:cNvSpPr>
            <p:nvPr userDrawn="1"/>
          </p:nvSpPr>
          <p:spPr bwMode="auto">
            <a:xfrm>
              <a:off x="3400" y="1928"/>
              <a:ext cx="137" cy="159"/>
            </a:xfrm>
            <a:custGeom>
              <a:avLst/>
              <a:gdLst>
                <a:gd name="T0" fmla="*/ 134 w 137"/>
                <a:gd name="T1" fmla="*/ 143 h 159"/>
                <a:gd name="T2" fmla="*/ 117 w 137"/>
                <a:gd name="T3" fmla="*/ 151 h 159"/>
                <a:gd name="T4" fmla="*/ 92 w 137"/>
                <a:gd name="T5" fmla="*/ 157 h 159"/>
                <a:gd name="T6" fmla="*/ 82 w 137"/>
                <a:gd name="T7" fmla="*/ 159 h 159"/>
                <a:gd name="T8" fmla="*/ 48 w 137"/>
                <a:gd name="T9" fmla="*/ 153 h 159"/>
                <a:gd name="T10" fmla="*/ 22 w 137"/>
                <a:gd name="T11" fmla="*/ 137 h 159"/>
                <a:gd name="T12" fmla="*/ 5 w 137"/>
                <a:gd name="T13" fmla="*/ 111 h 159"/>
                <a:gd name="T14" fmla="*/ 0 w 137"/>
                <a:gd name="T15" fmla="*/ 79 h 159"/>
                <a:gd name="T16" fmla="*/ 1 w 137"/>
                <a:gd name="T17" fmla="*/ 62 h 159"/>
                <a:gd name="T18" fmla="*/ 12 w 137"/>
                <a:gd name="T19" fmla="*/ 33 h 159"/>
                <a:gd name="T20" fmla="*/ 35 w 137"/>
                <a:gd name="T21" fmla="*/ 13 h 159"/>
                <a:gd name="T22" fmla="*/ 67 w 137"/>
                <a:gd name="T23" fmla="*/ 2 h 159"/>
                <a:gd name="T24" fmla="*/ 84 w 137"/>
                <a:gd name="T25" fmla="*/ 0 h 159"/>
                <a:gd name="T26" fmla="*/ 112 w 137"/>
                <a:gd name="T27" fmla="*/ 3 h 159"/>
                <a:gd name="T28" fmla="*/ 137 w 137"/>
                <a:gd name="T29" fmla="*/ 10 h 159"/>
                <a:gd name="T30" fmla="*/ 134 w 137"/>
                <a:gd name="T31" fmla="*/ 20 h 159"/>
                <a:gd name="T32" fmla="*/ 130 w 137"/>
                <a:gd name="T33" fmla="*/ 29 h 159"/>
                <a:gd name="T34" fmla="*/ 122 w 137"/>
                <a:gd name="T35" fmla="*/ 22 h 159"/>
                <a:gd name="T36" fmla="*/ 98 w 137"/>
                <a:gd name="T37" fmla="*/ 12 h 159"/>
                <a:gd name="T38" fmla="*/ 82 w 137"/>
                <a:gd name="T39" fmla="*/ 10 h 159"/>
                <a:gd name="T40" fmla="*/ 61 w 137"/>
                <a:gd name="T41" fmla="*/ 14 h 159"/>
                <a:gd name="T42" fmla="*/ 42 w 137"/>
                <a:gd name="T43" fmla="*/ 27 h 159"/>
                <a:gd name="T44" fmla="*/ 28 w 137"/>
                <a:gd name="T45" fmla="*/ 49 h 159"/>
                <a:gd name="T46" fmla="*/ 22 w 137"/>
                <a:gd name="T47" fmla="*/ 79 h 159"/>
                <a:gd name="T48" fmla="*/ 24 w 137"/>
                <a:gd name="T49" fmla="*/ 94 h 159"/>
                <a:gd name="T50" fmla="*/ 34 w 137"/>
                <a:gd name="T51" fmla="*/ 120 h 159"/>
                <a:gd name="T52" fmla="*/ 52 w 137"/>
                <a:gd name="T53" fmla="*/ 137 h 159"/>
                <a:gd name="T54" fmla="*/ 74 w 137"/>
                <a:gd name="T55" fmla="*/ 146 h 159"/>
                <a:gd name="T56" fmla="*/ 85 w 137"/>
                <a:gd name="T57" fmla="*/ 147 h 159"/>
                <a:gd name="T58" fmla="*/ 102 w 137"/>
                <a:gd name="T59" fmla="*/ 144 h 159"/>
                <a:gd name="T60" fmla="*/ 117 w 137"/>
                <a:gd name="T61" fmla="*/ 139 h 159"/>
                <a:gd name="T62" fmla="*/ 137 w 137"/>
                <a:gd name="T63" fmla="*/ 124 h 159"/>
                <a:gd name="T64" fmla="*/ 134 w 137"/>
                <a:gd name="T65" fmla="*/ 14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 h="159">
                  <a:moveTo>
                    <a:pt x="134" y="143"/>
                  </a:moveTo>
                  <a:lnTo>
                    <a:pt x="134" y="143"/>
                  </a:lnTo>
                  <a:lnTo>
                    <a:pt x="127" y="147"/>
                  </a:lnTo>
                  <a:lnTo>
                    <a:pt x="117" y="151"/>
                  </a:lnTo>
                  <a:lnTo>
                    <a:pt x="101" y="156"/>
                  </a:lnTo>
                  <a:lnTo>
                    <a:pt x="92" y="157"/>
                  </a:lnTo>
                  <a:lnTo>
                    <a:pt x="82" y="159"/>
                  </a:lnTo>
                  <a:lnTo>
                    <a:pt x="82" y="159"/>
                  </a:lnTo>
                  <a:lnTo>
                    <a:pt x="65" y="157"/>
                  </a:lnTo>
                  <a:lnTo>
                    <a:pt x="48" y="153"/>
                  </a:lnTo>
                  <a:lnTo>
                    <a:pt x="34" y="146"/>
                  </a:lnTo>
                  <a:lnTo>
                    <a:pt x="22" y="137"/>
                  </a:lnTo>
                  <a:lnTo>
                    <a:pt x="12" y="124"/>
                  </a:lnTo>
                  <a:lnTo>
                    <a:pt x="5" y="111"/>
                  </a:lnTo>
                  <a:lnTo>
                    <a:pt x="1" y="96"/>
                  </a:lnTo>
                  <a:lnTo>
                    <a:pt x="0" y="79"/>
                  </a:lnTo>
                  <a:lnTo>
                    <a:pt x="0" y="79"/>
                  </a:lnTo>
                  <a:lnTo>
                    <a:pt x="1" y="62"/>
                  </a:lnTo>
                  <a:lnTo>
                    <a:pt x="5" y="46"/>
                  </a:lnTo>
                  <a:lnTo>
                    <a:pt x="12" y="33"/>
                  </a:lnTo>
                  <a:lnTo>
                    <a:pt x="22" y="22"/>
                  </a:lnTo>
                  <a:lnTo>
                    <a:pt x="35" y="13"/>
                  </a:lnTo>
                  <a:lnTo>
                    <a:pt x="50" y="6"/>
                  </a:lnTo>
                  <a:lnTo>
                    <a:pt x="67" y="2"/>
                  </a:lnTo>
                  <a:lnTo>
                    <a:pt x="84" y="0"/>
                  </a:lnTo>
                  <a:lnTo>
                    <a:pt x="84" y="0"/>
                  </a:lnTo>
                  <a:lnTo>
                    <a:pt x="98" y="0"/>
                  </a:lnTo>
                  <a:lnTo>
                    <a:pt x="112" y="3"/>
                  </a:lnTo>
                  <a:lnTo>
                    <a:pt x="127" y="7"/>
                  </a:lnTo>
                  <a:lnTo>
                    <a:pt x="137" y="10"/>
                  </a:lnTo>
                  <a:lnTo>
                    <a:pt x="137" y="10"/>
                  </a:lnTo>
                  <a:lnTo>
                    <a:pt x="134" y="20"/>
                  </a:lnTo>
                  <a:lnTo>
                    <a:pt x="131" y="29"/>
                  </a:lnTo>
                  <a:lnTo>
                    <a:pt x="130" y="29"/>
                  </a:lnTo>
                  <a:lnTo>
                    <a:pt x="130" y="29"/>
                  </a:lnTo>
                  <a:lnTo>
                    <a:pt x="122" y="22"/>
                  </a:lnTo>
                  <a:lnTo>
                    <a:pt x="111" y="16"/>
                  </a:lnTo>
                  <a:lnTo>
                    <a:pt x="98" y="12"/>
                  </a:lnTo>
                  <a:lnTo>
                    <a:pt x="82" y="10"/>
                  </a:lnTo>
                  <a:lnTo>
                    <a:pt x="82" y="10"/>
                  </a:lnTo>
                  <a:lnTo>
                    <a:pt x="72" y="10"/>
                  </a:lnTo>
                  <a:lnTo>
                    <a:pt x="61" y="14"/>
                  </a:lnTo>
                  <a:lnTo>
                    <a:pt x="51" y="19"/>
                  </a:lnTo>
                  <a:lnTo>
                    <a:pt x="42" y="27"/>
                  </a:lnTo>
                  <a:lnTo>
                    <a:pt x="34" y="36"/>
                  </a:lnTo>
                  <a:lnTo>
                    <a:pt x="28" y="49"/>
                  </a:lnTo>
                  <a:lnTo>
                    <a:pt x="24" y="63"/>
                  </a:lnTo>
                  <a:lnTo>
                    <a:pt x="22" y="79"/>
                  </a:lnTo>
                  <a:lnTo>
                    <a:pt x="22" y="79"/>
                  </a:lnTo>
                  <a:lnTo>
                    <a:pt x="24" y="94"/>
                  </a:lnTo>
                  <a:lnTo>
                    <a:pt x="28" y="107"/>
                  </a:lnTo>
                  <a:lnTo>
                    <a:pt x="34" y="120"/>
                  </a:lnTo>
                  <a:lnTo>
                    <a:pt x="42" y="129"/>
                  </a:lnTo>
                  <a:lnTo>
                    <a:pt x="52" y="137"/>
                  </a:lnTo>
                  <a:lnTo>
                    <a:pt x="62" y="143"/>
                  </a:lnTo>
                  <a:lnTo>
                    <a:pt x="74" y="146"/>
                  </a:lnTo>
                  <a:lnTo>
                    <a:pt x="85" y="147"/>
                  </a:lnTo>
                  <a:lnTo>
                    <a:pt x="85" y="147"/>
                  </a:lnTo>
                  <a:lnTo>
                    <a:pt x="94" y="146"/>
                  </a:lnTo>
                  <a:lnTo>
                    <a:pt x="102" y="144"/>
                  </a:lnTo>
                  <a:lnTo>
                    <a:pt x="110" y="143"/>
                  </a:lnTo>
                  <a:lnTo>
                    <a:pt x="117" y="139"/>
                  </a:lnTo>
                  <a:lnTo>
                    <a:pt x="127" y="131"/>
                  </a:lnTo>
                  <a:lnTo>
                    <a:pt x="137" y="124"/>
                  </a:lnTo>
                  <a:lnTo>
                    <a:pt x="137" y="126"/>
                  </a:lnTo>
                  <a:lnTo>
                    <a:pt x="134" y="14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Freeform 6"/>
            <p:cNvSpPr>
              <a:spLocks/>
            </p:cNvSpPr>
            <p:nvPr userDrawn="1"/>
          </p:nvSpPr>
          <p:spPr bwMode="auto">
            <a:xfrm>
              <a:off x="3562" y="1931"/>
              <a:ext cx="96" cy="153"/>
            </a:xfrm>
            <a:custGeom>
              <a:avLst/>
              <a:gdLst>
                <a:gd name="T0" fmla="*/ 95 w 96"/>
                <a:gd name="T1" fmla="*/ 144 h 153"/>
                <a:gd name="T2" fmla="*/ 95 w 96"/>
                <a:gd name="T3" fmla="*/ 144 h 153"/>
                <a:gd name="T4" fmla="*/ 96 w 96"/>
                <a:gd name="T5" fmla="*/ 136 h 153"/>
                <a:gd name="T6" fmla="*/ 96 w 96"/>
                <a:gd name="T7" fmla="*/ 136 h 153"/>
                <a:gd name="T8" fmla="*/ 59 w 96"/>
                <a:gd name="T9" fmla="*/ 137 h 153"/>
                <a:gd name="T10" fmla="*/ 23 w 96"/>
                <a:gd name="T11" fmla="*/ 138 h 153"/>
                <a:gd name="T12" fmla="*/ 23 w 96"/>
                <a:gd name="T13" fmla="*/ 138 h 153"/>
                <a:gd name="T14" fmla="*/ 23 w 96"/>
                <a:gd name="T15" fmla="*/ 80 h 153"/>
                <a:gd name="T16" fmla="*/ 23 w 96"/>
                <a:gd name="T17" fmla="*/ 80 h 153"/>
                <a:gd name="T18" fmla="*/ 47 w 96"/>
                <a:gd name="T19" fmla="*/ 80 h 153"/>
                <a:gd name="T20" fmla="*/ 79 w 96"/>
                <a:gd name="T21" fmla="*/ 81 h 153"/>
                <a:gd name="T22" fmla="*/ 79 w 96"/>
                <a:gd name="T23" fmla="*/ 81 h 153"/>
                <a:gd name="T24" fmla="*/ 77 w 96"/>
                <a:gd name="T25" fmla="*/ 74 h 153"/>
                <a:gd name="T26" fmla="*/ 77 w 96"/>
                <a:gd name="T27" fmla="*/ 74 h 153"/>
                <a:gd name="T28" fmla="*/ 79 w 96"/>
                <a:gd name="T29" fmla="*/ 66 h 153"/>
                <a:gd name="T30" fmla="*/ 79 w 96"/>
                <a:gd name="T31" fmla="*/ 66 h 153"/>
                <a:gd name="T32" fmla="*/ 56 w 96"/>
                <a:gd name="T33" fmla="*/ 67 h 153"/>
                <a:gd name="T34" fmla="*/ 23 w 96"/>
                <a:gd name="T35" fmla="*/ 67 h 153"/>
                <a:gd name="T36" fmla="*/ 23 w 96"/>
                <a:gd name="T37" fmla="*/ 67 h 153"/>
                <a:gd name="T38" fmla="*/ 23 w 96"/>
                <a:gd name="T39" fmla="*/ 11 h 153"/>
                <a:gd name="T40" fmla="*/ 23 w 96"/>
                <a:gd name="T41" fmla="*/ 11 h 153"/>
                <a:gd name="T42" fmla="*/ 63 w 96"/>
                <a:gd name="T43" fmla="*/ 13 h 153"/>
                <a:gd name="T44" fmla="*/ 93 w 96"/>
                <a:gd name="T45" fmla="*/ 14 h 153"/>
                <a:gd name="T46" fmla="*/ 93 w 96"/>
                <a:gd name="T47" fmla="*/ 14 h 153"/>
                <a:gd name="T48" fmla="*/ 92 w 96"/>
                <a:gd name="T49" fmla="*/ 7 h 153"/>
                <a:gd name="T50" fmla="*/ 92 w 96"/>
                <a:gd name="T51" fmla="*/ 7 h 153"/>
                <a:gd name="T52" fmla="*/ 93 w 96"/>
                <a:gd name="T53" fmla="*/ 0 h 153"/>
                <a:gd name="T54" fmla="*/ 93 w 96"/>
                <a:gd name="T55" fmla="*/ 0 h 153"/>
                <a:gd name="T56" fmla="*/ 47 w 96"/>
                <a:gd name="T57" fmla="*/ 1 h 153"/>
                <a:gd name="T58" fmla="*/ 47 w 96"/>
                <a:gd name="T59" fmla="*/ 1 h 153"/>
                <a:gd name="T60" fmla="*/ 0 w 96"/>
                <a:gd name="T61" fmla="*/ 0 h 153"/>
                <a:gd name="T62" fmla="*/ 0 w 96"/>
                <a:gd name="T63" fmla="*/ 0 h 153"/>
                <a:gd name="T64" fmla="*/ 0 w 96"/>
                <a:gd name="T65" fmla="*/ 29 h 153"/>
                <a:gd name="T66" fmla="*/ 2 w 96"/>
                <a:gd name="T67" fmla="*/ 57 h 153"/>
                <a:gd name="T68" fmla="*/ 2 w 96"/>
                <a:gd name="T69" fmla="*/ 94 h 153"/>
                <a:gd name="T70" fmla="*/ 2 w 96"/>
                <a:gd name="T71" fmla="*/ 94 h 153"/>
                <a:gd name="T72" fmla="*/ 0 w 96"/>
                <a:gd name="T73" fmla="*/ 124 h 153"/>
                <a:gd name="T74" fmla="*/ 0 w 96"/>
                <a:gd name="T75" fmla="*/ 153 h 153"/>
                <a:gd name="T76" fmla="*/ 0 w 96"/>
                <a:gd name="T77" fmla="*/ 153 h 153"/>
                <a:gd name="T78" fmla="*/ 47 w 96"/>
                <a:gd name="T79" fmla="*/ 151 h 153"/>
                <a:gd name="T80" fmla="*/ 47 w 96"/>
                <a:gd name="T81" fmla="*/ 151 h 153"/>
                <a:gd name="T82" fmla="*/ 49 w 96"/>
                <a:gd name="T83" fmla="*/ 151 h 153"/>
                <a:gd name="T84" fmla="*/ 49 w 96"/>
                <a:gd name="T85" fmla="*/ 151 h 153"/>
                <a:gd name="T86" fmla="*/ 66 w 96"/>
                <a:gd name="T87" fmla="*/ 151 h 153"/>
                <a:gd name="T88" fmla="*/ 66 w 96"/>
                <a:gd name="T89" fmla="*/ 151 h 153"/>
                <a:gd name="T90" fmla="*/ 96 w 96"/>
                <a:gd name="T91" fmla="*/ 153 h 153"/>
                <a:gd name="T92" fmla="*/ 96 w 96"/>
                <a:gd name="T93" fmla="*/ 153 h 153"/>
                <a:gd name="T94" fmla="*/ 96 w 96"/>
                <a:gd name="T95" fmla="*/ 153 h 153"/>
                <a:gd name="T96" fmla="*/ 96 w 96"/>
                <a:gd name="T97" fmla="*/ 153 h 153"/>
                <a:gd name="T98" fmla="*/ 95 w 96"/>
                <a:gd name="T99" fmla="*/ 144 h 153"/>
                <a:gd name="T100" fmla="*/ 95 w 96"/>
                <a:gd name="T101"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 h="153">
                  <a:moveTo>
                    <a:pt x="95" y="144"/>
                  </a:moveTo>
                  <a:lnTo>
                    <a:pt x="95" y="144"/>
                  </a:lnTo>
                  <a:lnTo>
                    <a:pt x="96" y="136"/>
                  </a:lnTo>
                  <a:lnTo>
                    <a:pt x="96" y="136"/>
                  </a:lnTo>
                  <a:lnTo>
                    <a:pt x="59" y="137"/>
                  </a:lnTo>
                  <a:lnTo>
                    <a:pt x="23" y="138"/>
                  </a:lnTo>
                  <a:lnTo>
                    <a:pt x="23" y="138"/>
                  </a:lnTo>
                  <a:lnTo>
                    <a:pt x="23" y="80"/>
                  </a:lnTo>
                  <a:lnTo>
                    <a:pt x="23" y="80"/>
                  </a:lnTo>
                  <a:lnTo>
                    <a:pt x="47" y="80"/>
                  </a:lnTo>
                  <a:lnTo>
                    <a:pt x="79" y="81"/>
                  </a:lnTo>
                  <a:lnTo>
                    <a:pt x="79" y="81"/>
                  </a:lnTo>
                  <a:lnTo>
                    <a:pt x="77" y="74"/>
                  </a:lnTo>
                  <a:lnTo>
                    <a:pt x="77" y="74"/>
                  </a:lnTo>
                  <a:lnTo>
                    <a:pt x="79" y="66"/>
                  </a:lnTo>
                  <a:lnTo>
                    <a:pt x="79" y="66"/>
                  </a:lnTo>
                  <a:lnTo>
                    <a:pt x="56" y="67"/>
                  </a:lnTo>
                  <a:lnTo>
                    <a:pt x="23" y="67"/>
                  </a:lnTo>
                  <a:lnTo>
                    <a:pt x="23" y="67"/>
                  </a:lnTo>
                  <a:lnTo>
                    <a:pt x="23" y="11"/>
                  </a:lnTo>
                  <a:lnTo>
                    <a:pt x="23" y="11"/>
                  </a:lnTo>
                  <a:lnTo>
                    <a:pt x="63" y="13"/>
                  </a:lnTo>
                  <a:lnTo>
                    <a:pt x="93" y="14"/>
                  </a:lnTo>
                  <a:lnTo>
                    <a:pt x="93" y="14"/>
                  </a:lnTo>
                  <a:lnTo>
                    <a:pt x="92" y="7"/>
                  </a:lnTo>
                  <a:lnTo>
                    <a:pt x="92" y="7"/>
                  </a:lnTo>
                  <a:lnTo>
                    <a:pt x="93" y="0"/>
                  </a:lnTo>
                  <a:lnTo>
                    <a:pt x="93" y="0"/>
                  </a:lnTo>
                  <a:lnTo>
                    <a:pt x="47" y="1"/>
                  </a:lnTo>
                  <a:lnTo>
                    <a:pt x="47" y="1"/>
                  </a:lnTo>
                  <a:lnTo>
                    <a:pt x="0" y="0"/>
                  </a:lnTo>
                  <a:lnTo>
                    <a:pt x="0" y="0"/>
                  </a:lnTo>
                  <a:lnTo>
                    <a:pt x="0" y="29"/>
                  </a:lnTo>
                  <a:lnTo>
                    <a:pt x="2" y="57"/>
                  </a:lnTo>
                  <a:lnTo>
                    <a:pt x="2" y="94"/>
                  </a:lnTo>
                  <a:lnTo>
                    <a:pt x="2" y="94"/>
                  </a:lnTo>
                  <a:lnTo>
                    <a:pt x="0" y="124"/>
                  </a:lnTo>
                  <a:lnTo>
                    <a:pt x="0" y="153"/>
                  </a:lnTo>
                  <a:lnTo>
                    <a:pt x="0" y="153"/>
                  </a:lnTo>
                  <a:lnTo>
                    <a:pt x="47" y="151"/>
                  </a:lnTo>
                  <a:lnTo>
                    <a:pt x="47" y="151"/>
                  </a:lnTo>
                  <a:lnTo>
                    <a:pt x="49" y="151"/>
                  </a:lnTo>
                  <a:lnTo>
                    <a:pt x="49" y="151"/>
                  </a:lnTo>
                  <a:lnTo>
                    <a:pt x="66" y="151"/>
                  </a:lnTo>
                  <a:lnTo>
                    <a:pt x="66" y="151"/>
                  </a:lnTo>
                  <a:lnTo>
                    <a:pt x="96" y="153"/>
                  </a:lnTo>
                  <a:lnTo>
                    <a:pt x="96" y="153"/>
                  </a:lnTo>
                  <a:lnTo>
                    <a:pt x="96" y="153"/>
                  </a:lnTo>
                  <a:lnTo>
                    <a:pt x="96" y="153"/>
                  </a:lnTo>
                  <a:lnTo>
                    <a:pt x="95" y="144"/>
                  </a:lnTo>
                  <a:lnTo>
                    <a:pt x="95" y="1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7"/>
            <p:cNvSpPr>
              <a:spLocks noEditPoints="1"/>
            </p:cNvSpPr>
            <p:nvPr userDrawn="1"/>
          </p:nvSpPr>
          <p:spPr bwMode="auto">
            <a:xfrm>
              <a:off x="3684" y="1931"/>
              <a:ext cx="117" cy="153"/>
            </a:xfrm>
            <a:custGeom>
              <a:avLst/>
              <a:gdLst>
                <a:gd name="T0" fmla="*/ 23 w 117"/>
                <a:gd name="T1" fmla="*/ 96 h 153"/>
                <a:gd name="T2" fmla="*/ 23 w 117"/>
                <a:gd name="T3" fmla="*/ 124 h 153"/>
                <a:gd name="T4" fmla="*/ 24 w 117"/>
                <a:gd name="T5" fmla="*/ 153 h 153"/>
                <a:gd name="T6" fmla="*/ 13 w 117"/>
                <a:gd name="T7" fmla="*/ 151 h 153"/>
                <a:gd name="T8" fmla="*/ 0 w 117"/>
                <a:gd name="T9" fmla="*/ 153 h 153"/>
                <a:gd name="T10" fmla="*/ 3 w 117"/>
                <a:gd name="T11" fmla="*/ 96 h 153"/>
                <a:gd name="T12" fmla="*/ 3 w 117"/>
                <a:gd name="T13" fmla="*/ 57 h 153"/>
                <a:gd name="T14" fmla="*/ 0 w 117"/>
                <a:gd name="T15" fmla="*/ 0 h 153"/>
                <a:gd name="T16" fmla="*/ 28 w 117"/>
                <a:gd name="T17" fmla="*/ 1 h 153"/>
                <a:gd name="T18" fmla="*/ 53 w 117"/>
                <a:gd name="T19" fmla="*/ 0 h 153"/>
                <a:gd name="T20" fmla="*/ 63 w 117"/>
                <a:gd name="T21" fmla="*/ 0 h 153"/>
                <a:gd name="T22" fmla="*/ 80 w 117"/>
                <a:gd name="T23" fmla="*/ 3 h 153"/>
                <a:gd name="T24" fmla="*/ 92 w 117"/>
                <a:gd name="T25" fmla="*/ 11 h 153"/>
                <a:gd name="T26" fmla="*/ 100 w 117"/>
                <a:gd name="T27" fmla="*/ 26 h 153"/>
                <a:gd name="T28" fmla="*/ 101 w 117"/>
                <a:gd name="T29" fmla="*/ 34 h 153"/>
                <a:gd name="T30" fmla="*/ 97 w 117"/>
                <a:gd name="T31" fmla="*/ 54 h 153"/>
                <a:gd name="T32" fmla="*/ 84 w 117"/>
                <a:gd name="T33" fmla="*/ 66 h 153"/>
                <a:gd name="T34" fmla="*/ 70 w 117"/>
                <a:gd name="T35" fmla="*/ 74 h 153"/>
                <a:gd name="T36" fmla="*/ 55 w 117"/>
                <a:gd name="T37" fmla="*/ 77 h 153"/>
                <a:gd name="T38" fmla="*/ 117 w 117"/>
                <a:gd name="T39" fmla="*/ 153 h 153"/>
                <a:gd name="T40" fmla="*/ 104 w 117"/>
                <a:gd name="T41" fmla="*/ 151 h 153"/>
                <a:gd name="T42" fmla="*/ 90 w 117"/>
                <a:gd name="T43" fmla="*/ 153 h 153"/>
                <a:gd name="T44" fmla="*/ 65 w 117"/>
                <a:gd name="T45" fmla="*/ 117 h 153"/>
                <a:gd name="T46" fmla="*/ 34 w 117"/>
                <a:gd name="T47" fmla="*/ 77 h 153"/>
                <a:gd name="T48" fmla="*/ 23 w 117"/>
                <a:gd name="T49" fmla="*/ 77 h 153"/>
                <a:gd name="T50" fmla="*/ 37 w 117"/>
                <a:gd name="T51" fmla="*/ 70 h 153"/>
                <a:gd name="T52" fmla="*/ 51 w 117"/>
                <a:gd name="T53" fmla="*/ 69 h 153"/>
                <a:gd name="T54" fmla="*/ 65 w 117"/>
                <a:gd name="T55" fmla="*/ 63 h 153"/>
                <a:gd name="T56" fmla="*/ 75 w 117"/>
                <a:gd name="T57" fmla="*/ 53 h 153"/>
                <a:gd name="T58" fmla="*/ 80 w 117"/>
                <a:gd name="T59" fmla="*/ 39 h 153"/>
                <a:gd name="T60" fmla="*/ 78 w 117"/>
                <a:gd name="T61" fmla="*/ 30 h 153"/>
                <a:gd name="T62" fmla="*/ 72 w 117"/>
                <a:gd name="T63" fmla="*/ 19 h 153"/>
                <a:gd name="T64" fmla="*/ 63 w 117"/>
                <a:gd name="T65" fmla="*/ 13 h 153"/>
                <a:gd name="T66" fmla="*/ 45 w 117"/>
                <a:gd name="T67" fmla="*/ 9 h 153"/>
                <a:gd name="T68" fmla="*/ 24 w 117"/>
                <a:gd name="T69" fmla="*/ 10 h 153"/>
                <a:gd name="T70" fmla="*/ 23 w 117"/>
                <a:gd name="T71" fmla="*/ 57 h 153"/>
                <a:gd name="T72" fmla="*/ 23 w 117"/>
                <a:gd name="T73" fmla="*/ 69 h 153"/>
                <a:gd name="T74" fmla="*/ 37 w 117"/>
                <a:gd name="T75" fmla="*/ 7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 h="153">
                  <a:moveTo>
                    <a:pt x="23" y="77"/>
                  </a:moveTo>
                  <a:lnTo>
                    <a:pt x="23" y="96"/>
                  </a:lnTo>
                  <a:lnTo>
                    <a:pt x="23" y="96"/>
                  </a:lnTo>
                  <a:lnTo>
                    <a:pt x="23" y="124"/>
                  </a:lnTo>
                  <a:lnTo>
                    <a:pt x="24" y="153"/>
                  </a:lnTo>
                  <a:lnTo>
                    <a:pt x="24" y="153"/>
                  </a:lnTo>
                  <a:lnTo>
                    <a:pt x="13" y="151"/>
                  </a:lnTo>
                  <a:lnTo>
                    <a:pt x="13" y="151"/>
                  </a:lnTo>
                  <a:lnTo>
                    <a:pt x="0" y="153"/>
                  </a:lnTo>
                  <a:lnTo>
                    <a:pt x="0" y="153"/>
                  </a:lnTo>
                  <a:lnTo>
                    <a:pt x="1" y="124"/>
                  </a:lnTo>
                  <a:lnTo>
                    <a:pt x="3" y="96"/>
                  </a:lnTo>
                  <a:lnTo>
                    <a:pt x="3" y="57"/>
                  </a:lnTo>
                  <a:lnTo>
                    <a:pt x="3" y="57"/>
                  </a:lnTo>
                  <a:lnTo>
                    <a:pt x="1" y="29"/>
                  </a:lnTo>
                  <a:lnTo>
                    <a:pt x="0" y="0"/>
                  </a:lnTo>
                  <a:lnTo>
                    <a:pt x="0" y="0"/>
                  </a:lnTo>
                  <a:lnTo>
                    <a:pt x="28" y="1"/>
                  </a:lnTo>
                  <a:lnTo>
                    <a:pt x="28" y="1"/>
                  </a:lnTo>
                  <a:lnTo>
                    <a:pt x="53" y="0"/>
                  </a:lnTo>
                  <a:lnTo>
                    <a:pt x="53" y="0"/>
                  </a:lnTo>
                  <a:lnTo>
                    <a:pt x="63" y="0"/>
                  </a:lnTo>
                  <a:lnTo>
                    <a:pt x="71" y="1"/>
                  </a:lnTo>
                  <a:lnTo>
                    <a:pt x="80" y="3"/>
                  </a:lnTo>
                  <a:lnTo>
                    <a:pt x="87" y="7"/>
                  </a:lnTo>
                  <a:lnTo>
                    <a:pt x="92" y="11"/>
                  </a:lnTo>
                  <a:lnTo>
                    <a:pt x="97" y="17"/>
                  </a:lnTo>
                  <a:lnTo>
                    <a:pt x="100" y="26"/>
                  </a:lnTo>
                  <a:lnTo>
                    <a:pt x="101" y="34"/>
                  </a:lnTo>
                  <a:lnTo>
                    <a:pt x="101" y="34"/>
                  </a:lnTo>
                  <a:lnTo>
                    <a:pt x="100" y="46"/>
                  </a:lnTo>
                  <a:lnTo>
                    <a:pt x="97" y="54"/>
                  </a:lnTo>
                  <a:lnTo>
                    <a:pt x="91" y="61"/>
                  </a:lnTo>
                  <a:lnTo>
                    <a:pt x="84" y="66"/>
                  </a:lnTo>
                  <a:lnTo>
                    <a:pt x="77" y="70"/>
                  </a:lnTo>
                  <a:lnTo>
                    <a:pt x="70" y="74"/>
                  </a:lnTo>
                  <a:lnTo>
                    <a:pt x="55" y="77"/>
                  </a:lnTo>
                  <a:lnTo>
                    <a:pt x="55" y="77"/>
                  </a:lnTo>
                  <a:lnTo>
                    <a:pt x="85" y="114"/>
                  </a:lnTo>
                  <a:lnTo>
                    <a:pt x="117" y="153"/>
                  </a:lnTo>
                  <a:lnTo>
                    <a:pt x="117" y="153"/>
                  </a:lnTo>
                  <a:lnTo>
                    <a:pt x="104" y="151"/>
                  </a:lnTo>
                  <a:lnTo>
                    <a:pt x="104" y="151"/>
                  </a:lnTo>
                  <a:lnTo>
                    <a:pt x="90" y="153"/>
                  </a:lnTo>
                  <a:lnTo>
                    <a:pt x="90" y="153"/>
                  </a:lnTo>
                  <a:lnTo>
                    <a:pt x="65" y="117"/>
                  </a:lnTo>
                  <a:lnTo>
                    <a:pt x="50" y="96"/>
                  </a:lnTo>
                  <a:lnTo>
                    <a:pt x="34" y="77"/>
                  </a:lnTo>
                  <a:lnTo>
                    <a:pt x="34" y="77"/>
                  </a:lnTo>
                  <a:lnTo>
                    <a:pt x="23" y="77"/>
                  </a:lnTo>
                  <a:lnTo>
                    <a:pt x="23" y="77"/>
                  </a:lnTo>
                  <a:close/>
                  <a:moveTo>
                    <a:pt x="37" y="70"/>
                  </a:moveTo>
                  <a:lnTo>
                    <a:pt x="37" y="70"/>
                  </a:lnTo>
                  <a:lnTo>
                    <a:pt x="51" y="69"/>
                  </a:lnTo>
                  <a:lnTo>
                    <a:pt x="58" y="66"/>
                  </a:lnTo>
                  <a:lnTo>
                    <a:pt x="65" y="63"/>
                  </a:lnTo>
                  <a:lnTo>
                    <a:pt x="71" y="59"/>
                  </a:lnTo>
                  <a:lnTo>
                    <a:pt x="75" y="53"/>
                  </a:lnTo>
                  <a:lnTo>
                    <a:pt x="78" y="47"/>
                  </a:lnTo>
                  <a:lnTo>
                    <a:pt x="80" y="39"/>
                  </a:lnTo>
                  <a:lnTo>
                    <a:pt x="80" y="39"/>
                  </a:lnTo>
                  <a:lnTo>
                    <a:pt x="78" y="30"/>
                  </a:lnTo>
                  <a:lnTo>
                    <a:pt x="77" y="24"/>
                  </a:lnTo>
                  <a:lnTo>
                    <a:pt x="72" y="19"/>
                  </a:lnTo>
                  <a:lnTo>
                    <a:pt x="68" y="16"/>
                  </a:lnTo>
                  <a:lnTo>
                    <a:pt x="63" y="13"/>
                  </a:lnTo>
                  <a:lnTo>
                    <a:pt x="57" y="10"/>
                  </a:lnTo>
                  <a:lnTo>
                    <a:pt x="45" y="9"/>
                  </a:lnTo>
                  <a:lnTo>
                    <a:pt x="45" y="9"/>
                  </a:lnTo>
                  <a:lnTo>
                    <a:pt x="24" y="10"/>
                  </a:lnTo>
                  <a:lnTo>
                    <a:pt x="24" y="10"/>
                  </a:lnTo>
                  <a:lnTo>
                    <a:pt x="23" y="57"/>
                  </a:lnTo>
                  <a:lnTo>
                    <a:pt x="23" y="57"/>
                  </a:lnTo>
                  <a:lnTo>
                    <a:pt x="23" y="69"/>
                  </a:lnTo>
                  <a:lnTo>
                    <a:pt x="23" y="69"/>
                  </a:lnTo>
                  <a:lnTo>
                    <a:pt x="37" y="70"/>
                  </a:lnTo>
                  <a:lnTo>
                    <a:pt x="37" y="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userDrawn="1"/>
          </p:nvSpPr>
          <p:spPr bwMode="auto">
            <a:xfrm>
              <a:off x="3821" y="1930"/>
              <a:ext cx="135" cy="155"/>
            </a:xfrm>
            <a:custGeom>
              <a:avLst/>
              <a:gdLst>
                <a:gd name="T0" fmla="*/ 135 w 135"/>
                <a:gd name="T1" fmla="*/ 1 h 155"/>
                <a:gd name="T2" fmla="*/ 135 w 135"/>
                <a:gd name="T3" fmla="*/ 1 h 155"/>
                <a:gd name="T4" fmla="*/ 125 w 135"/>
                <a:gd name="T5" fmla="*/ 1 h 155"/>
                <a:gd name="T6" fmla="*/ 125 w 135"/>
                <a:gd name="T7" fmla="*/ 1 h 155"/>
                <a:gd name="T8" fmla="*/ 117 w 135"/>
                <a:gd name="T9" fmla="*/ 1 h 155"/>
                <a:gd name="T10" fmla="*/ 117 w 135"/>
                <a:gd name="T11" fmla="*/ 1 h 155"/>
                <a:gd name="T12" fmla="*/ 118 w 135"/>
                <a:gd name="T13" fmla="*/ 37 h 155"/>
                <a:gd name="T14" fmla="*/ 120 w 135"/>
                <a:gd name="T15" fmla="*/ 74 h 155"/>
                <a:gd name="T16" fmla="*/ 120 w 135"/>
                <a:gd name="T17" fmla="*/ 74 h 155"/>
                <a:gd name="T18" fmla="*/ 118 w 135"/>
                <a:gd name="T19" fmla="*/ 114 h 155"/>
                <a:gd name="T20" fmla="*/ 118 w 135"/>
                <a:gd name="T21" fmla="*/ 114 h 155"/>
                <a:gd name="T22" fmla="*/ 10 w 135"/>
                <a:gd name="T23" fmla="*/ 0 h 155"/>
                <a:gd name="T24" fmla="*/ 1 w 135"/>
                <a:gd name="T25" fmla="*/ 0 h 155"/>
                <a:gd name="T26" fmla="*/ 1 w 135"/>
                <a:gd name="T27" fmla="*/ 0 h 155"/>
                <a:gd name="T28" fmla="*/ 3 w 135"/>
                <a:gd name="T29" fmla="*/ 57 h 155"/>
                <a:gd name="T30" fmla="*/ 3 w 135"/>
                <a:gd name="T31" fmla="*/ 57 h 155"/>
                <a:gd name="T32" fmla="*/ 3 w 135"/>
                <a:gd name="T33" fmla="*/ 109 h 155"/>
                <a:gd name="T34" fmla="*/ 0 w 135"/>
                <a:gd name="T35" fmla="*/ 154 h 155"/>
                <a:gd name="T36" fmla="*/ 0 w 135"/>
                <a:gd name="T37" fmla="*/ 154 h 155"/>
                <a:gd name="T38" fmla="*/ 10 w 135"/>
                <a:gd name="T39" fmla="*/ 152 h 155"/>
                <a:gd name="T40" fmla="*/ 10 w 135"/>
                <a:gd name="T41" fmla="*/ 152 h 155"/>
                <a:gd name="T42" fmla="*/ 20 w 135"/>
                <a:gd name="T43" fmla="*/ 154 h 155"/>
                <a:gd name="T44" fmla="*/ 20 w 135"/>
                <a:gd name="T45" fmla="*/ 154 h 155"/>
                <a:gd name="T46" fmla="*/ 18 w 135"/>
                <a:gd name="T47" fmla="*/ 118 h 155"/>
                <a:gd name="T48" fmla="*/ 17 w 135"/>
                <a:gd name="T49" fmla="*/ 79 h 155"/>
                <a:gd name="T50" fmla="*/ 17 w 135"/>
                <a:gd name="T51" fmla="*/ 79 h 155"/>
                <a:gd name="T52" fmla="*/ 17 w 135"/>
                <a:gd name="T53" fmla="*/ 38 h 155"/>
                <a:gd name="T54" fmla="*/ 17 w 135"/>
                <a:gd name="T55" fmla="*/ 38 h 155"/>
                <a:gd name="T56" fmla="*/ 71 w 135"/>
                <a:gd name="T57" fmla="*/ 95 h 155"/>
                <a:gd name="T58" fmla="*/ 107 w 135"/>
                <a:gd name="T59" fmla="*/ 134 h 155"/>
                <a:gd name="T60" fmla="*/ 127 w 135"/>
                <a:gd name="T61" fmla="*/ 155 h 155"/>
                <a:gd name="T62" fmla="*/ 134 w 135"/>
                <a:gd name="T63" fmla="*/ 155 h 155"/>
                <a:gd name="T64" fmla="*/ 134 w 135"/>
                <a:gd name="T65" fmla="*/ 155 h 155"/>
                <a:gd name="T66" fmla="*/ 132 w 135"/>
                <a:gd name="T67" fmla="*/ 98 h 155"/>
                <a:gd name="T68" fmla="*/ 132 w 135"/>
                <a:gd name="T69" fmla="*/ 98 h 155"/>
                <a:gd name="T70" fmla="*/ 134 w 135"/>
                <a:gd name="T71" fmla="*/ 45 h 155"/>
                <a:gd name="T72" fmla="*/ 135 w 135"/>
                <a:gd name="T73" fmla="*/ 1 h 155"/>
                <a:gd name="T74" fmla="*/ 135 w 135"/>
                <a:gd name="T75" fmla="*/ 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 h="155">
                  <a:moveTo>
                    <a:pt x="135" y="1"/>
                  </a:moveTo>
                  <a:lnTo>
                    <a:pt x="135" y="1"/>
                  </a:lnTo>
                  <a:lnTo>
                    <a:pt x="125" y="1"/>
                  </a:lnTo>
                  <a:lnTo>
                    <a:pt x="125" y="1"/>
                  </a:lnTo>
                  <a:lnTo>
                    <a:pt x="117" y="1"/>
                  </a:lnTo>
                  <a:lnTo>
                    <a:pt x="117" y="1"/>
                  </a:lnTo>
                  <a:lnTo>
                    <a:pt x="118" y="37"/>
                  </a:lnTo>
                  <a:lnTo>
                    <a:pt x="120" y="74"/>
                  </a:lnTo>
                  <a:lnTo>
                    <a:pt x="120" y="74"/>
                  </a:lnTo>
                  <a:lnTo>
                    <a:pt x="118" y="114"/>
                  </a:lnTo>
                  <a:lnTo>
                    <a:pt x="118" y="114"/>
                  </a:lnTo>
                  <a:lnTo>
                    <a:pt x="10" y="0"/>
                  </a:lnTo>
                  <a:lnTo>
                    <a:pt x="1" y="0"/>
                  </a:lnTo>
                  <a:lnTo>
                    <a:pt x="1" y="0"/>
                  </a:lnTo>
                  <a:lnTo>
                    <a:pt x="3" y="57"/>
                  </a:lnTo>
                  <a:lnTo>
                    <a:pt x="3" y="57"/>
                  </a:lnTo>
                  <a:lnTo>
                    <a:pt x="3" y="109"/>
                  </a:lnTo>
                  <a:lnTo>
                    <a:pt x="0" y="154"/>
                  </a:lnTo>
                  <a:lnTo>
                    <a:pt x="0" y="154"/>
                  </a:lnTo>
                  <a:lnTo>
                    <a:pt x="10" y="152"/>
                  </a:lnTo>
                  <a:lnTo>
                    <a:pt x="10" y="152"/>
                  </a:lnTo>
                  <a:lnTo>
                    <a:pt x="20" y="154"/>
                  </a:lnTo>
                  <a:lnTo>
                    <a:pt x="20" y="154"/>
                  </a:lnTo>
                  <a:lnTo>
                    <a:pt x="18" y="118"/>
                  </a:lnTo>
                  <a:lnTo>
                    <a:pt x="17" y="79"/>
                  </a:lnTo>
                  <a:lnTo>
                    <a:pt x="17" y="79"/>
                  </a:lnTo>
                  <a:lnTo>
                    <a:pt x="17" y="38"/>
                  </a:lnTo>
                  <a:lnTo>
                    <a:pt x="17" y="38"/>
                  </a:lnTo>
                  <a:lnTo>
                    <a:pt x="71" y="95"/>
                  </a:lnTo>
                  <a:lnTo>
                    <a:pt x="107" y="134"/>
                  </a:lnTo>
                  <a:lnTo>
                    <a:pt x="127" y="155"/>
                  </a:lnTo>
                  <a:lnTo>
                    <a:pt x="134" y="155"/>
                  </a:lnTo>
                  <a:lnTo>
                    <a:pt x="134" y="155"/>
                  </a:lnTo>
                  <a:lnTo>
                    <a:pt x="132" y="98"/>
                  </a:lnTo>
                  <a:lnTo>
                    <a:pt x="132" y="98"/>
                  </a:lnTo>
                  <a:lnTo>
                    <a:pt x="134" y="45"/>
                  </a:lnTo>
                  <a:lnTo>
                    <a:pt x="135" y="1"/>
                  </a:lnTo>
                  <a:lnTo>
                    <a:pt x="135"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p:cNvSpPr>
            <p:nvPr userDrawn="1"/>
          </p:nvSpPr>
          <p:spPr bwMode="auto">
            <a:xfrm>
              <a:off x="3477" y="2144"/>
              <a:ext cx="77" cy="185"/>
            </a:xfrm>
            <a:custGeom>
              <a:avLst/>
              <a:gdLst>
                <a:gd name="T0" fmla="*/ 77 w 77"/>
                <a:gd name="T1" fmla="*/ 185 h 185"/>
                <a:gd name="T2" fmla="*/ 77 w 77"/>
                <a:gd name="T3" fmla="*/ 185 h 185"/>
                <a:gd name="T4" fmla="*/ 63 w 77"/>
                <a:gd name="T5" fmla="*/ 159 h 185"/>
                <a:gd name="T6" fmla="*/ 50 w 77"/>
                <a:gd name="T7" fmla="*/ 134 h 185"/>
                <a:gd name="T8" fmla="*/ 40 w 77"/>
                <a:gd name="T9" fmla="*/ 109 h 185"/>
                <a:gd name="T10" fmla="*/ 33 w 77"/>
                <a:gd name="T11" fmla="*/ 85 h 185"/>
                <a:gd name="T12" fmla="*/ 27 w 77"/>
                <a:gd name="T13" fmla="*/ 62 h 185"/>
                <a:gd name="T14" fmla="*/ 23 w 77"/>
                <a:gd name="T15" fmla="*/ 40 h 185"/>
                <a:gd name="T16" fmla="*/ 20 w 77"/>
                <a:gd name="T17" fmla="*/ 18 h 185"/>
                <a:gd name="T18" fmla="*/ 20 w 77"/>
                <a:gd name="T19" fmla="*/ 0 h 185"/>
                <a:gd name="T20" fmla="*/ 20 w 77"/>
                <a:gd name="T21" fmla="*/ 0 h 185"/>
                <a:gd name="T22" fmla="*/ 0 w 77"/>
                <a:gd name="T23" fmla="*/ 0 h 185"/>
                <a:gd name="T24" fmla="*/ 0 w 77"/>
                <a:gd name="T25" fmla="*/ 0 h 185"/>
                <a:gd name="T26" fmla="*/ 0 w 77"/>
                <a:gd name="T27" fmla="*/ 20 h 185"/>
                <a:gd name="T28" fmla="*/ 3 w 77"/>
                <a:gd name="T29" fmla="*/ 41 h 185"/>
                <a:gd name="T30" fmla="*/ 7 w 77"/>
                <a:gd name="T31" fmla="*/ 62 h 185"/>
                <a:gd name="T32" fmla="*/ 11 w 77"/>
                <a:gd name="T33" fmla="*/ 84 h 185"/>
                <a:gd name="T34" fmla="*/ 17 w 77"/>
                <a:gd name="T35" fmla="*/ 105 h 185"/>
                <a:gd name="T36" fmla="*/ 25 w 77"/>
                <a:gd name="T37" fmla="*/ 127 h 185"/>
                <a:gd name="T38" fmla="*/ 34 w 77"/>
                <a:gd name="T39" fmla="*/ 148 h 185"/>
                <a:gd name="T40" fmla="*/ 44 w 77"/>
                <a:gd name="T41" fmla="*/ 169 h 185"/>
                <a:gd name="T42" fmla="*/ 44 w 77"/>
                <a:gd name="T43" fmla="*/ 169 h 185"/>
                <a:gd name="T44" fmla="*/ 51 w 77"/>
                <a:gd name="T45" fmla="*/ 174 h 185"/>
                <a:gd name="T46" fmla="*/ 60 w 77"/>
                <a:gd name="T47" fmla="*/ 178 h 185"/>
                <a:gd name="T48" fmla="*/ 77 w 77"/>
                <a:gd name="T49" fmla="*/ 185 h 185"/>
                <a:gd name="T50" fmla="*/ 77 w 77"/>
                <a:gd name="T5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185">
                  <a:moveTo>
                    <a:pt x="77" y="185"/>
                  </a:moveTo>
                  <a:lnTo>
                    <a:pt x="77" y="185"/>
                  </a:lnTo>
                  <a:lnTo>
                    <a:pt x="63" y="159"/>
                  </a:lnTo>
                  <a:lnTo>
                    <a:pt x="50" y="134"/>
                  </a:lnTo>
                  <a:lnTo>
                    <a:pt x="40" y="109"/>
                  </a:lnTo>
                  <a:lnTo>
                    <a:pt x="33" y="85"/>
                  </a:lnTo>
                  <a:lnTo>
                    <a:pt x="27" y="62"/>
                  </a:lnTo>
                  <a:lnTo>
                    <a:pt x="23" y="40"/>
                  </a:lnTo>
                  <a:lnTo>
                    <a:pt x="20" y="18"/>
                  </a:lnTo>
                  <a:lnTo>
                    <a:pt x="20" y="0"/>
                  </a:lnTo>
                  <a:lnTo>
                    <a:pt x="20" y="0"/>
                  </a:lnTo>
                  <a:lnTo>
                    <a:pt x="0" y="0"/>
                  </a:lnTo>
                  <a:lnTo>
                    <a:pt x="0" y="0"/>
                  </a:lnTo>
                  <a:lnTo>
                    <a:pt x="0" y="20"/>
                  </a:lnTo>
                  <a:lnTo>
                    <a:pt x="3" y="41"/>
                  </a:lnTo>
                  <a:lnTo>
                    <a:pt x="7" y="62"/>
                  </a:lnTo>
                  <a:lnTo>
                    <a:pt x="11" y="84"/>
                  </a:lnTo>
                  <a:lnTo>
                    <a:pt x="17" y="105"/>
                  </a:lnTo>
                  <a:lnTo>
                    <a:pt x="25" y="127"/>
                  </a:lnTo>
                  <a:lnTo>
                    <a:pt x="34" y="148"/>
                  </a:lnTo>
                  <a:lnTo>
                    <a:pt x="44" y="169"/>
                  </a:lnTo>
                  <a:lnTo>
                    <a:pt x="44" y="169"/>
                  </a:lnTo>
                  <a:lnTo>
                    <a:pt x="51" y="174"/>
                  </a:lnTo>
                  <a:lnTo>
                    <a:pt x="60" y="178"/>
                  </a:lnTo>
                  <a:lnTo>
                    <a:pt x="77" y="185"/>
                  </a:lnTo>
                  <a:lnTo>
                    <a:pt x="77" y="1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userDrawn="1"/>
          </p:nvSpPr>
          <p:spPr bwMode="auto">
            <a:xfrm>
              <a:off x="3314" y="1640"/>
              <a:ext cx="1052" cy="1040"/>
            </a:xfrm>
            <a:custGeom>
              <a:avLst/>
              <a:gdLst>
                <a:gd name="T0" fmla="*/ 393 w 1052"/>
                <a:gd name="T1" fmla="*/ 0 h 1040"/>
                <a:gd name="T2" fmla="*/ 345 w 1052"/>
                <a:gd name="T3" fmla="*/ 1 h 1040"/>
                <a:gd name="T4" fmla="*/ 274 w 1052"/>
                <a:gd name="T5" fmla="*/ 14 h 1040"/>
                <a:gd name="T6" fmla="*/ 208 w 1052"/>
                <a:gd name="T7" fmla="*/ 39 h 1040"/>
                <a:gd name="T8" fmla="*/ 98 w 1052"/>
                <a:gd name="T9" fmla="*/ 123 h 1040"/>
                <a:gd name="T10" fmla="*/ 26 w 1052"/>
                <a:gd name="T11" fmla="*/ 240 h 1040"/>
                <a:gd name="T12" fmla="*/ 0 w 1052"/>
                <a:gd name="T13" fmla="*/ 375 h 1040"/>
                <a:gd name="T14" fmla="*/ 6 w 1052"/>
                <a:gd name="T15" fmla="*/ 441 h 1040"/>
                <a:gd name="T16" fmla="*/ 37 w 1052"/>
                <a:gd name="T17" fmla="*/ 575 h 1040"/>
                <a:gd name="T18" fmla="*/ 53 w 1052"/>
                <a:gd name="T19" fmla="*/ 562 h 1040"/>
                <a:gd name="T20" fmla="*/ 90 w 1052"/>
                <a:gd name="T21" fmla="*/ 618 h 1040"/>
                <a:gd name="T22" fmla="*/ 160 w 1052"/>
                <a:gd name="T23" fmla="*/ 682 h 1040"/>
                <a:gd name="T24" fmla="*/ 247 w 1052"/>
                <a:gd name="T25" fmla="*/ 728 h 1040"/>
                <a:gd name="T26" fmla="*/ 347 w 1052"/>
                <a:gd name="T27" fmla="*/ 749 h 1040"/>
                <a:gd name="T28" fmla="*/ 430 w 1052"/>
                <a:gd name="T29" fmla="*/ 746 h 1040"/>
                <a:gd name="T30" fmla="*/ 532 w 1052"/>
                <a:gd name="T31" fmla="*/ 716 h 1040"/>
                <a:gd name="T32" fmla="*/ 248 w 1052"/>
                <a:gd name="T33" fmla="*/ 1040 h 1040"/>
                <a:gd name="T34" fmla="*/ 584 w 1052"/>
                <a:gd name="T35" fmla="*/ 710 h 1040"/>
                <a:gd name="T36" fmla="*/ 688 w 1052"/>
                <a:gd name="T37" fmla="*/ 585 h 1040"/>
                <a:gd name="T38" fmla="*/ 725 w 1052"/>
                <a:gd name="T39" fmla="*/ 515 h 1040"/>
                <a:gd name="T40" fmla="*/ 748 w 1052"/>
                <a:gd name="T41" fmla="*/ 424 h 1040"/>
                <a:gd name="T42" fmla="*/ 894 w 1052"/>
                <a:gd name="T43" fmla="*/ 1039 h 1040"/>
                <a:gd name="T44" fmla="*/ 802 w 1052"/>
                <a:gd name="T45" fmla="*/ 541 h 1040"/>
                <a:gd name="T46" fmla="*/ 752 w 1052"/>
                <a:gd name="T47" fmla="*/ 318 h 1040"/>
                <a:gd name="T48" fmla="*/ 712 w 1052"/>
                <a:gd name="T49" fmla="*/ 210 h 1040"/>
                <a:gd name="T50" fmla="*/ 672 w 1052"/>
                <a:gd name="T51" fmla="*/ 167 h 1040"/>
                <a:gd name="T52" fmla="*/ 687 w 1052"/>
                <a:gd name="T53" fmla="*/ 207 h 1040"/>
                <a:gd name="T54" fmla="*/ 725 w 1052"/>
                <a:gd name="T55" fmla="*/ 315 h 1040"/>
                <a:gd name="T56" fmla="*/ 731 w 1052"/>
                <a:gd name="T57" fmla="*/ 394 h 1040"/>
                <a:gd name="T58" fmla="*/ 721 w 1052"/>
                <a:gd name="T59" fmla="*/ 464 h 1040"/>
                <a:gd name="T60" fmla="*/ 688 w 1052"/>
                <a:gd name="T61" fmla="*/ 545 h 1040"/>
                <a:gd name="T62" fmla="*/ 602 w 1052"/>
                <a:gd name="T63" fmla="*/ 649 h 1040"/>
                <a:gd name="T64" fmla="*/ 498 w 1052"/>
                <a:gd name="T65" fmla="*/ 709 h 1040"/>
                <a:gd name="T66" fmla="*/ 430 w 1052"/>
                <a:gd name="T67" fmla="*/ 726 h 1040"/>
                <a:gd name="T68" fmla="*/ 375 w 1052"/>
                <a:gd name="T69" fmla="*/ 730 h 1040"/>
                <a:gd name="T70" fmla="*/ 304 w 1052"/>
                <a:gd name="T71" fmla="*/ 723 h 1040"/>
                <a:gd name="T72" fmla="*/ 237 w 1052"/>
                <a:gd name="T73" fmla="*/ 703 h 1040"/>
                <a:gd name="T74" fmla="*/ 124 w 1052"/>
                <a:gd name="T75" fmla="*/ 626 h 1040"/>
                <a:gd name="T76" fmla="*/ 49 w 1052"/>
                <a:gd name="T77" fmla="*/ 514 h 1040"/>
                <a:gd name="T78" fmla="*/ 27 w 1052"/>
                <a:gd name="T79" fmla="*/ 447 h 1040"/>
                <a:gd name="T80" fmla="*/ 20 w 1052"/>
                <a:gd name="T81" fmla="*/ 375 h 1040"/>
                <a:gd name="T82" fmla="*/ 24 w 1052"/>
                <a:gd name="T83" fmla="*/ 321 h 1040"/>
                <a:gd name="T84" fmla="*/ 41 w 1052"/>
                <a:gd name="T85" fmla="*/ 253 h 1040"/>
                <a:gd name="T86" fmla="*/ 101 w 1052"/>
                <a:gd name="T87" fmla="*/ 150 h 1040"/>
                <a:gd name="T88" fmla="*/ 207 w 1052"/>
                <a:gd name="T89" fmla="*/ 63 h 1040"/>
                <a:gd name="T90" fmla="*/ 287 w 1052"/>
                <a:gd name="T91" fmla="*/ 31 h 1040"/>
                <a:gd name="T92" fmla="*/ 358 w 1052"/>
                <a:gd name="T93" fmla="*/ 20 h 1040"/>
                <a:gd name="T94" fmla="*/ 440 w 1052"/>
                <a:gd name="T95" fmla="*/ 26 h 1040"/>
                <a:gd name="T96" fmla="*/ 555 w 1052"/>
                <a:gd name="T97" fmla="*/ 68 h 1040"/>
                <a:gd name="T98" fmla="*/ 625 w 1052"/>
                <a:gd name="T99" fmla="*/ 108 h 1040"/>
                <a:gd name="T100" fmla="*/ 625 w 1052"/>
                <a:gd name="T101" fmla="*/ 97 h 1040"/>
                <a:gd name="T102" fmla="*/ 548 w 1052"/>
                <a:gd name="T103" fmla="*/ 44 h 1040"/>
                <a:gd name="T104" fmla="*/ 481 w 1052"/>
                <a:gd name="T105" fmla="*/ 19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2" h="1040">
                  <a:moveTo>
                    <a:pt x="1052" y="4"/>
                  </a:moveTo>
                  <a:lnTo>
                    <a:pt x="1052" y="4"/>
                  </a:lnTo>
                  <a:lnTo>
                    <a:pt x="782" y="1"/>
                  </a:lnTo>
                  <a:lnTo>
                    <a:pt x="393" y="0"/>
                  </a:lnTo>
                  <a:lnTo>
                    <a:pt x="393" y="0"/>
                  </a:lnTo>
                  <a:lnTo>
                    <a:pt x="361" y="0"/>
                  </a:lnTo>
                  <a:lnTo>
                    <a:pt x="345" y="1"/>
                  </a:lnTo>
                  <a:lnTo>
                    <a:pt x="345" y="1"/>
                  </a:lnTo>
                  <a:lnTo>
                    <a:pt x="327" y="3"/>
                  </a:lnTo>
                  <a:lnTo>
                    <a:pt x="308" y="6"/>
                  </a:lnTo>
                  <a:lnTo>
                    <a:pt x="291" y="10"/>
                  </a:lnTo>
                  <a:lnTo>
                    <a:pt x="274" y="14"/>
                  </a:lnTo>
                  <a:lnTo>
                    <a:pt x="257" y="19"/>
                  </a:lnTo>
                  <a:lnTo>
                    <a:pt x="240" y="24"/>
                  </a:lnTo>
                  <a:lnTo>
                    <a:pt x="224" y="31"/>
                  </a:lnTo>
                  <a:lnTo>
                    <a:pt x="208" y="39"/>
                  </a:lnTo>
                  <a:lnTo>
                    <a:pt x="178" y="56"/>
                  </a:lnTo>
                  <a:lnTo>
                    <a:pt x="150" y="76"/>
                  </a:lnTo>
                  <a:lnTo>
                    <a:pt x="123" y="98"/>
                  </a:lnTo>
                  <a:lnTo>
                    <a:pt x="98" y="123"/>
                  </a:lnTo>
                  <a:lnTo>
                    <a:pt x="77" y="150"/>
                  </a:lnTo>
                  <a:lnTo>
                    <a:pt x="57" y="178"/>
                  </a:lnTo>
                  <a:lnTo>
                    <a:pt x="40" y="208"/>
                  </a:lnTo>
                  <a:lnTo>
                    <a:pt x="26" y="240"/>
                  </a:lnTo>
                  <a:lnTo>
                    <a:pt x="14" y="272"/>
                  </a:lnTo>
                  <a:lnTo>
                    <a:pt x="7" y="305"/>
                  </a:lnTo>
                  <a:lnTo>
                    <a:pt x="1" y="340"/>
                  </a:lnTo>
                  <a:lnTo>
                    <a:pt x="0" y="375"/>
                  </a:lnTo>
                  <a:lnTo>
                    <a:pt x="0" y="375"/>
                  </a:lnTo>
                  <a:lnTo>
                    <a:pt x="0" y="397"/>
                  </a:lnTo>
                  <a:lnTo>
                    <a:pt x="3" y="418"/>
                  </a:lnTo>
                  <a:lnTo>
                    <a:pt x="6" y="441"/>
                  </a:lnTo>
                  <a:lnTo>
                    <a:pt x="10" y="465"/>
                  </a:lnTo>
                  <a:lnTo>
                    <a:pt x="21" y="516"/>
                  </a:lnTo>
                  <a:lnTo>
                    <a:pt x="37" y="575"/>
                  </a:lnTo>
                  <a:lnTo>
                    <a:pt x="37" y="575"/>
                  </a:lnTo>
                  <a:lnTo>
                    <a:pt x="106" y="810"/>
                  </a:lnTo>
                  <a:lnTo>
                    <a:pt x="126" y="810"/>
                  </a:lnTo>
                  <a:lnTo>
                    <a:pt x="51" y="562"/>
                  </a:lnTo>
                  <a:lnTo>
                    <a:pt x="53" y="562"/>
                  </a:lnTo>
                  <a:lnTo>
                    <a:pt x="53" y="562"/>
                  </a:lnTo>
                  <a:lnTo>
                    <a:pt x="63" y="581"/>
                  </a:lnTo>
                  <a:lnTo>
                    <a:pt x="76" y="599"/>
                  </a:lnTo>
                  <a:lnTo>
                    <a:pt x="90" y="618"/>
                  </a:lnTo>
                  <a:lnTo>
                    <a:pt x="106" y="635"/>
                  </a:lnTo>
                  <a:lnTo>
                    <a:pt x="123" y="652"/>
                  </a:lnTo>
                  <a:lnTo>
                    <a:pt x="140" y="668"/>
                  </a:lnTo>
                  <a:lnTo>
                    <a:pt x="160" y="682"/>
                  </a:lnTo>
                  <a:lnTo>
                    <a:pt x="180" y="695"/>
                  </a:lnTo>
                  <a:lnTo>
                    <a:pt x="201" y="708"/>
                  </a:lnTo>
                  <a:lnTo>
                    <a:pt x="224" y="719"/>
                  </a:lnTo>
                  <a:lnTo>
                    <a:pt x="247" y="728"/>
                  </a:lnTo>
                  <a:lnTo>
                    <a:pt x="271" y="736"/>
                  </a:lnTo>
                  <a:lnTo>
                    <a:pt x="295" y="742"/>
                  </a:lnTo>
                  <a:lnTo>
                    <a:pt x="321" y="746"/>
                  </a:lnTo>
                  <a:lnTo>
                    <a:pt x="347" y="749"/>
                  </a:lnTo>
                  <a:lnTo>
                    <a:pt x="374" y="750"/>
                  </a:lnTo>
                  <a:lnTo>
                    <a:pt x="374" y="750"/>
                  </a:lnTo>
                  <a:lnTo>
                    <a:pt x="401" y="749"/>
                  </a:lnTo>
                  <a:lnTo>
                    <a:pt x="430" y="746"/>
                  </a:lnTo>
                  <a:lnTo>
                    <a:pt x="457" y="742"/>
                  </a:lnTo>
                  <a:lnTo>
                    <a:pt x="482" y="735"/>
                  </a:lnTo>
                  <a:lnTo>
                    <a:pt x="508" y="726"/>
                  </a:lnTo>
                  <a:lnTo>
                    <a:pt x="532" y="716"/>
                  </a:lnTo>
                  <a:lnTo>
                    <a:pt x="555" y="703"/>
                  </a:lnTo>
                  <a:lnTo>
                    <a:pt x="577" y="689"/>
                  </a:lnTo>
                  <a:lnTo>
                    <a:pt x="577" y="690"/>
                  </a:lnTo>
                  <a:lnTo>
                    <a:pt x="248" y="1040"/>
                  </a:lnTo>
                  <a:lnTo>
                    <a:pt x="274" y="1040"/>
                  </a:lnTo>
                  <a:lnTo>
                    <a:pt x="274" y="1040"/>
                  </a:lnTo>
                  <a:lnTo>
                    <a:pt x="584" y="710"/>
                  </a:lnTo>
                  <a:lnTo>
                    <a:pt x="584" y="710"/>
                  </a:lnTo>
                  <a:lnTo>
                    <a:pt x="624" y="668"/>
                  </a:lnTo>
                  <a:lnTo>
                    <a:pt x="654" y="632"/>
                  </a:lnTo>
                  <a:lnTo>
                    <a:pt x="675" y="605"/>
                  </a:lnTo>
                  <a:lnTo>
                    <a:pt x="688" y="585"/>
                  </a:lnTo>
                  <a:lnTo>
                    <a:pt x="688" y="585"/>
                  </a:lnTo>
                  <a:lnTo>
                    <a:pt x="704" y="558"/>
                  </a:lnTo>
                  <a:lnTo>
                    <a:pt x="714" y="538"/>
                  </a:lnTo>
                  <a:lnTo>
                    <a:pt x="725" y="515"/>
                  </a:lnTo>
                  <a:lnTo>
                    <a:pt x="734" y="488"/>
                  </a:lnTo>
                  <a:lnTo>
                    <a:pt x="742" y="457"/>
                  </a:lnTo>
                  <a:lnTo>
                    <a:pt x="745" y="441"/>
                  </a:lnTo>
                  <a:lnTo>
                    <a:pt x="748" y="424"/>
                  </a:lnTo>
                  <a:lnTo>
                    <a:pt x="748" y="405"/>
                  </a:lnTo>
                  <a:lnTo>
                    <a:pt x="749" y="385"/>
                  </a:lnTo>
                  <a:lnTo>
                    <a:pt x="749" y="385"/>
                  </a:lnTo>
                  <a:lnTo>
                    <a:pt x="894" y="1039"/>
                  </a:lnTo>
                  <a:lnTo>
                    <a:pt x="914" y="1039"/>
                  </a:lnTo>
                  <a:lnTo>
                    <a:pt x="914" y="1039"/>
                  </a:lnTo>
                  <a:lnTo>
                    <a:pt x="851" y="758"/>
                  </a:lnTo>
                  <a:lnTo>
                    <a:pt x="802" y="541"/>
                  </a:lnTo>
                  <a:lnTo>
                    <a:pt x="769" y="392"/>
                  </a:lnTo>
                  <a:lnTo>
                    <a:pt x="769" y="392"/>
                  </a:lnTo>
                  <a:lnTo>
                    <a:pt x="761" y="354"/>
                  </a:lnTo>
                  <a:lnTo>
                    <a:pt x="752" y="318"/>
                  </a:lnTo>
                  <a:lnTo>
                    <a:pt x="742" y="285"/>
                  </a:lnTo>
                  <a:lnTo>
                    <a:pt x="732" y="257"/>
                  </a:lnTo>
                  <a:lnTo>
                    <a:pt x="722" y="233"/>
                  </a:lnTo>
                  <a:lnTo>
                    <a:pt x="712" y="210"/>
                  </a:lnTo>
                  <a:lnTo>
                    <a:pt x="701" y="191"/>
                  </a:lnTo>
                  <a:lnTo>
                    <a:pt x="691" y="175"/>
                  </a:lnTo>
                  <a:lnTo>
                    <a:pt x="691" y="175"/>
                  </a:lnTo>
                  <a:lnTo>
                    <a:pt x="672" y="167"/>
                  </a:lnTo>
                  <a:lnTo>
                    <a:pt x="657" y="161"/>
                  </a:lnTo>
                  <a:lnTo>
                    <a:pt x="657" y="161"/>
                  </a:lnTo>
                  <a:lnTo>
                    <a:pt x="672" y="183"/>
                  </a:lnTo>
                  <a:lnTo>
                    <a:pt x="687" y="207"/>
                  </a:lnTo>
                  <a:lnTo>
                    <a:pt x="699" y="231"/>
                  </a:lnTo>
                  <a:lnTo>
                    <a:pt x="711" y="258"/>
                  </a:lnTo>
                  <a:lnTo>
                    <a:pt x="719" y="287"/>
                  </a:lnTo>
                  <a:lnTo>
                    <a:pt x="725" y="315"/>
                  </a:lnTo>
                  <a:lnTo>
                    <a:pt x="729" y="345"/>
                  </a:lnTo>
                  <a:lnTo>
                    <a:pt x="731" y="375"/>
                  </a:lnTo>
                  <a:lnTo>
                    <a:pt x="731" y="375"/>
                  </a:lnTo>
                  <a:lnTo>
                    <a:pt x="731" y="394"/>
                  </a:lnTo>
                  <a:lnTo>
                    <a:pt x="729" y="412"/>
                  </a:lnTo>
                  <a:lnTo>
                    <a:pt x="728" y="429"/>
                  </a:lnTo>
                  <a:lnTo>
                    <a:pt x="724" y="447"/>
                  </a:lnTo>
                  <a:lnTo>
                    <a:pt x="721" y="464"/>
                  </a:lnTo>
                  <a:lnTo>
                    <a:pt x="715" y="481"/>
                  </a:lnTo>
                  <a:lnTo>
                    <a:pt x="709" y="498"/>
                  </a:lnTo>
                  <a:lnTo>
                    <a:pt x="704" y="514"/>
                  </a:lnTo>
                  <a:lnTo>
                    <a:pt x="688" y="545"/>
                  </a:lnTo>
                  <a:lnTo>
                    <a:pt x="671" y="573"/>
                  </a:lnTo>
                  <a:lnTo>
                    <a:pt x="649" y="602"/>
                  </a:lnTo>
                  <a:lnTo>
                    <a:pt x="627" y="626"/>
                  </a:lnTo>
                  <a:lnTo>
                    <a:pt x="602" y="649"/>
                  </a:lnTo>
                  <a:lnTo>
                    <a:pt x="574" y="671"/>
                  </a:lnTo>
                  <a:lnTo>
                    <a:pt x="545" y="688"/>
                  </a:lnTo>
                  <a:lnTo>
                    <a:pt x="514" y="703"/>
                  </a:lnTo>
                  <a:lnTo>
                    <a:pt x="498" y="709"/>
                  </a:lnTo>
                  <a:lnTo>
                    <a:pt x="481" y="715"/>
                  </a:lnTo>
                  <a:lnTo>
                    <a:pt x="464" y="719"/>
                  </a:lnTo>
                  <a:lnTo>
                    <a:pt x="447" y="723"/>
                  </a:lnTo>
                  <a:lnTo>
                    <a:pt x="430" y="726"/>
                  </a:lnTo>
                  <a:lnTo>
                    <a:pt x="413" y="729"/>
                  </a:lnTo>
                  <a:lnTo>
                    <a:pt x="394" y="730"/>
                  </a:lnTo>
                  <a:lnTo>
                    <a:pt x="375" y="730"/>
                  </a:lnTo>
                  <a:lnTo>
                    <a:pt x="375" y="730"/>
                  </a:lnTo>
                  <a:lnTo>
                    <a:pt x="357" y="730"/>
                  </a:lnTo>
                  <a:lnTo>
                    <a:pt x="340" y="729"/>
                  </a:lnTo>
                  <a:lnTo>
                    <a:pt x="321" y="726"/>
                  </a:lnTo>
                  <a:lnTo>
                    <a:pt x="304" y="723"/>
                  </a:lnTo>
                  <a:lnTo>
                    <a:pt x="287" y="719"/>
                  </a:lnTo>
                  <a:lnTo>
                    <a:pt x="270" y="715"/>
                  </a:lnTo>
                  <a:lnTo>
                    <a:pt x="254" y="709"/>
                  </a:lnTo>
                  <a:lnTo>
                    <a:pt x="237" y="703"/>
                  </a:lnTo>
                  <a:lnTo>
                    <a:pt x="207" y="688"/>
                  </a:lnTo>
                  <a:lnTo>
                    <a:pt x="177" y="671"/>
                  </a:lnTo>
                  <a:lnTo>
                    <a:pt x="150" y="649"/>
                  </a:lnTo>
                  <a:lnTo>
                    <a:pt x="124" y="626"/>
                  </a:lnTo>
                  <a:lnTo>
                    <a:pt x="101" y="602"/>
                  </a:lnTo>
                  <a:lnTo>
                    <a:pt x="81" y="573"/>
                  </a:lnTo>
                  <a:lnTo>
                    <a:pt x="63" y="545"/>
                  </a:lnTo>
                  <a:lnTo>
                    <a:pt x="49" y="514"/>
                  </a:lnTo>
                  <a:lnTo>
                    <a:pt x="41" y="498"/>
                  </a:lnTo>
                  <a:lnTo>
                    <a:pt x="36" y="481"/>
                  </a:lnTo>
                  <a:lnTo>
                    <a:pt x="31" y="464"/>
                  </a:lnTo>
                  <a:lnTo>
                    <a:pt x="27" y="447"/>
                  </a:lnTo>
                  <a:lnTo>
                    <a:pt x="24" y="429"/>
                  </a:lnTo>
                  <a:lnTo>
                    <a:pt x="21" y="412"/>
                  </a:lnTo>
                  <a:lnTo>
                    <a:pt x="20" y="394"/>
                  </a:lnTo>
                  <a:lnTo>
                    <a:pt x="20" y="375"/>
                  </a:lnTo>
                  <a:lnTo>
                    <a:pt x="20" y="375"/>
                  </a:lnTo>
                  <a:lnTo>
                    <a:pt x="20" y="357"/>
                  </a:lnTo>
                  <a:lnTo>
                    <a:pt x="21" y="340"/>
                  </a:lnTo>
                  <a:lnTo>
                    <a:pt x="24" y="321"/>
                  </a:lnTo>
                  <a:lnTo>
                    <a:pt x="27" y="304"/>
                  </a:lnTo>
                  <a:lnTo>
                    <a:pt x="31" y="287"/>
                  </a:lnTo>
                  <a:lnTo>
                    <a:pt x="36" y="270"/>
                  </a:lnTo>
                  <a:lnTo>
                    <a:pt x="41" y="253"/>
                  </a:lnTo>
                  <a:lnTo>
                    <a:pt x="49" y="237"/>
                  </a:lnTo>
                  <a:lnTo>
                    <a:pt x="63" y="205"/>
                  </a:lnTo>
                  <a:lnTo>
                    <a:pt x="81" y="177"/>
                  </a:lnTo>
                  <a:lnTo>
                    <a:pt x="101" y="150"/>
                  </a:lnTo>
                  <a:lnTo>
                    <a:pt x="124" y="124"/>
                  </a:lnTo>
                  <a:lnTo>
                    <a:pt x="150" y="101"/>
                  </a:lnTo>
                  <a:lnTo>
                    <a:pt x="177" y="80"/>
                  </a:lnTo>
                  <a:lnTo>
                    <a:pt x="207" y="63"/>
                  </a:lnTo>
                  <a:lnTo>
                    <a:pt x="237" y="47"/>
                  </a:lnTo>
                  <a:lnTo>
                    <a:pt x="254" y="41"/>
                  </a:lnTo>
                  <a:lnTo>
                    <a:pt x="270" y="36"/>
                  </a:lnTo>
                  <a:lnTo>
                    <a:pt x="287" y="31"/>
                  </a:lnTo>
                  <a:lnTo>
                    <a:pt x="304" y="27"/>
                  </a:lnTo>
                  <a:lnTo>
                    <a:pt x="321" y="24"/>
                  </a:lnTo>
                  <a:lnTo>
                    <a:pt x="340" y="21"/>
                  </a:lnTo>
                  <a:lnTo>
                    <a:pt x="358" y="20"/>
                  </a:lnTo>
                  <a:lnTo>
                    <a:pt x="375" y="20"/>
                  </a:lnTo>
                  <a:lnTo>
                    <a:pt x="375" y="20"/>
                  </a:lnTo>
                  <a:lnTo>
                    <a:pt x="408" y="21"/>
                  </a:lnTo>
                  <a:lnTo>
                    <a:pt x="440" y="26"/>
                  </a:lnTo>
                  <a:lnTo>
                    <a:pt x="471" y="33"/>
                  </a:lnTo>
                  <a:lnTo>
                    <a:pt x="500" y="43"/>
                  </a:lnTo>
                  <a:lnTo>
                    <a:pt x="528" y="54"/>
                  </a:lnTo>
                  <a:lnTo>
                    <a:pt x="555" y="68"/>
                  </a:lnTo>
                  <a:lnTo>
                    <a:pt x="581" y="86"/>
                  </a:lnTo>
                  <a:lnTo>
                    <a:pt x="605" y="104"/>
                  </a:lnTo>
                  <a:lnTo>
                    <a:pt x="605" y="104"/>
                  </a:lnTo>
                  <a:lnTo>
                    <a:pt x="625" y="108"/>
                  </a:lnTo>
                  <a:lnTo>
                    <a:pt x="642" y="113"/>
                  </a:lnTo>
                  <a:lnTo>
                    <a:pt x="644" y="113"/>
                  </a:lnTo>
                  <a:lnTo>
                    <a:pt x="644" y="113"/>
                  </a:lnTo>
                  <a:lnTo>
                    <a:pt x="625" y="97"/>
                  </a:lnTo>
                  <a:lnTo>
                    <a:pt x="608" y="81"/>
                  </a:lnTo>
                  <a:lnTo>
                    <a:pt x="588" y="68"/>
                  </a:lnTo>
                  <a:lnTo>
                    <a:pt x="568" y="56"/>
                  </a:lnTo>
                  <a:lnTo>
                    <a:pt x="548" y="44"/>
                  </a:lnTo>
                  <a:lnTo>
                    <a:pt x="527" y="34"/>
                  </a:lnTo>
                  <a:lnTo>
                    <a:pt x="504" y="26"/>
                  </a:lnTo>
                  <a:lnTo>
                    <a:pt x="481" y="19"/>
                  </a:lnTo>
                  <a:lnTo>
                    <a:pt x="481" y="19"/>
                  </a:lnTo>
                  <a:lnTo>
                    <a:pt x="481" y="17"/>
                  </a:lnTo>
                  <a:lnTo>
                    <a:pt x="1052" y="21"/>
                  </a:lnTo>
                  <a:lnTo>
                    <a:pt x="1052" y="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p:cNvSpPr>
            <p:nvPr userDrawn="1"/>
          </p:nvSpPr>
          <p:spPr bwMode="auto">
            <a:xfrm>
              <a:off x="3565" y="2382"/>
              <a:ext cx="176" cy="110"/>
            </a:xfrm>
            <a:custGeom>
              <a:avLst/>
              <a:gdLst>
                <a:gd name="T0" fmla="*/ 39 w 176"/>
                <a:gd name="T1" fmla="*/ 10 h 110"/>
                <a:gd name="T2" fmla="*/ 39 w 176"/>
                <a:gd name="T3" fmla="*/ 10 h 110"/>
                <a:gd name="T4" fmla="*/ 19 w 176"/>
                <a:gd name="T5" fmla="*/ 6 h 110"/>
                <a:gd name="T6" fmla="*/ 0 w 176"/>
                <a:gd name="T7" fmla="*/ 0 h 110"/>
                <a:gd name="T8" fmla="*/ 0 w 176"/>
                <a:gd name="T9" fmla="*/ 0 h 110"/>
                <a:gd name="T10" fmla="*/ 17 w 176"/>
                <a:gd name="T11" fmla="*/ 17 h 110"/>
                <a:gd name="T12" fmla="*/ 36 w 176"/>
                <a:gd name="T13" fmla="*/ 34 h 110"/>
                <a:gd name="T14" fmla="*/ 54 w 176"/>
                <a:gd name="T15" fmla="*/ 50 h 110"/>
                <a:gd name="T16" fmla="*/ 74 w 176"/>
                <a:gd name="T17" fmla="*/ 64 h 110"/>
                <a:gd name="T18" fmla="*/ 96 w 176"/>
                <a:gd name="T19" fmla="*/ 78 h 110"/>
                <a:gd name="T20" fmla="*/ 117 w 176"/>
                <a:gd name="T21" fmla="*/ 90 h 110"/>
                <a:gd name="T22" fmla="*/ 139 w 176"/>
                <a:gd name="T23" fmla="*/ 100 h 110"/>
                <a:gd name="T24" fmla="*/ 160 w 176"/>
                <a:gd name="T25" fmla="*/ 110 h 110"/>
                <a:gd name="T26" fmla="*/ 176 w 176"/>
                <a:gd name="T27" fmla="*/ 93 h 110"/>
                <a:gd name="T28" fmla="*/ 176 w 176"/>
                <a:gd name="T29" fmla="*/ 93 h 110"/>
                <a:gd name="T30" fmla="*/ 153 w 176"/>
                <a:gd name="T31" fmla="*/ 84 h 110"/>
                <a:gd name="T32" fmla="*/ 132 w 176"/>
                <a:gd name="T33" fmla="*/ 75 h 110"/>
                <a:gd name="T34" fmla="*/ 112 w 176"/>
                <a:gd name="T35" fmla="*/ 65 h 110"/>
                <a:gd name="T36" fmla="*/ 94 w 176"/>
                <a:gd name="T37" fmla="*/ 54 h 110"/>
                <a:gd name="T38" fmla="*/ 77 w 176"/>
                <a:gd name="T39" fmla="*/ 43 h 110"/>
                <a:gd name="T40" fmla="*/ 63 w 176"/>
                <a:gd name="T41" fmla="*/ 31 h 110"/>
                <a:gd name="T42" fmla="*/ 50 w 176"/>
                <a:gd name="T43" fmla="*/ 21 h 110"/>
                <a:gd name="T44" fmla="*/ 39 w 176"/>
                <a:gd name="T45"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6" h="110">
                  <a:moveTo>
                    <a:pt x="39" y="10"/>
                  </a:moveTo>
                  <a:lnTo>
                    <a:pt x="39" y="10"/>
                  </a:lnTo>
                  <a:lnTo>
                    <a:pt x="19" y="6"/>
                  </a:lnTo>
                  <a:lnTo>
                    <a:pt x="0" y="0"/>
                  </a:lnTo>
                  <a:lnTo>
                    <a:pt x="0" y="0"/>
                  </a:lnTo>
                  <a:lnTo>
                    <a:pt x="17" y="17"/>
                  </a:lnTo>
                  <a:lnTo>
                    <a:pt x="36" y="34"/>
                  </a:lnTo>
                  <a:lnTo>
                    <a:pt x="54" y="50"/>
                  </a:lnTo>
                  <a:lnTo>
                    <a:pt x="74" y="64"/>
                  </a:lnTo>
                  <a:lnTo>
                    <a:pt x="96" y="78"/>
                  </a:lnTo>
                  <a:lnTo>
                    <a:pt x="117" y="90"/>
                  </a:lnTo>
                  <a:lnTo>
                    <a:pt x="139" y="100"/>
                  </a:lnTo>
                  <a:lnTo>
                    <a:pt x="160" y="110"/>
                  </a:lnTo>
                  <a:lnTo>
                    <a:pt x="176" y="93"/>
                  </a:lnTo>
                  <a:lnTo>
                    <a:pt x="176" y="93"/>
                  </a:lnTo>
                  <a:lnTo>
                    <a:pt x="153" y="84"/>
                  </a:lnTo>
                  <a:lnTo>
                    <a:pt x="132" y="75"/>
                  </a:lnTo>
                  <a:lnTo>
                    <a:pt x="112" y="65"/>
                  </a:lnTo>
                  <a:lnTo>
                    <a:pt x="94" y="54"/>
                  </a:lnTo>
                  <a:lnTo>
                    <a:pt x="77" y="43"/>
                  </a:lnTo>
                  <a:lnTo>
                    <a:pt x="63" y="31"/>
                  </a:lnTo>
                  <a:lnTo>
                    <a:pt x="50" y="21"/>
                  </a:lnTo>
                  <a:lnTo>
                    <a:pt x="39" y="1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userDrawn="1"/>
          </p:nvSpPr>
          <p:spPr bwMode="auto">
            <a:xfrm>
              <a:off x="3565" y="2382"/>
              <a:ext cx="176" cy="110"/>
            </a:xfrm>
            <a:custGeom>
              <a:avLst/>
              <a:gdLst>
                <a:gd name="T0" fmla="*/ 39 w 176"/>
                <a:gd name="T1" fmla="*/ 10 h 110"/>
                <a:gd name="T2" fmla="*/ 39 w 176"/>
                <a:gd name="T3" fmla="*/ 10 h 110"/>
                <a:gd name="T4" fmla="*/ 19 w 176"/>
                <a:gd name="T5" fmla="*/ 6 h 110"/>
                <a:gd name="T6" fmla="*/ 0 w 176"/>
                <a:gd name="T7" fmla="*/ 0 h 110"/>
                <a:gd name="T8" fmla="*/ 0 w 176"/>
                <a:gd name="T9" fmla="*/ 0 h 110"/>
                <a:gd name="T10" fmla="*/ 17 w 176"/>
                <a:gd name="T11" fmla="*/ 17 h 110"/>
                <a:gd name="T12" fmla="*/ 36 w 176"/>
                <a:gd name="T13" fmla="*/ 34 h 110"/>
                <a:gd name="T14" fmla="*/ 54 w 176"/>
                <a:gd name="T15" fmla="*/ 50 h 110"/>
                <a:gd name="T16" fmla="*/ 74 w 176"/>
                <a:gd name="T17" fmla="*/ 64 h 110"/>
                <a:gd name="T18" fmla="*/ 96 w 176"/>
                <a:gd name="T19" fmla="*/ 78 h 110"/>
                <a:gd name="T20" fmla="*/ 117 w 176"/>
                <a:gd name="T21" fmla="*/ 90 h 110"/>
                <a:gd name="T22" fmla="*/ 139 w 176"/>
                <a:gd name="T23" fmla="*/ 100 h 110"/>
                <a:gd name="T24" fmla="*/ 160 w 176"/>
                <a:gd name="T25" fmla="*/ 110 h 110"/>
                <a:gd name="T26" fmla="*/ 176 w 176"/>
                <a:gd name="T27" fmla="*/ 93 h 110"/>
                <a:gd name="T28" fmla="*/ 176 w 176"/>
                <a:gd name="T29" fmla="*/ 93 h 110"/>
                <a:gd name="T30" fmla="*/ 153 w 176"/>
                <a:gd name="T31" fmla="*/ 84 h 110"/>
                <a:gd name="T32" fmla="*/ 132 w 176"/>
                <a:gd name="T33" fmla="*/ 75 h 110"/>
                <a:gd name="T34" fmla="*/ 112 w 176"/>
                <a:gd name="T35" fmla="*/ 65 h 110"/>
                <a:gd name="T36" fmla="*/ 94 w 176"/>
                <a:gd name="T37" fmla="*/ 54 h 110"/>
                <a:gd name="T38" fmla="*/ 77 w 176"/>
                <a:gd name="T39" fmla="*/ 43 h 110"/>
                <a:gd name="T40" fmla="*/ 63 w 176"/>
                <a:gd name="T41" fmla="*/ 31 h 110"/>
                <a:gd name="T42" fmla="*/ 50 w 176"/>
                <a:gd name="T43" fmla="*/ 21 h 110"/>
                <a:gd name="T44" fmla="*/ 39 w 176"/>
                <a:gd name="T45"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6" h="110">
                  <a:moveTo>
                    <a:pt x="39" y="10"/>
                  </a:moveTo>
                  <a:lnTo>
                    <a:pt x="39" y="10"/>
                  </a:lnTo>
                  <a:lnTo>
                    <a:pt x="19" y="6"/>
                  </a:lnTo>
                  <a:lnTo>
                    <a:pt x="0" y="0"/>
                  </a:lnTo>
                  <a:lnTo>
                    <a:pt x="0" y="0"/>
                  </a:lnTo>
                  <a:lnTo>
                    <a:pt x="17" y="17"/>
                  </a:lnTo>
                  <a:lnTo>
                    <a:pt x="36" y="34"/>
                  </a:lnTo>
                  <a:lnTo>
                    <a:pt x="54" y="50"/>
                  </a:lnTo>
                  <a:lnTo>
                    <a:pt x="74" y="64"/>
                  </a:lnTo>
                  <a:lnTo>
                    <a:pt x="96" y="78"/>
                  </a:lnTo>
                  <a:lnTo>
                    <a:pt x="117" y="90"/>
                  </a:lnTo>
                  <a:lnTo>
                    <a:pt x="139" y="100"/>
                  </a:lnTo>
                  <a:lnTo>
                    <a:pt x="160" y="110"/>
                  </a:lnTo>
                  <a:lnTo>
                    <a:pt x="176" y="93"/>
                  </a:lnTo>
                  <a:lnTo>
                    <a:pt x="176" y="93"/>
                  </a:lnTo>
                  <a:lnTo>
                    <a:pt x="153" y="84"/>
                  </a:lnTo>
                  <a:lnTo>
                    <a:pt x="132" y="75"/>
                  </a:lnTo>
                  <a:lnTo>
                    <a:pt x="112" y="65"/>
                  </a:lnTo>
                  <a:lnTo>
                    <a:pt x="94" y="54"/>
                  </a:lnTo>
                  <a:lnTo>
                    <a:pt x="77" y="43"/>
                  </a:lnTo>
                  <a:lnTo>
                    <a:pt x="63" y="31"/>
                  </a:lnTo>
                  <a:lnTo>
                    <a:pt x="50" y="21"/>
                  </a:lnTo>
                  <a:lnTo>
                    <a:pt x="39" y="10"/>
                  </a:ln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3"/>
            <p:cNvSpPr>
              <a:spLocks/>
            </p:cNvSpPr>
            <p:nvPr userDrawn="1"/>
          </p:nvSpPr>
          <p:spPr bwMode="auto">
            <a:xfrm>
              <a:off x="3768" y="2363"/>
              <a:ext cx="364" cy="152"/>
            </a:xfrm>
            <a:custGeom>
              <a:avLst/>
              <a:gdLst>
                <a:gd name="T0" fmla="*/ 360 w 364"/>
                <a:gd name="T1" fmla="*/ 0 h 152"/>
                <a:gd name="T2" fmla="*/ 360 w 364"/>
                <a:gd name="T3" fmla="*/ 0 h 152"/>
                <a:gd name="T4" fmla="*/ 347 w 364"/>
                <a:gd name="T5" fmla="*/ 15 h 152"/>
                <a:gd name="T6" fmla="*/ 334 w 364"/>
                <a:gd name="T7" fmla="*/ 29 h 152"/>
                <a:gd name="T8" fmla="*/ 320 w 364"/>
                <a:gd name="T9" fmla="*/ 42 h 152"/>
                <a:gd name="T10" fmla="*/ 305 w 364"/>
                <a:gd name="T11" fmla="*/ 55 h 152"/>
                <a:gd name="T12" fmla="*/ 290 w 364"/>
                <a:gd name="T13" fmla="*/ 66 h 152"/>
                <a:gd name="T14" fmla="*/ 274 w 364"/>
                <a:gd name="T15" fmla="*/ 76 h 152"/>
                <a:gd name="T16" fmla="*/ 257 w 364"/>
                <a:gd name="T17" fmla="*/ 86 h 152"/>
                <a:gd name="T18" fmla="*/ 240 w 364"/>
                <a:gd name="T19" fmla="*/ 94 h 152"/>
                <a:gd name="T20" fmla="*/ 223 w 364"/>
                <a:gd name="T21" fmla="*/ 103 h 152"/>
                <a:gd name="T22" fmla="*/ 204 w 364"/>
                <a:gd name="T23" fmla="*/ 110 h 152"/>
                <a:gd name="T24" fmla="*/ 185 w 364"/>
                <a:gd name="T25" fmla="*/ 116 h 152"/>
                <a:gd name="T26" fmla="*/ 165 w 364"/>
                <a:gd name="T27" fmla="*/ 122 h 152"/>
                <a:gd name="T28" fmla="*/ 146 w 364"/>
                <a:gd name="T29" fmla="*/ 126 h 152"/>
                <a:gd name="T30" fmla="*/ 126 w 364"/>
                <a:gd name="T31" fmla="*/ 129 h 152"/>
                <a:gd name="T32" fmla="*/ 104 w 364"/>
                <a:gd name="T33" fmla="*/ 130 h 152"/>
                <a:gd name="T34" fmla="*/ 84 w 364"/>
                <a:gd name="T35" fmla="*/ 130 h 152"/>
                <a:gd name="T36" fmla="*/ 84 w 364"/>
                <a:gd name="T37" fmla="*/ 130 h 152"/>
                <a:gd name="T38" fmla="*/ 66 w 364"/>
                <a:gd name="T39" fmla="*/ 130 h 152"/>
                <a:gd name="T40" fmla="*/ 48 w 364"/>
                <a:gd name="T41" fmla="*/ 129 h 152"/>
                <a:gd name="T42" fmla="*/ 16 w 364"/>
                <a:gd name="T43" fmla="*/ 124 h 152"/>
                <a:gd name="T44" fmla="*/ 0 w 364"/>
                <a:gd name="T45" fmla="*/ 142 h 152"/>
                <a:gd name="T46" fmla="*/ 0 w 364"/>
                <a:gd name="T47" fmla="*/ 142 h 152"/>
                <a:gd name="T48" fmla="*/ 23 w 364"/>
                <a:gd name="T49" fmla="*/ 146 h 152"/>
                <a:gd name="T50" fmla="*/ 44 w 364"/>
                <a:gd name="T51" fmla="*/ 149 h 152"/>
                <a:gd name="T52" fmla="*/ 64 w 364"/>
                <a:gd name="T53" fmla="*/ 150 h 152"/>
                <a:gd name="T54" fmla="*/ 84 w 364"/>
                <a:gd name="T55" fmla="*/ 152 h 152"/>
                <a:gd name="T56" fmla="*/ 84 w 364"/>
                <a:gd name="T57" fmla="*/ 152 h 152"/>
                <a:gd name="T58" fmla="*/ 107 w 364"/>
                <a:gd name="T59" fmla="*/ 150 h 152"/>
                <a:gd name="T60" fmla="*/ 128 w 364"/>
                <a:gd name="T61" fmla="*/ 149 h 152"/>
                <a:gd name="T62" fmla="*/ 148 w 364"/>
                <a:gd name="T63" fmla="*/ 146 h 152"/>
                <a:gd name="T64" fmla="*/ 168 w 364"/>
                <a:gd name="T65" fmla="*/ 142 h 152"/>
                <a:gd name="T66" fmla="*/ 188 w 364"/>
                <a:gd name="T67" fmla="*/ 136 h 152"/>
                <a:gd name="T68" fmla="*/ 208 w 364"/>
                <a:gd name="T69" fmla="*/ 130 h 152"/>
                <a:gd name="T70" fmla="*/ 227 w 364"/>
                <a:gd name="T71" fmla="*/ 123 h 152"/>
                <a:gd name="T72" fmla="*/ 244 w 364"/>
                <a:gd name="T73" fmla="*/ 114 h 152"/>
                <a:gd name="T74" fmla="*/ 263 w 364"/>
                <a:gd name="T75" fmla="*/ 106 h 152"/>
                <a:gd name="T76" fmla="*/ 278 w 364"/>
                <a:gd name="T77" fmla="*/ 96 h 152"/>
                <a:gd name="T78" fmla="*/ 295 w 364"/>
                <a:gd name="T79" fmla="*/ 86 h 152"/>
                <a:gd name="T80" fmla="*/ 311 w 364"/>
                <a:gd name="T81" fmla="*/ 74 h 152"/>
                <a:gd name="T82" fmla="*/ 325 w 364"/>
                <a:gd name="T83" fmla="*/ 63 h 152"/>
                <a:gd name="T84" fmla="*/ 340 w 364"/>
                <a:gd name="T85" fmla="*/ 52 h 152"/>
                <a:gd name="T86" fmla="*/ 352 w 364"/>
                <a:gd name="T87" fmla="*/ 39 h 152"/>
                <a:gd name="T88" fmla="*/ 364 w 364"/>
                <a:gd name="T89" fmla="*/ 25 h 152"/>
                <a:gd name="T90" fmla="*/ 360 w 364"/>
                <a:gd name="T9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4" h="152">
                  <a:moveTo>
                    <a:pt x="360" y="0"/>
                  </a:moveTo>
                  <a:lnTo>
                    <a:pt x="360" y="0"/>
                  </a:lnTo>
                  <a:lnTo>
                    <a:pt x="347" y="15"/>
                  </a:lnTo>
                  <a:lnTo>
                    <a:pt x="334" y="29"/>
                  </a:lnTo>
                  <a:lnTo>
                    <a:pt x="320" y="42"/>
                  </a:lnTo>
                  <a:lnTo>
                    <a:pt x="305" y="55"/>
                  </a:lnTo>
                  <a:lnTo>
                    <a:pt x="290" y="66"/>
                  </a:lnTo>
                  <a:lnTo>
                    <a:pt x="274" y="76"/>
                  </a:lnTo>
                  <a:lnTo>
                    <a:pt x="257" y="86"/>
                  </a:lnTo>
                  <a:lnTo>
                    <a:pt x="240" y="94"/>
                  </a:lnTo>
                  <a:lnTo>
                    <a:pt x="223" y="103"/>
                  </a:lnTo>
                  <a:lnTo>
                    <a:pt x="204" y="110"/>
                  </a:lnTo>
                  <a:lnTo>
                    <a:pt x="185" y="116"/>
                  </a:lnTo>
                  <a:lnTo>
                    <a:pt x="165" y="122"/>
                  </a:lnTo>
                  <a:lnTo>
                    <a:pt x="146" y="126"/>
                  </a:lnTo>
                  <a:lnTo>
                    <a:pt x="126" y="129"/>
                  </a:lnTo>
                  <a:lnTo>
                    <a:pt x="104" y="130"/>
                  </a:lnTo>
                  <a:lnTo>
                    <a:pt x="84" y="130"/>
                  </a:lnTo>
                  <a:lnTo>
                    <a:pt x="84" y="130"/>
                  </a:lnTo>
                  <a:lnTo>
                    <a:pt x="66" y="130"/>
                  </a:lnTo>
                  <a:lnTo>
                    <a:pt x="48" y="129"/>
                  </a:lnTo>
                  <a:lnTo>
                    <a:pt x="16" y="124"/>
                  </a:lnTo>
                  <a:lnTo>
                    <a:pt x="0" y="142"/>
                  </a:lnTo>
                  <a:lnTo>
                    <a:pt x="0" y="142"/>
                  </a:lnTo>
                  <a:lnTo>
                    <a:pt x="23" y="146"/>
                  </a:lnTo>
                  <a:lnTo>
                    <a:pt x="44" y="149"/>
                  </a:lnTo>
                  <a:lnTo>
                    <a:pt x="64" y="150"/>
                  </a:lnTo>
                  <a:lnTo>
                    <a:pt x="84" y="152"/>
                  </a:lnTo>
                  <a:lnTo>
                    <a:pt x="84" y="152"/>
                  </a:lnTo>
                  <a:lnTo>
                    <a:pt x="107" y="150"/>
                  </a:lnTo>
                  <a:lnTo>
                    <a:pt x="128" y="149"/>
                  </a:lnTo>
                  <a:lnTo>
                    <a:pt x="148" y="146"/>
                  </a:lnTo>
                  <a:lnTo>
                    <a:pt x="168" y="142"/>
                  </a:lnTo>
                  <a:lnTo>
                    <a:pt x="188" y="136"/>
                  </a:lnTo>
                  <a:lnTo>
                    <a:pt x="208" y="130"/>
                  </a:lnTo>
                  <a:lnTo>
                    <a:pt x="227" y="123"/>
                  </a:lnTo>
                  <a:lnTo>
                    <a:pt x="244" y="114"/>
                  </a:lnTo>
                  <a:lnTo>
                    <a:pt x="263" y="106"/>
                  </a:lnTo>
                  <a:lnTo>
                    <a:pt x="278" y="96"/>
                  </a:lnTo>
                  <a:lnTo>
                    <a:pt x="295" y="86"/>
                  </a:lnTo>
                  <a:lnTo>
                    <a:pt x="311" y="74"/>
                  </a:lnTo>
                  <a:lnTo>
                    <a:pt x="325" y="63"/>
                  </a:lnTo>
                  <a:lnTo>
                    <a:pt x="340" y="52"/>
                  </a:lnTo>
                  <a:lnTo>
                    <a:pt x="352" y="39"/>
                  </a:lnTo>
                  <a:lnTo>
                    <a:pt x="364" y="25"/>
                  </a:lnTo>
                  <a:lnTo>
                    <a:pt x="36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userDrawn="1"/>
          </p:nvSpPr>
          <p:spPr bwMode="auto">
            <a:xfrm>
              <a:off x="3768" y="2363"/>
              <a:ext cx="364" cy="152"/>
            </a:xfrm>
            <a:custGeom>
              <a:avLst/>
              <a:gdLst>
                <a:gd name="T0" fmla="*/ 360 w 364"/>
                <a:gd name="T1" fmla="*/ 0 h 152"/>
                <a:gd name="T2" fmla="*/ 360 w 364"/>
                <a:gd name="T3" fmla="*/ 0 h 152"/>
                <a:gd name="T4" fmla="*/ 347 w 364"/>
                <a:gd name="T5" fmla="*/ 15 h 152"/>
                <a:gd name="T6" fmla="*/ 334 w 364"/>
                <a:gd name="T7" fmla="*/ 29 h 152"/>
                <a:gd name="T8" fmla="*/ 320 w 364"/>
                <a:gd name="T9" fmla="*/ 42 h 152"/>
                <a:gd name="T10" fmla="*/ 305 w 364"/>
                <a:gd name="T11" fmla="*/ 55 h 152"/>
                <a:gd name="T12" fmla="*/ 290 w 364"/>
                <a:gd name="T13" fmla="*/ 66 h 152"/>
                <a:gd name="T14" fmla="*/ 274 w 364"/>
                <a:gd name="T15" fmla="*/ 76 h 152"/>
                <a:gd name="T16" fmla="*/ 257 w 364"/>
                <a:gd name="T17" fmla="*/ 86 h 152"/>
                <a:gd name="T18" fmla="*/ 240 w 364"/>
                <a:gd name="T19" fmla="*/ 94 h 152"/>
                <a:gd name="T20" fmla="*/ 223 w 364"/>
                <a:gd name="T21" fmla="*/ 103 h 152"/>
                <a:gd name="T22" fmla="*/ 204 w 364"/>
                <a:gd name="T23" fmla="*/ 110 h 152"/>
                <a:gd name="T24" fmla="*/ 185 w 364"/>
                <a:gd name="T25" fmla="*/ 116 h 152"/>
                <a:gd name="T26" fmla="*/ 165 w 364"/>
                <a:gd name="T27" fmla="*/ 122 h 152"/>
                <a:gd name="T28" fmla="*/ 146 w 364"/>
                <a:gd name="T29" fmla="*/ 126 h 152"/>
                <a:gd name="T30" fmla="*/ 126 w 364"/>
                <a:gd name="T31" fmla="*/ 129 h 152"/>
                <a:gd name="T32" fmla="*/ 104 w 364"/>
                <a:gd name="T33" fmla="*/ 130 h 152"/>
                <a:gd name="T34" fmla="*/ 84 w 364"/>
                <a:gd name="T35" fmla="*/ 130 h 152"/>
                <a:gd name="T36" fmla="*/ 84 w 364"/>
                <a:gd name="T37" fmla="*/ 130 h 152"/>
                <a:gd name="T38" fmla="*/ 66 w 364"/>
                <a:gd name="T39" fmla="*/ 130 h 152"/>
                <a:gd name="T40" fmla="*/ 48 w 364"/>
                <a:gd name="T41" fmla="*/ 129 h 152"/>
                <a:gd name="T42" fmla="*/ 16 w 364"/>
                <a:gd name="T43" fmla="*/ 124 h 152"/>
                <a:gd name="T44" fmla="*/ 0 w 364"/>
                <a:gd name="T45" fmla="*/ 142 h 152"/>
                <a:gd name="T46" fmla="*/ 0 w 364"/>
                <a:gd name="T47" fmla="*/ 142 h 152"/>
                <a:gd name="T48" fmla="*/ 23 w 364"/>
                <a:gd name="T49" fmla="*/ 146 h 152"/>
                <a:gd name="T50" fmla="*/ 44 w 364"/>
                <a:gd name="T51" fmla="*/ 149 h 152"/>
                <a:gd name="T52" fmla="*/ 64 w 364"/>
                <a:gd name="T53" fmla="*/ 150 h 152"/>
                <a:gd name="T54" fmla="*/ 84 w 364"/>
                <a:gd name="T55" fmla="*/ 152 h 152"/>
                <a:gd name="T56" fmla="*/ 84 w 364"/>
                <a:gd name="T57" fmla="*/ 152 h 152"/>
                <a:gd name="T58" fmla="*/ 107 w 364"/>
                <a:gd name="T59" fmla="*/ 150 h 152"/>
                <a:gd name="T60" fmla="*/ 128 w 364"/>
                <a:gd name="T61" fmla="*/ 149 h 152"/>
                <a:gd name="T62" fmla="*/ 148 w 364"/>
                <a:gd name="T63" fmla="*/ 146 h 152"/>
                <a:gd name="T64" fmla="*/ 168 w 364"/>
                <a:gd name="T65" fmla="*/ 142 h 152"/>
                <a:gd name="T66" fmla="*/ 188 w 364"/>
                <a:gd name="T67" fmla="*/ 136 h 152"/>
                <a:gd name="T68" fmla="*/ 208 w 364"/>
                <a:gd name="T69" fmla="*/ 130 h 152"/>
                <a:gd name="T70" fmla="*/ 227 w 364"/>
                <a:gd name="T71" fmla="*/ 123 h 152"/>
                <a:gd name="T72" fmla="*/ 244 w 364"/>
                <a:gd name="T73" fmla="*/ 114 h 152"/>
                <a:gd name="T74" fmla="*/ 263 w 364"/>
                <a:gd name="T75" fmla="*/ 106 h 152"/>
                <a:gd name="T76" fmla="*/ 278 w 364"/>
                <a:gd name="T77" fmla="*/ 96 h 152"/>
                <a:gd name="T78" fmla="*/ 295 w 364"/>
                <a:gd name="T79" fmla="*/ 86 h 152"/>
                <a:gd name="T80" fmla="*/ 311 w 364"/>
                <a:gd name="T81" fmla="*/ 74 h 152"/>
                <a:gd name="T82" fmla="*/ 325 w 364"/>
                <a:gd name="T83" fmla="*/ 63 h 152"/>
                <a:gd name="T84" fmla="*/ 340 w 364"/>
                <a:gd name="T85" fmla="*/ 52 h 152"/>
                <a:gd name="T86" fmla="*/ 352 w 364"/>
                <a:gd name="T87" fmla="*/ 39 h 152"/>
                <a:gd name="T88" fmla="*/ 364 w 364"/>
                <a:gd name="T89" fmla="*/ 25 h 152"/>
                <a:gd name="T90" fmla="*/ 360 w 364"/>
                <a:gd name="T9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4" h="152">
                  <a:moveTo>
                    <a:pt x="360" y="0"/>
                  </a:moveTo>
                  <a:lnTo>
                    <a:pt x="360" y="0"/>
                  </a:lnTo>
                  <a:lnTo>
                    <a:pt x="347" y="15"/>
                  </a:lnTo>
                  <a:lnTo>
                    <a:pt x="334" y="29"/>
                  </a:lnTo>
                  <a:lnTo>
                    <a:pt x="320" y="42"/>
                  </a:lnTo>
                  <a:lnTo>
                    <a:pt x="305" y="55"/>
                  </a:lnTo>
                  <a:lnTo>
                    <a:pt x="290" y="66"/>
                  </a:lnTo>
                  <a:lnTo>
                    <a:pt x="274" y="76"/>
                  </a:lnTo>
                  <a:lnTo>
                    <a:pt x="257" y="86"/>
                  </a:lnTo>
                  <a:lnTo>
                    <a:pt x="240" y="94"/>
                  </a:lnTo>
                  <a:lnTo>
                    <a:pt x="223" y="103"/>
                  </a:lnTo>
                  <a:lnTo>
                    <a:pt x="204" y="110"/>
                  </a:lnTo>
                  <a:lnTo>
                    <a:pt x="185" y="116"/>
                  </a:lnTo>
                  <a:lnTo>
                    <a:pt x="165" y="122"/>
                  </a:lnTo>
                  <a:lnTo>
                    <a:pt x="146" y="126"/>
                  </a:lnTo>
                  <a:lnTo>
                    <a:pt x="126" y="129"/>
                  </a:lnTo>
                  <a:lnTo>
                    <a:pt x="104" y="130"/>
                  </a:lnTo>
                  <a:lnTo>
                    <a:pt x="84" y="130"/>
                  </a:lnTo>
                  <a:lnTo>
                    <a:pt x="84" y="130"/>
                  </a:lnTo>
                  <a:lnTo>
                    <a:pt x="66" y="130"/>
                  </a:lnTo>
                  <a:lnTo>
                    <a:pt x="48" y="129"/>
                  </a:lnTo>
                  <a:lnTo>
                    <a:pt x="16" y="124"/>
                  </a:lnTo>
                  <a:lnTo>
                    <a:pt x="0" y="142"/>
                  </a:lnTo>
                  <a:lnTo>
                    <a:pt x="0" y="142"/>
                  </a:lnTo>
                  <a:lnTo>
                    <a:pt x="23" y="146"/>
                  </a:lnTo>
                  <a:lnTo>
                    <a:pt x="44" y="149"/>
                  </a:lnTo>
                  <a:lnTo>
                    <a:pt x="64" y="150"/>
                  </a:lnTo>
                  <a:lnTo>
                    <a:pt x="84" y="152"/>
                  </a:lnTo>
                  <a:lnTo>
                    <a:pt x="84" y="152"/>
                  </a:lnTo>
                  <a:lnTo>
                    <a:pt x="107" y="150"/>
                  </a:lnTo>
                  <a:lnTo>
                    <a:pt x="128" y="149"/>
                  </a:lnTo>
                  <a:lnTo>
                    <a:pt x="148" y="146"/>
                  </a:lnTo>
                  <a:lnTo>
                    <a:pt x="168" y="142"/>
                  </a:lnTo>
                  <a:lnTo>
                    <a:pt x="188" y="136"/>
                  </a:lnTo>
                  <a:lnTo>
                    <a:pt x="208" y="130"/>
                  </a:lnTo>
                  <a:lnTo>
                    <a:pt x="227" y="123"/>
                  </a:lnTo>
                  <a:lnTo>
                    <a:pt x="244" y="114"/>
                  </a:lnTo>
                  <a:lnTo>
                    <a:pt x="263" y="106"/>
                  </a:lnTo>
                  <a:lnTo>
                    <a:pt x="278" y="96"/>
                  </a:lnTo>
                  <a:lnTo>
                    <a:pt x="295" y="86"/>
                  </a:lnTo>
                  <a:lnTo>
                    <a:pt x="311" y="74"/>
                  </a:lnTo>
                  <a:lnTo>
                    <a:pt x="325" y="63"/>
                  </a:lnTo>
                  <a:lnTo>
                    <a:pt x="340" y="52"/>
                  </a:lnTo>
                  <a:lnTo>
                    <a:pt x="352" y="39"/>
                  </a:lnTo>
                  <a:lnTo>
                    <a:pt x="364" y="25"/>
                  </a:lnTo>
                  <a:lnTo>
                    <a:pt x="360" y="0"/>
                  </a:ln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3571" y="1733"/>
              <a:ext cx="708" cy="613"/>
            </a:xfrm>
            <a:custGeom>
              <a:avLst/>
              <a:gdLst>
                <a:gd name="T0" fmla="*/ 654 w 708"/>
                <a:gd name="T1" fmla="*/ 354 h 613"/>
                <a:gd name="T2" fmla="*/ 654 w 708"/>
                <a:gd name="T3" fmla="*/ 354 h 613"/>
                <a:gd name="T4" fmla="*/ 645 w 708"/>
                <a:gd name="T5" fmla="*/ 302 h 613"/>
                <a:gd name="T6" fmla="*/ 628 w 708"/>
                <a:gd name="T7" fmla="*/ 249 h 613"/>
                <a:gd name="T8" fmla="*/ 604 w 708"/>
                <a:gd name="T9" fmla="*/ 199 h 613"/>
                <a:gd name="T10" fmla="*/ 574 w 708"/>
                <a:gd name="T11" fmla="*/ 157 h 613"/>
                <a:gd name="T12" fmla="*/ 561 w 708"/>
                <a:gd name="T13" fmla="*/ 141 h 613"/>
                <a:gd name="T14" fmla="*/ 531 w 708"/>
                <a:gd name="T15" fmla="*/ 111 h 613"/>
                <a:gd name="T16" fmla="*/ 498 w 708"/>
                <a:gd name="T17" fmla="*/ 85 h 613"/>
                <a:gd name="T18" fmla="*/ 462 w 708"/>
                <a:gd name="T19" fmla="*/ 63 h 613"/>
                <a:gd name="T20" fmla="*/ 425 w 708"/>
                <a:gd name="T21" fmla="*/ 45 h 613"/>
                <a:gd name="T22" fmla="*/ 387 w 708"/>
                <a:gd name="T23" fmla="*/ 31 h 613"/>
                <a:gd name="T24" fmla="*/ 345 w 708"/>
                <a:gd name="T25" fmla="*/ 21 h 613"/>
                <a:gd name="T26" fmla="*/ 303 w 708"/>
                <a:gd name="T27" fmla="*/ 17 h 613"/>
                <a:gd name="T28" fmla="*/ 281 w 708"/>
                <a:gd name="T29" fmla="*/ 17 h 613"/>
                <a:gd name="T30" fmla="*/ 238 w 708"/>
                <a:gd name="T31" fmla="*/ 18 h 613"/>
                <a:gd name="T32" fmla="*/ 198 w 708"/>
                <a:gd name="T33" fmla="*/ 25 h 613"/>
                <a:gd name="T34" fmla="*/ 160 w 708"/>
                <a:gd name="T35" fmla="*/ 35 h 613"/>
                <a:gd name="T36" fmla="*/ 124 w 708"/>
                <a:gd name="T37" fmla="*/ 51 h 613"/>
                <a:gd name="T38" fmla="*/ 88 w 708"/>
                <a:gd name="T39" fmla="*/ 70 h 613"/>
                <a:gd name="T40" fmla="*/ 57 w 708"/>
                <a:gd name="T41" fmla="*/ 91 h 613"/>
                <a:gd name="T42" fmla="*/ 27 w 708"/>
                <a:gd name="T43" fmla="*/ 117 h 613"/>
                <a:gd name="T44" fmla="*/ 0 w 708"/>
                <a:gd name="T45" fmla="*/ 144 h 613"/>
                <a:gd name="T46" fmla="*/ 16 w 708"/>
                <a:gd name="T47" fmla="*/ 157 h 613"/>
                <a:gd name="T48" fmla="*/ 41 w 708"/>
                <a:gd name="T49" fmla="*/ 130 h 613"/>
                <a:gd name="T50" fmla="*/ 68 w 708"/>
                <a:gd name="T51" fmla="*/ 107 h 613"/>
                <a:gd name="T52" fmla="*/ 100 w 708"/>
                <a:gd name="T53" fmla="*/ 85 h 613"/>
                <a:gd name="T54" fmla="*/ 133 w 708"/>
                <a:gd name="T55" fmla="*/ 68 h 613"/>
                <a:gd name="T56" fmla="*/ 167 w 708"/>
                <a:gd name="T57" fmla="*/ 55 h 613"/>
                <a:gd name="T58" fmla="*/ 203 w 708"/>
                <a:gd name="T59" fmla="*/ 44 h 613"/>
                <a:gd name="T60" fmla="*/ 241 w 708"/>
                <a:gd name="T61" fmla="*/ 38 h 613"/>
                <a:gd name="T62" fmla="*/ 281 w 708"/>
                <a:gd name="T63" fmla="*/ 35 h 613"/>
                <a:gd name="T64" fmla="*/ 304 w 708"/>
                <a:gd name="T65" fmla="*/ 37 h 613"/>
                <a:gd name="T66" fmla="*/ 351 w 708"/>
                <a:gd name="T67" fmla="*/ 43 h 613"/>
                <a:gd name="T68" fmla="*/ 395 w 708"/>
                <a:gd name="T69" fmla="*/ 54 h 613"/>
                <a:gd name="T70" fmla="*/ 435 w 708"/>
                <a:gd name="T71" fmla="*/ 71 h 613"/>
                <a:gd name="T72" fmla="*/ 474 w 708"/>
                <a:gd name="T73" fmla="*/ 91 h 613"/>
                <a:gd name="T74" fmla="*/ 508 w 708"/>
                <a:gd name="T75" fmla="*/ 117 h 613"/>
                <a:gd name="T76" fmla="*/ 538 w 708"/>
                <a:gd name="T77" fmla="*/ 145 h 613"/>
                <a:gd name="T78" fmla="*/ 565 w 708"/>
                <a:gd name="T79" fmla="*/ 177 h 613"/>
                <a:gd name="T80" fmla="*/ 577 w 708"/>
                <a:gd name="T81" fmla="*/ 194 h 613"/>
                <a:gd name="T82" fmla="*/ 595 w 708"/>
                <a:gd name="T83" fmla="*/ 225 h 613"/>
                <a:gd name="T84" fmla="*/ 609 w 708"/>
                <a:gd name="T85" fmla="*/ 258 h 613"/>
                <a:gd name="T86" fmla="*/ 629 w 708"/>
                <a:gd name="T87" fmla="*/ 326 h 613"/>
                <a:gd name="T88" fmla="*/ 638 w 708"/>
                <a:gd name="T89" fmla="*/ 393 h 613"/>
                <a:gd name="T90" fmla="*/ 635 w 708"/>
                <a:gd name="T91" fmla="*/ 455 h 613"/>
                <a:gd name="T92" fmla="*/ 631 w 708"/>
                <a:gd name="T93" fmla="*/ 478 h 613"/>
                <a:gd name="T94" fmla="*/ 617 w 708"/>
                <a:gd name="T95" fmla="*/ 526 h 613"/>
                <a:gd name="T96" fmla="*/ 599 w 708"/>
                <a:gd name="T97" fmla="*/ 566 h 613"/>
                <a:gd name="T98" fmla="*/ 594 w 708"/>
                <a:gd name="T99" fmla="*/ 613 h 613"/>
                <a:gd name="T100" fmla="*/ 608 w 708"/>
                <a:gd name="T101" fmla="*/ 589 h 613"/>
                <a:gd name="T102" fmla="*/ 632 w 708"/>
                <a:gd name="T103" fmla="*/ 538 h 613"/>
                <a:gd name="T104" fmla="*/ 651 w 708"/>
                <a:gd name="T105" fmla="*/ 476 h 613"/>
                <a:gd name="T106" fmla="*/ 667 w 708"/>
                <a:gd name="T107" fmla="*/ 393 h 613"/>
                <a:gd name="T108" fmla="*/ 674 w 708"/>
                <a:gd name="T109" fmla="*/ 342 h 613"/>
                <a:gd name="T110" fmla="*/ 708 w 708"/>
                <a:gd name="T111"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8" h="613">
                  <a:moveTo>
                    <a:pt x="688" y="0"/>
                  </a:moveTo>
                  <a:lnTo>
                    <a:pt x="654" y="354"/>
                  </a:lnTo>
                  <a:lnTo>
                    <a:pt x="654" y="354"/>
                  </a:lnTo>
                  <a:lnTo>
                    <a:pt x="654" y="354"/>
                  </a:lnTo>
                  <a:lnTo>
                    <a:pt x="651" y="328"/>
                  </a:lnTo>
                  <a:lnTo>
                    <a:pt x="645" y="302"/>
                  </a:lnTo>
                  <a:lnTo>
                    <a:pt x="637" y="275"/>
                  </a:lnTo>
                  <a:lnTo>
                    <a:pt x="628" y="249"/>
                  </a:lnTo>
                  <a:lnTo>
                    <a:pt x="617" y="224"/>
                  </a:lnTo>
                  <a:lnTo>
                    <a:pt x="604" y="199"/>
                  </a:lnTo>
                  <a:lnTo>
                    <a:pt x="589" y="177"/>
                  </a:lnTo>
                  <a:lnTo>
                    <a:pt x="574" y="157"/>
                  </a:lnTo>
                  <a:lnTo>
                    <a:pt x="574" y="157"/>
                  </a:lnTo>
                  <a:lnTo>
                    <a:pt x="561" y="141"/>
                  </a:lnTo>
                  <a:lnTo>
                    <a:pt x="545" y="125"/>
                  </a:lnTo>
                  <a:lnTo>
                    <a:pt x="531" y="111"/>
                  </a:lnTo>
                  <a:lnTo>
                    <a:pt x="515" y="98"/>
                  </a:lnTo>
                  <a:lnTo>
                    <a:pt x="498" y="85"/>
                  </a:lnTo>
                  <a:lnTo>
                    <a:pt x="481" y="74"/>
                  </a:lnTo>
                  <a:lnTo>
                    <a:pt x="462" y="63"/>
                  </a:lnTo>
                  <a:lnTo>
                    <a:pt x="445" y="54"/>
                  </a:lnTo>
                  <a:lnTo>
                    <a:pt x="425" y="45"/>
                  </a:lnTo>
                  <a:lnTo>
                    <a:pt x="407" y="37"/>
                  </a:lnTo>
                  <a:lnTo>
                    <a:pt x="387" y="31"/>
                  </a:lnTo>
                  <a:lnTo>
                    <a:pt x="365" y="25"/>
                  </a:lnTo>
                  <a:lnTo>
                    <a:pt x="345" y="21"/>
                  </a:lnTo>
                  <a:lnTo>
                    <a:pt x="324" y="18"/>
                  </a:lnTo>
                  <a:lnTo>
                    <a:pt x="303" y="17"/>
                  </a:lnTo>
                  <a:lnTo>
                    <a:pt x="281" y="17"/>
                  </a:lnTo>
                  <a:lnTo>
                    <a:pt x="281" y="17"/>
                  </a:lnTo>
                  <a:lnTo>
                    <a:pt x="260" y="17"/>
                  </a:lnTo>
                  <a:lnTo>
                    <a:pt x="238" y="18"/>
                  </a:lnTo>
                  <a:lnTo>
                    <a:pt x="218" y="21"/>
                  </a:lnTo>
                  <a:lnTo>
                    <a:pt x="198" y="25"/>
                  </a:lnTo>
                  <a:lnTo>
                    <a:pt x="180" y="30"/>
                  </a:lnTo>
                  <a:lnTo>
                    <a:pt x="160" y="35"/>
                  </a:lnTo>
                  <a:lnTo>
                    <a:pt x="141" y="43"/>
                  </a:lnTo>
                  <a:lnTo>
                    <a:pt x="124" y="51"/>
                  </a:lnTo>
                  <a:lnTo>
                    <a:pt x="106" y="60"/>
                  </a:lnTo>
                  <a:lnTo>
                    <a:pt x="88" y="70"/>
                  </a:lnTo>
                  <a:lnTo>
                    <a:pt x="73" y="80"/>
                  </a:lnTo>
                  <a:lnTo>
                    <a:pt x="57" y="91"/>
                  </a:lnTo>
                  <a:lnTo>
                    <a:pt x="41" y="102"/>
                  </a:lnTo>
                  <a:lnTo>
                    <a:pt x="27" y="117"/>
                  </a:lnTo>
                  <a:lnTo>
                    <a:pt x="13" y="130"/>
                  </a:lnTo>
                  <a:lnTo>
                    <a:pt x="0" y="144"/>
                  </a:lnTo>
                  <a:lnTo>
                    <a:pt x="16" y="157"/>
                  </a:lnTo>
                  <a:lnTo>
                    <a:pt x="16" y="157"/>
                  </a:lnTo>
                  <a:lnTo>
                    <a:pt x="28" y="142"/>
                  </a:lnTo>
                  <a:lnTo>
                    <a:pt x="41" y="130"/>
                  </a:lnTo>
                  <a:lnTo>
                    <a:pt x="54" y="118"/>
                  </a:lnTo>
                  <a:lnTo>
                    <a:pt x="68" y="107"/>
                  </a:lnTo>
                  <a:lnTo>
                    <a:pt x="84" y="95"/>
                  </a:lnTo>
                  <a:lnTo>
                    <a:pt x="100" y="85"/>
                  </a:lnTo>
                  <a:lnTo>
                    <a:pt x="116" y="77"/>
                  </a:lnTo>
                  <a:lnTo>
                    <a:pt x="133" y="68"/>
                  </a:lnTo>
                  <a:lnTo>
                    <a:pt x="150" y="61"/>
                  </a:lnTo>
                  <a:lnTo>
                    <a:pt x="167" y="55"/>
                  </a:lnTo>
                  <a:lnTo>
                    <a:pt x="184" y="50"/>
                  </a:lnTo>
                  <a:lnTo>
                    <a:pt x="203" y="44"/>
                  </a:lnTo>
                  <a:lnTo>
                    <a:pt x="221" y="41"/>
                  </a:lnTo>
                  <a:lnTo>
                    <a:pt x="241" y="38"/>
                  </a:lnTo>
                  <a:lnTo>
                    <a:pt x="261" y="37"/>
                  </a:lnTo>
                  <a:lnTo>
                    <a:pt x="281" y="35"/>
                  </a:lnTo>
                  <a:lnTo>
                    <a:pt x="281" y="35"/>
                  </a:lnTo>
                  <a:lnTo>
                    <a:pt x="304" y="37"/>
                  </a:lnTo>
                  <a:lnTo>
                    <a:pt x="328" y="38"/>
                  </a:lnTo>
                  <a:lnTo>
                    <a:pt x="351" y="43"/>
                  </a:lnTo>
                  <a:lnTo>
                    <a:pt x="374" y="48"/>
                  </a:lnTo>
                  <a:lnTo>
                    <a:pt x="395" y="54"/>
                  </a:lnTo>
                  <a:lnTo>
                    <a:pt x="415" y="63"/>
                  </a:lnTo>
                  <a:lnTo>
                    <a:pt x="435" y="71"/>
                  </a:lnTo>
                  <a:lnTo>
                    <a:pt x="455" y="81"/>
                  </a:lnTo>
                  <a:lnTo>
                    <a:pt x="474" y="91"/>
                  </a:lnTo>
                  <a:lnTo>
                    <a:pt x="491" y="104"/>
                  </a:lnTo>
                  <a:lnTo>
                    <a:pt x="508" y="117"/>
                  </a:lnTo>
                  <a:lnTo>
                    <a:pt x="524" y="131"/>
                  </a:lnTo>
                  <a:lnTo>
                    <a:pt x="538" y="145"/>
                  </a:lnTo>
                  <a:lnTo>
                    <a:pt x="552" y="161"/>
                  </a:lnTo>
                  <a:lnTo>
                    <a:pt x="565" y="177"/>
                  </a:lnTo>
                  <a:lnTo>
                    <a:pt x="577" y="194"/>
                  </a:lnTo>
                  <a:lnTo>
                    <a:pt x="577" y="194"/>
                  </a:lnTo>
                  <a:lnTo>
                    <a:pt x="587" y="209"/>
                  </a:lnTo>
                  <a:lnTo>
                    <a:pt x="595" y="225"/>
                  </a:lnTo>
                  <a:lnTo>
                    <a:pt x="602" y="241"/>
                  </a:lnTo>
                  <a:lnTo>
                    <a:pt x="609" y="258"/>
                  </a:lnTo>
                  <a:lnTo>
                    <a:pt x="621" y="292"/>
                  </a:lnTo>
                  <a:lnTo>
                    <a:pt x="629" y="326"/>
                  </a:lnTo>
                  <a:lnTo>
                    <a:pt x="635" y="359"/>
                  </a:lnTo>
                  <a:lnTo>
                    <a:pt x="638" y="393"/>
                  </a:lnTo>
                  <a:lnTo>
                    <a:pt x="638" y="425"/>
                  </a:lnTo>
                  <a:lnTo>
                    <a:pt x="635" y="455"/>
                  </a:lnTo>
                  <a:lnTo>
                    <a:pt x="635" y="455"/>
                  </a:lnTo>
                  <a:lnTo>
                    <a:pt x="631" y="478"/>
                  </a:lnTo>
                  <a:lnTo>
                    <a:pt x="622" y="509"/>
                  </a:lnTo>
                  <a:lnTo>
                    <a:pt x="617" y="526"/>
                  </a:lnTo>
                  <a:lnTo>
                    <a:pt x="608" y="546"/>
                  </a:lnTo>
                  <a:lnTo>
                    <a:pt x="599" y="566"/>
                  </a:lnTo>
                  <a:lnTo>
                    <a:pt x="587" y="586"/>
                  </a:lnTo>
                  <a:lnTo>
                    <a:pt x="594" y="613"/>
                  </a:lnTo>
                  <a:lnTo>
                    <a:pt x="594" y="613"/>
                  </a:lnTo>
                  <a:lnTo>
                    <a:pt x="608" y="589"/>
                  </a:lnTo>
                  <a:lnTo>
                    <a:pt x="621" y="565"/>
                  </a:lnTo>
                  <a:lnTo>
                    <a:pt x="632" y="538"/>
                  </a:lnTo>
                  <a:lnTo>
                    <a:pt x="642" y="509"/>
                  </a:lnTo>
                  <a:lnTo>
                    <a:pt x="651" y="476"/>
                  </a:lnTo>
                  <a:lnTo>
                    <a:pt x="659" y="438"/>
                  </a:lnTo>
                  <a:lnTo>
                    <a:pt x="667" y="393"/>
                  </a:lnTo>
                  <a:lnTo>
                    <a:pt x="674" y="342"/>
                  </a:lnTo>
                  <a:lnTo>
                    <a:pt x="674" y="342"/>
                  </a:lnTo>
                  <a:lnTo>
                    <a:pt x="695" y="128"/>
                  </a:lnTo>
                  <a:lnTo>
                    <a:pt x="708" y="0"/>
                  </a:lnTo>
                  <a:lnTo>
                    <a:pt x="68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987003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33493"/>
            <a:ext cx="10969139" cy="651024"/>
          </a:xfrm>
          <a:prstGeom prst="rect">
            <a:avLst/>
          </a:prstGeom>
        </p:spPr>
        <p:txBody>
          <a:bodyPr>
            <a:noAutofit/>
          </a:bodyPr>
          <a:lstStyle>
            <a:lvl1pPr algn="l">
              <a:defRPr sz="5333"/>
            </a:lvl1pPr>
          </a:lstStyle>
          <a:p>
            <a:r>
              <a:rPr kumimoji="0" lang="en-US" dirty="0"/>
              <a:t>Click to edit Master title style</a:t>
            </a:r>
          </a:p>
        </p:txBody>
      </p:sp>
      <p:sp>
        <p:nvSpPr>
          <p:cNvPr id="3" name="Espace réservé du contenu 2"/>
          <p:cNvSpPr>
            <a:spLocks noGrp="1"/>
          </p:cNvSpPr>
          <p:nvPr>
            <p:ph idx="1"/>
          </p:nvPr>
        </p:nvSpPr>
        <p:spPr>
          <a:xfrm>
            <a:off x="609600" y="1147484"/>
            <a:ext cx="10972800" cy="4625787"/>
          </a:xfrm>
          <a:prstGeom prst="rect">
            <a:avLst/>
          </a:prstGeom>
        </p:spPr>
        <p:txBody>
          <a:bodyPr>
            <a:normAutofit/>
          </a:bodyPr>
          <a:lstStyle>
            <a:lvl1pPr>
              <a:defRPr sz="3200"/>
            </a:lvl1pPr>
            <a:lvl2pPr>
              <a:defRPr sz="2667"/>
            </a:lvl2pPr>
            <a:lvl3pPr>
              <a:defRPr sz="2400"/>
            </a:lvl3pPr>
            <a:lvl4pPr>
              <a:defRPr sz="2133"/>
            </a:lvl4pPr>
            <a:lvl5pPr>
              <a:defRPr sz="2133"/>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0"/>
          </p:nvPr>
        </p:nvSpPr>
        <p:spPr>
          <a:xfrm>
            <a:off x="8064289" y="6212436"/>
            <a:ext cx="2844800" cy="365125"/>
          </a:xfrm>
          <a:prstGeom prst="rect">
            <a:avLst/>
          </a:prstGeom>
        </p:spPr>
        <p:txBody>
          <a:bodyPr/>
          <a:lstStyle/>
          <a:p>
            <a:r>
              <a:rPr lang="en-US" dirty="0" smtClean="0"/>
              <a:t>11th October 2018
EDMS 2031305 v.1</a:t>
            </a:r>
            <a:endParaRPr lang="en-US" dirty="0"/>
          </a:p>
        </p:txBody>
      </p:sp>
      <p:sp>
        <p:nvSpPr>
          <p:cNvPr id="11" name="Footer Placeholder 10"/>
          <p:cNvSpPr>
            <a:spLocks noGrp="1"/>
          </p:cNvSpPr>
          <p:nvPr>
            <p:ph type="ftr" sz="quarter" idx="11"/>
          </p:nvPr>
        </p:nvSpPr>
        <p:spPr>
          <a:xfrm>
            <a:off x="1508153" y="6212437"/>
            <a:ext cx="5877001" cy="366183"/>
          </a:xfrm>
          <a:prstGeom prst="rect">
            <a:avLst/>
          </a:prstGeom>
        </p:spPr>
        <p:txBody>
          <a:bodyPr/>
          <a:lstStyle/>
          <a:p>
            <a:r>
              <a:rPr lang="en-GB" dirty="0"/>
              <a:t>SPS Fire Safety Project Review                </a:t>
            </a:r>
            <a:r>
              <a:rPr lang="en-GB" dirty="0" smtClean="0"/>
              <a:t>A. Arnalich HSE</a:t>
            </a:r>
            <a:endParaRPr lang="en-GB" dirty="0"/>
          </a:p>
        </p:txBody>
      </p:sp>
      <p:sp>
        <p:nvSpPr>
          <p:cNvPr id="12" name="Slide Number Placeholder 11"/>
          <p:cNvSpPr>
            <a:spLocks noGrp="1"/>
          </p:cNvSpPr>
          <p:nvPr>
            <p:ph type="sldNum" sz="quarter" idx="12"/>
          </p:nvPr>
        </p:nvSpPr>
        <p:spPr>
          <a:xfrm>
            <a:off x="11244456" y="6212436"/>
            <a:ext cx="668565" cy="365125"/>
          </a:xfrm>
          <a:prstGeom prst="rect">
            <a:avLst/>
          </a:prstGeom>
        </p:spPr>
        <p:txBody>
          <a:body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061017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444815"/>
            <a:ext cx="10969139" cy="940443"/>
          </a:xfrm>
          <a:prstGeom prst="rect">
            <a:avLst/>
          </a:prstGeom>
        </p:spPr>
        <p:txBody>
          <a:bodyPr/>
          <a:lstStyle>
            <a:lvl1pPr algn="l">
              <a:defRPr/>
            </a:lvl1pPr>
          </a:lstStyle>
          <a:p>
            <a:r>
              <a:rPr kumimoji="0" lang="en-US" smtClean="0"/>
              <a:t>Click to edit Master title style</a:t>
            </a:r>
            <a:endParaRPr kumimoji="0" lang="en-US"/>
          </a:p>
        </p:txBody>
      </p:sp>
      <p:sp>
        <p:nvSpPr>
          <p:cNvPr id="11" name="Espace réservé du texte 2"/>
          <p:cNvSpPr>
            <a:spLocks noGrp="1"/>
          </p:cNvSpPr>
          <p:nvPr>
            <p:ph type="body" idx="10"/>
          </p:nvPr>
        </p:nvSpPr>
        <p:spPr>
          <a:xfrm>
            <a:off x="609600" y="3391125"/>
            <a:ext cx="3657600" cy="419653"/>
          </a:xfrm>
          <a:prstGeom prst="rect">
            <a:avLst/>
          </a:prstGeo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36902892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9956800" cy="1143000"/>
          </a:xfrm>
          <a:prstGeom prst="rect">
            <a:avLst/>
          </a:prstGeom>
        </p:spPr>
        <p:txBody>
          <a:bodyPr/>
          <a:lstStyle/>
          <a:p>
            <a:r>
              <a:rPr kumimoji="0" lang="fr-CH"/>
              <a:t>Click to edit Master title style</a:t>
            </a:r>
            <a:endParaRPr kumimoji="0" lang="en-US"/>
          </a:p>
        </p:txBody>
      </p:sp>
      <p:sp>
        <p:nvSpPr>
          <p:cNvPr id="3" name="Espace réservé du contenu 2"/>
          <p:cNvSpPr>
            <a:spLocks noGrp="1"/>
          </p:cNvSpPr>
          <p:nvPr>
            <p:ph sz="half" idx="1"/>
          </p:nvPr>
        </p:nvSpPr>
        <p:spPr>
          <a:xfrm>
            <a:off x="609600" y="1600201"/>
            <a:ext cx="4876800" cy="4350384"/>
          </a:xfrm>
          <a:prstGeom prst="rect">
            <a:avLst/>
          </a:prstGeo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Espace réservé du contenu 3"/>
          <p:cNvSpPr>
            <a:spLocks noGrp="1"/>
          </p:cNvSpPr>
          <p:nvPr>
            <p:ph sz="half" idx="2"/>
          </p:nvPr>
        </p:nvSpPr>
        <p:spPr>
          <a:xfrm>
            <a:off x="5689600" y="1600201"/>
            <a:ext cx="4876800" cy="4350385"/>
          </a:xfrm>
          <a:prstGeom prst="rect">
            <a:avLst/>
          </a:prstGeom>
        </p:spPr>
        <p:txBody>
          <a:bodyPr/>
          <a:lstStyle>
            <a:lvl1pPr>
              <a:defRPr sz="3467"/>
            </a:lvl1pPr>
            <a:lvl2pPr>
              <a:defRPr sz="2933"/>
            </a:lvl2pPr>
            <a:lvl3pPr>
              <a:defRPr sz="2667"/>
            </a:lvl3pPr>
            <a:lvl4pPr>
              <a:defRPr sz="2400"/>
            </a:lvl4pPr>
            <a:lvl5pPr>
              <a:defRPr sz="24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4BFD808-6B56-4447-9401-2398D08EE3C0}" type="datetime1">
              <a:rPr lang="en-US" smtClean="0"/>
              <a:pPr/>
              <a:t>5/11/19</a:t>
            </a:fld>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Document reference</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760444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fr-FR" smtClean="0"/>
              <a:t>Cliquez et modifiez le titre</a:t>
            </a:r>
            <a:endParaRPr lang="en-GB" dirty="0"/>
          </a:p>
        </p:txBody>
      </p:sp>
      <p:sp>
        <p:nvSpPr>
          <p:cNvPr id="3" name="Content Placeholder 2"/>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BCD55979-00CC-4874-A80E-0959E76EB92F}" type="slidenum">
              <a:rPr lang="en-GB" smtClean="0"/>
              <a:t>‹#›</a:t>
            </a:fld>
            <a:endParaRPr lang="en-GB"/>
          </a:p>
        </p:txBody>
      </p:sp>
      <p:sp>
        <p:nvSpPr>
          <p:cNvPr id="7"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8"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34103869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GB" dirty="0"/>
          </a:p>
        </p:txBody>
      </p:sp>
      <p:sp>
        <p:nvSpPr>
          <p:cNvPr id="3" name="Content Placeholder 2"/>
          <p:cNvSpPr>
            <a:spLocks noGrp="1"/>
          </p:cNvSpPr>
          <p:nvPr>
            <p:ph sz="half" idx="1" hasCustomPrompt="1"/>
          </p:nvPr>
        </p:nvSpPr>
        <p:spPr>
          <a:xfrm>
            <a:off x="838200" y="1825625"/>
            <a:ext cx="5181600" cy="4196234"/>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172200" y="1825625"/>
            <a:ext cx="5181600" cy="4196234"/>
          </a:xfrm>
        </p:spPr>
        <p:txBody>
          <a:body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67DD1DF7-C02B-4FAF-9CB5-9EBA55B0C227}" type="datetime1">
              <a:rPr lang="en-GB" smtClean="0"/>
              <a:t>11/05/2019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914988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GB" dirty="0"/>
          </a:p>
        </p:txBody>
      </p:sp>
      <p:sp>
        <p:nvSpPr>
          <p:cNvPr id="3" name="Content Placeholder 2"/>
          <p:cNvSpPr>
            <a:spLocks noGrp="1"/>
          </p:cNvSpPr>
          <p:nvPr>
            <p:ph sz="half" idx="1" hasCustomPrompt="1"/>
          </p:nvPr>
        </p:nvSpPr>
        <p:spPr>
          <a:xfrm>
            <a:off x="838200" y="1825625"/>
            <a:ext cx="3420000" cy="4101042"/>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4386000" y="1825625"/>
            <a:ext cx="3420000" cy="4101042"/>
          </a:xfrm>
        </p:spPr>
        <p:txBody>
          <a:body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67DD1DF7-C02B-4FAF-9CB5-9EBA55B0C227}" type="datetime1">
              <a:rPr lang="en-GB" smtClean="0"/>
              <a:t>11/05/2019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
        <p:nvSpPr>
          <p:cNvPr id="8" name="Content Placeholder 3">
            <a:extLst>
              <a:ext uri="{FF2B5EF4-FFF2-40B4-BE49-F238E27FC236}">
                <a16:creationId xmlns="" xmlns:a16="http://schemas.microsoft.com/office/drawing/2014/main" id="{18668C51-C960-0D4C-BFF7-F96E45146457}"/>
              </a:ext>
            </a:extLst>
          </p:cNvPr>
          <p:cNvSpPr>
            <a:spLocks noGrp="1"/>
          </p:cNvSpPr>
          <p:nvPr>
            <p:ph sz="half" idx="13" hasCustomPrompt="1"/>
          </p:nvPr>
        </p:nvSpPr>
        <p:spPr>
          <a:xfrm>
            <a:off x="7933800" y="1825625"/>
            <a:ext cx="3420000" cy="410104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696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tx1"/>
                </a:solidFill>
              </a:defRPr>
            </a:lvl1pPr>
          </a:lstStyle>
          <a:p>
            <a:r>
              <a:rPr lang="fr-FR" smtClean="0"/>
              <a:t>Cliquez et modifiez le titre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hasCustomPrompt="1"/>
          </p:nvPr>
        </p:nvSpPr>
        <p:spPr>
          <a:xfrm>
            <a:off x="839788" y="2505075"/>
            <a:ext cx="5157787" cy="350854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hasCustomPrompt="1"/>
          </p:nvPr>
        </p:nvSpPr>
        <p:spPr>
          <a:xfrm>
            <a:off x="6172200" y="2505075"/>
            <a:ext cx="5183188" cy="350854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p:txBody>
          <a:bodyPr/>
          <a:lstStyle/>
          <a:p>
            <a:fld id="{C9D0B127-BA04-43F6-B7C9-84BA7296C5A8}" type="datetime1">
              <a:rPr lang="en-GB" smtClean="0"/>
              <a:t>11/05/2019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1161315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GB" dirty="0"/>
          </a:p>
        </p:txBody>
      </p:sp>
      <p:sp>
        <p:nvSpPr>
          <p:cNvPr id="5" name="Slide Number Placeholder 4"/>
          <p:cNvSpPr>
            <a:spLocks noGrp="1"/>
          </p:cNvSpPr>
          <p:nvPr>
            <p:ph type="sldNum" sz="quarter" idx="12"/>
          </p:nvPr>
        </p:nvSpPr>
        <p:spPr/>
        <p:txBody>
          <a:bodyPr/>
          <a:lstStyle/>
          <a:p>
            <a:fld id="{BCD55979-00CC-4874-A80E-0959E76EB92F}" type="slidenum">
              <a:rPr lang="en-GB" smtClean="0"/>
              <a:t>‹#›</a:t>
            </a:fld>
            <a:endParaRPr lang="en-GB"/>
          </a:p>
        </p:txBody>
      </p:sp>
      <p:sp>
        <p:nvSpPr>
          <p:cNvPr id="6"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7"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22739545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CD55979-00CC-4874-A80E-0959E76EB92F}" type="slidenum">
              <a:rPr lang="en-GB" smtClean="0"/>
              <a:t>‹#›</a:t>
            </a:fld>
            <a:endParaRPr lang="en-GB"/>
          </a:p>
        </p:txBody>
      </p:sp>
      <p:sp>
        <p:nvSpPr>
          <p:cNvPr id="5"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6"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2748167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fr-FR" smtClean="0"/>
              <a:t>Cliquez et modifiez le titre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5A1DCF47-207F-4B8A-9E7B-BC96AAF80379}" type="datetime1">
              <a:rPr lang="en-GB" smtClean="0"/>
              <a:t>11/05/2019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1669696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fr-FR" smtClean="0"/>
              <a:t>Cliquez et modifiez le titre</a:t>
            </a:r>
            <a:endParaRPr lang="en-GB"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047A1B49-66FA-439E-9832-A76EA3CDC064}" type="datetime1">
              <a:rPr lang="en-GB" smtClean="0"/>
              <a:t>11/05/2019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42112132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AB7785C4-FD67-2C48-B0F4-5E5BCF05C23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6030932"/>
            <a:ext cx="12192000" cy="847369"/>
          </a:xfrm>
          <a:prstGeom prst="rect">
            <a:avLst/>
          </a:prstGeom>
        </p:spPr>
      </p:pic>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608" y="6138369"/>
            <a:ext cx="643409" cy="636425"/>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Cliquez et modifiez le titre</a:t>
            </a:r>
            <a:endParaRPr lang="en-GB" dirty="0"/>
          </a:p>
        </p:txBody>
      </p:sp>
      <p:sp>
        <p:nvSpPr>
          <p:cNvPr id="3" name="Text Placeholder 2"/>
          <p:cNvSpPr>
            <a:spLocks noGrp="1"/>
          </p:cNvSpPr>
          <p:nvPr>
            <p:ph type="body" idx="1"/>
          </p:nvPr>
        </p:nvSpPr>
        <p:spPr>
          <a:xfrm>
            <a:off x="838200" y="1825625"/>
            <a:ext cx="10515600" cy="41852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5"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
        <p:nvSpPr>
          <p:cNvPr id="6" name="Slide Number Placeholder 5"/>
          <p:cNvSpPr>
            <a:spLocks noGrp="1"/>
          </p:cNvSpPr>
          <p:nvPr>
            <p:ph type="sldNum" sz="quarter" idx="4"/>
          </p:nvPr>
        </p:nvSpPr>
        <p:spPr>
          <a:xfrm>
            <a:off x="11424361" y="6278898"/>
            <a:ext cx="482600" cy="331932"/>
          </a:xfrm>
          <a:prstGeom prst="rect">
            <a:avLst/>
          </a:prstGeom>
        </p:spPr>
        <p:txBody>
          <a:bodyPr vert="horz" lIns="91440" tIns="45720" rIns="0" bIns="45720" rtlCol="0" anchor="ctr"/>
          <a:lstStyle>
            <a:lvl1pPr algn="r">
              <a:defRPr sz="1000">
                <a:solidFill>
                  <a:schemeClr val="bg1"/>
                </a:solidFill>
              </a:defRPr>
            </a:lvl1pPr>
          </a:lstStyle>
          <a:p>
            <a:fld id="{BCD55979-00CC-4874-A80E-0959E76EB92F}" type="slidenum">
              <a:rPr lang="en-GB" smtClean="0"/>
              <a:pPr/>
              <a:t>‹#›</a:t>
            </a:fld>
            <a:endParaRPr lang="en-GB" dirty="0"/>
          </a:p>
        </p:txBody>
      </p:sp>
    </p:spTree>
    <p:extLst>
      <p:ext uri="{BB962C8B-B14F-4D97-AF65-F5344CB8AC3E}">
        <p14:creationId xmlns:p14="http://schemas.microsoft.com/office/powerpoint/2010/main" val="2205000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7116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5" r:id="rId4"/>
    <p:sldLayoutId id="2147483667" r:id="rId5"/>
    <p:sldLayoutId id="2147483668"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8.tiff"/><Relationship Id="rId5"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0.jpg"/><Relationship Id="rId6" Type="http://schemas.openxmlformats.org/officeDocument/2006/relationships/image" Target="../media/image41.jpg"/><Relationship Id="rId7" Type="http://schemas.openxmlformats.org/officeDocument/2006/relationships/image" Target="../media/image44.jp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tif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slideLayout" Target="../slideLayouts/slideLayout14.xml"/><Relationship Id="rId2"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tiff"/><Relationship Id="rId3" Type="http://schemas.openxmlformats.org/officeDocument/2006/relationships/image" Target="../media/image1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238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7918391-D411-FE40-AAD7-861AE5233E0E}" type="slidenum">
              <a:rPr lang="en-US" smtClean="0"/>
              <a:pPr/>
              <a:t>10</a:t>
            </a:fld>
            <a:endParaRPr lang="en-US" dirty="0"/>
          </a:p>
        </p:txBody>
      </p:sp>
      <p:sp>
        <p:nvSpPr>
          <p:cNvPr id="11" name="ZoneTexte 10"/>
          <p:cNvSpPr txBox="1"/>
          <p:nvPr/>
        </p:nvSpPr>
        <p:spPr>
          <a:xfrm>
            <a:off x="5929312" y="3166824"/>
            <a:ext cx="1021556" cy="369332"/>
          </a:xfrm>
          <a:prstGeom prst="rect">
            <a:avLst/>
          </a:prstGeom>
          <a:noFill/>
        </p:spPr>
        <p:txBody>
          <a:bodyPr wrap="square" rtlCol="0">
            <a:spAutoFit/>
          </a:bodyPr>
          <a:lstStyle/>
          <a:p>
            <a:pPr algn="ctr"/>
            <a:r>
              <a:rPr lang="en-US" smtClean="0"/>
              <a:t>1.1 km</a:t>
            </a:r>
            <a:endParaRPr lang="en-US"/>
          </a:p>
        </p:txBody>
      </p:sp>
      <p:cxnSp>
        <p:nvCxnSpPr>
          <p:cNvPr id="17" name="Connecteur droit avec flèche 16"/>
          <p:cNvCxnSpPr/>
          <p:nvPr/>
        </p:nvCxnSpPr>
        <p:spPr>
          <a:xfrm>
            <a:off x="2885872" y="3476017"/>
            <a:ext cx="7094707" cy="0"/>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4" name="Image 13"/>
          <p:cNvPicPr>
            <a:picLocks noChangeAspect="1"/>
          </p:cNvPicPr>
          <p:nvPr/>
        </p:nvPicPr>
        <p:blipFill>
          <a:blip r:embed="rId2">
            <a:alphaModFix/>
          </a:blip>
          <a:stretch>
            <a:fillRect/>
          </a:stretch>
        </p:blipFill>
        <p:spPr>
          <a:xfrm>
            <a:off x="383881" y="740545"/>
            <a:ext cx="11470893" cy="4958707"/>
          </a:xfrm>
          <a:prstGeom prst="rect">
            <a:avLst/>
          </a:prstGeom>
        </p:spPr>
      </p:pic>
      <p:sp>
        <p:nvSpPr>
          <p:cNvPr id="20" name="Title 1"/>
          <p:cNvSpPr txBox="1">
            <a:spLocks/>
          </p:cNvSpPr>
          <p:nvPr/>
        </p:nvSpPr>
        <p:spPr>
          <a:xfrm>
            <a:off x="1728683" y="396000"/>
            <a:ext cx="8546799" cy="65087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en-GB" smtClean="0"/>
              <a:t>Current SPS layout</a:t>
            </a:r>
            <a:endParaRPr lang="en-GB" dirty="0"/>
          </a:p>
        </p:txBody>
      </p:sp>
      <p:sp>
        <p:nvSpPr>
          <p:cNvPr id="21" name="Chevron 20"/>
          <p:cNvSpPr/>
          <p:nvPr/>
        </p:nvSpPr>
        <p:spPr>
          <a:xfrm>
            <a:off x="402958" y="350340"/>
            <a:ext cx="1249175" cy="714086"/>
          </a:xfrm>
          <a:prstGeom prst="chevron">
            <a:avLst>
              <a:gd name="adj" fmla="val 29907"/>
            </a:avLst>
          </a:prstGeom>
          <a:solidFill>
            <a:schemeClr val="accent1"/>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err="1" smtClean="0">
                <a:solidFill>
                  <a:schemeClr val="bg1"/>
                </a:solidFill>
              </a:rPr>
              <a:t>Need</a:t>
            </a:r>
            <a:endParaRPr lang="fr-FR" sz="1400" b="1" dirty="0">
              <a:solidFill>
                <a:schemeClr val="bg1"/>
              </a:solidFill>
            </a:endParaRPr>
          </a:p>
        </p:txBody>
      </p:sp>
      <p:sp>
        <p:nvSpPr>
          <p:cNvPr id="22"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23"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1822643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515461" y="839398"/>
            <a:ext cx="10716743" cy="5117166"/>
          </a:xfrm>
          <a:prstGeom prst="rect">
            <a:avLst/>
          </a:prstGeom>
        </p:spPr>
      </p:pic>
      <p:sp>
        <p:nvSpPr>
          <p:cNvPr id="9" name="Slide Number Placeholder 8"/>
          <p:cNvSpPr>
            <a:spLocks noGrp="1"/>
          </p:cNvSpPr>
          <p:nvPr>
            <p:ph type="sldNum" sz="quarter" idx="12"/>
          </p:nvPr>
        </p:nvSpPr>
        <p:spPr/>
        <p:txBody>
          <a:bodyPr/>
          <a:lstStyle/>
          <a:p>
            <a:fld id="{17918391-D411-FE40-AAD7-861AE5233E0E}" type="slidenum">
              <a:rPr lang="en-US" smtClean="0"/>
              <a:pPr/>
              <a:t>11</a:t>
            </a:fld>
            <a:endParaRPr lang="en-US" dirty="0"/>
          </a:p>
        </p:txBody>
      </p:sp>
      <p:sp>
        <p:nvSpPr>
          <p:cNvPr id="4" name="Rectangle 3"/>
          <p:cNvSpPr/>
          <p:nvPr/>
        </p:nvSpPr>
        <p:spPr>
          <a:xfrm>
            <a:off x="111344" y="748411"/>
            <a:ext cx="5345723" cy="937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0" name="Chevron 9"/>
          <p:cNvSpPr/>
          <p:nvPr/>
        </p:nvSpPr>
        <p:spPr>
          <a:xfrm>
            <a:off x="402958" y="350340"/>
            <a:ext cx="1249175" cy="714086"/>
          </a:xfrm>
          <a:prstGeom prst="chevron">
            <a:avLst>
              <a:gd name="adj" fmla="val 29907"/>
            </a:avLst>
          </a:prstGeom>
          <a:solidFill>
            <a:schemeClr val="accent1"/>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err="1" smtClean="0">
                <a:solidFill>
                  <a:schemeClr val="bg1"/>
                </a:solidFill>
              </a:rPr>
              <a:t>Need</a:t>
            </a:r>
            <a:endParaRPr lang="fr-FR" sz="1400" b="1" dirty="0">
              <a:solidFill>
                <a:schemeClr val="bg1"/>
              </a:solidFill>
            </a:endParaRPr>
          </a:p>
        </p:txBody>
      </p:sp>
      <p:sp>
        <p:nvSpPr>
          <p:cNvPr id="11"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2"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
        <p:nvSpPr>
          <p:cNvPr id="2" name="Title 1"/>
          <p:cNvSpPr>
            <a:spLocks noGrp="1"/>
          </p:cNvSpPr>
          <p:nvPr>
            <p:ph type="title"/>
          </p:nvPr>
        </p:nvSpPr>
        <p:spPr>
          <a:xfrm>
            <a:off x="1689331" y="44601"/>
            <a:ext cx="10515600" cy="1325563"/>
          </a:xfrm>
        </p:spPr>
        <p:txBody>
          <a:bodyPr>
            <a:noAutofit/>
          </a:bodyPr>
          <a:lstStyle/>
          <a:p>
            <a:r>
              <a:rPr lang="en-GB" sz="3733" dirty="0"/>
              <a:t>Accessible areas for firefighting</a:t>
            </a:r>
            <a:br>
              <a:rPr lang="en-GB" sz="3733" dirty="0"/>
            </a:br>
            <a:r>
              <a:rPr lang="en-GB" sz="3733" dirty="0"/>
              <a:t>Current situation</a:t>
            </a:r>
          </a:p>
        </p:txBody>
      </p:sp>
    </p:spTree>
    <p:extLst>
      <p:ext uri="{BB962C8B-B14F-4D97-AF65-F5344CB8AC3E}">
        <p14:creationId xmlns:p14="http://schemas.microsoft.com/office/powerpoint/2010/main" val="299380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404681" y="4416358"/>
            <a:ext cx="7444545" cy="1155793"/>
          </a:xfrm>
          <a:prstGeom prst="rect">
            <a:avLst/>
          </a:prstGeom>
          <a:solidFill>
            <a:schemeClr val="accent1">
              <a:alpha val="15000"/>
            </a:schemeClr>
          </a:solidFill>
          <a:ln w="254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99353" y="1606577"/>
            <a:ext cx="10847962" cy="3868298"/>
          </a:xfrm>
        </p:spPr>
        <p:txBody>
          <a:bodyPr>
            <a:normAutofit/>
          </a:bodyPr>
          <a:lstStyle/>
          <a:p>
            <a:pPr marL="48767" indent="0">
              <a:buNone/>
            </a:pPr>
            <a:r>
              <a:rPr lang="en-GB" sz="3200" b="1" dirty="0"/>
              <a:t>Jan 15 </a:t>
            </a:r>
            <a:r>
              <a:rPr lang="fr-CH" sz="3200" b="1" dirty="0"/>
              <a:t>	</a:t>
            </a:r>
            <a:r>
              <a:rPr lang="fr-CH" sz="3200" b="1" dirty="0" smtClean="0"/>
              <a:t>	</a:t>
            </a:r>
            <a:r>
              <a:rPr lang="en-GB" sz="3200" b="1" dirty="0" smtClean="0"/>
              <a:t>SPS </a:t>
            </a:r>
            <a:r>
              <a:rPr lang="en-GB" sz="3200" b="1" dirty="0"/>
              <a:t>Fire Safety Study </a:t>
            </a:r>
            <a:r>
              <a:rPr lang="en-GB" sz="3200" b="1" dirty="0" smtClean="0"/>
              <a:t>is launched</a:t>
            </a:r>
            <a:endParaRPr lang="en-GB" sz="3200" b="1" dirty="0"/>
          </a:p>
          <a:p>
            <a:pPr marL="48767" indent="0">
              <a:buNone/>
            </a:pPr>
            <a:endParaRPr lang="en-GB" sz="3733" dirty="0">
              <a:solidFill>
                <a:srgbClr val="00B050"/>
              </a:solidFill>
            </a:endParaRPr>
          </a:p>
          <a:p>
            <a:pPr lvl="1"/>
            <a:endParaRPr lang="en-GB" u="sng" dirty="0" smtClean="0"/>
          </a:p>
          <a:p>
            <a:pPr marL="48767" indent="0">
              <a:buNone/>
            </a:pPr>
            <a:endParaRPr lang="en-GB" dirty="0"/>
          </a:p>
          <a:p>
            <a:pPr lvl="1"/>
            <a:endParaRPr lang="en-GB" dirty="0" smtClean="0"/>
          </a:p>
          <a:p>
            <a:pPr lvl="1"/>
            <a:endParaRPr lang="en-GB" dirty="0"/>
          </a:p>
        </p:txBody>
      </p:sp>
      <p:sp>
        <p:nvSpPr>
          <p:cNvPr id="9" name="Slide Number Placeholder 8"/>
          <p:cNvSpPr>
            <a:spLocks noGrp="1"/>
          </p:cNvSpPr>
          <p:nvPr>
            <p:ph type="sldNum" sz="quarter" idx="12"/>
          </p:nvPr>
        </p:nvSpPr>
        <p:spPr/>
        <p:txBody>
          <a:bodyPr/>
          <a:lstStyle/>
          <a:p>
            <a:fld id="{17918391-D411-FE40-AAD7-861AE5233E0E}" type="slidenum">
              <a:rPr lang="en-US" smtClean="0"/>
              <a:pPr/>
              <a:t>12</a:t>
            </a:fld>
            <a:endParaRPr lang="en-US" dirty="0"/>
          </a:p>
        </p:txBody>
      </p:sp>
      <p:sp>
        <p:nvSpPr>
          <p:cNvPr id="11" name="Flèche vers la droite 10"/>
          <p:cNvSpPr/>
          <p:nvPr/>
        </p:nvSpPr>
        <p:spPr>
          <a:xfrm>
            <a:off x="2203646" y="2506656"/>
            <a:ext cx="843328" cy="643977"/>
          </a:xfrm>
          <a:prstGeom prst="rightArrow">
            <a:avLst/>
          </a:prstGeom>
          <a:solidFill>
            <a:schemeClr val="bg1"/>
          </a:solidFill>
          <a:ln w="412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2" name="Rectangle 11"/>
          <p:cNvSpPr/>
          <p:nvPr/>
        </p:nvSpPr>
        <p:spPr>
          <a:xfrm>
            <a:off x="3478953" y="2487286"/>
            <a:ext cx="7026282" cy="3272178"/>
          </a:xfrm>
          <a:prstGeom prst="rect">
            <a:avLst/>
          </a:prstGeom>
        </p:spPr>
        <p:txBody>
          <a:bodyPr wrap="none">
            <a:spAutoFit/>
          </a:bodyPr>
          <a:lstStyle/>
          <a:p>
            <a:r>
              <a:rPr lang="en-US" sz="2133" b="1" dirty="0"/>
              <a:t>triggered by </a:t>
            </a:r>
            <a:r>
              <a:rPr lang="en-US" sz="2133" b="1" dirty="0" smtClean="0"/>
              <a:t>a </a:t>
            </a:r>
            <a:r>
              <a:rPr lang="en-US" sz="2133" b="1" dirty="0" smtClean="0">
                <a:solidFill>
                  <a:schemeClr val="accent1"/>
                </a:solidFill>
              </a:rPr>
              <a:t>need of the fire service </a:t>
            </a:r>
            <a:r>
              <a:rPr lang="en-US" sz="2133" b="1" dirty="0" smtClean="0"/>
              <a:t>(HSE-FB)</a:t>
            </a:r>
            <a:endParaRPr lang="en-US" sz="2133" b="1" dirty="0"/>
          </a:p>
          <a:p>
            <a:endParaRPr lang="en-US" sz="2133" b="1" dirty="0"/>
          </a:p>
          <a:p>
            <a:r>
              <a:rPr lang="en-US" sz="2133" b="1" dirty="0"/>
              <a:t>endorsed/supported </a:t>
            </a:r>
            <a:r>
              <a:rPr lang="en-US" sz="2133" b="1" dirty="0" smtClean="0"/>
              <a:t>by </a:t>
            </a:r>
            <a:r>
              <a:rPr lang="en-US" sz="2133" b="1" dirty="0" smtClean="0">
                <a:solidFill>
                  <a:schemeClr val="accent1"/>
                </a:solidFill>
              </a:rPr>
              <a:t>facility risk owner </a:t>
            </a:r>
            <a:r>
              <a:rPr lang="en-US" sz="2133" b="1" dirty="0" smtClean="0"/>
              <a:t>(EN DSO)</a:t>
            </a:r>
            <a:endParaRPr lang="en-US" sz="2133" b="1" dirty="0"/>
          </a:p>
          <a:p>
            <a:endParaRPr lang="en-US" sz="2133" b="1" dirty="0"/>
          </a:p>
          <a:p>
            <a:r>
              <a:rPr lang="en-US" sz="2133" b="1" dirty="0"/>
              <a:t>led by </a:t>
            </a:r>
            <a:r>
              <a:rPr lang="en-US" sz="2133" b="1" dirty="0">
                <a:solidFill>
                  <a:schemeClr val="accent1"/>
                </a:solidFill>
              </a:rPr>
              <a:t>facility </a:t>
            </a:r>
            <a:r>
              <a:rPr lang="en-US" sz="2133" b="1" dirty="0" smtClean="0">
                <a:solidFill>
                  <a:schemeClr val="accent1"/>
                </a:solidFill>
              </a:rPr>
              <a:t>operators </a:t>
            </a:r>
            <a:r>
              <a:rPr lang="en-US" sz="2133" b="1" dirty="0" smtClean="0"/>
              <a:t>(BE-OP)</a:t>
            </a:r>
          </a:p>
          <a:p>
            <a:endParaRPr lang="en-US" sz="2133" b="1" dirty="0"/>
          </a:p>
          <a:p>
            <a:r>
              <a:rPr lang="en-US" sz="2133" b="1" dirty="0" smtClean="0"/>
              <a:t>multiple participants: radio protection, fire expertise,</a:t>
            </a:r>
          </a:p>
          <a:p>
            <a:r>
              <a:rPr lang="en-US" sz="2133" b="1" dirty="0" smtClean="0"/>
              <a:t>emergency preparedness, environment, transport,</a:t>
            </a:r>
          </a:p>
          <a:p>
            <a:r>
              <a:rPr lang="en-US" sz="2133" b="1" dirty="0" smtClean="0"/>
              <a:t>implementation</a:t>
            </a:r>
            <a:r>
              <a:rPr lang="en-US" sz="2133" b="1" dirty="0"/>
              <a:t> </a:t>
            </a:r>
            <a:r>
              <a:rPr lang="en-US" sz="2133" b="1" dirty="0" smtClean="0"/>
              <a:t>actors, service providers</a:t>
            </a:r>
            <a:r>
              <a:rPr lang="mr-IN" sz="2133" b="1" dirty="0" smtClean="0"/>
              <a:t>…</a:t>
            </a:r>
            <a:r>
              <a:rPr lang="en-US" sz="2133" b="1" dirty="0" smtClean="0"/>
              <a:t>.</a:t>
            </a:r>
            <a:endParaRPr lang="en-US" sz="2133" b="1" dirty="0"/>
          </a:p>
          <a:p>
            <a:pPr algn="ctr"/>
            <a:endParaRPr lang="en-US" sz="1467" dirty="0">
              <a:solidFill>
                <a:srgbClr val="00B050"/>
              </a:solidFill>
            </a:endParaRPr>
          </a:p>
        </p:txBody>
      </p:sp>
      <p:cxnSp>
        <p:nvCxnSpPr>
          <p:cNvPr id="5" name="Connecteur droit 4"/>
          <p:cNvCxnSpPr/>
          <p:nvPr/>
        </p:nvCxnSpPr>
        <p:spPr>
          <a:xfrm flipH="1">
            <a:off x="3313889" y="2436755"/>
            <a:ext cx="453" cy="3135396"/>
          </a:xfrm>
          <a:prstGeom prst="line">
            <a:avLst/>
          </a:prstGeom>
          <a:ln w="66675">
            <a:solidFill>
              <a:schemeClr val="accent1"/>
            </a:solidFill>
          </a:ln>
        </p:spPr>
        <p:style>
          <a:lnRef idx="2">
            <a:schemeClr val="accent1"/>
          </a:lnRef>
          <a:fillRef idx="0">
            <a:schemeClr val="accent1"/>
          </a:fillRef>
          <a:effectRef idx="1">
            <a:schemeClr val="accent1"/>
          </a:effectRef>
          <a:fontRef idx="minor">
            <a:schemeClr val="tx1"/>
          </a:fontRef>
        </p:style>
      </p:cxnSp>
      <p:sp>
        <p:nvSpPr>
          <p:cNvPr id="13" name="Chevron 12"/>
          <p:cNvSpPr/>
          <p:nvPr/>
        </p:nvSpPr>
        <p:spPr>
          <a:xfrm>
            <a:off x="402958" y="350340"/>
            <a:ext cx="1249175" cy="714086"/>
          </a:xfrm>
          <a:prstGeom prst="chevron">
            <a:avLst>
              <a:gd name="adj" fmla="val 29907"/>
            </a:avLst>
          </a:prstGeom>
          <a:solidFill>
            <a:schemeClr val="accent1"/>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err="1" smtClean="0">
                <a:solidFill>
                  <a:schemeClr val="bg1"/>
                </a:solidFill>
              </a:rPr>
              <a:t>Need</a:t>
            </a:r>
            <a:endParaRPr lang="fr-FR" sz="1400" b="1" dirty="0">
              <a:solidFill>
                <a:schemeClr val="bg1"/>
              </a:solidFill>
            </a:endParaRPr>
          </a:p>
        </p:txBody>
      </p:sp>
      <p:sp>
        <p:nvSpPr>
          <p:cNvPr id="14"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5"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
        <p:nvSpPr>
          <p:cNvPr id="16" name="Chevron 15"/>
          <p:cNvSpPr/>
          <p:nvPr/>
        </p:nvSpPr>
        <p:spPr>
          <a:xfrm>
            <a:off x="402958" y="334925"/>
            <a:ext cx="1807173" cy="729501"/>
          </a:xfrm>
          <a:prstGeom prst="chevron">
            <a:avLst>
              <a:gd name="adj" fmla="val 28950"/>
            </a:avLst>
          </a:prstGeom>
          <a:solidFill>
            <a:schemeClr val="accent1"/>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bg1"/>
                </a:solidFill>
              </a:rPr>
              <a:t>SPS FIRE </a:t>
            </a:r>
            <a:r>
              <a:rPr lang="fr-FR" sz="1400" b="1" dirty="0" err="1" smtClean="0">
                <a:solidFill>
                  <a:schemeClr val="bg1"/>
                </a:solidFill>
              </a:rPr>
              <a:t>Study</a:t>
            </a:r>
            <a:endParaRPr lang="fr-FR" sz="1400" b="1" dirty="0">
              <a:solidFill>
                <a:schemeClr val="bg1"/>
              </a:solidFill>
            </a:endParaRPr>
          </a:p>
        </p:txBody>
      </p:sp>
      <p:sp>
        <p:nvSpPr>
          <p:cNvPr id="17" name="Title 1"/>
          <p:cNvSpPr>
            <a:spLocks noGrp="1"/>
          </p:cNvSpPr>
          <p:nvPr>
            <p:ph type="title" idx="4294967295"/>
          </p:nvPr>
        </p:nvSpPr>
        <p:spPr>
          <a:xfrm>
            <a:off x="2302427" y="374237"/>
            <a:ext cx="8546799" cy="650875"/>
          </a:xfrm>
        </p:spPr>
        <p:txBody>
          <a:bodyPr>
            <a:normAutofit fontScale="90000"/>
          </a:bodyPr>
          <a:lstStyle/>
          <a:p>
            <a:r>
              <a:rPr lang="en-GB" dirty="0" smtClean="0"/>
              <a:t>Study phase</a:t>
            </a:r>
            <a:endParaRPr lang="en-GB" dirty="0"/>
          </a:p>
        </p:txBody>
      </p:sp>
    </p:spTree>
    <p:extLst>
      <p:ext uri="{BB962C8B-B14F-4D97-AF65-F5344CB8AC3E}">
        <p14:creationId xmlns:p14="http://schemas.microsoft.com/office/powerpoint/2010/main" val="56411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4378" y="69037"/>
            <a:ext cx="10515600" cy="1325563"/>
          </a:xfrm>
        </p:spPr>
        <p:txBody>
          <a:bodyPr>
            <a:normAutofit/>
          </a:bodyPr>
          <a:lstStyle/>
          <a:p>
            <a:r>
              <a:rPr lang="en-GB" dirty="0" smtClean="0"/>
              <a:t>Fuel load, extinguishing means</a:t>
            </a:r>
            <a:endParaRPr lang="en-GB" dirty="0"/>
          </a:p>
        </p:txBody>
      </p:sp>
      <p:sp>
        <p:nvSpPr>
          <p:cNvPr id="3" name="Espace réservé du contenu 2"/>
          <p:cNvSpPr>
            <a:spLocks noGrp="1"/>
          </p:cNvSpPr>
          <p:nvPr>
            <p:ph idx="1"/>
          </p:nvPr>
        </p:nvSpPr>
        <p:spPr/>
        <p:txBody>
          <a:bodyPr/>
          <a:lstStyle/>
          <a:p>
            <a:endParaRPr lang="en-US"/>
          </a:p>
        </p:txBody>
      </p:sp>
      <p:sp>
        <p:nvSpPr>
          <p:cNvPr id="9" name="Slide Number Placeholder 8"/>
          <p:cNvSpPr>
            <a:spLocks noGrp="1"/>
          </p:cNvSpPr>
          <p:nvPr>
            <p:ph type="sldNum" sz="quarter" idx="12"/>
          </p:nvPr>
        </p:nvSpPr>
        <p:spPr/>
        <p:txBody>
          <a:bodyPr/>
          <a:lstStyle/>
          <a:p>
            <a:fld id="{17918391-D411-FE40-AAD7-861AE5233E0E}" type="slidenum">
              <a:rPr lang="en-US" smtClean="0"/>
              <a:pPr/>
              <a:t>13</a:t>
            </a:fld>
            <a:endParaRPr lang="en-US" dirty="0"/>
          </a:p>
        </p:txBody>
      </p:sp>
      <p:pic>
        <p:nvPicPr>
          <p:cNvPr id="10"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 y="1643074"/>
            <a:ext cx="6816436" cy="3724301"/>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901" y="1643071"/>
            <a:ext cx="4966100" cy="3724575"/>
          </a:xfrm>
          <a:prstGeom prst="rect">
            <a:avLst/>
          </a:prstGeom>
        </p:spPr>
      </p:pic>
      <p:sp>
        <p:nvSpPr>
          <p:cNvPr id="11" name="Chevron 10"/>
          <p:cNvSpPr/>
          <p:nvPr/>
        </p:nvSpPr>
        <p:spPr>
          <a:xfrm>
            <a:off x="402958" y="334925"/>
            <a:ext cx="1807173" cy="729501"/>
          </a:xfrm>
          <a:prstGeom prst="chevron">
            <a:avLst>
              <a:gd name="adj" fmla="val 28950"/>
            </a:avLst>
          </a:prstGeom>
          <a:solidFill>
            <a:schemeClr val="accent1"/>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bg1"/>
                </a:solidFill>
              </a:rPr>
              <a:t>SPS FIRE </a:t>
            </a:r>
            <a:r>
              <a:rPr lang="fr-FR" sz="1400" b="1" dirty="0" err="1" smtClean="0">
                <a:solidFill>
                  <a:schemeClr val="bg1"/>
                </a:solidFill>
              </a:rPr>
              <a:t>Study</a:t>
            </a:r>
            <a:endParaRPr lang="fr-FR" sz="1400" b="1" dirty="0">
              <a:solidFill>
                <a:schemeClr val="bg1"/>
              </a:solidFill>
            </a:endParaRPr>
          </a:p>
        </p:txBody>
      </p:sp>
      <p:sp>
        <p:nvSpPr>
          <p:cNvPr id="12"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3"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1413588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7918391-D411-FE40-AAD7-861AE5233E0E}" type="slidenum">
              <a:rPr lang="en-US" smtClean="0"/>
              <a:pPr/>
              <a:t>14</a:t>
            </a:fld>
            <a:endParaRPr lang="en-US" dirty="0"/>
          </a:p>
        </p:txBody>
      </p:sp>
      <p:pic>
        <p:nvPicPr>
          <p:cNvPr id="16"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l="24735" r="25796" b="4082"/>
          <a:stretch/>
        </p:blipFill>
        <p:spPr>
          <a:xfrm>
            <a:off x="291895" y="1559785"/>
            <a:ext cx="3224213" cy="3608388"/>
          </a:xfrm>
        </p:spPr>
      </p:pic>
      <p:pic>
        <p:nvPicPr>
          <p:cNvPr id="17"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85808" y="1559995"/>
            <a:ext cx="3929217" cy="3792704"/>
          </a:xfrm>
          <a:prstGeom prst="rect">
            <a:avLst/>
          </a:prstGeom>
        </p:spPr>
      </p:pic>
      <p:pic>
        <p:nvPicPr>
          <p:cNvPr id="18" name="Picture 7"/>
          <p:cNvPicPr>
            <a:picLocks noChangeAspect="1"/>
          </p:cNvPicPr>
          <p:nvPr/>
        </p:nvPicPr>
        <p:blipFill rotWithShape="1">
          <a:blip r:embed="rId5" cstate="print">
            <a:extLst>
              <a:ext uri="{28A0092B-C50C-407E-A947-70E740481C1C}">
                <a14:useLocalDpi xmlns:a14="http://schemas.microsoft.com/office/drawing/2010/main"/>
              </a:ext>
            </a:extLst>
          </a:blip>
          <a:srcRect l="26734" r="25665" b="3781"/>
          <a:stretch/>
        </p:blipFill>
        <p:spPr>
          <a:xfrm>
            <a:off x="8652912" y="1556542"/>
            <a:ext cx="3254049" cy="3796157"/>
          </a:xfrm>
          <a:prstGeom prst="rect">
            <a:avLst/>
          </a:prstGeom>
        </p:spPr>
      </p:pic>
      <p:sp>
        <p:nvSpPr>
          <p:cNvPr id="19" name="Rectangle 18"/>
          <p:cNvSpPr/>
          <p:nvPr/>
        </p:nvSpPr>
        <p:spPr>
          <a:xfrm>
            <a:off x="1899911" y="5352700"/>
            <a:ext cx="1071323" cy="42746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67" b="1" dirty="0" err="1"/>
              <a:t>t</a:t>
            </a:r>
            <a:r>
              <a:rPr lang="fr-FR" sz="1867" b="1" dirty="0"/>
              <a:t>=0min</a:t>
            </a:r>
          </a:p>
        </p:txBody>
      </p:sp>
      <p:sp>
        <p:nvSpPr>
          <p:cNvPr id="20" name="Rectangle 19"/>
          <p:cNvSpPr/>
          <p:nvPr/>
        </p:nvSpPr>
        <p:spPr>
          <a:xfrm>
            <a:off x="5850403" y="5436189"/>
            <a:ext cx="1071323" cy="42746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67" b="1" dirty="0" err="1"/>
              <a:t>t</a:t>
            </a:r>
            <a:r>
              <a:rPr lang="fr-FR" sz="1867" b="1" dirty="0"/>
              <a:t>=7min</a:t>
            </a:r>
          </a:p>
        </p:txBody>
      </p:sp>
      <p:sp>
        <p:nvSpPr>
          <p:cNvPr id="21" name="Rectangle 20"/>
          <p:cNvSpPr/>
          <p:nvPr/>
        </p:nvSpPr>
        <p:spPr>
          <a:xfrm>
            <a:off x="9968918" y="5402724"/>
            <a:ext cx="1232067" cy="42746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67" b="1" dirty="0" err="1"/>
              <a:t>t</a:t>
            </a:r>
            <a:r>
              <a:rPr lang="fr-FR" sz="1867" b="1" dirty="0"/>
              <a:t>=30min</a:t>
            </a:r>
          </a:p>
        </p:txBody>
      </p:sp>
      <p:sp>
        <p:nvSpPr>
          <p:cNvPr id="13" name="Title 1"/>
          <p:cNvSpPr txBox="1">
            <a:spLocks/>
          </p:cNvSpPr>
          <p:nvPr/>
        </p:nvSpPr>
        <p:spPr>
          <a:xfrm>
            <a:off x="2287952" y="354302"/>
            <a:ext cx="10515600" cy="786997"/>
          </a:xfrm>
          <a:prstGeom prst="rect">
            <a:avLst/>
          </a:prstGeom>
        </p:spPr>
        <p:txBody>
          <a:bodyPr>
            <a:normAutofit/>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en-GB" dirty="0" smtClean="0"/>
              <a:t>Evacuation conditions </a:t>
            </a:r>
            <a:endParaRPr lang="en-GB" dirty="0"/>
          </a:p>
        </p:txBody>
      </p:sp>
      <p:sp>
        <p:nvSpPr>
          <p:cNvPr id="14" name="Chevron 13"/>
          <p:cNvSpPr/>
          <p:nvPr/>
        </p:nvSpPr>
        <p:spPr>
          <a:xfrm>
            <a:off x="402958" y="334925"/>
            <a:ext cx="1807173" cy="729501"/>
          </a:xfrm>
          <a:prstGeom prst="chevron">
            <a:avLst>
              <a:gd name="adj" fmla="val 28950"/>
            </a:avLst>
          </a:prstGeom>
          <a:solidFill>
            <a:schemeClr val="accent1"/>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bg1"/>
                </a:solidFill>
              </a:rPr>
              <a:t>SPS FIRE </a:t>
            </a:r>
            <a:r>
              <a:rPr lang="fr-FR" sz="1400" b="1" dirty="0" err="1" smtClean="0">
                <a:solidFill>
                  <a:schemeClr val="bg1"/>
                </a:solidFill>
              </a:rPr>
              <a:t>Study</a:t>
            </a:r>
            <a:endParaRPr lang="fr-FR" sz="1400" b="1" dirty="0">
              <a:solidFill>
                <a:schemeClr val="bg1"/>
              </a:solidFill>
            </a:endParaRPr>
          </a:p>
        </p:txBody>
      </p:sp>
      <p:sp>
        <p:nvSpPr>
          <p:cNvPr id="15"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22"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72846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7918391-D411-FE40-AAD7-861AE5233E0E}" type="slidenum">
              <a:rPr lang="en-US" smtClean="0"/>
              <a:pPr/>
              <a:t>15</a:t>
            </a:fld>
            <a:endParaRPr lang="en-US" dirty="0"/>
          </a:p>
        </p:txBody>
      </p:sp>
      <p:sp>
        <p:nvSpPr>
          <p:cNvPr id="13" name="Title 1"/>
          <p:cNvSpPr txBox="1">
            <a:spLocks/>
          </p:cNvSpPr>
          <p:nvPr/>
        </p:nvSpPr>
        <p:spPr>
          <a:xfrm>
            <a:off x="2287952" y="354302"/>
            <a:ext cx="10515600" cy="786997"/>
          </a:xfrm>
          <a:prstGeom prst="rect">
            <a:avLst/>
          </a:prstGeom>
        </p:spPr>
        <p:txBody>
          <a:bodyPr>
            <a:normAutofit/>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en-GB" dirty="0" smtClean="0"/>
              <a:t>Uncontrolled radioactive release</a:t>
            </a:r>
            <a:endParaRPr lang="en-GB" dirty="0"/>
          </a:p>
        </p:txBody>
      </p:sp>
      <p:sp>
        <p:nvSpPr>
          <p:cNvPr id="14" name="Chevron 13"/>
          <p:cNvSpPr/>
          <p:nvPr/>
        </p:nvSpPr>
        <p:spPr>
          <a:xfrm>
            <a:off x="402958" y="334925"/>
            <a:ext cx="1807173" cy="729501"/>
          </a:xfrm>
          <a:prstGeom prst="chevron">
            <a:avLst>
              <a:gd name="adj" fmla="val 28950"/>
            </a:avLst>
          </a:prstGeom>
          <a:solidFill>
            <a:schemeClr val="accent1"/>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bg1"/>
                </a:solidFill>
              </a:rPr>
              <a:t>SPS FIRE </a:t>
            </a:r>
            <a:r>
              <a:rPr lang="fr-FR" sz="1400" b="1" dirty="0" err="1" smtClean="0">
                <a:solidFill>
                  <a:schemeClr val="bg1"/>
                </a:solidFill>
              </a:rPr>
              <a:t>Study</a:t>
            </a:r>
            <a:endParaRPr lang="fr-FR" sz="1400" b="1" dirty="0">
              <a:solidFill>
                <a:schemeClr val="bg1"/>
              </a:solidFill>
            </a:endParaRPr>
          </a:p>
        </p:txBody>
      </p:sp>
      <p:sp>
        <p:nvSpPr>
          <p:cNvPr id="15"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22"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pic>
        <p:nvPicPr>
          <p:cNvPr id="23" name="Picture 6"/>
          <p:cNvPicPr>
            <a:picLocks noChangeAspect="1"/>
          </p:cNvPicPr>
          <p:nvPr/>
        </p:nvPicPr>
        <p:blipFill rotWithShape="1">
          <a:blip r:embed="rId3"/>
          <a:srcRect t="17829" b="4997"/>
          <a:stretch/>
        </p:blipFill>
        <p:spPr>
          <a:xfrm>
            <a:off x="929281" y="2039220"/>
            <a:ext cx="6192807" cy="3605719"/>
          </a:xfrm>
          <a:prstGeom prst="rect">
            <a:avLst/>
          </a:prstGeom>
        </p:spPr>
      </p:pic>
      <p:sp>
        <p:nvSpPr>
          <p:cNvPr id="24" name="Rectangle 23"/>
          <p:cNvSpPr/>
          <p:nvPr/>
        </p:nvSpPr>
        <p:spPr>
          <a:xfrm>
            <a:off x="465529" y="1359427"/>
            <a:ext cx="11142812" cy="461665"/>
          </a:xfrm>
          <a:prstGeom prst="rect">
            <a:avLst/>
          </a:prstGeom>
        </p:spPr>
        <p:txBody>
          <a:bodyPr wrap="square">
            <a:spAutoFit/>
          </a:bodyPr>
          <a:lstStyle/>
          <a:p>
            <a:r>
              <a:rPr lang="en-GB" sz="2400" dirty="0" smtClean="0"/>
              <a:t>Fuel load burnt resulting in a dose </a:t>
            </a:r>
            <a:r>
              <a:rPr lang="en-GB" sz="2400" dirty="0"/>
              <a:t>in </a:t>
            </a:r>
            <a:r>
              <a:rPr lang="en-GB" sz="2400" dirty="0" smtClean="0"/>
              <a:t>members of the public above 0.3 </a:t>
            </a:r>
            <a:r>
              <a:rPr lang="en-GB" sz="2400" dirty="0" err="1" smtClean="0"/>
              <a:t>mSv</a:t>
            </a:r>
            <a:endParaRPr lang="en-GB" sz="2400" dirty="0"/>
          </a:p>
        </p:txBody>
      </p:sp>
      <p:cxnSp>
        <p:nvCxnSpPr>
          <p:cNvPr id="25" name="Straight Connector 15"/>
          <p:cNvCxnSpPr/>
          <p:nvPr/>
        </p:nvCxnSpPr>
        <p:spPr>
          <a:xfrm flipV="1">
            <a:off x="1711145" y="4321978"/>
            <a:ext cx="5344650" cy="9333"/>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010265" y="4132687"/>
            <a:ext cx="893687" cy="378581"/>
          </a:xfrm>
          <a:prstGeom prst="rect">
            <a:avLst/>
          </a:prstGeom>
        </p:spPr>
        <p:txBody>
          <a:bodyPr wrap="square">
            <a:spAutoFit/>
          </a:bodyPr>
          <a:lstStyle/>
          <a:p>
            <a:r>
              <a:rPr lang="en-GB" dirty="0" smtClean="0"/>
              <a:t>100 kg</a:t>
            </a:r>
            <a:endParaRPr lang="en-GB" dirty="0"/>
          </a:p>
        </p:txBody>
      </p:sp>
      <p:pic>
        <p:nvPicPr>
          <p:cNvPr id="27" name="Picture 7"/>
          <p:cNvPicPr>
            <a:picLocks noChangeAspect="1"/>
          </p:cNvPicPr>
          <p:nvPr/>
        </p:nvPicPr>
        <p:blipFill rotWithShape="1">
          <a:blip r:embed="rId4" cstate="print">
            <a:extLst>
              <a:ext uri="{28A0092B-C50C-407E-A947-70E740481C1C}">
                <a14:useLocalDpi xmlns:a14="http://schemas.microsoft.com/office/drawing/2010/main"/>
              </a:ext>
            </a:extLst>
          </a:blip>
          <a:srcRect l="26734" r="25665" b="3781"/>
          <a:stretch/>
        </p:blipFill>
        <p:spPr>
          <a:xfrm>
            <a:off x="8652912" y="1944000"/>
            <a:ext cx="3254049" cy="3796157"/>
          </a:xfrm>
          <a:prstGeom prst="rect">
            <a:avLst/>
          </a:prstGeom>
        </p:spPr>
      </p:pic>
    </p:spTree>
    <p:extLst>
      <p:ext uri="{BB962C8B-B14F-4D97-AF65-F5344CB8AC3E}">
        <p14:creationId xmlns:p14="http://schemas.microsoft.com/office/powerpoint/2010/main" val="17150719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1108" y="1488399"/>
            <a:ext cx="8905853" cy="4185293"/>
          </a:xfrm>
        </p:spPr>
        <p:txBody>
          <a:bodyPr>
            <a:normAutofit fontScale="85000" lnSpcReduction="10000"/>
          </a:bodyPr>
          <a:lstStyle/>
          <a:p>
            <a:pPr marL="1005815" lvl="1" indent="-457189">
              <a:buFont typeface="Arial" charset="0"/>
              <a:buChar char="•"/>
            </a:pPr>
            <a:r>
              <a:rPr lang="en-US" sz="3467" b="1" dirty="0" smtClean="0">
                <a:solidFill>
                  <a:schemeClr val="accent1"/>
                </a:solidFill>
              </a:rPr>
              <a:t>Evacuation </a:t>
            </a:r>
            <a:r>
              <a:rPr lang="en-US" sz="3467" b="1" dirty="0" smtClean="0"/>
              <a:t>conditions to be improved</a:t>
            </a:r>
            <a:endParaRPr lang="en-US" sz="3467" b="1" dirty="0"/>
          </a:p>
          <a:p>
            <a:pPr marL="1005815" lvl="1" indent="-457189">
              <a:buFont typeface="Arial" charset="0"/>
              <a:buChar char="•"/>
            </a:pPr>
            <a:endParaRPr lang="en-US" sz="3467" b="1" dirty="0" smtClean="0"/>
          </a:p>
          <a:p>
            <a:pPr marL="1005815" lvl="1" indent="-457189">
              <a:buFont typeface="Arial" charset="0"/>
              <a:buChar char="•"/>
            </a:pPr>
            <a:r>
              <a:rPr lang="en-US" sz="3467" b="1" dirty="0" smtClean="0">
                <a:solidFill>
                  <a:schemeClr val="accent1"/>
                </a:solidFill>
              </a:rPr>
              <a:t>Firefighter </a:t>
            </a:r>
            <a:r>
              <a:rPr lang="en-US" sz="3467" b="1" dirty="0">
                <a:solidFill>
                  <a:schemeClr val="accent1"/>
                </a:solidFill>
              </a:rPr>
              <a:t>safety </a:t>
            </a:r>
            <a:r>
              <a:rPr lang="en-US" sz="3467" b="1" dirty="0"/>
              <a:t>to be improved </a:t>
            </a:r>
          </a:p>
          <a:p>
            <a:pPr marL="1005815" lvl="1" indent="-457189">
              <a:buFont typeface="Arial" charset="0"/>
              <a:buChar char="•"/>
            </a:pPr>
            <a:r>
              <a:rPr lang="en-US" sz="3467" b="1" dirty="0" smtClean="0"/>
              <a:t>Search </a:t>
            </a:r>
            <a:r>
              <a:rPr lang="en-US" sz="3467" b="1" dirty="0"/>
              <a:t>and rescue operations </a:t>
            </a:r>
            <a:r>
              <a:rPr lang="en-US" sz="3467" b="1" dirty="0" smtClean="0"/>
              <a:t>likely </a:t>
            </a:r>
            <a:r>
              <a:rPr lang="en-US" sz="3467" b="1" dirty="0"/>
              <a:t>to fail </a:t>
            </a:r>
          </a:p>
          <a:p>
            <a:pPr marL="1005815" lvl="1" indent="-457189">
              <a:buFont typeface="Arial" charset="0"/>
              <a:buChar char="•"/>
            </a:pPr>
            <a:endParaRPr lang="en-US" sz="3467" b="1" dirty="0" smtClean="0"/>
          </a:p>
          <a:p>
            <a:pPr marL="1005815" lvl="1" indent="-457189">
              <a:buFont typeface="Arial" charset="0"/>
              <a:buChar char="•"/>
            </a:pPr>
            <a:r>
              <a:rPr lang="en-US" sz="3467" b="1" dirty="0" smtClean="0"/>
              <a:t>Limited control of </a:t>
            </a:r>
            <a:r>
              <a:rPr lang="en-US" sz="3467" b="1" dirty="0">
                <a:solidFill>
                  <a:schemeClr val="accent1"/>
                </a:solidFill>
              </a:rPr>
              <a:t>activated smoke</a:t>
            </a:r>
          </a:p>
          <a:p>
            <a:pPr marL="1005815" lvl="1" indent="-457189">
              <a:buFont typeface="Arial" charset="0"/>
              <a:buChar char="•"/>
            </a:pPr>
            <a:endParaRPr lang="en-US" sz="3467" b="1" dirty="0" smtClean="0"/>
          </a:p>
          <a:p>
            <a:pPr marL="1005815" lvl="1" indent="-457189">
              <a:buFont typeface="Arial" charset="0"/>
              <a:buChar char="•"/>
            </a:pPr>
            <a:r>
              <a:rPr lang="en-US" sz="3467" b="1" dirty="0" smtClean="0"/>
              <a:t>Large </a:t>
            </a:r>
            <a:r>
              <a:rPr lang="en-US" sz="3467" b="1" dirty="0">
                <a:solidFill>
                  <a:schemeClr val="accent1"/>
                </a:solidFill>
              </a:rPr>
              <a:t>property damage </a:t>
            </a:r>
            <a:r>
              <a:rPr lang="en-US" sz="3467" b="1" dirty="0" smtClean="0"/>
              <a:t>is plausible</a:t>
            </a:r>
            <a:endParaRPr lang="en-US" sz="3467" b="1" dirty="0"/>
          </a:p>
          <a:p>
            <a:pPr marL="1005815" lvl="1" indent="-457189">
              <a:buFont typeface="Arial" charset="0"/>
              <a:buChar char="•"/>
            </a:pPr>
            <a:r>
              <a:rPr lang="en-US" sz="3467" b="1" dirty="0"/>
              <a:t>Critical impact </a:t>
            </a:r>
            <a:r>
              <a:rPr lang="en-US" sz="3467" b="1" dirty="0" smtClean="0"/>
              <a:t>in </a:t>
            </a:r>
            <a:r>
              <a:rPr lang="en-US" sz="3467" b="1" dirty="0">
                <a:solidFill>
                  <a:schemeClr val="accent1"/>
                </a:solidFill>
              </a:rPr>
              <a:t>continuity</a:t>
            </a:r>
            <a:r>
              <a:rPr lang="en-US" sz="3467" b="1" dirty="0"/>
              <a:t> of operations</a:t>
            </a:r>
          </a:p>
          <a:p>
            <a:endParaRPr lang="en-GB" dirty="0"/>
          </a:p>
        </p:txBody>
      </p:sp>
      <p:sp>
        <p:nvSpPr>
          <p:cNvPr id="9" name="Slide Number Placeholder 8"/>
          <p:cNvSpPr>
            <a:spLocks noGrp="1"/>
          </p:cNvSpPr>
          <p:nvPr>
            <p:ph type="sldNum" sz="quarter" idx="12"/>
          </p:nvPr>
        </p:nvSpPr>
        <p:spPr/>
        <p:txBody>
          <a:bodyPr/>
          <a:lstStyle/>
          <a:p>
            <a:fld id="{17918391-D411-FE40-AAD7-861AE5233E0E}" type="slidenum">
              <a:rPr lang="en-US" smtClean="0"/>
              <a:pPr/>
              <a:t>16</a:t>
            </a:fld>
            <a:endParaRPr lang="en-US" dirty="0"/>
          </a:p>
        </p:txBody>
      </p:sp>
      <p:sp>
        <p:nvSpPr>
          <p:cNvPr id="10" name="Title 1"/>
          <p:cNvSpPr txBox="1">
            <a:spLocks/>
          </p:cNvSpPr>
          <p:nvPr/>
        </p:nvSpPr>
        <p:spPr>
          <a:xfrm>
            <a:off x="2287952" y="354302"/>
            <a:ext cx="10515600" cy="786997"/>
          </a:xfrm>
          <a:prstGeom prst="rect">
            <a:avLst/>
          </a:prstGeom>
        </p:spPr>
        <p:txBody>
          <a:bodyPr>
            <a:normAutofit/>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en-GB" dirty="0" smtClean="0"/>
              <a:t>Findings</a:t>
            </a:r>
            <a:endParaRPr lang="en-GB" dirty="0"/>
          </a:p>
        </p:txBody>
      </p:sp>
      <p:sp>
        <p:nvSpPr>
          <p:cNvPr id="11" name="Chevron 10"/>
          <p:cNvSpPr/>
          <p:nvPr/>
        </p:nvSpPr>
        <p:spPr>
          <a:xfrm>
            <a:off x="402958" y="334925"/>
            <a:ext cx="1807173" cy="729501"/>
          </a:xfrm>
          <a:prstGeom prst="chevron">
            <a:avLst>
              <a:gd name="adj" fmla="val 28950"/>
            </a:avLst>
          </a:prstGeom>
          <a:solidFill>
            <a:schemeClr val="accent1"/>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bg1"/>
                </a:solidFill>
              </a:rPr>
              <a:t>SPS FIRE </a:t>
            </a:r>
            <a:r>
              <a:rPr lang="fr-FR" sz="1400" b="1" dirty="0" err="1" smtClean="0">
                <a:solidFill>
                  <a:schemeClr val="bg1"/>
                </a:solidFill>
              </a:rPr>
              <a:t>Study</a:t>
            </a:r>
            <a:endParaRPr lang="fr-FR" sz="1400" b="1" dirty="0">
              <a:solidFill>
                <a:schemeClr val="bg1"/>
              </a:solidFill>
            </a:endParaRP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58" y="1566497"/>
            <a:ext cx="2847164" cy="4029096"/>
          </a:xfrm>
          <a:prstGeom prst="rect">
            <a:avLst/>
          </a:prstGeom>
          <a:solidFill>
            <a:schemeClr val="bg1"/>
          </a:solidFill>
          <a:effectLst>
            <a:glow rad="63500">
              <a:schemeClr val="bg2">
                <a:lumMod val="50000"/>
              </a:schemeClr>
            </a:glow>
          </a:effectLst>
        </p:spPr>
      </p:pic>
      <p:sp>
        <p:nvSpPr>
          <p:cNvPr id="7"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8"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1123007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7918391-D411-FE40-AAD7-861AE5233E0E}" type="slidenum">
              <a:rPr lang="en-US" smtClean="0"/>
              <a:pPr/>
              <a:t>17</a:t>
            </a:fld>
            <a:endParaRPr lang="en-US" dirty="0"/>
          </a:p>
        </p:txBody>
      </p:sp>
      <p:sp>
        <p:nvSpPr>
          <p:cNvPr id="11" name="Chevron 10"/>
          <p:cNvSpPr/>
          <p:nvPr/>
        </p:nvSpPr>
        <p:spPr>
          <a:xfrm>
            <a:off x="402958" y="334925"/>
            <a:ext cx="3092514" cy="729501"/>
          </a:xfrm>
          <a:prstGeom prst="chevron">
            <a:avLst>
              <a:gd name="adj" fmla="val 28950"/>
            </a:avLst>
          </a:prstGeom>
          <a:solidFill>
            <a:schemeClr val="bg2">
              <a:lumMod val="75000"/>
            </a:schemeClr>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bg1"/>
                </a:solidFill>
              </a:rPr>
              <a:t>SPS FIRE </a:t>
            </a:r>
            <a:r>
              <a:rPr lang="fr-FR" sz="1400" b="1" dirty="0" err="1" smtClean="0">
                <a:solidFill>
                  <a:schemeClr val="bg1"/>
                </a:solidFill>
              </a:rPr>
              <a:t>Study</a:t>
            </a:r>
            <a:endParaRPr lang="fr-FR" sz="1400" b="1" dirty="0">
              <a:solidFill>
                <a:schemeClr val="bg1"/>
              </a:solidFill>
            </a:endParaRP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58" y="1566497"/>
            <a:ext cx="2847164" cy="4029096"/>
          </a:xfrm>
          <a:prstGeom prst="rect">
            <a:avLst/>
          </a:prstGeom>
          <a:solidFill>
            <a:schemeClr val="bg1"/>
          </a:solidFill>
          <a:effectLst>
            <a:glow rad="63500">
              <a:schemeClr val="bg2">
                <a:lumMod val="50000"/>
              </a:schemeClr>
            </a:glow>
          </a:effectLst>
        </p:spPr>
      </p:pic>
      <p:sp>
        <p:nvSpPr>
          <p:cNvPr id="13"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4"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pic>
        <p:nvPicPr>
          <p:cNvPr id="15" name="Image 14"/>
          <p:cNvPicPr>
            <a:picLocks noChangeAspect="1"/>
          </p:cNvPicPr>
          <p:nvPr/>
        </p:nvPicPr>
        <p:blipFill>
          <a:blip r:embed="rId4"/>
          <a:stretch>
            <a:fillRect/>
          </a:stretch>
        </p:blipFill>
        <p:spPr>
          <a:xfrm>
            <a:off x="3634399" y="1561278"/>
            <a:ext cx="2847164" cy="4029096"/>
          </a:xfrm>
          <a:prstGeom prst="rect">
            <a:avLst/>
          </a:prstGeom>
          <a:solidFill>
            <a:schemeClr val="bg1"/>
          </a:solidFill>
          <a:effectLst>
            <a:glow rad="127000">
              <a:schemeClr val="bg2">
                <a:lumMod val="50000"/>
              </a:schemeClr>
            </a:glow>
          </a:effectLst>
        </p:spPr>
      </p:pic>
      <p:sp>
        <p:nvSpPr>
          <p:cNvPr id="16" name="Chevron 15"/>
          <p:cNvSpPr/>
          <p:nvPr/>
        </p:nvSpPr>
        <p:spPr>
          <a:xfrm>
            <a:off x="3495472" y="329470"/>
            <a:ext cx="818420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dirty="0" smtClean="0">
              <a:solidFill>
                <a:schemeClr val="bg1"/>
              </a:solidFill>
            </a:endParaRPr>
          </a:p>
          <a:p>
            <a:pPr algn="ctr"/>
            <a:r>
              <a:rPr lang="fr-FR" sz="1600" b="1" dirty="0" smtClean="0">
                <a:solidFill>
                  <a:schemeClr val="bg1"/>
                </a:solidFill>
              </a:rPr>
              <a:t>SPS FIRE Project</a:t>
            </a:r>
            <a:endParaRPr lang="fr-FR" sz="1400" b="1" dirty="0">
              <a:solidFill>
                <a:schemeClr val="bg1"/>
              </a:solidFill>
            </a:endParaRPr>
          </a:p>
          <a:p>
            <a:pPr algn="ctr"/>
            <a:endParaRPr lang="fr-FR" sz="1400" b="1" dirty="0">
              <a:solidFill>
                <a:schemeClr val="bg1"/>
              </a:solidFill>
            </a:endParaRPr>
          </a:p>
        </p:txBody>
      </p:sp>
      <p:pic>
        <p:nvPicPr>
          <p:cNvPr id="17" name="Image 16"/>
          <p:cNvPicPr>
            <a:picLocks noChangeAspect="1"/>
          </p:cNvPicPr>
          <p:nvPr/>
        </p:nvPicPr>
        <p:blipFill rotWithShape="1">
          <a:blip r:embed="rId5">
            <a:extLst>
              <a:ext uri="{28A0092B-C50C-407E-A947-70E740481C1C}">
                <a14:useLocalDpi xmlns:a14="http://schemas.microsoft.com/office/drawing/2010/main" val="0"/>
              </a:ext>
            </a:extLst>
          </a:blip>
          <a:srcRect t="6819" b="49415"/>
          <a:stretch/>
        </p:blipFill>
        <p:spPr>
          <a:xfrm>
            <a:off x="6464837" y="4158618"/>
            <a:ext cx="5318331" cy="1645552"/>
          </a:xfrm>
          <a:prstGeom prst="rect">
            <a:avLst/>
          </a:prstGeom>
        </p:spPr>
      </p:pic>
      <p:sp>
        <p:nvSpPr>
          <p:cNvPr id="6" name="Rectangle 5"/>
          <p:cNvSpPr/>
          <p:nvPr/>
        </p:nvSpPr>
        <p:spPr>
          <a:xfrm>
            <a:off x="6654609" y="1561278"/>
            <a:ext cx="4875909" cy="2677656"/>
          </a:xfrm>
          <a:prstGeom prst="rect">
            <a:avLst/>
          </a:prstGeom>
        </p:spPr>
        <p:txBody>
          <a:bodyPr wrap="square">
            <a:spAutoFit/>
          </a:bodyPr>
          <a:lstStyle/>
          <a:p>
            <a:pPr marL="285750" indent="-285750">
              <a:buFont typeface="Arial" charset="0"/>
              <a:buChar char="•"/>
            </a:pPr>
            <a:r>
              <a:rPr lang="en-US" sz="2800" dirty="0" smtClean="0"/>
              <a:t>13.1 MCHF</a:t>
            </a:r>
          </a:p>
          <a:p>
            <a:pPr marL="285750" indent="-285750">
              <a:buFont typeface="Arial" charset="0"/>
              <a:buChar char="•"/>
            </a:pPr>
            <a:endParaRPr lang="en-US" sz="2800" dirty="0" smtClean="0"/>
          </a:p>
          <a:p>
            <a:pPr marL="285750" indent="-285750">
              <a:buFont typeface="Arial" charset="0"/>
              <a:buChar char="•"/>
            </a:pPr>
            <a:r>
              <a:rPr lang="en-US" sz="2800" dirty="0" smtClean="0"/>
              <a:t>Clear mandate to solve findings of SPS Study</a:t>
            </a:r>
          </a:p>
          <a:p>
            <a:pPr marL="285750" indent="-285750">
              <a:buFont typeface="Arial" charset="0"/>
              <a:buChar char="•"/>
            </a:pPr>
            <a:endParaRPr lang="en-US" sz="2800" dirty="0" smtClean="0"/>
          </a:p>
          <a:p>
            <a:pPr marL="285750" indent="-285750">
              <a:buFont typeface="Arial" charset="0"/>
              <a:buChar char="•"/>
            </a:pPr>
            <a:r>
              <a:rPr lang="en-US" sz="2800" dirty="0" smtClean="0"/>
              <a:t>Time framing for LS2</a:t>
            </a:r>
            <a:endParaRPr lang="en-US" sz="2800" dirty="0"/>
          </a:p>
        </p:txBody>
      </p:sp>
    </p:spTree>
    <p:extLst>
      <p:ext uri="{BB962C8B-B14F-4D97-AF65-F5344CB8AC3E}">
        <p14:creationId xmlns:p14="http://schemas.microsoft.com/office/powerpoint/2010/main" val="2154058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3136" y="119462"/>
            <a:ext cx="10515600" cy="1325563"/>
          </a:xfrm>
        </p:spPr>
        <p:txBody>
          <a:bodyPr>
            <a:normAutofit/>
          </a:bodyPr>
          <a:lstStyle/>
          <a:p>
            <a:r>
              <a:rPr lang="en-GB" sz="4100" dirty="0" smtClean="0"/>
              <a:t>SPS FIRE Project strategy</a:t>
            </a:r>
            <a:endParaRPr lang="en-GB" sz="4100" dirty="0"/>
          </a:p>
        </p:txBody>
      </p:sp>
      <p:sp>
        <p:nvSpPr>
          <p:cNvPr id="12" name="Content Placeholder 2"/>
          <p:cNvSpPr>
            <a:spLocks noGrp="1"/>
          </p:cNvSpPr>
          <p:nvPr>
            <p:ph idx="1"/>
          </p:nvPr>
        </p:nvSpPr>
        <p:spPr>
          <a:xfrm>
            <a:off x="838200" y="1696409"/>
            <a:ext cx="10515600" cy="4185293"/>
          </a:xfrm>
        </p:spPr>
        <p:txBody>
          <a:bodyPr>
            <a:normAutofit fontScale="92500" lnSpcReduction="10000"/>
          </a:bodyPr>
          <a:lstStyle/>
          <a:p>
            <a:r>
              <a:rPr lang="en-US" dirty="0" smtClean="0"/>
              <a:t>Compartmentalization by means of </a:t>
            </a:r>
            <a:r>
              <a:rPr lang="en-US" b="1" dirty="0" smtClean="0">
                <a:solidFill>
                  <a:schemeClr val="accent1"/>
                </a:solidFill>
              </a:rPr>
              <a:t>fire </a:t>
            </a:r>
            <a:r>
              <a:rPr lang="en-US" b="1" dirty="0">
                <a:solidFill>
                  <a:schemeClr val="accent1"/>
                </a:solidFill>
              </a:rPr>
              <a:t>doors </a:t>
            </a:r>
          </a:p>
          <a:p>
            <a:endParaRPr lang="en-US" dirty="0"/>
          </a:p>
          <a:p>
            <a:r>
              <a:rPr lang="en-US" dirty="0"/>
              <a:t>Fire suppression system (</a:t>
            </a:r>
            <a:r>
              <a:rPr lang="en-US" b="1" dirty="0" smtClean="0">
                <a:solidFill>
                  <a:schemeClr val="accent1"/>
                </a:solidFill>
              </a:rPr>
              <a:t>sprinkler</a:t>
            </a:r>
            <a:r>
              <a:rPr lang="en-US" dirty="0" smtClean="0"/>
              <a:t>) in </a:t>
            </a:r>
            <a:r>
              <a:rPr lang="en-US" dirty="0"/>
              <a:t>high fuel load </a:t>
            </a:r>
            <a:r>
              <a:rPr lang="en-US" dirty="0" smtClean="0"/>
              <a:t>areas</a:t>
            </a:r>
            <a:endParaRPr lang="en-US" dirty="0"/>
          </a:p>
          <a:p>
            <a:endParaRPr lang="en-US" dirty="0"/>
          </a:p>
          <a:p>
            <a:r>
              <a:rPr lang="en-US" b="1" dirty="0">
                <a:solidFill>
                  <a:schemeClr val="accent1"/>
                </a:solidFill>
              </a:rPr>
              <a:t>Integrated safety control system </a:t>
            </a:r>
            <a:r>
              <a:rPr lang="en-US" dirty="0"/>
              <a:t>for fire detection, alarm, evacuation, ventilation control and fire door control </a:t>
            </a:r>
          </a:p>
          <a:p>
            <a:endParaRPr lang="en-US" dirty="0"/>
          </a:p>
          <a:p>
            <a:r>
              <a:rPr lang="en-US" b="1" dirty="0">
                <a:solidFill>
                  <a:schemeClr val="accent1"/>
                </a:solidFill>
              </a:rPr>
              <a:t>Fire attack means </a:t>
            </a:r>
            <a:r>
              <a:rPr lang="en-US" dirty="0" smtClean="0"/>
              <a:t>to </a:t>
            </a:r>
            <a:r>
              <a:rPr lang="en-US" dirty="0"/>
              <a:t>ensure firefighter safety and </a:t>
            </a:r>
            <a:r>
              <a:rPr lang="en-US" dirty="0" smtClean="0"/>
              <a:t>intervention: dry riser and firefighting tractors/trolleys</a:t>
            </a:r>
            <a:endParaRPr lang="en-US" dirty="0"/>
          </a:p>
        </p:txBody>
      </p:sp>
      <p:sp>
        <p:nvSpPr>
          <p:cNvPr id="9" name="Slide Number Placeholder 8"/>
          <p:cNvSpPr>
            <a:spLocks noGrp="1"/>
          </p:cNvSpPr>
          <p:nvPr>
            <p:ph type="sldNum" sz="quarter" idx="12"/>
          </p:nvPr>
        </p:nvSpPr>
        <p:spPr/>
        <p:txBody>
          <a:bodyPr/>
          <a:lstStyle/>
          <a:p>
            <a:fld id="{17918391-D411-FE40-AAD7-861AE5233E0E}" type="slidenum">
              <a:rPr lang="en-US" smtClean="0"/>
              <a:pPr/>
              <a:t>18</a:t>
            </a:fld>
            <a:endParaRPr lang="en-US" dirty="0"/>
          </a:p>
        </p:txBody>
      </p:sp>
      <p:sp>
        <p:nvSpPr>
          <p:cNvPr id="10" name="Chevron 9"/>
          <p:cNvSpPr/>
          <p:nvPr/>
        </p:nvSpPr>
        <p:spPr>
          <a:xfrm>
            <a:off x="402958" y="334924"/>
            <a:ext cx="254776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dirty="0" smtClean="0">
              <a:solidFill>
                <a:schemeClr val="bg1"/>
              </a:solidFill>
            </a:endParaRPr>
          </a:p>
          <a:p>
            <a:pPr algn="ctr"/>
            <a:r>
              <a:rPr lang="fr-FR" sz="1600" b="1" dirty="0" smtClean="0">
                <a:solidFill>
                  <a:schemeClr val="bg1"/>
                </a:solidFill>
              </a:rPr>
              <a:t>SPS FIRE Project</a:t>
            </a:r>
            <a:endParaRPr lang="fr-FR" sz="1400" b="1" dirty="0">
              <a:solidFill>
                <a:schemeClr val="bg1"/>
              </a:solidFill>
            </a:endParaRPr>
          </a:p>
          <a:p>
            <a:pPr algn="ctr"/>
            <a:endParaRPr lang="fr-FR" sz="1400" b="1" dirty="0">
              <a:solidFill>
                <a:schemeClr val="bg1"/>
              </a:solidFill>
            </a:endParaRPr>
          </a:p>
        </p:txBody>
      </p:sp>
      <p:sp>
        <p:nvSpPr>
          <p:cNvPr id="13"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4"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984140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3136" y="119462"/>
            <a:ext cx="10515600" cy="1325563"/>
          </a:xfrm>
        </p:spPr>
        <p:txBody>
          <a:bodyPr>
            <a:normAutofit/>
          </a:bodyPr>
          <a:lstStyle/>
          <a:p>
            <a:r>
              <a:rPr lang="en-GB" sz="4100" dirty="0" smtClean="0"/>
              <a:t>SPS FIRE Project strategy</a:t>
            </a:r>
            <a:endParaRPr lang="en-GB" sz="4100" dirty="0"/>
          </a:p>
        </p:txBody>
      </p:sp>
      <p:sp>
        <p:nvSpPr>
          <p:cNvPr id="12" name="Content Placeholder 2"/>
          <p:cNvSpPr>
            <a:spLocks noGrp="1"/>
          </p:cNvSpPr>
          <p:nvPr>
            <p:ph idx="1"/>
          </p:nvPr>
        </p:nvSpPr>
        <p:spPr>
          <a:xfrm>
            <a:off x="838200" y="1696409"/>
            <a:ext cx="8540262" cy="4185293"/>
          </a:xfrm>
        </p:spPr>
        <p:txBody>
          <a:bodyPr>
            <a:normAutofit lnSpcReduction="10000"/>
          </a:bodyPr>
          <a:lstStyle/>
          <a:p>
            <a:pPr>
              <a:buFont typeface="ZapfDingbatsITC" charset="0"/>
              <a:buChar char="➞"/>
            </a:pPr>
            <a:r>
              <a:rPr lang="en-US" dirty="0"/>
              <a:t>The </a:t>
            </a:r>
            <a:r>
              <a:rPr lang="en-US" b="1" dirty="0">
                <a:solidFill>
                  <a:schemeClr val="accent1"/>
                </a:solidFill>
              </a:rPr>
              <a:t>proposed solution is a balance </a:t>
            </a:r>
            <a:r>
              <a:rPr lang="en-US" dirty="0"/>
              <a:t>between fire safety, infrastructure and operation in a retrofit scenario.</a:t>
            </a:r>
          </a:p>
          <a:p>
            <a:pPr>
              <a:buFont typeface="ZapfDingbatsITC" charset="0"/>
              <a:buChar char="➞"/>
            </a:pPr>
            <a:endParaRPr lang="en-US" dirty="0"/>
          </a:p>
          <a:p>
            <a:pPr>
              <a:buFont typeface="ZapfDingbatsITC" charset="0"/>
              <a:buChar char="➞"/>
            </a:pPr>
            <a:r>
              <a:rPr lang="en-US" dirty="0"/>
              <a:t>All fire </a:t>
            </a:r>
            <a:r>
              <a:rPr lang="en-US" b="1" dirty="0">
                <a:solidFill>
                  <a:schemeClr val="accent1"/>
                </a:solidFill>
              </a:rPr>
              <a:t>safety elements are </a:t>
            </a:r>
            <a:r>
              <a:rPr lang="en-US" dirty="0"/>
              <a:t>foreseen as </a:t>
            </a:r>
            <a:r>
              <a:rPr lang="en-US" b="1" dirty="0">
                <a:solidFill>
                  <a:schemeClr val="accent1"/>
                </a:solidFill>
              </a:rPr>
              <a:t>complementary </a:t>
            </a:r>
            <a:r>
              <a:rPr lang="en-US" dirty="0"/>
              <a:t>systems.</a:t>
            </a:r>
          </a:p>
          <a:p>
            <a:pPr>
              <a:buFont typeface="ZapfDingbatsITC" charset="0"/>
              <a:buChar char="➞"/>
            </a:pPr>
            <a:endParaRPr lang="en-US" dirty="0"/>
          </a:p>
          <a:p>
            <a:pPr>
              <a:buFont typeface="ZapfDingbatsITC" charset="0"/>
              <a:buChar char="➞"/>
            </a:pPr>
            <a:r>
              <a:rPr lang="en-US" b="1" dirty="0">
                <a:solidFill>
                  <a:schemeClr val="accent1"/>
                </a:solidFill>
              </a:rPr>
              <a:t> Partial or stand-alone </a:t>
            </a:r>
            <a:r>
              <a:rPr lang="en-US" dirty="0"/>
              <a:t>implementations involve </a:t>
            </a:r>
            <a:r>
              <a:rPr lang="en-US" b="1" dirty="0">
                <a:solidFill>
                  <a:schemeClr val="accent1"/>
                </a:solidFill>
              </a:rPr>
              <a:t>degraded fire protection</a:t>
            </a:r>
            <a:r>
              <a:rPr lang="en-US" dirty="0">
                <a:solidFill>
                  <a:srgbClr val="00B050"/>
                </a:solidFill>
              </a:rPr>
              <a:t> </a:t>
            </a:r>
            <a:r>
              <a:rPr lang="en-US" dirty="0"/>
              <a:t>scenarios.</a:t>
            </a:r>
            <a:endParaRPr lang="en-US" sz="1400" i="1" dirty="0"/>
          </a:p>
        </p:txBody>
      </p:sp>
      <p:sp>
        <p:nvSpPr>
          <p:cNvPr id="9" name="Slide Number Placeholder 8"/>
          <p:cNvSpPr>
            <a:spLocks noGrp="1"/>
          </p:cNvSpPr>
          <p:nvPr>
            <p:ph type="sldNum" sz="quarter" idx="12"/>
          </p:nvPr>
        </p:nvSpPr>
        <p:spPr/>
        <p:txBody>
          <a:bodyPr/>
          <a:lstStyle/>
          <a:p>
            <a:fld id="{17918391-D411-FE40-AAD7-861AE5233E0E}" type="slidenum">
              <a:rPr lang="en-US" smtClean="0"/>
              <a:pPr/>
              <a:t>19</a:t>
            </a:fld>
            <a:endParaRPr lang="en-US" dirty="0"/>
          </a:p>
        </p:txBody>
      </p:sp>
      <p:sp>
        <p:nvSpPr>
          <p:cNvPr id="10" name="Chevron 9"/>
          <p:cNvSpPr/>
          <p:nvPr/>
        </p:nvSpPr>
        <p:spPr>
          <a:xfrm>
            <a:off x="402958" y="334924"/>
            <a:ext cx="254776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dirty="0" smtClean="0">
              <a:solidFill>
                <a:schemeClr val="bg1"/>
              </a:solidFill>
            </a:endParaRPr>
          </a:p>
          <a:p>
            <a:pPr algn="ctr"/>
            <a:r>
              <a:rPr lang="fr-FR" sz="1600" b="1" dirty="0" smtClean="0">
                <a:solidFill>
                  <a:schemeClr val="bg1"/>
                </a:solidFill>
              </a:rPr>
              <a:t>SPS FIRE Project</a:t>
            </a:r>
            <a:endParaRPr lang="fr-FR" sz="1400" b="1" dirty="0">
              <a:solidFill>
                <a:schemeClr val="bg1"/>
              </a:solidFill>
            </a:endParaRPr>
          </a:p>
          <a:p>
            <a:pPr algn="ctr"/>
            <a:endParaRPr lang="fr-FR" sz="1400" b="1" dirty="0">
              <a:solidFill>
                <a:schemeClr val="bg1"/>
              </a:solidFill>
            </a:endParaRPr>
          </a:p>
        </p:txBody>
      </p:sp>
      <p:sp>
        <p:nvSpPr>
          <p:cNvPr id="13"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4"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pic>
        <p:nvPicPr>
          <p:cNvPr id="1032" name="Picture 8" descr="our Puzzle Pieces For Coloring - Free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5769" y="39995143"/>
            <a:ext cx="27273907" cy="276858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zzle Piece Template on Pinterest | Puzzle Jewelry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32512">
            <a:off x="9600497" y="3108148"/>
            <a:ext cx="1958879" cy="2535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98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smtClean="0"/>
              <a:t>SPS </a:t>
            </a:r>
            <a:r>
              <a:rPr lang="en-US" sz="4800" dirty="0"/>
              <a:t>FIRE </a:t>
            </a:r>
            <a:r>
              <a:rPr lang="en-US" sz="4800" dirty="0" smtClean="0"/>
              <a:t>Project</a:t>
            </a:r>
            <a:br>
              <a:rPr lang="en-US" sz="4800" dirty="0" smtClean="0"/>
            </a:br>
            <a:r>
              <a:rPr lang="en-US" sz="3200" b="1" dirty="0">
                <a:solidFill>
                  <a:schemeClr val="accent1"/>
                </a:solidFill>
              </a:rPr>
              <a:t>A major fire safety consolidation in an aging </a:t>
            </a:r>
            <a:r>
              <a:rPr lang="en-US" sz="3200" b="1" dirty="0" smtClean="0">
                <a:solidFill>
                  <a:schemeClr val="accent1"/>
                </a:solidFill>
              </a:rPr>
              <a:t>facility</a:t>
            </a:r>
            <a:endParaRPr lang="en-GB" sz="5400" b="1" dirty="0">
              <a:solidFill>
                <a:schemeClr val="accent1"/>
              </a:solidFill>
            </a:endParaRPr>
          </a:p>
        </p:txBody>
      </p:sp>
      <p:sp>
        <p:nvSpPr>
          <p:cNvPr id="3" name="Subtitle 2"/>
          <p:cNvSpPr>
            <a:spLocks noGrp="1"/>
          </p:cNvSpPr>
          <p:nvPr>
            <p:ph type="subTitle" idx="1"/>
          </p:nvPr>
        </p:nvSpPr>
        <p:spPr/>
        <p:txBody>
          <a:bodyPr>
            <a:normAutofit fontScale="92500" lnSpcReduction="10000"/>
          </a:bodyPr>
          <a:lstStyle/>
          <a:p>
            <a:endParaRPr lang="en-US" dirty="0" smtClean="0"/>
          </a:p>
          <a:p>
            <a:endParaRPr lang="en-US" sz="1800" b="1" dirty="0" smtClean="0"/>
          </a:p>
          <a:p>
            <a:r>
              <a:rPr lang="en-US" sz="1800" b="1" dirty="0" smtClean="0"/>
              <a:t>ITSF 2019 (ESS)</a:t>
            </a:r>
          </a:p>
          <a:p>
            <a:r>
              <a:rPr lang="en-US" sz="1200" dirty="0" smtClean="0"/>
              <a:t>Art Arnalich (CERN HSE-OHS-IB) on behalf of CERN Fire Safety Engineering Team</a:t>
            </a:r>
          </a:p>
          <a:p>
            <a:r>
              <a:rPr lang="en-US" sz="1200" dirty="0" smtClean="0"/>
              <a:t>Contributions from Florence </a:t>
            </a:r>
            <a:r>
              <a:rPr lang="en-US" sz="1200" dirty="0" err="1" smtClean="0"/>
              <a:t>Pirotte</a:t>
            </a:r>
            <a:r>
              <a:rPr lang="en-US" sz="1200" dirty="0" smtClean="0"/>
              <a:t> (CERN BE)</a:t>
            </a:r>
          </a:p>
          <a:p>
            <a:endParaRPr lang="en-US" dirty="0"/>
          </a:p>
          <a:p>
            <a:endParaRPr lang="en-US" dirty="0" smtClean="0"/>
          </a:p>
          <a:p>
            <a:endParaRPr lang="en-US" dirty="0"/>
          </a:p>
          <a:p>
            <a:endParaRPr lang="en-GB" dirty="0"/>
          </a:p>
        </p:txBody>
      </p:sp>
    </p:spTree>
    <p:extLst>
      <p:ext uri="{BB962C8B-B14F-4D97-AF65-F5344CB8AC3E}">
        <p14:creationId xmlns:p14="http://schemas.microsoft.com/office/powerpoint/2010/main" val="40986803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7918391-D411-FE40-AAD7-861AE5233E0E}" type="slidenum">
              <a:rPr lang="en-US" smtClean="0"/>
              <a:pPr/>
              <a:t>20</a:t>
            </a:fld>
            <a:endParaRPr lang="en-US" dirty="0"/>
          </a:p>
        </p:txBody>
      </p:sp>
      <p:grpSp>
        <p:nvGrpSpPr>
          <p:cNvPr id="206" name="Grouper 205"/>
          <p:cNvGrpSpPr/>
          <p:nvPr/>
        </p:nvGrpSpPr>
        <p:grpSpPr>
          <a:xfrm>
            <a:off x="732332" y="1315546"/>
            <a:ext cx="4772203" cy="4531343"/>
            <a:chOff x="233933" y="872727"/>
            <a:chExt cx="5215631" cy="5186922"/>
          </a:xfrm>
        </p:grpSpPr>
        <p:pic>
          <p:nvPicPr>
            <p:cNvPr id="157" name="Image 156"/>
            <p:cNvPicPr>
              <a:picLocks noChangeAspect="1"/>
            </p:cNvPicPr>
            <p:nvPr/>
          </p:nvPicPr>
          <p:blipFill>
            <a:blip r:embed="rId3"/>
            <a:stretch>
              <a:fillRect/>
            </a:stretch>
          </p:blipFill>
          <p:spPr>
            <a:xfrm>
              <a:off x="233933" y="872727"/>
              <a:ext cx="5215631" cy="5186922"/>
            </a:xfrm>
            <a:prstGeom prst="rect">
              <a:avLst/>
            </a:prstGeom>
          </p:spPr>
        </p:pic>
        <p:cxnSp>
          <p:nvCxnSpPr>
            <p:cNvPr id="158" name="Connecteur droit 157"/>
            <p:cNvCxnSpPr/>
            <p:nvPr/>
          </p:nvCxnSpPr>
          <p:spPr>
            <a:xfrm flipH="1">
              <a:off x="1422061" y="3796637"/>
              <a:ext cx="250555" cy="236504"/>
            </a:xfrm>
            <a:prstGeom prst="line">
              <a:avLst/>
            </a:prstGeom>
            <a:ln w="444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9" name="Connecteur droit 158"/>
            <p:cNvCxnSpPr/>
            <p:nvPr/>
          </p:nvCxnSpPr>
          <p:spPr>
            <a:xfrm flipH="1" flipV="1">
              <a:off x="1108383" y="3435824"/>
              <a:ext cx="363984" cy="30364"/>
            </a:xfrm>
            <a:prstGeom prst="line">
              <a:avLst/>
            </a:prstGeom>
            <a:ln w="444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60" name="Connecteur droit 159"/>
            <p:cNvCxnSpPr/>
            <p:nvPr/>
          </p:nvCxnSpPr>
          <p:spPr>
            <a:xfrm flipH="1" flipV="1">
              <a:off x="1075435" y="4461232"/>
              <a:ext cx="258930" cy="24164"/>
            </a:xfrm>
            <a:prstGeom prst="line">
              <a:avLst/>
            </a:prstGeom>
            <a:ln w="444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61" name="Connecteur droit 160"/>
            <p:cNvCxnSpPr/>
            <p:nvPr/>
          </p:nvCxnSpPr>
          <p:spPr>
            <a:xfrm flipH="1">
              <a:off x="1309610" y="4366782"/>
              <a:ext cx="224902" cy="118614"/>
            </a:xfrm>
            <a:prstGeom prst="line">
              <a:avLst/>
            </a:prstGeom>
            <a:ln w="444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62" name="Connecteur droit 161"/>
            <p:cNvCxnSpPr/>
            <p:nvPr/>
          </p:nvCxnSpPr>
          <p:spPr>
            <a:xfrm flipH="1">
              <a:off x="1683212" y="4033141"/>
              <a:ext cx="81978" cy="78530"/>
            </a:xfrm>
            <a:prstGeom prst="line">
              <a:avLst/>
            </a:prstGeom>
            <a:ln w="444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63" name="Connecteur droit 162"/>
            <p:cNvCxnSpPr/>
            <p:nvPr/>
          </p:nvCxnSpPr>
          <p:spPr>
            <a:xfrm flipH="1">
              <a:off x="1163911" y="5842589"/>
              <a:ext cx="214232" cy="8377"/>
            </a:xfrm>
            <a:prstGeom prst="line">
              <a:avLst/>
            </a:prstGeom>
            <a:ln w="444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64" name="Connecteur droit 163"/>
            <p:cNvCxnSpPr/>
            <p:nvPr/>
          </p:nvCxnSpPr>
          <p:spPr>
            <a:xfrm flipH="1" flipV="1">
              <a:off x="1378143" y="2761416"/>
              <a:ext cx="222950" cy="134773"/>
            </a:xfrm>
            <a:prstGeom prst="line">
              <a:avLst/>
            </a:prstGeom>
            <a:ln w="444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65" name="Connecteur droit 164"/>
            <p:cNvCxnSpPr/>
            <p:nvPr/>
          </p:nvCxnSpPr>
          <p:spPr>
            <a:xfrm flipH="1">
              <a:off x="1765190" y="4111671"/>
              <a:ext cx="72302" cy="69727"/>
            </a:xfrm>
            <a:prstGeom prst="line">
              <a:avLst/>
            </a:prstGeom>
            <a:ln w="4445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166" name="Connecteur droit 165"/>
            <p:cNvCxnSpPr/>
            <p:nvPr/>
          </p:nvCxnSpPr>
          <p:spPr>
            <a:xfrm flipH="1" flipV="1">
              <a:off x="1163911" y="5186512"/>
              <a:ext cx="214232" cy="2934"/>
            </a:xfrm>
            <a:prstGeom prst="line">
              <a:avLst/>
            </a:prstGeom>
            <a:ln w="4445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167" name="Connecteur droit 166"/>
            <p:cNvCxnSpPr/>
            <p:nvPr/>
          </p:nvCxnSpPr>
          <p:spPr>
            <a:xfrm flipH="1">
              <a:off x="1383578" y="4575698"/>
              <a:ext cx="222552" cy="117811"/>
            </a:xfrm>
            <a:prstGeom prst="line">
              <a:avLst/>
            </a:prstGeom>
            <a:ln w="444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68" name="Connecteur droit 167"/>
            <p:cNvCxnSpPr/>
            <p:nvPr/>
          </p:nvCxnSpPr>
          <p:spPr>
            <a:xfrm flipH="1">
              <a:off x="1489618" y="4693509"/>
              <a:ext cx="193594" cy="119914"/>
            </a:xfrm>
            <a:prstGeom prst="line">
              <a:avLst/>
            </a:prstGeom>
            <a:ln w="444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69" name="Connecteur droit 168"/>
            <p:cNvCxnSpPr/>
            <p:nvPr/>
          </p:nvCxnSpPr>
          <p:spPr>
            <a:xfrm flipH="1">
              <a:off x="1422061" y="4784084"/>
              <a:ext cx="96222" cy="176039"/>
            </a:xfrm>
            <a:prstGeom prst="line">
              <a:avLst/>
            </a:prstGeom>
            <a:ln w="444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70" name="Connecteur droit 169"/>
            <p:cNvCxnSpPr/>
            <p:nvPr/>
          </p:nvCxnSpPr>
          <p:spPr>
            <a:xfrm flipH="1">
              <a:off x="2551757" y="5334589"/>
              <a:ext cx="60100" cy="223039"/>
            </a:xfrm>
            <a:prstGeom prst="line">
              <a:avLst/>
            </a:prstGeom>
            <a:ln w="444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71" name="Connecteur droit 170"/>
            <p:cNvCxnSpPr/>
            <p:nvPr/>
          </p:nvCxnSpPr>
          <p:spPr>
            <a:xfrm flipH="1" flipV="1">
              <a:off x="2339078" y="4960123"/>
              <a:ext cx="156666" cy="272867"/>
            </a:xfrm>
            <a:prstGeom prst="line">
              <a:avLst/>
            </a:prstGeom>
            <a:ln w="444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2" name="Connecteur droit 171"/>
            <p:cNvCxnSpPr/>
            <p:nvPr/>
          </p:nvCxnSpPr>
          <p:spPr>
            <a:xfrm>
              <a:off x="2706411" y="4905171"/>
              <a:ext cx="41335" cy="109904"/>
            </a:xfrm>
            <a:prstGeom prst="line">
              <a:avLst/>
            </a:prstGeom>
            <a:ln w="444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73" name="Connecteur droit 172"/>
            <p:cNvCxnSpPr/>
            <p:nvPr/>
          </p:nvCxnSpPr>
          <p:spPr>
            <a:xfrm>
              <a:off x="2817067" y="4870132"/>
              <a:ext cx="43543" cy="89991"/>
            </a:xfrm>
            <a:prstGeom prst="line">
              <a:avLst/>
            </a:prstGeom>
            <a:ln w="4445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174" name="Connecteur droit 173"/>
            <p:cNvCxnSpPr/>
            <p:nvPr/>
          </p:nvCxnSpPr>
          <p:spPr>
            <a:xfrm flipH="1" flipV="1">
              <a:off x="3020677" y="5378722"/>
              <a:ext cx="16932" cy="270343"/>
            </a:xfrm>
            <a:prstGeom prst="line">
              <a:avLst/>
            </a:prstGeom>
            <a:ln w="444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75" name="Connecteur droit 174"/>
            <p:cNvCxnSpPr/>
            <p:nvPr/>
          </p:nvCxnSpPr>
          <p:spPr>
            <a:xfrm>
              <a:off x="3254915" y="5362651"/>
              <a:ext cx="34275" cy="252547"/>
            </a:xfrm>
            <a:prstGeom prst="line">
              <a:avLst/>
            </a:prstGeom>
            <a:ln w="4445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176" name="Connecteur droit 175"/>
            <p:cNvCxnSpPr/>
            <p:nvPr/>
          </p:nvCxnSpPr>
          <p:spPr>
            <a:xfrm>
              <a:off x="3748809" y="5232990"/>
              <a:ext cx="93366" cy="213118"/>
            </a:xfrm>
            <a:prstGeom prst="line">
              <a:avLst/>
            </a:prstGeom>
            <a:ln w="444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77" name="Connecteur droit 176"/>
            <p:cNvCxnSpPr/>
            <p:nvPr/>
          </p:nvCxnSpPr>
          <p:spPr>
            <a:xfrm>
              <a:off x="4039095" y="5050079"/>
              <a:ext cx="193733" cy="166640"/>
            </a:xfrm>
            <a:prstGeom prst="line">
              <a:avLst/>
            </a:prstGeom>
            <a:ln w="444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78" name="Connecteur droit 177"/>
            <p:cNvCxnSpPr/>
            <p:nvPr/>
          </p:nvCxnSpPr>
          <p:spPr>
            <a:xfrm flipH="1" flipV="1">
              <a:off x="3799188" y="5050079"/>
              <a:ext cx="239907" cy="8738"/>
            </a:xfrm>
            <a:prstGeom prst="line">
              <a:avLst/>
            </a:prstGeom>
            <a:ln w="444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9" name="Connecteur droit 178"/>
            <p:cNvCxnSpPr/>
            <p:nvPr/>
          </p:nvCxnSpPr>
          <p:spPr>
            <a:xfrm>
              <a:off x="3880422" y="4895214"/>
              <a:ext cx="110904" cy="9957"/>
            </a:xfrm>
            <a:prstGeom prst="line">
              <a:avLst/>
            </a:prstGeom>
            <a:ln w="444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80" name="Connecteur droit 179"/>
            <p:cNvCxnSpPr/>
            <p:nvPr/>
          </p:nvCxnSpPr>
          <p:spPr>
            <a:xfrm>
              <a:off x="3880422" y="4804085"/>
              <a:ext cx="124993" cy="9338"/>
            </a:xfrm>
            <a:prstGeom prst="line">
              <a:avLst/>
            </a:prstGeom>
            <a:ln w="4445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181" name="Connecteur droit 180"/>
            <p:cNvCxnSpPr/>
            <p:nvPr/>
          </p:nvCxnSpPr>
          <p:spPr>
            <a:xfrm flipV="1">
              <a:off x="3320935" y="5283843"/>
              <a:ext cx="110893" cy="50747"/>
            </a:xfrm>
            <a:prstGeom prst="line">
              <a:avLst/>
            </a:prstGeom>
            <a:ln w="444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82" name="Connecteur droit 181"/>
            <p:cNvCxnSpPr/>
            <p:nvPr/>
          </p:nvCxnSpPr>
          <p:spPr>
            <a:xfrm flipH="1" flipV="1">
              <a:off x="4498714" y="4558092"/>
              <a:ext cx="205794" cy="100860"/>
            </a:xfrm>
            <a:prstGeom prst="line">
              <a:avLst/>
            </a:prstGeom>
            <a:ln w="444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83" name="Connecteur droit 182"/>
            <p:cNvCxnSpPr/>
            <p:nvPr/>
          </p:nvCxnSpPr>
          <p:spPr>
            <a:xfrm>
              <a:off x="4704508" y="3866501"/>
              <a:ext cx="258663" cy="48388"/>
            </a:xfrm>
            <a:prstGeom prst="line">
              <a:avLst/>
            </a:prstGeom>
            <a:ln w="444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84" name="Connecteur droit 183"/>
            <p:cNvCxnSpPr/>
            <p:nvPr/>
          </p:nvCxnSpPr>
          <p:spPr>
            <a:xfrm>
              <a:off x="4601611" y="4382183"/>
              <a:ext cx="166594" cy="79049"/>
            </a:xfrm>
            <a:prstGeom prst="line">
              <a:avLst/>
            </a:prstGeom>
            <a:ln w="4445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185" name="Connecteur droit 184"/>
            <p:cNvCxnSpPr/>
            <p:nvPr/>
          </p:nvCxnSpPr>
          <p:spPr>
            <a:xfrm flipV="1">
              <a:off x="4963171" y="4181398"/>
              <a:ext cx="33867" cy="104586"/>
            </a:xfrm>
            <a:prstGeom prst="line">
              <a:avLst/>
            </a:prstGeom>
            <a:ln w="444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86" name="Connecteur droit 185"/>
            <p:cNvCxnSpPr/>
            <p:nvPr/>
          </p:nvCxnSpPr>
          <p:spPr>
            <a:xfrm flipH="1">
              <a:off x="4472087" y="3466188"/>
              <a:ext cx="129524" cy="188655"/>
            </a:xfrm>
            <a:prstGeom prst="line">
              <a:avLst/>
            </a:prstGeom>
            <a:ln w="444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7" name="Connecteur droit 186"/>
            <p:cNvCxnSpPr/>
            <p:nvPr/>
          </p:nvCxnSpPr>
          <p:spPr>
            <a:xfrm flipV="1">
              <a:off x="4997038" y="4181398"/>
              <a:ext cx="41506" cy="137765"/>
            </a:xfrm>
            <a:prstGeom prst="line">
              <a:avLst/>
            </a:prstGeom>
            <a:ln w="4445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188" name="Connecteur droit 187"/>
            <p:cNvCxnSpPr/>
            <p:nvPr/>
          </p:nvCxnSpPr>
          <p:spPr>
            <a:xfrm flipV="1">
              <a:off x="4135961" y="3267547"/>
              <a:ext cx="52351" cy="116316"/>
            </a:xfrm>
            <a:prstGeom prst="line">
              <a:avLst/>
            </a:prstGeom>
            <a:ln w="4445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189" name="Connecteur droit 188"/>
            <p:cNvCxnSpPr/>
            <p:nvPr/>
          </p:nvCxnSpPr>
          <p:spPr>
            <a:xfrm flipV="1">
              <a:off x="4236456" y="3316007"/>
              <a:ext cx="44098" cy="99547"/>
            </a:xfrm>
            <a:prstGeom prst="line">
              <a:avLst/>
            </a:prstGeom>
            <a:ln w="444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90" name="Connecteur droit 189"/>
            <p:cNvCxnSpPr/>
            <p:nvPr/>
          </p:nvCxnSpPr>
          <p:spPr>
            <a:xfrm flipV="1">
              <a:off x="4712020" y="3466188"/>
              <a:ext cx="242672" cy="39765"/>
            </a:xfrm>
            <a:prstGeom prst="line">
              <a:avLst/>
            </a:prstGeom>
            <a:ln w="444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91" name="Connecteur droit 190"/>
            <p:cNvCxnSpPr/>
            <p:nvPr/>
          </p:nvCxnSpPr>
          <p:spPr>
            <a:xfrm flipH="1">
              <a:off x="4493229" y="2766589"/>
              <a:ext cx="215957" cy="124426"/>
            </a:xfrm>
            <a:prstGeom prst="line">
              <a:avLst/>
            </a:prstGeom>
            <a:ln w="444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92" name="Connecteur droit 191"/>
            <p:cNvCxnSpPr/>
            <p:nvPr/>
          </p:nvCxnSpPr>
          <p:spPr>
            <a:xfrm flipV="1">
              <a:off x="4064571" y="2215309"/>
              <a:ext cx="123741" cy="170571"/>
            </a:xfrm>
            <a:prstGeom prst="line">
              <a:avLst/>
            </a:prstGeom>
            <a:ln w="444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93" name="Connecteur droit 192"/>
            <p:cNvCxnSpPr/>
            <p:nvPr/>
          </p:nvCxnSpPr>
          <p:spPr>
            <a:xfrm flipV="1">
              <a:off x="3718434" y="1968993"/>
              <a:ext cx="77058" cy="209347"/>
            </a:xfrm>
            <a:prstGeom prst="line">
              <a:avLst/>
            </a:prstGeom>
            <a:ln w="444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94" name="Connecteur droit 193"/>
            <p:cNvCxnSpPr/>
            <p:nvPr/>
          </p:nvCxnSpPr>
          <p:spPr>
            <a:xfrm>
              <a:off x="3653326" y="2248919"/>
              <a:ext cx="116327" cy="207188"/>
            </a:xfrm>
            <a:prstGeom prst="line">
              <a:avLst/>
            </a:prstGeom>
            <a:ln w="444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5" name="Connecteur droit 194"/>
            <p:cNvCxnSpPr/>
            <p:nvPr/>
          </p:nvCxnSpPr>
          <p:spPr>
            <a:xfrm>
              <a:off x="3390493" y="2452300"/>
              <a:ext cx="41335" cy="109904"/>
            </a:xfrm>
            <a:prstGeom prst="line">
              <a:avLst/>
            </a:prstGeom>
            <a:ln w="444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96" name="Connecteur droit 195"/>
            <p:cNvCxnSpPr/>
            <p:nvPr/>
          </p:nvCxnSpPr>
          <p:spPr>
            <a:xfrm>
              <a:off x="3254915" y="2501751"/>
              <a:ext cx="43543" cy="89991"/>
            </a:xfrm>
            <a:prstGeom prst="line">
              <a:avLst/>
            </a:prstGeom>
            <a:ln w="4445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197" name="Connecteur droit 196"/>
            <p:cNvCxnSpPr/>
            <p:nvPr/>
          </p:nvCxnSpPr>
          <p:spPr>
            <a:xfrm flipH="1">
              <a:off x="3037609" y="1804513"/>
              <a:ext cx="3182" cy="259574"/>
            </a:xfrm>
            <a:prstGeom prst="line">
              <a:avLst/>
            </a:prstGeom>
            <a:ln w="444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98" name="Connecteur droit 197"/>
            <p:cNvCxnSpPr/>
            <p:nvPr/>
          </p:nvCxnSpPr>
          <p:spPr>
            <a:xfrm flipH="1" flipV="1">
              <a:off x="2838838" y="1866926"/>
              <a:ext cx="7787" cy="206740"/>
            </a:xfrm>
            <a:prstGeom prst="line">
              <a:avLst/>
            </a:prstGeom>
            <a:ln w="444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99" name="Connecteur droit 198"/>
            <p:cNvCxnSpPr/>
            <p:nvPr/>
          </p:nvCxnSpPr>
          <p:spPr>
            <a:xfrm flipH="1" flipV="1">
              <a:off x="2706411" y="1684246"/>
              <a:ext cx="132427" cy="182681"/>
            </a:xfrm>
            <a:prstGeom prst="line">
              <a:avLst/>
            </a:prstGeom>
            <a:ln w="444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200" name="Connecteur droit 199"/>
            <p:cNvCxnSpPr/>
            <p:nvPr/>
          </p:nvCxnSpPr>
          <p:spPr>
            <a:xfrm flipH="1" flipV="1">
              <a:off x="1723608" y="2364883"/>
              <a:ext cx="153808" cy="151237"/>
            </a:xfrm>
            <a:prstGeom prst="line">
              <a:avLst/>
            </a:prstGeom>
            <a:ln w="444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201" name="Connecteur droit 200"/>
            <p:cNvCxnSpPr/>
            <p:nvPr/>
          </p:nvCxnSpPr>
          <p:spPr>
            <a:xfrm flipV="1">
              <a:off x="2070840" y="2320098"/>
              <a:ext cx="240164" cy="7809"/>
            </a:xfrm>
            <a:prstGeom prst="line">
              <a:avLst/>
            </a:prstGeom>
            <a:ln w="444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2" name="Connecteur droit 201"/>
            <p:cNvCxnSpPr/>
            <p:nvPr/>
          </p:nvCxnSpPr>
          <p:spPr>
            <a:xfrm>
              <a:off x="2137900" y="2516120"/>
              <a:ext cx="110904" cy="9957"/>
            </a:xfrm>
            <a:prstGeom prst="line">
              <a:avLst/>
            </a:prstGeom>
            <a:ln w="444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03" name="Connecteur droit 202"/>
            <p:cNvCxnSpPr/>
            <p:nvPr/>
          </p:nvCxnSpPr>
          <p:spPr>
            <a:xfrm>
              <a:off x="2123811" y="2626377"/>
              <a:ext cx="124993" cy="9338"/>
            </a:xfrm>
            <a:prstGeom prst="line">
              <a:avLst/>
            </a:prstGeom>
            <a:ln w="4445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204" name="Connecteur droit 203"/>
            <p:cNvCxnSpPr/>
            <p:nvPr/>
          </p:nvCxnSpPr>
          <p:spPr>
            <a:xfrm>
              <a:off x="3898473" y="1035951"/>
              <a:ext cx="106942" cy="169829"/>
            </a:xfrm>
            <a:prstGeom prst="line">
              <a:avLst/>
            </a:prstGeom>
            <a:ln w="444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05" name="Connecteur droit 204"/>
            <p:cNvCxnSpPr/>
            <p:nvPr/>
          </p:nvCxnSpPr>
          <p:spPr>
            <a:xfrm flipV="1">
              <a:off x="3542786" y="5227900"/>
              <a:ext cx="110893" cy="50747"/>
            </a:xfrm>
            <a:prstGeom prst="line">
              <a:avLst/>
            </a:prstGeom>
            <a:ln w="44450">
              <a:solidFill>
                <a:srgbClr val="00B0F0"/>
              </a:solidFill>
            </a:ln>
            <a:effectLst/>
          </p:spPr>
          <p:style>
            <a:lnRef idx="2">
              <a:schemeClr val="accent1"/>
            </a:lnRef>
            <a:fillRef idx="0">
              <a:schemeClr val="accent1"/>
            </a:fillRef>
            <a:effectRef idx="1">
              <a:schemeClr val="accent1"/>
            </a:effectRef>
            <a:fontRef idx="minor">
              <a:schemeClr val="tx1"/>
            </a:fontRef>
          </p:style>
        </p:cxnSp>
      </p:grpSp>
      <p:sp>
        <p:nvSpPr>
          <p:cNvPr id="156" name="Rectangle 155"/>
          <p:cNvSpPr/>
          <p:nvPr/>
        </p:nvSpPr>
        <p:spPr>
          <a:xfrm>
            <a:off x="6007087" y="1209293"/>
            <a:ext cx="6022988" cy="1155404"/>
          </a:xfrm>
          <a:prstGeom prst="rect">
            <a:avLst/>
          </a:prstGeom>
          <a:noFill/>
          <a:ln w="34925">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48767"/>
            <a:r>
              <a:rPr lang="en-US" sz="2400" b="1" dirty="0" smtClean="0">
                <a:solidFill>
                  <a:schemeClr val="tx1"/>
                </a:solidFill>
                <a:latin typeface="Calibri" charset="0"/>
                <a:ea typeface="Calibri" charset="0"/>
                <a:cs typeface="Calibri" charset="0"/>
              </a:rPr>
              <a:t>52 fire doors in </a:t>
            </a:r>
            <a:r>
              <a:rPr lang="en-US" sz="2400" b="1" smtClean="0">
                <a:solidFill>
                  <a:schemeClr val="tx1"/>
                </a:solidFill>
                <a:latin typeface="Calibri" charset="0"/>
                <a:ea typeface="Calibri" charset="0"/>
                <a:cs typeface="Calibri" charset="0"/>
              </a:rPr>
              <a:t>different priority levels (colors)</a:t>
            </a:r>
            <a:endParaRPr lang="en-US" sz="1600" b="1" i="1" dirty="0">
              <a:solidFill>
                <a:schemeClr val="tx1"/>
              </a:solidFill>
              <a:latin typeface="Calibri" charset="0"/>
              <a:ea typeface="Calibri" charset="0"/>
              <a:cs typeface="Calibri" charset="0"/>
            </a:endParaRPr>
          </a:p>
        </p:txBody>
      </p:sp>
      <p:sp>
        <p:nvSpPr>
          <p:cNvPr id="63" name="Title 1"/>
          <p:cNvSpPr txBox="1">
            <a:spLocks/>
          </p:cNvSpPr>
          <p:nvPr/>
        </p:nvSpPr>
        <p:spPr>
          <a:xfrm>
            <a:off x="3043136" y="1194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en-GB" sz="4100" dirty="0" smtClean="0"/>
              <a:t>Compartmentalization</a:t>
            </a:r>
            <a:endParaRPr lang="en-GB" sz="4100" dirty="0"/>
          </a:p>
        </p:txBody>
      </p:sp>
      <p:sp>
        <p:nvSpPr>
          <p:cNvPr id="64" name="Chevron 63"/>
          <p:cNvSpPr/>
          <p:nvPr/>
        </p:nvSpPr>
        <p:spPr>
          <a:xfrm>
            <a:off x="402958" y="334924"/>
            <a:ext cx="254776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dirty="0" smtClean="0">
              <a:solidFill>
                <a:schemeClr val="bg1"/>
              </a:solidFill>
            </a:endParaRPr>
          </a:p>
          <a:p>
            <a:pPr algn="ctr"/>
            <a:r>
              <a:rPr lang="fr-FR" sz="1600" b="1" dirty="0" smtClean="0">
                <a:solidFill>
                  <a:schemeClr val="bg1"/>
                </a:solidFill>
              </a:rPr>
              <a:t>SPS FIRE Project</a:t>
            </a:r>
            <a:endParaRPr lang="fr-FR" sz="1400" b="1" dirty="0">
              <a:solidFill>
                <a:schemeClr val="bg1"/>
              </a:solidFill>
            </a:endParaRPr>
          </a:p>
          <a:p>
            <a:pPr algn="ctr"/>
            <a:endParaRPr lang="fr-FR" sz="1400" b="1" dirty="0">
              <a:solidFill>
                <a:schemeClr val="bg1"/>
              </a:solidFill>
            </a:endParaRPr>
          </a:p>
        </p:txBody>
      </p:sp>
      <p:sp>
        <p:nvSpPr>
          <p:cNvPr id="65"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66"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pic>
        <p:nvPicPr>
          <p:cNvPr id="67" name="Picture 4"/>
          <p:cNvPicPr/>
          <p:nvPr/>
        </p:nvPicPr>
        <p:blipFill rotWithShape="1">
          <a:blip r:embed="rId4">
            <a:extLst>
              <a:ext uri="{28A0092B-C50C-407E-A947-70E740481C1C}">
                <a14:useLocalDpi xmlns:a14="http://schemas.microsoft.com/office/drawing/2010/main" val="0"/>
              </a:ext>
            </a:extLst>
          </a:blip>
          <a:srcRect t="697" r="15250" b="28645"/>
          <a:stretch/>
        </p:blipFill>
        <p:spPr bwMode="auto">
          <a:xfrm>
            <a:off x="5878598" y="2298878"/>
            <a:ext cx="5871364" cy="3555269"/>
          </a:xfrm>
          <a:prstGeom prst="rect">
            <a:avLst/>
          </a:prstGeom>
          <a:solidFill>
            <a:schemeClr val="bg1"/>
          </a:solidFill>
          <a:ln>
            <a:noFill/>
          </a:ln>
          <a:effectLst>
            <a:glow rad="127000">
              <a:schemeClr val="bg2">
                <a:lumMod val="75000"/>
              </a:schemeClr>
            </a:glo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10416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7918391-D411-FE40-AAD7-861AE5233E0E}" type="slidenum">
              <a:rPr lang="en-US" smtClean="0"/>
              <a:pPr/>
              <a:t>21</a:t>
            </a:fld>
            <a:endParaRPr lang="en-US" dirty="0"/>
          </a:p>
        </p:txBody>
      </p:sp>
      <p:pic>
        <p:nvPicPr>
          <p:cNvPr id="5" name="Image 4"/>
          <p:cNvPicPr>
            <a:picLocks noChangeAspect="1"/>
          </p:cNvPicPr>
          <p:nvPr/>
        </p:nvPicPr>
        <p:blipFill>
          <a:blip r:embed="rId3"/>
          <a:stretch>
            <a:fillRect/>
          </a:stretch>
        </p:blipFill>
        <p:spPr>
          <a:xfrm>
            <a:off x="340747" y="1348909"/>
            <a:ext cx="11308035" cy="4543008"/>
          </a:xfrm>
          <a:prstGeom prst="rect">
            <a:avLst/>
          </a:prstGeom>
        </p:spPr>
      </p:pic>
      <p:sp>
        <p:nvSpPr>
          <p:cNvPr id="10" name="Title 1"/>
          <p:cNvSpPr txBox="1">
            <a:spLocks/>
          </p:cNvSpPr>
          <p:nvPr/>
        </p:nvSpPr>
        <p:spPr>
          <a:xfrm>
            <a:off x="3043136" y="1194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en-GB" sz="4100" dirty="0" smtClean="0"/>
              <a:t>Compartmentalization</a:t>
            </a:r>
            <a:endParaRPr lang="en-GB" sz="4100" dirty="0"/>
          </a:p>
        </p:txBody>
      </p:sp>
      <p:sp>
        <p:nvSpPr>
          <p:cNvPr id="11" name="Chevron 10"/>
          <p:cNvSpPr/>
          <p:nvPr/>
        </p:nvSpPr>
        <p:spPr>
          <a:xfrm>
            <a:off x="402958" y="334924"/>
            <a:ext cx="254776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dirty="0" smtClean="0">
              <a:solidFill>
                <a:schemeClr val="bg1"/>
              </a:solidFill>
            </a:endParaRPr>
          </a:p>
          <a:p>
            <a:pPr algn="ctr"/>
            <a:r>
              <a:rPr lang="fr-FR" sz="1600" b="1" dirty="0" smtClean="0">
                <a:solidFill>
                  <a:schemeClr val="bg1"/>
                </a:solidFill>
              </a:rPr>
              <a:t>SPS FIRE Project</a:t>
            </a:r>
            <a:endParaRPr lang="fr-FR" sz="1400" b="1" dirty="0">
              <a:solidFill>
                <a:schemeClr val="bg1"/>
              </a:solidFill>
            </a:endParaRPr>
          </a:p>
          <a:p>
            <a:pPr algn="ctr"/>
            <a:endParaRPr lang="fr-FR" sz="1400" b="1" dirty="0">
              <a:solidFill>
                <a:schemeClr val="bg1"/>
              </a:solidFill>
            </a:endParaRPr>
          </a:p>
        </p:txBody>
      </p:sp>
      <p:pic>
        <p:nvPicPr>
          <p:cNvPr id="12" name="Picture 4"/>
          <p:cNvPicPr/>
          <p:nvPr/>
        </p:nvPicPr>
        <p:blipFill rotWithShape="1">
          <a:blip r:embed="rId4">
            <a:extLst>
              <a:ext uri="{28A0092B-C50C-407E-A947-70E740481C1C}">
                <a14:useLocalDpi xmlns:a14="http://schemas.microsoft.com/office/drawing/2010/main" val="0"/>
              </a:ext>
            </a:extLst>
          </a:blip>
          <a:srcRect t="697" r="15250" b="28645"/>
          <a:stretch/>
        </p:blipFill>
        <p:spPr bwMode="auto">
          <a:xfrm>
            <a:off x="6454811" y="1225485"/>
            <a:ext cx="5062738" cy="3092528"/>
          </a:xfrm>
          <a:prstGeom prst="rect">
            <a:avLst/>
          </a:prstGeom>
          <a:solidFill>
            <a:schemeClr val="bg1"/>
          </a:solidFill>
          <a:ln>
            <a:noFill/>
          </a:ln>
          <a:effectLst>
            <a:glow rad="127000">
              <a:schemeClr val="bg2">
                <a:lumMod val="75000"/>
              </a:schemeClr>
            </a:glow>
          </a:effectLst>
          <a:extLst>
            <a:ext uri="{53640926-AAD7-44D8-BBD7-CCE9431645EC}">
              <a14:shadowObscured xmlns:a14="http://schemas.microsoft.com/office/drawing/2010/main"/>
            </a:ext>
          </a:extLst>
        </p:spPr>
      </p:pic>
      <p:sp>
        <p:nvSpPr>
          <p:cNvPr id="13"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4"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176252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7918391-D411-FE40-AAD7-861AE5233E0E}" type="slidenum">
              <a:rPr lang="en-US" smtClean="0"/>
              <a:pPr/>
              <a:t>22</a:t>
            </a:fld>
            <a:endParaRPr lang="en-US" dirty="0"/>
          </a:p>
        </p:txBody>
      </p:sp>
      <p:pic>
        <p:nvPicPr>
          <p:cNvPr id="3" name="Image 2"/>
          <p:cNvPicPr>
            <a:picLocks noChangeAspect="1"/>
          </p:cNvPicPr>
          <p:nvPr/>
        </p:nvPicPr>
        <p:blipFill>
          <a:blip r:embed="rId2"/>
          <a:stretch>
            <a:fillRect/>
          </a:stretch>
        </p:blipFill>
        <p:spPr>
          <a:xfrm>
            <a:off x="846309" y="559005"/>
            <a:ext cx="10495721" cy="5302787"/>
          </a:xfrm>
          <a:prstGeom prst="rect">
            <a:avLst/>
          </a:prstGeom>
        </p:spPr>
      </p:pic>
      <p:sp>
        <p:nvSpPr>
          <p:cNvPr id="4" name="Rectangle 3"/>
          <p:cNvSpPr/>
          <p:nvPr/>
        </p:nvSpPr>
        <p:spPr>
          <a:xfrm>
            <a:off x="-900332" y="559005"/>
            <a:ext cx="5345723" cy="873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0" name="Title 1"/>
          <p:cNvSpPr>
            <a:spLocks noGrp="1"/>
          </p:cNvSpPr>
          <p:nvPr>
            <p:ph type="title" idx="4294967295"/>
          </p:nvPr>
        </p:nvSpPr>
        <p:spPr>
          <a:xfrm>
            <a:off x="3103123" y="345661"/>
            <a:ext cx="7003915" cy="1012825"/>
          </a:xfrm>
        </p:spPr>
        <p:txBody>
          <a:bodyPr>
            <a:noAutofit/>
          </a:bodyPr>
          <a:lstStyle/>
          <a:p>
            <a:r>
              <a:rPr lang="en-GB" sz="3733" dirty="0"/>
              <a:t>Accessible </a:t>
            </a:r>
            <a:r>
              <a:rPr lang="en-GB" sz="3733" dirty="0" smtClean="0"/>
              <a:t>areas</a:t>
            </a:r>
            <a:br>
              <a:rPr lang="en-GB" sz="3733" dirty="0" smtClean="0"/>
            </a:br>
            <a:r>
              <a:rPr lang="en-GB" sz="3733" dirty="0" smtClean="0"/>
              <a:t> </a:t>
            </a:r>
            <a:r>
              <a:rPr lang="en-GB" sz="3733" dirty="0"/>
              <a:t>for </a:t>
            </a:r>
            <a:r>
              <a:rPr lang="en-GB" sz="3733" dirty="0" smtClean="0"/>
              <a:t>firefighting</a:t>
            </a:r>
            <a:endParaRPr lang="en-GB" sz="3733" dirty="0"/>
          </a:p>
        </p:txBody>
      </p:sp>
      <p:sp>
        <p:nvSpPr>
          <p:cNvPr id="11" name="Chevron 10"/>
          <p:cNvSpPr/>
          <p:nvPr/>
        </p:nvSpPr>
        <p:spPr>
          <a:xfrm>
            <a:off x="555358" y="487324"/>
            <a:ext cx="254776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dirty="0" smtClean="0">
              <a:solidFill>
                <a:schemeClr val="bg1"/>
              </a:solidFill>
            </a:endParaRPr>
          </a:p>
          <a:p>
            <a:pPr algn="ctr"/>
            <a:r>
              <a:rPr lang="fr-FR" sz="1600" b="1" dirty="0" smtClean="0">
                <a:solidFill>
                  <a:schemeClr val="bg1"/>
                </a:solidFill>
              </a:rPr>
              <a:t>SPS FIRE Project</a:t>
            </a:r>
            <a:endParaRPr lang="fr-FR" sz="1400" b="1" dirty="0">
              <a:solidFill>
                <a:schemeClr val="bg1"/>
              </a:solidFill>
            </a:endParaRPr>
          </a:p>
          <a:p>
            <a:pPr algn="ctr"/>
            <a:endParaRPr lang="fr-FR" sz="1400" b="1" dirty="0">
              <a:solidFill>
                <a:schemeClr val="bg1"/>
              </a:solidFill>
            </a:endParaRPr>
          </a:p>
        </p:txBody>
      </p:sp>
      <p:sp>
        <p:nvSpPr>
          <p:cNvPr id="14"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5"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1306799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17918391-D411-FE40-AAD7-861AE5233E0E}" type="slidenum">
              <a:rPr lang="en-US" smtClean="0"/>
              <a:pPr/>
              <a:t>23</a:t>
            </a:fld>
            <a:endParaRPr lang="en-US" dirty="0"/>
          </a:p>
        </p:txBody>
      </p:sp>
      <p:sp>
        <p:nvSpPr>
          <p:cNvPr id="7" name="AutoShape 2" descr="NADJUSTEDNONRAW_thumb_3280.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t="13926" b="8445"/>
          <a:stretch/>
        </p:blipFill>
        <p:spPr>
          <a:xfrm>
            <a:off x="304799" y="1500149"/>
            <a:ext cx="7263319" cy="4228866"/>
          </a:xfrm>
          <a:prstGeom prst="rect">
            <a:avLst/>
          </a:prstGeom>
          <a:effectLst/>
        </p:spPr>
      </p:pic>
      <p:sp>
        <p:nvSpPr>
          <p:cNvPr id="10" name="Title 1"/>
          <p:cNvSpPr txBox="1">
            <a:spLocks/>
          </p:cNvSpPr>
          <p:nvPr/>
        </p:nvSpPr>
        <p:spPr>
          <a:xfrm>
            <a:off x="3103123" y="345661"/>
            <a:ext cx="8057745" cy="10128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en-GB" sz="3733" dirty="0" smtClean="0"/>
              <a:t>Firefighting means in </a:t>
            </a:r>
            <a:r>
              <a:rPr lang="en-GB" sz="3733" smtClean="0"/>
              <a:t>every shaft</a:t>
            </a:r>
            <a:endParaRPr lang="en-GB" sz="3733" dirty="0"/>
          </a:p>
        </p:txBody>
      </p:sp>
      <p:sp>
        <p:nvSpPr>
          <p:cNvPr id="11" name="Chevron 10"/>
          <p:cNvSpPr/>
          <p:nvPr/>
        </p:nvSpPr>
        <p:spPr>
          <a:xfrm>
            <a:off x="555358" y="487324"/>
            <a:ext cx="254776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dirty="0" smtClean="0">
              <a:solidFill>
                <a:schemeClr val="bg1"/>
              </a:solidFill>
            </a:endParaRPr>
          </a:p>
          <a:p>
            <a:pPr algn="ctr"/>
            <a:r>
              <a:rPr lang="fr-FR" sz="1600" b="1" dirty="0" smtClean="0">
                <a:solidFill>
                  <a:schemeClr val="bg1"/>
                </a:solidFill>
              </a:rPr>
              <a:t>SPS FIRE Project</a:t>
            </a:r>
            <a:endParaRPr lang="fr-FR" sz="1400" b="1" dirty="0">
              <a:solidFill>
                <a:schemeClr val="bg1"/>
              </a:solidFill>
            </a:endParaRPr>
          </a:p>
          <a:p>
            <a:pPr algn="ctr"/>
            <a:endParaRPr lang="fr-FR" sz="1400" b="1" dirty="0">
              <a:solidFill>
                <a:schemeClr val="bg1"/>
              </a:solidFill>
            </a:endParaRPr>
          </a:p>
        </p:txBody>
      </p:sp>
      <p:pic>
        <p:nvPicPr>
          <p:cNvPr id="12" name="Image 11"/>
          <p:cNvPicPr>
            <a:picLocks noChangeAspect="1"/>
          </p:cNvPicPr>
          <p:nvPr/>
        </p:nvPicPr>
        <p:blipFill rotWithShape="1">
          <a:blip r:embed="rId3"/>
          <a:srcRect l="51479"/>
          <a:stretch/>
        </p:blipFill>
        <p:spPr>
          <a:xfrm>
            <a:off x="7872910" y="1418186"/>
            <a:ext cx="3792751" cy="4392792"/>
          </a:xfrm>
          <a:prstGeom prst="rect">
            <a:avLst/>
          </a:prstGeom>
        </p:spPr>
      </p:pic>
      <p:sp>
        <p:nvSpPr>
          <p:cNvPr id="13"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4"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3411098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7918391-D411-FE40-AAD7-861AE5233E0E}" type="slidenum">
              <a:rPr lang="en-US" smtClean="0"/>
              <a:pPr/>
              <a:t>24</a:t>
            </a:fld>
            <a:endParaRPr lang="en-US" dirty="0"/>
          </a:p>
        </p:txBody>
      </p:sp>
      <p:sp>
        <p:nvSpPr>
          <p:cNvPr id="156" name="Rectangle 155"/>
          <p:cNvSpPr/>
          <p:nvPr/>
        </p:nvSpPr>
        <p:spPr>
          <a:xfrm>
            <a:off x="5913598" y="1229679"/>
            <a:ext cx="5665141" cy="4637597"/>
          </a:xfrm>
          <a:prstGeom prst="rect">
            <a:avLst/>
          </a:prstGeom>
          <a:noFill/>
          <a:ln w="34925">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391667" indent="-342900">
              <a:buFont typeface="Arial" charset="0"/>
              <a:buChar char="•"/>
            </a:pPr>
            <a:r>
              <a:rPr lang="en-US" sz="2400" dirty="0">
                <a:solidFill>
                  <a:schemeClr val="tx1"/>
                </a:solidFill>
                <a:latin typeface="Calibri" charset="0"/>
                <a:ea typeface="Calibri" charset="0"/>
                <a:cs typeface="Calibri" charset="0"/>
              </a:rPr>
              <a:t>Dry riser covers entire facility </a:t>
            </a:r>
          </a:p>
          <a:p>
            <a:pPr marL="391667" indent="-342900">
              <a:buFont typeface="Arial" charset="0"/>
              <a:buChar char="•"/>
            </a:pPr>
            <a:r>
              <a:rPr lang="en-US" sz="2400" dirty="0">
                <a:solidFill>
                  <a:schemeClr val="tx1"/>
                </a:solidFill>
                <a:latin typeface="Calibri" charset="0"/>
                <a:ea typeface="Calibri" charset="0"/>
                <a:cs typeface="Calibri" charset="0"/>
              </a:rPr>
              <a:t>Dry by default, only filled with water in case of intervention</a:t>
            </a: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p:txBody>
      </p:sp>
      <p:grpSp>
        <p:nvGrpSpPr>
          <p:cNvPr id="10" name="Grouper 9"/>
          <p:cNvGrpSpPr/>
          <p:nvPr/>
        </p:nvGrpSpPr>
        <p:grpSpPr>
          <a:xfrm>
            <a:off x="610436" y="1216825"/>
            <a:ext cx="4791657" cy="4637596"/>
            <a:chOff x="331576" y="678426"/>
            <a:chExt cx="5262979" cy="5188849"/>
          </a:xfrm>
        </p:grpSpPr>
        <p:pic>
          <p:nvPicPr>
            <p:cNvPr id="157" name="Image 156"/>
            <p:cNvPicPr>
              <a:picLocks noChangeAspect="1"/>
            </p:cNvPicPr>
            <p:nvPr/>
          </p:nvPicPr>
          <p:blipFill>
            <a:blip r:embed="rId3"/>
            <a:stretch>
              <a:fillRect/>
            </a:stretch>
          </p:blipFill>
          <p:spPr>
            <a:xfrm>
              <a:off x="331576" y="678426"/>
              <a:ext cx="5262979" cy="5188849"/>
            </a:xfrm>
            <a:prstGeom prst="rect">
              <a:avLst/>
            </a:prstGeom>
          </p:spPr>
        </p:pic>
        <p:sp>
          <p:nvSpPr>
            <p:cNvPr id="4" name="Bouée 3"/>
            <p:cNvSpPr/>
            <p:nvPr/>
          </p:nvSpPr>
          <p:spPr>
            <a:xfrm>
              <a:off x="1033018" y="1423401"/>
              <a:ext cx="4258191" cy="4210145"/>
            </a:xfrm>
            <a:prstGeom prst="donut">
              <a:avLst>
                <a:gd name="adj" fmla="val 22235"/>
              </a:avLst>
            </a:prstGeom>
            <a:solidFill>
              <a:srgbClr val="00B050">
                <a:alpha val="10000"/>
              </a:srgbClr>
            </a:solidFill>
            <a:ln w="25400">
              <a:solidFill>
                <a:srgbClr val="00B050"/>
              </a:solidFill>
              <a:prstDash val="sysDash"/>
            </a:ln>
            <a:effectLst>
              <a:glow rad="70000">
                <a:schemeClr val="accent1">
                  <a:tint val="30000"/>
                  <a:shade val="95000"/>
                  <a:satMod val="300000"/>
                  <a:alpha val="1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solidFill>
                  <a:schemeClr val="tx1"/>
                </a:solidFill>
              </a:endParaRPr>
            </a:p>
          </p:txBody>
        </p:sp>
      </p:grpSp>
      <p:pic>
        <p:nvPicPr>
          <p:cNvPr id="5" name="Image 4"/>
          <p:cNvPicPr>
            <a:picLocks noChangeAspect="1"/>
          </p:cNvPicPr>
          <p:nvPr/>
        </p:nvPicPr>
        <p:blipFill>
          <a:blip r:embed="rId4"/>
          <a:stretch>
            <a:fillRect/>
          </a:stretch>
        </p:blipFill>
        <p:spPr>
          <a:xfrm>
            <a:off x="6082158" y="2642599"/>
            <a:ext cx="5342203" cy="3083030"/>
          </a:xfrm>
          <a:prstGeom prst="rect">
            <a:avLst/>
          </a:prstGeom>
        </p:spPr>
      </p:pic>
      <p:sp>
        <p:nvSpPr>
          <p:cNvPr id="11" name="Title 1"/>
          <p:cNvSpPr txBox="1">
            <a:spLocks/>
          </p:cNvSpPr>
          <p:nvPr/>
        </p:nvSpPr>
        <p:spPr>
          <a:xfrm>
            <a:off x="3103123" y="345661"/>
            <a:ext cx="8057745" cy="10128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en-GB" sz="3733" dirty="0" smtClean="0"/>
              <a:t>Dry riser for firefighter intervention</a:t>
            </a:r>
            <a:endParaRPr lang="en-GB" sz="3733" dirty="0"/>
          </a:p>
        </p:txBody>
      </p:sp>
      <p:sp>
        <p:nvSpPr>
          <p:cNvPr id="12" name="Chevron 11"/>
          <p:cNvSpPr/>
          <p:nvPr/>
        </p:nvSpPr>
        <p:spPr>
          <a:xfrm>
            <a:off x="555358" y="487324"/>
            <a:ext cx="254776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dirty="0" smtClean="0">
              <a:solidFill>
                <a:schemeClr val="bg1"/>
              </a:solidFill>
            </a:endParaRPr>
          </a:p>
          <a:p>
            <a:pPr algn="ctr"/>
            <a:r>
              <a:rPr lang="fr-FR" sz="1600" b="1" dirty="0" smtClean="0">
                <a:solidFill>
                  <a:schemeClr val="bg1"/>
                </a:solidFill>
              </a:rPr>
              <a:t>SPS FIRE Project</a:t>
            </a:r>
            <a:endParaRPr lang="fr-FR" sz="1400" b="1" dirty="0">
              <a:solidFill>
                <a:schemeClr val="bg1"/>
              </a:solidFill>
            </a:endParaRPr>
          </a:p>
          <a:p>
            <a:pPr algn="ctr"/>
            <a:endParaRPr lang="fr-FR" sz="1400" b="1" dirty="0">
              <a:solidFill>
                <a:schemeClr val="bg1"/>
              </a:solidFill>
            </a:endParaRPr>
          </a:p>
        </p:txBody>
      </p:sp>
      <p:sp>
        <p:nvSpPr>
          <p:cNvPr id="15"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6"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13839198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17918391-D411-FE40-AAD7-861AE5233E0E}" type="slidenum">
              <a:rPr lang="en-US" smtClean="0"/>
              <a:pPr/>
              <a:t>25</a:t>
            </a:fld>
            <a:endParaRPr lang="en-US" dirty="0"/>
          </a:p>
        </p:txBody>
      </p:sp>
      <p:pic>
        <p:nvPicPr>
          <p:cNvPr id="8" name="Image 7"/>
          <p:cNvPicPr>
            <a:picLocks noChangeAspect="1"/>
          </p:cNvPicPr>
          <p:nvPr/>
        </p:nvPicPr>
        <p:blipFill>
          <a:blip r:embed="rId2"/>
          <a:stretch>
            <a:fillRect/>
          </a:stretch>
        </p:blipFill>
        <p:spPr>
          <a:xfrm>
            <a:off x="555358" y="1358486"/>
            <a:ext cx="7976681" cy="4496250"/>
          </a:xfrm>
          <a:prstGeom prst="rect">
            <a:avLst/>
          </a:prstGeom>
        </p:spPr>
      </p:pic>
      <p:sp>
        <p:nvSpPr>
          <p:cNvPr id="10" name="Title 1"/>
          <p:cNvSpPr txBox="1">
            <a:spLocks/>
          </p:cNvSpPr>
          <p:nvPr/>
        </p:nvSpPr>
        <p:spPr>
          <a:xfrm>
            <a:off x="3103123" y="345661"/>
            <a:ext cx="8057745" cy="10128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en-GB" sz="3733" dirty="0" smtClean="0"/>
              <a:t>Dry riser for firefighter intervention</a:t>
            </a:r>
            <a:endParaRPr lang="en-GB" sz="3733" dirty="0"/>
          </a:p>
        </p:txBody>
      </p:sp>
      <p:sp>
        <p:nvSpPr>
          <p:cNvPr id="11" name="Chevron 10"/>
          <p:cNvSpPr/>
          <p:nvPr/>
        </p:nvSpPr>
        <p:spPr>
          <a:xfrm>
            <a:off x="555358" y="487324"/>
            <a:ext cx="254776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dirty="0" smtClean="0">
              <a:solidFill>
                <a:schemeClr val="bg1"/>
              </a:solidFill>
            </a:endParaRPr>
          </a:p>
          <a:p>
            <a:pPr algn="ctr"/>
            <a:r>
              <a:rPr lang="fr-FR" sz="1600" b="1" dirty="0" smtClean="0">
                <a:solidFill>
                  <a:schemeClr val="bg1"/>
                </a:solidFill>
              </a:rPr>
              <a:t>SPS FIRE Project</a:t>
            </a:r>
            <a:endParaRPr lang="fr-FR" sz="1400" b="1" dirty="0">
              <a:solidFill>
                <a:schemeClr val="bg1"/>
              </a:solidFill>
            </a:endParaRPr>
          </a:p>
          <a:p>
            <a:pPr algn="ctr"/>
            <a:endParaRPr lang="fr-FR" sz="1400" b="1" dirty="0">
              <a:solidFill>
                <a:schemeClr val="bg1"/>
              </a:solidFill>
            </a:endParaRPr>
          </a:p>
        </p:txBody>
      </p:sp>
      <p:sp>
        <p:nvSpPr>
          <p:cNvPr id="12"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3"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764637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Image 56"/>
          <p:cNvPicPr>
            <a:picLocks noChangeAspect="1"/>
          </p:cNvPicPr>
          <p:nvPr/>
        </p:nvPicPr>
        <p:blipFill rotWithShape="1">
          <a:blip r:embed="rId3">
            <a:alphaModFix/>
          </a:blip>
          <a:srcRect t="6583" b="22416"/>
          <a:stretch/>
        </p:blipFill>
        <p:spPr>
          <a:xfrm>
            <a:off x="331576" y="1279263"/>
            <a:ext cx="4718807" cy="4588011"/>
          </a:xfrm>
          <a:prstGeom prst="rect">
            <a:avLst/>
          </a:prstGeom>
        </p:spPr>
      </p:pic>
      <p:sp>
        <p:nvSpPr>
          <p:cNvPr id="9" name="Slide Number Placeholder 8"/>
          <p:cNvSpPr>
            <a:spLocks noGrp="1"/>
          </p:cNvSpPr>
          <p:nvPr>
            <p:ph type="sldNum" sz="quarter" idx="12"/>
          </p:nvPr>
        </p:nvSpPr>
        <p:spPr/>
        <p:txBody>
          <a:bodyPr/>
          <a:lstStyle/>
          <a:p>
            <a:fld id="{17918391-D411-FE40-AAD7-861AE5233E0E}" type="slidenum">
              <a:rPr lang="en-US" smtClean="0"/>
              <a:pPr/>
              <a:t>26</a:t>
            </a:fld>
            <a:endParaRPr lang="en-US" dirty="0"/>
          </a:p>
        </p:txBody>
      </p:sp>
      <p:sp>
        <p:nvSpPr>
          <p:cNvPr id="2" name="Title 1"/>
          <p:cNvSpPr>
            <a:spLocks noGrp="1"/>
          </p:cNvSpPr>
          <p:nvPr>
            <p:ph type="title" idx="4294967295"/>
          </p:nvPr>
        </p:nvSpPr>
        <p:spPr>
          <a:xfrm>
            <a:off x="3164732" y="526636"/>
            <a:ext cx="10969625" cy="650875"/>
          </a:xfrm>
        </p:spPr>
        <p:txBody>
          <a:bodyPr>
            <a:noAutofit/>
          </a:bodyPr>
          <a:lstStyle/>
          <a:p>
            <a:r>
              <a:rPr lang="en-GB" sz="3600" dirty="0"/>
              <a:t>Fire detection and safety </a:t>
            </a:r>
            <a:r>
              <a:rPr lang="en-GB" sz="3600" dirty="0" smtClean="0"/>
              <a:t>actions</a:t>
            </a:r>
            <a:endParaRPr lang="en-GB" sz="3600" dirty="0"/>
          </a:p>
        </p:txBody>
      </p:sp>
      <p:sp>
        <p:nvSpPr>
          <p:cNvPr id="156" name="Rectangle 155"/>
          <p:cNvSpPr/>
          <p:nvPr/>
        </p:nvSpPr>
        <p:spPr>
          <a:xfrm>
            <a:off x="5050384" y="1229679"/>
            <a:ext cx="6528356" cy="4637595"/>
          </a:xfrm>
          <a:prstGeom prst="rect">
            <a:avLst/>
          </a:prstGeom>
          <a:noFill/>
          <a:ln w="34925">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391667" indent="-342900">
              <a:buFont typeface="Arial" charset="0"/>
              <a:buChar char="•"/>
            </a:pPr>
            <a:r>
              <a:rPr lang="en-US" sz="2400" dirty="0">
                <a:solidFill>
                  <a:schemeClr val="tx1"/>
                </a:solidFill>
                <a:latin typeface="Calibri" charset="0"/>
                <a:ea typeface="Calibri" charset="0"/>
                <a:cs typeface="Calibri" charset="0"/>
              </a:rPr>
              <a:t>Air aspiration smoke detection covers entire facility </a:t>
            </a:r>
          </a:p>
          <a:p>
            <a:pPr marL="391667" indent="-342900">
              <a:buFont typeface="Arial" charset="0"/>
              <a:buChar char="•"/>
            </a:pPr>
            <a:endParaRPr lang="en-US" sz="2400" dirty="0">
              <a:solidFill>
                <a:schemeClr val="tx1"/>
              </a:solidFill>
              <a:latin typeface="Calibri" charset="0"/>
              <a:ea typeface="Calibri" charset="0"/>
              <a:cs typeface="Calibri" charset="0"/>
            </a:endParaRPr>
          </a:p>
          <a:p>
            <a:pPr marL="391667" indent="-342900">
              <a:buFont typeface="Arial" charset="0"/>
              <a:buChar char="•"/>
            </a:pPr>
            <a:r>
              <a:rPr lang="en-US" sz="2400" dirty="0">
                <a:solidFill>
                  <a:schemeClr val="tx1"/>
                </a:solidFill>
                <a:latin typeface="Calibri" charset="0"/>
                <a:ea typeface="Calibri" charset="0"/>
                <a:cs typeface="Calibri" charset="0"/>
              </a:rPr>
              <a:t>6 safety zones covering the entire facility  for evacuation and compartmentalization</a:t>
            </a: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p:txBody>
      </p:sp>
      <p:pic>
        <p:nvPicPr>
          <p:cNvPr id="58" name="Image 57"/>
          <p:cNvPicPr>
            <a:picLocks noChangeAspect="1"/>
          </p:cNvPicPr>
          <p:nvPr/>
        </p:nvPicPr>
        <p:blipFill rotWithShape="1">
          <a:blip r:embed="rId3"/>
          <a:srcRect t="81583"/>
          <a:stretch/>
        </p:blipFill>
        <p:spPr>
          <a:xfrm>
            <a:off x="5378925" y="4036569"/>
            <a:ext cx="5721083" cy="1469286"/>
          </a:xfrm>
          <a:prstGeom prst="rect">
            <a:avLst/>
          </a:prstGeom>
        </p:spPr>
      </p:pic>
      <p:sp>
        <p:nvSpPr>
          <p:cNvPr id="10" name="Chevron 9"/>
          <p:cNvSpPr/>
          <p:nvPr/>
        </p:nvSpPr>
        <p:spPr>
          <a:xfrm>
            <a:off x="555358" y="487324"/>
            <a:ext cx="254776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dirty="0" smtClean="0">
              <a:solidFill>
                <a:schemeClr val="bg1"/>
              </a:solidFill>
            </a:endParaRPr>
          </a:p>
          <a:p>
            <a:pPr algn="ctr"/>
            <a:r>
              <a:rPr lang="fr-FR" sz="1600" b="1" dirty="0" smtClean="0">
                <a:solidFill>
                  <a:schemeClr val="bg1"/>
                </a:solidFill>
              </a:rPr>
              <a:t>SPS FIRE Project</a:t>
            </a:r>
            <a:endParaRPr lang="fr-FR" sz="1400" b="1" dirty="0">
              <a:solidFill>
                <a:schemeClr val="bg1"/>
              </a:solidFill>
            </a:endParaRPr>
          </a:p>
          <a:p>
            <a:pPr algn="ctr"/>
            <a:endParaRPr lang="fr-FR" sz="1400" b="1" dirty="0">
              <a:solidFill>
                <a:schemeClr val="bg1"/>
              </a:solidFill>
            </a:endParaRPr>
          </a:p>
        </p:txBody>
      </p:sp>
      <p:sp>
        <p:nvSpPr>
          <p:cNvPr id="11"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2"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13137542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7918391-D411-FE40-AAD7-861AE5233E0E}" type="slidenum">
              <a:rPr lang="en-US" smtClean="0"/>
              <a:pPr/>
              <a:t>27</a:t>
            </a:fld>
            <a:endParaRPr lang="en-US" dirty="0"/>
          </a:p>
        </p:txBody>
      </p:sp>
      <p:sp>
        <p:nvSpPr>
          <p:cNvPr id="2" name="Title 1"/>
          <p:cNvSpPr>
            <a:spLocks noGrp="1"/>
          </p:cNvSpPr>
          <p:nvPr>
            <p:ph type="title" idx="4294967295"/>
          </p:nvPr>
        </p:nvSpPr>
        <p:spPr>
          <a:xfrm>
            <a:off x="3164732" y="526636"/>
            <a:ext cx="10969625" cy="650875"/>
          </a:xfrm>
        </p:spPr>
        <p:txBody>
          <a:bodyPr>
            <a:noAutofit/>
          </a:bodyPr>
          <a:lstStyle/>
          <a:p>
            <a:r>
              <a:rPr lang="en-GB" sz="3600" dirty="0"/>
              <a:t>Fire detection and safety </a:t>
            </a:r>
            <a:r>
              <a:rPr lang="en-GB" sz="3600" dirty="0" smtClean="0"/>
              <a:t>actions</a:t>
            </a:r>
            <a:endParaRPr lang="en-GB" sz="3600" dirty="0"/>
          </a:p>
        </p:txBody>
      </p:sp>
      <p:sp>
        <p:nvSpPr>
          <p:cNvPr id="10" name="Chevron 9"/>
          <p:cNvSpPr/>
          <p:nvPr/>
        </p:nvSpPr>
        <p:spPr>
          <a:xfrm>
            <a:off x="555358" y="487324"/>
            <a:ext cx="254776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dirty="0" smtClean="0">
              <a:solidFill>
                <a:schemeClr val="bg1"/>
              </a:solidFill>
            </a:endParaRPr>
          </a:p>
          <a:p>
            <a:pPr algn="ctr"/>
            <a:r>
              <a:rPr lang="fr-FR" sz="1600" b="1" dirty="0" smtClean="0">
                <a:solidFill>
                  <a:schemeClr val="bg1"/>
                </a:solidFill>
              </a:rPr>
              <a:t>SPS FIRE Project</a:t>
            </a:r>
            <a:endParaRPr lang="fr-FR" sz="1400" b="1" dirty="0">
              <a:solidFill>
                <a:schemeClr val="bg1"/>
              </a:solidFill>
            </a:endParaRPr>
          </a:p>
          <a:p>
            <a:pPr algn="ctr"/>
            <a:endParaRPr lang="fr-FR" sz="1400" b="1" dirty="0">
              <a:solidFill>
                <a:schemeClr val="bg1"/>
              </a:solidFill>
            </a:endParaRPr>
          </a:p>
        </p:txBody>
      </p:sp>
      <p:sp>
        <p:nvSpPr>
          <p:cNvPr id="11"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2"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pic>
        <p:nvPicPr>
          <p:cNvPr id="13" name="Picture 2" descr="MG_20190306_1614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58" y="1336134"/>
            <a:ext cx="8132323" cy="457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3789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7918391-D411-FE40-AAD7-861AE5233E0E}" type="slidenum">
              <a:rPr lang="en-US" smtClean="0"/>
              <a:pPr/>
              <a:t>28</a:t>
            </a:fld>
            <a:endParaRPr lang="en-US" dirty="0"/>
          </a:p>
        </p:txBody>
      </p:sp>
      <p:sp>
        <p:nvSpPr>
          <p:cNvPr id="2" name="Title 1"/>
          <p:cNvSpPr>
            <a:spLocks noGrp="1"/>
          </p:cNvSpPr>
          <p:nvPr>
            <p:ph type="title" idx="4294967295"/>
          </p:nvPr>
        </p:nvSpPr>
        <p:spPr>
          <a:xfrm>
            <a:off x="3169158" y="564640"/>
            <a:ext cx="10969625" cy="650875"/>
          </a:xfrm>
        </p:spPr>
        <p:txBody>
          <a:bodyPr>
            <a:normAutofit fontScale="90000"/>
          </a:bodyPr>
          <a:lstStyle/>
          <a:p>
            <a:r>
              <a:rPr lang="en-GB" dirty="0" smtClean="0"/>
              <a:t>Sprinkler system</a:t>
            </a:r>
            <a:endParaRPr lang="en-GB" dirty="0"/>
          </a:p>
        </p:txBody>
      </p:sp>
      <p:sp>
        <p:nvSpPr>
          <p:cNvPr id="156" name="Rectangle 155"/>
          <p:cNvSpPr/>
          <p:nvPr/>
        </p:nvSpPr>
        <p:spPr>
          <a:xfrm>
            <a:off x="5913598" y="1229679"/>
            <a:ext cx="5665141" cy="4637597"/>
          </a:xfrm>
          <a:prstGeom prst="rect">
            <a:avLst/>
          </a:prstGeom>
          <a:noFill/>
          <a:ln w="34925">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48767"/>
            <a:r>
              <a:rPr lang="en-US" sz="2400" b="1" dirty="0">
                <a:solidFill>
                  <a:schemeClr val="tx1"/>
                </a:solidFill>
                <a:latin typeface="Calibri" charset="0"/>
                <a:ea typeface="Calibri" charset="0"/>
                <a:cs typeface="Calibri" charset="0"/>
              </a:rPr>
              <a:t>Covers shafts, TAs and LSSs</a:t>
            </a: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a:p>
            <a:pPr marL="48767"/>
            <a:endParaRPr lang="en-US" sz="2400" b="1" dirty="0">
              <a:solidFill>
                <a:schemeClr val="tx1"/>
              </a:solidFill>
              <a:latin typeface="Calibri" charset="0"/>
              <a:ea typeface="Calibri" charset="0"/>
              <a:cs typeface="Calibri" charset="0"/>
            </a:endParaRPr>
          </a:p>
        </p:txBody>
      </p:sp>
      <p:pic>
        <p:nvPicPr>
          <p:cNvPr id="57" name="Picture 6"/>
          <p:cNvPicPr>
            <a:picLocks noChangeAspect="1"/>
          </p:cNvPicPr>
          <p:nvPr/>
        </p:nvPicPr>
        <p:blipFill>
          <a:blip r:embed="rId3"/>
          <a:stretch>
            <a:fillRect/>
          </a:stretch>
        </p:blipFill>
        <p:spPr>
          <a:xfrm rot="16200000">
            <a:off x="6782705" y="1317923"/>
            <a:ext cx="3742532" cy="5075735"/>
          </a:xfrm>
          <a:prstGeom prst="rect">
            <a:avLst/>
          </a:prstGeom>
          <a:ln>
            <a:noFill/>
          </a:ln>
        </p:spPr>
      </p:pic>
      <p:grpSp>
        <p:nvGrpSpPr>
          <p:cNvPr id="4" name="Grouper 3"/>
          <p:cNvGrpSpPr/>
          <p:nvPr/>
        </p:nvGrpSpPr>
        <p:grpSpPr>
          <a:xfrm>
            <a:off x="331576" y="1138199"/>
            <a:ext cx="4713837" cy="4729076"/>
            <a:chOff x="331576" y="678426"/>
            <a:chExt cx="5262979" cy="5188849"/>
          </a:xfrm>
        </p:grpSpPr>
        <p:pic>
          <p:nvPicPr>
            <p:cNvPr id="157" name="Image 156"/>
            <p:cNvPicPr>
              <a:picLocks noChangeAspect="1"/>
            </p:cNvPicPr>
            <p:nvPr/>
          </p:nvPicPr>
          <p:blipFill>
            <a:blip r:embed="rId4"/>
            <a:stretch>
              <a:fillRect/>
            </a:stretch>
          </p:blipFill>
          <p:spPr>
            <a:xfrm>
              <a:off x="331576" y="678426"/>
              <a:ext cx="5262979" cy="5188849"/>
            </a:xfrm>
            <a:prstGeom prst="rect">
              <a:avLst/>
            </a:prstGeom>
          </p:spPr>
        </p:pic>
        <p:sp>
          <p:nvSpPr>
            <p:cNvPr id="3" name="Forme libre 2"/>
            <p:cNvSpPr/>
            <p:nvPr/>
          </p:nvSpPr>
          <p:spPr>
            <a:xfrm>
              <a:off x="3264310" y="1651820"/>
              <a:ext cx="1130711" cy="924232"/>
            </a:xfrm>
            <a:custGeom>
              <a:avLst/>
              <a:gdLst>
                <a:gd name="connsiteX0" fmla="*/ 0 w 848033"/>
                <a:gd name="connsiteY0" fmla="*/ 412954 h 693174"/>
                <a:gd name="connsiteX1" fmla="*/ 154858 w 848033"/>
                <a:gd name="connsiteY1" fmla="*/ 693174 h 693174"/>
                <a:gd name="connsiteX2" fmla="*/ 693174 w 848033"/>
                <a:gd name="connsiteY2" fmla="*/ 420329 h 693174"/>
                <a:gd name="connsiteX3" fmla="*/ 848033 w 848033"/>
                <a:gd name="connsiteY3" fmla="*/ 191729 h 693174"/>
                <a:gd name="connsiteX4" fmla="*/ 508820 w 848033"/>
                <a:gd name="connsiteY4" fmla="*/ 0 h 693174"/>
                <a:gd name="connsiteX5" fmla="*/ 376084 w 848033"/>
                <a:gd name="connsiteY5" fmla="*/ 250722 h 693174"/>
                <a:gd name="connsiteX6" fmla="*/ 0 w 848033"/>
                <a:gd name="connsiteY6" fmla="*/ 412954 h 69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033" h="693174">
                  <a:moveTo>
                    <a:pt x="0" y="412954"/>
                  </a:moveTo>
                  <a:lnTo>
                    <a:pt x="154858" y="693174"/>
                  </a:lnTo>
                  <a:lnTo>
                    <a:pt x="693174" y="420329"/>
                  </a:lnTo>
                  <a:lnTo>
                    <a:pt x="848033" y="191729"/>
                  </a:lnTo>
                  <a:lnTo>
                    <a:pt x="508820" y="0"/>
                  </a:lnTo>
                  <a:lnTo>
                    <a:pt x="376084" y="250722"/>
                  </a:lnTo>
                  <a:lnTo>
                    <a:pt x="0" y="412954"/>
                  </a:lnTo>
                  <a:close/>
                </a:path>
              </a:pathLst>
            </a:custGeom>
            <a:solidFill>
              <a:srgbClr val="00B050">
                <a:alpha val="41000"/>
              </a:srgbClr>
            </a:solidFill>
            <a:ln w="25400">
              <a:solidFill>
                <a:srgbClr val="00B05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59" name="Forme libre 58"/>
            <p:cNvSpPr/>
            <p:nvPr/>
          </p:nvSpPr>
          <p:spPr>
            <a:xfrm>
              <a:off x="4141803" y="2942323"/>
              <a:ext cx="1081549" cy="816080"/>
            </a:xfrm>
            <a:custGeom>
              <a:avLst/>
              <a:gdLst>
                <a:gd name="connsiteX0" fmla="*/ 0 w 848033"/>
                <a:gd name="connsiteY0" fmla="*/ 412954 h 693174"/>
                <a:gd name="connsiteX1" fmla="*/ 154858 w 848033"/>
                <a:gd name="connsiteY1" fmla="*/ 693174 h 693174"/>
                <a:gd name="connsiteX2" fmla="*/ 693174 w 848033"/>
                <a:gd name="connsiteY2" fmla="*/ 420329 h 693174"/>
                <a:gd name="connsiteX3" fmla="*/ 848033 w 848033"/>
                <a:gd name="connsiteY3" fmla="*/ 191729 h 693174"/>
                <a:gd name="connsiteX4" fmla="*/ 508820 w 848033"/>
                <a:gd name="connsiteY4" fmla="*/ 0 h 693174"/>
                <a:gd name="connsiteX5" fmla="*/ 376084 w 848033"/>
                <a:gd name="connsiteY5" fmla="*/ 250722 h 693174"/>
                <a:gd name="connsiteX6" fmla="*/ 0 w 848033"/>
                <a:gd name="connsiteY6" fmla="*/ 412954 h 693174"/>
                <a:gd name="connsiteX0" fmla="*/ 0 w 833285"/>
                <a:gd name="connsiteY0" fmla="*/ 0 h 752169"/>
                <a:gd name="connsiteX1" fmla="*/ 140110 w 833285"/>
                <a:gd name="connsiteY1" fmla="*/ 752169 h 752169"/>
                <a:gd name="connsiteX2" fmla="*/ 678426 w 833285"/>
                <a:gd name="connsiteY2" fmla="*/ 479324 h 752169"/>
                <a:gd name="connsiteX3" fmla="*/ 833285 w 833285"/>
                <a:gd name="connsiteY3" fmla="*/ 250724 h 752169"/>
                <a:gd name="connsiteX4" fmla="*/ 494072 w 833285"/>
                <a:gd name="connsiteY4" fmla="*/ 58995 h 752169"/>
                <a:gd name="connsiteX5" fmla="*/ 361336 w 833285"/>
                <a:gd name="connsiteY5" fmla="*/ 309717 h 752169"/>
                <a:gd name="connsiteX6" fmla="*/ 0 w 833285"/>
                <a:gd name="connsiteY6" fmla="*/ 0 h 752169"/>
                <a:gd name="connsiteX0" fmla="*/ 147484 w 980769"/>
                <a:gd name="connsiteY0" fmla="*/ 0 h 479324"/>
                <a:gd name="connsiteX1" fmla="*/ 0 w 980769"/>
                <a:gd name="connsiteY1" fmla="*/ 258098 h 479324"/>
                <a:gd name="connsiteX2" fmla="*/ 825910 w 980769"/>
                <a:gd name="connsiteY2" fmla="*/ 479324 h 479324"/>
                <a:gd name="connsiteX3" fmla="*/ 980769 w 980769"/>
                <a:gd name="connsiteY3" fmla="*/ 250724 h 479324"/>
                <a:gd name="connsiteX4" fmla="*/ 641556 w 980769"/>
                <a:gd name="connsiteY4" fmla="*/ 58995 h 479324"/>
                <a:gd name="connsiteX5" fmla="*/ 508820 w 980769"/>
                <a:gd name="connsiteY5" fmla="*/ 309717 h 479324"/>
                <a:gd name="connsiteX6" fmla="*/ 147484 w 980769"/>
                <a:gd name="connsiteY6" fmla="*/ 0 h 479324"/>
                <a:gd name="connsiteX0" fmla="*/ 147484 w 980769"/>
                <a:gd name="connsiteY0" fmla="*/ 0 h 553066"/>
                <a:gd name="connsiteX1" fmla="*/ 0 w 980769"/>
                <a:gd name="connsiteY1" fmla="*/ 258098 h 553066"/>
                <a:gd name="connsiteX2" fmla="*/ 501445 w 980769"/>
                <a:gd name="connsiteY2" fmla="*/ 553066 h 553066"/>
                <a:gd name="connsiteX3" fmla="*/ 980769 w 980769"/>
                <a:gd name="connsiteY3" fmla="*/ 250724 h 553066"/>
                <a:gd name="connsiteX4" fmla="*/ 641556 w 980769"/>
                <a:gd name="connsiteY4" fmla="*/ 58995 h 553066"/>
                <a:gd name="connsiteX5" fmla="*/ 508820 w 980769"/>
                <a:gd name="connsiteY5" fmla="*/ 309717 h 553066"/>
                <a:gd name="connsiteX6" fmla="*/ 147484 w 980769"/>
                <a:gd name="connsiteY6" fmla="*/ 0 h 553066"/>
                <a:gd name="connsiteX0" fmla="*/ 147484 w 833285"/>
                <a:gd name="connsiteY0" fmla="*/ 0 h 604686"/>
                <a:gd name="connsiteX1" fmla="*/ 0 w 833285"/>
                <a:gd name="connsiteY1" fmla="*/ 258098 h 604686"/>
                <a:gd name="connsiteX2" fmla="*/ 501445 w 833285"/>
                <a:gd name="connsiteY2" fmla="*/ 553066 h 604686"/>
                <a:gd name="connsiteX3" fmla="*/ 833285 w 833285"/>
                <a:gd name="connsiteY3" fmla="*/ 604686 h 604686"/>
                <a:gd name="connsiteX4" fmla="*/ 641556 w 833285"/>
                <a:gd name="connsiteY4" fmla="*/ 58995 h 604686"/>
                <a:gd name="connsiteX5" fmla="*/ 508820 w 833285"/>
                <a:gd name="connsiteY5" fmla="*/ 309717 h 604686"/>
                <a:gd name="connsiteX6" fmla="*/ 147484 w 833285"/>
                <a:gd name="connsiteY6" fmla="*/ 0 h 604686"/>
                <a:gd name="connsiteX0" fmla="*/ 147484 w 833285"/>
                <a:gd name="connsiteY0" fmla="*/ 0 h 604686"/>
                <a:gd name="connsiteX1" fmla="*/ 0 w 833285"/>
                <a:gd name="connsiteY1" fmla="*/ 258098 h 604686"/>
                <a:gd name="connsiteX2" fmla="*/ 501445 w 833285"/>
                <a:gd name="connsiteY2" fmla="*/ 553066 h 604686"/>
                <a:gd name="connsiteX3" fmla="*/ 833285 w 833285"/>
                <a:gd name="connsiteY3" fmla="*/ 604686 h 604686"/>
                <a:gd name="connsiteX4" fmla="*/ 811162 w 833285"/>
                <a:gd name="connsiteY4" fmla="*/ 235976 h 604686"/>
                <a:gd name="connsiteX5" fmla="*/ 508820 w 833285"/>
                <a:gd name="connsiteY5" fmla="*/ 309717 h 604686"/>
                <a:gd name="connsiteX6" fmla="*/ 147484 w 833285"/>
                <a:gd name="connsiteY6" fmla="*/ 0 h 604686"/>
                <a:gd name="connsiteX0" fmla="*/ 147484 w 833285"/>
                <a:gd name="connsiteY0" fmla="*/ 0 h 604686"/>
                <a:gd name="connsiteX1" fmla="*/ 0 w 833285"/>
                <a:gd name="connsiteY1" fmla="*/ 258098 h 604686"/>
                <a:gd name="connsiteX2" fmla="*/ 501445 w 833285"/>
                <a:gd name="connsiteY2" fmla="*/ 553066 h 604686"/>
                <a:gd name="connsiteX3" fmla="*/ 833285 w 833285"/>
                <a:gd name="connsiteY3" fmla="*/ 604686 h 604686"/>
                <a:gd name="connsiteX4" fmla="*/ 811162 w 833285"/>
                <a:gd name="connsiteY4" fmla="*/ 235976 h 604686"/>
                <a:gd name="connsiteX5" fmla="*/ 523569 w 833285"/>
                <a:gd name="connsiteY5" fmla="*/ 213852 h 604686"/>
                <a:gd name="connsiteX6" fmla="*/ 147484 w 833285"/>
                <a:gd name="connsiteY6" fmla="*/ 0 h 604686"/>
                <a:gd name="connsiteX0" fmla="*/ 147484 w 811162"/>
                <a:gd name="connsiteY0" fmla="*/ 0 h 612060"/>
                <a:gd name="connsiteX1" fmla="*/ 0 w 811162"/>
                <a:gd name="connsiteY1" fmla="*/ 258098 h 612060"/>
                <a:gd name="connsiteX2" fmla="*/ 501445 w 811162"/>
                <a:gd name="connsiteY2" fmla="*/ 553066 h 612060"/>
                <a:gd name="connsiteX3" fmla="*/ 803788 w 811162"/>
                <a:gd name="connsiteY3" fmla="*/ 612060 h 612060"/>
                <a:gd name="connsiteX4" fmla="*/ 811162 w 811162"/>
                <a:gd name="connsiteY4" fmla="*/ 235976 h 612060"/>
                <a:gd name="connsiteX5" fmla="*/ 523569 w 811162"/>
                <a:gd name="connsiteY5" fmla="*/ 213852 h 612060"/>
                <a:gd name="connsiteX6" fmla="*/ 147484 w 811162"/>
                <a:gd name="connsiteY6" fmla="*/ 0 h 61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162" h="612060">
                  <a:moveTo>
                    <a:pt x="147484" y="0"/>
                  </a:moveTo>
                  <a:lnTo>
                    <a:pt x="0" y="258098"/>
                  </a:lnTo>
                  <a:lnTo>
                    <a:pt x="501445" y="553066"/>
                  </a:lnTo>
                  <a:lnTo>
                    <a:pt x="803788" y="612060"/>
                  </a:lnTo>
                  <a:lnTo>
                    <a:pt x="811162" y="235976"/>
                  </a:lnTo>
                  <a:lnTo>
                    <a:pt x="523569" y="213852"/>
                  </a:lnTo>
                  <a:lnTo>
                    <a:pt x="147484" y="0"/>
                  </a:lnTo>
                  <a:close/>
                </a:path>
              </a:pathLst>
            </a:custGeom>
            <a:solidFill>
              <a:srgbClr val="00B050">
                <a:alpha val="41000"/>
              </a:srgbClr>
            </a:solidFill>
            <a:ln w="25400">
              <a:solidFill>
                <a:srgbClr val="00B05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60" name="Forme libre 59"/>
            <p:cNvSpPr/>
            <p:nvPr/>
          </p:nvSpPr>
          <p:spPr>
            <a:xfrm>
              <a:off x="3866257" y="4562748"/>
              <a:ext cx="547023" cy="808280"/>
            </a:xfrm>
            <a:custGeom>
              <a:avLst/>
              <a:gdLst>
                <a:gd name="connsiteX0" fmla="*/ 0 w 848033"/>
                <a:gd name="connsiteY0" fmla="*/ 412954 h 693174"/>
                <a:gd name="connsiteX1" fmla="*/ 154858 w 848033"/>
                <a:gd name="connsiteY1" fmla="*/ 693174 h 693174"/>
                <a:gd name="connsiteX2" fmla="*/ 693174 w 848033"/>
                <a:gd name="connsiteY2" fmla="*/ 420329 h 693174"/>
                <a:gd name="connsiteX3" fmla="*/ 848033 w 848033"/>
                <a:gd name="connsiteY3" fmla="*/ 191729 h 693174"/>
                <a:gd name="connsiteX4" fmla="*/ 508820 w 848033"/>
                <a:gd name="connsiteY4" fmla="*/ 0 h 693174"/>
                <a:gd name="connsiteX5" fmla="*/ 376084 w 848033"/>
                <a:gd name="connsiteY5" fmla="*/ 250722 h 693174"/>
                <a:gd name="connsiteX6" fmla="*/ 0 w 848033"/>
                <a:gd name="connsiteY6" fmla="*/ 412954 h 693174"/>
                <a:gd name="connsiteX0" fmla="*/ 0 w 833285"/>
                <a:gd name="connsiteY0" fmla="*/ 0 h 752169"/>
                <a:gd name="connsiteX1" fmla="*/ 140110 w 833285"/>
                <a:gd name="connsiteY1" fmla="*/ 752169 h 752169"/>
                <a:gd name="connsiteX2" fmla="*/ 678426 w 833285"/>
                <a:gd name="connsiteY2" fmla="*/ 479324 h 752169"/>
                <a:gd name="connsiteX3" fmla="*/ 833285 w 833285"/>
                <a:gd name="connsiteY3" fmla="*/ 250724 h 752169"/>
                <a:gd name="connsiteX4" fmla="*/ 494072 w 833285"/>
                <a:gd name="connsiteY4" fmla="*/ 58995 h 752169"/>
                <a:gd name="connsiteX5" fmla="*/ 361336 w 833285"/>
                <a:gd name="connsiteY5" fmla="*/ 309717 h 752169"/>
                <a:gd name="connsiteX6" fmla="*/ 0 w 833285"/>
                <a:gd name="connsiteY6" fmla="*/ 0 h 752169"/>
                <a:gd name="connsiteX0" fmla="*/ 147484 w 980769"/>
                <a:gd name="connsiteY0" fmla="*/ 0 h 479324"/>
                <a:gd name="connsiteX1" fmla="*/ 0 w 980769"/>
                <a:gd name="connsiteY1" fmla="*/ 258098 h 479324"/>
                <a:gd name="connsiteX2" fmla="*/ 825910 w 980769"/>
                <a:gd name="connsiteY2" fmla="*/ 479324 h 479324"/>
                <a:gd name="connsiteX3" fmla="*/ 980769 w 980769"/>
                <a:gd name="connsiteY3" fmla="*/ 250724 h 479324"/>
                <a:gd name="connsiteX4" fmla="*/ 641556 w 980769"/>
                <a:gd name="connsiteY4" fmla="*/ 58995 h 479324"/>
                <a:gd name="connsiteX5" fmla="*/ 508820 w 980769"/>
                <a:gd name="connsiteY5" fmla="*/ 309717 h 479324"/>
                <a:gd name="connsiteX6" fmla="*/ 147484 w 980769"/>
                <a:gd name="connsiteY6" fmla="*/ 0 h 479324"/>
                <a:gd name="connsiteX0" fmla="*/ 147484 w 980769"/>
                <a:gd name="connsiteY0" fmla="*/ 0 h 553066"/>
                <a:gd name="connsiteX1" fmla="*/ 0 w 980769"/>
                <a:gd name="connsiteY1" fmla="*/ 258098 h 553066"/>
                <a:gd name="connsiteX2" fmla="*/ 501445 w 980769"/>
                <a:gd name="connsiteY2" fmla="*/ 553066 h 553066"/>
                <a:gd name="connsiteX3" fmla="*/ 980769 w 980769"/>
                <a:gd name="connsiteY3" fmla="*/ 250724 h 553066"/>
                <a:gd name="connsiteX4" fmla="*/ 641556 w 980769"/>
                <a:gd name="connsiteY4" fmla="*/ 58995 h 553066"/>
                <a:gd name="connsiteX5" fmla="*/ 508820 w 980769"/>
                <a:gd name="connsiteY5" fmla="*/ 309717 h 553066"/>
                <a:gd name="connsiteX6" fmla="*/ 147484 w 980769"/>
                <a:gd name="connsiteY6" fmla="*/ 0 h 553066"/>
                <a:gd name="connsiteX0" fmla="*/ 147484 w 833285"/>
                <a:gd name="connsiteY0" fmla="*/ 0 h 604686"/>
                <a:gd name="connsiteX1" fmla="*/ 0 w 833285"/>
                <a:gd name="connsiteY1" fmla="*/ 258098 h 604686"/>
                <a:gd name="connsiteX2" fmla="*/ 501445 w 833285"/>
                <a:gd name="connsiteY2" fmla="*/ 553066 h 604686"/>
                <a:gd name="connsiteX3" fmla="*/ 833285 w 833285"/>
                <a:gd name="connsiteY3" fmla="*/ 604686 h 604686"/>
                <a:gd name="connsiteX4" fmla="*/ 641556 w 833285"/>
                <a:gd name="connsiteY4" fmla="*/ 58995 h 604686"/>
                <a:gd name="connsiteX5" fmla="*/ 508820 w 833285"/>
                <a:gd name="connsiteY5" fmla="*/ 309717 h 604686"/>
                <a:gd name="connsiteX6" fmla="*/ 147484 w 833285"/>
                <a:gd name="connsiteY6" fmla="*/ 0 h 604686"/>
                <a:gd name="connsiteX0" fmla="*/ 147484 w 833285"/>
                <a:gd name="connsiteY0" fmla="*/ 0 h 604686"/>
                <a:gd name="connsiteX1" fmla="*/ 0 w 833285"/>
                <a:gd name="connsiteY1" fmla="*/ 258098 h 604686"/>
                <a:gd name="connsiteX2" fmla="*/ 501445 w 833285"/>
                <a:gd name="connsiteY2" fmla="*/ 553066 h 604686"/>
                <a:gd name="connsiteX3" fmla="*/ 833285 w 833285"/>
                <a:gd name="connsiteY3" fmla="*/ 604686 h 604686"/>
                <a:gd name="connsiteX4" fmla="*/ 811162 w 833285"/>
                <a:gd name="connsiteY4" fmla="*/ 235976 h 604686"/>
                <a:gd name="connsiteX5" fmla="*/ 508820 w 833285"/>
                <a:gd name="connsiteY5" fmla="*/ 309717 h 604686"/>
                <a:gd name="connsiteX6" fmla="*/ 147484 w 833285"/>
                <a:gd name="connsiteY6" fmla="*/ 0 h 604686"/>
                <a:gd name="connsiteX0" fmla="*/ 147484 w 833285"/>
                <a:gd name="connsiteY0" fmla="*/ 0 h 604686"/>
                <a:gd name="connsiteX1" fmla="*/ 0 w 833285"/>
                <a:gd name="connsiteY1" fmla="*/ 258098 h 604686"/>
                <a:gd name="connsiteX2" fmla="*/ 501445 w 833285"/>
                <a:gd name="connsiteY2" fmla="*/ 553066 h 604686"/>
                <a:gd name="connsiteX3" fmla="*/ 833285 w 833285"/>
                <a:gd name="connsiteY3" fmla="*/ 604686 h 604686"/>
                <a:gd name="connsiteX4" fmla="*/ 811162 w 833285"/>
                <a:gd name="connsiteY4" fmla="*/ 235976 h 604686"/>
                <a:gd name="connsiteX5" fmla="*/ 523569 w 833285"/>
                <a:gd name="connsiteY5" fmla="*/ 213852 h 604686"/>
                <a:gd name="connsiteX6" fmla="*/ 147484 w 833285"/>
                <a:gd name="connsiteY6" fmla="*/ 0 h 604686"/>
                <a:gd name="connsiteX0" fmla="*/ 147484 w 811162"/>
                <a:gd name="connsiteY0" fmla="*/ 0 h 612060"/>
                <a:gd name="connsiteX1" fmla="*/ 0 w 811162"/>
                <a:gd name="connsiteY1" fmla="*/ 258098 h 612060"/>
                <a:gd name="connsiteX2" fmla="*/ 501445 w 811162"/>
                <a:gd name="connsiteY2" fmla="*/ 553066 h 612060"/>
                <a:gd name="connsiteX3" fmla="*/ 803788 w 811162"/>
                <a:gd name="connsiteY3" fmla="*/ 612060 h 612060"/>
                <a:gd name="connsiteX4" fmla="*/ 811162 w 811162"/>
                <a:gd name="connsiteY4" fmla="*/ 235976 h 612060"/>
                <a:gd name="connsiteX5" fmla="*/ 523569 w 811162"/>
                <a:gd name="connsiteY5" fmla="*/ 213852 h 612060"/>
                <a:gd name="connsiteX6" fmla="*/ 147484 w 811162"/>
                <a:gd name="connsiteY6" fmla="*/ 0 h 612060"/>
                <a:gd name="connsiteX0" fmla="*/ 296130 w 811162"/>
                <a:gd name="connsiteY0" fmla="*/ 0 h 481431"/>
                <a:gd name="connsiteX1" fmla="*/ 0 w 811162"/>
                <a:gd name="connsiteY1" fmla="*/ 127469 h 481431"/>
                <a:gd name="connsiteX2" fmla="*/ 501445 w 811162"/>
                <a:gd name="connsiteY2" fmla="*/ 422437 h 481431"/>
                <a:gd name="connsiteX3" fmla="*/ 803788 w 811162"/>
                <a:gd name="connsiteY3" fmla="*/ 481431 h 481431"/>
                <a:gd name="connsiteX4" fmla="*/ 811162 w 811162"/>
                <a:gd name="connsiteY4" fmla="*/ 105347 h 481431"/>
                <a:gd name="connsiteX5" fmla="*/ 523569 w 811162"/>
                <a:gd name="connsiteY5" fmla="*/ 83223 h 481431"/>
                <a:gd name="connsiteX6" fmla="*/ 296130 w 811162"/>
                <a:gd name="connsiteY6" fmla="*/ 0 h 481431"/>
                <a:gd name="connsiteX0" fmla="*/ 287121 w 802153"/>
                <a:gd name="connsiteY0" fmla="*/ 12168 h 493599"/>
                <a:gd name="connsiteX1" fmla="*/ 0 w 802153"/>
                <a:gd name="connsiteY1" fmla="*/ 0 h 493599"/>
                <a:gd name="connsiteX2" fmla="*/ 492436 w 802153"/>
                <a:gd name="connsiteY2" fmla="*/ 434605 h 493599"/>
                <a:gd name="connsiteX3" fmla="*/ 794779 w 802153"/>
                <a:gd name="connsiteY3" fmla="*/ 493599 h 493599"/>
                <a:gd name="connsiteX4" fmla="*/ 802153 w 802153"/>
                <a:gd name="connsiteY4" fmla="*/ 117515 h 493599"/>
                <a:gd name="connsiteX5" fmla="*/ 514560 w 802153"/>
                <a:gd name="connsiteY5" fmla="*/ 95391 h 493599"/>
                <a:gd name="connsiteX6" fmla="*/ 287121 w 802153"/>
                <a:gd name="connsiteY6" fmla="*/ 12168 h 493599"/>
                <a:gd name="connsiteX0" fmla="*/ 287121 w 802153"/>
                <a:gd name="connsiteY0" fmla="*/ 12168 h 493599"/>
                <a:gd name="connsiteX1" fmla="*/ 0 w 802153"/>
                <a:gd name="connsiteY1" fmla="*/ 0 h 493599"/>
                <a:gd name="connsiteX2" fmla="*/ 1453 w 802153"/>
                <a:gd name="connsiteY2" fmla="*/ 362534 h 493599"/>
                <a:gd name="connsiteX3" fmla="*/ 794779 w 802153"/>
                <a:gd name="connsiteY3" fmla="*/ 493599 h 493599"/>
                <a:gd name="connsiteX4" fmla="*/ 802153 w 802153"/>
                <a:gd name="connsiteY4" fmla="*/ 117515 h 493599"/>
                <a:gd name="connsiteX5" fmla="*/ 514560 w 802153"/>
                <a:gd name="connsiteY5" fmla="*/ 95391 h 493599"/>
                <a:gd name="connsiteX6" fmla="*/ 287121 w 802153"/>
                <a:gd name="connsiteY6" fmla="*/ 12168 h 493599"/>
                <a:gd name="connsiteX0" fmla="*/ 287121 w 802153"/>
                <a:gd name="connsiteY0" fmla="*/ 12168 h 606210"/>
                <a:gd name="connsiteX1" fmla="*/ 0 w 802153"/>
                <a:gd name="connsiteY1" fmla="*/ 0 h 606210"/>
                <a:gd name="connsiteX2" fmla="*/ 1453 w 802153"/>
                <a:gd name="connsiteY2" fmla="*/ 362534 h 606210"/>
                <a:gd name="connsiteX3" fmla="*/ 105601 w 802153"/>
                <a:gd name="connsiteY3" fmla="*/ 606210 h 606210"/>
                <a:gd name="connsiteX4" fmla="*/ 802153 w 802153"/>
                <a:gd name="connsiteY4" fmla="*/ 117515 h 606210"/>
                <a:gd name="connsiteX5" fmla="*/ 514560 w 802153"/>
                <a:gd name="connsiteY5" fmla="*/ 95391 h 606210"/>
                <a:gd name="connsiteX6" fmla="*/ 287121 w 802153"/>
                <a:gd name="connsiteY6" fmla="*/ 12168 h 606210"/>
                <a:gd name="connsiteX0" fmla="*/ 287121 w 514560"/>
                <a:gd name="connsiteY0" fmla="*/ 12168 h 606210"/>
                <a:gd name="connsiteX1" fmla="*/ 0 w 514560"/>
                <a:gd name="connsiteY1" fmla="*/ 0 h 606210"/>
                <a:gd name="connsiteX2" fmla="*/ 1453 w 514560"/>
                <a:gd name="connsiteY2" fmla="*/ 362534 h 606210"/>
                <a:gd name="connsiteX3" fmla="*/ 105601 w 514560"/>
                <a:gd name="connsiteY3" fmla="*/ 606210 h 606210"/>
                <a:gd name="connsiteX4" fmla="*/ 428285 w 514560"/>
                <a:gd name="connsiteY4" fmla="*/ 419312 h 606210"/>
                <a:gd name="connsiteX5" fmla="*/ 514560 w 514560"/>
                <a:gd name="connsiteY5" fmla="*/ 95391 h 606210"/>
                <a:gd name="connsiteX6" fmla="*/ 287121 w 514560"/>
                <a:gd name="connsiteY6" fmla="*/ 12168 h 606210"/>
                <a:gd name="connsiteX0" fmla="*/ 287121 w 428285"/>
                <a:gd name="connsiteY0" fmla="*/ 12168 h 606210"/>
                <a:gd name="connsiteX1" fmla="*/ 0 w 428285"/>
                <a:gd name="connsiteY1" fmla="*/ 0 h 606210"/>
                <a:gd name="connsiteX2" fmla="*/ 1453 w 428285"/>
                <a:gd name="connsiteY2" fmla="*/ 362534 h 606210"/>
                <a:gd name="connsiteX3" fmla="*/ 105601 w 428285"/>
                <a:gd name="connsiteY3" fmla="*/ 606210 h 606210"/>
                <a:gd name="connsiteX4" fmla="*/ 428285 w 428285"/>
                <a:gd name="connsiteY4" fmla="*/ 419312 h 606210"/>
                <a:gd name="connsiteX5" fmla="*/ 244294 w 428285"/>
                <a:gd name="connsiteY5" fmla="*/ 230524 h 606210"/>
                <a:gd name="connsiteX6" fmla="*/ 287121 w 428285"/>
                <a:gd name="connsiteY6" fmla="*/ 12168 h 606210"/>
                <a:gd name="connsiteX0" fmla="*/ 287121 w 428285"/>
                <a:gd name="connsiteY0" fmla="*/ 12168 h 606210"/>
                <a:gd name="connsiteX1" fmla="*/ 0 w 428285"/>
                <a:gd name="connsiteY1" fmla="*/ 0 h 606210"/>
                <a:gd name="connsiteX2" fmla="*/ 1453 w 428285"/>
                <a:gd name="connsiteY2" fmla="*/ 362534 h 606210"/>
                <a:gd name="connsiteX3" fmla="*/ 105601 w 428285"/>
                <a:gd name="connsiteY3" fmla="*/ 606210 h 606210"/>
                <a:gd name="connsiteX4" fmla="*/ 428285 w 428285"/>
                <a:gd name="connsiteY4" fmla="*/ 419312 h 606210"/>
                <a:gd name="connsiteX5" fmla="*/ 266816 w 428285"/>
                <a:gd name="connsiteY5" fmla="*/ 217011 h 606210"/>
                <a:gd name="connsiteX6" fmla="*/ 287121 w 428285"/>
                <a:gd name="connsiteY6" fmla="*/ 12168 h 606210"/>
                <a:gd name="connsiteX0" fmla="*/ 287121 w 410267"/>
                <a:gd name="connsiteY0" fmla="*/ 12168 h 606210"/>
                <a:gd name="connsiteX1" fmla="*/ 0 w 410267"/>
                <a:gd name="connsiteY1" fmla="*/ 0 h 606210"/>
                <a:gd name="connsiteX2" fmla="*/ 1453 w 410267"/>
                <a:gd name="connsiteY2" fmla="*/ 362534 h 606210"/>
                <a:gd name="connsiteX3" fmla="*/ 105601 w 410267"/>
                <a:gd name="connsiteY3" fmla="*/ 606210 h 606210"/>
                <a:gd name="connsiteX4" fmla="*/ 410267 w 410267"/>
                <a:gd name="connsiteY4" fmla="*/ 419312 h 606210"/>
                <a:gd name="connsiteX5" fmla="*/ 266816 w 410267"/>
                <a:gd name="connsiteY5" fmla="*/ 217011 h 606210"/>
                <a:gd name="connsiteX6" fmla="*/ 287121 w 410267"/>
                <a:gd name="connsiteY6" fmla="*/ 12168 h 60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267" h="606210">
                  <a:moveTo>
                    <a:pt x="287121" y="12168"/>
                  </a:moveTo>
                  <a:lnTo>
                    <a:pt x="0" y="0"/>
                  </a:lnTo>
                  <a:cubicBezTo>
                    <a:pt x="484" y="120845"/>
                    <a:pt x="969" y="241689"/>
                    <a:pt x="1453" y="362534"/>
                  </a:cubicBezTo>
                  <a:lnTo>
                    <a:pt x="105601" y="606210"/>
                  </a:lnTo>
                  <a:lnTo>
                    <a:pt x="410267" y="419312"/>
                  </a:lnTo>
                  <a:lnTo>
                    <a:pt x="266816" y="217011"/>
                  </a:lnTo>
                  <a:lnTo>
                    <a:pt x="287121" y="12168"/>
                  </a:lnTo>
                  <a:close/>
                </a:path>
              </a:pathLst>
            </a:custGeom>
            <a:solidFill>
              <a:srgbClr val="00B050">
                <a:alpha val="41000"/>
              </a:srgbClr>
            </a:solidFill>
            <a:ln w="25400">
              <a:solidFill>
                <a:srgbClr val="00B05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61" name="Forme libre 60"/>
            <p:cNvSpPr/>
            <p:nvPr/>
          </p:nvSpPr>
          <p:spPr>
            <a:xfrm>
              <a:off x="1497025" y="4429657"/>
              <a:ext cx="1572288" cy="1058535"/>
            </a:xfrm>
            <a:custGeom>
              <a:avLst/>
              <a:gdLst>
                <a:gd name="connsiteX0" fmla="*/ 0 w 848033"/>
                <a:gd name="connsiteY0" fmla="*/ 412954 h 693174"/>
                <a:gd name="connsiteX1" fmla="*/ 154858 w 848033"/>
                <a:gd name="connsiteY1" fmla="*/ 693174 h 693174"/>
                <a:gd name="connsiteX2" fmla="*/ 693174 w 848033"/>
                <a:gd name="connsiteY2" fmla="*/ 420329 h 693174"/>
                <a:gd name="connsiteX3" fmla="*/ 848033 w 848033"/>
                <a:gd name="connsiteY3" fmla="*/ 191729 h 693174"/>
                <a:gd name="connsiteX4" fmla="*/ 508820 w 848033"/>
                <a:gd name="connsiteY4" fmla="*/ 0 h 693174"/>
                <a:gd name="connsiteX5" fmla="*/ 376084 w 848033"/>
                <a:gd name="connsiteY5" fmla="*/ 250722 h 693174"/>
                <a:gd name="connsiteX6" fmla="*/ 0 w 848033"/>
                <a:gd name="connsiteY6" fmla="*/ 412954 h 693174"/>
                <a:gd name="connsiteX0" fmla="*/ 0 w 833285"/>
                <a:gd name="connsiteY0" fmla="*/ 0 h 752169"/>
                <a:gd name="connsiteX1" fmla="*/ 140110 w 833285"/>
                <a:gd name="connsiteY1" fmla="*/ 752169 h 752169"/>
                <a:gd name="connsiteX2" fmla="*/ 678426 w 833285"/>
                <a:gd name="connsiteY2" fmla="*/ 479324 h 752169"/>
                <a:gd name="connsiteX3" fmla="*/ 833285 w 833285"/>
                <a:gd name="connsiteY3" fmla="*/ 250724 h 752169"/>
                <a:gd name="connsiteX4" fmla="*/ 494072 w 833285"/>
                <a:gd name="connsiteY4" fmla="*/ 58995 h 752169"/>
                <a:gd name="connsiteX5" fmla="*/ 361336 w 833285"/>
                <a:gd name="connsiteY5" fmla="*/ 309717 h 752169"/>
                <a:gd name="connsiteX6" fmla="*/ 0 w 833285"/>
                <a:gd name="connsiteY6" fmla="*/ 0 h 752169"/>
                <a:gd name="connsiteX0" fmla="*/ 147484 w 980769"/>
                <a:gd name="connsiteY0" fmla="*/ 0 h 479324"/>
                <a:gd name="connsiteX1" fmla="*/ 0 w 980769"/>
                <a:gd name="connsiteY1" fmla="*/ 258098 h 479324"/>
                <a:gd name="connsiteX2" fmla="*/ 825910 w 980769"/>
                <a:gd name="connsiteY2" fmla="*/ 479324 h 479324"/>
                <a:gd name="connsiteX3" fmla="*/ 980769 w 980769"/>
                <a:gd name="connsiteY3" fmla="*/ 250724 h 479324"/>
                <a:gd name="connsiteX4" fmla="*/ 641556 w 980769"/>
                <a:gd name="connsiteY4" fmla="*/ 58995 h 479324"/>
                <a:gd name="connsiteX5" fmla="*/ 508820 w 980769"/>
                <a:gd name="connsiteY5" fmla="*/ 309717 h 479324"/>
                <a:gd name="connsiteX6" fmla="*/ 147484 w 980769"/>
                <a:gd name="connsiteY6" fmla="*/ 0 h 479324"/>
                <a:gd name="connsiteX0" fmla="*/ 147484 w 980769"/>
                <a:gd name="connsiteY0" fmla="*/ 0 h 553066"/>
                <a:gd name="connsiteX1" fmla="*/ 0 w 980769"/>
                <a:gd name="connsiteY1" fmla="*/ 258098 h 553066"/>
                <a:gd name="connsiteX2" fmla="*/ 501445 w 980769"/>
                <a:gd name="connsiteY2" fmla="*/ 553066 h 553066"/>
                <a:gd name="connsiteX3" fmla="*/ 980769 w 980769"/>
                <a:gd name="connsiteY3" fmla="*/ 250724 h 553066"/>
                <a:gd name="connsiteX4" fmla="*/ 641556 w 980769"/>
                <a:gd name="connsiteY4" fmla="*/ 58995 h 553066"/>
                <a:gd name="connsiteX5" fmla="*/ 508820 w 980769"/>
                <a:gd name="connsiteY5" fmla="*/ 309717 h 553066"/>
                <a:gd name="connsiteX6" fmla="*/ 147484 w 980769"/>
                <a:gd name="connsiteY6" fmla="*/ 0 h 553066"/>
                <a:gd name="connsiteX0" fmla="*/ 147484 w 833285"/>
                <a:gd name="connsiteY0" fmla="*/ 0 h 604686"/>
                <a:gd name="connsiteX1" fmla="*/ 0 w 833285"/>
                <a:gd name="connsiteY1" fmla="*/ 258098 h 604686"/>
                <a:gd name="connsiteX2" fmla="*/ 501445 w 833285"/>
                <a:gd name="connsiteY2" fmla="*/ 553066 h 604686"/>
                <a:gd name="connsiteX3" fmla="*/ 833285 w 833285"/>
                <a:gd name="connsiteY3" fmla="*/ 604686 h 604686"/>
                <a:gd name="connsiteX4" fmla="*/ 641556 w 833285"/>
                <a:gd name="connsiteY4" fmla="*/ 58995 h 604686"/>
                <a:gd name="connsiteX5" fmla="*/ 508820 w 833285"/>
                <a:gd name="connsiteY5" fmla="*/ 309717 h 604686"/>
                <a:gd name="connsiteX6" fmla="*/ 147484 w 833285"/>
                <a:gd name="connsiteY6" fmla="*/ 0 h 604686"/>
                <a:gd name="connsiteX0" fmla="*/ 147484 w 833285"/>
                <a:gd name="connsiteY0" fmla="*/ 0 h 604686"/>
                <a:gd name="connsiteX1" fmla="*/ 0 w 833285"/>
                <a:gd name="connsiteY1" fmla="*/ 258098 h 604686"/>
                <a:gd name="connsiteX2" fmla="*/ 501445 w 833285"/>
                <a:gd name="connsiteY2" fmla="*/ 553066 h 604686"/>
                <a:gd name="connsiteX3" fmla="*/ 833285 w 833285"/>
                <a:gd name="connsiteY3" fmla="*/ 604686 h 604686"/>
                <a:gd name="connsiteX4" fmla="*/ 811162 w 833285"/>
                <a:gd name="connsiteY4" fmla="*/ 235976 h 604686"/>
                <a:gd name="connsiteX5" fmla="*/ 508820 w 833285"/>
                <a:gd name="connsiteY5" fmla="*/ 309717 h 604686"/>
                <a:gd name="connsiteX6" fmla="*/ 147484 w 833285"/>
                <a:gd name="connsiteY6" fmla="*/ 0 h 604686"/>
                <a:gd name="connsiteX0" fmla="*/ 147484 w 833285"/>
                <a:gd name="connsiteY0" fmla="*/ 0 h 604686"/>
                <a:gd name="connsiteX1" fmla="*/ 0 w 833285"/>
                <a:gd name="connsiteY1" fmla="*/ 258098 h 604686"/>
                <a:gd name="connsiteX2" fmla="*/ 501445 w 833285"/>
                <a:gd name="connsiteY2" fmla="*/ 553066 h 604686"/>
                <a:gd name="connsiteX3" fmla="*/ 833285 w 833285"/>
                <a:gd name="connsiteY3" fmla="*/ 604686 h 604686"/>
                <a:gd name="connsiteX4" fmla="*/ 811162 w 833285"/>
                <a:gd name="connsiteY4" fmla="*/ 235976 h 604686"/>
                <a:gd name="connsiteX5" fmla="*/ 523569 w 833285"/>
                <a:gd name="connsiteY5" fmla="*/ 213852 h 604686"/>
                <a:gd name="connsiteX6" fmla="*/ 147484 w 833285"/>
                <a:gd name="connsiteY6" fmla="*/ 0 h 604686"/>
                <a:gd name="connsiteX0" fmla="*/ 147484 w 811162"/>
                <a:gd name="connsiteY0" fmla="*/ 0 h 612060"/>
                <a:gd name="connsiteX1" fmla="*/ 0 w 811162"/>
                <a:gd name="connsiteY1" fmla="*/ 258098 h 612060"/>
                <a:gd name="connsiteX2" fmla="*/ 501445 w 811162"/>
                <a:gd name="connsiteY2" fmla="*/ 553066 h 612060"/>
                <a:gd name="connsiteX3" fmla="*/ 803788 w 811162"/>
                <a:gd name="connsiteY3" fmla="*/ 612060 h 612060"/>
                <a:gd name="connsiteX4" fmla="*/ 811162 w 811162"/>
                <a:gd name="connsiteY4" fmla="*/ 235976 h 612060"/>
                <a:gd name="connsiteX5" fmla="*/ 523569 w 811162"/>
                <a:gd name="connsiteY5" fmla="*/ 213852 h 612060"/>
                <a:gd name="connsiteX6" fmla="*/ 147484 w 811162"/>
                <a:gd name="connsiteY6" fmla="*/ 0 h 612060"/>
                <a:gd name="connsiteX0" fmla="*/ 296130 w 811162"/>
                <a:gd name="connsiteY0" fmla="*/ 0 h 481431"/>
                <a:gd name="connsiteX1" fmla="*/ 0 w 811162"/>
                <a:gd name="connsiteY1" fmla="*/ 127469 h 481431"/>
                <a:gd name="connsiteX2" fmla="*/ 501445 w 811162"/>
                <a:gd name="connsiteY2" fmla="*/ 422437 h 481431"/>
                <a:gd name="connsiteX3" fmla="*/ 803788 w 811162"/>
                <a:gd name="connsiteY3" fmla="*/ 481431 h 481431"/>
                <a:gd name="connsiteX4" fmla="*/ 811162 w 811162"/>
                <a:gd name="connsiteY4" fmla="*/ 105347 h 481431"/>
                <a:gd name="connsiteX5" fmla="*/ 523569 w 811162"/>
                <a:gd name="connsiteY5" fmla="*/ 83223 h 481431"/>
                <a:gd name="connsiteX6" fmla="*/ 296130 w 811162"/>
                <a:gd name="connsiteY6" fmla="*/ 0 h 481431"/>
                <a:gd name="connsiteX0" fmla="*/ 287121 w 802153"/>
                <a:gd name="connsiteY0" fmla="*/ 12168 h 493599"/>
                <a:gd name="connsiteX1" fmla="*/ 0 w 802153"/>
                <a:gd name="connsiteY1" fmla="*/ 0 h 493599"/>
                <a:gd name="connsiteX2" fmla="*/ 492436 w 802153"/>
                <a:gd name="connsiteY2" fmla="*/ 434605 h 493599"/>
                <a:gd name="connsiteX3" fmla="*/ 794779 w 802153"/>
                <a:gd name="connsiteY3" fmla="*/ 493599 h 493599"/>
                <a:gd name="connsiteX4" fmla="*/ 802153 w 802153"/>
                <a:gd name="connsiteY4" fmla="*/ 117515 h 493599"/>
                <a:gd name="connsiteX5" fmla="*/ 514560 w 802153"/>
                <a:gd name="connsiteY5" fmla="*/ 95391 h 493599"/>
                <a:gd name="connsiteX6" fmla="*/ 287121 w 802153"/>
                <a:gd name="connsiteY6" fmla="*/ 12168 h 493599"/>
                <a:gd name="connsiteX0" fmla="*/ 287121 w 802153"/>
                <a:gd name="connsiteY0" fmla="*/ 12168 h 493599"/>
                <a:gd name="connsiteX1" fmla="*/ 0 w 802153"/>
                <a:gd name="connsiteY1" fmla="*/ 0 h 493599"/>
                <a:gd name="connsiteX2" fmla="*/ 1453 w 802153"/>
                <a:gd name="connsiteY2" fmla="*/ 362534 h 493599"/>
                <a:gd name="connsiteX3" fmla="*/ 794779 w 802153"/>
                <a:gd name="connsiteY3" fmla="*/ 493599 h 493599"/>
                <a:gd name="connsiteX4" fmla="*/ 802153 w 802153"/>
                <a:gd name="connsiteY4" fmla="*/ 117515 h 493599"/>
                <a:gd name="connsiteX5" fmla="*/ 514560 w 802153"/>
                <a:gd name="connsiteY5" fmla="*/ 95391 h 493599"/>
                <a:gd name="connsiteX6" fmla="*/ 287121 w 802153"/>
                <a:gd name="connsiteY6" fmla="*/ 12168 h 493599"/>
                <a:gd name="connsiteX0" fmla="*/ 287121 w 802153"/>
                <a:gd name="connsiteY0" fmla="*/ 12168 h 606210"/>
                <a:gd name="connsiteX1" fmla="*/ 0 w 802153"/>
                <a:gd name="connsiteY1" fmla="*/ 0 h 606210"/>
                <a:gd name="connsiteX2" fmla="*/ 1453 w 802153"/>
                <a:gd name="connsiteY2" fmla="*/ 362534 h 606210"/>
                <a:gd name="connsiteX3" fmla="*/ 105601 w 802153"/>
                <a:gd name="connsiteY3" fmla="*/ 606210 h 606210"/>
                <a:gd name="connsiteX4" fmla="*/ 802153 w 802153"/>
                <a:gd name="connsiteY4" fmla="*/ 117515 h 606210"/>
                <a:gd name="connsiteX5" fmla="*/ 514560 w 802153"/>
                <a:gd name="connsiteY5" fmla="*/ 95391 h 606210"/>
                <a:gd name="connsiteX6" fmla="*/ 287121 w 802153"/>
                <a:gd name="connsiteY6" fmla="*/ 12168 h 606210"/>
                <a:gd name="connsiteX0" fmla="*/ 287121 w 514560"/>
                <a:gd name="connsiteY0" fmla="*/ 12168 h 606210"/>
                <a:gd name="connsiteX1" fmla="*/ 0 w 514560"/>
                <a:gd name="connsiteY1" fmla="*/ 0 h 606210"/>
                <a:gd name="connsiteX2" fmla="*/ 1453 w 514560"/>
                <a:gd name="connsiteY2" fmla="*/ 362534 h 606210"/>
                <a:gd name="connsiteX3" fmla="*/ 105601 w 514560"/>
                <a:gd name="connsiteY3" fmla="*/ 606210 h 606210"/>
                <a:gd name="connsiteX4" fmla="*/ 428285 w 514560"/>
                <a:gd name="connsiteY4" fmla="*/ 419312 h 606210"/>
                <a:gd name="connsiteX5" fmla="*/ 514560 w 514560"/>
                <a:gd name="connsiteY5" fmla="*/ 95391 h 606210"/>
                <a:gd name="connsiteX6" fmla="*/ 287121 w 514560"/>
                <a:gd name="connsiteY6" fmla="*/ 12168 h 606210"/>
                <a:gd name="connsiteX0" fmla="*/ 287121 w 428285"/>
                <a:gd name="connsiteY0" fmla="*/ 12168 h 606210"/>
                <a:gd name="connsiteX1" fmla="*/ 0 w 428285"/>
                <a:gd name="connsiteY1" fmla="*/ 0 h 606210"/>
                <a:gd name="connsiteX2" fmla="*/ 1453 w 428285"/>
                <a:gd name="connsiteY2" fmla="*/ 362534 h 606210"/>
                <a:gd name="connsiteX3" fmla="*/ 105601 w 428285"/>
                <a:gd name="connsiteY3" fmla="*/ 606210 h 606210"/>
                <a:gd name="connsiteX4" fmla="*/ 428285 w 428285"/>
                <a:gd name="connsiteY4" fmla="*/ 419312 h 606210"/>
                <a:gd name="connsiteX5" fmla="*/ 244294 w 428285"/>
                <a:gd name="connsiteY5" fmla="*/ 230524 h 606210"/>
                <a:gd name="connsiteX6" fmla="*/ 287121 w 428285"/>
                <a:gd name="connsiteY6" fmla="*/ 12168 h 606210"/>
                <a:gd name="connsiteX0" fmla="*/ 287121 w 428285"/>
                <a:gd name="connsiteY0" fmla="*/ 12168 h 606210"/>
                <a:gd name="connsiteX1" fmla="*/ 0 w 428285"/>
                <a:gd name="connsiteY1" fmla="*/ 0 h 606210"/>
                <a:gd name="connsiteX2" fmla="*/ 1453 w 428285"/>
                <a:gd name="connsiteY2" fmla="*/ 362534 h 606210"/>
                <a:gd name="connsiteX3" fmla="*/ 105601 w 428285"/>
                <a:gd name="connsiteY3" fmla="*/ 606210 h 606210"/>
                <a:gd name="connsiteX4" fmla="*/ 428285 w 428285"/>
                <a:gd name="connsiteY4" fmla="*/ 419312 h 606210"/>
                <a:gd name="connsiteX5" fmla="*/ 266816 w 428285"/>
                <a:gd name="connsiteY5" fmla="*/ 217011 h 606210"/>
                <a:gd name="connsiteX6" fmla="*/ 287121 w 428285"/>
                <a:gd name="connsiteY6" fmla="*/ 12168 h 606210"/>
                <a:gd name="connsiteX0" fmla="*/ 287121 w 410267"/>
                <a:gd name="connsiteY0" fmla="*/ 12168 h 606210"/>
                <a:gd name="connsiteX1" fmla="*/ 0 w 410267"/>
                <a:gd name="connsiteY1" fmla="*/ 0 h 606210"/>
                <a:gd name="connsiteX2" fmla="*/ 1453 w 410267"/>
                <a:gd name="connsiteY2" fmla="*/ 362534 h 606210"/>
                <a:gd name="connsiteX3" fmla="*/ 105601 w 410267"/>
                <a:gd name="connsiteY3" fmla="*/ 606210 h 606210"/>
                <a:gd name="connsiteX4" fmla="*/ 410267 w 410267"/>
                <a:gd name="connsiteY4" fmla="*/ 419312 h 606210"/>
                <a:gd name="connsiteX5" fmla="*/ 266816 w 410267"/>
                <a:gd name="connsiteY5" fmla="*/ 217011 h 606210"/>
                <a:gd name="connsiteX6" fmla="*/ 287121 w 410267"/>
                <a:gd name="connsiteY6" fmla="*/ 12168 h 606210"/>
                <a:gd name="connsiteX0" fmla="*/ 287121 w 410267"/>
                <a:gd name="connsiteY0" fmla="*/ 12168 h 606210"/>
                <a:gd name="connsiteX1" fmla="*/ 0 w 410267"/>
                <a:gd name="connsiteY1" fmla="*/ 0 h 606210"/>
                <a:gd name="connsiteX2" fmla="*/ 10462 w 410267"/>
                <a:gd name="connsiteY2" fmla="*/ 344516 h 606210"/>
                <a:gd name="connsiteX3" fmla="*/ 105601 w 410267"/>
                <a:gd name="connsiteY3" fmla="*/ 606210 h 606210"/>
                <a:gd name="connsiteX4" fmla="*/ 410267 w 410267"/>
                <a:gd name="connsiteY4" fmla="*/ 419312 h 606210"/>
                <a:gd name="connsiteX5" fmla="*/ 266816 w 410267"/>
                <a:gd name="connsiteY5" fmla="*/ 217011 h 606210"/>
                <a:gd name="connsiteX6" fmla="*/ 287121 w 410267"/>
                <a:gd name="connsiteY6" fmla="*/ 12168 h 606210"/>
                <a:gd name="connsiteX0" fmla="*/ 287121 w 287121"/>
                <a:gd name="connsiteY0" fmla="*/ 12168 h 667056"/>
                <a:gd name="connsiteX1" fmla="*/ 0 w 287121"/>
                <a:gd name="connsiteY1" fmla="*/ 0 h 667056"/>
                <a:gd name="connsiteX2" fmla="*/ 10462 w 287121"/>
                <a:gd name="connsiteY2" fmla="*/ 344516 h 667056"/>
                <a:gd name="connsiteX3" fmla="*/ 105601 w 287121"/>
                <a:gd name="connsiteY3" fmla="*/ 606210 h 667056"/>
                <a:gd name="connsiteX4" fmla="*/ 252612 w 287121"/>
                <a:gd name="connsiteY4" fmla="*/ 667056 h 667056"/>
                <a:gd name="connsiteX5" fmla="*/ 266816 w 287121"/>
                <a:gd name="connsiteY5" fmla="*/ 217011 h 667056"/>
                <a:gd name="connsiteX6" fmla="*/ 287121 w 287121"/>
                <a:gd name="connsiteY6" fmla="*/ 12168 h 667056"/>
                <a:gd name="connsiteX0" fmla="*/ 924751 w 924751"/>
                <a:gd name="connsiteY0" fmla="*/ 12168 h 667056"/>
                <a:gd name="connsiteX1" fmla="*/ 637630 w 924751"/>
                <a:gd name="connsiteY1" fmla="*/ 0 h 667056"/>
                <a:gd name="connsiteX2" fmla="*/ 648092 w 924751"/>
                <a:gd name="connsiteY2" fmla="*/ 344516 h 667056"/>
                <a:gd name="connsiteX3" fmla="*/ 0 w 924751"/>
                <a:gd name="connsiteY3" fmla="*/ 106217 h 667056"/>
                <a:gd name="connsiteX4" fmla="*/ 890242 w 924751"/>
                <a:gd name="connsiteY4" fmla="*/ 667056 h 667056"/>
                <a:gd name="connsiteX5" fmla="*/ 904446 w 924751"/>
                <a:gd name="connsiteY5" fmla="*/ 217011 h 667056"/>
                <a:gd name="connsiteX6" fmla="*/ 924751 w 924751"/>
                <a:gd name="connsiteY6" fmla="*/ 12168 h 667056"/>
                <a:gd name="connsiteX0" fmla="*/ 924751 w 924751"/>
                <a:gd name="connsiteY0" fmla="*/ 122985 h 777873"/>
                <a:gd name="connsiteX1" fmla="*/ 637630 w 924751"/>
                <a:gd name="connsiteY1" fmla="*/ 110817 h 777873"/>
                <a:gd name="connsiteX2" fmla="*/ 206658 w 924751"/>
                <a:gd name="connsiteY2" fmla="*/ 27412 h 777873"/>
                <a:gd name="connsiteX3" fmla="*/ 0 w 924751"/>
                <a:gd name="connsiteY3" fmla="*/ 217034 h 777873"/>
                <a:gd name="connsiteX4" fmla="*/ 890242 w 924751"/>
                <a:gd name="connsiteY4" fmla="*/ 777873 h 777873"/>
                <a:gd name="connsiteX5" fmla="*/ 904446 w 924751"/>
                <a:gd name="connsiteY5" fmla="*/ 327828 h 777873"/>
                <a:gd name="connsiteX6" fmla="*/ 924751 w 924751"/>
                <a:gd name="connsiteY6" fmla="*/ 122985 h 777873"/>
                <a:gd name="connsiteX0" fmla="*/ 924751 w 924751"/>
                <a:gd name="connsiteY0" fmla="*/ 112544 h 767432"/>
                <a:gd name="connsiteX1" fmla="*/ 583576 w 924751"/>
                <a:gd name="connsiteY1" fmla="*/ 343615 h 767432"/>
                <a:gd name="connsiteX2" fmla="*/ 206658 w 924751"/>
                <a:gd name="connsiteY2" fmla="*/ 16971 h 767432"/>
                <a:gd name="connsiteX3" fmla="*/ 0 w 924751"/>
                <a:gd name="connsiteY3" fmla="*/ 206593 h 767432"/>
                <a:gd name="connsiteX4" fmla="*/ 890242 w 924751"/>
                <a:gd name="connsiteY4" fmla="*/ 767432 h 767432"/>
                <a:gd name="connsiteX5" fmla="*/ 904446 w 924751"/>
                <a:gd name="connsiteY5" fmla="*/ 317387 h 767432"/>
                <a:gd name="connsiteX6" fmla="*/ 924751 w 924751"/>
                <a:gd name="connsiteY6" fmla="*/ 112544 h 767432"/>
                <a:gd name="connsiteX0" fmla="*/ 924751 w 924751"/>
                <a:gd name="connsiteY0" fmla="*/ 111987 h 766875"/>
                <a:gd name="connsiteX1" fmla="*/ 583576 w 924751"/>
                <a:gd name="connsiteY1" fmla="*/ 343058 h 766875"/>
                <a:gd name="connsiteX2" fmla="*/ 206658 w 924751"/>
                <a:gd name="connsiteY2" fmla="*/ 16414 h 766875"/>
                <a:gd name="connsiteX3" fmla="*/ 0 w 924751"/>
                <a:gd name="connsiteY3" fmla="*/ 206036 h 766875"/>
                <a:gd name="connsiteX4" fmla="*/ 890242 w 924751"/>
                <a:gd name="connsiteY4" fmla="*/ 766875 h 766875"/>
                <a:gd name="connsiteX5" fmla="*/ 904446 w 924751"/>
                <a:gd name="connsiteY5" fmla="*/ 316830 h 766875"/>
                <a:gd name="connsiteX6" fmla="*/ 924751 w 924751"/>
                <a:gd name="connsiteY6" fmla="*/ 111987 h 766875"/>
                <a:gd name="connsiteX0" fmla="*/ 1059884 w 1059884"/>
                <a:gd name="connsiteY0" fmla="*/ 44421 h 766875"/>
                <a:gd name="connsiteX1" fmla="*/ 583576 w 1059884"/>
                <a:gd name="connsiteY1" fmla="*/ 343058 h 766875"/>
                <a:gd name="connsiteX2" fmla="*/ 206658 w 1059884"/>
                <a:gd name="connsiteY2" fmla="*/ 16414 h 766875"/>
                <a:gd name="connsiteX3" fmla="*/ 0 w 1059884"/>
                <a:gd name="connsiteY3" fmla="*/ 206036 h 766875"/>
                <a:gd name="connsiteX4" fmla="*/ 890242 w 1059884"/>
                <a:gd name="connsiteY4" fmla="*/ 766875 h 766875"/>
                <a:gd name="connsiteX5" fmla="*/ 904446 w 1059884"/>
                <a:gd name="connsiteY5" fmla="*/ 316830 h 766875"/>
                <a:gd name="connsiteX6" fmla="*/ 1059884 w 1059884"/>
                <a:gd name="connsiteY6" fmla="*/ 44421 h 766875"/>
                <a:gd name="connsiteX0" fmla="*/ 1059884 w 1179216"/>
                <a:gd name="connsiteY0" fmla="*/ 44421 h 766875"/>
                <a:gd name="connsiteX1" fmla="*/ 583576 w 1179216"/>
                <a:gd name="connsiteY1" fmla="*/ 343058 h 766875"/>
                <a:gd name="connsiteX2" fmla="*/ 206658 w 1179216"/>
                <a:gd name="connsiteY2" fmla="*/ 16414 h 766875"/>
                <a:gd name="connsiteX3" fmla="*/ 0 w 1179216"/>
                <a:gd name="connsiteY3" fmla="*/ 206036 h 766875"/>
                <a:gd name="connsiteX4" fmla="*/ 890242 w 1179216"/>
                <a:gd name="connsiteY4" fmla="*/ 766875 h 766875"/>
                <a:gd name="connsiteX5" fmla="*/ 1179216 w 1179216"/>
                <a:gd name="connsiteY5" fmla="*/ 312326 h 766875"/>
                <a:gd name="connsiteX6" fmla="*/ 1059884 w 1179216"/>
                <a:gd name="connsiteY6" fmla="*/ 44421 h 766875"/>
                <a:gd name="connsiteX0" fmla="*/ 1064389 w 1179216"/>
                <a:gd name="connsiteY0" fmla="*/ 62438 h 766875"/>
                <a:gd name="connsiteX1" fmla="*/ 583576 w 1179216"/>
                <a:gd name="connsiteY1" fmla="*/ 343058 h 766875"/>
                <a:gd name="connsiteX2" fmla="*/ 206658 w 1179216"/>
                <a:gd name="connsiteY2" fmla="*/ 16414 h 766875"/>
                <a:gd name="connsiteX3" fmla="*/ 0 w 1179216"/>
                <a:gd name="connsiteY3" fmla="*/ 206036 h 766875"/>
                <a:gd name="connsiteX4" fmla="*/ 890242 w 1179216"/>
                <a:gd name="connsiteY4" fmla="*/ 766875 h 766875"/>
                <a:gd name="connsiteX5" fmla="*/ 1179216 w 1179216"/>
                <a:gd name="connsiteY5" fmla="*/ 312326 h 766875"/>
                <a:gd name="connsiteX6" fmla="*/ 1064389 w 1179216"/>
                <a:gd name="connsiteY6" fmla="*/ 62438 h 766875"/>
                <a:gd name="connsiteX0" fmla="*/ 1064389 w 1179216"/>
                <a:gd name="connsiteY0" fmla="*/ 62438 h 793901"/>
                <a:gd name="connsiteX1" fmla="*/ 583576 w 1179216"/>
                <a:gd name="connsiteY1" fmla="*/ 343058 h 793901"/>
                <a:gd name="connsiteX2" fmla="*/ 206658 w 1179216"/>
                <a:gd name="connsiteY2" fmla="*/ 16414 h 793901"/>
                <a:gd name="connsiteX3" fmla="*/ 0 w 1179216"/>
                <a:gd name="connsiteY3" fmla="*/ 206036 h 793901"/>
                <a:gd name="connsiteX4" fmla="*/ 867720 w 1179216"/>
                <a:gd name="connsiteY4" fmla="*/ 793901 h 793901"/>
                <a:gd name="connsiteX5" fmla="*/ 1179216 w 1179216"/>
                <a:gd name="connsiteY5" fmla="*/ 312326 h 793901"/>
                <a:gd name="connsiteX6" fmla="*/ 1064389 w 1179216"/>
                <a:gd name="connsiteY6" fmla="*/ 62438 h 793901"/>
                <a:gd name="connsiteX0" fmla="*/ 1064389 w 1179216"/>
                <a:gd name="connsiteY0" fmla="*/ 62438 h 793901"/>
                <a:gd name="connsiteX1" fmla="*/ 583576 w 1179216"/>
                <a:gd name="connsiteY1" fmla="*/ 343058 h 793901"/>
                <a:gd name="connsiteX2" fmla="*/ 206658 w 1179216"/>
                <a:gd name="connsiteY2" fmla="*/ 16414 h 793901"/>
                <a:gd name="connsiteX3" fmla="*/ 0 w 1179216"/>
                <a:gd name="connsiteY3" fmla="*/ 206036 h 793901"/>
                <a:gd name="connsiteX4" fmla="*/ 867720 w 1179216"/>
                <a:gd name="connsiteY4" fmla="*/ 793901 h 793901"/>
                <a:gd name="connsiteX5" fmla="*/ 1179216 w 1179216"/>
                <a:gd name="connsiteY5" fmla="*/ 312326 h 793901"/>
                <a:gd name="connsiteX6" fmla="*/ 1064389 w 1179216"/>
                <a:gd name="connsiteY6" fmla="*/ 62438 h 793901"/>
                <a:gd name="connsiteX0" fmla="*/ 1064389 w 1179216"/>
                <a:gd name="connsiteY0" fmla="*/ 62438 h 793901"/>
                <a:gd name="connsiteX1" fmla="*/ 583576 w 1179216"/>
                <a:gd name="connsiteY1" fmla="*/ 343058 h 793901"/>
                <a:gd name="connsiteX2" fmla="*/ 206658 w 1179216"/>
                <a:gd name="connsiteY2" fmla="*/ 16414 h 793901"/>
                <a:gd name="connsiteX3" fmla="*/ 0 w 1179216"/>
                <a:gd name="connsiteY3" fmla="*/ 206036 h 793901"/>
                <a:gd name="connsiteX4" fmla="*/ 867720 w 1179216"/>
                <a:gd name="connsiteY4" fmla="*/ 793901 h 793901"/>
                <a:gd name="connsiteX5" fmla="*/ 1179216 w 1179216"/>
                <a:gd name="connsiteY5" fmla="*/ 312326 h 793901"/>
                <a:gd name="connsiteX6" fmla="*/ 1064389 w 1179216"/>
                <a:gd name="connsiteY6" fmla="*/ 62438 h 793901"/>
                <a:gd name="connsiteX0" fmla="*/ 1064389 w 1179216"/>
                <a:gd name="connsiteY0" fmla="*/ 62438 h 793901"/>
                <a:gd name="connsiteX1" fmla="*/ 583576 w 1179216"/>
                <a:gd name="connsiteY1" fmla="*/ 343058 h 793901"/>
                <a:gd name="connsiteX2" fmla="*/ 206658 w 1179216"/>
                <a:gd name="connsiteY2" fmla="*/ 16414 h 793901"/>
                <a:gd name="connsiteX3" fmla="*/ 0 w 1179216"/>
                <a:gd name="connsiteY3" fmla="*/ 206036 h 793901"/>
                <a:gd name="connsiteX4" fmla="*/ 867720 w 1179216"/>
                <a:gd name="connsiteY4" fmla="*/ 793901 h 793901"/>
                <a:gd name="connsiteX5" fmla="*/ 1179216 w 1179216"/>
                <a:gd name="connsiteY5" fmla="*/ 312326 h 793901"/>
                <a:gd name="connsiteX6" fmla="*/ 1064389 w 1179216"/>
                <a:gd name="connsiteY6" fmla="*/ 62438 h 793901"/>
                <a:gd name="connsiteX0" fmla="*/ 1064389 w 1179216"/>
                <a:gd name="connsiteY0" fmla="*/ 62438 h 793901"/>
                <a:gd name="connsiteX1" fmla="*/ 583576 w 1179216"/>
                <a:gd name="connsiteY1" fmla="*/ 343058 h 793901"/>
                <a:gd name="connsiteX2" fmla="*/ 206658 w 1179216"/>
                <a:gd name="connsiteY2" fmla="*/ 16414 h 793901"/>
                <a:gd name="connsiteX3" fmla="*/ 0 w 1179216"/>
                <a:gd name="connsiteY3" fmla="*/ 206036 h 793901"/>
                <a:gd name="connsiteX4" fmla="*/ 867720 w 1179216"/>
                <a:gd name="connsiteY4" fmla="*/ 793901 h 793901"/>
                <a:gd name="connsiteX5" fmla="*/ 1179216 w 1179216"/>
                <a:gd name="connsiteY5" fmla="*/ 312326 h 793901"/>
                <a:gd name="connsiteX6" fmla="*/ 1064389 w 1179216"/>
                <a:gd name="connsiteY6" fmla="*/ 62438 h 79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216" h="793901">
                  <a:moveTo>
                    <a:pt x="1064389" y="62438"/>
                  </a:moveTo>
                  <a:lnTo>
                    <a:pt x="583576" y="343058"/>
                  </a:lnTo>
                  <a:cubicBezTo>
                    <a:pt x="507484" y="486425"/>
                    <a:pt x="206174" y="-104431"/>
                    <a:pt x="206658" y="16414"/>
                  </a:cubicBezTo>
                  <a:lnTo>
                    <a:pt x="0" y="206036"/>
                  </a:lnTo>
                  <a:cubicBezTo>
                    <a:pt x="239691" y="465053"/>
                    <a:pt x="236142" y="602451"/>
                    <a:pt x="867720" y="793901"/>
                  </a:cubicBezTo>
                  <a:cubicBezTo>
                    <a:pt x="958038" y="295543"/>
                    <a:pt x="1075384" y="472851"/>
                    <a:pt x="1179216" y="312326"/>
                  </a:cubicBezTo>
                  <a:lnTo>
                    <a:pt x="1064389" y="62438"/>
                  </a:lnTo>
                  <a:close/>
                </a:path>
              </a:pathLst>
            </a:custGeom>
            <a:solidFill>
              <a:srgbClr val="00B050">
                <a:alpha val="41000"/>
              </a:srgbClr>
            </a:solidFill>
            <a:ln w="25400">
              <a:solidFill>
                <a:srgbClr val="00B05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62" name="Forme libre 61"/>
            <p:cNvSpPr/>
            <p:nvPr/>
          </p:nvSpPr>
          <p:spPr>
            <a:xfrm>
              <a:off x="1128622" y="3212281"/>
              <a:ext cx="909076" cy="1129208"/>
            </a:xfrm>
            <a:custGeom>
              <a:avLst/>
              <a:gdLst>
                <a:gd name="connsiteX0" fmla="*/ 0 w 848033"/>
                <a:gd name="connsiteY0" fmla="*/ 412954 h 693174"/>
                <a:gd name="connsiteX1" fmla="*/ 154858 w 848033"/>
                <a:gd name="connsiteY1" fmla="*/ 693174 h 693174"/>
                <a:gd name="connsiteX2" fmla="*/ 693174 w 848033"/>
                <a:gd name="connsiteY2" fmla="*/ 420329 h 693174"/>
                <a:gd name="connsiteX3" fmla="*/ 848033 w 848033"/>
                <a:gd name="connsiteY3" fmla="*/ 191729 h 693174"/>
                <a:gd name="connsiteX4" fmla="*/ 508820 w 848033"/>
                <a:gd name="connsiteY4" fmla="*/ 0 h 693174"/>
                <a:gd name="connsiteX5" fmla="*/ 376084 w 848033"/>
                <a:gd name="connsiteY5" fmla="*/ 250722 h 693174"/>
                <a:gd name="connsiteX6" fmla="*/ 0 w 848033"/>
                <a:gd name="connsiteY6" fmla="*/ 412954 h 693174"/>
                <a:gd name="connsiteX0" fmla="*/ 0 w 1130104"/>
                <a:gd name="connsiteY0" fmla="*/ 412954 h 693174"/>
                <a:gd name="connsiteX1" fmla="*/ 154858 w 1130104"/>
                <a:gd name="connsiteY1" fmla="*/ 693174 h 693174"/>
                <a:gd name="connsiteX2" fmla="*/ 1130104 w 1130104"/>
                <a:gd name="connsiteY2" fmla="*/ 568975 h 693174"/>
                <a:gd name="connsiteX3" fmla="*/ 848033 w 1130104"/>
                <a:gd name="connsiteY3" fmla="*/ 191729 h 693174"/>
                <a:gd name="connsiteX4" fmla="*/ 508820 w 1130104"/>
                <a:gd name="connsiteY4" fmla="*/ 0 h 693174"/>
                <a:gd name="connsiteX5" fmla="*/ 376084 w 1130104"/>
                <a:gd name="connsiteY5" fmla="*/ 250722 h 693174"/>
                <a:gd name="connsiteX6" fmla="*/ 0 w 1130104"/>
                <a:gd name="connsiteY6" fmla="*/ 412954 h 693174"/>
                <a:gd name="connsiteX0" fmla="*/ 0 w 1130104"/>
                <a:gd name="connsiteY0" fmla="*/ 412954 h 679660"/>
                <a:gd name="connsiteX1" fmla="*/ 974665 w 1130104"/>
                <a:gd name="connsiteY1" fmla="*/ 679660 h 679660"/>
                <a:gd name="connsiteX2" fmla="*/ 1130104 w 1130104"/>
                <a:gd name="connsiteY2" fmla="*/ 568975 h 679660"/>
                <a:gd name="connsiteX3" fmla="*/ 848033 w 1130104"/>
                <a:gd name="connsiteY3" fmla="*/ 191729 h 679660"/>
                <a:gd name="connsiteX4" fmla="*/ 508820 w 1130104"/>
                <a:gd name="connsiteY4" fmla="*/ 0 h 679660"/>
                <a:gd name="connsiteX5" fmla="*/ 376084 w 1130104"/>
                <a:gd name="connsiteY5" fmla="*/ 250722 h 679660"/>
                <a:gd name="connsiteX6" fmla="*/ 0 w 1130104"/>
                <a:gd name="connsiteY6" fmla="*/ 412954 h 679660"/>
                <a:gd name="connsiteX0" fmla="*/ 110395 w 754020"/>
                <a:gd name="connsiteY0" fmla="*/ 858893 h 858893"/>
                <a:gd name="connsiteX1" fmla="*/ 598581 w 754020"/>
                <a:gd name="connsiteY1" fmla="*/ 679660 h 858893"/>
                <a:gd name="connsiteX2" fmla="*/ 754020 w 754020"/>
                <a:gd name="connsiteY2" fmla="*/ 568975 h 858893"/>
                <a:gd name="connsiteX3" fmla="*/ 471949 w 754020"/>
                <a:gd name="connsiteY3" fmla="*/ 191729 h 858893"/>
                <a:gd name="connsiteX4" fmla="*/ 132736 w 754020"/>
                <a:gd name="connsiteY4" fmla="*/ 0 h 858893"/>
                <a:gd name="connsiteX5" fmla="*/ 0 w 754020"/>
                <a:gd name="connsiteY5" fmla="*/ 250722 h 858893"/>
                <a:gd name="connsiteX6" fmla="*/ 110395 w 754020"/>
                <a:gd name="connsiteY6" fmla="*/ 858893 h 858893"/>
                <a:gd name="connsiteX0" fmla="*/ 110395 w 754020"/>
                <a:gd name="connsiteY0" fmla="*/ 777813 h 777813"/>
                <a:gd name="connsiteX1" fmla="*/ 598581 w 754020"/>
                <a:gd name="connsiteY1" fmla="*/ 598580 h 777813"/>
                <a:gd name="connsiteX2" fmla="*/ 754020 w 754020"/>
                <a:gd name="connsiteY2" fmla="*/ 487895 h 777813"/>
                <a:gd name="connsiteX3" fmla="*/ 471949 w 754020"/>
                <a:gd name="connsiteY3" fmla="*/ 110649 h 777813"/>
                <a:gd name="connsiteX4" fmla="*/ 348949 w 754020"/>
                <a:gd name="connsiteY4" fmla="*/ 0 h 777813"/>
                <a:gd name="connsiteX5" fmla="*/ 0 w 754020"/>
                <a:gd name="connsiteY5" fmla="*/ 169642 h 777813"/>
                <a:gd name="connsiteX6" fmla="*/ 110395 w 754020"/>
                <a:gd name="connsiteY6" fmla="*/ 777813 h 777813"/>
                <a:gd name="connsiteX0" fmla="*/ 74360 w 717985"/>
                <a:gd name="connsiteY0" fmla="*/ 806366 h 806366"/>
                <a:gd name="connsiteX1" fmla="*/ 562546 w 717985"/>
                <a:gd name="connsiteY1" fmla="*/ 627133 h 806366"/>
                <a:gd name="connsiteX2" fmla="*/ 717985 w 717985"/>
                <a:gd name="connsiteY2" fmla="*/ 516448 h 806366"/>
                <a:gd name="connsiteX3" fmla="*/ 435914 w 717985"/>
                <a:gd name="connsiteY3" fmla="*/ 139202 h 806366"/>
                <a:gd name="connsiteX4" fmla="*/ 312914 w 717985"/>
                <a:gd name="connsiteY4" fmla="*/ 28553 h 806366"/>
                <a:gd name="connsiteX5" fmla="*/ 0 w 717985"/>
                <a:gd name="connsiteY5" fmla="*/ 0 h 806366"/>
                <a:gd name="connsiteX6" fmla="*/ 74360 w 717985"/>
                <a:gd name="connsiteY6" fmla="*/ 806366 h 806366"/>
                <a:gd name="connsiteX0" fmla="*/ 33820 w 677445"/>
                <a:gd name="connsiteY0" fmla="*/ 819879 h 819879"/>
                <a:gd name="connsiteX1" fmla="*/ 522006 w 677445"/>
                <a:gd name="connsiteY1" fmla="*/ 640646 h 819879"/>
                <a:gd name="connsiteX2" fmla="*/ 677445 w 677445"/>
                <a:gd name="connsiteY2" fmla="*/ 529961 h 819879"/>
                <a:gd name="connsiteX3" fmla="*/ 395374 w 677445"/>
                <a:gd name="connsiteY3" fmla="*/ 152715 h 819879"/>
                <a:gd name="connsiteX4" fmla="*/ 272374 w 677445"/>
                <a:gd name="connsiteY4" fmla="*/ 42066 h 819879"/>
                <a:gd name="connsiteX5" fmla="*/ 0 w 677445"/>
                <a:gd name="connsiteY5" fmla="*/ 0 h 819879"/>
                <a:gd name="connsiteX6" fmla="*/ 33820 w 677445"/>
                <a:gd name="connsiteY6" fmla="*/ 819879 h 819879"/>
                <a:gd name="connsiteX0" fmla="*/ 48182 w 691807"/>
                <a:gd name="connsiteY0" fmla="*/ 819879 h 819879"/>
                <a:gd name="connsiteX1" fmla="*/ 536368 w 691807"/>
                <a:gd name="connsiteY1" fmla="*/ 640646 h 819879"/>
                <a:gd name="connsiteX2" fmla="*/ 691807 w 691807"/>
                <a:gd name="connsiteY2" fmla="*/ 529961 h 819879"/>
                <a:gd name="connsiteX3" fmla="*/ 409736 w 691807"/>
                <a:gd name="connsiteY3" fmla="*/ 152715 h 819879"/>
                <a:gd name="connsiteX4" fmla="*/ 286736 w 691807"/>
                <a:gd name="connsiteY4" fmla="*/ 42066 h 819879"/>
                <a:gd name="connsiteX5" fmla="*/ 14362 w 691807"/>
                <a:gd name="connsiteY5" fmla="*/ 0 h 819879"/>
                <a:gd name="connsiteX6" fmla="*/ 48182 w 691807"/>
                <a:gd name="connsiteY6" fmla="*/ 819879 h 819879"/>
                <a:gd name="connsiteX0" fmla="*/ 68004 w 689107"/>
                <a:gd name="connsiteY0" fmla="*/ 846906 h 846906"/>
                <a:gd name="connsiteX1" fmla="*/ 533668 w 689107"/>
                <a:gd name="connsiteY1" fmla="*/ 640646 h 846906"/>
                <a:gd name="connsiteX2" fmla="*/ 689107 w 689107"/>
                <a:gd name="connsiteY2" fmla="*/ 529961 h 846906"/>
                <a:gd name="connsiteX3" fmla="*/ 407036 w 689107"/>
                <a:gd name="connsiteY3" fmla="*/ 152715 h 846906"/>
                <a:gd name="connsiteX4" fmla="*/ 284036 w 689107"/>
                <a:gd name="connsiteY4" fmla="*/ 42066 h 846906"/>
                <a:gd name="connsiteX5" fmla="*/ 11662 w 689107"/>
                <a:gd name="connsiteY5" fmla="*/ 0 h 846906"/>
                <a:gd name="connsiteX6" fmla="*/ 68004 w 689107"/>
                <a:gd name="connsiteY6" fmla="*/ 846906 h 846906"/>
                <a:gd name="connsiteX0" fmla="*/ 68004 w 689107"/>
                <a:gd name="connsiteY0" fmla="*/ 846906 h 846906"/>
                <a:gd name="connsiteX1" fmla="*/ 362500 w 689107"/>
                <a:gd name="connsiteY1" fmla="*/ 735239 h 846906"/>
                <a:gd name="connsiteX2" fmla="*/ 689107 w 689107"/>
                <a:gd name="connsiteY2" fmla="*/ 529961 h 846906"/>
                <a:gd name="connsiteX3" fmla="*/ 407036 w 689107"/>
                <a:gd name="connsiteY3" fmla="*/ 152715 h 846906"/>
                <a:gd name="connsiteX4" fmla="*/ 284036 w 689107"/>
                <a:gd name="connsiteY4" fmla="*/ 42066 h 846906"/>
                <a:gd name="connsiteX5" fmla="*/ 11662 w 689107"/>
                <a:gd name="connsiteY5" fmla="*/ 0 h 846906"/>
                <a:gd name="connsiteX6" fmla="*/ 68004 w 689107"/>
                <a:gd name="connsiteY6" fmla="*/ 846906 h 846906"/>
                <a:gd name="connsiteX0" fmla="*/ 68004 w 689107"/>
                <a:gd name="connsiteY0" fmla="*/ 846906 h 846906"/>
                <a:gd name="connsiteX1" fmla="*/ 362500 w 689107"/>
                <a:gd name="connsiteY1" fmla="*/ 735239 h 846906"/>
                <a:gd name="connsiteX2" fmla="*/ 689107 w 689107"/>
                <a:gd name="connsiteY2" fmla="*/ 529961 h 846906"/>
                <a:gd name="connsiteX3" fmla="*/ 663789 w 689107"/>
                <a:gd name="connsiteY3" fmla="*/ 440998 h 846906"/>
                <a:gd name="connsiteX4" fmla="*/ 284036 w 689107"/>
                <a:gd name="connsiteY4" fmla="*/ 42066 h 846906"/>
                <a:gd name="connsiteX5" fmla="*/ 11662 w 689107"/>
                <a:gd name="connsiteY5" fmla="*/ 0 h 846906"/>
                <a:gd name="connsiteX6" fmla="*/ 68004 w 689107"/>
                <a:gd name="connsiteY6" fmla="*/ 846906 h 846906"/>
                <a:gd name="connsiteX0" fmla="*/ 68004 w 663789"/>
                <a:gd name="connsiteY0" fmla="*/ 846906 h 846906"/>
                <a:gd name="connsiteX1" fmla="*/ 362500 w 663789"/>
                <a:gd name="connsiteY1" fmla="*/ 735239 h 846906"/>
                <a:gd name="connsiteX2" fmla="*/ 513434 w 663789"/>
                <a:gd name="connsiteY2" fmla="*/ 642572 h 846906"/>
                <a:gd name="connsiteX3" fmla="*/ 663789 w 663789"/>
                <a:gd name="connsiteY3" fmla="*/ 440998 h 846906"/>
                <a:gd name="connsiteX4" fmla="*/ 284036 w 663789"/>
                <a:gd name="connsiteY4" fmla="*/ 42066 h 846906"/>
                <a:gd name="connsiteX5" fmla="*/ 11662 w 663789"/>
                <a:gd name="connsiteY5" fmla="*/ 0 h 846906"/>
                <a:gd name="connsiteX6" fmla="*/ 68004 w 663789"/>
                <a:gd name="connsiteY6" fmla="*/ 846906 h 846906"/>
                <a:gd name="connsiteX0" fmla="*/ 68004 w 681807"/>
                <a:gd name="connsiteY0" fmla="*/ 846906 h 846906"/>
                <a:gd name="connsiteX1" fmla="*/ 362500 w 681807"/>
                <a:gd name="connsiteY1" fmla="*/ 735239 h 846906"/>
                <a:gd name="connsiteX2" fmla="*/ 513434 w 681807"/>
                <a:gd name="connsiteY2" fmla="*/ 642572 h 846906"/>
                <a:gd name="connsiteX3" fmla="*/ 681807 w 681807"/>
                <a:gd name="connsiteY3" fmla="*/ 504060 h 846906"/>
                <a:gd name="connsiteX4" fmla="*/ 284036 w 681807"/>
                <a:gd name="connsiteY4" fmla="*/ 42066 h 846906"/>
                <a:gd name="connsiteX5" fmla="*/ 11662 w 681807"/>
                <a:gd name="connsiteY5" fmla="*/ 0 h 846906"/>
                <a:gd name="connsiteX6" fmla="*/ 68004 w 681807"/>
                <a:gd name="connsiteY6" fmla="*/ 846906 h 846906"/>
                <a:gd name="connsiteX0" fmla="*/ 68004 w 681807"/>
                <a:gd name="connsiteY0" fmla="*/ 846906 h 846906"/>
                <a:gd name="connsiteX1" fmla="*/ 362500 w 681807"/>
                <a:gd name="connsiteY1" fmla="*/ 735239 h 846906"/>
                <a:gd name="connsiteX2" fmla="*/ 513434 w 681807"/>
                <a:gd name="connsiteY2" fmla="*/ 642572 h 846906"/>
                <a:gd name="connsiteX3" fmla="*/ 681807 w 681807"/>
                <a:gd name="connsiteY3" fmla="*/ 504060 h 846906"/>
                <a:gd name="connsiteX4" fmla="*/ 284036 w 681807"/>
                <a:gd name="connsiteY4" fmla="*/ 42066 h 846906"/>
                <a:gd name="connsiteX5" fmla="*/ 11662 w 681807"/>
                <a:gd name="connsiteY5" fmla="*/ 0 h 846906"/>
                <a:gd name="connsiteX6" fmla="*/ 68004 w 681807"/>
                <a:gd name="connsiteY6" fmla="*/ 846906 h 84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807" h="846906">
                  <a:moveTo>
                    <a:pt x="68004" y="846906"/>
                  </a:moveTo>
                  <a:lnTo>
                    <a:pt x="362500" y="735239"/>
                  </a:lnTo>
                  <a:cubicBezTo>
                    <a:pt x="412811" y="704350"/>
                    <a:pt x="174840" y="353646"/>
                    <a:pt x="513434" y="642572"/>
                  </a:cubicBezTo>
                  <a:lnTo>
                    <a:pt x="681807" y="504060"/>
                  </a:lnTo>
                  <a:lnTo>
                    <a:pt x="284036" y="42066"/>
                  </a:lnTo>
                  <a:lnTo>
                    <a:pt x="11662" y="0"/>
                  </a:lnTo>
                  <a:cubicBezTo>
                    <a:pt x="-31118" y="268789"/>
                    <a:pt x="56731" y="573613"/>
                    <a:pt x="68004" y="846906"/>
                  </a:cubicBezTo>
                  <a:close/>
                </a:path>
              </a:pathLst>
            </a:custGeom>
            <a:solidFill>
              <a:srgbClr val="00B050">
                <a:alpha val="41000"/>
              </a:srgbClr>
            </a:solidFill>
            <a:ln w="25400">
              <a:solidFill>
                <a:srgbClr val="00B05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63" name="Forme libre 62"/>
            <p:cNvSpPr/>
            <p:nvPr/>
          </p:nvSpPr>
          <p:spPr>
            <a:xfrm>
              <a:off x="1689761" y="1470135"/>
              <a:ext cx="1297035" cy="1028368"/>
            </a:xfrm>
            <a:custGeom>
              <a:avLst/>
              <a:gdLst>
                <a:gd name="connsiteX0" fmla="*/ 0 w 848033"/>
                <a:gd name="connsiteY0" fmla="*/ 412954 h 693174"/>
                <a:gd name="connsiteX1" fmla="*/ 154858 w 848033"/>
                <a:gd name="connsiteY1" fmla="*/ 693174 h 693174"/>
                <a:gd name="connsiteX2" fmla="*/ 693174 w 848033"/>
                <a:gd name="connsiteY2" fmla="*/ 420329 h 693174"/>
                <a:gd name="connsiteX3" fmla="*/ 848033 w 848033"/>
                <a:gd name="connsiteY3" fmla="*/ 191729 h 693174"/>
                <a:gd name="connsiteX4" fmla="*/ 508820 w 848033"/>
                <a:gd name="connsiteY4" fmla="*/ 0 h 693174"/>
                <a:gd name="connsiteX5" fmla="*/ 376084 w 848033"/>
                <a:gd name="connsiteY5" fmla="*/ 250722 h 693174"/>
                <a:gd name="connsiteX6" fmla="*/ 0 w 848033"/>
                <a:gd name="connsiteY6" fmla="*/ 412954 h 693174"/>
                <a:gd name="connsiteX0" fmla="*/ 0 w 877855"/>
                <a:gd name="connsiteY0" fmla="*/ 412954 h 693174"/>
                <a:gd name="connsiteX1" fmla="*/ 154858 w 877855"/>
                <a:gd name="connsiteY1" fmla="*/ 693174 h 693174"/>
                <a:gd name="connsiteX2" fmla="*/ 877855 w 877855"/>
                <a:gd name="connsiteY2" fmla="*/ 668073 h 693174"/>
                <a:gd name="connsiteX3" fmla="*/ 848033 w 877855"/>
                <a:gd name="connsiteY3" fmla="*/ 191729 h 693174"/>
                <a:gd name="connsiteX4" fmla="*/ 508820 w 877855"/>
                <a:gd name="connsiteY4" fmla="*/ 0 h 693174"/>
                <a:gd name="connsiteX5" fmla="*/ 376084 w 877855"/>
                <a:gd name="connsiteY5" fmla="*/ 250722 h 693174"/>
                <a:gd name="connsiteX6" fmla="*/ 0 w 877855"/>
                <a:gd name="connsiteY6" fmla="*/ 412954 h 693174"/>
                <a:gd name="connsiteX0" fmla="*/ 0 w 877855"/>
                <a:gd name="connsiteY0" fmla="*/ 412954 h 679661"/>
                <a:gd name="connsiteX1" fmla="*/ 605301 w 877855"/>
                <a:gd name="connsiteY1" fmla="*/ 679661 h 679661"/>
                <a:gd name="connsiteX2" fmla="*/ 877855 w 877855"/>
                <a:gd name="connsiteY2" fmla="*/ 668073 h 679661"/>
                <a:gd name="connsiteX3" fmla="*/ 848033 w 877855"/>
                <a:gd name="connsiteY3" fmla="*/ 191729 h 679661"/>
                <a:gd name="connsiteX4" fmla="*/ 508820 w 877855"/>
                <a:gd name="connsiteY4" fmla="*/ 0 h 679661"/>
                <a:gd name="connsiteX5" fmla="*/ 376084 w 877855"/>
                <a:gd name="connsiteY5" fmla="*/ 250722 h 679661"/>
                <a:gd name="connsiteX6" fmla="*/ 0 w 877855"/>
                <a:gd name="connsiteY6" fmla="*/ 412954 h 679661"/>
                <a:gd name="connsiteX0" fmla="*/ 0 w 607589"/>
                <a:gd name="connsiteY0" fmla="*/ 363406 h 679661"/>
                <a:gd name="connsiteX1" fmla="*/ 335035 w 607589"/>
                <a:gd name="connsiteY1" fmla="*/ 679661 h 679661"/>
                <a:gd name="connsiteX2" fmla="*/ 607589 w 607589"/>
                <a:gd name="connsiteY2" fmla="*/ 668073 h 679661"/>
                <a:gd name="connsiteX3" fmla="*/ 577767 w 607589"/>
                <a:gd name="connsiteY3" fmla="*/ 191729 h 679661"/>
                <a:gd name="connsiteX4" fmla="*/ 238554 w 607589"/>
                <a:gd name="connsiteY4" fmla="*/ 0 h 679661"/>
                <a:gd name="connsiteX5" fmla="*/ 105818 w 607589"/>
                <a:gd name="connsiteY5" fmla="*/ 250722 h 679661"/>
                <a:gd name="connsiteX6" fmla="*/ 0 w 607589"/>
                <a:gd name="connsiteY6" fmla="*/ 363406 h 679661"/>
                <a:gd name="connsiteX0" fmla="*/ 0 w 607589"/>
                <a:gd name="connsiteY0" fmla="*/ 363406 h 679661"/>
                <a:gd name="connsiteX1" fmla="*/ 335035 w 607589"/>
                <a:gd name="connsiteY1" fmla="*/ 679661 h 679661"/>
                <a:gd name="connsiteX2" fmla="*/ 607589 w 607589"/>
                <a:gd name="connsiteY2" fmla="*/ 668073 h 679661"/>
                <a:gd name="connsiteX3" fmla="*/ 595784 w 607589"/>
                <a:gd name="connsiteY3" fmla="*/ 358393 h 679661"/>
                <a:gd name="connsiteX4" fmla="*/ 238554 w 607589"/>
                <a:gd name="connsiteY4" fmla="*/ 0 h 679661"/>
                <a:gd name="connsiteX5" fmla="*/ 105818 w 607589"/>
                <a:gd name="connsiteY5" fmla="*/ 250722 h 679661"/>
                <a:gd name="connsiteX6" fmla="*/ 0 w 607589"/>
                <a:gd name="connsiteY6" fmla="*/ 363406 h 679661"/>
                <a:gd name="connsiteX0" fmla="*/ 0 w 972776"/>
                <a:gd name="connsiteY0" fmla="*/ 133679 h 449934"/>
                <a:gd name="connsiteX1" fmla="*/ 335035 w 972776"/>
                <a:gd name="connsiteY1" fmla="*/ 449934 h 449934"/>
                <a:gd name="connsiteX2" fmla="*/ 607589 w 972776"/>
                <a:gd name="connsiteY2" fmla="*/ 438346 h 449934"/>
                <a:gd name="connsiteX3" fmla="*/ 595784 w 972776"/>
                <a:gd name="connsiteY3" fmla="*/ 128666 h 449934"/>
                <a:gd name="connsiteX4" fmla="*/ 972776 w 972776"/>
                <a:gd name="connsiteY4" fmla="*/ 0 h 449934"/>
                <a:gd name="connsiteX5" fmla="*/ 105818 w 972776"/>
                <a:gd name="connsiteY5" fmla="*/ 20995 h 449934"/>
                <a:gd name="connsiteX6" fmla="*/ 0 w 972776"/>
                <a:gd name="connsiteY6" fmla="*/ 133679 h 449934"/>
                <a:gd name="connsiteX0" fmla="*/ 0 w 972776"/>
                <a:gd name="connsiteY0" fmla="*/ 450517 h 766772"/>
                <a:gd name="connsiteX1" fmla="*/ 335035 w 972776"/>
                <a:gd name="connsiteY1" fmla="*/ 766772 h 766772"/>
                <a:gd name="connsiteX2" fmla="*/ 607589 w 972776"/>
                <a:gd name="connsiteY2" fmla="*/ 755184 h 766772"/>
                <a:gd name="connsiteX3" fmla="*/ 595784 w 972776"/>
                <a:gd name="connsiteY3" fmla="*/ 445504 h 766772"/>
                <a:gd name="connsiteX4" fmla="*/ 972776 w 972776"/>
                <a:gd name="connsiteY4" fmla="*/ 316838 h 766772"/>
                <a:gd name="connsiteX5" fmla="*/ 907607 w 972776"/>
                <a:gd name="connsiteY5" fmla="*/ 0 h 766772"/>
                <a:gd name="connsiteX6" fmla="*/ 0 w 972776"/>
                <a:gd name="connsiteY6" fmla="*/ 450517 h 766772"/>
                <a:gd name="connsiteX0" fmla="*/ 0 w 972776"/>
                <a:gd name="connsiteY0" fmla="*/ 450517 h 766772"/>
                <a:gd name="connsiteX1" fmla="*/ 335035 w 972776"/>
                <a:gd name="connsiteY1" fmla="*/ 766772 h 766772"/>
                <a:gd name="connsiteX2" fmla="*/ 607589 w 972776"/>
                <a:gd name="connsiteY2" fmla="*/ 755184 h 766772"/>
                <a:gd name="connsiteX3" fmla="*/ 595784 w 972776"/>
                <a:gd name="connsiteY3" fmla="*/ 445504 h 766772"/>
                <a:gd name="connsiteX4" fmla="*/ 972776 w 972776"/>
                <a:gd name="connsiteY4" fmla="*/ 316838 h 766772"/>
                <a:gd name="connsiteX5" fmla="*/ 907607 w 972776"/>
                <a:gd name="connsiteY5" fmla="*/ 0 h 766772"/>
                <a:gd name="connsiteX6" fmla="*/ 0 w 972776"/>
                <a:gd name="connsiteY6" fmla="*/ 450517 h 766772"/>
                <a:gd name="connsiteX0" fmla="*/ 0 w 972776"/>
                <a:gd name="connsiteY0" fmla="*/ 450517 h 766772"/>
                <a:gd name="connsiteX1" fmla="*/ 335035 w 972776"/>
                <a:gd name="connsiteY1" fmla="*/ 766772 h 766772"/>
                <a:gd name="connsiteX2" fmla="*/ 607589 w 972776"/>
                <a:gd name="connsiteY2" fmla="*/ 755184 h 766772"/>
                <a:gd name="connsiteX3" fmla="*/ 595784 w 972776"/>
                <a:gd name="connsiteY3" fmla="*/ 445504 h 766772"/>
                <a:gd name="connsiteX4" fmla="*/ 972776 w 972776"/>
                <a:gd name="connsiteY4" fmla="*/ 316838 h 766772"/>
                <a:gd name="connsiteX5" fmla="*/ 907607 w 972776"/>
                <a:gd name="connsiteY5" fmla="*/ 0 h 766772"/>
                <a:gd name="connsiteX6" fmla="*/ 0 w 972776"/>
                <a:gd name="connsiteY6" fmla="*/ 450517 h 766772"/>
                <a:gd name="connsiteX0" fmla="*/ 0 w 972776"/>
                <a:gd name="connsiteY0" fmla="*/ 450517 h 766772"/>
                <a:gd name="connsiteX1" fmla="*/ 335035 w 972776"/>
                <a:gd name="connsiteY1" fmla="*/ 766772 h 766772"/>
                <a:gd name="connsiteX2" fmla="*/ 607589 w 972776"/>
                <a:gd name="connsiteY2" fmla="*/ 755184 h 766772"/>
                <a:gd name="connsiteX3" fmla="*/ 595784 w 972776"/>
                <a:gd name="connsiteY3" fmla="*/ 445504 h 766772"/>
                <a:gd name="connsiteX4" fmla="*/ 972776 w 972776"/>
                <a:gd name="connsiteY4" fmla="*/ 316838 h 766772"/>
                <a:gd name="connsiteX5" fmla="*/ 907607 w 972776"/>
                <a:gd name="connsiteY5" fmla="*/ 0 h 766772"/>
                <a:gd name="connsiteX6" fmla="*/ 0 w 972776"/>
                <a:gd name="connsiteY6" fmla="*/ 450517 h 766772"/>
                <a:gd name="connsiteX0" fmla="*/ 0 w 972776"/>
                <a:gd name="connsiteY0" fmla="*/ 450517 h 771276"/>
                <a:gd name="connsiteX1" fmla="*/ 357557 w 972776"/>
                <a:gd name="connsiteY1" fmla="*/ 771276 h 771276"/>
                <a:gd name="connsiteX2" fmla="*/ 607589 w 972776"/>
                <a:gd name="connsiteY2" fmla="*/ 755184 h 771276"/>
                <a:gd name="connsiteX3" fmla="*/ 595784 w 972776"/>
                <a:gd name="connsiteY3" fmla="*/ 445504 h 771276"/>
                <a:gd name="connsiteX4" fmla="*/ 972776 w 972776"/>
                <a:gd name="connsiteY4" fmla="*/ 316838 h 771276"/>
                <a:gd name="connsiteX5" fmla="*/ 907607 w 972776"/>
                <a:gd name="connsiteY5" fmla="*/ 0 h 771276"/>
                <a:gd name="connsiteX6" fmla="*/ 0 w 972776"/>
                <a:gd name="connsiteY6" fmla="*/ 450517 h 77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2776" h="771276">
                  <a:moveTo>
                    <a:pt x="0" y="450517"/>
                  </a:moveTo>
                  <a:cubicBezTo>
                    <a:pt x="111678" y="555935"/>
                    <a:pt x="367499" y="652345"/>
                    <a:pt x="357557" y="771276"/>
                  </a:cubicBezTo>
                  <a:lnTo>
                    <a:pt x="607589" y="755184"/>
                  </a:lnTo>
                  <a:lnTo>
                    <a:pt x="595784" y="445504"/>
                  </a:lnTo>
                  <a:lnTo>
                    <a:pt x="972776" y="316838"/>
                  </a:lnTo>
                  <a:lnTo>
                    <a:pt x="907607" y="0"/>
                  </a:lnTo>
                  <a:cubicBezTo>
                    <a:pt x="442912" y="78101"/>
                    <a:pt x="271005" y="232778"/>
                    <a:pt x="0" y="450517"/>
                  </a:cubicBezTo>
                  <a:close/>
                </a:path>
              </a:pathLst>
            </a:custGeom>
            <a:solidFill>
              <a:srgbClr val="00B050">
                <a:alpha val="41000"/>
              </a:srgbClr>
            </a:solidFill>
            <a:ln w="25400">
              <a:solidFill>
                <a:srgbClr val="00B05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grpSp>
      <p:pic>
        <p:nvPicPr>
          <p:cNvPr id="1026" name="Picture 2" descr="YCO TY4111 Brass Upright 3/4&quot; NPT 8.0K, 286*F solder typ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6989" y="4341490"/>
            <a:ext cx="986116" cy="1385567"/>
          </a:xfrm>
          <a:prstGeom prst="rect">
            <a:avLst/>
          </a:prstGeom>
          <a:noFill/>
          <a:extLst>
            <a:ext uri="{909E8E84-426E-40DD-AFC4-6F175D3DCCD1}">
              <a14:hiddenFill xmlns:a14="http://schemas.microsoft.com/office/drawing/2010/main">
                <a:solidFill>
                  <a:srgbClr val="FFFFFF"/>
                </a:solidFill>
              </a14:hiddenFill>
            </a:ext>
          </a:extLst>
        </p:spPr>
      </p:pic>
      <p:sp>
        <p:nvSpPr>
          <p:cNvPr id="16"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7"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
        <p:nvSpPr>
          <p:cNvPr id="18" name="Chevron 17"/>
          <p:cNvSpPr/>
          <p:nvPr/>
        </p:nvSpPr>
        <p:spPr>
          <a:xfrm>
            <a:off x="555358" y="487324"/>
            <a:ext cx="254776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dirty="0" smtClean="0">
              <a:solidFill>
                <a:schemeClr val="bg1"/>
              </a:solidFill>
            </a:endParaRPr>
          </a:p>
          <a:p>
            <a:pPr algn="ctr"/>
            <a:r>
              <a:rPr lang="fr-FR" sz="1600" b="1" dirty="0" smtClean="0">
                <a:solidFill>
                  <a:schemeClr val="bg1"/>
                </a:solidFill>
              </a:rPr>
              <a:t>SPS FIRE Project</a:t>
            </a:r>
            <a:endParaRPr lang="fr-FR" sz="1400" b="1" dirty="0">
              <a:solidFill>
                <a:schemeClr val="bg1"/>
              </a:solidFill>
            </a:endParaRPr>
          </a:p>
          <a:p>
            <a:pPr algn="ctr"/>
            <a:endParaRPr lang="fr-FR" sz="1400" b="1" dirty="0">
              <a:solidFill>
                <a:schemeClr val="bg1"/>
              </a:solidFill>
            </a:endParaRPr>
          </a:p>
        </p:txBody>
      </p:sp>
    </p:spTree>
    <p:extLst>
      <p:ext uri="{BB962C8B-B14F-4D97-AF65-F5344CB8AC3E}">
        <p14:creationId xmlns:p14="http://schemas.microsoft.com/office/powerpoint/2010/main" val="533524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67" y="1887967"/>
            <a:ext cx="2523744" cy="1682496"/>
          </a:xfrm>
          <a:prstGeom prst="rect">
            <a:avLst/>
          </a:prstGeom>
        </p:spPr>
      </p:pic>
      <p:sp>
        <p:nvSpPr>
          <p:cNvPr id="42" name="ZoneTexte 41"/>
          <p:cNvSpPr txBox="1"/>
          <p:nvPr/>
        </p:nvSpPr>
        <p:spPr>
          <a:xfrm>
            <a:off x="659969" y="1572502"/>
            <a:ext cx="3268895" cy="369332"/>
          </a:xfrm>
          <a:prstGeom prst="rect">
            <a:avLst/>
          </a:prstGeom>
          <a:solidFill>
            <a:schemeClr val="tx1"/>
          </a:solidFill>
        </p:spPr>
        <p:txBody>
          <a:bodyPr wrap="square" rtlCol="0">
            <a:spAutoFit/>
          </a:bodyPr>
          <a:lstStyle/>
          <a:p>
            <a:r>
              <a:rPr lang="fr-FR" b="1" dirty="0" err="1">
                <a:solidFill>
                  <a:schemeClr val="bg1"/>
                </a:solidFill>
              </a:rPr>
              <a:t>Without</a:t>
            </a:r>
            <a:r>
              <a:rPr lang="fr-FR" b="1" dirty="0">
                <a:solidFill>
                  <a:schemeClr val="bg1"/>
                </a:solidFill>
              </a:rPr>
              <a:t> sprinklers</a:t>
            </a:r>
          </a:p>
        </p:txBody>
      </p:sp>
      <p:pic>
        <p:nvPicPr>
          <p:cNvPr id="44"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8863" y="1899808"/>
            <a:ext cx="2529392" cy="1720816"/>
          </a:xfrm>
          <a:prstGeom prst="rect">
            <a:avLst/>
          </a:prstGeom>
        </p:spPr>
      </p:pic>
      <p:cxnSp>
        <p:nvCxnSpPr>
          <p:cNvPr id="47" name="Connecteur droit 46"/>
          <p:cNvCxnSpPr/>
          <p:nvPr/>
        </p:nvCxnSpPr>
        <p:spPr>
          <a:xfrm flipV="1">
            <a:off x="4003851" y="2208322"/>
            <a:ext cx="2079891" cy="0"/>
          </a:xfrm>
          <a:prstGeom prst="line">
            <a:avLst/>
          </a:prstGeom>
          <a:ln w="9525">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Connecteur droit 47"/>
          <p:cNvCxnSpPr/>
          <p:nvPr/>
        </p:nvCxnSpPr>
        <p:spPr>
          <a:xfrm>
            <a:off x="4861636" y="2077224"/>
            <a:ext cx="0" cy="1474064"/>
          </a:xfrm>
          <a:prstGeom prst="line">
            <a:avLst/>
          </a:prstGeom>
          <a:ln w="9525">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4556908" y="3416056"/>
            <a:ext cx="609461" cy="297454"/>
          </a:xfrm>
          <a:prstGeom prst="rect">
            <a:avLst/>
          </a:prstGeom>
        </p:spPr>
        <p:txBody>
          <a:bodyPr wrap="none">
            <a:spAutoFit/>
          </a:bodyPr>
          <a:lstStyle/>
          <a:p>
            <a:pPr algn="ctr" fontAlgn="b"/>
            <a:r>
              <a:rPr lang="en-GB" sz="1333" b="1" dirty="0">
                <a:solidFill>
                  <a:srgbClr val="FF0000"/>
                </a:solidFill>
              </a:rPr>
              <a:t>630GJ</a:t>
            </a:r>
            <a:endParaRPr lang="en-GB" sz="1333" b="1" dirty="0">
              <a:solidFill>
                <a:srgbClr val="FF0000"/>
              </a:solidFill>
              <a:latin typeface="Calibri" panose="020F0502020204030204" pitchFamily="34" charset="0"/>
            </a:endParaRPr>
          </a:p>
        </p:txBody>
      </p:sp>
      <p:sp>
        <p:nvSpPr>
          <p:cNvPr id="52" name="Rectangle 51"/>
          <p:cNvSpPr/>
          <p:nvPr/>
        </p:nvSpPr>
        <p:spPr>
          <a:xfrm>
            <a:off x="3690450" y="2082406"/>
            <a:ext cx="402674" cy="297454"/>
          </a:xfrm>
          <a:prstGeom prst="rect">
            <a:avLst/>
          </a:prstGeom>
        </p:spPr>
        <p:txBody>
          <a:bodyPr wrap="none">
            <a:spAutoFit/>
          </a:bodyPr>
          <a:lstStyle/>
          <a:p>
            <a:pPr algn="ctr" fontAlgn="b"/>
            <a:r>
              <a:rPr lang="en-GB" sz="1333" b="1">
                <a:solidFill>
                  <a:srgbClr val="FF0000"/>
                </a:solidFill>
              </a:rPr>
              <a:t>0.9</a:t>
            </a:r>
            <a:endParaRPr lang="en-GB" sz="1333" b="1" dirty="0">
              <a:solidFill>
                <a:srgbClr val="FF0000"/>
              </a:solidFill>
              <a:latin typeface="Calibri" panose="020F0502020204030204" pitchFamily="34" charset="0"/>
            </a:endParaRPr>
          </a:p>
        </p:txBody>
      </p:sp>
      <p:sp>
        <p:nvSpPr>
          <p:cNvPr id="4" name="Flèche vers la droite 3"/>
          <p:cNvSpPr/>
          <p:nvPr/>
        </p:nvSpPr>
        <p:spPr>
          <a:xfrm>
            <a:off x="6630736" y="2356972"/>
            <a:ext cx="843328" cy="643977"/>
          </a:xfrm>
          <a:prstGeom prst="rightArrow">
            <a:avLst/>
          </a:prstGeom>
          <a:solidFill>
            <a:schemeClr val="bg1"/>
          </a:solidFill>
          <a:ln w="412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5" name="Rectangle 4"/>
          <p:cNvSpPr/>
          <p:nvPr/>
        </p:nvSpPr>
        <p:spPr>
          <a:xfrm>
            <a:off x="7846363" y="2356971"/>
            <a:ext cx="3882794" cy="954300"/>
          </a:xfrm>
          <a:prstGeom prst="rect">
            <a:avLst/>
          </a:prstGeom>
        </p:spPr>
        <p:txBody>
          <a:bodyPr wrap="none">
            <a:spAutoFit/>
          </a:bodyPr>
          <a:lstStyle/>
          <a:p>
            <a:pPr algn="ctr"/>
            <a:r>
              <a:rPr lang="en-US" sz="2667" b="1" dirty="0"/>
              <a:t>~20000kg plastic burnt</a:t>
            </a:r>
          </a:p>
          <a:p>
            <a:pPr algn="ctr"/>
            <a:endParaRPr lang="en-US" sz="1467" dirty="0"/>
          </a:p>
          <a:p>
            <a:pPr algn="ctr"/>
            <a:r>
              <a:rPr lang="en-US" sz="1467" dirty="0"/>
              <a:t>E=630GJ, </a:t>
            </a:r>
            <a:r>
              <a:rPr lang="en-US" sz="1467" dirty="0" err="1"/>
              <a:t>Hc</a:t>
            </a:r>
            <a:r>
              <a:rPr lang="en-US" sz="1467" dirty="0"/>
              <a:t>=30MJ/kg, probability 90%</a:t>
            </a:r>
          </a:p>
        </p:txBody>
      </p:sp>
      <p:sp>
        <p:nvSpPr>
          <p:cNvPr id="22"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23"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
        <p:nvSpPr>
          <p:cNvPr id="24" name="Title 1"/>
          <p:cNvSpPr txBox="1">
            <a:spLocks/>
          </p:cNvSpPr>
          <p:nvPr/>
        </p:nvSpPr>
        <p:spPr>
          <a:xfrm>
            <a:off x="3169158" y="564640"/>
            <a:ext cx="10969625" cy="65087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fr-CH" sz="4800" dirty="0" smtClean="0"/>
              <a:t>TA/LSS </a:t>
            </a:r>
            <a:r>
              <a:rPr lang="fr-CH" sz="4800" dirty="0" err="1" smtClean="0"/>
              <a:t>with</a:t>
            </a:r>
            <a:r>
              <a:rPr lang="fr-CH" sz="4800" dirty="0" smtClean="0"/>
              <a:t>/</a:t>
            </a:r>
            <a:r>
              <a:rPr lang="fr-CH" sz="4800" dirty="0" err="1" smtClean="0"/>
              <a:t>without</a:t>
            </a:r>
            <a:r>
              <a:rPr lang="fr-CH" sz="4800" dirty="0" smtClean="0"/>
              <a:t> </a:t>
            </a:r>
            <a:r>
              <a:rPr lang="fr-CH" sz="4800" dirty="0"/>
              <a:t>sprinkler</a:t>
            </a:r>
            <a:endParaRPr lang="en-GB" dirty="0"/>
          </a:p>
        </p:txBody>
      </p:sp>
      <p:sp>
        <p:nvSpPr>
          <p:cNvPr id="25" name="Chevron 24"/>
          <p:cNvSpPr/>
          <p:nvPr/>
        </p:nvSpPr>
        <p:spPr>
          <a:xfrm>
            <a:off x="555358" y="487324"/>
            <a:ext cx="254776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dirty="0" smtClean="0">
              <a:solidFill>
                <a:schemeClr val="bg1"/>
              </a:solidFill>
            </a:endParaRPr>
          </a:p>
          <a:p>
            <a:pPr algn="ctr"/>
            <a:r>
              <a:rPr lang="fr-FR" sz="1600" b="1" dirty="0" smtClean="0">
                <a:solidFill>
                  <a:schemeClr val="bg1"/>
                </a:solidFill>
              </a:rPr>
              <a:t>SPS FIRE Project</a:t>
            </a:r>
            <a:endParaRPr lang="fr-FR" sz="1400" b="1" dirty="0">
              <a:solidFill>
                <a:schemeClr val="bg1"/>
              </a:solidFill>
            </a:endParaRPr>
          </a:p>
          <a:p>
            <a:pPr algn="ctr"/>
            <a:endParaRPr lang="fr-FR" sz="1400" b="1" dirty="0">
              <a:solidFill>
                <a:schemeClr val="bg1"/>
              </a:solidFill>
            </a:endParaRPr>
          </a:p>
        </p:txBody>
      </p:sp>
    </p:spTree>
    <p:extLst>
      <p:ext uri="{BB962C8B-B14F-4D97-AF65-F5344CB8AC3E}">
        <p14:creationId xmlns:p14="http://schemas.microsoft.com/office/powerpoint/2010/main" val="2039338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normAutofit fontScale="90000"/>
          </a:bodyPr>
          <a:lstStyle/>
          <a:p>
            <a:r>
              <a:rPr lang="en-US" dirty="0" smtClean="0"/>
              <a:t>The SPS FIRE Project</a:t>
            </a:r>
            <a:br>
              <a:rPr lang="en-US" dirty="0" smtClean="0"/>
            </a:br>
            <a:endParaRPr lang="en-US" dirty="0"/>
          </a:p>
        </p:txBody>
      </p:sp>
      <p:sp>
        <p:nvSpPr>
          <p:cNvPr id="7" name="Slide Number Placeholder 6">
            <a:extLst>
              <a:ext uri="{FF2B5EF4-FFF2-40B4-BE49-F238E27FC236}">
                <a16:creationId xmlns="" xmlns:a16="http://schemas.microsoft.com/office/drawing/2014/main" id="{3D722569-5D77-8841-B5F2-5F124A45E25C}"/>
              </a:ext>
            </a:extLst>
          </p:cNvPr>
          <p:cNvSpPr>
            <a:spLocks noGrp="1"/>
          </p:cNvSpPr>
          <p:nvPr>
            <p:ph type="sldNum" sz="quarter" idx="12"/>
          </p:nvPr>
        </p:nvSpPr>
        <p:spPr/>
        <p:txBody>
          <a:bodyPr/>
          <a:lstStyle/>
          <a:p>
            <a:fld id="{BCD55979-00CC-4874-A80E-0959E76EB92F}" type="slidenum">
              <a:rPr lang="en-GB" smtClean="0"/>
              <a:t>3</a:t>
            </a:fld>
            <a:endParaRPr lang="en-GB"/>
          </a:p>
        </p:txBody>
      </p:sp>
      <p:sp>
        <p:nvSpPr>
          <p:cNvPr id="8" name="Signalisation droite 7"/>
          <p:cNvSpPr/>
          <p:nvPr/>
        </p:nvSpPr>
        <p:spPr>
          <a:xfrm>
            <a:off x="626323" y="3264410"/>
            <a:ext cx="1089318" cy="706641"/>
          </a:xfrm>
          <a:prstGeom prst="homePlate">
            <a:avLst>
              <a:gd name="adj" fmla="val 30464"/>
            </a:avLst>
          </a:prstGeom>
          <a:solidFill>
            <a:schemeClr val="bg2">
              <a:lumMod val="75000"/>
            </a:schemeClr>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t>S</a:t>
            </a:r>
            <a:r>
              <a:rPr lang="fr-FR" sz="1400" b="1" dirty="0" smtClean="0"/>
              <a:t>cope</a:t>
            </a:r>
            <a:endParaRPr lang="fr-FR" sz="1400" b="1" dirty="0"/>
          </a:p>
        </p:txBody>
      </p:sp>
      <p:sp>
        <p:nvSpPr>
          <p:cNvPr id="10" name="Chevron 9"/>
          <p:cNvSpPr/>
          <p:nvPr/>
        </p:nvSpPr>
        <p:spPr>
          <a:xfrm>
            <a:off x="1608389" y="3256966"/>
            <a:ext cx="1249175" cy="714086"/>
          </a:xfrm>
          <a:prstGeom prst="chevron">
            <a:avLst>
              <a:gd name="adj" fmla="val 29907"/>
            </a:avLst>
          </a:prstGeom>
          <a:solidFill>
            <a:schemeClr val="bg2">
              <a:lumMod val="75000"/>
            </a:schemeClr>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err="1" smtClean="0">
                <a:solidFill>
                  <a:schemeClr val="bg1"/>
                </a:solidFill>
              </a:rPr>
              <a:t>Need</a:t>
            </a:r>
            <a:endParaRPr lang="fr-FR" sz="1400" b="1" dirty="0">
              <a:solidFill>
                <a:schemeClr val="bg1"/>
              </a:solidFill>
            </a:endParaRPr>
          </a:p>
        </p:txBody>
      </p:sp>
      <p:sp>
        <p:nvSpPr>
          <p:cNvPr id="12" name="Chevron 11"/>
          <p:cNvSpPr/>
          <p:nvPr/>
        </p:nvSpPr>
        <p:spPr>
          <a:xfrm>
            <a:off x="2750311" y="3249523"/>
            <a:ext cx="1807173" cy="729501"/>
          </a:xfrm>
          <a:prstGeom prst="chevron">
            <a:avLst>
              <a:gd name="adj" fmla="val 28950"/>
            </a:avLst>
          </a:prstGeom>
          <a:solidFill>
            <a:schemeClr val="bg2">
              <a:lumMod val="75000"/>
            </a:schemeClr>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bg1"/>
                </a:solidFill>
              </a:rPr>
              <a:t>SPS FIRE </a:t>
            </a:r>
            <a:r>
              <a:rPr lang="fr-FR" sz="1400" b="1" dirty="0" err="1" smtClean="0">
                <a:solidFill>
                  <a:schemeClr val="bg1"/>
                </a:solidFill>
              </a:rPr>
              <a:t>Study</a:t>
            </a:r>
            <a:endParaRPr lang="fr-FR" sz="1400" b="1" dirty="0">
              <a:solidFill>
                <a:schemeClr val="bg1"/>
              </a:solidFill>
            </a:endParaRPr>
          </a:p>
        </p:txBody>
      </p:sp>
      <p:sp>
        <p:nvSpPr>
          <p:cNvPr id="14" name="Chevron 13"/>
          <p:cNvSpPr/>
          <p:nvPr/>
        </p:nvSpPr>
        <p:spPr>
          <a:xfrm>
            <a:off x="4453468" y="3256966"/>
            <a:ext cx="557553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solidFill>
                  <a:schemeClr val="bg1"/>
                </a:solidFill>
              </a:rPr>
              <a:t>SPS FIRE Project</a:t>
            </a:r>
          </a:p>
          <a:p>
            <a:pPr algn="ctr"/>
            <a:endParaRPr lang="fr-FR" sz="1400" b="1" dirty="0">
              <a:solidFill>
                <a:schemeClr val="bg1"/>
              </a:solidFill>
            </a:endParaRPr>
          </a:p>
          <a:p>
            <a:pPr algn="ctr"/>
            <a:endParaRPr lang="fr-FR" sz="1400" b="1" dirty="0">
              <a:solidFill>
                <a:schemeClr val="bg1"/>
              </a:solidFill>
            </a:endParaRPr>
          </a:p>
        </p:txBody>
      </p:sp>
      <p:sp>
        <p:nvSpPr>
          <p:cNvPr id="15" name="Chevron 14"/>
          <p:cNvSpPr/>
          <p:nvPr/>
        </p:nvSpPr>
        <p:spPr>
          <a:xfrm>
            <a:off x="4674582" y="3663258"/>
            <a:ext cx="1469985" cy="307793"/>
          </a:xfrm>
          <a:prstGeom prst="chevron">
            <a:avLst>
              <a:gd name="adj" fmla="val 39157"/>
            </a:avLst>
          </a:prstGeom>
          <a:solidFill>
            <a:schemeClr val="bg2">
              <a:lumMod val="75000"/>
            </a:schemeClr>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chemeClr val="bg1"/>
                </a:solidFill>
              </a:rPr>
              <a:t>Solution</a:t>
            </a:r>
            <a:endParaRPr lang="fr-FR" sz="1400" b="1" dirty="0">
              <a:solidFill>
                <a:schemeClr val="bg1"/>
              </a:solidFill>
            </a:endParaRPr>
          </a:p>
        </p:txBody>
      </p:sp>
      <p:sp>
        <p:nvSpPr>
          <p:cNvPr id="16" name="Chevron 15"/>
          <p:cNvSpPr/>
          <p:nvPr/>
        </p:nvSpPr>
        <p:spPr>
          <a:xfrm>
            <a:off x="6144567" y="3658882"/>
            <a:ext cx="1806696" cy="312169"/>
          </a:xfrm>
          <a:prstGeom prst="chevron">
            <a:avLst>
              <a:gd name="adj" fmla="val 41056"/>
            </a:avLst>
          </a:prstGeom>
          <a:solidFill>
            <a:schemeClr val="bg2">
              <a:lumMod val="75000"/>
            </a:schemeClr>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err="1">
                <a:solidFill>
                  <a:schemeClr val="bg1"/>
                </a:solidFill>
              </a:rPr>
              <a:t>P</a:t>
            </a:r>
            <a:r>
              <a:rPr lang="fr-FR" sz="1400" b="1" dirty="0" err="1" smtClean="0">
                <a:solidFill>
                  <a:schemeClr val="bg1"/>
                </a:solidFill>
              </a:rPr>
              <a:t>rocurement</a:t>
            </a:r>
            <a:endParaRPr lang="fr-FR" sz="1400" b="1" dirty="0">
              <a:solidFill>
                <a:schemeClr val="bg1"/>
              </a:solidFill>
            </a:endParaRPr>
          </a:p>
        </p:txBody>
      </p:sp>
      <p:sp>
        <p:nvSpPr>
          <p:cNvPr id="17" name="Chevron 16"/>
          <p:cNvSpPr/>
          <p:nvPr/>
        </p:nvSpPr>
        <p:spPr>
          <a:xfrm>
            <a:off x="7951262" y="3658882"/>
            <a:ext cx="1865317" cy="319083"/>
          </a:xfrm>
          <a:prstGeom prst="chevron">
            <a:avLst>
              <a:gd name="adj" fmla="val 39062"/>
            </a:avLst>
          </a:prstGeom>
          <a:solidFill>
            <a:schemeClr val="bg2">
              <a:lumMod val="75000"/>
            </a:schemeClr>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err="1">
                <a:solidFill>
                  <a:schemeClr val="bg1"/>
                </a:solidFill>
              </a:rPr>
              <a:t>I</a:t>
            </a:r>
            <a:r>
              <a:rPr lang="fr-FR" sz="1400" b="1" dirty="0" err="1" smtClean="0">
                <a:solidFill>
                  <a:schemeClr val="bg1"/>
                </a:solidFill>
              </a:rPr>
              <a:t>mplementation</a:t>
            </a:r>
            <a:endParaRPr lang="fr-FR" sz="1400" b="1" dirty="0">
              <a:solidFill>
                <a:schemeClr val="bg1"/>
              </a:solidFill>
            </a:endParaRPr>
          </a:p>
        </p:txBody>
      </p:sp>
      <p:sp>
        <p:nvSpPr>
          <p:cNvPr id="18" name="Chevron 17"/>
          <p:cNvSpPr/>
          <p:nvPr/>
        </p:nvSpPr>
        <p:spPr>
          <a:xfrm>
            <a:off x="9939649" y="3249523"/>
            <a:ext cx="1559339" cy="728971"/>
          </a:xfrm>
          <a:prstGeom prst="chevron">
            <a:avLst>
              <a:gd name="adj" fmla="val 24699"/>
            </a:avLst>
          </a:prstGeom>
          <a:solidFill>
            <a:schemeClr val="bg2">
              <a:lumMod val="75000"/>
            </a:schemeClr>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err="1" smtClean="0">
                <a:solidFill>
                  <a:schemeClr val="bg1"/>
                </a:solidFill>
              </a:rPr>
              <a:t>Operation</a:t>
            </a:r>
            <a:endParaRPr lang="fr-FR" sz="1400" b="1" dirty="0">
              <a:solidFill>
                <a:schemeClr val="bg1"/>
              </a:solidFill>
            </a:endParaRPr>
          </a:p>
        </p:txBody>
      </p:sp>
      <p:cxnSp>
        <p:nvCxnSpPr>
          <p:cNvPr id="21" name="Connecteur droit avec flèche 20"/>
          <p:cNvCxnSpPr/>
          <p:nvPr/>
        </p:nvCxnSpPr>
        <p:spPr>
          <a:xfrm flipV="1">
            <a:off x="2780606" y="2473827"/>
            <a:ext cx="0" cy="751672"/>
          </a:xfrm>
          <a:prstGeom prst="straightConnector1">
            <a:avLst/>
          </a:pr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2392886" y="1881609"/>
            <a:ext cx="775440" cy="584775"/>
          </a:xfrm>
          <a:prstGeom prst="rect">
            <a:avLst/>
          </a:prstGeom>
          <a:noFill/>
          <a:ln w="19050">
            <a:solidFill>
              <a:schemeClr val="tx1"/>
            </a:solidFill>
          </a:ln>
        </p:spPr>
        <p:txBody>
          <a:bodyPr wrap="square" rtlCol="0">
            <a:spAutoFit/>
          </a:bodyPr>
          <a:lstStyle/>
          <a:p>
            <a:pPr algn="ctr"/>
            <a:r>
              <a:rPr lang="en-US" sz="1600" dirty="0" smtClean="0"/>
              <a:t>Jan</a:t>
            </a:r>
            <a:endParaRPr lang="en-US" sz="1600" dirty="0" smtClean="0"/>
          </a:p>
          <a:p>
            <a:pPr algn="ctr"/>
            <a:r>
              <a:rPr lang="en-US" sz="1600" dirty="0" smtClean="0"/>
              <a:t>2015</a:t>
            </a:r>
            <a:endParaRPr lang="en-US" sz="1600" dirty="0"/>
          </a:p>
        </p:txBody>
      </p:sp>
      <p:cxnSp>
        <p:nvCxnSpPr>
          <p:cNvPr id="26" name="Connecteur droit avec flèche 25"/>
          <p:cNvCxnSpPr/>
          <p:nvPr/>
        </p:nvCxnSpPr>
        <p:spPr>
          <a:xfrm flipH="1">
            <a:off x="4674582" y="3973966"/>
            <a:ext cx="0" cy="751671"/>
          </a:xfrm>
          <a:prstGeom prst="straightConnector1">
            <a:avLst/>
          </a:pr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4286862" y="4725637"/>
            <a:ext cx="775440" cy="584775"/>
          </a:xfrm>
          <a:prstGeom prst="rect">
            <a:avLst/>
          </a:prstGeom>
          <a:noFill/>
          <a:ln w="19050">
            <a:solidFill>
              <a:schemeClr val="tx1"/>
            </a:solidFill>
          </a:ln>
        </p:spPr>
        <p:txBody>
          <a:bodyPr wrap="square" rtlCol="0">
            <a:spAutoFit/>
          </a:bodyPr>
          <a:lstStyle/>
          <a:p>
            <a:pPr algn="ctr"/>
            <a:r>
              <a:rPr lang="en-US" sz="1600" dirty="0" smtClean="0"/>
              <a:t>Sept 2016</a:t>
            </a:r>
            <a:endParaRPr lang="en-US" sz="1600" dirty="0"/>
          </a:p>
        </p:txBody>
      </p:sp>
      <p:cxnSp>
        <p:nvCxnSpPr>
          <p:cNvPr id="28" name="Connecteur droit avec flèche 27"/>
          <p:cNvCxnSpPr/>
          <p:nvPr/>
        </p:nvCxnSpPr>
        <p:spPr>
          <a:xfrm flipH="1">
            <a:off x="7951262" y="3973966"/>
            <a:ext cx="0" cy="751671"/>
          </a:xfrm>
          <a:prstGeom prst="straightConnector1">
            <a:avLst/>
          </a:pr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7563542" y="4725637"/>
            <a:ext cx="775440" cy="584775"/>
          </a:xfrm>
          <a:prstGeom prst="rect">
            <a:avLst/>
          </a:prstGeom>
          <a:noFill/>
          <a:ln w="19050">
            <a:solidFill>
              <a:schemeClr val="tx1"/>
            </a:solidFill>
          </a:ln>
        </p:spPr>
        <p:txBody>
          <a:bodyPr wrap="square" rtlCol="0">
            <a:spAutoFit/>
          </a:bodyPr>
          <a:lstStyle/>
          <a:p>
            <a:pPr algn="ctr"/>
            <a:r>
              <a:rPr lang="en-US" sz="1600" dirty="0" smtClean="0"/>
              <a:t>Dec 2018</a:t>
            </a:r>
            <a:endParaRPr lang="en-US" sz="1600" dirty="0"/>
          </a:p>
        </p:txBody>
      </p:sp>
      <p:cxnSp>
        <p:nvCxnSpPr>
          <p:cNvPr id="30" name="Connecteur droit avec flèche 29"/>
          <p:cNvCxnSpPr/>
          <p:nvPr/>
        </p:nvCxnSpPr>
        <p:spPr>
          <a:xfrm flipV="1">
            <a:off x="9939649" y="2512738"/>
            <a:ext cx="0" cy="751672"/>
          </a:xfrm>
          <a:prstGeom prst="straightConnector1">
            <a:avLst/>
          </a:pr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9551929" y="1920520"/>
            <a:ext cx="775440" cy="584775"/>
          </a:xfrm>
          <a:prstGeom prst="rect">
            <a:avLst/>
          </a:prstGeom>
          <a:noFill/>
          <a:ln w="19050">
            <a:solidFill>
              <a:schemeClr val="tx1"/>
            </a:solidFill>
          </a:ln>
        </p:spPr>
        <p:txBody>
          <a:bodyPr wrap="square" rtlCol="0">
            <a:spAutoFit/>
          </a:bodyPr>
          <a:lstStyle/>
          <a:p>
            <a:pPr algn="ctr"/>
            <a:r>
              <a:rPr lang="en-US" sz="1600" dirty="0" smtClean="0"/>
              <a:t>Aug</a:t>
            </a:r>
          </a:p>
          <a:p>
            <a:pPr algn="ctr"/>
            <a:r>
              <a:rPr lang="en-US" sz="1600" dirty="0" smtClean="0"/>
              <a:t>2020</a:t>
            </a:r>
            <a:endParaRPr lang="en-US" sz="1600" dirty="0"/>
          </a:p>
        </p:txBody>
      </p:sp>
      <p:pic>
        <p:nvPicPr>
          <p:cNvPr id="32" name="Image 31"/>
          <p:cNvPicPr>
            <a:picLocks noChangeAspect="1"/>
          </p:cNvPicPr>
          <p:nvPr/>
        </p:nvPicPr>
        <p:blipFill rotWithShape="1">
          <a:blip r:embed="rId2">
            <a:extLst>
              <a:ext uri="{28A0092B-C50C-407E-A947-70E740481C1C}">
                <a14:useLocalDpi xmlns:a14="http://schemas.microsoft.com/office/drawing/2010/main" val="0"/>
              </a:ext>
            </a:extLst>
          </a:blip>
          <a:srcRect t="6819" b="49415"/>
          <a:stretch/>
        </p:blipFill>
        <p:spPr>
          <a:xfrm>
            <a:off x="5076031" y="1521917"/>
            <a:ext cx="4214964" cy="1304158"/>
          </a:xfrm>
          <a:prstGeom prst="rect">
            <a:avLst/>
          </a:prstGeom>
        </p:spPr>
      </p:pic>
      <p:sp>
        <p:nvSpPr>
          <p:cNvPr id="33" name="Rectangle 32"/>
          <p:cNvSpPr/>
          <p:nvPr/>
        </p:nvSpPr>
        <p:spPr>
          <a:xfrm>
            <a:off x="5498451" y="1513415"/>
            <a:ext cx="3300031" cy="1376368"/>
          </a:xfrm>
          <a:prstGeom prst="rect">
            <a:avLst/>
          </a:prstGeom>
          <a:noFill/>
          <a:ln w="1905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4" name="Connecteur en arc 33"/>
          <p:cNvCxnSpPr>
            <a:stCxn id="33" idx="2"/>
            <a:endCxn id="17" idx="0"/>
          </p:cNvCxnSpPr>
          <p:nvPr/>
        </p:nvCxnSpPr>
        <p:spPr>
          <a:xfrm rot="16200000" flipH="1">
            <a:off x="7600484" y="2437765"/>
            <a:ext cx="769099" cy="1673133"/>
          </a:xfrm>
          <a:prstGeom prst="curvedConnector3">
            <a:avLst>
              <a:gd name="adj1" fmla="val 19143"/>
            </a:avLst>
          </a:prstGeom>
          <a:ln w="222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0"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41"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155141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157794"/>
            <a:ext cx="2523744" cy="1682496"/>
          </a:xfrm>
          <a:prstGeom prst="rect">
            <a:avLst/>
          </a:prstGeom>
        </p:spPr>
      </p:pic>
      <p:pic>
        <p:nvPicPr>
          <p:cNvPr id="31"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266" y="4443074"/>
            <a:ext cx="1588719" cy="1059145"/>
          </a:xfrm>
          <a:prstGeom prst="rect">
            <a:avLst/>
          </a:prstGeom>
          <a:ln>
            <a:solidFill>
              <a:schemeClr val="tx2"/>
            </a:solidFill>
          </a:ln>
        </p:spPr>
      </p:pic>
      <p:pic>
        <p:nvPicPr>
          <p:cNvPr id="37"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967" y="1887967"/>
            <a:ext cx="2523744" cy="1682496"/>
          </a:xfrm>
          <a:prstGeom prst="rect">
            <a:avLst/>
          </a:prstGeom>
        </p:spPr>
      </p:pic>
      <p:sp>
        <p:nvSpPr>
          <p:cNvPr id="42" name="ZoneTexte 41"/>
          <p:cNvSpPr txBox="1"/>
          <p:nvPr/>
        </p:nvSpPr>
        <p:spPr>
          <a:xfrm>
            <a:off x="659969" y="1572502"/>
            <a:ext cx="3268895" cy="369332"/>
          </a:xfrm>
          <a:prstGeom prst="rect">
            <a:avLst/>
          </a:prstGeom>
          <a:solidFill>
            <a:schemeClr val="tx1"/>
          </a:solidFill>
        </p:spPr>
        <p:txBody>
          <a:bodyPr wrap="square" rtlCol="0">
            <a:spAutoFit/>
          </a:bodyPr>
          <a:lstStyle/>
          <a:p>
            <a:r>
              <a:rPr lang="fr-FR" b="1" dirty="0" err="1">
                <a:solidFill>
                  <a:schemeClr val="bg1"/>
                </a:solidFill>
              </a:rPr>
              <a:t>Without</a:t>
            </a:r>
            <a:r>
              <a:rPr lang="fr-FR" b="1" dirty="0">
                <a:solidFill>
                  <a:schemeClr val="bg1"/>
                </a:solidFill>
              </a:rPr>
              <a:t> sprinklers</a:t>
            </a:r>
          </a:p>
        </p:txBody>
      </p:sp>
      <p:pic>
        <p:nvPicPr>
          <p:cNvPr id="44"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8863" y="1899808"/>
            <a:ext cx="2529392" cy="1720816"/>
          </a:xfrm>
          <a:prstGeom prst="rect">
            <a:avLst/>
          </a:prstGeom>
        </p:spPr>
      </p:pic>
      <p:cxnSp>
        <p:nvCxnSpPr>
          <p:cNvPr id="47" name="Connecteur droit 46"/>
          <p:cNvCxnSpPr/>
          <p:nvPr/>
        </p:nvCxnSpPr>
        <p:spPr>
          <a:xfrm flipV="1">
            <a:off x="4003851" y="2208322"/>
            <a:ext cx="2079891" cy="0"/>
          </a:xfrm>
          <a:prstGeom prst="line">
            <a:avLst/>
          </a:prstGeom>
          <a:ln w="9525">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Connecteur droit 47"/>
          <p:cNvCxnSpPr/>
          <p:nvPr/>
        </p:nvCxnSpPr>
        <p:spPr>
          <a:xfrm>
            <a:off x="4861636" y="2077224"/>
            <a:ext cx="0" cy="1474064"/>
          </a:xfrm>
          <a:prstGeom prst="line">
            <a:avLst/>
          </a:prstGeom>
          <a:ln w="9525">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4556908" y="3416056"/>
            <a:ext cx="609461" cy="297454"/>
          </a:xfrm>
          <a:prstGeom prst="rect">
            <a:avLst/>
          </a:prstGeom>
        </p:spPr>
        <p:txBody>
          <a:bodyPr wrap="none">
            <a:spAutoFit/>
          </a:bodyPr>
          <a:lstStyle/>
          <a:p>
            <a:pPr algn="ctr" fontAlgn="b"/>
            <a:r>
              <a:rPr lang="en-GB" sz="1333" b="1" dirty="0">
                <a:solidFill>
                  <a:srgbClr val="FF0000"/>
                </a:solidFill>
              </a:rPr>
              <a:t>630GJ</a:t>
            </a:r>
            <a:endParaRPr lang="en-GB" sz="1333" b="1" dirty="0">
              <a:solidFill>
                <a:srgbClr val="FF0000"/>
              </a:solidFill>
              <a:latin typeface="Calibri" panose="020F0502020204030204" pitchFamily="34" charset="0"/>
            </a:endParaRPr>
          </a:p>
        </p:txBody>
      </p:sp>
      <p:sp>
        <p:nvSpPr>
          <p:cNvPr id="52" name="Rectangle 51"/>
          <p:cNvSpPr/>
          <p:nvPr/>
        </p:nvSpPr>
        <p:spPr>
          <a:xfrm>
            <a:off x="3690450" y="2082406"/>
            <a:ext cx="402674" cy="297454"/>
          </a:xfrm>
          <a:prstGeom prst="rect">
            <a:avLst/>
          </a:prstGeom>
        </p:spPr>
        <p:txBody>
          <a:bodyPr wrap="none">
            <a:spAutoFit/>
          </a:bodyPr>
          <a:lstStyle/>
          <a:p>
            <a:pPr algn="ctr" fontAlgn="b"/>
            <a:r>
              <a:rPr lang="en-GB" sz="1333" b="1">
                <a:solidFill>
                  <a:srgbClr val="FF0000"/>
                </a:solidFill>
              </a:rPr>
              <a:t>0.9</a:t>
            </a:r>
            <a:endParaRPr lang="en-GB" sz="1333" b="1" dirty="0">
              <a:solidFill>
                <a:srgbClr val="FF0000"/>
              </a:solidFill>
              <a:latin typeface="Calibri" panose="020F0502020204030204" pitchFamily="34" charset="0"/>
            </a:endParaRPr>
          </a:p>
        </p:txBody>
      </p:sp>
      <p:pic>
        <p:nvPicPr>
          <p:cNvPr id="55"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8864" y="4094111"/>
            <a:ext cx="2522405" cy="1746179"/>
          </a:xfrm>
          <a:prstGeom prst="rect">
            <a:avLst/>
          </a:prstGeom>
        </p:spPr>
      </p:pic>
      <p:cxnSp>
        <p:nvCxnSpPr>
          <p:cNvPr id="56" name="Connecteur droit 55"/>
          <p:cNvCxnSpPr/>
          <p:nvPr/>
        </p:nvCxnSpPr>
        <p:spPr>
          <a:xfrm flipV="1">
            <a:off x="4128104" y="4392897"/>
            <a:ext cx="2074147" cy="0"/>
          </a:xfrm>
          <a:prstGeom prst="line">
            <a:avLst/>
          </a:prstGeom>
          <a:ln w="9525">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p:nvCxnSpPr>
        <p:spPr>
          <a:xfrm>
            <a:off x="4275913" y="4265125"/>
            <a:ext cx="0" cy="1495791"/>
          </a:xfrm>
          <a:prstGeom prst="line">
            <a:avLst/>
          </a:prstGeom>
          <a:ln w="9525">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4057744" y="5719893"/>
            <a:ext cx="436337" cy="297454"/>
          </a:xfrm>
          <a:prstGeom prst="rect">
            <a:avLst/>
          </a:prstGeom>
        </p:spPr>
        <p:txBody>
          <a:bodyPr wrap="none">
            <a:spAutoFit/>
          </a:bodyPr>
          <a:lstStyle/>
          <a:p>
            <a:pPr algn="ctr" fontAlgn="b"/>
            <a:r>
              <a:rPr lang="en-GB" sz="1333" b="1" dirty="0">
                <a:solidFill>
                  <a:srgbClr val="FF0000"/>
                </a:solidFill>
              </a:rPr>
              <a:t>1GJ</a:t>
            </a:r>
            <a:endParaRPr lang="en-GB" sz="1333" b="1" dirty="0">
              <a:solidFill>
                <a:srgbClr val="FF0000"/>
              </a:solidFill>
              <a:latin typeface="Calibri" panose="020F0502020204030204" pitchFamily="34" charset="0"/>
            </a:endParaRPr>
          </a:p>
        </p:txBody>
      </p:sp>
      <p:sp>
        <p:nvSpPr>
          <p:cNvPr id="59" name="Rectangle 58"/>
          <p:cNvSpPr/>
          <p:nvPr/>
        </p:nvSpPr>
        <p:spPr>
          <a:xfrm>
            <a:off x="3815012" y="4265125"/>
            <a:ext cx="402674" cy="297454"/>
          </a:xfrm>
          <a:prstGeom prst="rect">
            <a:avLst/>
          </a:prstGeom>
        </p:spPr>
        <p:txBody>
          <a:bodyPr wrap="none">
            <a:spAutoFit/>
          </a:bodyPr>
          <a:lstStyle/>
          <a:p>
            <a:pPr algn="ctr" fontAlgn="b"/>
            <a:r>
              <a:rPr lang="en-GB" sz="1333" b="1">
                <a:solidFill>
                  <a:srgbClr val="FF0000"/>
                </a:solidFill>
              </a:rPr>
              <a:t>0.9</a:t>
            </a:r>
            <a:endParaRPr lang="en-GB" sz="1333" b="1" dirty="0">
              <a:solidFill>
                <a:srgbClr val="FF0000"/>
              </a:solidFill>
              <a:latin typeface="Calibri" panose="020F0502020204030204" pitchFamily="34" charset="0"/>
            </a:endParaRPr>
          </a:p>
        </p:txBody>
      </p:sp>
      <p:sp>
        <p:nvSpPr>
          <p:cNvPr id="43" name="ZoneTexte 42"/>
          <p:cNvSpPr txBox="1"/>
          <p:nvPr/>
        </p:nvSpPr>
        <p:spPr>
          <a:xfrm>
            <a:off x="659968" y="3817296"/>
            <a:ext cx="3268895" cy="369332"/>
          </a:xfrm>
          <a:prstGeom prst="rect">
            <a:avLst/>
          </a:prstGeom>
          <a:solidFill>
            <a:schemeClr val="tx1"/>
          </a:solidFill>
        </p:spPr>
        <p:txBody>
          <a:bodyPr wrap="square" rtlCol="0">
            <a:spAutoFit/>
          </a:bodyPr>
          <a:lstStyle/>
          <a:p>
            <a:r>
              <a:rPr lang="fr-FR" b="1" dirty="0" err="1">
                <a:solidFill>
                  <a:schemeClr val="bg1"/>
                </a:solidFill>
              </a:rPr>
              <a:t>With</a:t>
            </a:r>
            <a:r>
              <a:rPr lang="fr-FR" b="1" dirty="0">
                <a:solidFill>
                  <a:schemeClr val="bg1"/>
                </a:solidFill>
              </a:rPr>
              <a:t> sprinklers</a:t>
            </a:r>
          </a:p>
        </p:txBody>
      </p:sp>
      <p:sp>
        <p:nvSpPr>
          <p:cNvPr id="4" name="Flèche vers la droite 3"/>
          <p:cNvSpPr/>
          <p:nvPr/>
        </p:nvSpPr>
        <p:spPr>
          <a:xfrm>
            <a:off x="6630736" y="2356972"/>
            <a:ext cx="843328" cy="643977"/>
          </a:xfrm>
          <a:prstGeom prst="rightArrow">
            <a:avLst/>
          </a:prstGeom>
          <a:solidFill>
            <a:schemeClr val="bg1"/>
          </a:solidFill>
          <a:ln w="412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5" name="Rectangle 4"/>
          <p:cNvSpPr/>
          <p:nvPr/>
        </p:nvSpPr>
        <p:spPr>
          <a:xfrm>
            <a:off x="7846363" y="2356971"/>
            <a:ext cx="3882794" cy="954300"/>
          </a:xfrm>
          <a:prstGeom prst="rect">
            <a:avLst/>
          </a:prstGeom>
        </p:spPr>
        <p:txBody>
          <a:bodyPr wrap="none">
            <a:spAutoFit/>
          </a:bodyPr>
          <a:lstStyle/>
          <a:p>
            <a:pPr algn="ctr"/>
            <a:r>
              <a:rPr lang="en-US" sz="2667" b="1" dirty="0"/>
              <a:t>~20000kg plastic burnt</a:t>
            </a:r>
          </a:p>
          <a:p>
            <a:pPr algn="ctr"/>
            <a:endParaRPr lang="en-US" sz="1467" dirty="0"/>
          </a:p>
          <a:p>
            <a:pPr algn="ctr"/>
            <a:r>
              <a:rPr lang="en-US" sz="1467" dirty="0"/>
              <a:t>E=630GJ, </a:t>
            </a:r>
            <a:r>
              <a:rPr lang="en-US" sz="1467" dirty="0" err="1"/>
              <a:t>Hc</a:t>
            </a:r>
            <a:r>
              <a:rPr lang="en-US" sz="1467" dirty="0"/>
              <a:t>=30MJ/kg, probability 90%</a:t>
            </a:r>
          </a:p>
        </p:txBody>
      </p:sp>
      <p:sp>
        <p:nvSpPr>
          <p:cNvPr id="32" name="Flèche vers la droite 31"/>
          <p:cNvSpPr/>
          <p:nvPr/>
        </p:nvSpPr>
        <p:spPr>
          <a:xfrm>
            <a:off x="6630737" y="4520666"/>
            <a:ext cx="843328" cy="643977"/>
          </a:xfrm>
          <a:prstGeom prst="rightArrow">
            <a:avLst/>
          </a:prstGeom>
          <a:solidFill>
            <a:schemeClr val="bg1"/>
          </a:solidFill>
          <a:ln w="412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34" name="Rectangle 33"/>
          <p:cNvSpPr/>
          <p:nvPr/>
        </p:nvSpPr>
        <p:spPr>
          <a:xfrm>
            <a:off x="8130892" y="4520665"/>
            <a:ext cx="3313728" cy="1180067"/>
          </a:xfrm>
          <a:prstGeom prst="rect">
            <a:avLst/>
          </a:prstGeom>
        </p:spPr>
        <p:txBody>
          <a:bodyPr wrap="none">
            <a:spAutoFit/>
          </a:bodyPr>
          <a:lstStyle/>
          <a:p>
            <a:pPr algn="ctr"/>
            <a:r>
              <a:rPr lang="en-US" sz="2667" b="1" dirty="0"/>
              <a:t>~35kg plastic burnt</a:t>
            </a:r>
          </a:p>
          <a:p>
            <a:pPr algn="ctr"/>
            <a:endParaRPr lang="en-US" sz="1467" dirty="0"/>
          </a:p>
          <a:p>
            <a:pPr algn="ctr"/>
            <a:r>
              <a:rPr lang="en-US" sz="1467" dirty="0"/>
              <a:t>E=1GJ, </a:t>
            </a:r>
            <a:r>
              <a:rPr lang="en-US" sz="1467" dirty="0" err="1"/>
              <a:t>Hc</a:t>
            </a:r>
            <a:r>
              <a:rPr lang="en-US" sz="1467" dirty="0"/>
              <a:t>=30MJ/kg, probability 90%</a:t>
            </a:r>
          </a:p>
          <a:p>
            <a:pPr algn="ctr"/>
            <a:endParaRPr lang="en-US" sz="1467" dirty="0">
              <a:solidFill>
                <a:srgbClr val="00B050"/>
              </a:solidFill>
            </a:endParaRPr>
          </a:p>
        </p:txBody>
      </p:sp>
      <p:sp>
        <p:nvSpPr>
          <p:cNvPr id="22"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23"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
        <p:nvSpPr>
          <p:cNvPr id="24" name="Title 1"/>
          <p:cNvSpPr txBox="1">
            <a:spLocks/>
          </p:cNvSpPr>
          <p:nvPr/>
        </p:nvSpPr>
        <p:spPr>
          <a:xfrm>
            <a:off x="3169158" y="564640"/>
            <a:ext cx="10969625" cy="65087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fr-CH" sz="4800" dirty="0" smtClean="0"/>
              <a:t>TA/LSS </a:t>
            </a:r>
            <a:r>
              <a:rPr lang="fr-CH" sz="4800" dirty="0" err="1" smtClean="0"/>
              <a:t>with</a:t>
            </a:r>
            <a:r>
              <a:rPr lang="fr-CH" sz="4800" dirty="0" smtClean="0"/>
              <a:t>/</a:t>
            </a:r>
            <a:r>
              <a:rPr lang="fr-CH" sz="4800" dirty="0" err="1" smtClean="0"/>
              <a:t>without</a:t>
            </a:r>
            <a:r>
              <a:rPr lang="fr-CH" sz="4800" dirty="0" smtClean="0"/>
              <a:t> </a:t>
            </a:r>
            <a:r>
              <a:rPr lang="fr-CH" sz="4800" dirty="0"/>
              <a:t>sprinkler</a:t>
            </a:r>
            <a:endParaRPr lang="en-GB" dirty="0"/>
          </a:p>
        </p:txBody>
      </p:sp>
      <p:sp>
        <p:nvSpPr>
          <p:cNvPr id="25" name="Chevron 24"/>
          <p:cNvSpPr/>
          <p:nvPr/>
        </p:nvSpPr>
        <p:spPr>
          <a:xfrm>
            <a:off x="555358" y="487324"/>
            <a:ext cx="254776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dirty="0" smtClean="0">
              <a:solidFill>
                <a:schemeClr val="bg1"/>
              </a:solidFill>
            </a:endParaRPr>
          </a:p>
          <a:p>
            <a:pPr algn="ctr"/>
            <a:r>
              <a:rPr lang="fr-FR" sz="1600" b="1" dirty="0" smtClean="0">
                <a:solidFill>
                  <a:schemeClr val="bg1"/>
                </a:solidFill>
              </a:rPr>
              <a:t>SPS FIRE Project</a:t>
            </a:r>
            <a:endParaRPr lang="fr-FR" sz="1400" b="1" dirty="0">
              <a:solidFill>
                <a:schemeClr val="bg1"/>
              </a:solidFill>
            </a:endParaRPr>
          </a:p>
          <a:p>
            <a:pPr algn="ctr"/>
            <a:endParaRPr lang="fr-FR" sz="1400" b="1" dirty="0">
              <a:solidFill>
                <a:schemeClr val="bg1"/>
              </a:solidFill>
            </a:endParaRPr>
          </a:p>
        </p:txBody>
      </p:sp>
    </p:spTree>
    <p:extLst>
      <p:ext uri="{BB962C8B-B14F-4D97-AF65-F5344CB8AC3E}">
        <p14:creationId xmlns:p14="http://schemas.microsoft.com/office/powerpoint/2010/main" val="8813452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23"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
        <p:nvSpPr>
          <p:cNvPr id="24" name="Title 1"/>
          <p:cNvSpPr txBox="1">
            <a:spLocks/>
          </p:cNvSpPr>
          <p:nvPr/>
        </p:nvSpPr>
        <p:spPr>
          <a:xfrm>
            <a:off x="3169158" y="564640"/>
            <a:ext cx="10969625" cy="65087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fr-CH" sz="4800" dirty="0" smtClean="0"/>
              <a:t>Sprinkler system</a:t>
            </a:r>
            <a:endParaRPr lang="en-GB" dirty="0"/>
          </a:p>
        </p:txBody>
      </p:sp>
      <p:sp>
        <p:nvSpPr>
          <p:cNvPr id="25" name="Chevron 24"/>
          <p:cNvSpPr/>
          <p:nvPr/>
        </p:nvSpPr>
        <p:spPr>
          <a:xfrm>
            <a:off x="555358" y="487324"/>
            <a:ext cx="2547765" cy="729501"/>
          </a:xfrm>
          <a:prstGeom prst="chevron">
            <a:avLst>
              <a:gd name="adj" fmla="val 2799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dirty="0" smtClean="0">
              <a:solidFill>
                <a:schemeClr val="bg1"/>
              </a:solidFill>
            </a:endParaRPr>
          </a:p>
          <a:p>
            <a:pPr algn="ctr"/>
            <a:r>
              <a:rPr lang="fr-FR" sz="1600" b="1" dirty="0" smtClean="0">
                <a:solidFill>
                  <a:schemeClr val="bg1"/>
                </a:solidFill>
              </a:rPr>
              <a:t>SPS FIRE Project</a:t>
            </a:r>
            <a:endParaRPr lang="fr-FR" sz="1400" b="1" dirty="0">
              <a:solidFill>
                <a:schemeClr val="bg1"/>
              </a:solidFill>
            </a:endParaRPr>
          </a:p>
          <a:p>
            <a:pPr algn="ctr"/>
            <a:endParaRPr lang="fr-FR" sz="1400" b="1" dirty="0">
              <a:solidFill>
                <a:schemeClr val="bg1"/>
              </a:solidFill>
            </a:endParaRPr>
          </a:p>
        </p:txBody>
      </p:sp>
      <p:pic>
        <p:nvPicPr>
          <p:cNvPr id="26" name="Image 25"/>
          <p:cNvPicPr>
            <a:picLocks noChangeAspect="1"/>
          </p:cNvPicPr>
          <p:nvPr/>
        </p:nvPicPr>
        <p:blipFill>
          <a:blip r:embed="rId3"/>
          <a:stretch>
            <a:fillRect/>
          </a:stretch>
        </p:blipFill>
        <p:spPr>
          <a:xfrm>
            <a:off x="555358" y="1358984"/>
            <a:ext cx="6072421" cy="4554316"/>
          </a:xfrm>
          <a:prstGeom prst="rect">
            <a:avLst/>
          </a:prstGeom>
        </p:spPr>
      </p:pic>
      <p:pic>
        <p:nvPicPr>
          <p:cNvPr id="27" name="Image 26"/>
          <p:cNvPicPr>
            <a:picLocks noChangeAspect="1"/>
          </p:cNvPicPr>
          <p:nvPr/>
        </p:nvPicPr>
        <p:blipFill>
          <a:blip r:embed="rId4"/>
          <a:stretch>
            <a:fillRect/>
          </a:stretch>
        </p:blipFill>
        <p:spPr>
          <a:xfrm>
            <a:off x="6739468" y="1358984"/>
            <a:ext cx="4576796" cy="3432597"/>
          </a:xfrm>
          <a:prstGeom prst="rect">
            <a:avLst/>
          </a:prstGeom>
        </p:spPr>
      </p:pic>
    </p:spTree>
    <p:extLst>
      <p:ext uri="{BB962C8B-B14F-4D97-AF65-F5344CB8AC3E}">
        <p14:creationId xmlns:p14="http://schemas.microsoft.com/office/powerpoint/2010/main" val="19255961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730E0029-E197-5B49-B10D-D74A58047E11}"/>
              </a:ext>
            </a:extLst>
          </p:cNvPr>
          <p:cNvPicPr>
            <a:picLocks noChangeAspect="1"/>
          </p:cNvPicPr>
          <p:nvPr/>
        </p:nvPicPr>
        <p:blipFill>
          <a:blip r:embed="rId2"/>
          <a:stretch>
            <a:fillRect/>
          </a:stretch>
        </p:blipFill>
        <p:spPr>
          <a:xfrm>
            <a:off x="9529854" y="3654887"/>
            <a:ext cx="2176216" cy="1810824"/>
          </a:xfrm>
          <a:prstGeom prst="rect">
            <a:avLst/>
          </a:prstGeom>
          <a:ln>
            <a:headEnd type="none" w="med" len="med"/>
            <a:tailEnd type="none" w="med" len="med"/>
          </a:ln>
          <a:effectLst>
            <a:outerShdw blurRad="50800" dist="50800" dir="5400000" sx="111000" sy="111000" algn="ctr" rotWithShape="0">
              <a:schemeClr val="tx2">
                <a:lumMod val="60000"/>
                <a:lumOff val="40000"/>
                <a:alpha val="62000"/>
              </a:schemeClr>
            </a:outerShdw>
          </a:effectLst>
        </p:spPr>
        <p:style>
          <a:lnRef idx="2">
            <a:schemeClr val="dk1"/>
          </a:lnRef>
          <a:fillRef idx="1">
            <a:schemeClr val="lt1"/>
          </a:fillRef>
          <a:effectRef idx="0">
            <a:schemeClr val="dk1"/>
          </a:effectRef>
          <a:fontRef idx="minor">
            <a:schemeClr val="dk1"/>
          </a:fontRef>
        </p:style>
      </p:pic>
      <p:sp>
        <p:nvSpPr>
          <p:cNvPr id="7" name="Slide Number Placeholder 6">
            <a:extLst>
              <a:ext uri="{FF2B5EF4-FFF2-40B4-BE49-F238E27FC236}">
                <a16:creationId xmlns="" xmlns:a16="http://schemas.microsoft.com/office/drawing/2014/main" id="{33CD2554-9F30-8040-8F07-4A02C84A9F6A}"/>
              </a:ext>
            </a:extLst>
          </p:cNvPr>
          <p:cNvSpPr>
            <a:spLocks noGrp="1"/>
          </p:cNvSpPr>
          <p:nvPr>
            <p:ph type="sldNum" sz="quarter" idx="12"/>
          </p:nvPr>
        </p:nvSpPr>
        <p:spPr/>
        <p:txBody>
          <a:bodyPr/>
          <a:lstStyle/>
          <a:p>
            <a:fld id="{17918391-D411-FE40-AAD7-861AE5233E0E}" type="slidenum">
              <a:rPr lang="en-US" smtClean="0"/>
              <a:pPr/>
              <a:t>32</a:t>
            </a:fld>
            <a:endParaRPr lang="en-US" dirty="0"/>
          </a:p>
        </p:txBody>
      </p:sp>
      <p:sp>
        <p:nvSpPr>
          <p:cNvPr id="5" name="Date Placeholder 4">
            <a:extLst>
              <a:ext uri="{FF2B5EF4-FFF2-40B4-BE49-F238E27FC236}">
                <a16:creationId xmlns="" xmlns:a16="http://schemas.microsoft.com/office/drawing/2014/main" id="{FE569C7E-B719-9A4C-BDCF-0E7FE8A8DEB7}"/>
              </a:ext>
            </a:extLst>
          </p:cNvPr>
          <p:cNvSpPr>
            <a:spLocks noGrp="1"/>
          </p:cNvSpPr>
          <p:nvPr>
            <p:ph type="dt" sz="half" idx="2"/>
          </p:nvPr>
        </p:nvSpPr>
        <p:spPr/>
        <p:txBody>
          <a:bodyPr/>
          <a:lstStyle/>
          <a:p>
            <a:r>
              <a:rPr lang="en-US" dirty="0"/>
              <a:t>13/05/19</a:t>
            </a:r>
          </a:p>
        </p:txBody>
      </p:sp>
      <p:sp>
        <p:nvSpPr>
          <p:cNvPr id="6" name="Footer Placeholder 5">
            <a:extLst>
              <a:ext uri="{FF2B5EF4-FFF2-40B4-BE49-F238E27FC236}">
                <a16:creationId xmlns="" xmlns:a16="http://schemas.microsoft.com/office/drawing/2014/main" id="{99767EF6-9E42-D548-8193-D883C35092EB}"/>
              </a:ext>
            </a:extLst>
          </p:cNvPr>
          <p:cNvSpPr>
            <a:spLocks noGrp="1"/>
          </p:cNvSpPr>
          <p:nvPr>
            <p:ph type="ftr" sz="quarter" idx="3"/>
          </p:nvPr>
        </p:nvSpPr>
        <p:spPr/>
        <p:txBody>
          <a:bodyPr/>
          <a:lstStyle/>
          <a:p>
            <a:r>
              <a:rPr lang="en-US" dirty="0"/>
              <a:t>ITSF, Lund</a:t>
            </a:r>
          </a:p>
        </p:txBody>
      </p:sp>
      <p:sp>
        <p:nvSpPr>
          <p:cNvPr id="3" name="Content Placeholder 2">
            <a:extLst>
              <a:ext uri="{FF2B5EF4-FFF2-40B4-BE49-F238E27FC236}">
                <a16:creationId xmlns="" xmlns:a16="http://schemas.microsoft.com/office/drawing/2014/main" id="{4DA86081-D30A-D44B-8226-B6374B6E7950}"/>
              </a:ext>
            </a:extLst>
          </p:cNvPr>
          <p:cNvSpPr>
            <a:spLocks noGrp="1"/>
          </p:cNvSpPr>
          <p:nvPr>
            <p:ph sz="half" idx="4294967295"/>
          </p:nvPr>
        </p:nvSpPr>
        <p:spPr>
          <a:xfrm>
            <a:off x="667966" y="1543455"/>
            <a:ext cx="8307759" cy="4347758"/>
          </a:xfrm>
        </p:spPr>
        <p:txBody>
          <a:bodyPr>
            <a:normAutofit fontScale="85000" lnSpcReduction="20000"/>
          </a:bodyPr>
          <a:lstStyle/>
          <a:p>
            <a:pPr algn="just">
              <a:buFont typeface="Wingdings" pitchFamily="2" charset="2"/>
              <a:buChar char="v"/>
            </a:pPr>
            <a:endParaRPr lang="en-US" sz="2667" dirty="0"/>
          </a:p>
          <a:p>
            <a:pPr algn="just">
              <a:buFont typeface="Wingdings" pitchFamily="2" charset="2"/>
              <a:buChar char="q"/>
            </a:pPr>
            <a:r>
              <a:rPr lang="en-GB" sz="2400" dirty="0"/>
              <a:t>The </a:t>
            </a:r>
            <a:r>
              <a:rPr lang="en-GB" sz="2400" b="1" dirty="0">
                <a:solidFill>
                  <a:schemeClr val="accent1"/>
                </a:solidFill>
              </a:rPr>
              <a:t>Launch Safety Agreement</a:t>
            </a:r>
            <a:r>
              <a:rPr lang="en-GB" sz="2400" dirty="0">
                <a:solidFill>
                  <a:schemeClr val="accent1"/>
                </a:solidFill>
              </a:rPr>
              <a:t> </a:t>
            </a:r>
            <a:r>
              <a:rPr lang="en-GB" sz="2400" dirty="0"/>
              <a:t>(LSA) covering the conventional safety aspects for all WPs.  </a:t>
            </a:r>
          </a:p>
          <a:p>
            <a:pPr algn="just">
              <a:buFont typeface="Wingdings" pitchFamily="2" charset="2"/>
              <a:buChar char="q"/>
            </a:pPr>
            <a:endParaRPr lang="en-US" sz="2667" dirty="0"/>
          </a:p>
          <a:p>
            <a:pPr algn="just">
              <a:buFont typeface="Wingdings" pitchFamily="2" charset="2"/>
              <a:buChar char="q"/>
            </a:pPr>
            <a:r>
              <a:rPr lang="en-US" sz="2400" dirty="0"/>
              <a:t>One </a:t>
            </a:r>
            <a:r>
              <a:rPr lang="en-US" sz="2400" b="1" dirty="0">
                <a:solidFill>
                  <a:schemeClr val="accent1"/>
                </a:solidFill>
              </a:rPr>
              <a:t>Safety File </a:t>
            </a:r>
            <a:r>
              <a:rPr lang="en-US" sz="2400" dirty="0"/>
              <a:t>for each WP (4) with : </a:t>
            </a:r>
          </a:p>
          <a:p>
            <a:pPr lvl="1" algn="just">
              <a:buFont typeface="Courier New" panose="02070309020205020404" pitchFamily="49" charset="0"/>
              <a:buChar char="o"/>
            </a:pPr>
            <a:r>
              <a:rPr lang="en-US" sz="2133" dirty="0"/>
              <a:t>the descriptive part (= purpose and motivation, location, safety system, life cycle of the project) </a:t>
            </a:r>
          </a:p>
          <a:p>
            <a:pPr lvl="1" algn="just">
              <a:buFont typeface="Courier New" panose="02070309020205020404" pitchFamily="49" charset="0"/>
              <a:buChar char="o"/>
            </a:pPr>
            <a:r>
              <a:rPr lang="en-US" sz="2133" dirty="0"/>
              <a:t>the demonstrative part (= risk assessment and mitigation measures)</a:t>
            </a:r>
          </a:p>
          <a:p>
            <a:pPr lvl="1" algn="just">
              <a:buFont typeface="Courier New" panose="02070309020205020404" pitchFamily="49" charset="0"/>
              <a:buChar char="o"/>
            </a:pPr>
            <a:r>
              <a:rPr lang="en-GB" sz="2133" dirty="0"/>
              <a:t>the operational and </a:t>
            </a:r>
            <a:r>
              <a:rPr lang="en-GB" sz="2133" dirty="0" smtClean="0"/>
              <a:t>REM (=REX) </a:t>
            </a:r>
            <a:r>
              <a:rPr lang="en-GB" sz="2133" dirty="0"/>
              <a:t>parts: after commissioning, when system in operation -&gt; </a:t>
            </a:r>
            <a:r>
              <a:rPr lang="fr-CH" sz="2133" dirty="0"/>
              <a:t>Safety </a:t>
            </a:r>
            <a:r>
              <a:rPr lang="fr-CH" sz="2133" dirty="0" err="1"/>
              <a:t>procedures</a:t>
            </a:r>
            <a:r>
              <a:rPr lang="fr-CH" sz="2133" dirty="0"/>
              <a:t> to </a:t>
            </a:r>
            <a:r>
              <a:rPr lang="fr-CH" sz="2133" dirty="0" err="1"/>
              <a:t>operate</a:t>
            </a:r>
            <a:r>
              <a:rPr lang="fr-CH" sz="2133" dirty="0"/>
              <a:t>, </a:t>
            </a:r>
            <a:r>
              <a:rPr lang="fr-CH" sz="2133" dirty="0" err="1"/>
              <a:t>mand</a:t>
            </a:r>
            <a:r>
              <a:rPr lang="fr-CH" sz="2133" dirty="0"/>
              <a:t> Safety </a:t>
            </a:r>
            <a:r>
              <a:rPr lang="fr-CH" sz="2133" dirty="0" err="1"/>
              <a:t>related</a:t>
            </a:r>
            <a:r>
              <a:rPr lang="fr-CH" sz="2133" dirty="0"/>
              <a:t> records: reports, </a:t>
            </a:r>
            <a:r>
              <a:rPr lang="fr-CH" sz="2133" dirty="0" err="1" smtClean="0"/>
              <a:t>lessons</a:t>
            </a:r>
            <a:r>
              <a:rPr lang="fr-CH" sz="2133" dirty="0" smtClean="0"/>
              <a:t> </a:t>
            </a:r>
            <a:r>
              <a:rPr lang="fr-CH" sz="2133" dirty="0" err="1" smtClean="0"/>
              <a:t>learned</a:t>
            </a:r>
            <a:r>
              <a:rPr lang="fr-CH" sz="2133" dirty="0" smtClean="0"/>
              <a:t>, </a:t>
            </a:r>
            <a:r>
              <a:rPr lang="fr-CH" sz="2133" dirty="0"/>
              <a:t>changes, non- </a:t>
            </a:r>
            <a:r>
              <a:rPr lang="fr-CH" sz="2133" dirty="0" err="1" smtClean="0"/>
              <a:t>conformity</a:t>
            </a:r>
            <a:r>
              <a:rPr lang="fr-CH" sz="2133" dirty="0" smtClean="0"/>
              <a:t>, </a:t>
            </a:r>
            <a:r>
              <a:rPr lang="fr-CH" sz="2133" dirty="0" err="1" smtClean="0"/>
              <a:t>maintain</a:t>
            </a:r>
            <a:r>
              <a:rPr lang="fr-CH" sz="2133" dirty="0"/>
              <a:t>, </a:t>
            </a:r>
            <a:r>
              <a:rPr lang="fr-CH" sz="2133" dirty="0" err="1"/>
              <a:t>dismantle</a:t>
            </a:r>
            <a:r>
              <a:rPr lang="fr-CH" sz="2133" dirty="0"/>
              <a:t>, dispose (incident/accident reports)</a:t>
            </a:r>
          </a:p>
          <a:p>
            <a:pPr marL="597393" lvl="1" indent="0" algn="just">
              <a:buNone/>
            </a:pPr>
            <a:endParaRPr lang="en-US" sz="2133" dirty="0"/>
          </a:p>
          <a:p>
            <a:pPr algn="just">
              <a:buFont typeface="Wingdings" pitchFamily="2" charset="2"/>
              <a:buChar char="q"/>
            </a:pPr>
            <a:r>
              <a:rPr lang="en-US" sz="2400" b="1" dirty="0">
                <a:solidFill>
                  <a:schemeClr val="accent1"/>
                </a:solidFill>
              </a:rPr>
              <a:t>Prevention Plan </a:t>
            </a:r>
            <a:r>
              <a:rPr lang="en-US" sz="2400" dirty="0"/>
              <a:t>for the installation phase: document defining all the measures for the prevention of risks.</a:t>
            </a:r>
          </a:p>
          <a:p>
            <a:pPr algn="just">
              <a:buFont typeface="Wingdings" pitchFamily="2" charset="2"/>
              <a:buChar char="q"/>
            </a:pPr>
            <a:endParaRPr lang="en-US" sz="2400" dirty="0"/>
          </a:p>
        </p:txBody>
      </p:sp>
      <p:pic>
        <p:nvPicPr>
          <p:cNvPr id="11" name="Picture 10">
            <a:extLst>
              <a:ext uri="{FF2B5EF4-FFF2-40B4-BE49-F238E27FC236}">
                <a16:creationId xmlns="" xmlns:a16="http://schemas.microsoft.com/office/drawing/2014/main" id="{4B321FEB-8D23-9E42-93C4-5456351F51C1}"/>
              </a:ext>
            </a:extLst>
          </p:cNvPr>
          <p:cNvPicPr>
            <a:picLocks noChangeAspect="1"/>
          </p:cNvPicPr>
          <p:nvPr/>
        </p:nvPicPr>
        <p:blipFill>
          <a:blip r:embed="rId3"/>
          <a:stretch>
            <a:fillRect/>
          </a:stretch>
        </p:blipFill>
        <p:spPr>
          <a:xfrm>
            <a:off x="9529854" y="2042211"/>
            <a:ext cx="2176216" cy="1261153"/>
          </a:xfrm>
          <a:prstGeom prst="rect">
            <a:avLst/>
          </a:prstGeom>
          <a:effectLst>
            <a:outerShdw blurRad="50800" dist="50800" dir="5400000" sx="109000" sy="109000" algn="ctr" rotWithShape="0">
              <a:schemeClr val="tx1">
                <a:lumMod val="60000"/>
                <a:lumOff val="40000"/>
                <a:alpha val="90000"/>
              </a:schemeClr>
            </a:outerShdw>
          </a:effectLst>
          <a:scene3d>
            <a:camera prst="orthographicFront"/>
            <a:lightRig rig="threePt" dir="t"/>
          </a:scene3d>
          <a:sp3d prstMaterial="matte"/>
        </p:spPr>
        <p:style>
          <a:lnRef idx="2">
            <a:schemeClr val="dk1"/>
          </a:lnRef>
          <a:fillRef idx="1">
            <a:schemeClr val="lt1"/>
          </a:fillRef>
          <a:effectRef idx="0">
            <a:schemeClr val="dk1"/>
          </a:effectRef>
          <a:fontRef idx="minor">
            <a:schemeClr val="dk1"/>
          </a:fontRef>
        </p:style>
      </p:pic>
      <p:sp>
        <p:nvSpPr>
          <p:cNvPr id="13" name="Titre 8"/>
          <p:cNvSpPr txBox="1">
            <a:spLocks/>
          </p:cNvSpPr>
          <p:nvPr/>
        </p:nvSpPr>
        <p:spPr>
          <a:xfrm>
            <a:off x="838200" y="365125"/>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en-US" dirty="0" smtClean="0"/>
              <a:t>Documentation </a:t>
            </a:r>
            <a:r>
              <a:rPr lang="en-US" dirty="0" smtClean="0"/>
              <a:t>organization</a:t>
            </a:r>
          </a:p>
          <a:p>
            <a:r>
              <a:rPr lang="en-US" sz="2500" dirty="0" smtClean="0"/>
              <a:t>(F. </a:t>
            </a:r>
            <a:r>
              <a:rPr lang="en-US" sz="2500" dirty="0" err="1" smtClean="0"/>
              <a:t>Pirotte</a:t>
            </a:r>
            <a:r>
              <a:rPr lang="en-US" sz="2500" dirty="0" smtClean="0"/>
              <a:t> BE)</a:t>
            </a:r>
            <a:endParaRPr lang="en-US" sz="2500" dirty="0"/>
          </a:p>
        </p:txBody>
      </p:sp>
    </p:spTree>
    <p:extLst>
      <p:ext uri="{BB962C8B-B14F-4D97-AF65-F5344CB8AC3E}">
        <p14:creationId xmlns:p14="http://schemas.microsoft.com/office/powerpoint/2010/main" val="8355532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7918391-D411-FE40-AAD7-861AE5233E0E}" type="slidenum">
              <a:rPr lang="en-US" smtClean="0"/>
              <a:pPr/>
              <a:t>33</a:t>
            </a:fld>
            <a:endParaRPr lang="en-US" dirty="0"/>
          </a:p>
        </p:txBody>
      </p:sp>
      <p:sp>
        <p:nvSpPr>
          <p:cNvPr id="3" name="Content Placeholder 2"/>
          <p:cNvSpPr>
            <a:spLocks noGrp="1"/>
          </p:cNvSpPr>
          <p:nvPr>
            <p:ph idx="4294967295"/>
          </p:nvPr>
        </p:nvSpPr>
        <p:spPr>
          <a:xfrm>
            <a:off x="838200" y="1420238"/>
            <a:ext cx="10134600" cy="4353500"/>
          </a:xfrm>
        </p:spPr>
        <p:txBody>
          <a:bodyPr>
            <a:noAutofit/>
          </a:bodyPr>
          <a:lstStyle/>
          <a:p>
            <a:pPr>
              <a:lnSpc>
                <a:spcPct val="120000"/>
              </a:lnSpc>
            </a:pPr>
            <a:r>
              <a:rPr lang="en-GB" sz="2400" b="1" dirty="0" smtClean="0">
                <a:solidFill>
                  <a:schemeClr val="accent1"/>
                </a:solidFill>
              </a:rPr>
              <a:t>Largest and most ambitious fire safety consolidation </a:t>
            </a:r>
            <a:r>
              <a:rPr lang="en-GB" sz="2400" b="1" dirty="0" smtClean="0"/>
              <a:t>carried out at CERN.</a:t>
            </a:r>
          </a:p>
          <a:p>
            <a:pPr>
              <a:lnSpc>
                <a:spcPct val="120000"/>
              </a:lnSpc>
            </a:pPr>
            <a:r>
              <a:rPr lang="en-GB" sz="2400" b="1" dirty="0" smtClean="0"/>
              <a:t>Full endorsement and </a:t>
            </a:r>
            <a:r>
              <a:rPr lang="en-GB" sz="2400" b="1" dirty="0" smtClean="0">
                <a:solidFill>
                  <a:schemeClr val="accent1"/>
                </a:solidFill>
              </a:rPr>
              <a:t>support of CERN management</a:t>
            </a:r>
            <a:r>
              <a:rPr lang="en-GB" sz="2400" b="1" dirty="0" smtClean="0"/>
              <a:t>.</a:t>
            </a:r>
          </a:p>
          <a:p>
            <a:pPr>
              <a:lnSpc>
                <a:spcPct val="120000"/>
              </a:lnSpc>
            </a:pPr>
            <a:r>
              <a:rPr lang="en-GB" sz="2400" b="1" dirty="0" smtClean="0"/>
              <a:t>Considerable effort from SPS-FIRE </a:t>
            </a:r>
            <a:r>
              <a:rPr lang="en-GB" sz="2400" b="1" dirty="0" smtClean="0">
                <a:solidFill>
                  <a:schemeClr val="accent1"/>
                </a:solidFill>
              </a:rPr>
              <a:t>to adapt to constraints </a:t>
            </a:r>
            <a:r>
              <a:rPr lang="en-GB" sz="2400" b="1" dirty="0" smtClean="0"/>
              <a:t>to be obtained after full implementation.</a:t>
            </a:r>
          </a:p>
          <a:p>
            <a:pPr>
              <a:lnSpc>
                <a:spcPct val="120000"/>
              </a:lnSpc>
            </a:pPr>
            <a:r>
              <a:rPr lang="en-GB" sz="2400" b="1" dirty="0" smtClean="0">
                <a:solidFill>
                  <a:schemeClr val="accent1"/>
                </a:solidFill>
              </a:rPr>
              <a:t>HSE support </a:t>
            </a:r>
            <a:r>
              <a:rPr lang="en-GB" sz="2400" b="1" dirty="0" smtClean="0"/>
              <a:t>during design and works remains essential.</a:t>
            </a:r>
            <a:endParaRPr lang="en-GB" sz="2400" b="1" dirty="0">
              <a:solidFill>
                <a:srgbClr val="00B050"/>
              </a:solidFill>
            </a:endParaRPr>
          </a:p>
        </p:txBody>
      </p:sp>
      <p:sp>
        <p:nvSpPr>
          <p:cNvPr id="10" name="Titre 8"/>
          <p:cNvSpPr txBox="1">
            <a:spLocks/>
          </p:cNvSpPr>
          <p:nvPr/>
        </p:nvSpPr>
        <p:spPr>
          <a:xfrm>
            <a:off x="838200" y="365125"/>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en-US" dirty="0" smtClean="0"/>
              <a:t>Conclusions</a:t>
            </a:r>
            <a:endParaRPr lang="en-US" dirty="0"/>
          </a:p>
        </p:txBody>
      </p:sp>
      <p:sp>
        <p:nvSpPr>
          <p:cNvPr id="11"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2"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20161073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CD55979-00CC-4874-A80E-0959E76EB92F}" type="slidenum">
              <a:rPr lang="en-GB" smtClean="0"/>
              <a:t>34</a:t>
            </a:fld>
            <a:endParaRPr lang="en-GB"/>
          </a:p>
        </p:txBody>
      </p:sp>
      <p:sp>
        <p:nvSpPr>
          <p:cNvPr id="3" name="Espace réservé de la date 2"/>
          <p:cNvSpPr>
            <a:spLocks noGrp="1"/>
          </p:cNvSpPr>
          <p:nvPr>
            <p:ph type="dt" sz="half" idx="2"/>
          </p:nvPr>
        </p:nvSpPr>
        <p:spPr/>
        <p:txBody>
          <a:bodyPr/>
          <a:lstStyle/>
          <a:p>
            <a:r>
              <a:rPr lang="en-GB" dirty="0" smtClean="0"/>
              <a:t>13/05/2019</a:t>
            </a:r>
          </a:p>
          <a:p>
            <a:r>
              <a:rPr lang="is-IS" sz="800" dirty="0" smtClean="0"/>
              <a:t>EDMS 2150021</a:t>
            </a:r>
            <a:endParaRPr lang="en-GB" sz="800" dirty="0"/>
          </a:p>
        </p:txBody>
      </p:sp>
      <p:sp>
        <p:nvSpPr>
          <p:cNvPr id="4" name="Espace réservé du pied de page 3"/>
          <p:cNvSpPr>
            <a:spLocks noGrp="1"/>
          </p:cNvSpPr>
          <p:nvPr>
            <p:ph type="ftr" sz="quarter" idx="3"/>
          </p:nvPr>
        </p:nvSpPr>
        <p:spPr/>
        <p:txBody>
          <a:bodyPr/>
          <a:lstStyle/>
          <a:p>
            <a:r>
              <a:rPr lang="en-GB" smtClean="0"/>
              <a:t>SPS Fire Project</a:t>
            </a:r>
          </a:p>
          <a:p>
            <a:r>
              <a:rPr lang="en-GB" smtClean="0"/>
              <a:t>ITSF 2019</a:t>
            </a:r>
            <a:endParaRPr lang="en-GB" dirty="0"/>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t="5266" r="3817" b="3701"/>
          <a:stretch/>
        </p:blipFill>
        <p:spPr>
          <a:xfrm>
            <a:off x="7133502" y="61965"/>
            <a:ext cx="4365537" cy="5840146"/>
          </a:xfrm>
          <a:prstGeom prst="rect">
            <a:avLst/>
          </a:prstGeom>
        </p:spPr>
      </p:pic>
      <p:sp>
        <p:nvSpPr>
          <p:cNvPr id="6" name="Espace réservé du contenu 2"/>
          <p:cNvSpPr txBox="1">
            <a:spLocks/>
          </p:cNvSpPr>
          <p:nvPr/>
        </p:nvSpPr>
        <p:spPr>
          <a:xfrm>
            <a:off x="507257" y="4143983"/>
            <a:ext cx="8066053" cy="2466846"/>
          </a:xfrm>
          <a:prstGeom prst="rect">
            <a:avLst/>
          </a:prstGeom>
          <a:noFill/>
        </p:spPr>
        <p:txBody>
          <a:bodyPr anchor="t">
            <a:no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US" sz="2400" b="1" dirty="0" smtClean="0">
                <a:solidFill>
                  <a:schemeClr val="accent1"/>
                </a:solidFill>
              </a:rPr>
              <a:t>Success in </a:t>
            </a:r>
            <a:r>
              <a:rPr lang="en-US" sz="2400" b="1" dirty="0">
                <a:solidFill>
                  <a:schemeClr val="accent1"/>
                </a:solidFill>
              </a:rPr>
              <a:t>fire safety </a:t>
            </a:r>
            <a:endParaRPr lang="en-US" sz="2400" b="1" dirty="0" smtClean="0">
              <a:solidFill>
                <a:schemeClr val="accent1"/>
              </a:solidFill>
            </a:endParaRPr>
          </a:p>
          <a:p>
            <a:pPr marL="36576" indent="0">
              <a:buNone/>
            </a:pPr>
            <a:r>
              <a:rPr lang="en-US" sz="2400" b="1" dirty="0" smtClean="0">
                <a:solidFill>
                  <a:schemeClr val="accent1"/>
                </a:solidFill>
              </a:rPr>
              <a:t>is driven by team </a:t>
            </a:r>
            <a:r>
              <a:rPr lang="en-US" sz="2400" b="1" dirty="0">
                <a:solidFill>
                  <a:schemeClr val="accent1"/>
                </a:solidFill>
              </a:rPr>
              <a:t>work and </a:t>
            </a:r>
            <a:r>
              <a:rPr lang="en-US" sz="2400" b="1" dirty="0" smtClean="0">
                <a:solidFill>
                  <a:schemeClr val="accent1"/>
                </a:solidFill>
              </a:rPr>
              <a:t>excellence </a:t>
            </a:r>
          </a:p>
          <a:p>
            <a:pPr marL="36576" indent="0">
              <a:buNone/>
            </a:pPr>
            <a:r>
              <a:rPr lang="en-US" sz="2000" dirty="0" smtClean="0">
                <a:solidFill>
                  <a:schemeClr val="accent1"/>
                </a:solidFill>
              </a:rPr>
              <a:t>in</a:t>
            </a:r>
            <a:r>
              <a:rPr lang="en-US" sz="2000" b="1" dirty="0" smtClean="0">
                <a:solidFill>
                  <a:schemeClr val="accent1"/>
                </a:solidFill>
              </a:rPr>
              <a:t> </a:t>
            </a:r>
            <a:r>
              <a:rPr lang="en-US" sz="2000" dirty="0" smtClean="0">
                <a:solidFill>
                  <a:schemeClr val="accent1"/>
                </a:solidFill>
              </a:rPr>
              <a:t>fire </a:t>
            </a:r>
            <a:r>
              <a:rPr lang="en-US" sz="2000" dirty="0">
                <a:solidFill>
                  <a:schemeClr val="accent1"/>
                </a:solidFill>
              </a:rPr>
              <a:t>education, </a:t>
            </a:r>
            <a:r>
              <a:rPr lang="en-US" sz="1900" dirty="0" smtClean="0">
                <a:solidFill>
                  <a:schemeClr val="accent1"/>
                </a:solidFill>
              </a:rPr>
              <a:t>fire research, </a:t>
            </a:r>
            <a:r>
              <a:rPr lang="en-US" sz="1800" dirty="0" smtClean="0">
                <a:solidFill>
                  <a:schemeClr val="accent1"/>
                </a:solidFill>
              </a:rPr>
              <a:t>fire </a:t>
            </a:r>
            <a:r>
              <a:rPr lang="en-US" sz="1800" dirty="0">
                <a:solidFill>
                  <a:schemeClr val="accent1"/>
                </a:solidFill>
              </a:rPr>
              <a:t>prevention</a:t>
            </a:r>
            <a:r>
              <a:rPr lang="en-US" sz="1800" dirty="0" smtClean="0">
                <a:solidFill>
                  <a:schemeClr val="accent1"/>
                </a:solidFill>
              </a:rPr>
              <a:t>, </a:t>
            </a:r>
            <a:r>
              <a:rPr lang="en-US" sz="1700" dirty="0" smtClean="0">
                <a:solidFill>
                  <a:schemeClr val="accent1"/>
                </a:solidFill>
              </a:rPr>
              <a:t>fire protection,</a:t>
            </a:r>
          </a:p>
          <a:p>
            <a:pPr marL="36576" indent="0">
              <a:buNone/>
            </a:pPr>
            <a:r>
              <a:rPr lang="en-US" sz="1600" dirty="0" smtClean="0">
                <a:solidFill>
                  <a:schemeClr val="accent1"/>
                </a:solidFill>
              </a:rPr>
              <a:t>fire codes, </a:t>
            </a:r>
            <a:r>
              <a:rPr lang="en-US" sz="1500" dirty="0" smtClean="0">
                <a:solidFill>
                  <a:schemeClr val="accent1"/>
                </a:solidFill>
              </a:rPr>
              <a:t>fire </a:t>
            </a:r>
            <a:r>
              <a:rPr lang="en-US" sz="1500" dirty="0">
                <a:solidFill>
                  <a:schemeClr val="accent1"/>
                </a:solidFill>
              </a:rPr>
              <a:t>safety engineering, </a:t>
            </a:r>
            <a:r>
              <a:rPr lang="en-US" sz="1400" dirty="0" smtClean="0">
                <a:solidFill>
                  <a:schemeClr val="accent1"/>
                </a:solidFill>
              </a:rPr>
              <a:t>firefighter training, </a:t>
            </a:r>
            <a:r>
              <a:rPr lang="en-US" sz="1200" dirty="0" smtClean="0">
                <a:solidFill>
                  <a:schemeClr val="accent1"/>
                </a:solidFill>
              </a:rPr>
              <a:t>... and </a:t>
            </a:r>
            <a:r>
              <a:rPr lang="en-US" sz="1200" dirty="0">
                <a:solidFill>
                  <a:schemeClr val="accent1"/>
                </a:solidFill>
              </a:rPr>
              <a:t>fire </a:t>
            </a:r>
            <a:r>
              <a:rPr lang="en-US" sz="1200" dirty="0" smtClean="0">
                <a:solidFill>
                  <a:schemeClr val="accent1"/>
                </a:solidFill>
              </a:rPr>
              <a:t>operations.</a:t>
            </a:r>
            <a:endParaRPr lang="en-US" sz="1200" dirty="0">
              <a:solidFill>
                <a:schemeClr val="accent1"/>
              </a:solidFill>
            </a:endParaRPr>
          </a:p>
        </p:txBody>
      </p:sp>
      <p:sp>
        <p:nvSpPr>
          <p:cNvPr id="7" name="Rectangle 6"/>
          <p:cNvSpPr/>
          <p:nvPr/>
        </p:nvSpPr>
        <p:spPr>
          <a:xfrm>
            <a:off x="507257" y="1032913"/>
            <a:ext cx="7359177" cy="923330"/>
          </a:xfrm>
          <a:prstGeom prst="rect">
            <a:avLst/>
          </a:prstGeom>
        </p:spPr>
        <p:txBody>
          <a:bodyPr wrap="square">
            <a:spAutoFit/>
          </a:bodyPr>
          <a:lstStyle/>
          <a:p>
            <a:pPr marL="36576" indent="0">
              <a:buNone/>
            </a:pPr>
            <a:r>
              <a:rPr lang="en-US" sz="3600" b="1" dirty="0" smtClean="0"/>
              <a:t>Thanks for your attention!</a:t>
            </a:r>
          </a:p>
          <a:p>
            <a:pPr marL="36576" indent="0">
              <a:buNone/>
            </a:pPr>
            <a:endParaRPr lang="en-US" b="1" dirty="0"/>
          </a:p>
        </p:txBody>
      </p:sp>
    </p:spTree>
    <p:extLst>
      <p:ext uri="{BB962C8B-B14F-4D97-AF65-F5344CB8AC3E}">
        <p14:creationId xmlns:p14="http://schemas.microsoft.com/office/powerpoint/2010/main" val="6664730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3666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2"/>
          <a:srcRect l="-288" t="-357" r="419" b="6637"/>
          <a:stretch/>
        </p:blipFill>
        <p:spPr>
          <a:xfrm>
            <a:off x="157162" y="1056981"/>
            <a:ext cx="7052183" cy="4891699"/>
          </a:xfrm>
          <a:prstGeom prst="rect">
            <a:avLst/>
          </a:prstGeom>
        </p:spPr>
      </p:pic>
      <p:sp>
        <p:nvSpPr>
          <p:cNvPr id="7" name="Slide Number Placeholder 6">
            <a:extLst>
              <a:ext uri="{FF2B5EF4-FFF2-40B4-BE49-F238E27FC236}">
                <a16:creationId xmlns="" xmlns:a16="http://schemas.microsoft.com/office/drawing/2014/main" id="{3D722569-5D77-8841-B5F2-5F124A45E25C}"/>
              </a:ext>
            </a:extLst>
          </p:cNvPr>
          <p:cNvSpPr>
            <a:spLocks noGrp="1"/>
          </p:cNvSpPr>
          <p:nvPr>
            <p:ph type="sldNum" sz="quarter" idx="12"/>
          </p:nvPr>
        </p:nvSpPr>
        <p:spPr/>
        <p:txBody>
          <a:bodyPr/>
          <a:lstStyle/>
          <a:p>
            <a:fld id="{BCD55979-00CC-4874-A80E-0959E76EB92F}" type="slidenum">
              <a:rPr lang="en-GB" smtClean="0"/>
              <a:pPr/>
              <a:t>4</a:t>
            </a:fld>
            <a:endParaRPr lang="en-GB"/>
          </a:p>
        </p:txBody>
      </p:sp>
      <p:sp>
        <p:nvSpPr>
          <p:cNvPr id="13" name="Rectangle 12"/>
          <p:cNvSpPr/>
          <p:nvPr/>
        </p:nvSpPr>
        <p:spPr>
          <a:xfrm>
            <a:off x="2368423" y="3502830"/>
            <a:ext cx="2925096" cy="2226458"/>
          </a:xfrm>
          <a:prstGeom prst="rect">
            <a:avLst/>
          </a:prstGeom>
          <a:noFill/>
          <a:ln w="1905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51"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
        <p:nvSpPr>
          <p:cNvPr id="52" name="Titre 8"/>
          <p:cNvSpPr txBox="1">
            <a:spLocks/>
          </p:cNvSpPr>
          <p:nvPr/>
        </p:nvSpPr>
        <p:spPr>
          <a:xfrm>
            <a:off x="1647316" y="365125"/>
            <a:ext cx="9706484" cy="1325563"/>
          </a:xfrm>
          <a:prstGeom prst="rect">
            <a:avLst/>
          </a:prstGeom>
        </p:spPr>
        <p:txBody>
          <a:bodyPr>
            <a:normAutofit/>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en-US" smtClean="0"/>
              <a:t>CERN Super Proton Synchrotron</a:t>
            </a:r>
            <a:endParaRPr lang="en-US" dirty="0"/>
          </a:p>
        </p:txBody>
      </p:sp>
      <p:sp>
        <p:nvSpPr>
          <p:cNvPr id="53" name="Signalisation droite 52"/>
          <p:cNvSpPr/>
          <p:nvPr/>
        </p:nvSpPr>
        <p:spPr>
          <a:xfrm>
            <a:off x="402958" y="350340"/>
            <a:ext cx="1089318" cy="706641"/>
          </a:xfrm>
          <a:prstGeom prst="homePlate">
            <a:avLst>
              <a:gd name="adj" fmla="val 30464"/>
            </a:avLst>
          </a:prstGeom>
          <a:solidFill>
            <a:schemeClr val="accent1"/>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t>S</a:t>
            </a:r>
            <a:r>
              <a:rPr lang="fr-FR" sz="1400" b="1" dirty="0" smtClean="0"/>
              <a:t>cope</a:t>
            </a:r>
            <a:endParaRPr lang="fr-FR" sz="1400" b="1" dirty="0"/>
          </a:p>
        </p:txBody>
      </p:sp>
      <p:sp>
        <p:nvSpPr>
          <p:cNvPr id="54" name="Content Placeholder 2"/>
          <p:cNvSpPr txBox="1">
            <a:spLocks/>
          </p:cNvSpPr>
          <p:nvPr/>
        </p:nvSpPr>
        <p:spPr>
          <a:xfrm>
            <a:off x="6952232" y="1330961"/>
            <a:ext cx="4879127" cy="43090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9476" indent="-342900"/>
            <a:r>
              <a:rPr lang="en-US" sz="2400" dirty="0" smtClean="0"/>
              <a:t>second largest CERN machine</a:t>
            </a:r>
          </a:p>
          <a:p>
            <a:pPr marL="379476" indent="-342900"/>
            <a:r>
              <a:rPr lang="en-US" sz="2400" dirty="0" smtClean="0"/>
              <a:t>450GeV, protons / ions</a:t>
            </a:r>
          </a:p>
          <a:p>
            <a:pPr marL="379476" indent="-342900"/>
            <a:r>
              <a:rPr lang="en-US" sz="2400" dirty="0" smtClean="0"/>
              <a:t>7km, 60m deep, 4.5m diameter</a:t>
            </a:r>
          </a:p>
          <a:p>
            <a:pPr marL="379476" indent="-342900"/>
            <a:r>
              <a:rPr lang="en-US" sz="2400" dirty="0" smtClean="0"/>
              <a:t>commissioned 1976</a:t>
            </a:r>
          </a:p>
          <a:p>
            <a:pPr marL="379476" indent="-342900"/>
            <a:endParaRPr lang="en-US" sz="2400" dirty="0"/>
          </a:p>
          <a:p>
            <a:pPr marL="379476" indent="-342900"/>
            <a:endParaRPr lang="en-US" sz="2400" dirty="0" smtClean="0"/>
          </a:p>
          <a:p>
            <a:pPr marL="379476" indent="-342900"/>
            <a:endParaRPr lang="en-US" sz="2400" dirty="0" smtClean="0"/>
          </a:p>
          <a:p>
            <a:pPr marL="379476" indent="-342900"/>
            <a:r>
              <a:rPr lang="en-US" sz="2400" b="1" dirty="0" smtClean="0"/>
              <a:t>1970 fire safety standards</a:t>
            </a:r>
          </a:p>
          <a:p>
            <a:pPr marL="493776" indent="-457200"/>
            <a:endParaRPr lang="en-US" sz="2800" b="1" dirty="0" smtClean="0">
              <a:solidFill>
                <a:schemeClr val="accent3"/>
              </a:solidFill>
            </a:endParaRPr>
          </a:p>
          <a:p>
            <a:pPr marL="36576" indent="0">
              <a:buFont typeface="Arial" panose="020B0604020202020204" pitchFamily="34" charset="0"/>
              <a:buNone/>
            </a:pPr>
            <a:endParaRPr lang="en-US" sz="2800" b="1" dirty="0" smtClean="0">
              <a:solidFill>
                <a:schemeClr val="accent3"/>
              </a:solidFill>
            </a:endParaRPr>
          </a:p>
          <a:p>
            <a:pPr marL="448056" lvl="1" indent="0">
              <a:buFont typeface="Arial" panose="020B0604020202020204" pitchFamily="34" charset="0"/>
              <a:buNone/>
            </a:pPr>
            <a:endParaRPr lang="en-US" sz="2200" b="1" dirty="0" smtClean="0"/>
          </a:p>
          <a:p>
            <a:pPr marL="448056" lvl="1" indent="0">
              <a:buFont typeface="Arial" panose="020B0604020202020204" pitchFamily="34" charset="0"/>
              <a:buNone/>
            </a:pPr>
            <a:endParaRPr lang="en-US" sz="2200" b="1" dirty="0"/>
          </a:p>
        </p:txBody>
      </p:sp>
    </p:spTree>
    <p:extLst>
      <p:ext uri="{BB962C8B-B14F-4D97-AF65-F5344CB8AC3E}">
        <p14:creationId xmlns:p14="http://schemas.microsoft.com/office/powerpoint/2010/main" val="1590966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2"/>
          <a:srcRect l="31293" t="45991" r="22940" b="6637"/>
          <a:stretch/>
        </p:blipFill>
        <p:spPr>
          <a:xfrm>
            <a:off x="725186" y="1690688"/>
            <a:ext cx="5565488" cy="4257992"/>
          </a:xfrm>
          <a:prstGeom prst="rect">
            <a:avLst/>
          </a:prstGeom>
        </p:spPr>
      </p:pic>
      <p:sp>
        <p:nvSpPr>
          <p:cNvPr id="7" name="Slide Number Placeholder 6">
            <a:extLst>
              <a:ext uri="{FF2B5EF4-FFF2-40B4-BE49-F238E27FC236}">
                <a16:creationId xmlns="" xmlns:a16="http://schemas.microsoft.com/office/drawing/2014/main" id="{3D722569-5D77-8841-B5F2-5F124A45E25C}"/>
              </a:ext>
            </a:extLst>
          </p:cNvPr>
          <p:cNvSpPr>
            <a:spLocks noGrp="1"/>
          </p:cNvSpPr>
          <p:nvPr>
            <p:ph type="sldNum" sz="quarter" idx="12"/>
          </p:nvPr>
        </p:nvSpPr>
        <p:spPr/>
        <p:txBody>
          <a:bodyPr/>
          <a:lstStyle/>
          <a:p>
            <a:fld id="{BCD55979-00CC-4874-A80E-0959E76EB92F}" type="slidenum">
              <a:rPr lang="en-GB" smtClean="0"/>
              <a:t>5</a:t>
            </a:fld>
            <a:endParaRPr lang="en-GB"/>
          </a:p>
        </p:txBody>
      </p:sp>
      <p:pic>
        <p:nvPicPr>
          <p:cNvPr id="12" name="Picture 3"/>
          <p:cNvPicPr>
            <a:picLocks noChangeAspect="1"/>
          </p:cNvPicPr>
          <p:nvPr/>
        </p:nvPicPr>
        <p:blipFill rotWithShape="1">
          <a:blip r:embed="rId3"/>
          <a:srcRect l="32379" t="6842" r="36019" b="1961"/>
          <a:stretch/>
        </p:blipFill>
        <p:spPr>
          <a:xfrm>
            <a:off x="6720063" y="1261110"/>
            <a:ext cx="1895728" cy="4580416"/>
          </a:xfrm>
          <a:prstGeom prst="rect">
            <a:avLst/>
          </a:prstGeom>
          <a:effectLst/>
        </p:spPr>
      </p:pic>
      <p:sp>
        <p:nvSpPr>
          <p:cNvPr id="13" name="Rectangle 12"/>
          <p:cNvSpPr/>
          <p:nvPr/>
        </p:nvSpPr>
        <p:spPr>
          <a:xfrm>
            <a:off x="2167467" y="1921170"/>
            <a:ext cx="994541" cy="703367"/>
          </a:xfrm>
          <a:prstGeom prst="rect">
            <a:avLst/>
          </a:prstGeom>
          <a:noFill/>
          <a:ln w="1905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en arc 13"/>
          <p:cNvCxnSpPr>
            <a:stCxn id="13" idx="0"/>
          </p:cNvCxnSpPr>
          <p:nvPr/>
        </p:nvCxnSpPr>
        <p:spPr>
          <a:xfrm rot="5400000" flipH="1" flipV="1">
            <a:off x="4510103" y="-288791"/>
            <a:ext cx="364596" cy="4055327"/>
          </a:xfrm>
          <a:prstGeom prst="curvedConnector2">
            <a:avLst/>
          </a:prstGeom>
          <a:ln w="22225">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5" name="Picture 3" descr="IMG_5622.JPG"/>
          <p:cNvPicPr>
            <a:picLocks noChangeAspect="1"/>
          </p:cNvPicPr>
          <p:nvPr/>
        </p:nvPicPr>
        <p:blipFill rotWithShape="1">
          <a:blip r:embed="rId4" cstate="print">
            <a:extLst>
              <a:ext uri="{28A0092B-C50C-407E-A947-70E740481C1C}">
                <a14:useLocalDpi xmlns:a14="http://schemas.microsoft.com/office/drawing/2010/main" val="0"/>
              </a:ext>
            </a:extLst>
          </a:blip>
          <a:srcRect t="-1" b="95"/>
          <a:stretch/>
        </p:blipFill>
        <p:spPr>
          <a:xfrm rot="5400000">
            <a:off x="8192818" y="1842344"/>
            <a:ext cx="4580416" cy="3417948"/>
          </a:xfrm>
          <a:prstGeom prst="rect">
            <a:avLst/>
          </a:prstGeom>
          <a:solidFill>
            <a:srgbClr val="FFFFFF">
              <a:shade val="85000"/>
            </a:srgbClr>
          </a:solidFill>
          <a:ln w="1905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itre 8"/>
          <p:cNvSpPr txBox="1">
            <a:spLocks/>
          </p:cNvSpPr>
          <p:nvPr/>
        </p:nvSpPr>
        <p:spPr>
          <a:xfrm>
            <a:off x="1647316" y="365125"/>
            <a:ext cx="9706484" cy="1325563"/>
          </a:xfrm>
          <a:prstGeom prst="rect">
            <a:avLst/>
          </a:prstGeom>
        </p:spPr>
        <p:txBody>
          <a:bodyPr>
            <a:normAutofit/>
          </a:bodyPr>
          <a:lst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a:lstStyle>
          <a:p>
            <a:r>
              <a:rPr lang="en-US" dirty="0" smtClean="0"/>
              <a:t>CERN Super Proton Synchrotron</a:t>
            </a:r>
            <a:endParaRPr lang="en-US" dirty="0"/>
          </a:p>
        </p:txBody>
      </p:sp>
      <p:sp>
        <p:nvSpPr>
          <p:cNvPr id="17" name="Signalisation droite 16"/>
          <p:cNvSpPr/>
          <p:nvPr/>
        </p:nvSpPr>
        <p:spPr>
          <a:xfrm>
            <a:off x="402958" y="350340"/>
            <a:ext cx="1089318" cy="706641"/>
          </a:xfrm>
          <a:prstGeom prst="homePlate">
            <a:avLst>
              <a:gd name="adj" fmla="val 30464"/>
            </a:avLst>
          </a:prstGeom>
          <a:solidFill>
            <a:schemeClr val="accent1"/>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t>S</a:t>
            </a:r>
            <a:r>
              <a:rPr lang="fr-FR" sz="1400" b="1" dirty="0" smtClean="0"/>
              <a:t>cope</a:t>
            </a:r>
            <a:endParaRPr lang="fr-FR" sz="1400" b="1" dirty="0"/>
          </a:p>
        </p:txBody>
      </p:sp>
      <p:sp>
        <p:nvSpPr>
          <p:cNvPr id="18"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9"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505954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4390516" y="0"/>
            <a:ext cx="2940339" cy="2626703"/>
          </a:xfrm>
          <a:prstGeom prst="rect">
            <a:avLst/>
          </a:prstGeom>
          <a:effectLst/>
        </p:spPr>
      </p:pic>
      <p:pic>
        <p:nvPicPr>
          <p:cNvPr id="9" name="Image 8"/>
          <p:cNvPicPr>
            <a:picLocks noChangeAspect="1"/>
          </p:cNvPicPr>
          <p:nvPr/>
        </p:nvPicPr>
        <p:blipFill>
          <a:blip r:embed="rId3"/>
          <a:stretch>
            <a:fillRect/>
          </a:stretch>
        </p:blipFill>
        <p:spPr>
          <a:xfrm>
            <a:off x="7475289" y="0"/>
            <a:ext cx="4716711" cy="3145957"/>
          </a:xfrm>
          <a:prstGeom prst="rect">
            <a:avLst/>
          </a:prstGeom>
          <a:effectLst/>
        </p:spPr>
      </p:pic>
      <p:pic>
        <p:nvPicPr>
          <p:cNvPr id="1026" name="Picture 2" descr="ttp://www.designbyccd.com/wp-content/uploads/2015/10/0809002_02.jpg"/>
          <p:cNvPicPr>
            <a:picLocks noChangeAspect="1" noChangeArrowheads="1"/>
          </p:cNvPicPr>
          <p:nvPr/>
        </p:nvPicPr>
        <p:blipFill rotWithShape="1">
          <a:blip r:embed="rId4">
            <a:extLst>
              <a:ext uri="{28A0092B-C50C-407E-A947-70E740481C1C}">
                <a14:useLocalDpi xmlns:a14="http://schemas.microsoft.com/office/drawing/2010/main" val="0"/>
              </a:ext>
            </a:extLst>
          </a:blip>
          <a:srcRect t="1936" r="12154"/>
          <a:stretch/>
        </p:blipFill>
        <p:spPr bwMode="auto">
          <a:xfrm>
            <a:off x="0" y="3969088"/>
            <a:ext cx="3887945" cy="288891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rotWithShape="1">
          <a:blip r:embed="rId5"/>
          <a:srcRect r="-210"/>
          <a:stretch/>
        </p:blipFill>
        <p:spPr>
          <a:xfrm>
            <a:off x="3978687" y="3590469"/>
            <a:ext cx="7237068" cy="3267531"/>
          </a:xfrm>
          <a:prstGeom prst="rect">
            <a:avLst/>
          </a:prstGeom>
          <a:effectLst/>
        </p:spPr>
      </p:pic>
      <p:sp>
        <p:nvSpPr>
          <p:cNvPr id="4" name="Rectangle 3"/>
          <p:cNvSpPr/>
          <p:nvPr/>
        </p:nvSpPr>
        <p:spPr>
          <a:xfrm>
            <a:off x="3737773" y="0"/>
            <a:ext cx="652743" cy="369332"/>
          </a:xfrm>
          <a:prstGeom prst="rect">
            <a:avLst/>
          </a:prstGeom>
        </p:spPr>
        <p:txBody>
          <a:bodyPr wrap="none">
            <a:spAutoFit/>
          </a:bodyPr>
          <a:lstStyle/>
          <a:p>
            <a:r>
              <a:rPr lang="en-US" b="1" smtClean="0"/>
              <a:t>1976</a:t>
            </a:r>
            <a:endParaRPr lang="en-US" dirty="0"/>
          </a:p>
        </p:txBody>
      </p:sp>
      <p:sp>
        <p:nvSpPr>
          <p:cNvPr id="13" name="Rectangle 12"/>
          <p:cNvSpPr/>
          <p:nvPr/>
        </p:nvSpPr>
        <p:spPr>
          <a:xfrm>
            <a:off x="11215755" y="6443147"/>
            <a:ext cx="652743" cy="369332"/>
          </a:xfrm>
          <a:prstGeom prst="rect">
            <a:avLst/>
          </a:prstGeom>
        </p:spPr>
        <p:txBody>
          <a:bodyPr wrap="none">
            <a:spAutoFit/>
          </a:bodyPr>
          <a:lstStyle/>
          <a:p>
            <a:r>
              <a:rPr lang="en-US" b="1" dirty="0" smtClean="0"/>
              <a:t>2016</a:t>
            </a:r>
            <a:endParaRPr lang="en-US" dirty="0"/>
          </a:p>
        </p:txBody>
      </p:sp>
      <p:cxnSp>
        <p:nvCxnSpPr>
          <p:cNvPr id="12" name="Connecteur droit 11"/>
          <p:cNvCxnSpPr/>
          <p:nvPr/>
        </p:nvCxnSpPr>
        <p:spPr>
          <a:xfrm>
            <a:off x="0" y="3347272"/>
            <a:ext cx="12192000" cy="41881"/>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0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37773" y="0"/>
            <a:ext cx="1145698" cy="369332"/>
          </a:xfrm>
          <a:prstGeom prst="rect">
            <a:avLst/>
          </a:prstGeom>
        </p:spPr>
        <p:txBody>
          <a:bodyPr wrap="none">
            <a:spAutoFit/>
          </a:bodyPr>
          <a:lstStyle/>
          <a:p>
            <a:r>
              <a:rPr lang="en-US" b="1" dirty="0" smtClean="0"/>
              <a:t>early days</a:t>
            </a:r>
            <a:endParaRPr lang="en-US" dirty="0"/>
          </a:p>
        </p:txBody>
      </p:sp>
      <p:sp>
        <p:nvSpPr>
          <p:cNvPr id="13" name="Rectangle 12"/>
          <p:cNvSpPr/>
          <p:nvPr/>
        </p:nvSpPr>
        <p:spPr>
          <a:xfrm>
            <a:off x="11215755" y="6443147"/>
            <a:ext cx="652743" cy="369332"/>
          </a:xfrm>
          <a:prstGeom prst="rect">
            <a:avLst/>
          </a:prstGeom>
        </p:spPr>
        <p:txBody>
          <a:bodyPr wrap="none">
            <a:spAutoFit/>
          </a:bodyPr>
          <a:lstStyle/>
          <a:p>
            <a:r>
              <a:rPr lang="en-US" b="1" dirty="0" smtClean="0"/>
              <a:t>2014</a:t>
            </a:r>
            <a:endParaRPr lang="en-US" dirty="0"/>
          </a:p>
        </p:txBody>
      </p:sp>
      <p:cxnSp>
        <p:nvCxnSpPr>
          <p:cNvPr id="12" name="Connecteur droit 11"/>
          <p:cNvCxnSpPr/>
          <p:nvPr/>
        </p:nvCxnSpPr>
        <p:spPr>
          <a:xfrm>
            <a:off x="0" y="3347272"/>
            <a:ext cx="12192000" cy="41881"/>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11" name="Image 10"/>
          <p:cNvPicPr>
            <a:picLocks noChangeAspect="1"/>
          </p:cNvPicPr>
          <p:nvPr/>
        </p:nvPicPr>
        <p:blipFill rotWithShape="1">
          <a:blip r:embed="rId2"/>
          <a:srcRect t="15906" r="7359" b="11345"/>
          <a:stretch/>
        </p:blipFill>
        <p:spPr>
          <a:xfrm>
            <a:off x="6982247" y="0"/>
            <a:ext cx="5209754" cy="2994485"/>
          </a:xfrm>
          <a:prstGeom prst="rect">
            <a:avLst/>
          </a:prstGeom>
        </p:spPr>
      </p:pic>
      <p:pic>
        <p:nvPicPr>
          <p:cNvPr id="14" name="Image 13"/>
          <p:cNvPicPr>
            <a:picLocks noChangeAspect="1"/>
          </p:cNvPicPr>
          <p:nvPr/>
        </p:nvPicPr>
        <p:blipFill rotWithShape="1">
          <a:blip r:embed="rId3"/>
          <a:srcRect t="23496" b="14473"/>
          <a:stretch/>
        </p:blipFill>
        <p:spPr>
          <a:xfrm>
            <a:off x="0" y="3713789"/>
            <a:ext cx="7350101" cy="3144211"/>
          </a:xfrm>
          <a:prstGeom prst="rect">
            <a:avLst/>
          </a:prstGeom>
        </p:spPr>
      </p:pic>
    </p:spTree>
    <p:extLst>
      <p:ext uri="{BB962C8B-B14F-4D97-AF65-F5344CB8AC3E}">
        <p14:creationId xmlns:p14="http://schemas.microsoft.com/office/powerpoint/2010/main" val="205338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orme libre 58"/>
          <p:cNvSpPr/>
          <p:nvPr/>
        </p:nvSpPr>
        <p:spPr>
          <a:xfrm>
            <a:off x="7911470" y="3665131"/>
            <a:ext cx="896112" cy="640080"/>
          </a:xfrm>
          <a:custGeom>
            <a:avLst/>
            <a:gdLst>
              <a:gd name="connsiteX0" fmla="*/ 0 w 914400"/>
              <a:gd name="connsiteY0" fmla="*/ 0 h 630936"/>
              <a:gd name="connsiteX1" fmla="*/ 0 w 914400"/>
              <a:gd name="connsiteY1" fmla="*/ 630936 h 630936"/>
              <a:gd name="connsiteX2" fmla="*/ 914400 w 914400"/>
              <a:gd name="connsiteY2" fmla="*/ 630936 h 630936"/>
              <a:gd name="connsiteX3" fmla="*/ 896112 w 914400"/>
              <a:gd name="connsiteY3" fmla="*/ 246888 h 630936"/>
              <a:gd name="connsiteX4" fmla="*/ 0 w 914400"/>
              <a:gd name="connsiteY4" fmla="*/ 0 h 630936"/>
              <a:gd name="connsiteX0" fmla="*/ 0 w 896112"/>
              <a:gd name="connsiteY0" fmla="*/ 0 h 640080"/>
              <a:gd name="connsiteX1" fmla="*/ 0 w 896112"/>
              <a:gd name="connsiteY1" fmla="*/ 630936 h 640080"/>
              <a:gd name="connsiteX2" fmla="*/ 877824 w 896112"/>
              <a:gd name="connsiteY2" fmla="*/ 640080 h 640080"/>
              <a:gd name="connsiteX3" fmla="*/ 896112 w 896112"/>
              <a:gd name="connsiteY3" fmla="*/ 246888 h 640080"/>
              <a:gd name="connsiteX4" fmla="*/ 0 w 896112"/>
              <a:gd name="connsiteY4" fmla="*/ 0 h 640080"/>
              <a:gd name="connsiteX0" fmla="*/ 0 w 905256"/>
              <a:gd name="connsiteY0" fmla="*/ 0 h 649224"/>
              <a:gd name="connsiteX1" fmla="*/ 0 w 905256"/>
              <a:gd name="connsiteY1" fmla="*/ 630936 h 649224"/>
              <a:gd name="connsiteX2" fmla="*/ 905256 w 905256"/>
              <a:gd name="connsiteY2" fmla="*/ 649224 h 649224"/>
              <a:gd name="connsiteX3" fmla="*/ 896112 w 905256"/>
              <a:gd name="connsiteY3" fmla="*/ 246888 h 649224"/>
              <a:gd name="connsiteX4" fmla="*/ 0 w 905256"/>
              <a:gd name="connsiteY4" fmla="*/ 0 h 649224"/>
              <a:gd name="connsiteX0" fmla="*/ 0 w 896112"/>
              <a:gd name="connsiteY0" fmla="*/ 0 h 658368"/>
              <a:gd name="connsiteX1" fmla="*/ 0 w 896112"/>
              <a:gd name="connsiteY1" fmla="*/ 630936 h 658368"/>
              <a:gd name="connsiteX2" fmla="*/ 886968 w 896112"/>
              <a:gd name="connsiteY2" fmla="*/ 658368 h 658368"/>
              <a:gd name="connsiteX3" fmla="*/ 896112 w 896112"/>
              <a:gd name="connsiteY3" fmla="*/ 246888 h 658368"/>
              <a:gd name="connsiteX4" fmla="*/ 0 w 896112"/>
              <a:gd name="connsiteY4" fmla="*/ 0 h 658368"/>
              <a:gd name="connsiteX0" fmla="*/ 0 w 896112"/>
              <a:gd name="connsiteY0" fmla="*/ 0 h 630936"/>
              <a:gd name="connsiteX1" fmla="*/ 0 w 896112"/>
              <a:gd name="connsiteY1" fmla="*/ 630936 h 630936"/>
              <a:gd name="connsiteX2" fmla="*/ 877824 w 896112"/>
              <a:gd name="connsiteY2" fmla="*/ 630936 h 630936"/>
              <a:gd name="connsiteX3" fmla="*/ 896112 w 896112"/>
              <a:gd name="connsiteY3" fmla="*/ 246888 h 630936"/>
              <a:gd name="connsiteX4" fmla="*/ 0 w 896112"/>
              <a:gd name="connsiteY4" fmla="*/ 0 h 630936"/>
              <a:gd name="connsiteX0" fmla="*/ 0 w 896112"/>
              <a:gd name="connsiteY0" fmla="*/ 0 h 640080"/>
              <a:gd name="connsiteX1" fmla="*/ 0 w 896112"/>
              <a:gd name="connsiteY1" fmla="*/ 630936 h 640080"/>
              <a:gd name="connsiteX2" fmla="*/ 896112 w 896112"/>
              <a:gd name="connsiteY2" fmla="*/ 640080 h 640080"/>
              <a:gd name="connsiteX3" fmla="*/ 896112 w 896112"/>
              <a:gd name="connsiteY3" fmla="*/ 246888 h 640080"/>
              <a:gd name="connsiteX4" fmla="*/ 0 w 896112"/>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12" h="640080">
                <a:moveTo>
                  <a:pt x="0" y="0"/>
                </a:moveTo>
                <a:lnTo>
                  <a:pt x="0" y="630936"/>
                </a:lnTo>
                <a:lnTo>
                  <a:pt x="896112" y="640080"/>
                </a:lnTo>
                <a:lnTo>
                  <a:pt x="896112" y="246888"/>
                </a:lnTo>
                <a:lnTo>
                  <a:pt x="0" y="0"/>
                </a:lnTo>
                <a:close/>
              </a:path>
            </a:pathLst>
          </a:custGeom>
          <a:solidFill>
            <a:srgbClr val="92D05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Forme libre 56"/>
          <p:cNvSpPr/>
          <p:nvPr/>
        </p:nvSpPr>
        <p:spPr>
          <a:xfrm flipH="1" flipV="1">
            <a:off x="3220028" y="1851786"/>
            <a:ext cx="4704026" cy="1827552"/>
          </a:xfrm>
          <a:custGeom>
            <a:avLst/>
            <a:gdLst>
              <a:gd name="connsiteX0" fmla="*/ 0 w 1984248"/>
              <a:gd name="connsiteY0" fmla="*/ 0 h 585216"/>
              <a:gd name="connsiteX1" fmla="*/ 0 w 1984248"/>
              <a:gd name="connsiteY1" fmla="*/ 557784 h 585216"/>
              <a:gd name="connsiteX2" fmla="*/ 1984248 w 1984248"/>
              <a:gd name="connsiteY2" fmla="*/ 585216 h 585216"/>
              <a:gd name="connsiteX3" fmla="*/ 0 w 1984248"/>
              <a:gd name="connsiteY3" fmla="*/ 0 h 585216"/>
              <a:gd name="connsiteX0" fmla="*/ 0 w 1168059"/>
              <a:gd name="connsiteY0" fmla="*/ 0 h 621792"/>
              <a:gd name="connsiteX1" fmla="*/ 0 w 1168059"/>
              <a:gd name="connsiteY1" fmla="*/ 557784 h 621792"/>
              <a:gd name="connsiteX2" fmla="*/ 1168059 w 1168059"/>
              <a:gd name="connsiteY2" fmla="*/ 621792 h 621792"/>
              <a:gd name="connsiteX3" fmla="*/ 0 w 1168059"/>
              <a:gd name="connsiteY3" fmla="*/ 0 h 621792"/>
              <a:gd name="connsiteX0" fmla="*/ 34418 w 1202477"/>
              <a:gd name="connsiteY0" fmla="*/ 0 h 621792"/>
              <a:gd name="connsiteX1" fmla="*/ 0 w 1202477"/>
              <a:gd name="connsiteY1" fmla="*/ 612648 h 621792"/>
              <a:gd name="connsiteX2" fmla="*/ 1202477 w 1202477"/>
              <a:gd name="connsiteY2" fmla="*/ 621792 h 621792"/>
              <a:gd name="connsiteX3" fmla="*/ 34418 w 1202477"/>
              <a:gd name="connsiteY3" fmla="*/ 0 h 621792"/>
              <a:gd name="connsiteX0" fmla="*/ 0 w 1203441"/>
              <a:gd name="connsiteY0" fmla="*/ 0 h 647686"/>
              <a:gd name="connsiteX1" fmla="*/ 964 w 1203441"/>
              <a:gd name="connsiteY1" fmla="*/ 638542 h 647686"/>
              <a:gd name="connsiteX2" fmla="*/ 1203441 w 1203441"/>
              <a:gd name="connsiteY2" fmla="*/ 647686 h 647686"/>
              <a:gd name="connsiteX3" fmla="*/ 0 w 1203441"/>
              <a:gd name="connsiteY3" fmla="*/ 0 h 647686"/>
              <a:gd name="connsiteX0" fmla="*/ 0 w 1206163"/>
              <a:gd name="connsiteY0" fmla="*/ 0 h 647686"/>
              <a:gd name="connsiteX1" fmla="*/ 964 w 1206163"/>
              <a:gd name="connsiteY1" fmla="*/ 638542 h 647686"/>
              <a:gd name="connsiteX2" fmla="*/ 1206163 w 1206163"/>
              <a:gd name="connsiteY2" fmla="*/ 647686 h 647686"/>
              <a:gd name="connsiteX3" fmla="*/ 0 w 1206163"/>
              <a:gd name="connsiteY3" fmla="*/ 0 h 647686"/>
              <a:gd name="connsiteX0" fmla="*/ 0 w 1378192"/>
              <a:gd name="connsiteY0" fmla="*/ 0 h 752879"/>
              <a:gd name="connsiteX1" fmla="*/ 964 w 1378192"/>
              <a:gd name="connsiteY1" fmla="*/ 638542 h 752879"/>
              <a:gd name="connsiteX2" fmla="*/ 1378192 w 1378192"/>
              <a:gd name="connsiteY2" fmla="*/ 752879 h 752879"/>
              <a:gd name="connsiteX3" fmla="*/ 0 w 1378192"/>
              <a:gd name="connsiteY3" fmla="*/ 0 h 752879"/>
              <a:gd name="connsiteX0" fmla="*/ 3250 w 1381442"/>
              <a:gd name="connsiteY0" fmla="*/ 0 h 1035038"/>
              <a:gd name="connsiteX1" fmla="*/ 18 w 1381442"/>
              <a:gd name="connsiteY1" fmla="*/ 1035038 h 1035038"/>
              <a:gd name="connsiteX2" fmla="*/ 1381442 w 1381442"/>
              <a:gd name="connsiteY2" fmla="*/ 752879 h 1035038"/>
              <a:gd name="connsiteX3" fmla="*/ 3250 w 1381442"/>
              <a:gd name="connsiteY3" fmla="*/ 0 h 1035038"/>
            </a:gdLst>
            <a:ahLst/>
            <a:cxnLst>
              <a:cxn ang="0">
                <a:pos x="connsiteX0" y="connsiteY0"/>
              </a:cxn>
              <a:cxn ang="0">
                <a:pos x="connsiteX1" y="connsiteY1"/>
              </a:cxn>
              <a:cxn ang="0">
                <a:pos x="connsiteX2" y="connsiteY2"/>
              </a:cxn>
              <a:cxn ang="0">
                <a:pos x="connsiteX3" y="connsiteY3"/>
              </a:cxn>
            </a:cxnLst>
            <a:rect l="l" t="t" r="r" b="b"/>
            <a:pathLst>
              <a:path w="1381442" h="1035038">
                <a:moveTo>
                  <a:pt x="3250" y="0"/>
                </a:moveTo>
                <a:cubicBezTo>
                  <a:pt x="3571" y="212847"/>
                  <a:pt x="-303" y="822191"/>
                  <a:pt x="18" y="1035038"/>
                </a:cubicBezTo>
                <a:lnTo>
                  <a:pt x="1381442" y="752879"/>
                </a:lnTo>
                <a:lnTo>
                  <a:pt x="3250" y="0"/>
                </a:lnTo>
                <a:close/>
              </a:path>
            </a:pathLst>
          </a:custGeom>
          <a:solidFill>
            <a:srgbClr val="FF00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2D050"/>
              </a:solidFill>
            </a:endParaRPr>
          </a:p>
        </p:txBody>
      </p:sp>
      <p:sp>
        <p:nvSpPr>
          <p:cNvPr id="55" name="Forme libre 54"/>
          <p:cNvSpPr/>
          <p:nvPr/>
        </p:nvSpPr>
        <p:spPr>
          <a:xfrm>
            <a:off x="1821566" y="1936915"/>
            <a:ext cx="1355598" cy="557784"/>
          </a:xfrm>
          <a:custGeom>
            <a:avLst/>
            <a:gdLst>
              <a:gd name="connsiteX0" fmla="*/ 0 w 1984248"/>
              <a:gd name="connsiteY0" fmla="*/ 0 h 585216"/>
              <a:gd name="connsiteX1" fmla="*/ 0 w 1984248"/>
              <a:gd name="connsiteY1" fmla="*/ 557784 h 585216"/>
              <a:gd name="connsiteX2" fmla="*/ 1984248 w 1984248"/>
              <a:gd name="connsiteY2" fmla="*/ 585216 h 585216"/>
              <a:gd name="connsiteX3" fmla="*/ 0 w 1984248"/>
              <a:gd name="connsiteY3" fmla="*/ 0 h 585216"/>
              <a:gd name="connsiteX0" fmla="*/ 0 w 1355598"/>
              <a:gd name="connsiteY0" fmla="*/ 0 h 557784"/>
              <a:gd name="connsiteX1" fmla="*/ 0 w 1355598"/>
              <a:gd name="connsiteY1" fmla="*/ 557784 h 557784"/>
              <a:gd name="connsiteX2" fmla="*/ 1355598 w 1355598"/>
              <a:gd name="connsiteY2" fmla="*/ 399479 h 557784"/>
              <a:gd name="connsiteX3" fmla="*/ 0 w 1355598"/>
              <a:gd name="connsiteY3" fmla="*/ 0 h 557784"/>
            </a:gdLst>
            <a:ahLst/>
            <a:cxnLst>
              <a:cxn ang="0">
                <a:pos x="connsiteX0" y="connsiteY0"/>
              </a:cxn>
              <a:cxn ang="0">
                <a:pos x="connsiteX1" y="connsiteY1"/>
              </a:cxn>
              <a:cxn ang="0">
                <a:pos x="connsiteX2" y="connsiteY2"/>
              </a:cxn>
              <a:cxn ang="0">
                <a:pos x="connsiteX3" y="connsiteY3"/>
              </a:cxn>
            </a:cxnLst>
            <a:rect l="l" t="t" r="r" b="b"/>
            <a:pathLst>
              <a:path w="1355598" h="557784">
                <a:moveTo>
                  <a:pt x="0" y="0"/>
                </a:moveTo>
                <a:lnTo>
                  <a:pt x="0" y="557784"/>
                </a:lnTo>
                <a:lnTo>
                  <a:pt x="1355598" y="399479"/>
                </a:lnTo>
                <a:lnTo>
                  <a:pt x="0" y="0"/>
                </a:lnTo>
                <a:close/>
              </a:path>
            </a:pathLst>
          </a:custGeom>
          <a:solidFill>
            <a:srgbClr val="92D05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2D050"/>
              </a:solidFill>
            </a:endParaRPr>
          </a:p>
        </p:txBody>
      </p:sp>
      <p:sp>
        <p:nvSpPr>
          <p:cNvPr id="4" name="Espace réservé du numéro de diapositive 3"/>
          <p:cNvSpPr>
            <a:spLocks noGrp="1"/>
          </p:cNvSpPr>
          <p:nvPr>
            <p:ph type="sldNum" sz="quarter" idx="12"/>
          </p:nvPr>
        </p:nvSpPr>
        <p:spPr>
          <a:prstGeom prst="rect">
            <a:avLst/>
          </a:prstGeom>
        </p:spPr>
        <p:txBody>
          <a:bodyPr/>
          <a:lstStyle/>
          <a:p>
            <a:fld id="{17918391-D411-FE40-AAD7-861AE5233E0E}" type="slidenum">
              <a:rPr lang="en-US" smtClean="0"/>
              <a:pPr/>
              <a:t>8</a:t>
            </a:fld>
            <a:endParaRPr lang="en-US" dirty="0"/>
          </a:p>
        </p:txBody>
      </p:sp>
      <p:sp>
        <p:nvSpPr>
          <p:cNvPr id="15" name="Titre 1"/>
          <p:cNvSpPr>
            <a:spLocks noGrp="1"/>
          </p:cNvSpPr>
          <p:nvPr>
            <p:ph type="title" idx="4294967295"/>
          </p:nvPr>
        </p:nvSpPr>
        <p:spPr>
          <a:xfrm>
            <a:off x="1722959" y="270775"/>
            <a:ext cx="8226425" cy="941388"/>
          </a:xfrm>
        </p:spPr>
        <p:txBody>
          <a:bodyPr>
            <a:normAutofit fontScale="90000"/>
          </a:bodyPr>
          <a:lstStyle/>
          <a:p>
            <a:r>
              <a:rPr lang="en-US" dirty="0" smtClean="0"/>
              <a:t>Fire Safety Concept evolution</a:t>
            </a:r>
            <a:br>
              <a:rPr lang="en-US" dirty="0" smtClean="0"/>
            </a:br>
            <a:r>
              <a:rPr lang="en-US" dirty="0" smtClean="0"/>
              <a:t>SPS example</a:t>
            </a:r>
            <a:endParaRPr lang="en-US" dirty="0"/>
          </a:p>
        </p:txBody>
      </p:sp>
      <p:cxnSp>
        <p:nvCxnSpPr>
          <p:cNvPr id="3" name="Connecteur droit 2"/>
          <p:cNvCxnSpPr/>
          <p:nvPr/>
        </p:nvCxnSpPr>
        <p:spPr>
          <a:xfrm flipH="1">
            <a:off x="1821566" y="1534579"/>
            <a:ext cx="0" cy="3630168"/>
          </a:xfrm>
          <a:prstGeom prst="line">
            <a:avLst/>
          </a:prstGeom>
          <a:ln w="25400">
            <a:solidFill>
              <a:schemeClr val="accent6"/>
            </a:solidFill>
            <a:headEnd type="arrow"/>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flipH="1" flipV="1">
            <a:off x="1694706" y="5015395"/>
            <a:ext cx="7208520" cy="0"/>
          </a:xfrm>
          <a:prstGeom prst="line">
            <a:avLst/>
          </a:prstGeom>
          <a:ln w="25400">
            <a:solidFill>
              <a:schemeClr val="accent6"/>
            </a:solidFill>
            <a:headEnd type="arrow"/>
          </a:ln>
          <a:effectLst/>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rot="960726">
            <a:off x="4030941" y="2876991"/>
            <a:ext cx="2328556" cy="307777"/>
          </a:xfrm>
          <a:prstGeom prst="rect">
            <a:avLst/>
          </a:prstGeom>
          <a:noFill/>
        </p:spPr>
        <p:txBody>
          <a:bodyPr wrap="square" rtlCol="0">
            <a:spAutoFit/>
          </a:bodyPr>
          <a:lstStyle/>
          <a:p>
            <a:pPr algn="r"/>
            <a:r>
              <a:rPr lang="en-US" sz="1400" b="1" dirty="0">
                <a:solidFill>
                  <a:srgbClr val="FF0000"/>
                </a:solidFill>
              </a:rPr>
              <a:t>acceptable </a:t>
            </a:r>
            <a:r>
              <a:rPr lang="en-US" sz="1400" b="1">
                <a:solidFill>
                  <a:srgbClr val="FF0000"/>
                </a:solidFill>
              </a:rPr>
              <a:t>risk level (*)</a:t>
            </a:r>
            <a:endParaRPr lang="en-US" sz="1400" b="1" dirty="0">
              <a:solidFill>
                <a:srgbClr val="FF0000"/>
              </a:solidFill>
            </a:endParaRPr>
          </a:p>
        </p:txBody>
      </p:sp>
      <p:sp>
        <p:nvSpPr>
          <p:cNvPr id="13" name="ZoneTexte 12"/>
          <p:cNvSpPr txBox="1"/>
          <p:nvPr/>
        </p:nvSpPr>
        <p:spPr>
          <a:xfrm>
            <a:off x="1884996" y="5093826"/>
            <a:ext cx="585216" cy="307777"/>
          </a:xfrm>
          <a:prstGeom prst="rect">
            <a:avLst/>
          </a:prstGeom>
          <a:noFill/>
        </p:spPr>
        <p:txBody>
          <a:bodyPr wrap="square" rtlCol="0">
            <a:spAutoFit/>
          </a:bodyPr>
          <a:lstStyle/>
          <a:p>
            <a:pPr algn="ctr"/>
            <a:r>
              <a:rPr lang="en-US" sz="1400" dirty="0">
                <a:solidFill>
                  <a:schemeClr val="accent6"/>
                </a:solidFill>
              </a:rPr>
              <a:t>1976</a:t>
            </a:r>
          </a:p>
        </p:txBody>
      </p:sp>
      <p:cxnSp>
        <p:nvCxnSpPr>
          <p:cNvPr id="14" name="Connecteur droit 13"/>
          <p:cNvCxnSpPr/>
          <p:nvPr/>
        </p:nvCxnSpPr>
        <p:spPr>
          <a:xfrm flipH="1" flipV="1">
            <a:off x="1821566" y="1949107"/>
            <a:ext cx="7004304" cy="1981200"/>
          </a:xfrm>
          <a:prstGeom prst="line">
            <a:avLst/>
          </a:prstGeom>
          <a:ln w="25400">
            <a:solidFill>
              <a:srgbClr val="FF0000"/>
            </a:solidFill>
            <a:prstDash val="solid"/>
            <a:headEnd type="none"/>
          </a:ln>
          <a:effectLst/>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a:off x="7609718" y="5010859"/>
            <a:ext cx="585216" cy="307777"/>
          </a:xfrm>
          <a:prstGeom prst="rect">
            <a:avLst/>
          </a:prstGeom>
          <a:noFill/>
        </p:spPr>
        <p:txBody>
          <a:bodyPr wrap="square" rtlCol="0">
            <a:spAutoFit/>
          </a:bodyPr>
          <a:lstStyle/>
          <a:p>
            <a:pPr algn="ctr"/>
            <a:r>
              <a:rPr lang="en-US" sz="1400" dirty="0">
                <a:solidFill>
                  <a:schemeClr val="accent6"/>
                </a:solidFill>
              </a:rPr>
              <a:t>2016</a:t>
            </a:r>
          </a:p>
        </p:txBody>
      </p:sp>
      <p:cxnSp>
        <p:nvCxnSpPr>
          <p:cNvPr id="17" name="Connecteur droit 16"/>
          <p:cNvCxnSpPr/>
          <p:nvPr/>
        </p:nvCxnSpPr>
        <p:spPr>
          <a:xfrm flipH="1">
            <a:off x="1821568" y="1859302"/>
            <a:ext cx="6089902" cy="635399"/>
          </a:xfrm>
          <a:prstGeom prst="line">
            <a:avLst/>
          </a:prstGeom>
          <a:ln w="25400">
            <a:solidFill>
              <a:schemeClr val="tx1"/>
            </a:solidFill>
            <a:prstDash val="solid"/>
            <a:headEnd type="none"/>
          </a:ln>
          <a:effectLst/>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H="1" flipV="1">
            <a:off x="7902326" y="4291159"/>
            <a:ext cx="923544" cy="1"/>
          </a:xfrm>
          <a:prstGeom prst="line">
            <a:avLst/>
          </a:prstGeom>
          <a:ln w="25400">
            <a:solidFill>
              <a:schemeClr val="tx1"/>
            </a:solidFill>
            <a:prstDash val="solid"/>
            <a:headEnd type="none"/>
          </a:ln>
          <a:effectLst/>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H="1">
            <a:off x="7902326" y="1859302"/>
            <a:ext cx="9144" cy="2429589"/>
          </a:xfrm>
          <a:prstGeom prst="line">
            <a:avLst/>
          </a:prstGeom>
          <a:ln w="25400">
            <a:solidFill>
              <a:schemeClr val="tx1"/>
            </a:solidFill>
            <a:prstDash val="solid"/>
            <a:headEnd type="none"/>
          </a:ln>
          <a:effectLst/>
        </p:spPr>
        <p:style>
          <a:lnRef idx="2">
            <a:schemeClr val="accent1"/>
          </a:lnRef>
          <a:fillRef idx="0">
            <a:schemeClr val="accent1"/>
          </a:fillRef>
          <a:effectRef idx="1">
            <a:schemeClr val="accent1"/>
          </a:effectRef>
          <a:fontRef idx="minor">
            <a:schemeClr val="tx1"/>
          </a:fontRef>
        </p:style>
      </p:cxnSp>
      <p:sp>
        <p:nvSpPr>
          <p:cNvPr id="27" name="ZoneTexte 26"/>
          <p:cNvSpPr txBox="1"/>
          <p:nvPr/>
        </p:nvSpPr>
        <p:spPr>
          <a:xfrm>
            <a:off x="1916266" y="2564161"/>
            <a:ext cx="2074532" cy="307777"/>
          </a:xfrm>
          <a:prstGeom prst="rect">
            <a:avLst/>
          </a:prstGeom>
          <a:noFill/>
        </p:spPr>
        <p:txBody>
          <a:bodyPr wrap="square" rtlCol="0">
            <a:spAutoFit/>
          </a:bodyPr>
          <a:lstStyle/>
          <a:p>
            <a:r>
              <a:rPr lang="en-US" sz="1400" b="1" dirty="0"/>
              <a:t>SPS risk level</a:t>
            </a:r>
          </a:p>
        </p:txBody>
      </p:sp>
      <p:cxnSp>
        <p:nvCxnSpPr>
          <p:cNvPr id="39" name="Connecteur en arc 38"/>
          <p:cNvCxnSpPr>
            <a:stCxn id="40" idx="1"/>
          </p:cNvCxnSpPr>
          <p:nvPr/>
        </p:nvCxnSpPr>
        <p:spPr>
          <a:xfrm rot="10800000" flipV="1">
            <a:off x="8051078" y="2211732"/>
            <a:ext cx="852149" cy="819148"/>
          </a:xfrm>
          <a:prstGeom prst="curvedConnector3">
            <a:avLst>
              <a:gd name="adj1" fmla="val 50000"/>
            </a:avLst>
          </a:prstGeom>
          <a:ln w="254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8903226" y="1859302"/>
            <a:ext cx="1705550" cy="7048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SPS FIRE Project</a:t>
            </a:r>
          </a:p>
          <a:p>
            <a:pPr algn="ctr"/>
            <a:r>
              <a:rPr lang="en-US" sz="1200" dirty="0"/>
              <a:t>~13MCHF</a:t>
            </a:r>
            <a:endParaRPr lang="en-US" sz="1400" b="1" dirty="0"/>
          </a:p>
        </p:txBody>
      </p:sp>
      <p:sp>
        <p:nvSpPr>
          <p:cNvPr id="68" name="ZoneTexte 67"/>
          <p:cNvSpPr txBox="1"/>
          <p:nvPr/>
        </p:nvSpPr>
        <p:spPr>
          <a:xfrm>
            <a:off x="1740048" y="5397878"/>
            <a:ext cx="7671038" cy="461665"/>
          </a:xfrm>
          <a:prstGeom prst="rect">
            <a:avLst/>
          </a:prstGeom>
          <a:noFill/>
        </p:spPr>
        <p:txBody>
          <a:bodyPr wrap="square" rtlCol="0">
            <a:spAutoFit/>
          </a:bodyPr>
          <a:lstStyle/>
          <a:p>
            <a:r>
              <a:rPr lang="en-US" sz="1200" b="1" dirty="0">
                <a:solidFill>
                  <a:schemeClr val="accent6"/>
                </a:solidFill>
              </a:rPr>
              <a:t>(*) acceptable risk levels </a:t>
            </a:r>
            <a:r>
              <a:rPr lang="en-US" sz="1200" dirty="0">
                <a:solidFill>
                  <a:schemeClr val="accent6"/>
                </a:solidFill>
              </a:rPr>
              <a:t>evolve with risk acceptance by society, state of technology, incident experience, resilience expectations, evolution of costs of discontinuity of operations among other factors.</a:t>
            </a:r>
            <a:endParaRPr lang="en-US" sz="1200" b="1" dirty="0">
              <a:solidFill>
                <a:schemeClr val="accent6"/>
              </a:solidFill>
            </a:endParaRPr>
          </a:p>
        </p:txBody>
      </p:sp>
      <p:sp>
        <p:nvSpPr>
          <p:cNvPr id="24" name="Chevron 23"/>
          <p:cNvSpPr/>
          <p:nvPr/>
        </p:nvSpPr>
        <p:spPr>
          <a:xfrm>
            <a:off x="402958" y="350340"/>
            <a:ext cx="1249175" cy="714086"/>
          </a:xfrm>
          <a:prstGeom prst="chevron">
            <a:avLst>
              <a:gd name="adj" fmla="val 29907"/>
            </a:avLst>
          </a:prstGeom>
          <a:solidFill>
            <a:schemeClr val="accent1"/>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err="1" smtClean="0">
                <a:solidFill>
                  <a:schemeClr val="bg1"/>
                </a:solidFill>
              </a:rPr>
              <a:t>Need</a:t>
            </a:r>
            <a:endParaRPr lang="fr-FR" sz="1400" b="1" dirty="0">
              <a:solidFill>
                <a:schemeClr val="bg1"/>
              </a:solidFill>
            </a:endParaRPr>
          </a:p>
        </p:txBody>
      </p:sp>
      <p:sp>
        <p:nvSpPr>
          <p:cNvPr id="25"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26"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99540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9" grpId="1" animBg="1"/>
      <p:bldP spid="57" grpId="0" animBg="1"/>
      <p:bldP spid="55" grpId="0" animBg="1"/>
      <p:bldP spid="27" grpId="0"/>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7918391-D411-FE40-AAD7-861AE5233E0E}" type="slidenum">
              <a:rPr lang="en-US" smtClean="0"/>
              <a:pPr/>
              <a:t>9</a:t>
            </a:fld>
            <a:endParaRPr lang="en-US" dirty="0"/>
          </a:p>
        </p:txBody>
      </p:sp>
      <p:sp>
        <p:nvSpPr>
          <p:cNvPr id="2" name="Title 1"/>
          <p:cNvSpPr>
            <a:spLocks noGrp="1"/>
          </p:cNvSpPr>
          <p:nvPr>
            <p:ph type="title" idx="4294967295"/>
          </p:nvPr>
        </p:nvSpPr>
        <p:spPr>
          <a:xfrm>
            <a:off x="1728683" y="396000"/>
            <a:ext cx="8546799" cy="650875"/>
          </a:xfrm>
        </p:spPr>
        <p:txBody>
          <a:bodyPr>
            <a:normAutofit fontScale="90000"/>
          </a:bodyPr>
          <a:lstStyle/>
          <a:p>
            <a:r>
              <a:rPr lang="en-GB" dirty="0" smtClean="0"/>
              <a:t>Current SPS layout</a:t>
            </a:r>
            <a:endParaRPr lang="en-GB" dirty="0"/>
          </a:p>
        </p:txBody>
      </p:sp>
      <p:pic>
        <p:nvPicPr>
          <p:cNvPr id="5" name="Image 4"/>
          <p:cNvPicPr>
            <a:picLocks noChangeAspect="1"/>
          </p:cNvPicPr>
          <p:nvPr/>
        </p:nvPicPr>
        <p:blipFill>
          <a:blip r:embed="rId2"/>
          <a:stretch>
            <a:fillRect/>
          </a:stretch>
        </p:blipFill>
        <p:spPr>
          <a:xfrm>
            <a:off x="402958" y="1462430"/>
            <a:ext cx="11504003" cy="4339833"/>
          </a:xfrm>
          <a:prstGeom prst="rect">
            <a:avLst/>
          </a:prstGeom>
        </p:spPr>
      </p:pic>
      <p:cxnSp>
        <p:nvCxnSpPr>
          <p:cNvPr id="4" name="Connecteur droit avec flèche 3"/>
          <p:cNvCxnSpPr/>
          <p:nvPr/>
        </p:nvCxnSpPr>
        <p:spPr>
          <a:xfrm>
            <a:off x="3132306" y="3488987"/>
            <a:ext cx="6686145" cy="0"/>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5929312" y="3166824"/>
            <a:ext cx="1021556" cy="369332"/>
          </a:xfrm>
          <a:prstGeom prst="rect">
            <a:avLst/>
          </a:prstGeom>
          <a:noFill/>
        </p:spPr>
        <p:txBody>
          <a:bodyPr wrap="square" rtlCol="0">
            <a:spAutoFit/>
          </a:bodyPr>
          <a:lstStyle/>
          <a:p>
            <a:pPr algn="ctr"/>
            <a:r>
              <a:rPr lang="en-US" smtClean="0"/>
              <a:t>1.1 km</a:t>
            </a:r>
            <a:endParaRPr lang="en-US"/>
          </a:p>
        </p:txBody>
      </p:sp>
      <p:sp>
        <p:nvSpPr>
          <p:cNvPr id="11" name="Chevron 10"/>
          <p:cNvSpPr/>
          <p:nvPr/>
        </p:nvSpPr>
        <p:spPr>
          <a:xfrm>
            <a:off x="402958" y="350340"/>
            <a:ext cx="1249175" cy="714086"/>
          </a:xfrm>
          <a:prstGeom prst="chevron">
            <a:avLst>
              <a:gd name="adj" fmla="val 29907"/>
            </a:avLst>
          </a:prstGeom>
          <a:solidFill>
            <a:schemeClr val="accent1"/>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err="1" smtClean="0">
                <a:solidFill>
                  <a:schemeClr val="bg1"/>
                </a:solidFill>
              </a:rPr>
              <a:t>Need</a:t>
            </a:r>
            <a:endParaRPr lang="fr-FR" sz="1400" b="1" dirty="0">
              <a:solidFill>
                <a:schemeClr val="bg1"/>
              </a:solidFill>
            </a:endParaRPr>
          </a:p>
        </p:txBody>
      </p:sp>
      <p:sp>
        <p:nvSpPr>
          <p:cNvPr id="12" name="Date Placeholder 3"/>
          <p:cNvSpPr>
            <a:spLocks noGrp="1"/>
          </p:cNvSpPr>
          <p:nvPr>
            <p:ph type="dt" sz="half" idx="2"/>
          </p:nvPr>
        </p:nvSpPr>
        <p:spPr>
          <a:xfrm>
            <a:off x="1137351" y="6262302"/>
            <a:ext cx="872071" cy="365125"/>
          </a:xfrm>
          <a:prstGeom prst="rect">
            <a:avLst/>
          </a:prstGeom>
        </p:spPr>
        <p:txBody>
          <a:bodyPr vert="horz" lIns="0" tIns="45720" rIns="91440" bIns="45720" rtlCol="0" anchor="ctr"/>
          <a:lstStyle>
            <a:lvl1pPr algn="l">
              <a:defRPr sz="900">
                <a:solidFill>
                  <a:schemeClr val="bg1"/>
                </a:solidFill>
              </a:defRPr>
            </a:lvl1pPr>
          </a:lstStyle>
          <a:p>
            <a:r>
              <a:rPr lang="en-GB" dirty="0" smtClean="0"/>
              <a:t>13/05/2019</a:t>
            </a:r>
          </a:p>
          <a:p>
            <a:r>
              <a:rPr lang="is-IS" sz="800" dirty="0" smtClean="0"/>
              <a:t>EDMS 2150021</a:t>
            </a:r>
            <a:endParaRPr lang="en-GB" sz="800" dirty="0"/>
          </a:p>
        </p:txBody>
      </p:sp>
      <p:sp>
        <p:nvSpPr>
          <p:cNvPr id="14" name="Footer Placeholder 4"/>
          <p:cNvSpPr>
            <a:spLocks noGrp="1"/>
          </p:cNvSpPr>
          <p:nvPr>
            <p:ph type="ftr" sz="quarter" idx="3"/>
          </p:nvPr>
        </p:nvSpPr>
        <p:spPr>
          <a:xfrm>
            <a:off x="2167468" y="6262302"/>
            <a:ext cx="4572000" cy="365125"/>
          </a:xfrm>
          <a:prstGeom prst="rect">
            <a:avLst/>
          </a:prstGeom>
        </p:spPr>
        <p:txBody>
          <a:bodyPr vert="horz" lIns="91440" tIns="45720" rIns="91440" bIns="45720" rtlCol="0" anchor="ctr"/>
          <a:lstStyle>
            <a:lvl1pPr algn="ctr">
              <a:defRPr sz="1000">
                <a:solidFill>
                  <a:schemeClr val="bg1"/>
                </a:solidFill>
              </a:defRPr>
            </a:lvl1pPr>
          </a:lstStyle>
          <a:p>
            <a:r>
              <a:rPr lang="en-GB" dirty="0" smtClean="0"/>
              <a:t>SPS Fire Project</a:t>
            </a:r>
          </a:p>
          <a:p>
            <a:r>
              <a:rPr lang="en-GB" dirty="0" smtClean="0"/>
              <a:t>ITSF 2019</a:t>
            </a:r>
            <a:endParaRPr lang="en-GB" dirty="0"/>
          </a:p>
        </p:txBody>
      </p:sp>
    </p:spTree>
    <p:extLst>
      <p:ext uri="{BB962C8B-B14F-4D97-AF65-F5344CB8AC3E}">
        <p14:creationId xmlns:p14="http://schemas.microsoft.com/office/powerpoint/2010/main" val="1055161672"/>
      </p:ext>
    </p:extLst>
  </p:cSld>
  <p:clrMapOvr>
    <a:masterClrMapping/>
  </p:clrMapOvr>
  <p:timing>
    <p:tnLst>
      <p:par>
        <p:cTn id="1" dur="indefinite" restart="never" nodeType="tmRoot"/>
      </p:par>
    </p:tnLst>
  </p:timing>
</p:sld>
</file>

<file path=ppt/theme/theme1.xml><?xml version="1.0" encoding="utf-8"?>
<a:theme xmlns:a="http://schemas.openxmlformats.org/drawingml/2006/main" name="CERNCorporate16-9">
  <a:themeElements>
    <a:clrScheme name="CERN_HSE_colors">
      <a:dk1>
        <a:srgbClr val="0055A0"/>
      </a:dk1>
      <a:lt1>
        <a:srgbClr val="FFFFFF"/>
      </a:lt1>
      <a:dk2>
        <a:srgbClr val="1C8DCD"/>
      </a:dk2>
      <a:lt2>
        <a:srgbClr val="E7E6E6"/>
      </a:lt2>
      <a:accent1>
        <a:srgbClr val="1C998E"/>
      </a:accent1>
      <a:accent2>
        <a:srgbClr val="418AC5"/>
      </a:accent2>
      <a:accent3>
        <a:srgbClr val="5EC135"/>
      </a:accent3>
      <a:accent4>
        <a:srgbClr val="E8BE28"/>
      </a:accent4>
      <a:accent5>
        <a:srgbClr val="A0252B"/>
      </a:accent5>
      <a:accent6>
        <a:srgbClr val="1A4670"/>
      </a:accent6>
      <a:hlink>
        <a:srgbClr val="1C998E"/>
      </a:hlink>
      <a:folHlink>
        <a:srgbClr val="00CE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N_HSE.potx" id="{841DCAEE-5DAD-4E72-AC6C-2C4A54B657D8}" vid="{8F3FBE16-54EC-4D94-B216-CB2703F7C0AA}"/>
    </a:ext>
  </a:extLst>
</a:theme>
</file>

<file path=ppt/theme/theme2.xml><?xml version="1.0" encoding="utf-8"?>
<a:theme xmlns:a="http://schemas.openxmlformats.org/drawingml/2006/main" name="End Slides">
  <a:themeElements>
    <a:clrScheme name="CERN">
      <a:dk1>
        <a:srgbClr val="0053A1"/>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N_HSE.potx" id="{841DCAEE-5DAD-4E72-AC6C-2C4A54B657D8}" vid="{59B2110F-F450-416E-A4EC-7820BCD3096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CERN_HSE</Template>
  <TotalTime>3244</TotalTime>
  <Words>1160</Words>
  <Application>Microsoft Macintosh PowerPoint</Application>
  <PresentationFormat>Grand écran</PresentationFormat>
  <Paragraphs>407</Paragraphs>
  <Slides>35</Slides>
  <Notes>19</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35</vt:i4>
      </vt:variant>
    </vt:vector>
  </HeadingPairs>
  <TitlesOfParts>
    <vt:vector size="44" baseType="lpstr">
      <vt:lpstr>Calibri</vt:lpstr>
      <vt:lpstr>Calibri Light</vt:lpstr>
      <vt:lpstr>Courier New</vt:lpstr>
      <vt:lpstr>Mangal</vt:lpstr>
      <vt:lpstr>Wingdings</vt:lpstr>
      <vt:lpstr>ZapfDingbatsITC</vt:lpstr>
      <vt:lpstr>Arial</vt:lpstr>
      <vt:lpstr>CERNCorporate16-9</vt:lpstr>
      <vt:lpstr>End Slides</vt:lpstr>
      <vt:lpstr>Présentation PowerPoint</vt:lpstr>
      <vt:lpstr>SPS FIRE Project A major fire safety consolidation in an aging facility</vt:lpstr>
      <vt:lpstr>The SPS FIRE Project </vt:lpstr>
      <vt:lpstr>Présentation PowerPoint</vt:lpstr>
      <vt:lpstr>Présentation PowerPoint</vt:lpstr>
      <vt:lpstr>Présentation PowerPoint</vt:lpstr>
      <vt:lpstr>Présentation PowerPoint</vt:lpstr>
      <vt:lpstr>Fire Safety Concept evolution SPS example</vt:lpstr>
      <vt:lpstr>Current SPS layout</vt:lpstr>
      <vt:lpstr>Présentation PowerPoint</vt:lpstr>
      <vt:lpstr>Accessible areas for firefighting Current situation</vt:lpstr>
      <vt:lpstr>Study phase</vt:lpstr>
      <vt:lpstr>Fuel load, extinguishing means</vt:lpstr>
      <vt:lpstr>Présentation PowerPoint</vt:lpstr>
      <vt:lpstr>Présentation PowerPoint</vt:lpstr>
      <vt:lpstr>Présentation PowerPoint</vt:lpstr>
      <vt:lpstr>Présentation PowerPoint</vt:lpstr>
      <vt:lpstr>SPS FIRE Project strategy</vt:lpstr>
      <vt:lpstr>SPS FIRE Project strategy</vt:lpstr>
      <vt:lpstr>Présentation PowerPoint</vt:lpstr>
      <vt:lpstr>Présentation PowerPoint</vt:lpstr>
      <vt:lpstr>Accessible areas  for firefighting</vt:lpstr>
      <vt:lpstr>Présentation PowerPoint</vt:lpstr>
      <vt:lpstr>Présentation PowerPoint</vt:lpstr>
      <vt:lpstr>Présentation PowerPoint</vt:lpstr>
      <vt:lpstr>Fire detection and safety actions</vt:lpstr>
      <vt:lpstr>Fire detection and safety actions</vt:lpstr>
      <vt:lpstr>Sprinkler system</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Art Arnalich</dc:creator>
  <cp:lastModifiedBy>Art Arnalich</cp:lastModifiedBy>
  <cp:revision>60</cp:revision>
  <dcterms:created xsi:type="dcterms:W3CDTF">2019-05-07T14:09:51Z</dcterms:created>
  <dcterms:modified xsi:type="dcterms:W3CDTF">2019-05-11T16:16:35Z</dcterms:modified>
</cp:coreProperties>
</file>