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58" r:id="rId5"/>
  </p:sldMasterIdLst>
  <p:notesMasterIdLst>
    <p:notesMasterId r:id="rId22"/>
  </p:notesMasterIdLst>
  <p:sldIdLst>
    <p:sldId id="257" r:id="rId6"/>
    <p:sldId id="256" r:id="rId7"/>
    <p:sldId id="350" r:id="rId8"/>
    <p:sldId id="351" r:id="rId9"/>
    <p:sldId id="352" r:id="rId10"/>
    <p:sldId id="360" r:id="rId11"/>
    <p:sldId id="361" r:id="rId12"/>
    <p:sldId id="355" r:id="rId13"/>
    <p:sldId id="358" r:id="rId14"/>
    <p:sldId id="359" r:id="rId15"/>
    <p:sldId id="364" r:id="rId16"/>
    <p:sldId id="362" r:id="rId17"/>
    <p:sldId id="363" r:id="rId18"/>
    <p:sldId id="348" r:id="rId19"/>
    <p:sldId id="349" r:id="rId20"/>
    <p:sldId id="25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28" autoAdjust="0"/>
    <p:restoredTop sz="94617"/>
  </p:normalViewPr>
  <p:slideViewPr>
    <p:cSldViewPr snapToGrid="0">
      <p:cViewPr varScale="1">
        <p:scale>
          <a:sx n="86" d="100"/>
          <a:sy n="86" d="100"/>
        </p:scale>
        <p:origin x="240" y="24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B1E0F6-951C-425C-9332-0C102B531294}" type="datetimeFigureOut">
              <a:rPr lang="en-GB" smtClean="0"/>
              <a:t>14/05/2019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AFAC84-B53D-4C74-88DB-C6F7F1D6CF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014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FAC84-B53D-4C74-88DB-C6F7F1D6CFF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928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10515600" cy="2387600"/>
          </a:xfrm>
        </p:spPr>
        <p:txBody>
          <a:bodyPr anchor="b">
            <a:normAutofit/>
          </a:bodyPr>
          <a:lstStyle>
            <a:lvl1pPr algn="l">
              <a:defRPr sz="46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105156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F52F-43D7-4551-9038-A515E02C59F0}" type="datetime1">
              <a:rPr lang="en-GB" smtClean="0"/>
              <a:t>14/05/2019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55979-00CC-4874-A80E-0959E76EB9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883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580" y="2603638"/>
            <a:ext cx="1668840" cy="16507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F4E0A6-B000-E949-B7B2-BBB44381C0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311" y="0"/>
            <a:ext cx="12372622" cy="695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021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i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5248625" y="2582248"/>
            <a:ext cx="1694751" cy="1693505"/>
            <a:chOff x="5002612" y="2336416"/>
            <a:chExt cx="2186777" cy="2185169"/>
          </a:xfrm>
        </p:grpSpPr>
        <p:sp>
          <p:nvSpPr>
            <p:cNvPr id="7" name="Rectangle 6"/>
            <p:cNvSpPr/>
            <p:nvPr userDrawn="1"/>
          </p:nvSpPr>
          <p:spPr>
            <a:xfrm>
              <a:off x="5002612" y="2336416"/>
              <a:ext cx="2186777" cy="21851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1580" y="2603638"/>
              <a:ext cx="1668840" cy="1650725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042" y="4300467"/>
            <a:ext cx="1671914" cy="22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147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5260975" y="2603500"/>
            <a:ext cx="1670050" cy="1651000"/>
            <a:chOff x="3314" y="1640"/>
            <a:chExt cx="1052" cy="1040"/>
          </a:xfrm>
          <a:solidFill>
            <a:schemeClr val="tx1"/>
          </a:solidFill>
        </p:grpSpPr>
        <p:sp>
          <p:nvSpPr>
            <p:cNvPr id="4" name="Freeform 5"/>
            <p:cNvSpPr>
              <a:spLocks/>
            </p:cNvSpPr>
            <p:nvPr userDrawn="1"/>
          </p:nvSpPr>
          <p:spPr bwMode="auto">
            <a:xfrm>
              <a:off x="3400" y="1928"/>
              <a:ext cx="137" cy="159"/>
            </a:xfrm>
            <a:custGeom>
              <a:avLst/>
              <a:gdLst>
                <a:gd name="T0" fmla="*/ 134 w 137"/>
                <a:gd name="T1" fmla="*/ 143 h 159"/>
                <a:gd name="T2" fmla="*/ 117 w 137"/>
                <a:gd name="T3" fmla="*/ 151 h 159"/>
                <a:gd name="T4" fmla="*/ 92 w 137"/>
                <a:gd name="T5" fmla="*/ 157 h 159"/>
                <a:gd name="T6" fmla="*/ 82 w 137"/>
                <a:gd name="T7" fmla="*/ 159 h 159"/>
                <a:gd name="T8" fmla="*/ 48 w 137"/>
                <a:gd name="T9" fmla="*/ 153 h 159"/>
                <a:gd name="T10" fmla="*/ 22 w 137"/>
                <a:gd name="T11" fmla="*/ 137 h 159"/>
                <a:gd name="T12" fmla="*/ 5 w 137"/>
                <a:gd name="T13" fmla="*/ 111 h 159"/>
                <a:gd name="T14" fmla="*/ 0 w 137"/>
                <a:gd name="T15" fmla="*/ 79 h 159"/>
                <a:gd name="T16" fmla="*/ 1 w 137"/>
                <a:gd name="T17" fmla="*/ 62 h 159"/>
                <a:gd name="T18" fmla="*/ 12 w 137"/>
                <a:gd name="T19" fmla="*/ 33 h 159"/>
                <a:gd name="T20" fmla="*/ 35 w 137"/>
                <a:gd name="T21" fmla="*/ 13 h 159"/>
                <a:gd name="T22" fmla="*/ 67 w 137"/>
                <a:gd name="T23" fmla="*/ 2 h 159"/>
                <a:gd name="T24" fmla="*/ 84 w 137"/>
                <a:gd name="T25" fmla="*/ 0 h 159"/>
                <a:gd name="T26" fmla="*/ 112 w 137"/>
                <a:gd name="T27" fmla="*/ 3 h 159"/>
                <a:gd name="T28" fmla="*/ 137 w 137"/>
                <a:gd name="T29" fmla="*/ 10 h 159"/>
                <a:gd name="T30" fmla="*/ 134 w 137"/>
                <a:gd name="T31" fmla="*/ 20 h 159"/>
                <a:gd name="T32" fmla="*/ 130 w 137"/>
                <a:gd name="T33" fmla="*/ 29 h 159"/>
                <a:gd name="T34" fmla="*/ 122 w 137"/>
                <a:gd name="T35" fmla="*/ 22 h 159"/>
                <a:gd name="T36" fmla="*/ 98 w 137"/>
                <a:gd name="T37" fmla="*/ 12 h 159"/>
                <a:gd name="T38" fmla="*/ 82 w 137"/>
                <a:gd name="T39" fmla="*/ 10 h 159"/>
                <a:gd name="T40" fmla="*/ 61 w 137"/>
                <a:gd name="T41" fmla="*/ 14 h 159"/>
                <a:gd name="T42" fmla="*/ 42 w 137"/>
                <a:gd name="T43" fmla="*/ 27 h 159"/>
                <a:gd name="T44" fmla="*/ 28 w 137"/>
                <a:gd name="T45" fmla="*/ 49 h 159"/>
                <a:gd name="T46" fmla="*/ 22 w 137"/>
                <a:gd name="T47" fmla="*/ 79 h 159"/>
                <a:gd name="T48" fmla="*/ 24 w 137"/>
                <a:gd name="T49" fmla="*/ 94 h 159"/>
                <a:gd name="T50" fmla="*/ 34 w 137"/>
                <a:gd name="T51" fmla="*/ 120 h 159"/>
                <a:gd name="T52" fmla="*/ 52 w 137"/>
                <a:gd name="T53" fmla="*/ 137 h 159"/>
                <a:gd name="T54" fmla="*/ 74 w 137"/>
                <a:gd name="T55" fmla="*/ 146 h 159"/>
                <a:gd name="T56" fmla="*/ 85 w 137"/>
                <a:gd name="T57" fmla="*/ 147 h 159"/>
                <a:gd name="T58" fmla="*/ 102 w 137"/>
                <a:gd name="T59" fmla="*/ 144 h 159"/>
                <a:gd name="T60" fmla="*/ 117 w 137"/>
                <a:gd name="T61" fmla="*/ 139 h 159"/>
                <a:gd name="T62" fmla="*/ 137 w 137"/>
                <a:gd name="T63" fmla="*/ 124 h 159"/>
                <a:gd name="T64" fmla="*/ 134 w 137"/>
                <a:gd name="T65" fmla="*/ 143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7" h="159">
                  <a:moveTo>
                    <a:pt x="134" y="143"/>
                  </a:moveTo>
                  <a:lnTo>
                    <a:pt x="134" y="143"/>
                  </a:lnTo>
                  <a:lnTo>
                    <a:pt x="127" y="147"/>
                  </a:lnTo>
                  <a:lnTo>
                    <a:pt x="117" y="151"/>
                  </a:lnTo>
                  <a:lnTo>
                    <a:pt x="101" y="156"/>
                  </a:lnTo>
                  <a:lnTo>
                    <a:pt x="92" y="157"/>
                  </a:lnTo>
                  <a:lnTo>
                    <a:pt x="82" y="159"/>
                  </a:lnTo>
                  <a:lnTo>
                    <a:pt x="82" y="159"/>
                  </a:lnTo>
                  <a:lnTo>
                    <a:pt x="65" y="157"/>
                  </a:lnTo>
                  <a:lnTo>
                    <a:pt x="48" y="153"/>
                  </a:lnTo>
                  <a:lnTo>
                    <a:pt x="34" y="146"/>
                  </a:lnTo>
                  <a:lnTo>
                    <a:pt x="22" y="137"/>
                  </a:lnTo>
                  <a:lnTo>
                    <a:pt x="12" y="124"/>
                  </a:lnTo>
                  <a:lnTo>
                    <a:pt x="5" y="111"/>
                  </a:lnTo>
                  <a:lnTo>
                    <a:pt x="1" y="96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1" y="62"/>
                  </a:lnTo>
                  <a:lnTo>
                    <a:pt x="5" y="46"/>
                  </a:lnTo>
                  <a:lnTo>
                    <a:pt x="12" y="33"/>
                  </a:lnTo>
                  <a:lnTo>
                    <a:pt x="22" y="22"/>
                  </a:lnTo>
                  <a:lnTo>
                    <a:pt x="35" y="13"/>
                  </a:lnTo>
                  <a:lnTo>
                    <a:pt x="50" y="6"/>
                  </a:lnTo>
                  <a:lnTo>
                    <a:pt x="67" y="2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98" y="0"/>
                  </a:lnTo>
                  <a:lnTo>
                    <a:pt x="112" y="3"/>
                  </a:lnTo>
                  <a:lnTo>
                    <a:pt x="127" y="7"/>
                  </a:lnTo>
                  <a:lnTo>
                    <a:pt x="137" y="10"/>
                  </a:lnTo>
                  <a:lnTo>
                    <a:pt x="137" y="10"/>
                  </a:lnTo>
                  <a:lnTo>
                    <a:pt x="134" y="20"/>
                  </a:lnTo>
                  <a:lnTo>
                    <a:pt x="131" y="29"/>
                  </a:lnTo>
                  <a:lnTo>
                    <a:pt x="130" y="29"/>
                  </a:lnTo>
                  <a:lnTo>
                    <a:pt x="130" y="29"/>
                  </a:lnTo>
                  <a:lnTo>
                    <a:pt x="122" y="22"/>
                  </a:lnTo>
                  <a:lnTo>
                    <a:pt x="111" y="16"/>
                  </a:lnTo>
                  <a:lnTo>
                    <a:pt x="98" y="12"/>
                  </a:lnTo>
                  <a:lnTo>
                    <a:pt x="82" y="10"/>
                  </a:lnTo>
                  <a:lnTo>
                    <a:pt x="82" y="10"/>
                  </a:lnTo>
                  <a:lnTo>
                    <a:pt x="72" y="10"/>
                  </a:lnTo>
                  <a:lnTo>
                    <a:pt x="61" y="14"/>
                  </a:lnTo>
                  <a:lnTo>
                    <a:pt x="51" y="19"/>
                  </a:lnTo>
                  <a:lnTo>
                    <a:pt x="42" y="27"/>
                  </a:lnTo>
                  <a:lnTo>
                    <a:pt x="34" y="36"/>
                  </a:lnTo>
                  <a:lnTo>
                    <a:pt x="28" y="49"/>
                  </a:lnTo>
                  <a:lnTo>
                    <a:pt x="24" y="63"/>
                  </a:lnTo>
                  <a:lnTo>
                    <a:pt x="22" y="79"/>
                  </a:lnTo>
                  <a:lnTo>
                    <a:pt x="22" y="79"/>
                  </a:lnTo>
                  <a:lnTo>
                    <a:pt x="24" y="94"/>
                  </a:lnTo>
                  <a:lnTo>
                    <a:pt x="28" y="107"/>
                  </a:lnTo>
                  <a:lnTo>
                    <a:pt x="34" y="120"/>
                  </a:lnTo>
                  <a:lnTo>
                    <a:pt x="42" y="129"/>
                  </a:lnTo>
                  <a:lnTo>
                    <a:pt x="52" y="137"/>
                  </a:lnTo>
                  <a:lnTo>
                    <a:pt x="62" y="143"/>
                  </a:lnTo>
                  <a:lnTo>
                    <a:pt x="74" y="146"/>
                  </a:lnTo>
                  <a:lnTo>
                    <a:pt x="85" y="147"/>
                  </a:lnTo>
                  <a:lnTo>
                    <a:pt x="85" y="147"/>
                  </a:lnTo>
                  <a:lnTo>
                    <a:pt x="94" y="146"/>
                  </a:lnTo>
                  <a:lnTo>
                    <a:pt x="102" y="144"/>
                  </a:lnTo>
                  <a:lnTo>
                    <a:pt x="110" y="143"/>
                  </a:lnTo>
                  <a:lnTo>
                    <a:pt x="117" y="139"/>
                  </a:lnTo>
                  <a:lnTo>
                    <a:pt x="127" y="131"/>
                  </a:lnTo>
                  <a:lnTo>
                    <a:pt x="137" y="124"/>
                  </a:lnTo>
                  <a:lnTo>
                    <a:pt x="137" y="126"/>
                  </a:lnTo>
                  <a:lnTo>
                    <a:pt x="13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" name="Freeform 6"/>
            <p:cNvSpPr>
              <a:spLocks/>
            </p:cNvSpPr>
            <p:nvPr userDrawn="1"/>
          </p:nvSpPr>
          <p:spPr bwMode="auto">
            <a:xfrm>
              <a:off x="3562" y="1931"/>
              <a:ext cx="96" cy="153"/>
            </a:xfrm>
            <a:custGeom>
              <a:avLst/>
              <a:gdLst>
                <a:gd name="T0" fmla="*/ 95 w 96"/>
                <a:gd name="T1" fmla="*/ 144 h 153"/>
                <a:gd name="T2" fmla="*/ 95 w 96"/>
                <a:gd name="T3" fmla="*/ 144 h 153"/>
                <a:gd name="T4" fmla="*/ 96 w 96"/>
                <a:gd name="T5" fmla="*/ 136 h 153"/>
                <a:gd name="T6" fmla="*/ 96 w 96"/>
                <a:gd name="T7" fmla="*/ 136 h 153"/>
                <a:gd name="T8" fmla="*/ 59 w 96"/>
                <a:gd name="T9" fmla="*/ 137 h 153"/>
                <a:gd name="T10" fmla="*/ 23 w 96"/>
                <a:gd name="T11" fmla="*/ 138 h 153"/>
                <a:gd name="T12" fmla="*/ 23 w 96"/>
                <a:gd name="T13" fmla="*/ 138 h 153"/>
                <a:gd name="T14" fmla="*/ 23 w 96"/>
                <a:gd name="T15" fmla="*/ 80 h 153"/>
                <a:gd name="T16" fmla="*/ 23 w 96"/>
                <a:gd name="T17" fmla="*/ 80 h 153"/>
                <a:gd name="T18" fmla="*/ 47 w 96"/>
                <a:gd name="T19" fmla="*/ 80 h 153"/>
                <a:gd name="T20" fmla="*/ 79 w 96"/>
                <a:gd name="T21" fmla="*/ 81 h 153"/>
                <a:gd name="T22" fmla="*/ 79 w 96"/>
                <a:gd name="T23" fmla="*/ 81 h 153"/>
                <a:gd name="T24" fmla="*/ 77 w 96"/>
                <a:gd name="T25" fmla="*/ 74 h 153"/>
                <a:gd name="T26" fmla="*/ 77 w 96"/>
                <a:gd name="T27" fmla="*/ 74 h 153"/>
                <a:gd name="T28" fmla="*/ 79 w 96"/>
                <a:gd name="T29" fmla="*/ 66 h 153"/>
                <a:gd name="T30" fmla="*/ 79 w 96"/>
                <a:gd name="T31" fmla="*/ 66 h 153"/>
                <a:gd name="T32" fmla="*/ 56 w 96"/>
                <a:gd name="T33" fmla="*/ 67 h 153"/>
                <a:gd name="T34" fmla="*/ 23 w 96"/>
                <a:gd name="T35" fmla="*/ 67 h 153"/>
                <a:gd name="T36" fmla="*/ 23 w 96"/>
                <a:gd name="T37" fmla="*/ 67 h 153"/>
                <a:gd name="T38" fmla="*/ 23 w 96"/>
                <a:gd name="T39" fmla="*/ 11 h 153"/>
                <a:gd name="T40" fmla="*/ 23 w 96"/>
                <a:gd name="T41" fmla="*/ 11 h 153"/>
                <a:gd name="T42" fmla="*/ 63 w 96"/>
                <a:gd name="T43" fmla="*/ 13 h 153"/>
                <a:gd name="T44" fmla="*/ 93 w 96"/>
                <a:gd name="T45" fmla="*/ 14 h 153"/>
                <a:gd name="T46" fmla="*/ 93 w 96"/>
                <a:gd name="T47" fmla="*/ 14 h 153"/>
                <a:gd name="T48" fmla="*/ 92 w 96"/>
                <a:gd name="T49" fmla="*/ 7 h 153"/>
                <a:gd name="T50" fmla="*/ 92 w 96"/>
                <a:gd name="T51" fmla="*/ 7 h 153"/>
                <a:gd name="T52" fmla="*/ 93 w 96"/>
                <a:gd name="T53" fmla="*/ 0 h 153"/>
                <a:gd name="T54" fmla="*/ 93 w 96"/>
                <a:gd name="T55" fmla="*/ 0 h 153"/>
                <a:gd name="T56" fmla="*/ 47 w 96"/>
                <a:gd name="T57" fmla="*/ 1 h 153"/>
                <a:gd name="T58" fmla="*/ 47 w 96"/>
                <a:gd name="T59" fmla="*/ 1 h 153"/>
                <a:gd name="T60" fmla="*/ 0 w 96"/>
                <a:gd name="T61" fmla="*/ 0 h 153"/>
                <a:gd name="T62" fmla="*/ 0 w 96"/>
                <a:gd name="T63" fmla="*/ 0 h 153"/>
                <a:gd name="T64" fmla="*/ 0 w 96"/>
                <a:gd name="T65" fmla="*/ 29 h 153"/>
                <a:gd name="T66" fmla="*/ 2 w 96"/>
                <a:gd name="T67" fmla="*/ 57 h 153"/>
                <a:gd name="T68" fmla="*/ 2 w 96"/>
                <a:gd name="T69" fmla="*/ 94 h 153"/>
                <a:gd name="T70" fmla="*/ 2 w 96"/>
                <a:gd name="T71" fmla="*/ 94 h 153"/>
                <a:gd name="T72" fmla="*/ 0 w 96"/>
                <a:gd name="T73" fmla="*/ 124 h 153"/>
                <a:gd name="T74" fmla="*/ 0 w 96"/>
                <a:gd name="T75" fmla="*/ 153 h 153"/>
                <a:gd name="T76" fmla="*/ 0 w 96"/>
                <a:gd name="T77" fmla="*/ 153 h 153"/>
                <a:gd name="T78" fmla="*/ 47 w 96"/>
                <a:gd name="T79" fmla="*/ 151 h 153"/>
                <a:gd name="T80" fmla="*/ 47 w 96"/>
                <a:gd name="T81" fmla="*/ 151 h 153"/>
                <a:gd name="T82" fmla="*/ 49 w 96"/>
                <a:gd name="T83" fmla="*/ 151 h 153"/>
                <a:gd name="T84" fmla="*/ 49 w 96"/>
                <a:gd name="T85" fmla="*/ 151 h 153"/>
                <a:gd name="T86" fmla="*/ 66 w 96"/>
                <a:gd name="T87" fmla="*/ 151 h 153"/>
                <a:gd name="T88" fmla="*/ 66 w 96"/>
                <a:gd name="T89" fmla="*/ 151 h 153"/>
                <a:gd name="T90" fmla="*/ 96 w 96"/>
                <a:gd name="T91" fmla="*/ 153 h 153"/>
                <a:gd name="T92" fmla="*/ 96 w 96"/>
                <a:gd name="T93" fmla="*/ 153 h 153"/>
                <a:gd name="T94" fmla="*/ 96 w 96"/>
                <a:gd name="T95" fmla="*/ 153 h 153"/>
                <a:gd name="T96" fmla="*/ 96 w 96"/>
                <a:gd name="T97" fmla="*/ 153 h 153"/>
                <a:gd name="T98" fmla="*/ 95 w 96"/>
                <a:gd name="T99" fmla="*/ 144 h 153"/>
                <a:gd name="T100" fmla="*/ 95 w 96"/>
                <a:gd name="T101" fmla="*/ 144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" h="153">
                  <a:moveTo>
                    <a:pt x="95" y="144"/>
                  </a:moveTo>
                  <a:lnTo>
                    <a:pt x="95" y="144"/>
                  </a:lnTo>
                  <a:lnTo>
                    <a:pt x="96" y="136"/>
                  </a:lnTo>
                  <a:lnTo>
                    <a:pt x="96" y="136"/>
                  </a:lnTo>
                  <a:lnTo>
                    <a:pt x="59" y="137"/>
                  </a:lnTo>
                  <a:lnTo>
                    <a:pt x="23" y="138"/>
                  </a:lnTo>
                  <a:lnTo>
                    <a:pt x="23" y="138"/>
                  </a:lnTo>
                  <a:lnTo>
                    <a:pt x="23" y="80"/>
                  </a:lnTo>
                  <a:lnTo>
                    <a:pt x="23" y="80"/>
                  </a:lnTo>
                  <a:lnTo>
                    <a:pt x="47" y="80"/>
                  </a:lnTo>
                  <a:lnTo>
                    <a:pt x="79" y="81"/>
                  </a:lnTo>
                  <a:lnTo>
                    <a:pt x="79" y="81"/>
                  </a:lnTo>
                  <a:lnTo>
                    <a:pt x="77" y="74"/>
                  </a:lnTo>
                  <a:lnTo>
                    <a:pt x="77" y="74"/>
                  </a:lnTo>
                  <a:lnTo>
                    <a:pt x="79" y="66"/>
                  </a:lnTo>
                  <a:lnTo>
                    <a:pt x="79" y="66"/>
                  </a:lnTo>
                  <a:lnTo>
                    <a:pt x="56" y="67"/>
                  </a:lnTo>
                  <a:lnTo>
                    <a:pt x="23" y="67"/>
                  </a:lnTo>
                  <a:lnTo>
                    <a:pt x="23" y="67"/>
                  </a:lnTo>
                  <a:lnTo>
                    <a:pt x="23" y="11"/>
                  </a:lnTo>
                  <a:lnTo>
                    <a:pt x="23" y="11"/>
                  </a:lnTo>
                  <a:lnTo>
                    <a:pt x="63" y="13"/>
                  </a:lnTo>
                  <a:lnTo>
                    <a:pt x="93" y="14"/>
                  </a:lnTo>
                  <a:lnTo>
                    <a:pt x="93" y="14"/>
                  </a:lnTo>
                  <a:lnTo>
                    <a:pt x="92" y="7"/>
                  </a:lnTo>
                  <a:lnTo>
                    <a:pt x="92" y="7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2" y="57"/>
                  </a:lnTo>
                  <a:lnTo>
                    <a:pt x="2" y="94"/>
                  </a:lnTo>
                  <a:lnTo>
                    <a:pt x="2" y="94"/>
                  </a:lnTo>
                  <a:lnTo>
                    <a:pt x="0" y="124"/>
                  </a:lnTo>
                  <a:lnTo>
                    <a:pt x="0" y="153"/>
                  </a:lnTo>
                  <a:lnTo>
                    <a:pt x="0" y="153"/>
                  </a:lnTo>
                  <a:lnTo>
                    <a:pt x="47" y="151"/>
                  </a:lnTo>
                  <a:lnTo>
                    <a:pt x="47" y="151"/>
                  </a:lnTo>
                  <a:lnTo>
                    <a:pt x="49" y="151"/>
                  </a:lnTo>
                  <a:lnTo>
                    <a:pt x="49" y="151"/>
                  </a:lnTo>
                  <a:lnTo>
                    <a:pt x="66" y="151"/>
                  </a:lnTo>
                  <a:lnTo>
                    <a:pt x="66" y="151"/>
                  </a:lnTo>
                  <a:lnTo>
                    <a:pt x="96" y="153"/>
                  </a:lnTo>
                  <a:lnTo>
                    <a:pt x="96" y="153"/>
                  </a:lnTo>
                  <a:lnTo>
                    <a:pt x="96" y="153"/>
                  </a:lnTo>
                  <a:lnTo>
                    <a:pt x="96" y="153"/>
                  </a:lnTo>
                  <a:lnTo>
                    <a:pt x="95" y="144"/>
                  </a:lnTo>
                  <a:lnTo>
                    <a:pt x="95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7"/>
            <p:cNvSpPr>
              <a:spLocks noEditPoints="1"/>
            </p:cNvSpPr>
            <p:nvPr userDrawn="1"/>
          </p:nvSpPr>
          <p:spPr bwMode="auto">
            <a:xfrm>
              <a:off x="3684" y="1931"/>
              <a:ext cx="117" cy="153"/>
            </a:xfrm>
            <a:custGeom>
              <a:avLst/>
              <a:gdLst>
                <a:gd name="T0" fmla="*/ 23 w 117"/>
                <a:gd name="T1" fmla="*/ 96 h 153"/>
                <a:gd name="T2" fmla="*/ 23 w 117"/>
                <a:gd name="T3" fmla="*/ 124 h 153"/>
                <a:gd name="T4" fmla="*/ 24 w 117"/>
                <a:gd name="T5" fmla="*/ 153 h 153"/>
                <a:gd name="T6" fmla="*/ 13 w 117"/>
                <a:gd name="T7" fmla="*/ 151 h 153"/>
                <a:gd name="T8" fmla="*/ 0 w 117"/>
                <a:gd name="T9" fmla="*/ 153 h 153"/>
                <a:gd name="T10" fmla="*/ 3 w 117"/>
                <a:gd name="T11" fmla="*/ 96 h 153"/>
                <a:gd name="T12" fmla="*/ 3 w 117"/>
                <a:gd name="T13" fmla="*/ 57 h 153"/>
                <a:gd name="T14" fmla="*/ 0 w 117"/>
                <a:gd name="T15" fmla="*/ 0 h 153"/>
                <a:gd name="T16" fmla="*/ 28 w 117"/>
                <a:gd name="T17" fmla="*/ 1 h 153"/>
                <a:gd name="T18" fmla="*/ 53 w 117"/>
                <a:gd name="T19" fmla="*/ 0 h 153"/>
                <a:gd name="T20" fmla="*/ 63 w 117"/>
                <a:gd name="T21" fmla="*/ 0 h 153"/>
                <a:gd name="T22" fmla="*/ 80 w 117"/>
                <a:gd name="T23" fmla="*/ 3 h 153"/>
                <a:gd name="T24" fmla="*/ 92 w 117"/>
                <a:gd name="T25" fmla="*/ 11 h 153"/>
                <a:gd name="T26" fmla="*/ 100 w 117"/>
                <a:gd name="T27" fmla="*/ 26 h 153"/>
                <a:gd name="T28" fmla="*/ 101 w 117"/>
                <a:gd name="T29" fmla="*/ 34 h 153"/>
                <a:gd name="T30" fmla="*/ 97 w 117"/>
                <a:gd name="T31" fmla="*/ 54 h 153"/>
                <a:gd name="T32" fmla="*/ 84 w 117"/>
                <a:gd name="T33" fmla="*/ 66 h 153"/>
                <a:gd name="T34" fmla="*/ 70 w 117"/>
                <a:gd name="T35" fmla="*/ 74 h 153"/>
                <a:gd name="T36" fmla="*/ 55 w 117"/>
                <a:gd name="T37" fmla="*/ 77 h 153"/>
                <a:gd name="T38" fmla="*/ 117 w 117"/>
                <a:gd name="T39" fmla="*/ 153 h 153"/>
                <a:gd name="T40" fmla="*/ 104 w 117"/>
                <a:gd name="T41" fmla="*/ 151 h 153"/>
                <a:gd name="T42" fmla="*/ 90 w 117"/>
                <a:gd name="T43" fmla="*/ 153 h 153"/>
                <a:gd name="T44" fmla="*/ 65 w 117"/>
                <a:gd name="T45" fmla="*/ 117 h 153"/>
                <a:gd name="T46" fmla="*/ 34 w 117"/>
                <a:gd name="T47" fmla="*/ 77 h 153"/>
                <a:gd name="T48" fmla="*/ 23 w 117"/>
                <a:gd name="T49" fmla="*/ 77 h 153"/>
                <a:gd name="T50" fmla="*/ 37 w 117"/>
                <a:gd name="T51" fmla="*/ 70 h 153"/>
                <a:gd name="T52" fmla="*/ 51 w 117"/>
                <a:gd name="T53" fmla="*/ 69 h 153"/>
                <a:gd name="T54" fmla="*/ 65 w 117"/>
                <a:gd name="T55" fmla="*/ 63 h 153"/>
                <a:gd name="T56" fmla="*/ 75 w 117"/>
                <a:gd name="T57" fmla="*/ 53 h 153"/>
                <a:gd name="T58" fmla="*/ 80 w 117"/>
                <a:gd name="T59" fmla="*/ 39 h 153"/>
                <a:gd name="T60" fmla="*/ 78 w 117"/>
                <a:gd name="T61" fmla="*/ 30 h 153"/>
                <a:gd name="T62" fmla="*/ 72 w 117"/>
                <a:gd name="T63" fmla="*/ 19 h 153"/>
                <a:gd name="T64" fmla="*/ 63 w 117"/>
                <a:gd name="T65" fmla="*/ 13 h 153"/>
                <a:gd name="T66" fmla="*/ 45 w 117"/>
                <a:gd name="T67" fmla="*/ 9 h 153"/>
                <a:gd name="T68" fmla="*/ 24 w 117"/>
                <a:gd name="T69" fmla="*/ 10 h 153"/>
                <a:gd name="T70" fmla="*/ 23 w 117"/>
                <a:gd name="T71" fmla="*/ 57 h 153"/>
                <a:gd name="T72" fmla="*/ 23 w 117"/>
                <a:gd name="T73" fmla="*/ 69 h 153"/>
                <a:gd name="T74" fmla="*/ 37 w 117"/>
                <a:gd name="T75" fmla="*/ 7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7" h="153">
                  <a:moveTo>
                    <a:pt x="23" y="77"/>
                  </a:moveTo>
                  <a:lnTo>
                    <a:pt x="23" y="96"/>
                  </a:lnTo>
                  <a:lnTo>
                    <a:pt x="23" y="96"/>
                  </a:lnTo>
                  <a:lnTo>
                    <a:pt x="23" y="124"/>
                  </a:lnTo>
                  <a:lnTo>
                    <a:pt x="24" y="153"/>
                  </a:lnTo>
                  <a:lnTo>
                    <a:pt x="24" y="153"/>
                  </a:lnTo>
                  <a:lnTo>
                    <a:pt x="13" y="151"/>
                  </a:lnTo>
                  <a:lnTo>
                    <a:pt x="13" y="151"/>
                  </a:lnTo>
                  <a:lnTo>
                    <a:pt x="0" y="153"/>
                  </a:lnTo>
                  <a:lnTo>
                    <a:pt x="0" y="153"/>
                  </a:lnTo>
                  <a:lnTo>
                    <a:pt x="1" y="124"/>
                  </a:lnTo>
                  <a:lnTo>
                    <a:pt x="3" y="96"/>
                  </a:lnTo>
                  <a:lnTo>
                    <a:pt x="3" y="57"/>
                  </a:lnTo>
                  <a:lnTo>
                    <a:pt x="3" y="57"/>
                  </a:lnTo>
                  <a:lnTo>
                    <a:pt x="1" y="29"/>
                  </a:lnTo>
                  <a:lnTo>
                    <a:pt x="0" y="0"/>
                  </a:lnTo>
                  <a:lnTo>
                    <a:pt x="0" y="0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63" y="0"/>
                  </a:lnTo>
                  <a:lnTo>
                    <a:pt x="71" y="1"/>
                  </a:lnTo>
                  <a:lnTo>
                    <a:pt x="80" y="3"/>
                  </a:lnTo>
                  <a:lnTo>
                    <a:pt x="87" y="7"/>
                  </a:lnTo>
                  <a:lnTo>
                    <a:pt x="92" y="11"/>
                  </a:lnTo>
                  <a:lnTo>
                    <a:pt x="97" y="17"/>
                  </a:lnTo>
                  <a:lnTo>
                    <a:pt x="100" y="26"/>
                  </a:lnTo>
                  <a:lnTo>
                    <a:pt x="101" y="34"/>
                  </a:lnTo>
                  <a:lnTo>
                    <a:pt x="101" y="34"/>
                  </a:lnTo>
                  <a:lnTo>
                    <a:pt x="100" y="46"/>
                  </a:lnTo>
                  <a:lnTo>
                    <a:pt x="97" y="54"/>
                  </a:lnTo>
                  <a:lnTo>
                    <a:pt x="91" y="61"/>
                  </a:lnTo>
                  <a:lnTo>
                    <a:pt x="84" y="66"/>
                  </a:lnTo>
                  <a:lnTo>
                    <a:pt x="77" y="70"/>
                  </a:lnTo>
                  <a:lnTo>
                    <a:pt x="70" y="74"/>
                  </a:lnTo>
                  <a:lnTo>
                    <a:pt x="55" y="77"/>
                  </a:lnTo>
                  <a:lnTo>
                    <a:pt x="55" y="77"/>
                  </a:lnTo>
                  <a:lnTo>
                    <a:pt x="85" y="114"/>
                  </a:lnTo>
                  <a:lnTo>
                    <a:pt x="117" y="153"/>
                  </a:lnTo>
                  <a:lnTo>
                    <a:pt x="117" y="153"/>
                  </a:lnTo>
                  <a:lnTo>
                    <a:pt x="104" y="151"/>
                  </a:lnTo>
                  <a:lnTo>
                    <a:pt x="104" y="151"/>
                  </a:lnTo>
                  <a:lnTo>
                    <a:pt x="90" y="153"/>
                  </a:lnTo>
                  <a:lnTo>
                    <a:pt x="90" y="153"/>
                  </a:lnTo>
                  <a:lnTo>
                    <a:pt x="65" y="117"/>
                  </a:lnTo>
                  <a:lnTo>
                    <a:pt x="50" y="96"/>
                  </a:lnTo>
                  <a:lnTo>
                    <a:pt x="34" y="77"/>
                  </a:lnTo>
                  <a:lnTo>
                    <a:pt x="34" y="77"/>
                  </a:lnTo>
                  <a:lnTo>
                    <a:pt x="23" y="77"/>
                  </a:lnTo>
                  <a:lnTo>
                    <a:pt x="23" y="77"/>
                  </a:lnTo>
                  <a:close/>
                  <a:moveTo>
                    <a:pt x="37" y="70"/>
                  </a:moveTo>
                  <a:lnTo>
                    <a:pt x="37" y="70"/>
                  </a:lnTo>
                  <a:lnTo>
                    <a:pt x="51" y="69"/>
                  </a:lnTo>
                  <a:lnTo>
                    <a:pt x="58" y="66"/>
                  </a:lnTo>
                  <a:lnTo>
                    <a:pt x="65" y="63"/>
                  </a:lnTo>
                  <a:lnTo>
                    <a:pt x="71" y="59"/>
                  </a:lnTo>
                  <a:lnTo>
                    <a:pt x="75" y="53"/>
                  </a:lnTo>
                  <a:lnTo>
                    <a:pt x="78" y="47"/>
                  </a:lnTo>
                  <a:lnTo>
                    <a:pt x="80" y="39"/>
                  </a:lnTo>
                  <a:lnTo>
                    <a:pt x="80" y="39"/>
                  </a:lnTo>
                  <a:lnTo>
                    <a:pt x="78" y="30"/>
                  </a:lnTo>
                  <a:lnTo>
                    <a:pt x="77" y="24"/>
                  </a:lnTo>
                  <a:lnTo>
                    <a:pt x="72" y="19"/>
                  </a:lnTo>
                  <a:lnTo>
                    <a:pt x="68" y="16"/>
                  </a:lnTo>
                  <a:lnTo>
                    <a:pt x="63" y="13"/>
                  </a:lnTo>
                  <a:lnTo>
                    <a:pt x="57" y="10"/>
                  </a:lnTo>
                  <a:lnTo>
                    <a:pt x="45" y="9"/>
                  </a:lnTo>
                  <a:lnTo>
                    <a:pt x="45" y="9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3" y="57"/>
                  </a:lnTo>
                  <a:lnTo>
                    <a:pt x="23" y="57"/>
                  </a:lnTo>
                  <a:lnTo>
                    <a:pt x="23" y="69"/>
                  </a:lnTo>
                  <a:lnTo>
                    <a:pt x="23" y="69"/>
                  </a:lnTo>
                  <a:lnTo>
                    <a:pt x="37" y="70"/>
                  </a:lnTo>
                  <a:lnTo>
                    <a:pt x="37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3821" y="1930"/>
              <a:ext cx="135" cy="155"/>
            </a:xfrm>
            <a:custGeom>
              <a:avLst/>
              <a:gdLst>
                <a:gd name="T0" fmla="*/ 135 w 135"/>
                <a:gd name="T1" fmla="*/ 1 h 155"/>
                <a:gd name="T2" fmla="*/ 135 w 135"/>
                <a:gd name="T3" fmla="*/ 1 h 155"/>
                <a:gd name="T4" fmla="*/ 125 w 135"/>
                <a:gd name="T5" fmla="*/ 1 h 155"/>
                <a:gd name="T6" fmla="*/ 125 w 135"/>
                <a:gd name="T7" fmla="*/ 1 h 155"/>
                <a:gd name="T8" fmla="*/ 117 w 135"/>
                <a:gd name="T9" fmla="*/ 1 h 155"/>
                <a:gd name="T10" fmla="*/ 117 w 135"/>
                <a:gd name="T11" fmla="*/ 1 h 155"/>
                <a:gd name="T12" fmla="*/ 118 w 135"/>
                <a:gd name="T13" fmla="*/ 37 h 155"/>
                <a:gd name="T14" fmla="*/ 120 w 135"/>
                <a:gd name="T15" fmla="*/ 74 h 155"/>
                <a:gd name="T16" fmla="*/ 120 w 135"/>
                <a:gd name="T17" fmla="*/ 74 h 155"/>
                <a:gd name="T18" fmla="*/ 118 w 135"/>
                <a:gd name="T19" fmla="*/ 114 h 155"/>
                <a:gd name="T20" fmla="*/ 118 w 135"/>
                <a:gd name="T21" fmla="*/ 114 h 155"/>
                <a:gd name="T22" fmla="*/ 10 w 135"/>
                <a:gd name="T23" fmla="*/ 0 h 155"/>
                <a:gd name="T24" fmla="*/ 1 w 135"/>
                <a:gd name="T25" fmla="*/ 0 h 155"/>
                <a:gd name="T26" fmla="*/ 1 w 135"/>
                <a:gd name="T27" fmla="*/ 0 h 155"/>
                <a:gd name="T28" fmla="*/ 3 w 135"/>
                <a:gd name="T29" fmla="*/ 57 h 155"/>
                <a:gd name="T30" fmla="*/ 3 w 135"/>
                <a:gd name="T31" fmla="*/ 57 h 155"/>
                <a:gd name="T32" fmla="*/ 3 w 135"/>
                <a:gd name="T33" fmla="*/ 109 h 155"/>
                <a:gd name="T34" fmla="*/ 0 w 135"/>
                <a:gd name="T35" fmla="*/ 154 h 155"/>
                <a:gd name="T36" fmla="*/ 0 w 135"/>
                <a:gd name="T37" fmla="*/ 154 h 155"/>
                <a:gd name="T38" fmla="*/ 10 w 135"/>
                <a:gd name="T39" fmla="*/ 152 h 155"/>
                <a:gd name="T40" fmla="*/ 10 w 135"/>
                <a:gd name="T41" fmla="*/ 152 h 155"/>
                <a:gd name="T42" fmla="*/ 20 w 135"/>
                <a:gd name="T43" fmla="*/ 154 h 155"/>
                <a:gd name="T44" fmla="*/ 20 w 135"/>
                <a:gd name="T45" fmla="*/ 154 h 155"/>
                <a:gd name="T46" fmla="*/ 18 w 135"/>
                <a:gd name="T47" fmla="*/ 118 h 155"/>
                <a:gd name="T48" fmla="*/ 17 w 135"/>
                <a:gd name="T49" fmla="*/ 79 h 155"/>
                <a:gd name="T50" fmla="*/ 17 w 135"/>
                <a:gd name="T51" fmla="*/ 79 h 155"/>
                <a:gd name="T52" fmla="*/ 17 w 135"/>
                <a:gd name="T53" fmla="*/ 38 h 155"/>
                <a:gd name="T54" fmla="*/ 17 w 135"/>
                <a:gd name="T55" fmla="*/ 38 h 155"/>
                <a:gd name="T56" fmla="*/ 71 w 135"/>
                <a:gd name="T57" fmla="*/ 95 h 155"/>
                <a:gd name="T58" fmla="*/ 107 w 135"/>
                <a:gd name="T59" fmla="*/ 134 h 155"/>
                <a:gd name="T60" fmla="*/ 127 w 135"/>
                <a:gd name="T61" fmla="*/ 155 h 155"/>
                <a:gd name="T62" fmla="*/ 134 w 135"/>
                <a:gd name="T63" fmla="*/ 155 h 155"/>
                <a:gd name="T64" fmla="*/ 134 w 135"/>
                <a:gd name="T65" fmla="*/ 155 h 155"/>
                <a:gd name="T66" fmla="*/ 132 w 135"/>
                <a:gd name="T67" fmla="*/ 98 h 155"/>
                <a:gd name="T68" fmla="*/ 132 w 135"/>
                <a:gd name="T69" fmla="*/ 98 h 155"/>
                <a:gd name="T70" fmla="*/ 134 w 135"/>
                <a:gd name="T71" fmla="*/ 45 h 155"/>
                <a:gd name="T72" fmla="*/ 135 w 135"/>
                <a:gd name="T73" fmla="*/ 1 h 155"/>
                <a:gd name="T74" fmla="*/ 135 w 135"/>
                <a:gd name="T75" fmla="*/ 1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5" h="155">
                  <a:moveTo>
                    <a:pt x="135" y="1"/>
                  </a:moveTo>
                  <a:lnTo>
                    <a:pt x="135" y="1"/>
                  </a:lnTo>
                  <a:lnTo>
                    <a:pt x="125" y="1"/>
                  </a:lnTo>
                  <a:lnTo>
                    <a:pt x="125" y="1"/>
                  </a:lnTo>
                  <a:lnTo>
                    <a:pt x="117" y="1"/>
                  </a:lnTo>
                  <a:lnTo>
                    <a:pt x="117" y="1"/>
                  </a:lnTo>
                  <a:lnTo>
                    <a:pt x="118" y="37"/>
                  </a:lnTo>
                  <a:lnTo>
                    <a:pt x="120" y="74"/>
                  </a:lnTo>
                  <a:lnTo>
                    <a:pt x="120" y="74"/>
                  </a:lnTo>
                  <a:lnTo>
                    <a:pt x="118" y="114"/>
                  </a:lnTo>
                  <a:lnTo>
                    <a:pt x="118" y="114"/>
                  </a:lnTo>
                  <a:lnTo>
                    <a:pt x="1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" y="57"/>
                  </a:lnTo>
                  <a:lnTo>
                    <a:pt x="3" y="57"/>
                  </a:lnTo>
                  <a:lnTo>
                    <a:pt x="3" y="109"/>
                  </a:lnTo>
                  <a:lnTo>
                    <a:pt x="0" y="154"/>
                  </a:lnTo>
                  <a:lnTo>
                    <a:pt x="0" y="154"/>
                  </a:lnTo>
                  <a:lnTo>
                    <a:pt x="10" y="152"/>
                  </a:lnTo>
                  <a:lnTo>
                    <a:pt x="10" y="152"/>
                  </a:lnTo>
                  <a:lnTo>
                    <a:pt x="20" y="154"/>
                  </a:lnTo>
                  <a:lnTo>
                    <a:pt x="20" y="154"/>
                  </a:lnTo>
                  <a:lnTo>
                    <a:pt x="18" y="118"/>
                  </a:lnTo>
                  <a:lnTo>
                    <a:pt x="17" y="79"/>
                  </a:lnTo>
                  <a:lnTo>
                    <a:pt x="17" y="79"/>
                  </a:lnTo>
                  <a:lnTo>
                    <a:pt x="17" y="38"/>
                  </a:lnTo>
                  <a:lnTo>
                    <a:pt x="17" y="38"/>
                  </a:lnTo>
                  <a:lnTo>
                    <a:pt x="71" y="95"/>
                  </a:lnTo>
                  <a:lnTo>
                    <a:pt x="107" y="134"/>
                  </a:lnTo>
                  <a:lnTo>
                    <a:pt x="127" y="155"/>
                  </a:lnTo>
                  <a:lnTo>
                    <a:pt x="134" y="155"/>
                  </a:lnTo>
                  <a:lnTo>
                    <a:pt x="134" y="155"/>
                  </a:lnTo>
                  <a:lnTo>
                    <a:pt x="132" y="98"/>
                  </a:lnTo>
                  <a:lnTo>
                    <a:pt x="132" y="98"/>
                  </a:lnTo>
                  <a:lnTo>
                    <a:pt x="134" y="45"/>
                  </a:lnTo>
                  <a:lnTo>
                    <a:pt x="135" y="1"/>
                  </a:lnTo>
                  <a:lnTo>
                    <a:pt x="135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3477" y="2144"/>
              <a:ext cx="77" cy="185"/>
            </a:xfrm>
            <a:custGeom>
              <a:avLst/>
              <a:gdLst>
                <a:gd name="T0" fmla="*/ 77 w 77"/>
                <a:gd name="T1" fmla="*/ 185 h 185"/>
                <a:gd name="T2" fmla="*/ 77 w 77"/>
                <a:gd name="T3" fmla="*/ 185 h 185"/>
                <a:gd name="T4" fmla="*/ 63 w 77"/>
                <a:gd name="T5" fmla="*/ 159 h 185"/>
                <a:gd name="T6" fmla="*/ 50 w 77"/>
                <a:gd name="T7" fmla="*/ 134 h 185"/>
                <a:gd name="T8" fmla="*/ 40 w 77"/>
                <a:gd name="T9" fmla="*/ 109 h 185"/>
                <a:gd name="T10" fmla="*/ 33 w 77"/>
                <a:gd name="T11" fmla="*/ 85 h 185"/>
                <a:gd name="T12" fmla="*/ 27 w 77"/>
                <a:gd name="T13" fmla="*/ 62 h 185"/>
                <a:gd name="T14" fmla="*/ 23 w 77"/>
                <a:gd name="T15" fmla="*/ 40 h 185"/>
                <a:gd name="T16" fmla="*/ 20 w 77"/>
                <a:gd name="T17" fmla="*/ 18 h 185"/>
                <a:gd name="T18" fmla="*/ 20 w 77"/>
                <a:gd name="T19" fmla="*/ 0 h 185"/>
                <a:gd name="T20" fmla="*/ 20 w 77"/>
                <a:gd name="T21" fmla="*/ 0 h 185"/>
                <a:gd name="T22" fmla="*/ 0 w 77"/>
                <a:gd name="T23" fmla="*/ 0 h 185"/>
                <a:gd name="T24" fmla="*/ 0 w 77"/>
                <a:gd name="T25" fmla="*/ 0 h 185"/>
                <a:gd name="T26" fmla="*/ 0 w 77"/>
                <a:gd name="T27" fmla="*/ 20 h 185"/>
                <a:gd name="T28" fmla="*/ 3 w 77"/>
                <a:gd name="T29" fmla="*/ 41 h 185"/>
                <a:gd name="T30" fmla="*/ 7 w 77"/>
                <a:gd name="T31" fmla="*/ 62 h 185"/>
                <a:gd name="T32" fmla="*/ 11 w 77"/>
                <a:gd name="T33" fmla="*/ 84 h 185"/>
                <a:gd name="T34" fmla="*/ 17 w 77"/>
                <a:gd name="T35" fmla="*/ 105 h 185"/>
                <a:gd name="T36" fmla="*/ 25 w 77"/>
                <a:gd name="T37" fmla="*/ 127 h 185"/>
                <a:gd name="T38" fmla="*/ 34 w 77"/>
                <a:gd name="T39" fmla="*/ 148 h 185"/>
                <a:gd name="T40" fmla="*/ 44 w 77"/>
                <a:gd name="T41" fmla="*/ 169 h 185"/>
                <a:gd name="T42" fmla="*/ 44 w 77"/>
                <a:gd name="T43" fmla="*/ 169 h 185"/>
                <a:gd name="T44" fmla="*/ 51 w 77"/>
                <a:gd name="T45" fmla="*/ 174 h 185"/>
                <a:gd name="T46" fmla="*/ 60 w 77"/>
                <a:gd name="T47" fmla="*/ 178 h 185"/>
                <a:gd name="T48" fmla="*/ 77 w 77"/>
                <a:gd name="T49" fmla="*/ 185 h 185"/>
                <a:gd name="T50" fmla="*/ 77 w 77"/>
                <a:gd name="T51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7" h="185">
                  <a:moveTo>
                    <a:pt x="77" y="185"/>
                  </a:moveTo>
                  <a:lnTo>
                    <a:pt x="77" y="185"/>
                  </a:lnTo>
                  <a:lnTo>
                    <a:pt x="63" y="159"/>
                  </a:lnTo>
                  <a:lnTo>
                    <a:pt x="50" y="134"/>
                  </a:lnTo>
                  <a:lnTo>
                    <a:pt x="40" y="109"/>
                  </a:lnTo>
                  <a:lnTo>
                    <a:pt x="33" y="85"/>
                  </a:lnTo>
                  <a:lnTo>
                    <a:pt x="27" y="62"/>
                  </a:lnTo>
                  <a:lnTo>
                    <a:pt x="23" y="40"/>
                  </a:lnTo>
                  <a:lnTo>
                    <a:pt x="20" y="18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3" y="41"/>
                  </a:lnTo>
                  <a:lnTo>
                    <a:pt x="7" y="62"/>
                  </a:lnTo>
                  <a:lnTo>
                    <a:pt x="11" y="84"/>
                  </a:lnTo>
                  <a:lnTo>
                    <a:pt x="17" y="105"/>
                  </a:lnTo>
                  <a:lnTo>
                    <a:pt x="25" y="127"/>
                  </a:lnTo>
                  <a:lnTo>
                    <a:pt x="34" y="148"/>
                  </a:lnTo>
                  <a:lnTo>
                    <a:pt x="44" y="169"/>
                  </a:lnTo>
                  <a:lnTo>
                    <a:pt x="44" y="169"/>
                  </a:lnTo>
                  <a:lnTo>
                    <a:pt x="51" y="174"/>
                  </a:lnTo>
                  <a:lnTo>
                    <a:pt x="60" y="178"/>
                  </a:lnTo>
                  <a:lnTo>
                    <a:pt x="77" y="185"/>
                  </a:lnTo>
                  <a:lnTo>
                    <a:pt x="77" y="1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3314" y="1640"/>
              <a:ext cx="1052" cy="1040"/>
            </a:xfrm>
            <a:custGeom>
              <a:avLst/>
              <a:gdLst>
                <a:gd name="T0" fmla="*/ 393 w 1052"/>
                <a:gd name="T1" fmla="*/ 0 h 1040"/>
                <a:gd name="T2" fmla="*/ 345 w 1052"/>
                <a:gd name="T3" fmla="*/ 1 h 1040"/>
                <a:gd name="T4" fmla="*/ 274 w 1052"/>
                <a:gd name="T5" fmla="*/ 14 h 1040"/>
                <a:gd name="T6" fmla="*/ 208 w 1052"/>
                <a:gd name="T7" fmla="*/ 39 h 1040"/>
                <a:gd name="T8" fmla="*/ 98 w 1052"/>
                <a:gd name="T9" fmla="*/ 123 h 1040"/>
                <a:gd name="T10" fmla="*/ 26 w 1052"/>
                <a:gd name="T11" fmla="*/ 240 h 1040"/>
                <a:gd name="T12" fmla="*/ 0 w 1052"/>
                <a:gd name="T13" fmla="*/ 375 h 1040"/>
                <a:gd name="T14" fmla="*/ 6 w 1052"/>
                <a:gd name="T15" fmla="*/ 441 h 1040"/>
                <a:gd name="T16" fmla="*/ 37 w 1052"/>
                <a:gd name="T17" fmla="*/ 575 h 1040"/>
                <a:gd name="T18" fmla="*/ 53 w 1052"/>
                <a:gd name="T19" fmla="*/ 562 h 1040"/>
                <a:gd name="T20" fmla="*/ 90 w 1052"/>
                <a:gd name="T21" fmla="*/ 618 h 1040"/>
                <a:gd name="T22" fmla="*/ 160 w 1052"/>
                <a:gd name="T23" fmla="*/ 682 h 1040"/>
                <a:gd name="T24" fmla="*/ 247 w 1052"/>
                <a:gd name="T25" fmla="*/ 728 h 1040"/>
                <a:gd name="T26" fmla="*/ 347 w 1052"/>
                <a:gd name="T27" fmla="*/ 749 h 1040"/>
                <a:gd name="T28" fmla="*/ 430 w 1052"/>
                <a:gd name="T29" fmla="*/ 746 h 1040"/>
                <a:gd name="T30" fmla="*/ 532 w 1052"/>
                <a:gd name="T31" fmla="*/ 716 h 1040"/>
                <a:gd name="T32" fmla="*/ 248 w 1052"/>
                <a:gd name="T33" fmla="*/ 1040 h 1040"/>
                <a:gd name="T34" fmla="*/ 584 w 1052"/>
                <a:gd name="T35" fmla="*/ 710 h 1040"/>
                <a:gd name="T36" fmla="*/ 688 w 1052"/>
                <a:gd name="T37" fmla="*/ 585 h 1040"/>
                <a:gd name="T38" fmla="*/ 725 w 1052"/>
                <a:gd name="T39" fmla="*/ 515 h 1040"/>
                <a:gd name="T40" fmla="*/ 748 w 1052"/>
                <a:gd name="T41" fmla="*/ 424 h 1040"/>
                <a:gd name="T42" fmla="*/ 894 w 1052"/>
                <a:gd name="T43" fmla="*/ 1039 h 1040"/>
                <a:gd name="T44" fmla="*/ 802 w 1052"/>
                <a:gd name="T45" fmla="*/ 541 h 1040"/>
                <a:gd name="T46" fmla="*/ 752 w 1052"/>
                <a:gd name="T47" fmla="*/ 318 h 1040"/>
                <a:gd name="T48" fmla="*/ 712 w 1052"/>
                <a:gd name="T49" fmla="*/ 210 h 1040"/>
                <a:gd name="T50" fmla="*/ 672 w 1052"/>
                <a:gd name="T51" fmla="*/ 167 h 1040"/>
                <a:gd name="T52" fmla="*/ 687 w 1052"/>
                <a:gd name="T53" fmla="*/ 207 h 1040"/>
                <a:gd name="T54" fmla="*/ 725 w 1052"/>
                <a:gd name="T55" fmla="*/ 315 h 1040"/>
                <a:gd name="T56" fmla="*/ 731 w 1052"/>
                <a:gd name="T57" fmla="*/ 394 h 1040"/>
                <a:gd name="T58" fmla="*/ 721 w 1052"/>
                <a:gd name="T59" fmla="*/ 464 h 1040"/>
                <a:gd name="T60" fmla="*/ 688 w 1052"/>
                <a:gd name="T61" fmla="*/ 545 h 1040"/>
                <a:gd name="T62" fmla="*/ 602 w 1052"/>
                <a:gd name="T63" fmla="*/ 649 h 1040"/>
                <a:gd name="T64" fmla="*/ 498 w 1052"/>
                <a:gd name="T65" fmla="*/ 709 h 1040"/>
                <a:gd name="T66" fmla="*/ 430 w 1052"/>
                <a:gd name="T67" fmla="*/ 726 h 1040"/>
                <a:gd name="T68" fmla="*/ 375 w 1052"/>
                <a:gd name="T69" fmla="*/ 730 h 1040"/>
                <a:gd name="T70" fmla="*/ 304 w 1052"/>
                <a:gd name="T71" fmla="*/ 723 h 1040"/>
                <a:gd name="T72" fmla="*/ 237 w 1052"/>
                <a:gd name="T73" fmla="*/ 703 h 1040"/>
                <a:gd name="T74" fmla="*/ 124 w 1052"/>
                <a:gd name="T75" fmla="*/ 626 h 1040"/>
                <a:gd name="T76" fmla="*/ 49 w 1052"/>
                <a:gd name="T77" fmla="*/ 514 h 1040"/>
                <a:gd name="T78" fmla="*/ 27 w 1052"/>
                <a:gd name="T79" fmla="*/ 447 h 1040"/>
                <a:gd name="T80" fmla="*/ 20 w 1052"/>
                <a:gd name="T81" fmla="*/ 375 h 1040"/>
                <a:gd name="T82" fmla="*/ 24 w 1052"/>
                <a:gd name="T83" fmla="*/ 321 h 1040"/>
                <a:gd name="T84" fmla="*/ 41 w 1052"/>
                <a:gd name="T85" fmla="*/ 253 h 1040"/>
                <a:gd name="T86" fmla="*/ 101 w 1052"/>
                <a:gd name="T87" fmla="*/ 150 h 1040"/>
                <a:gd name="T88" fmla="*/ 207 w 1052"/>
                <a:gd name="T89" fmla="*/ 63 h 1040"/>
                <a:gd name="T90" fmla="*/ 287 w 1052"/>
                <a:gd name="T91" fmla="*/ 31 h 1040"/>
                <a:gd name="T92" fmla="*/ 358 w 1052"/>
                <a:gd name="T93" fmla="*/ 20 h 1040"/>
                <a:gd name="T94" fmla="*/ 440 w 1052"/>
                <a:gd name="T95" fmla="*/ 26 h 1040"/>
                <a:gd name="T96" fmla="*/ 555 w 1052"/>
                <a:gd name="T97" fmla="*/ 68 h 1040"/>
                <a:gd name="T98" fmla="*/ 625 w 1052"/>
                <a:gd name="T99" fmla="*/ 108 h 1040"/>
                <a:gd name="T100" fmla="*/ 625 w 1052"/>
                <a:gd name="T101" fmla="*/ 97 h 1040"/>
                <a:gd name="T102" fmla="*/ 548 w 1052"/>
                <a:gd name="T103" fmla="*/ 44 h 1040"/>
                <a:gd name="T104" fmla="*/ 481 w 1052"/>
                <a:gd name="T105" fmla="*/ 19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52" h="1040">
                  <a:moveTo>
                    <a:pt x="1052" y="4"/>
                  </a:moveTo>
                  <a:lnTo>
                    <a:pt x="1052" y="4"/>
                  </a:lnTo>
                  <a:lnTo>
                    <a:pt x="782" y="1"/>
                  </a:lnTo>
                  <a:lnTo>
                    <a:pt x="393" y="0"/>
                  </a:lnTo>
                  <a:lnTo>
                    <a:pt x="393" y="0"/>
                  </a:lnTo>
                  <a:lnTo>
                    <a:pt x="361" y="0"/>
                  </a:lnTo>
                  <a:lnTo>
                    <a:pt x="345" y="1"/>
                  </a:lnTo>
                  <a:lnTo>
                    <a:pt x="345" y="1"/>
                  </a:lnTo>
                  <a:lnTo>
                    <a:pt x="327" y="3"/>
                  </a:lnTo>
                  <a:lnTo>
                    <a:pt x="308" y="6"/>
                  </a:lnTo>
                  <a:lnTo>
                    <a:pt x="291" y="10"/>
                  </a:lnTo>
                  <a:lnTo>
                    <a:pt x="274" y="14"/>
                  </a:lnTo>
                  <a:lnTo>
                    <a:pt x="257" y="19"/>
                  </a:lnTo>
                  <a:lnTo>
                    <a:pt x="240" y="24"/>
                  </a:lnTo>
                  <a:lnTo>
                    <a:pt x="224" y="31"/>
                  </a:lnTo>
                  <a:lnTo>
                    <a:pt x="208" y="39"/>
                  </a:lnTo>
                  <a:lnTo>
                    <a:pt x="178" y="56"/>
                  </a:lnTo>
                  <a:lnTo>
                    <a:pt x="150" y="76"/>
                  </a:lnTo>
                  <a:lnTo>
                    <a:pt x="123" y="98"/>
                  </a:lnTo>
                  <a:lnTo>
                    <a:pt x="98" y="123"/>
                  </a:lnTo>
                  <a:lnTo>
                    <a:pt x="77" y="150"/>
                  </a:lnTo>
                  <a:lnTo>
                    <a:pt x="57" y="178"/>
                  </a:lnTo>
                  <a:lnTo>
                    <a:pt x="40" y="208"/>
                  </a:lnTo>
                  <a:lnTo>
                    <a:pt x="26" y="240"/>
                  </a:lnTo>
                  <a:lnTo>
                    <a:pt x="14" y="272"/>
                  </a:lnTo>
                  <a:lnTo>
                    <a:pt x="7" y="305"/>
                  </a:lnTo>
                  <a:lnTo>
                    <a:pt x="1" y="340"/>
                  </a:lnTo>
                  <a:lnTo>
                    <a:pt x="0" y="375"/>
                  </a:lnTo>
                  <a:lnTo>
                    <a:pt x="0" y="375"/>
                  </a:lnTo>
                  <a:lnTo>
                    <a:pt x="0" y="397"/>
                  </a:lnTo>
                  <a:lnTo>
                    <a:pt x="3" y="418"/>
                  </a:lnTo>
                  <a:lnTo>
                    <a:pt x="6" y="441"/>
                  </a:lnTo>
                  <a:lnTo>
                    <a:pt x="10" y="465"/>
                  </a:lnTo>
                  <a:lnTo>
                    <a:pt x="21" y="516"/>
                  </a:lnTo>
                  <a:lnTo>
                    <a:pt x="37" y="575"/>
                  </a:lnTo>
                  <a:lnTo>
                    <a:pt x="37" y="575"/>
                  </a:lnTo>
                  <a:lnTo>
                    <a:pt x="106" y="810"/>
                  </a:lnTo>
                  <a:lnTo>
                    <a:pt x="126" y="810"/>
                  </a:lnTo>
                  <a:lnTo>
                    <a:pt x="51" y="562"/>
                  </a:lnTo>
                  <a:lnTo>
                    <a:pt x="53" y="562"/>
                  </a:lnTo>
                  <a:lnTo>
                    <a:pt x="53" y="562"/>
                  </a:lnTo>
                  <a:lnTo>
                    <a:pt x="63" y="581"/>
                  </a:lnTo>
                  <a:lnTo>
                    <a:pt x="76" y="599"/>
                  </a:lnTo>
                  <a:lnTo>
                    <a:pt x="90" y="618"/>
                  </a:lnTo>
                  <a:lnTo>
                    <a:pt x="106" y="635"/>
                  </a:lnTo>
                  <a:lnTo>
                    <a:pt x="123" y="652"/>
                  </a:lnTo>
                  <a:lnTo>
                    <a:pt x="140" y="668"/>
                  </a:lnTo>
                  <a:lnTo>
                    <a:pt x="160" y="682"/>
                  </a:lnTo>
                  <a:lnTo>
                    <a:pt x="180" y="695"/>
                  </a:lnTo>
                  <a:lnTo>
                    <a:pt x="201" y="708"/>
                  </a:lnTo>
                  <a:lnTo>
                    <a:pt x="224" y="719"/>
                  </a:lnTo>
                  <a:lnTo>
                    <a:pt x="247" y="728"/>
                  </a:lnTo>
                  <a:lnTo>
                    <a:pt x="271" y="736"/>
                  </a:lnTo>
                  <a:lnTo>
                    <a:pt x="295" y="742"/>
                  </a:lnTo>
                  <a:lnTo>
                    <a:pt x="321" y="746"/>
                  </a:lnTo>
                  <a:lnTo>
                    <a:pt x="347" y="749"/>
                  </a:lnTo>
                  <a:lnTo>
                    <a:pt x="374" y="750"/>
                  </a:lnTo>
                  <a:lnTo>
                    <a:pt x="374" y="750"/>
                  </a:lnTo>
                  <a:lnTo>
                    <a:pt x="401" y="749"/>
                  </a:lnTo>
                  <a:lnTo>
                    <a:pt x="430" y="746"/>
                  </a:lnTo>
                  <a:lnTo>
                    <a:pt x="457" y="742"/>
                  </a:lnTo>
                  <a:lnTo>
                    <a:pt x="482" y="735"/>
                  </a:lnTo>
                  <a:lnTo>
                    <a:pt x="508" y="726"/>
                  </a:lnTo>
                  <a:lnTo>
                    <a:pt x="532" y="716"/>
                  </a:lnTo>
                  <a:lnTo>
                    <a:pt x="555" y="703"/>
                  </a:lnTo>
                  <a:lnTo>
                    <a:pt x="577" y="689"/>
                  </a:lnTo>
                  <a:lnTo>
                    <a:pt x="577" y="690"/>
                  </a:lnTo>
                  <a:lnTo>
                    <a:pt x="248" y="1040"/>
                  </a:lnTo>
                  <a:lnTo>
                    <a:pt x="274" y="1040"/>
                  </a:lnTo>
                  <a:lnTo>
                    <a:pt x="274" y="1040"/>
                  </a:lnTo>
                  <a:lnTo>
                    <a:pt x="584" y="710"/>
                  </a:lnTo>
                  <a:lnTo>
                    <a:pt x="584" y="710"/>
                  </a:lnTo>
                  <a:lnTo>
                    <a:pt x="624" y="668"/>
                  </a:lnTo>
                  <a:lnTo>
                    <a:pt x="654" y="632"/>
                  </a:lnTo>
                  <a:lnTo>
                    <a:pt x="675" y="605"/>
                  </a:lnTo>
                  <a:lnTo>
                    <a:pt x="688" y="585"/>
                  </a:lnTo>
                  <a:lnTo>
                    <a:pt x="688" y="585"/>
                  </a:lnTo>
                  <a:lnTo>
                    <a:pt x="704" y="558"/>
                  </a:lnTo>
                  <a:lnTo>
                    <a:pt x="714" y="538"/>
                  </a:lnTo>
                  <a:lnTo>
                    <a:pt x="725" y="515"/>
                  </a:lnTo>
                  <a:lnTo>
                    <a:pt x="734" y="488"/>
                  </a:lnTo>
                  <a:lnTo>
                    <a:pt x="742" y="457"/>
                  </a:lnTo>
                  <a:lnTo>
                    <a:pt x="745" y="441"/>
                  </a:lnTo>
                  <a:lnTo>
                    <a:pt x="748" y="424"/>
                  </a:lnTo>
                  <a:lnTo>
                    <a:pt x="748" y="405"/>
                  </a:lnTo>
                  <a:lnTo>
                    <a:pt x="749" y="385"/>
                  </a:lnTo>
                  <a:lnTo>
                    <a:pt x="749" y="385"/>
                  </a:lnTo>
                  <a:lnTo>
                    <a:pt x="894" y="1039"/>
                  </a:lnTo>
                  <a:lnTo>
                    <a:pt x="914" y="1039"/>
                  </a:lnTo>
                  <a:lnTo>
                    <a:pt x="914" y="1039"/>
                  </a:lnTo>
                  <a:lnTo>
                    <a:pt x="851" y="758"/>
                  </a:lnTo>
                  <a:lnTo>
                    <a:pt x="802" y="541"/>
                  </a:lnTo>
                  <a:lnTo>
                    <a:pt x="769" y="392"/>
                  </a:lnTo>
                  <a:lnTo>
                    <a:pt x="769" y="392"/>
                  </a:lnTo>
                  <a:lnTo>
                    <a:pt x="761" y="354"/>
                  </a:lnTo>
                  <a:lnTo>
                    <a:pt x="752" y="318"/>
                  </a:lnTo>
                  <a:lnTo>
                    <a:pt x="742" y="285"/>
                  </a:lnTo>
                  <a:lnTo>
                    <a:pt x="732" y="257"/>
                  </a:lnTo>
                  <a:lnTo>
                    <a:pt x="722" y="233"/>
                  </a:lnTo>
                  <a:lnTo>
                    <a:pt x="712" y="210"/>
                  </a:lnTo>
                  <a:lnTo>
                    <a:pt x="701" y="191"/>
                  </a:lnTo>
                  <a:lnTo>
                    <a:pt x="691" y="175"/>
                  </a:lnTo>
                  <a:lnTo>
                    <a:pt x="691" y="175"/>
                  </a:lnTo>
                  <a:lnTo>
                    <a:pt x="672" y="167"/>
                  </a:lnTo>
                  <a:lnTo>
                    <a:pt x="657" y="161"/>
                  </a:lnTo>
                  <a:lnTo>
                    <a:pt x="657" y="161"/>
                  </a:lnTo>
                  <a:lnTo>
                    <a:pt x="672" y="183"/>
                  </a:lnTo>
                  <a:lnTo>
                    <a:pt x="687" y="207"/>
                  </a:lnTo>
                  <a:lnTo>
                    <a:pt x="699" y="231"/>
                  </a:lnTo>
                  <a:lnTo>
                    <a:pt x="711" y="258"/>
                  </a:lnTo>
                  <a:lnTo>
                    <a:pt x="719" y="287"/>
                  </a:lnTo>
                  <a:lnTo>
                    <a:pt x="725" y="315"/>
                  </a:lnTo>
                  <a:lnTo>
                    <a:pt x="729" y="345"/>
                  </a:lnTo>
                  <a:lnTo>
                    <a:pt x="731" y="375"/>
                  </a:lnTo>
                  <a:lnTo>
                    <a:pt x="731" y="375"/>
                  </a:lnTo>
                  <a:lnTo>
                    <a:pt x="731" y="394"/>
                  </a:lnTo>
                  <a:lnTo>
                    <a:pt x="729" y="412"/>
                  </a:lnTo>
                  <a:lnTo>
                    <a:pt x="728" y="429"/>
                  </a:lnTo>
                  <a:lnTo>
                    <a:pt x="724" y="447"/>
                  </a:lnTo>
                  <a:lnTo>
                    <a:pt x="721" y="464"/>
                  </a:lnTo>
                  <a:lnTo>
                    <a:pt x="715" y="481"/>
                  </a:lnTo>
                  <a:lnTo>
                    <a:pt x="709" y="498"/>
                  </a:lnTo>
                  <a:lnTo>
                    <a:pt x="704" y="514"/>
                  </a:lnTo>
                  <a:lnTo>
                    <a:pt x="688" y="545"/>
                  </a:lnTo>
                  <a:lnTo>
                    <a:pt x="671" y="573"/>
                  </a:lnTo>
                  <a:lnTo>
                    <a:pt x="649" y="602"/>
                  </a:lnTo>
                  <a:lnTo>
                    <a:pt x="627" y="626"/>
                  </a:lnTo>
                  <a:lnTo>
                    <a:pt x="602" y="649"/>
                  </a:lnTo>
                  <a:lnTo>
                    <a:pt x="574" y="671"/>
                  </a:lnTo>
                  <a:lnTo>
                    <a:pt x="545" y="688"/>
                  </a:lnTo>
                  <a:lnTo>
                    <a:pt x="514" y="703"/>
                  </a:lnTo>
                  <a:lnTo>
                    <a:pt x="498" y="709"/>
                  </a:lnTo>
                  <a:lnTo>
                    <a:pt x="481" y="715"/>
                  </a:lnTo>
                  <a:lnTo>
                    <a:pt x="464" y="719"/>
                  </a:lnTo>
                  <a:lnTo>
                    <a:pt x="447" y="723"/>
                  </a:lnTo>
                  <a:lnTo>
                    <a:pt x="430" y="726"/>
                  </a:lnTo>
                  <a:lnTo>
                    <a:pt x="413" y="729"/>
                  </a:lnTo>
                  <a:lnTo>
                    <a:pt x="394" y="730"/>
                  </a:lnTo>
                  <a:lnTo>
                    <a:pt x="375" y="730"/>
                  </a:lnTo>
                  <a:lnTo>
                    <a:pt x="375" y="730"/>
                  </a:lnTo>
                  <a:lnTo>
                    <a:pt x="357" y="730"/>
                  </a:lnTo>
                  <a:lnTo>
                    <a:pt x="340" y="729"/>
                  </a:lnTo>
                  <a:lnTo>
                    <a:pt x="321" y="726"/>
                  </a:lnTo>
                  <a:lnTo>
                    <a:pt x="304" y="723"/>
                  </a:lnTo>
                  <a:lnTo>
                    <a:pt x="287" y="719"/>
                  </a:lnTo>
                  <a:lnTo>
                    <a:pt x="270" y="715"/>
                  </a:lnTo>
                  <a:lnTo>
                    <a:pt x="254" y="709"/>
                  </a:lnTo>
                  <a:lnTo>
                    <a:pt x="237" y="703"/>
                  </a:lnTo>
                  <a:lnTo>
                    <a:pt x="207" y="688"/>
                  </a:lnTo>
                  <a:lnTo>
                    <a:pt x="177" y="671"/>
                  </a:lnTo>
                  <a:lnTo>
                    <a:pt x="150" y="649"/>
                  </a:lnTo>
                  <a:lnTo>
                    <a:pt x="124" y="626"/>
                  </a:lnTo>
                  <a:lnTo>
                    <a:pt x="101" y="602"/>
                  </a:lnTo>
                  <a:lnTo>
                    <a:pt x="81" y="573"/>
                  </a:lnTo>
                  <a:lnTo>
                    <a:pt x="63" y="545"/>
                  </a:lnTo>
                  <a:lnTo>
                    <a:pt x="49" y="514"/>
                  </a:lnTo>
                  <a:lnTo>
                    <a:pt x="41" y="498"/>
                  </a:lnTo>
                  <a:lnTo>
                    <a:pt x="36" y="481"/>
                  </a:lnTo>
                  <a:lnTo>
                    <a:pt x="31" y="464"/>
                  </a:lnTo>
                  <a:lnTo>
                    <a:pt x="27" y="447"/>
                  </a:lnTo>
                  <a:lnTo>
                    <a:pt x="24" y="429"/>
                  </a:lnTo>
                  <a:lnTo>
                    <a:pt x="21" y="412"/>
                  </a:lnTo>
                  <a:lnTo>
                    <a:pt x="20" y="394"/>
                  </a:lnTo>
                  <a:lnTo>
                    <a:pt x="20" y="375"/>
                  </a:lnTo>
                  <a:lnTo>
                    <a:pt x="20" y="375"/>
                  </a:lnTo>
                  <a:lnTo>
                    <a:pt x="20" y="357"/>
                  </a:lnTo>
                  <a:lnTo>
                    <a:pt x="21" y="340"/>
                  </a:lnTo>
                  <a:lnTo>
                    <a:pt x="24" y="321"/>
                  </a:lnTo>
                  <a:lnTo>
                    <a:pt x="27" y="304"/>
                  </a:lnTo>
                  <a:lnTo>
                    <a:pt x="31" y="287"/>
                  </a:lnTo>
                  <a:lnTo>
                    <a:pt x="36" y="270"/>
                  </a:lnTo>
                  <a:lnTo>
                    <a:pt x="41" y="253"/>
                  </a:lnTo>
                  <a:lnTo>
                    <a:pt x="49" y="237"/>
                  </a:lnTo>
                  <a:lnTo>
                    <a:pt x="63" y="205"/>
                  </a:lnTo>
                  <a:lnTo>
                    <a:pt x="81" y="177"/>
                  </a:lnTo>
                  <a:lnTo>
                    <a:pt x="101" y="150"/>
                  </a:lnTo>
                  <a:lnTo>
                    <a:pt x="124" y="124"/>
                  </a:lnTo>
                  <a:lnTo>
                    <a:pt x="150" y="101"/>
                  </a:lnTo>
                  <a:lnTo>
                    <a:pt x="177" y="80"/>
                  </a:lnTo>
                  <a:lnTo>
                    <a:pt x="207" y="63"/>
                  </a:lnTo>
                  <a:lnTo>
                    <a:pt x="237" y="47"/>
                  </a:lnTo>
                  <a:lnTo>
                    <a:pt x="254" y="41"/>
                  </a:lnTo>
                  <a:lnTo>
                    <a:pt x="270" y="36"/>
                  </a:lnTo>
                  <a:lnTo>
                    <a:pt x="287" y="31"/>
                  </a:lnTo>
                  <a:lnTo>
                    <a:pt x="304" y="27"/>
                  </a:lnTo>
                  <a:lnTo>
                    <a:pt x="321" y="24"/>
                  </a:lnTo>
                  <a:lnTo>
                    <a:pt x="340" y="21"/>
                  </a:lnTo>
                  <a:lnTo>
                    <a:pt x="358" y="20"/>
                  </a:lnTo>
                  <a:lnTo>
                    <a:pt x="375" y="20"/>
                  </a:lnTo>
                  <a:lnTo>
                    <a:pt x="375" y="20"/>
                  </a:lnTo>
                  <a:lnTo>
                    <a:pt x="408" y="21"/>
                  </a:lnTo>
                  <a:lnTo>
                    <a:pt x="440" y="26"/>
                  </a:lnTo>
                  <a:lnTo>
                    <a:pt x="471" y="33"/>
                  </a:lnTo>
                  <a:lnTo>
                    <a:pt x="500" y="43"/>
                  </a:lnTo>
                  <a:lnTo>
                    <a:pt x="528" y="54"/>
                  </a:lnTo>
                  <a:lnTo>
                    <a:pt x="555" y="68"/>
                  </a:lnTo>
                  <a:lnTo>
                    <a:pt x="581" y="86"/>
                  </a:lnTo>
                  <a:lnTo>
                    <a:pt x="605" y="104"/>
                  </a:lnTo>
                  <a:lnTo>
                    <a:pt x="605" y="104"/>
                  </a:lnTo>
                  <a:lnTo>
                    <a:pt x="625" y="108"/>
                  </a:lnTo>
                  <a:lnTo>
                    <a:pt x="642" y="113"/>
                  </a:lnTo>
                  <a:lnTo>
                    <a:pt x="644" y="113"/>
                  </a:lnTo>
                  <a:lnTo>
                    <a:pt x="644" y="113"/>
                  </a:lnTo>
                  <a:lnTo>
                    <a:pt x="625" y="97"/>
                  </a:lnTo>
                  <a:lnTo>
                    <a:pt x="608" y="81"/>
                  </a:lnTo>
                  <a:lnTo>
                    <a:pt x="588" y="68"/>
                  </a:lnTo>
                  <a:lnTo>
                    <a:pt x="568" y="56"/>
                  </a:lnTo>
                  <a:lnTo>
                    <a:pt x="548" y="44"/>
                  </a:lnTo>
                  <a:lnTo>
                    <a:pt x="527" y="34"/>
                  </a:lnTo>
                  <a:lnTo>
                    <a:pt x="504" y="26"/>
                  </a:lnTo>
                  <a:lnTo>
                    <a:pt x="481" y="19"/>
                  </a:lnTo>
                  <a:lnTo>
                    <a:pt x="481" y="19"/>
                  </a:lnTo>
                  <a:lnTo>
                    <a:pt x="481" y="17"/>
                  </a:lnTo>
                  <a:lnTo>
                    <a:pt x="1052" y="21"/>
                  </a:lnTo>
                  <a:lnTo>
                    <a:pt x="1052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auto">
            <a:xfrm>
              <a:off x="3565" y="2382"/>
              <a:ext cx="176" cy="110"/>
            </a:xfrm>
            <a:custGeom>
              <a:avLst/>
              <a:gdLst>
                <a:gd name="T0" fmla="*/ 39 w 176"/>
                <a:gd name="T1" fmla="*/ 10 h 110"/>
                <a:gd name="T2" fmla="*/ 39 w 176"/>
                <a:gd name="T3" fmla="*/ 10 h 110"/>
                <a:gd name="T4" fmla="*/ 19 w 176"/>
                <a:gd name="T5" fmla="*/ 6 h 110"/>
                <a:gd name="T6" fmla="*/ 0 w 176"/>
                <a:gd name="T7" fmla="*/ 0 h 110"/>
                <a:gd name="T8" fmla="*/ 0 w 176"/>
                <a:gd name="T9" fmla="*/ 0 h 110"/>
                <a:gd name="T10" fmla="*/ 17 w 176"/>
                <a:gd name="T11" fmla="*/ 17 h 110"/>
                <a:gd name="T12" fmla="*/ 36 w 176"/>
                <a:gd name="T13" fmla="*/ 34 h 110"/>
                <a:gd name="T14" fmla="*/ 54 w 176"/>
                <a:gd name="T15" fmla="*/ 50 h 110"/>
                <a:gd name="T16" fmla="*/ 74 w 176"/>
                <a:gd name="T17" fmla="*/ 64 h 110"/>
                <a:gd name="T18" fmla="*/ 96 w 176"/>
                <a:gd name="T19" fmla="*/ 78 h 110"/>
                <a:gd name="T20" fmla="*/ 117 w 176"/>
                <a:gd name="T21" fmla="*/ 90 h 110"/>
                <a:gd name="T22" fmla="*/ 139 w 176"/>
                <a:gd name="T23" fmla="*/ 100 h 110"/>
                <a:gd name="T24" fmla="*/ 160 w 176"/>
                <a:gd name="T25" fmla="*/ 110 h 110"/>
                <a:gd name="T26" fmla="*/ 176 w 176"/>
                <a:gd name="T27" fmla="*/ 93 h 110"/>
                <a:gd name="T28" fmla="*/ 176 w 176"/>
                <a:gd name="T29" fmla="*/ 93 h 110"/>
                <a:gd name="T30" fmla="*/ 153 w 176"/>
                <a:gd name="T31" fmla="*/ 84 h 110"/>
                <a:gd name="T32" fmla="*/ 132 w 176"/>
                <a:gd name="T33" fmla="*/ 75 h 110"/>
                <a:gd name="T34" fmla="*/ 112 w 176"/>
                <a:gd name="T35" fmla="*/ 65 h 110"/>
                <a:gd name="T36" fmla="*/ 94 w 176"/>
                <a:gd name="T37" fmla="*/ 54 h 110"/>
                <a:gd name="T38" fmla="*/ 77 w 176"/>
                <a:gd name="T39" fmla="*/ 43 h 110"/>
                <a:gd name="T40" fmla="*/ 63 w 176"/>
                <a:gd name="T41" fmla="*/ 31 h 110"/>
                <a:gd name="T42" fmla="*/ 50 w 176"/>
                <a:gd name="T43" fmla="*/ 21 h 110"/>
                <a:gd name="T44" fmla="*/ 39 w 176"/>
                <a:gd name="T45" fmla="*/ 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6" h="110">
                  <a:moveTo>
                    <a:pt x="39" y="10"/>
                  </a:moveTo>
                  <a:lnTo>
                    <a:pt x="39" y="10"/>
                  </a:lnTo>
                  <a:lnTo>
                    <a:pt x="19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17" y="17"/>
                  </a:lnTo>
                  <a:lnTo>
                    <a:pt x="36" y="34"/>
                  </a:lnTo>
                  <a:lnTo>
                    <a:pt x="54" y="50"/>
                  </a:lnTo>
                  <a:lnTo>
                    <a:pt x="74" y="64"/>
                  </a:lnTo>
                  <a:lnTo>
                    <a:pt x="96" y="78"/>
                  </a:lnTo>
                  <a:lnTo>
                    <a:pt x="117" y="90"/>
                  </a:lnTo>
                  <a:lnTo>
                    <a:pt x="139" y="100"/>
                  </a:lnTo>
                  <a:lnTo>
                    <a:pt x="160" y="110"/>
                  </a:lnTo>
                  <a:lnTo>
                    <a:pt x="176" y="93"/>
                  </a:lnTo>
                  <a:lnTo>
                    <a:pt x="176" y="93"/>
                  </a:lnTo>
                  <a:lnTo>
                    <a:pt x="153" y="84"/>
                  </a:lnTo>
                  <a:lnTo>
                    <a:pt x="132" y="75"/>
                  </a:lnTo>
                  <a:lnTo>
                    <a:pt x="112" y="65"/>
                  </a:lnTo>
                  <a:lnTo>
                    <a:pt x="94" y="54"/>
                  </a:lnTo>
                  <a:lnTo>
                    <a:pt x="77" y="43"/>
                  </a:lnTo>
                  <a:lnTo>
                    <a:pt x="63" y="31"/>
                  </a:lnTo>
                  <a:lnTo>
                    <a:pt x="50" y="21"/>
                  </a:lnTo>
                  <a:lnTo>
                    <a:pt x="39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3565" y="2382"/>
              <a:ext cx="176" cy="110"/>
            </a:xfrm>
            <a:custGeom>
              <a:avLst/>
              <a:gdLst>
                <a:gd name="T0" fmla="*/ 39 w 176"/>
                <a:gd name="T1" fmla="*/ 10 h 110"/>
                <a:gd name="T2" fmla="*/ 39 w 176"/>
                <a:gd name="T3" fmla="*/ 10 h 110"/>
                <a:gd name="T4" fmla="*/ 19 w 176"/>
                <a:gd name="T5" fmla="*/ 6 h 110"/>
                <a:gd name="T6" fmla="*/ 0 w 176"/>
                <a:gd name="T7" fmla="*/ 0 h 110"/>
                <a:gd name="T8" fmla="*/ 0 w 176"/>
                <a:gd name="T9" fmla="*/ 0 h 110"/>
                <a:gd name="T10" fmla="*/ 17 w 176"/>
                <a:gd name="T11" fmla="*/ 17 h 110"/>
                <a:gd name="T12" fmla="*/ 36 w 176"/>
                <a:gd name="T13" fmla="*/ 34 h 110"/>
                <a:gd name="T14" fmla="*/ 54 w 176"/>
                <a:gd name="T15" fmla="*/ 50 h 110"/>
                <a:gd name="T16" fmla="*/ 74 w 176"/>
                <a:gd name="T17" fmla="*/ 64 h 110"/>
                <a:gd name="T18" fmla="*/ 96 w 176"/>
                <a:gd name="T19" fmla="*/ 78 h 110"/>
                <a:gd name="T20" fmla="*/ 117 w 176"/>
                <a:gd name="T21" fmla="*/ 90 h 110"/>
                <a:gd name="T22" fmla="*/ 139 w 176"/>
                <a:gd name="T23" fmla="*/ 100 h 110"/>
                <a:gd name="T24" fmla="*/ 160 w 176"/>
                <a:gd name="T25" fmla="*/ 110 h 110"/>
                <a:gd name="T26" fmla="*/ 176 w 176"/>
                <a:gd name="T27" fmla="*/ 93 h 110"/>
                <a:gd name="T28" fmla="*/ 176 w 176"/>
                <a:gd name="T29" fmla="*/ 93 h 110"/>
                <a:gd name="T30" fmla="*/ 153 w 176"/>
                <a:gd name="T31" fmla="*/ 84 h 110"/>
                <a:gd name="T32" fmla="*/ 132 w 176"/>
                <a:gd name="T33" fmla="*/ 75 h 110"/>
                <a:gd name="T34" fmla="*/ 112 w 176"/>
                <a:gd name="T35" fmla="*/ 65 h 110"/>
                <a:gd name="T36" fmla="*/ 94 w 176"/>
                <a:gd name="T37" fmla="*/ 54 h 110"/>
                <a:gd name="T38" fmla="*/ 77 w 176"/>
                <a:gd name="T39" fmla="*/ 43 h 110"/>
                <a:gd name="T40" fmla="*/ 63 w 176"/>
                <a:gd name="T41" fmla="*/ 31 h 110"/>
                <a:gd name="T42" fmla="*/ 50 w 176"/>
                <a:gd name="T43" fmla="*/ 21 h 110"/>
                <a:gd name="T44" fmla="*/ 39 w 176"/>
                <a:gd name="T45" fmla="*/ 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6" h="110">
                  <a:moveTo>
                    <a:pt x="39" y="10"/>
                  </a:moveTo>
                  <a:lnTo>
                    <a:pt x="39" y="10"/>
                  </a:lnTo>
                  <a:lnTo>
                    <a:pt x="19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17" y="17"/>
                  </a:lnTo>
                  <a:lnTo>
                    <a:pt x="36" y="34"/>
                  </a:lnTo>
                  <a:lnTo>
                    <a:pt x="54" y="50"/>
                  </a:lnTo>
                  <a:lnTo>
                    <a:pt x="74" y="64"/>
                  </a:lnTo>
                  <a:lnTo>
                    <a:pt x="96" y="78"/>
                  </a:lnTo>
                  <a:lnTo>
                    <a:pt x="117" y="90"/>
                  </a:lnTo>
                  <a:lnTo>
                    <a:pt x="139" y="100"/>
                  </a:lnTo>
                  <a:lnTo>
                    <a:pt x="160" y="110"/>
                  </a:lnTo>
                  <a:lnTo>
                    <a:pt x="176" y="93"/>
                  </a:lnTo>
                  <a:lnTo>
                    <a:pt x="176" y="93"/>
                  </a:lnTo>
                  <a:lnTo>
                    <a:pt x="153" y="84"/>
                  </a:lnTo>
                  <a:lnTo>
                    <a:pt x="132" y="75"/>
                  </a:lnTo>
                  <a:lnTo>
                    <a:pt x="112" y="65"/>
                  </a:lnTo>
                  <a:lnTo>
                    <a:pt x="94" y="54"/>
                  </a:lnTo>
                  <a:lnTo>
                    <a:pt x="77" y="43"/>
                  </a:lnTo>
                  <a:lnTo>
                    <a:pt x="63" y="31"/>
                  </a:lnTo>
                  <a:lnTo>
                    <a:pt x="50" y="21"/>
                  </a:lnTo>
                  <a:lnTo>
                    <a:pt x="39" y="1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auto">
            <a:xfrm>
              <a:off x="3768" y="2363"/>
              <a:ext cx="364" cy="152"/>
            </a:xfrm>
            <a:custGeom>
              <a:avLst/>
              <a:gdLst>
                <a:gd name="T0" fmla="*/ 360 w 364"/>
                <a:gd name="T1" fmla="*/ 0 h 152"/>
                <a:gd name="T2" fmla="*/ 360 w 364"/>
                <a:gd name="T3" fmla="*/ 0 h 152"/>
                <a:gd name="T4" fmla="*/ 347 w 364"/>
                <a:gd name="T5" fmla="*/ 15 h 152"/>
                <a:gd name="T6" fmla="*/ 334 w 364"/>
                <a:gd name="T7" fmla="*/ 29 h 152"/>
                <a:gd name="T8" fmla="*/ 320 w 364"/>
                <a:gd name="T9" fmla="*/ 42 h 152"/>
                <a:gd name="T10" fmla="*/ 305 w 364"/>
                <a:gd name="T11" fmla="*/ 55 h 152"/>
                <a:gd name="T12" fmla="*/ 290 w 364"/>
                <a:gd name="T13" fmla="*/ 66 h 152"/>
                <a:gd name="T14" fmla="*/ 274 w 364"/>
                <a:gd name="T15" fmla="*/ 76 h 152"/>
                <a:gd name="T16" fmla="*/ 257 w 364"/>
                <a:gd name="T17" fmla="*/ 86 h 152"/>
                <a:gd name="T18" fmla="*/ 240 w 364"/>
                <a:gd name="T19" fmla="*/ 94 h 152"/>
                <a:gd name="T20" fmla="*/ 223 w 364"/>
                <a:gd name="T21" fmla="*/ 103 h 152"/>
                <a:gd name="T22" fmla="*/ 204 w 364"/>
                <a:gd name="T23" fmla="*/ 110 h 152"/>
                <a:gd name="T24" fmla="*/ 185 w 364"/>
                <a:gd name="T25" fmla="*/ 116 h 152"/>
                <a:gd name="T26" fmla="*/ 165 w 364"/>
                <a:gd name="T27" fmla="*/ 122 h 152"/>
                <a:gd name="T28" fmla="*/ 146 w 364"/>
                <a:gd name="T29" fmla="*/ 126 h 152"/>
                <a:gd name="T30" fmla="*/ 126 w 364"/>
                <a:gd name="T31" fmla="*/ 129 h 152"/>
                <a:gd name="T32" fmla="*/ 104 w 364"/>
                <a:gd name="T33" fmla="*/ 130 h 152"/>
                <a:gd name="T34" fmla="*/ 84 w 364"/>
                <a:gd name="T35" fmla="*/ 130 h 152"/>
                <a:gd name="T36" fmla="*/ 84 w 364"/>
                <a:gd name="T37" fmla="*/ 130 h 152"/>
                <a:gd name="T38" fmla="*/ 66 w 364"/>
                <a:gd name="T39" fmla="*/ 130 h 152"/>
                <a:gd name="T40" fmla="*/ 48 w 364"/>
                <a:gd name="T41" fmla="*/ 129 h 152"/>
                <a:gd name="T42" fmla="*/ 16 w 364"/>
                <a:gd name="T43" fmla="*/ 124 h 152"/>
                <a:gd name="T44" fmla="*/ 0 w 364"/>
                <a:gd name="T45" fmla="*/ 142 h 152"/>
                <a:gd name="T46" fmla="*/ 0 w 364"/>
                <a:gd name="T47" fmla="*/ 142 h 152"/>
                <a:gd name="T48" fmla="*/ 23 w 364"/>
                <a:gd name="T49" fmla="*/ 146 h 152"/>
                <a:gd name="T50" fmla="*/ 44 w 364"/>
                <a:gd name="T51" fmla="*/ 149 h 152"/>
                <a:gd name="T52" fmla="*/ 64 w 364"/>
                <a:gd name="T53" fmla="*/ 150 h 152"/>
                <a:gd name="T54" fmla="*/ 84 w 364"/>
                <a:gd name="T55" fmla="*/ 152 h 152"/>
                <a:gd name="T56" fmla="*/ 84 w 364"/>
                <a:gd name="T57" fmla="*/ 152 h 152"/>
                <a:gd name="T58" fmla="*/ 107 w 364"/>
                <a:gd name="T59" fmla="*/ 150 h 152"/>
                <a:gd name="T60" fmla="*/ 128 w 364"/>
                <a:gd name="T61" fmla="*/ 149 h 152"/>
                <a:gd name="T62" fmla="*/ 148 w 364"/>
                <a:gd name="T63" fmla="*/ 146 h 152"/>
                <a:gd name="T64" fmla="*/ 168 w 364"/>
                <a:gd name="T65" fmla="*/ 142 h 152"/>
                <a:gd name="T66" fmla="*/ 188 w 364"/>
                <a:gd name="T67" fmla="*/ 136 h 152"/>
                <a:gd name="T68" fmla="*/ 208 w 364"/>
                <a:gd name="T69" fmla="*/ 130 h 152"/>
                <a:gd name="T70" fmla="*/ 227 w 364"/>
                <a:gd name="T71" fmla="*/ 123 h 152"/>
                <a:gd name="T72" fmla="*/ 244 w 364"/>
                <a:gd name="T73" fmla="*/ 114 h 152"/>
                <a:gd name="T74" fmla="*/ 263 w 364"/>
                <a:gd name="T75" fmla="*/ 106 h 152"/>
                <a:gd name="T76" fmla="*/ 278 w 364"/>
                <a:gd name="T77" fmla="*/ 96 h 152"/>
                <a:gd name="T78" fmla="*/ 295 w 364"/>
                <a:gd name="T79" fmla="*/ 86 h 152"/>
                <a:gd name="T80" fmla="*/ 311 w 364"/>
                <a:gd name="T81" fmla="*/ 74 h 152"/>
                <a:gd name="T82" fmla="*/ 325 w 364"/>
                <a:gd name="T83" fmla="*/ 63 h 152"/>
                <a:gd name="T84" fmla="*/ 340 w 364"/>
                <a:gd name="T85" fmla="*/ 52 h 152"/>
                <a:gd name="T86" fmla="*/ 352 w 364"/>
                <a:gd name="T87" fmla="*/ 39 h 152"/>
                <a:gd name="T88" fmla="*/ 364 w 364"/>
                <a:gd name="T89" fmla="*/ 25 h 152"/>
                <a:gd name="T90" fmla="*/ 360 w 364"/>
                <a:gd name="T91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64" h="152">
                  <a:moveTo>
                    <a:pt x="360" y="0"/>
                  </a:moveTo>
                  <a:lnTo>
                    <a:pt x="360" y="0"/>
                  </a:lnTo>
                  <a:lnTo>
                    <a:pt x="347" y="15"/>
                  </a:lnTo>
                  <a:lnTo>
                    <a:pt x="334" y="29"/>
                  </a:lnTo>
                  <a:lnTo>
                    <a:pt x="320" y="42"/>
                  </a:lnTo>
                  <a:lnTo>
                    <a:pt x="305" y="55"/>
                  </a:lnTo>
                  <a:lnTo>
                    <a:pt x="290" y="66"/>
                  </a:lnTo>
                  <a:lnTo>
                    <a:pt x="274" y="76"/>
                  </a:lnTo>
                  <a:lnTo>
                    <a:pt x="257" y="86"/>
                  </a:lnTo>
                  <a:lnTo>
                    <a:pt x="240" y="94"/>
                  </a:lnTo>
                  <a:lnTo>
                    <a:pt x="223" y="103"/>
                  </a:lnTo>
                  <a:lnTo>
                    <a:pt x="204" y="110"/>
                  </a:lnTo>
                  <a:lnTo>
                    <a:pt x="185" y="116"/>
                  </a:lnTo>
                  <a:lnTo>
                    <a:pt x="165" y="122"/>
                  </a:lnTo>
                  <a:lnTo>
                    <a:pt x="146" y="126"/>
                  </a:lnTo>
                  <a:lnTo>
                    <a:pt x="126" y="129"/>
                  </a:lnTo>
                  <a:lnTo>
                    <a:pt x="104" y="130"/>
                  </a:lnTo>
                  <a:lnTo>
                    <a:pt x="84" y="130"/>
                  </a:lnTo>
                  <a:lnTo>
                    <a:pt x="84" y="130"/>
                  </a:lnTo>
                  <a:lnTo>
                    <a:pt x="66" y="130"/>
                  </a:lnTo>
                  <a:lnTo>
                    <a:pt x="48" y="129"/>
                  </a:lnTo>
                  <a:lnTo>
                    <a:pt x="16" y="124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23" y="146"/>
                  </a:lnTo>
                  <a:lnTo>
                    <a:pt x="44" y="149"/>
                  </a:lnTo>
                  <a:lnTo>
                    <a:pt x="64" y="150"/>
                  </a:lnTo>
                  <a:lnTo>
                    <a:pt x="84" y="152"/>
                  </a:lnTo>
                  <a:lnTo>
                    <a:pt x="84" y="152"/>
                  </a:lnTo>
                  <a:lnTo>
                    <a:pt x="107" y="150"/>
                  </a:lnTo>
                  <a:lnTo>
                    <a:pt x="128" y="149"/>
                  </a:lnTo>
                  <a:lnTo>
                    <a:pt x="148" y="146"/>
                  </a:lnTo>
                  <a:lnTo>
                    <a:pt x="168" y="142"/>
                  </a:lnTo>
                  <a:lnTo>
                    <a:pt x="188" y="136"/>
                  </a:lnTo>
                  <a:lnTo>
                    <a:pt x="208" y="130"/>
                  </a:lnTo>
                  <a:lnTo>
                    <a:pt x="227" y="123"/>
                  </a:lnTo>
                  <a:lnTo>
                    <a:pt x="244" y="114"/>
                  </a:lnTo>
                  <a:lnTo>
                    <a:pt x="263" y="106"/>
                  </a:lnTo>
                  <a:lnTo>
                    <a:pt x="278" y="96"/>
                  </a:lnTo>
                  <a:lnTo>
                    <a:pt x="295" y="86"/>
                  </a:lnTo>
                  <a:lnTo>
                    <a:pt x="311" y="74"/>
                  </a:lnTo>
                  <a:lnTo>
                    <a:pt x="325" y="63"/>
                  </a:lnTo>
                  <a:lnTo>
                    <a:pt x="340" y="52"/>
                  </a:lnTo>
                  <a:lnTo>
                    <a:pt x="352" y="39"/>
                  </a:lnTo>
                  <a:lnTo>
                    <a:pt x="364" y="25"/>
                  </a:lnTo>
                  <a:lnTo>
                    <a:pt x="36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auto">
            <a:xfrm>
              <a:off x="3768" y="2363"/>
              <a:ext cx="364" cy="152"/>
            </a:xfrm>
            <a:custGeom>
              <a:avLst/>
              <a:gdLst>
                <a:gd name="T0" fmla="*/ 360 w 364"/>
                <a:gd name="T1" fmla="*/ 0 h 152"/>
                <a:gd name="T2" fmla="*/ 360 w 364"/>
                <a:gd name="T3" fmla="*/ 0 h 152"/>
                <a:gd name="T4" fmla="*/ 347 w 364"/>
                <a:gd name="T5" fmla="*/ 15 h 152"/>
                <a:gd name="T6" fmla="*/ 334 w 364"/>
                <a:gd name="T7" fmla="*/ 29 h 152"/>
                <a:gd name="T8" fmla="*/ 320 w 364"/>
                <a:gd name="T9" fmla="*/ 42 h 152"/>
                <a:gd name="T10" fmla="*/ 305 w 364"/>
                <a:gd name="T11" fmla="*/ 55 h 152"/>
                <a:gd name="T12" fmla="*/ 290 w 364"/>
                <a:gd name="T13" fmla="*/ 66 h 152"/>
                <a:gd name="T14" fmla="*/ 274 w 364"/>
                <a:gd name="T15" fmla="*/ 76 h 152"/>
                <a:gd name="T16" fmla="*/ 257 w 364"/>
                <a:gd name="T17" fmla="*/ 86 h 152"/>
                <a:gd name="T18" fmla="*/ 240 w 364"/>
                <a:gd name="T19" fmla="*/ 94 h 152"/>
                <a:gd name="T20" fmla="*/ 223 w 364"/>
                <a:gd name="T21" fmla="*/ 103 h 152"/>
                <a:gd name="T22" fmla="*/ 204 w 364"/>
                <a:gd name="T23" fmla="*/ 110 h 152"/>
                <a:gd name="T24" fmla="*/ 185 w 364"/>
                <a:gd name="T25" fmla="*/ 116 h 152"/>
                <a:gd name="T26" fmla="*/ 165 w 364"/>
                <a:gd name="T27" fmla="*/ 122 h 152"/>
                <a:gd name="T28" fmla="*/ 146 w 364"/>
                <a:gd name="T29" fmla="*/ 126 h 152"/>
                <a:gd name="T30" fmla="*/ 126 w 364"/>
                <a:gd name="T31" fmla="*/ 129 h 152"/>
                <a:gd name="T32" fmla="*/ 104 w 364"/>
                <a:gd name="T33" fmla="*/ 130 h 152"/>
                <a:gd name="T34" fmla="*/ 84 w 364"/>
                <a:gd name="T35" fmla="*/ 130 h 152"/>
                <a:gd name="T36" fmla="*/ 84 w 364"/>
                <a:gd name="T37" fmla="*/ 130 h 152"/>
                <a:gd name="T38" fmla="*/ 66 w 364"/>
                <a:gd name="T39" fmla="*/ 130 h 152"/>
                <a:gd name="T40" fmla="*/ 48 w 364"/>
                <a:gd name="T41" fmla="*/ 129 h 152"/>
                <a:gd name="T42" fmla="*/ 16 w 364"/>
                <a:gd name="T43" fmla="*/ 124 h 152"/>
                <a:gd name="T44" fmla="*/ 0 w 364"/>
                <a:gd name="T45" fmla="*/ 142 h 152"/>
                <a:gd name="T46" fmla="*/ 0 w 364"/>
                <a:gd name="T47" fmla="*/ 142 h 152"/>
                <a:gd name="T48" fmla="*/ 23 w 364"/>
                <a:gd name="T49" fmla="*/ 146 h 152"/>
                <a:gd name="T50" fmla="*/ 44 w 364"/>
                <a:gd name="T51" fmla="*/ 149 h 152"/>
                <a:gd name="T52" fmla="*/ 64 w 364"/>
                <a:gd name="T53" fmla="*/ 150 h 152"/>
                <a:gd name="T54" fmla="*/ 84 w 364"/>
                <a:gd name="T55" fmla="*/ 152 h 152"/>
                <a:gd name="T56" fmla="*/ 84 w 364"/>
                <a:gd name="T57" fmla="*/ 152 h 152"/>
                <a:gd name="T58" fmla="*/ 107 w 364"/>
                <a:gd name="T59" fmla="*/ 150 h 152"/>
                <a:gd name="T60" fmla="*/ 128 w 364"/>
                <a:gd name="T61" fmla="*/ 149 h 152"/>
                <a:gd name="T62" fmla="*/ 148 w 364"/>
                <a:gd name="T63" fmla="*/ 146 h 152"/>
                <a:gd name="T64" fmla="*/ 168 w 364"/>
                <a:gd name="T65" fmla="*/ 142 h 152"/>
                <a:gd name="T66" fmla="*/ 188 w 364"/>
                <a:gd name="T67" fmla="*/ 136 h 152"/>
                <a:gd name="T68" fmla="*/ 208 w 364"/>
                <a:gd name="T69" fmla="*/ 130 h 152"/>
                <a:gd name="T70" fmla="*/ 227 w 364"/>
                <a:gd name="T71" fmla="*/ 123 h 152"/>
                <a:gd name="T72" fmla="*/ 244 w 364"/>
                <a:gd name="T73" fmla="*/ 114 h 152"/>
                <a:gd name="T74" fmla="*/ 263 w 364"/>
                <a:gd name="T75" fmla="*/ 106 h 152"/>
                <a:gd name="T76" fmla="*/ 278 w 364"/>
                <a:gd name="T77" fmla="*/ 96 h 152"/>
                <a:gd name="T78" fmla="*/ 295 w 364"/>
                <a:gd name="T79" fmla="*/ 86 h 152"/>
                <a:gd name="T80" fmla="*/ 311 w 364"/>
                <a:gd name="T81" fmla="*/ 74 h 152"/>
                <a:gd name="T82" fmla="*/ 325 w 364"/>
                <a:gd name="T83" fmla="*/ 63 h 152"/>
                <a:gd name="T84" fmla="*/ 340 w 364"/>
                <a:gd name="T85" fmla="*/ 52 h 152"/>
                <a:gd name="T86" fmla="*/ 352 w 364"/>
                <a:gd name="T87" fmla="*/ 39 h 152"/>
                <a:gd name="T88" fmla="*/ 364 w 364"/>
                <a:gd name="T89" fmla="*/ 25 h 152"/>
                <a:gd name="T90" fmla="*/ 360 w 364"/>
                <a:gd name="T91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64" h="152">
                  <a:moveTo>
                    <a:pt x="360" y="0"/>
                  </a:moveTo>
                  <a:lnTo>
                    <a:pt x="360" y="0"/>
                  </a:lnTo>
                  <a:lnTo>
                    <a:pt x="347" y="15"/>
                  </a:lnTo>
                  <a:lnTo>
                    <a:pt x="334" y="29"/>
                  </a:lnTo>
                  <a:lnTo>
                    <a:pt x="320" y="42"/>
                  </a:lnTo>
                  <a:lnTo>
                    <a:pt x="305" y="55"/>
                  </a:lnTo>
                  <a:lnTo>
                    <a:pt x="290" y="66"/>
                  </a:lnTo>
                  <a:lnTo>
                    <a:pt x="274" y="76"/>
                  </a:lnTo>
                  <a:lnTo>
                    <a:pt x="257" y="86"/>
                  </a:lnTo>
                  <a:lnTo>
                    <a:pt x="240" y="94"/>
                  </a:lnTo>
                  <a:lnTo>
                    <a:pt x="223" y="103"/>
                  </a:lnTo>
                  <a:lnTo>
                    <a:pt x="204" y="110"/>
                  </a:lnTo>
                  <a:lnTo>
                    <a:pt x="185" y="116"/>
                  </a:lnTo>
                  <a:lnTo>
                    <a:pt x="165" y="122"/>
                  </a:lnTo>
                  <a:lnTo>
                    <a:pt x="146" y="126"/>
                  </a:lnTo>
                  <a:lnTo>
                    <a:pt x="126" y="129"/>
                  </a:lnTo>
                  <a:lnTo>
                    <a:pt x="104" y="130"/>
                  </a:lnTo>
                  <a:lnTo>
                    <a:pt x="84" y="130"/>
                  </a:lnTo>
                  <a:lnTo>
                    <a:pt x="84" y="130"/>
                  </a:lnTo>
                  <a:lnTo>
                    <a:pt x="66" y="130"/>
                  </a:lnTo>
                  <a:lnTo>
                    <a:pt x="48" y="129"/>
                  </a:lnTo>
                  <a:lnTo>
                    <a:pt x="16" y="124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23" y="146"/>
                  </a:lnTo>
                  <a:lnTo>
                    <a:pt x="44" y="149"/>
                  </a:lnTo>
                  <a:lnTo>
                    <a:pt x="64" y="150"/>
                  </a:lnTo>
                  <a:lnTo>
                    <a:pt x="84" y="152"/>
                  </a:lnTo>
                  <a:lnTo>
                    <a:pt x="84" y="152"/>
                  </a:lnTo>
                  <a:lnTo>
                    <a:pt x="107" y="150"/>
                  </a:lnTo>
                  <a:lnTo>
                    <a:pt x="128" y="149"/>
                  </a:lnTo>
                  <a:lnTo>
                    <a:pt x="148" y="146"/>
                  </a:lnTo>
                  <a:lnTo>
                    <a:pt x="168" y="142"/>
                  </a:lnTo>
                  <a:lnTo>
                    <a:pt x="188" y="136"/>
                  </a:lnTo>
                  <a:lnTo>
                    <a:pt x="208" y="130"/>
                  </a:lnTo>
                  <a:lnTo>
                    <a:pt x="227" y="123"/>
                  </a:lnTo>
                  <a:lnTo>
                    <a:pt x="244" y="114"/>
                  </a:lnTo>
                  <a:lnTo>
                    <a:pt x="263" y="106"/>
                  </a:lnTo>
                  <a:lnTo>
                    <a:pt x="278" y="96"/>
                  </a:lnTo>
                  <a:lnTo>
                    <a:pt x="295" y="86"/>
                  </a:lnTo>
                  <a:lnTo>
                    <a:pt x="311" y="74"/>
                  </a:lnTo>
                  <a:lnTo>
                    <a:pt x="325" y="63"/>
                  </a:lnTo>
                  <a:lnTo>
                    <a:pt x="340" y="52"/>
                  </a:lnTo>
                  <a:lnTo>
                    <a:pt x="352" y="39"/>
                  </a:lnTo>
                  <a:lnTo>
                    <a:pt x="364" y="25"/>
                  </a:lnTo>
                  <a:lnTo>
                    <a:pt x="36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auto">
            <a:xfrm>
              <a:off x="3571" y="1733"/>
              <a:ext cx="708" cy="613"/>
            </a:xfrm>
            <a:custGeom>
              <a:avLst/>
              <a:gdLst>
                <a:gd name="T0" fmla="*/ 654 w 708"/>
                <a:gd name="T1" fmla="*/ 354 h 613"/>
                <a:gd name="T2" fmla="*/ 654 w 708"/>
                <a:gd name="T3" fmla="*/ 354 h 613"/>
                <a:gd name="T4" fmla="*/ 645 w 708"/>
                <a:gd name="T5" fmla="*/ 302 h 613"/>
                <a:gd name="T6" fmla="*/ 628 w 708"/>
                <a:gd name="T7" fmla="*/ 249 h 613"/>
                <a:gd name="T8" fmla="*/ 604 w 708"/>
                <a:gd name="T9" fmla="*/ 199 h 613"/>
                <a:gd name="T10" fmla="*/ 574 w 708"/>
                <a:gd name="T11" fmla="*/ 157 h 613"/>
                <a:gd name="T12" fmla="*/ 561 w 708"/>
                <a:gd name="T13" fmla="*/ 141 h 613"/>
                <a:gd name="T14" fmla="*/ 531 w 708"/>
                <a:gd name="T15" fmla="*/ 111 h 613"/>
                <a:gd name="T16" fmla="*/ 498 w 708"/>
                <a:gd name="T17" fmla="*/ 85 h 613"/>
                <a:gd name="T18" fmla="*/ 462 w 708"/>
                <a:gd name="T19" fmla="*/ 63 h 613"/>
                <a:gd name="T20" fmla="*/ 425 w 708"/>
                <a:gd name="T21" fmla="*/ 45 h 613"/>
                <a:gd name="T22" fmla="*/ 387 w 708"/>
                <a:gd name="T23" fmla="*/ 31 h 613"/>
                <a:gd name="T24" fmla="*/ 345 w 708"/>
                <a:gd name="T25" fmla="*/ 21 h 613"/>
                <a:gd name="T26" fmla="*/ 303 w 708"/>
                <a:gd name="T27" fmla="*/ 17 h 613"/>
                <a:gd name="T28" fmla="*/ 281 w 708"/>
                <a:gd name="T29" fmla="*/ 17 h 613"/>
                <a:gd name="T30" fmla="*/ 238 w 708"/>
                <a:gd name="T31" fmla="*/ 18 h 613"/>
                <a:gd name="T32" fmla="*/ 198 w 708"/>
                <a:gd name="T33" fmla="*/ 25 h 613"/>
                <a:gd name="T34" fmla="*/ 160 w 708"/>
                <a:gd name="T35" fmla="*/ 35 h 613"/>
                <a:gd name="T36" fmla="*/ 124 w 708"/>
                <a:gd name="T37" fmla="*/ 51 h 613"/>
                <a:gd name="T38" fmla="*/ 88 w 708"/>
                <a:gd name="T39" fmla="*/ 70 h 613"/>
                <a:gd name="T40" fmla="*/ 57 w 708"/>
                <a:gd name="T41" fmla="*/ 91 h 613"/>
                <a:gd name="T42" fmla="*/ 27 w 708"/>
                <a:gd name="T43" fmla="*/ 117 h 613"/>
                <a:gd name="T44" fmla="*/ 0 w 708"/>
                <a:gd name="T45" fmla="*/ 144 h 613"/>
                <a:gd name="T46" fmla="*/ 16 w 708"/>
                <a:gd name="T47" fmla="*/ 157 h 613"/>
                <a:gd name="T48" fmla="*/ 41 w 708"/>
                <a:gd name="T49" fmla="*/ 130 h 613"/>
                <a:gd name="T50" fmla="*/ 68 w 708"/>
                <a:gd name="T51" fmla="*/ 107 h 613"/>
                <a:gd name="T52" fmla="*/ 100 w 708"/>
                <a:gd name="T53" fmla="*/ 85 h 613"/>
                <a:gd name="T54" fmla="*/ 133 w 708"/>
                <a:gd name="T55" fmla="*/ 68 h 613"/>
                <a:gd name="T56" fmla="*/ 167 w 708"/>
                <a:gd name="T57" fmla="*/ 55 h 613"/>
                <a:gd name="T58" fmla="*/ 203 w 708"/>
                <a:gd name="T59" fmla="*/ 44 h 613"/>
                <a:gd name="T60" fmla="*/ 241 w 708"/>
                <a:gd name="T61" fmla="*/ 38 h 613"/>
                <a:gd name="T62" fmla="*/ 281 w 708"/>
                <a:gd name="T63" fmla="*/ 35 h 613"/>
                <a:gd name="T64" fmla="*/ 304 w 708"/>
                <a:gd name="T65" fmla="*/ 37 h 613"/>
                <a:gd name="T66" fmla="*/ 351 w 708"/>
                <a:gd name="T67" fmla="*/ 43 h 613"/>
                <a:gd name="T68" fmla="*/ 395 w 708"/>
                <a:gd name="T69" fmla="*/ 54 h 613"/>
                <a:gd name="T70" fmla="*/ 435 w 708"/>
                <a:gd name="T71" fmla="*/ 71 h 613"/>
                <a:gd name="T72" fmla="*/ 474 w 708"/>
                <a:gd name="T73" fmla="*/ 91 h 613"/>
                <a:gd name="T74" fmla="*/ 508 w 708"/>
                <a:gd name="T75" fmla="*/ 117 h 613"/>
                <a:gd name="T76" fmla="*/ 538 w 708"/>
                <a:gd name="T77" fmla="*/ 145 h 613"/>
                <a:gd name="T78" fmla="*/ 565 w 708"/>
                <a:gd name="T79" fmla="*/ 177 h 613"/>
                <a:gd name="T80" fmla="*/ 577 w 708"/>
                <a:gd name="T81" fmla="*/ 194 h 613"/>
                <a:gd name="T82" fmla="*/ 595 w 708"/>
                <a:gd name="T83" fmla="*/ 225 h 613"/>
                <a:gd name="T84" fmla="*/ 609 w 708"/>
                <a:gd name="T85" fmla="*/ 258 h 613"/>
                <a:gd name="T86" fmla="*/ 629 w 708"/>
                <a:gd name="T87" fmla="*/ 326 h 613"/>
                <a:gd name="T88" fmla="*/ 638 w 708"/>
                <a:gd name="T89" fmla="*/ 393 h 613"/>
                <a:gd name="T90" fmla="*/ 635 w 708"/>
                <a:gd name="T91" fmla="*/ 455 h 613"/>
                <a:gd name="T92" fmla="*/ 631 w 708"/>
                <a:gd name="T93" fmla="*/ 478 h 613"/>
                <a:gd name="T94" fmla="*/ 617 w 708"/>
                <a:gd name="T95" fmla="*/ 526 h 613"/>
                <a:gd name="T96" fmla="*/ 599 w 708"/>
                <a:gd name="T97" fmla="*/ 566 h 613"/>
                <a:gd name="T98" fmla="*/ 594 w 708"/>
                <a:gd name="T99" fmla="*/ 613 h 613"/>
                <a:gd name="T100" fmla="*/ 608 w 708"/>
                <a:gd name="T101" fmla="*/ 589 h 613"/>
                <a:gd name="T102" fmla="*/ 632 w 708"/>
                <a:gd name="T103" fmla="*/ 538 h 613"/>
                <a:gd name="T104" fmla="*/ 651 w 708"/>
                <a:gd name="T105" fmla="*/ 476 h 613"/>
                <a:gd name="T106" fmla="*/ 667 w 708"/>
                <a:gd name="T107" fmla="*/ 393 h 613"/>
                <a:gd name="T108" fmla="*/ 674 w 708"/>
                <a:gd name="T109" fmla="*/ 342 h 613"/>
                <a:gd name="T110" fmla="*/ 708 w 708"/>
                <a:gd name="T111" fmla="*/ 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08" h="613">
                  <a:moveTo>
                    <a:pt x="688" y="0"/>
                  </a:moveTo>
                  <a:lnTo>
                    <a:pt x="654" y="354"/>
                  </a:lnTo>
                  <a:lnTo>
                    <a:pt x="654" y="354"/>
                  </a:lnTo>
                  <a:lnTo>
                    <a:pt x="654" y="354"/>
                  </a:lnTo>
                  <a:lnTo>
                    <a:pt x="651" y="328"/>
                  </a:lnTo>
                  <a:lnTo>
                    <a:pt x="645" y="302"/>
                  </a:lnTo>
                  <a:lnTo>
                    <a:pt x="637" y="275"/>
                  </a:lnTo>
                  <a:lnTo>
                    <a:pt x="628" y="249"/>
                  </a:lnTo>
                  <a:lnTo>
                    <a:pt x="617" y="224"/>
                  </a:lnTo>
                  <a:lnTo>
                    <a:pt x="604" y="199"/>
                  </a:lnTo>
                  <a:lnTo>
                    <a:pt x="589" y="177"/>
                  </a:lnTo>
                  <a:lnTo>
                    <a:pt x="574" y="157"/>
                  </a:lnTo>
                  <a:lnTo>
                    <a:pt x="574" y="157"/>
                  </a:lnTo>
                  <a:lnTo>
                    <a:pt x="561" y="141"/>
                  </a:lnTo>
                  <a:lnTo>
                    <a:pt x="545" y="125"/>
                  </a:lnTo>
                  <a:lnTo>
                    <a:pt x="531" y="111"/>
                  </a:lnTo>
                  <a:lnTo>
                    <a:pt x="515" y="98"/>
                  </a:lnTo>
                  <a:lnTo>
                    <a:pt x="498" y="85"/>
                  </a:lnTo>
                  <a:lnTo>
                    <a:pt x="481" y="74"/>
                  </a:lnTo>
                  <a:lnTo>
                    <a:pt x="462" y="63"/>
                  </a:lnTo>
                  <a:lnTo>
                    <a:pt x="445" y="54"/>
                  </a:lnTo>
                  <a:lnTo>
                    <a:pt x="425" y="45"/>
                  </a:lnTo>
                  <a:lnTo>
                    <a:pt x="407" y="37"/>
                  </a:lnTo>
                  <a:lnTo>
                    <a:pt x="387" y="31"/>
                  </a:lnTo>
                  <a:lnTo>
                    <a:pt x="365" y="25"/>
                  </a:lnTo>
                  <a:lnTo>
                    <a:pt x="345" y="21"/>
                  </a:lnTo>
                  <a:lnTo>
                    <a:pt x="324" y="18"/>
                  </a:lnTo>
                  <a:lnTo>
                    <a:pt x="303" y="17"/>
                  </a:lnTo>
                  <a:lnTo>
                    <a:pt x="281" y="17"/>
                  </a:lnTo>
                  <a:lnTo>
                    <a:pt x="281" y="17"/>
                  </a:lnTo>
                  <a:lnTo>
                    <a:pt x="260" y="17"/>
                  </a:lnTo>
                  <a:lnTo>
                    <a:pt x="238" y="18"/>
                  </a:lnTo>
                  <a:lnTo>
                    <a:pt x="218" y="21"/>
                  </a:lnTo>
                  <a:lnTo>
                    <a:pt x="198" y="25"/>
                  </a:lnTo>
                  <a:lnTo>
                    <a:pt x="180" y="30"/>
                  </a:lnTo>
                  <a:lnTo>
                    <a:pt x="160" y="35"/>
                  </a:lnTo>
                  <a:lnTo>
                    <a:pt x="141" y="43"/>
                  </a:lnTo>
                  <a:lnTo>
                    <a:pt x="124" y="51"/>
                  </a:lnTo>
                  <a:lnTo>
                    <a:pt x="106" y="60"/>
                  </a:lnTo>
                  <a:lnTo>
                    <a:pt x="88" y="70"/>
                  </a:lnTo>
                  <a:lnTo>
                    <a:pt x="73" y="80"/>
                  </a:lnTo>
                  <a:lnTo>
                    <a:pt x="57" y="91"/>
                  </a:lnTo>
                  <a:lnTo>
                    <a:pt x="41" y="102"/>
                  </a:lnTo>
                  <a:lnTo>
                    <a:pt x="27" y="117"/>
                  </a:lnTo>
                  <a:lnTo>
                    <a:pt x="13" y="130"/>
                  </a:lnTo>
                  <a:lnTo>
                    <a:pt x="0" y="144"/>
                  </a:lnTo>
                  <a:lnTo>
                    <a:pt x="16" y="157"/>
                  </a:lnTo>
                  <a:lnTo>
                    <a:pt x="16" y="157"/>
                  </a:lnTo>
                  <a:lnTo>
                    <a:pt x="28" y="142"/>
                  </a:lnTo>
                  <a:lnTo>
                    <a:pt x="41" y="130"/>
                  </a:lnTo>
                  <a:lnTo>
                    <a:pt x="54" y="118"/>
                  </a:lnTo>
                  <a:lnTo>
                    <a:pt x="68" y="107"/>
                  </a:lnTo>
                  <a:lnTo>
                    <a:pt x="84" y="95"/>
                  </a:lnTo>
                  <a:lnTo>
                    <a:pt x="100" y="85"/>
                  </a:lnTo>
                  <a:lnTo>
                    <a:pt x="116" y="77"/>
                  </a:lnTo>
                  <a:lnTo>
                    <a:pt x="133" y="68"/>
                  </a:lnTo>
                  <a:lnTo>
                    <a:pt x="150" y="61"/>
                  </a:lnTo>
                  <a:lnTo>
                    <a:pt x="167" y="55"/>
                  </a:lnTo>
                  <a:lnTo>
                    <a:pt x="184" y="50"/>
                  </a:lnTo>
                  <a:lnTo>
                    <a:pt x="203" y="44"/>
                  </a:lnTo>
                  <a:lnTo>
                    <a:pt x="221" y="41"/>
                  </a:lnTo>
                  <a:lnTo>
                    <a:pt x="241" y="38"/>
                  </a:lnTo>
                  <a:lnTo>
                    <a:pt x="261" y="37"/>
                  </a:lnTo>
                  <a:lnTo>
                    <a:pt x="281" y="35"/>
                  </a:lnTo>
                  <a:lnTo>
                    <a:pt x="281" y="35"/>
                  </a:lnTo>
                  <a:lnTo>
                    <a:pt x="304" y="37"/>
                  </a:lnTo>
                  <a:lnTo>
                    <a:pt x="328" y="38"/>
                  </a:lnTo>
                  <a:lnTo>
                    <a:pt x="351" y="43"/>
                  </a:lnTo>
                  <a:lnTo>
                    <a:pt x="374" y="48"/>
                  </a:lnTo>
                  <a:lnTo>
                    <a:pt x="395" y="54"/>
                  </a:lnTo>
                  <a:lnTo>
                    <a:pt x="415" y="63"/>
                  </a:lnTo>
                  <a:lnTo>
                    <a:pt x="435" y="71"/>
                  </a:lnTo>
                  <a:lnTo>
                    <a:pt x="455" y="81"/>
                  </a:lnTo>
                  <a:lnTo>
                    <a:pt x="474" y="91"/>
                  </a:lnTo>
                  <a:lnTo>
                    <a:pt x="491" y="104"/>
                  </a:lnTo>
                  <a:lnTo>
                    <a:pt x="508" y="117"/>
                  </a:lnTo>
                  <a:lnTo>
                    <a:pt x="524" y="131"/>
                  </a:lnTo>
                  <a:lnTo>
                    <a:pt x="538" y="145"/>
                  </a:lnTo>
                  <a:lnTo>
                    <a:pt x="552" y="161"/>
                  </a:lnTo>
                  <a:lnTo>
                    <a:pt x="565" y="177"/>
                  </a:lnTo>
                  <a:lnTo>
                    <a:pt x="577" y="194"/>
                  </a:lnTo>
                  <a:lnTo>
                    <a:pt x="577" y="194"/>
                  </a:lnTo>
                  <a:lnTo>
                    <a:pt x="587" y="209"/>
                  </a:lnTo>
                  <a:lnTo>
                    <a:pt x="595" y="225"/>
                  </a:lnTo>
                  <a:lnTo>
                    <a:pt x="602" y="241"/>
                  </a:lnTo>
                  <a:lnTo>
                    <a:pt x="609" y="258"/>
                  </a:lnTo>
                  <a:lnTo>
                    <a:pt x="621" y="292"/>
                  </a:lnTo>
                  <a:lnTo>
                    <a:pt x="629" y="326"/>
                  </a:lnTo>
                  <a:lnTo>
                    <a:pt x="635" y="359"/>
                  </a:lnTo>
                  <a:lnTo>
                    <a:pt x="638" y="393"/>
                  </a:lnTo>
                  <a:lnTo>
                    <a:pt x="638" y="425"/>
                  </a:lnTo>
                  <a:lnTo>
                    <a:pt x="635" y="455"/>
                  </a:lnTo>
                  <a:lnTo>
                    <a:pt x="635" y="455"/>
                  </a:lnTo>
                  <a:lnTo>
                    <a:pt x="631" y="478"/>
                  </a:lnTo>
                  <a:lnTo>
                    <a:pt x="622" y="509"/>
                  </a:lnTo>
                  <a:lnTo>
                    <a:pt x="617" y="526"/>
                  </a:lnTo>
                  <a:lnTo>
                    <a:pt x="608" y="546"/>
                  </a:lnTo>
                  <a:lnTo>
                    <a:pt x="599" y="566"/>
                  </a:lnTo>
                  <a:lnTo>
                    <a:pt x="587" y="586"/>
                  </a:lnTo>
                  <a:lnTo>
                    <a:pt x="594" y="613"/>
                  </a:lnTo>
                  <a:lnTo>
                    <a:pt x="594" y="613"/>
                  </a:lnTo>
                  <a:lnTo>
                    <a:pt x="608" y="589"/>
                  </a:lnTo>
                  <a:lnTo>
                    <a:pt x="621" y="565"/>
                  </a:lnTo>
                  <a:lnTo>
                    <a:pt x="632" y="538"/>
                  </a:lnTo>
                  <a:lnTo>
                    <a:pt x="642" y="509"/>
                  </a:lnTo>
                  <a:lnTo>
                    <a:pt x="651" y="476"/>
                  </a:lnTo>
                  <a:lnTo>
                    <a:pt x="659" y="438"/>
                  </a:lnTo>
                  <a:lnTo>
                    <a:pt x="667" y="393"/>
                  </a:lnTo>
                  <a:lnTo>
                    <a:pt x="674" y="342"/>
                  </a:lnTo>
                  <a:lnTo>
                    <a:pt x="674" y="342"/>
                  </a:lnTo>
                  <a:lnTo>
                    <a:pt x="695" y="128"/>
                  </a:lnTo>
                  <a:lnTo>
                    <a:pt x="708" y="0"/>
                  </a:lnTo>
                  <a:lnTo>
                    <a:pt x="68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87003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5580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32862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56426-0553-4188-B46C-0F610964F08C}" type="datetime1">
              <a:rPr lang="en-GB" smtClean="0">
                <a:solidFill>
                  <a:srgbClr val="FFFFFF"/>
                </a:solidFill>
              </a:rPr>
              <a:t>14/05/2019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16A2A9F-6909-4E35-9A22-93045B7EC68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8163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2DAE96-71EC-4C46-87F9-502E926F3894}" type="datetime1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14/05/2019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6770E4-3362-467F-A985-80065CE875A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7155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ERN title on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631475" y="6556775"/>
            <a:ext cx="359051" cy="265456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r" defTabSz="914367">
              <a:defRPr sz="1125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6" name="Title Text"/>
          <p:cNvSpPr txBox="1">
            <a:spLocks noGrp="1"/>
          </p:cNvSpPr>
          <p:nvPr>
            <p:ph type="body" sz="quarter" idx="13"/>
          </p:nvPr>
        </p:nvSpPr>
        <p:spPr>
          <a:xfrm>
            <a:off x="380999" y="5407"/>
            <a:ext cx="11430002" cy="70720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2531">
                <a:solidFill>
                  <a:srgbClr val="1F5AAE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7" name="First Results from the Operation of a Rest Gas Ionisation Profile Monitor Based on a Hybrid Pixel Detector…"/>
          <p:cNvSpPr txBox="1"/>
          <p:nvPr userDrawn="1"/>
        </p:nvSpPr>
        <p:spPr>
          <a:xfrm>
            <a:off x="185943" y="6566874"/>
            <a:ext cx="3351723" cy="2452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algn="l">
              <a:defRPr sz="1300">
                <a:solidFill>
                  <a:srgbClr val="8897BD"/>
                </a:solidFill>
              </a:defRPr>
            </a:pPr>
            <a:r>
              <a:rPr lang="en-US" sz="1125" dirty="0"/>
              <a:t>BI</a:t>
            </a:r>
            <a:r>
              <a:rPr lang="en-US" sz="1125" baseline="0" dirty="0"/>
              <a:t>-</a:t>
            </a:r>
            <a:r>
              <a:rPr lang="en-US" sz="1125" dirty="0"/>
              <a:t>TB on</a:t>
            </a:r>
            <a:r>
              <a:rPr lang="en-US" sz="1125" baseline="0" dirty="0"/>
              <a:t> 28/09/17</a:t>
            </a:r>
            <a:endParaRPr sz="1125" dirty="0"/>
          </a:p>
        </p:txBody>
      </p:sp>
    </p:spTree>
    <p:extLst>
      <p:ext uri="{BB962C8B-B14F-4D97-AF65-F5344CB8AC3E}">
        <p14:creationId xmlns:p14="http://schemas.microsoft.com/office/powerpoint/2010/main" val="3106086657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48866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CC6E6-7302-467F-BD4E-9F274713D917}" type="datetime1">
              <a:rPr lang="en-GB" smtClean="0"/>
              <a:t>14/05/2019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55979-00CC-4874-A80E-0959E76EB9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386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19623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19623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81DE-B0BA-487E-8BDC-595FA60831A4}" type="datetime1">
              <a:rPr lang="en-GB" smtClean="0"/>
              <a:t>14/05/2019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55979-00CC-4874-A80E-0959E76EB9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988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3420000" cy="41010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86000" y="1825625"/>
            <a:ext cx="3420000" cy="41010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E6AF-CCE0-4237-A4F8-DDA0A3B5CEE3}" type="datetime1">
              <a:rPr lang="en-GB" smtClean="0"/>
              <a:t>14/05/2019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55979-00CC-4874-A80E-0959E76EB92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18668C51-C960-0D4C-BFF7-F96E4514645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7933800" y="1825625"/>
            <a:ext cx="3420000" cy="41010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6960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5085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5085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6F864-117B-4C44-BEAB-C165028CCE73}" type="datetime1">
              <a:rPr lang="en-GB" smtClean="0"/>
              <a:t>14/05/2019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55979-00CC-4874-A80E-0959E76EB9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315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5810-B85B-43CD-ADAB-D67448FF76C1}" type="datetime1">
              <a:rPr lang="en-GB" smtClean="0"/>
              <a:t>14/05/2019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55979-00CC-4874-A80E-0959E76EB9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954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3774F-2890-4002-AC6A-EC02C52CA838}" type="datetime1">
              <a:rPr lang="en-GB" smtClean="0"/>
              <a:t>14/05/2019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55979-00CC-4874-A80E-0959E76EB9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16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A88F7-273E-4FF8-9243-F1667D5EDD04}" type="datetime1">
              <a:rPr lang="en-GB" smtClean="0"/>
              <a:t>14/05/2019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55979-00CC-4874-A80E-0959E76EB9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696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60EBA-522B-4EEE-A416-EB086DF06494}" type="datetime1">
              <a:rPr lang="en-GB" smtClean="0"/>
              <a:t>14/05/2019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55979-00CC-4874-A80E-0959E76EB9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1213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B7785C4-FD67-2C48-B0F4-5E5BCF05C23A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0932"/>
            <a:ext cx="12192000" cy="8473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08" y="6138369"/>
            <a:ext cx="643409" cy="6364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85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7351" y="6262302"/>
            <a:ext cx="872071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64ACBD2E-B012-4076-893B-E162B5CFB7ED}" type="datetime1">
              <a:rPr lang="en-GB" smtClean="0"/>
              <a:t>14/05/2019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67468" y="6262302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24361" y="6278898"/>
            <a:ext cx="482600" cy="33193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BCD55979-00CC-4874-A80E-0959E76EB92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5000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571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7238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Type 3 Projects – Experiments, Beam, and Underground Facilities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Usually more bespoke, and sometimes difficult to fully ‘shoehorn’ into standard rules and regulations</a:t>
            </a:r>
          </a:p>
          <a:p>
            <a:r>
              <a:rPr lang="en-GB" dirty="0"/>
              <a:t>No dedicated team, but a variety of correspondents, with specialisms relevant to Type 3 projects.</a:t>
            </a:r>
          </a:p>
          <a:p>
            <a:r>
              <a:rPr lang="en-GB" dirty="0"/>
              <a:t>One correspondent appointed to each project.</a:t>
            </a:r>
          </a:p>
          <a:p>
            <a:r>
              <a:rPr lang="en-GB" dirty="0"/>
              <a:t>A detailed approach is taken, to support the Project Leader and </a:t>
            </a:r>
            <a:r>
              <a:rPr lang="en-GB" sz="3200" dirty="0"/>
              <a:t>the PSO/DSO.</a:t>
            </a:r>
            <a:endParaRPr lang="en-GB" dirty="0"/>
          </a:p>
          <a:p>
            <a:r>
              <a:rPr lang="en-GB" dirty="0"/>
              <a:t>Where the project has Major Safety Implications (MSI), HSE clearance is required at commissioning.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55979-00CC-4874-A80E-0959E76EB92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884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Type 4 Projects – Studies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Generally very complex projects, involving new (or not yet existing) technology</a:t>
            </a:r>
          </a:p>
          <a:p>
            <a:r>
              <a:rPr lang="en-GB" dirty="0"/>
              <a:t>Completely bespoke approach</a:t>
            </a:r>
          </a:p>
          <a:p>
            <a:r>
              <a:rPr lang="en-GB" dirty="0"/>
              <a:t>A single correspondent assigned to the project, but any number of specialists could be involved directly over a long period of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55979-00CC-4874-A80E-0959E76EB92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339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PESS Improvement Activity in 2019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/>
              <a:t>Motivations:</a:t>
            </a:r>
          </a:p>
          <a:p>
            <a:r>
              <a:rPr lang="en-GB" dirty="0"/>
              <a:t>Increasing the efficiency and effectiveness of project support, to support 100+ projects with current resource constraints</a:t>
            </a:r>
          </a:p>
          <a:p>
            <a:r>
              <a:rPr lang="en-GB" dirty="0"/>
              <a:t>Improve consistency and quality of support given</a:t>
            </a:r>
          </a:p>
          <a:p>
            <a:r>
              <a:rPr lang="en-GB" dirty="0"/>
              <a:t>Preventing situations where safety concerns are identified late in the process, causing costly delays or undesirable compromises</a:t>
            </a:r>
          </a:p>
          <a:p>
            <a:r>
              <a:rPr lang="en-GB" dirty="0"/>
              <a:t>Building in flexibility to deal with project scope changes</a:t>
            </a:r>
          </a:p>
          <a:p>
            <a:r>
              <a:rPr lang="en-GB" dirty="0"/>
              <a:t>Learning lessons in the process, and applying them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55979-00CC-4874-A80E-0959E76EB92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681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PESS Improvement Activity in 2019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Approach:</a:t>
            </a:r>
          </a:p>
          <a:p>
            <a:r>
              <a:rPr lang="en-GB" dirty="0"/>
              <a:t>Identification of key “themes” for improvement:</a:t>
            </a:r>
          </a:p>
          <a:p>
            <a:pPr lvl="1"/>
            <a:r>
              <a:rPr lang="en-GB" dirty="0"/>
              <a:t>Streamlining project identification and kick-off</a:t>
            </a:r>
          </a:p>
          <a:p>
            <a:pPr lvl="1"/>
            <a:r>
              <a:rPr lang="en-GB" dirty="0"/>
              <a:t>Improved ‘front-end loading’</a:t>
            </a:r>
          </a:p>
          <a:p>
            <a:pPr lvl="1"/>
            <a:r>
              <a:rPr lang="en-GB" dirty="0"/>
              <a:t>Improvements to how projects are supported for each of the main Types</a:t>
            </a:r>
          </a:p>
          <a:p>
            <a:pPr lvl="1"/>
            <a:r>
              <a:rPr lang="en-GB" dirty="0"/>
              <a:t>Tailoring the process, so that the outcome is practical advice for project leaders/PSOs to follow, rather than “throwing the rulebook”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55979-00CC-4874-A80E-0959E76EB92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026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Example: Type 2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2425"/>
            <a:ext cx="10586161" cy="4391025"/>
          </a:xfrm>
        </p:spPr>
        <p:txBody>
          <a:bodyPr>
            <a:normAutofit/>
          </a:bodyPr>
          <a:lstStyle/>
          <a:p>
            <a:r>
              <a:rPr lang="en-GB" sz="2800" dirty="0"/>
              <a:t>A fast, agile, team of specialists handling Type 2 projects, in weekly or fortnightly working meetings</a:t>
            </a:r>
          </a:p>
          <a:p>
            <a:pPr marL="0" indent="0">
              <a:buNone/>
            </a:pPr>
            <a:endParaRPr lang="en-GB" sz="1000" dirty="0"/>
          </a:p>
          <a:p>
            <a:r>
              <a:rPr lang="en-GB" sz="2800" dirty="0"/>
              <a:t>The aim will be to take on the benefits gained from the Type 1 team, but adapted to the more complex Type 2 projects</a:t>
            </a:r>
          </a:p>
          <a:p>
            <a:endParaRPr lang="en-GB" sz="900" dirty="0"/>
          </a:p>
          <a:p>
            <a:r>
              <a:rPr lang="en-GB" sz="2800" dirty="0"/>
              <a:t>The team will be made up of a core group of specialists of the most common safety domains found in Type 2 projects, with involvement from other specialists as required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55979-00CC-4874-A80E-0959E76EB92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84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Features of the Type 2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712450" cy="3730625"/>
          </a:xfrm>
        </p:spPr>
        <p:txBody>
          <a:bodyPr>
            <a:normAutofit/>
          </a:bodyPr>
          <a:lstStyle/>
          <a:p>
            <a:r>
              <a:rPr lang="en-GB" dirty="0"/>
              <a:t>A “working meeting” with direct involvement of specialists, avoiding the need for the circulation of documents</a:t>
            </a:r>
          </a:p>
          <a:p>
            <a:endParaRPr lang="en-GB" sz="1000" dirty="0"/>
          </a:p>
          <a:p>
            <a:r>
              <a:rPr lang="en-GB" dirty="0"/>
              <a:t>Launch Safety Discussions are done in the meeting</a:t>
            </a:r>
          </a:p>
          <a:p>
            <a:endParaRPr lang="en-GB" sz="1000" dirty="0"/>
          </a:p>
          <a:p>
            <a:r>
              <a:rPr lang="en-GB" dirty="0"/>
              <a:t>Progress and Lessons Learned will be captured, with the aim to identify problems early, and prevent reoccurrence of past difficulties.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55979-00CC-4874-A80E-0959E76EB92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634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5366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Project and Experiment Safety Support (PESS)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extLst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Simon Marsh, Yves </a:t>
            </a:r>
            <a:r>
              <a:rPr lang="en-GB" dirty="0" err="1"/>
              <a:t>Loertscher</a:t>
            </a:r>
            <a:r>
              <a:rPr lang="en-GB" dirty="0"/>
              <a:t>, </a:t>
            </a:r>
            <a:r>
              <a:rPr lang="en-GB" dirty="0" err="1"/>
              <a:t>Owain</a:t>
            </a:r>
            <a:r>
              <a:rPr lang="en-GB" dirty="0"/>
              <a:t> Williams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8680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PESS - 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6104"/>
            <a:ext cx="10515600" cy="4024745"/>
          </a:xfrm>
        </p:spPr>
        <p:txBody>
          <a:bodyPr>
            <a:normAutofit/>
          </a:bodyPr>
          <a:lstStyle/>
          <a:p>
            <a:r>
              <a:rPr lang="en-GB" sz="2800" dirty="0"/>
              <a:t>Aim: to support the full variety of projects being conducted at CERN from an occupational, environmental and process safety perspective</a:t>
            </a:r>
          </a:p>
          <a:p>
            <a:r>
              <a:rPr lang="en-GB" sz="2800" dirty="0"/>
              <a:t>PESS (Project and Experiment Safety Support) offered as a service to project leaders</a:t>
            </a:r>
          </a:p>
          <a:p>
            <a:r>
              <a:rPr lang="en-GB" sz="2800" dirty="0"/>
              <a:t>Initially offered as a voluntary service. Increasingly all new projects are handled through PESS</a:t>
            </a:r>
          </a:p>
          <a:p>
            <a:r>
              <a:rPr lang="en-GB" sz="2800" dirty="0"/>
              <a:t>The PESS service is currently supporting 100 projects, across the full range of CERN’s activities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55979-00CC-4874-A80E-0959E76EB92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480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721984" cy="2599210"/>
          </a:xfrm>
        </p:spPr>
        <p:txBody>
          <a:bodyPr>
            <a:normAutofit/>
          </a:bodyPr>
          <a:lstStyle/>
          <a:p>
            <a:r>
              <a:rPr lang="en-GB" dirty="0"/>
              <a:t>A single point of contact between the project and the specialists</a:t>
            </a:r>
          </a:p>
          <a:p>
            <a:r>
              <a:rPr lang="en-GB" dirty="0"/>
              <a:t>Focus on early involvement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55979-00CC-4874-A80E-0959E76EB92F}" type="slidenum">
              <a:rPr lang="en-GB" smtClean="0"/>
              <a:t>4</a:t>
            </a:fld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6440956" y="915515"/>
            <a:ext cx="5339716" cy="3035042"/>
            <a:chOff x="5224172" y="785349"/>
            <a:chExt cx="5339716" cy="2319328"/>
          </a:xfrm>
        </p:grpSpPr>
        <p:sp>
          <p:nvSpPr>
            <p:cNvPr id="6" name="Triangle isocèle 21"/>
            <p:cNvSpPr/>
            <p:nvPr/>
          </p:nvSpPr>
          <p:spPr>
            <a:xfrm>
              <a:off x="5224172" y="785349"/>
              <a:ext cx="4996816" cy="2141576"/>
            </a:xfrm>
            <a:prstGeom prst="roundRect">
              <a:avLst>
                <a:gd name="adj" fmla="val 11697"/>
              </a:avLst>
            </a:prstGeom>
            <a:solidFill>
              <a:schemeClr val="tx1"/>
            </a:solidFill>
            <a:ln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0" tIns="36000" rIns="0" bIns="36000" rtlCol="0" anchor="ctr"/>
            <a:lstStyle/>
            <a:p>
              <a:pPr rtl="0"/>
              <a:endParaRPr lang="en-GB" sz="1400" b="1" i="0" u="none" dirty="0"/>
            </a:p>
            <a:p>
              <a:pPr rtl="0"/>
              <a:r>
                <a:rPr lang="en-GB" sz="1400" b="1" dirty="0"/>
                <a:t>	</a:t>
              </a:r>
              <a:endParaRPr lang="en-GB" sz="1400" b="1" i="0" u="none" dirty="0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5361360" y="811512"/>
              <a:ext cx="5202528" cy="2293165"/>
              <a:chOff x="611560" y="4268675"/>
              <a:chExt cx="5202528" cy="229316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611560" y="4586179"/>
                <a:ext cx="2736304" cy="1975661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dirty="0">
                    <a:solidFill>
                      <a:schemeClr val="bg1"/>
                    </a:solidFill>
                  </a:rPr>
                  <a:t>Acoustics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dirty="0">
                    <a:solidFill>
                      <a:schemeClr val="bg1"/>
                    </a:solidFill>
                  </a:rPr>
                  <a:t>Asbestos / lead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dirty="0">
                    <a:solidFill>
                      <a:schemeClr val="bg1"/>
                    </a:solidFill>
                  </a:rPr>
                  <a:t>Chemical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dirty="0">
                    <a:solidFill>
                      <a:schemeClr val="bg1"/>
                    </a:solidFill>
                  </a:rPr>
                  <a:t>Civil / structural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dirty="0">
                    <a:solidFill>
                      <a:schemeClr val="bg1"/>
                    </a:solidFill>
                  </a:rPr>
                  <a:t>Confined spaces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dirty="0">
                    <a:solidFill>
                      <a:schemeClr val="bg1"/>
                    </a:solidFill>
                  </a:rPr>
                  <a:t>Cryogenics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dirty="0">
                    <a:solidFill>
                      <a:schemeClr val="bg1"/>
                    </a:solidFill>
                  </a:rPr>
                  <a:t>Electrical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dirty="0">
                    <a:solidFill>
                      <a:schemeClr val="bg1"/>
                    </a:solidFill>
                  </a:rPr>
                  <a:t>Emergency / evacuation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dirty="0">
                    <a:solidFill>
                      <a:schemeClr val="bg1"/>
                    </a:solidFill>
                  </a:rPr>
                  <a:t>Ergonomics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485052" y="4569040"/>
                <a:ext cx="2329036" cy="1763983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dirty="0">
                    <a:solidFill>
                      <a:schemeClr val="bg1"/>
                    </a:solidFill>
                  </a:rPr>
                  <a:t>Environmental protection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dirty="0">
                    <a:solidFill>
                      <a:schemeClr val="bg1"/>
                    </a:solidFill>
                  </a:rPr>
                  <a:t>Events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dirty="0">
                    <a:solidFill>
                      <a:schemeClr val="bg1"/>
                    </a:solidFill>
                  </a:rPr>
                  <a:t>Fire prevention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dirty="0">
                    <a:solidFill>
                      <a:schemeClr val="bg1"/>
                    </a:solidFill>
                  </a:rPr>
                  <a:t>HVAC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dirty="0">
                    <a:solidFill>
                      <a:schemeClr val="bg1"/>
                    </a:solidFill>
                  </a:rPr>
                  <a:t>Laser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dirty="0">
                    <a:solidFill>
                      <a:schemeClr val="bg1"/>
                    </a:solidFill>
                  </a:rPr>
                  <a:t>Legionella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dirty="0">
                    <a:solidFill>
                      <a:schemeClr val="bg1"/>
                    </a:solidFill>
                  </a:rPr>
                  <a:t>ODH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dirty="0">
                    <a:solidFill>
                      <a:schemeClr val="bg1"/>
                    </a:solidFill>
                  </a:rPr>
                  <a:t>Mechanical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11560" y="4268675"/>
                <a:ext cx="4919290" cy="2822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>
                    <a:solidFill>
                      <a:schemeClr val="bg1"/>
                    </a:solidFill>
                  </a:rPr>
                  <a:t>CERN Conventional Safety Disciplines</a:t>
                </a:r>
              </a:p>
            </p:txBody>
          </p:sp>
        </p:grpSp>
      </p:grpSp>
      <p:sp>
        <p:nvSpPr>
          <p:cNvPr id="11" name="Content Placeholder 2"/>
          <p:cNvSpPr txBox="1">
            <a:spLocks/>
          </p:cNvSpPr>
          <p:nvPr/>
        </p:nvSpPr>
        <p:spPr>
          <a:xfrm>
            <a:off x="838200" y="3784163"/>
            <a:ext cx="10515600" cy="188511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Projects divided into different Types, so as to provide the appropriate level of support</a:t>
            </a:r>
          </a:p>
          <a:p>
            <a:r>
              <a:rPr lang="en-GB" dirty="0"/>
              <a:t>A standard checklist for identifying relevant safety domains</a:t>
            </a:r>
          </a:p>
          <a:p>
            <a:r>
              <a:rPr lang="en-GB" dirty="0"/>
              <a:t>“Cradle to Grave” support for the project </a:t>
            </a:r>
          </a:p>
        </p:txBody>
      </p:sp>
    </p:spTree>
    <p:extLst>
      <p:ext uri="{BB962C8B-B14F-4D97-AF65-F5344CB8AC3E}">
        <p14:creationId xmlns:p14="http://schemas.microsoft.com/office/powerpoint/2010/main" val="1186191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Project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33538"/>
            <a:ext cx="10515600" cy="4185293"/>
          </a:xfrm>
        </p:spPr>
        <p:txBody>
          <a:bodyPr>
            <a:normAutofit/>
          </a:bodyPr>
          <a:lstStyle/>
          <a:p>
            <a:r>
              <a:rPr lang="en-GB" dirty="0"/>
              <a:t>Due to the wide variety of projects at CERN, the following categorisation is used within the PESS activity:</a:t>
            </a:r>
          </a:p>
          <a:p>
            <a:pPr lvl="1"/>
            <a:r>
              <a:rPr lang="en-GB" dirty="0"/>
              <a:t>Type 1 – Offices and Tertiary Buildings</a:t>
            </a:r>
          </a:p>
          <a:p>
            <a:pPr lvl="1"/>
            <a:r>
              <a:rPr lang="en-GB" dirty="0"/>
              <a:t>Type 2 – Industrial Installations</a:t>
            </a:r>
          </a:p>
          <a:p>
            <a:pPr lvl="1"/>
            <a:r>
              <a:rPr lang="en-GB" dirty="0"/>
              <a:t>Type 3 – Experiments, Beam, and Underground Facilities</a:t>
            </a:r>
          </a:p>
          <a:p>
            <a:pPr lvl="1"/>
            <a:r>
              <a:rPr lang="en-GB" dirty="0"/>
              <a:t>Type 4 – Studies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55979-00CC-4874-A80E-0959E76EB92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360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Project Initiation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PESS Coordination team informed of a project</a:t>
            </a:r>
          </a:p>
          <a:p>
            <a:r>
              <a:rPr lang="en-GB" dirty="0"/>
              <a:t>“Coffee chat” between PESS coordination and the Project Leader</a:t>
            </a:r>
          </a:p>
          <a:p>
            <a:r>
              <a:rPr lang="en-GB" dirty="0"/>
              <a:t>Project Type decided, and a Correspondent appointed</a:t>
            </a:r>
          </a:p>
          <a:p>
            <a:r>
              <a:rPr lang="en-GB" dirty="0"/>
              <a:t>Formal Launch Safety Discussion (involving the HSE Correspondent, back-up, Project Leader, Project Safety Officer (PSO), Departmental Safety Office (DSO) representative)</a:t>
            </a:r>
          </a:p>
          <a:p>
            <a:endParaRPr lang="en-GB" sz="1000" dirty="0"/>
          </a:p>
          <a:p>
            <a:r>
              <a:rPr lang="en-GB" dirty="0"/>
              <a:t>Major Safety Implications (MSI) can be declared for projects with significant hazards to people, the environment, or the reputation of the Organization.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55979-00CC-4874-A80E-0959E76EB92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089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Project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850" y="1546225"/>
            <a:ext cx="10515600" cy="418529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Two general approaches: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55979-00CC-4874-A80E-0959E76EB92F}" type="slidenum">
              <a:rPr lang="en-GB" smtClean="0"/>
              <a:t>7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838200" y="2093558"/>
            <a:ext cx="52451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Type 1 and Type 2: Q&amp;A Approach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Consultation with the relevant specialists on points raised in the Launch Safety Discussion</a:t>
            </a:r>
          </a:p>
          <a:p>
            <a:endParaRPr lang="en-GB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Continued dialogue between the correspondent and project leader (and PSO/DSO) throughout the project, as required</a:t>
            </a:r>
          </a:p>
          <a:p>
            <a:endParaRPr lang="en-GB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 final project “reception” to verify that the correct procedures have been followed, and identify any outstanding issues.</a:t>
            </a:r>
          </a:p>
        </p:txBody>
      </p:sp>
      <p:sp>
        <p:nvSpPr>
          <p:cNvPr id="6" name="Rectangle 5"/>
          <p:cNvSpPr/>
          <p:nvPr/>
        </p:nvSpPr>
        <p:spPr>
          <a:xfrm>
            <a:off x="6267450" y="2093558"/>
            <a:ext cx="534035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Type 3 and MSI: Detailed Approach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 detailed document produced for project leaders, giving safety requirements and solutions for each safety domain</a:t>
            </a:r>
          </a:p>
          <a:p>
            <a:endParaRPr lang="en-GB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Continued dialogue between the correspondent and project leader (and PSO/DSO) throughout the project</a:t>
            </a:r>
          </a:p>
          <a:p>
            <a:endParaRPr lang="en-GB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 final project “reception” to verify that the correct procedures have been followed, and identify any outstanding issues.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Safety clearance issued for MSI projects, subject to HSE requirements being met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153150" y="2038350"/>
            <a:ext cx="0" cy="3693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0803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Type 1 Team – Offices and Tertiary Buildings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500" y="1514475"/>
            <a:ext cx="10750550" cy="4479925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Largely based on standard rules and regulations</a:t>
            </a:r>
          </a:p>
          <a:p>
            <a:r>
              <a:rPr lang="en-GB" dirty="0"/>
              <a:t>A core team has ownership over the activity, with specialisms relevant to Type 1 projects:</a:t>
            </a:r>
          </a:p>
          <a:p>
            <a:pPr lvl="1"/>
            <a:r>
              <a:rPr lang="en-GB" dirty="0"/>
              <a:t>Emergency and evacuation</a:t>
            </a:r>
          </a:p>
          <a:p>
            <a:pPr lvl="1"/>
            <a:r>
              <a:rPr lang="en-GB" dirty="0"/>
              <a:t>Ergonomics</a:t>
            </a:r>
          </a:p>
          <a:p>
            <a:pPr lvl="1"/>
            <a:r>
              <a:rPr lang="en-GB" dirty="0"/>
              <a:t>Building inspection</a:t>
            </a:r>
            <a:endParaRPr lang="en-GB" sz="700" dirty="0"/>
          </a:p>
          <a:p>
            <a:r>
              <a:rPr lang="en-GB" dirty="0"/>
              <a:t>Each project is assigned to a particular correspondent within the team</a:t>
            </a:r>
            <a:endParaRPr lang="en-GB" sz="1100" dirty="0"/>
          </a:p>
          <a:p>
            <a:r>
              <a:rPr lang="en-GB" dirty="0"/>
              <a:t>Projects are regularly reviewed by the team, allowing progress reports, and mutual support</a:t>
            </a:r>
            <a:endParaRPr lang="en-GB" sz="1100" dirty="0"/>
          </a:p>
          <a:p>
            <a:r>
              <a:rPr lang="en-GB" dirty="0"/>
              <a:t>Q&amp;A approach</a:t>
            </a:r>
            <a:r>
              <a:rPr lang="en-GB" sz="3200" dirty="0"/>
              <a:t> with the project leader (and PSO/DSO).</a:t>
            </a:r>
            <a:endParaRPr lang="en-GB" dirty="0"/>
          </a:p>
          <a:p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55979-00CC-4874-A80E-0959E76EB92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5378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Type 2 Projects – Industrial Installations</a:t>
            </a:r>
            <a:br>
              <a:rPr lang="en-GB" dirty="0"/>
            </a:br>
            <a:r>
              <a:rPr lang="en-GB" dirty="0"/>
              <a:t>(current approach)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50" y="1781175"/>
            <a:ext cx="10515600" cy="4185293"/>
          </a:xfrm>
        </p:spPr>
        <p:txBody>
          <a:bodyPr>
            <a:normAutofit lnSpcReduction="10000"/>
          </a:bodyPr>
          <a:lstStyle/>
          <a:p>
            <a:r>
              <a:rPr lang="en-GB" sz="2800" dirty="0"/>
              <a:t>Largely based on standard rules and regulations, but often with more complexities and higher profile</a:t>
            </a:r>
          </a:p>
          <a:p>
            <a:r>
              <a:rPr lang="en-GB" sz="2800" dirty="0"/>
              <a:t>No dedicated team </a:t>
            </a:r>
          </a:p>
          <a:p>
            <a:r>
              <a:rPr lang="en-GB" sz="2800" dirty="0"/>
              <a:t>A variety of correspondents, with specialisms relevant to Type 2 projects (electrical, mechanical, civil, noise, worksite, etc.)</a:t>
            </a:r>
          </a:p>
          <a:p>
            <a:r>
              <a:rPr lang="en-GB" sz="2800" dirty="0"/>
              <a:t>One correspondent appointed to each project, with a Q&amp;A role with the project leader (and PSO/DSO).</a:t>
            </a:r>
          </a:p>
          <a:p>
            <a:r>
              <a:rPr lang="en-GB" sz="2800" dirty="0"/>
              <a:t>For projects with Major Safety Implications (MSI), they follow the detailed approach, plus the requirement for HSE clearance at commissioning.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55979-00CC-4874-A80E-0959E76EB92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044504"/>
      </p:ext>
    </p:extLst>
  </p:cSld>
  <p:clrMapOvr>
    <a:masterClrMapping/>
  </p:clrMapOvr>
</p:sld>
</file>

<file path=ppt/theme/theme1.xml><?xml version="1.0" encoding="utf-8"?>
<a:theme xmlns:a="http://schemas.openxmlformats.org/drawingml/2006/main" name="CERNCorporate16-9">
  <a:themeElements>
    <a:clrScheme name="CERN_HSE_colors">
      <a:dk1>
        <a:srgbClr val="0055A0"/>
      </a:dk1>
      <a:lt1>
        <a:srgbClr val="FFFFFF"/>
      </a:lt1>
      <a:dk2>
        <a:srgbClr val="1C8DCD"/>
      </a:dk2>
      <a:lt2>
        <a:srgbClr val="E7E6E6"/>
      </a:lt2>
      <a:accent1>
        <a:srgbClr val="1C998E"/>
      </a:accent1>
      <a:accent2>
        <a:srgbClr val="418AC5"/>
      </a:accent2>
      <a:accent3>
        <a:srgbClr val="5EC135"/>
      </a:accent3>
      <a:accent4>
        <a:srgbClr val="E8BE28"/>
      </a:accent4>
      <a:accent5>
        <a:srgbClr val="A0252B"/>
      </a:accent5>
      <a:accent6>
        <a:srgbClr val="1A4670"/>
      </a:accent6>
      <a:hlink>
        <a:srgbClr val="1C998E"/>
      </a:hlink>
      <a:folHlink>
        <a:srgbClr val="00CEB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.potx" id="{0BD87021-363C-4094-88DD-A6D0A1158204}" vid="{8EDEE2E5-01A7-40FC-B6BE-248B8C35BD51}"/>
    </a:ext>
  </a:extLst>
</a:theme>
</file>

<file path=ppt/theme/theme2.xml><?xml version="1.0" encoding="utf-8"?>
<a:theme xmlns:a="http://schemas.openxmlformats.org/drawingml/2006/main" name="End Slides">
  <a:themeElements>
    <a:clrScheme name="CERN">
      <a:dk1>
        <a:srgbClr val="0053A1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.potx" id="{0BD87021-363C-4094-88DD-A6D0A1158204}" vid="{F6AFEA46-3E61-403F-8E23-7A49BCE470C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ERN_HSE_colors">
    <a:dk1>
      <a:srgbClr val="0055A0"/>
    </a:dk1>
    <a:lt1>
      <a:srgbClr val="FFFFFF"/>
    </a:lt1>
    <a:dk2>
      <a:srgbClr val="1C8DCD"/>
    </a:dk2>
    <a:lt2>
      <a:srgbClr val="E7E6E6"/>
    </a:lt2>
    <a:accent1>
      <a:srgbClr val="1C998E"/>
    </a:accent1>
    <a:accent2>
      <a:srgbClr val="418AC5"/>
    </a:accent2>
    <a:accent3>
      <a:srgbClr val="5EC135"/>
    </a:accent3>
    <a:accent4>
      <a:srgbClr val="E8BE28"/>
    </a:accent4>
    <a:accent5>
      <a:srgbClr val="A0252B"/>
    </a:accent5>
    <a:accent6>
      <a:srgbClr val="1A4670"/>
    </a:accent6>
    <a:hlink>
      <a:srgbClr val="1C998E"/>
    </a:hlink>
    <a:folHlink>
      <a:srgbClr val="00CEB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30C98764844D4D8ACBCB1DF02D5031" ma:contentTypeVersion="0" ma:contentTypeDescription="Create a new document." ma:contentTypeScope="" ma:versionID="1e89f46d3557922031f928f5fd5ba74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F6C63D-1F57-4290-99C7-4267BB2AA3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17B52D9-B0F5-4D9B-A5A6-132FFF5719CA}">
  <ds:schemaRefs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815FE79-F48A-4A45-9314-423DA5897B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Presentation3</Template>
  <TotalTime>12674</TotalTime>
  <Words>1034</Words>
  <Application>Microsoft Macintosh PowerPoint</Application>
  <PresentationFormat>Widescreen</PresentationFormat>
  <Paragraphs>127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CERNCorporate16-9</vt:lpstr>
      <vt:lpstr>End Slides</vt:lpstr>
      <vt:lpstr>PowerPoint Presentation</vt:lpstr>
      <vt:lpstr>Project and Experiment Safety Support (PESS)</vt:lpstr>
      <vt:lpstr>PESS - Context</vt:lpstr>
      <vt:lpstr>Approach</vt:lpstr>
      <vt:lpstr>Project Types</vt:lpstr>
      <vt:lpstr>Project Initiation</vt:lpstr>
      <vt:lpstr>Project Support</vt:lpstr>
      <vt:lpstr>Type 1 Team – Offices and Tertiary Buildings</vt:lpstr>
      <vt:lpstr>Type 2 Projects – Industrial Installations (current approach)</vt:lpstr>
      <vt:lpstr>Type 3 Projects – Experiments, Beam, and Underground Facilities</vt:lpstr>
      <vt:lpstr>Type 4 Projects – Studies </vt:lpstr>
      <vt:lpstr>PESS Improvement Activity in 2019</vt:lpstr>
      <vt:lpstr>PESS Improvement Activity in 2019</vt:lpstr>
      <vt:lpstr>Example: Type 2 Team</vt:lpstr>
      <vt:lpstr>Key Features of the Type 2 Team</vt:lpstr>
      <vt:lpstr>PowerPoint Presentation</vt:lpstr>
    </vt:vector>
  </TitlesOfParts>
  <Company>CERN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Derek Mathieson</dc:creator>
  <cp:lastModifiedBy>Simon Marsh</cp:lastModifiedBy>
  <cp:revision>241</cp:revision>
  <dcterms:created xsi:type="dcterms:W3CDTF">2016-01-26T10:53:29Z</dcterms:created>
  <dcterms:modified xsi:type="dcterms:W3CDTF">2019-05-14T07:26:52Z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0x0101006030C98764844D4D8ACBCB1DF02D5031</vt:lpwstr>
  </property>
</Properties>
</file>