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30"/>
  </p:notesMasterIdLst>
  <p:sldIdLst>
    <p:sldId id="257" r:id="rId3"/>
    <p:sldId id="300" r:id="rId4"/>
    <p:sldId id="331" r:id="rId5"/>
    <p:sldId id="305" r:id="rId6"/>
    <p:sldId id="307" r:id="rId7"/>
    <p:sldId id="308" r:id="rId8"/>
    <p:sldId id="301" r:id="rId9"/>
    <p:sldId id="302" r:id="rId10"/>
    <p:sldId id="303" r:id="rId11"/>
    <p:sldId id="304" r:id="rId12"/>
    <p:sldId id="309" r:id="rId13"/>
    <p:sldId id="310" r:id="rId14"/>
    <p:sldId id="323" r:id="rId15"/>
    <p:sldId id="319" r:id="rId16"/>
    <p:sldId id="327" r:id="rId17"/>
    <p:sldId id="311" r:id="rId18"/>
    <p:sldId id="316" r:id="rId19"/>
    <p:sldId id="315" r:id="rId20"/>
    <p:sldId id="314" r:id="rId21"/>
    <p:sldId id="313" r:id="rId22"/>
    <p:sldId id="325" r:id="rId23"/>
    <p:sldId id="329" r:id="rId24"/>
    <p:sldId id="330" r:id="rId25"/>
    <p:sldId id="318" r:id="rId26"/>
    <p:sldId id="328" r:id="rId27"/>
    <p:sldId id="312" r:id="rId28"/>
    <p:sldId id="299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053807-2CC2-45C9-A2E1-BB25C1B50A86}">
          <p14:sldIdLst>
            <p14:sldId id="257"/>
            <p14:sldId id="300"/>
            <p14:sldId id="331"/>
          </p14:sldIdLst>
        </p14:section>
        <p14:section name="Introduction" id="{390C11D1-8A90-4C9F-95A7-26F05D5328DE}">
          <p14:sldIdLst>
            <p14:sldId id="305"/>
            <p14:sldId id="307"/>
            <p14:sldId id="308"/>
            <p14:sldId id="301"/>
            <p14:sldId id="302"/>
            <p14:sldId id="303"/>
            <p14:sldId id="304"/>
          </p14:sldIdLst>
        </p14:section>
        <p14:section name="Project organisation" id="{FFA46CE7-83E8-4D60-821B-FB9981489D35}">
          <p14:sldIdLst>
            <p14:sldId id="309"/>
            <p14:sldId id="310"/>
            <p14:sldId id="323"/>
            <p14:sldId id="319"/>
            <p14:sldId id="327"/>
          </p14:sldIdLst>
        </p14:section>
        <p14:section name="ISOLDE target area" id="{BD496798-450B-40BC-8E94-22F8A28A4856}">
          <p14:sldIdLst>
            <p14:sldId id="311"/>
            <p14:sldId id="316"/>
            <p14:sldId id="315"/>
            <p14:sldId id="314"/>
            <p14:sldId id="313"/>
            <p14:sldId id="325"/>
            <p14:sldId id="329"/>
            <p14:sldId id="330"/>
            <p14:sldId id="318"/>
          </p14:sldIdLst>
        </p14:section>
        <p14:section name="Conclusions" id="{AA4BCA27-00FE-463B-BD88-7B4FB1B70AC9}">
          <p14:sldIdLst>
            <p14:sldId id="328"/>
            <p14:sldId id="312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5394" autoAdjust="0"/>
  </p:normalViewPr>
  <p:slideViewPr>
    <p:cSldViewPr snapToGrid="0">
      <p:cViewPr>
        <p:scale>
          <a:sx n="75" d="100"/>
          <a:sy n="75" d="100"/>
        </p:scale>
        <p:origin x="1166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E0F6-951C-425C-9332-0C102B53129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FAC84-B53D-4C74-88DB-C6F7F1D6CFF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3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9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25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0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4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911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88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02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56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190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23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46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524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764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7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0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51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3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92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2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38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3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80" y="2603638"/>
            <a:ext cx="1668840" cy="1650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F4E0A6-B000-E949-B7B2-BBB44381C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1" y="0"/>
            <a:ext cx="12372622" cy="6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248625" y="2582248"/>
            <a:ext cx="1694751" cy="1693505"/>
            <a:chOff x="5002612" y="2336416"/>
            <a:chExt cx="2186777" cy="2185169"/>
          </a:xfrm>
        </p:grpSpPr>
        <p:sp>
          <p:nvSpPr>
            <p:cNvPr id="7" name="Rectangle 6"/>
            <p:cNvSpPr/>
            <p:nvPr userDrawn="1"/>
          </p:nvSpPr>
          <p:spPr>
            <a:xfrm>
              <a:off x="5002612" y="2336416"/>
              <a:ext cx="2186777" cy="218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580" y="2603638"/>
              <a:ext cx="1668840" cy="1650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42" y="4300467"/>
            <a:ext cx="1671914" cy="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260975" y="2603500"/>
            <a:ext cx="1670050" cy="1651000"/>
            <a:chOff x="3314" y="1640"/>
            <a:chExt cx="1052" cy="1040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400" y="1928"/>
              <a:ext cx="137" cy="159"/>
            </a:xfrm>
            <a:custGeom>
              <a:avLst/>
              <a:gdLst>
                <a:gd name="T0" fmla="*/ 134 w 137"/>
                <a:gd name="T1" fmla="*/ 143 h 159"/>
                <a:gd name="T2" fmla="*/ 117 w 137"/>
                <a:gd name="T3" fmla="*/ 151 h 159"/>
                <a:gd name="T4" fmla="*/ 92 w 137"/>
                <a:gd name="T5" fmla="*/ 157 h 159"/>
                <a:gd name="T6" fmla="*/ 82 w 137"/>
                <a:gd name="T7" fmla="*/ 159 h 159"/>
                <a:gd name="T8" fmla="*/ 48 w 137"/>
                <a:gd name="T9" fmla="*/ 153 h 159"/>
                <a:gd name="T10" fmla="*/ 22 w 137"/>
                <a:gd name="T11" fmla="*/ 137 h 159"/>
                <a:gd name="T12" fmla="*/ 5 w 137"/>
                <a:gd name="T13" fmla="*/ 111 h 159"/>
                <a:gd name="T14" fmla="*/ 0 w 137"/>
                <a:gd name="T15" fmla="*/ 79 h 159"/>
                <a:gd name="T16" fmla="*/ 1 w 137"/>
                <a:gd name="T17" fmla="*/ 62 h 159"/>
                <a:gd name="T18" fmla="*/ 12 w 137"/>
                <a:gd name="T19" fmla="*/ 33 h 159"/>
                <a:gd name="T20" fmla="*/ 35 w 137"/>
                <a:gd name="T21" fmla="*/ 13 h 159"/>
                <a:gd name="T22" fmla="*/ 67 w 137"/>
                <a:gd name="T23" fmla="*/ 2 h 159"/>
                <a:gd name="T24" fmla="*/ 84 w 137"/>
                <a:gd name="T25" fmla="*/ 0 h 159"/>
                <a:gd name="T26" fmla="*/ 112 w 137"/>
                <a:gd name="T27" fmla="*/ 3 h 159"/>
                <a:gd name="T28" fmla="*/ 137 w 137"/>
                <a:gd name="T29" fmla="*/ 10 h 159"/>
                <a:gd name="T30" fmla="*/ 134 w 137"/>
                <a:gd name="T31" fmla="*/ 20 h 159"/>
                <a:gd name="T32" fmla="*/ 130 w 137"/>
                <a:gd name="T33" fmla="*/ 29 h 159"/>
                <a:gd name="T34" fmla="*/ 122 w 137"/>
                <a:gd name="T35" fmla="*/ 22 h 159"/>
                <a:gd name="T36" fmla="*/ 98 w 137"/>
                <a:gd name="T37" fmla="*/ 12 h 159"/>
                <a:gd name="T38" fmla="*/ 82 w 137"/>
                <a:gd name="T39" fmla="*/ 10 h 159"/>
                <a:gd name="T40" fmla="*/ 61 w 137"/>
                <a:gd name="T41" fmla="*/ 14 h 159"/>
                <a:gd name="T42" fmla="*/ 42 w 137"/>
                <a:gd name="T43" fmla="*/ 27 h 159"/>
                <a:gd name="T44" fmla="*/ 28 w 137"/>
                <a:gd name="T45" fmla="*/ 49 h 159"/>
                <a:gd name="T46" fmla="*/ 22 w 137"/>
                <a:gd name="T47" fmla="*/ 79 h 159"/>
                <a:gd name="T48" fmla="*/ 24 w 137"/>
                <a:gd name="T49" fmla="*/ 94 h 159"/>
                <a:gd name="T50" fmla="*/ 34 w 137"/>
                <a:gd name="T51" fmla="*/ 120 h 159"/>
                <a:gd name="T52" fmla="*/ 52 w 137"/>
                <a:gd name="T53" fmla="*/ 137 h 159"/>
                <a:gd name="T54" fmla="*/ 74 w 137"/>
                <a:gd name="T55" fmla="*/ 146 h 159"/>
                <a:gd name="T56" fmla="*/ 85 w 137"/>
                <a:gd name="T57" fmla="*/ 147 h 159"/>
                <a:gd name="T58" fmla="*/ 102 w 137"/>
                <a:gd name="T59" fmla="*/ 144 h 159"/>
                <a:gd name="T60" fmla="*/ 117 w 137"/>
                <a:gd name="T61" fmla="*/ 139 h 159"/>
                <a:gd name="T62" fmla="*/ 137 w 137"/>
                <a:gd name="T63" fmla="*/ 124 h 159"/>
                <a:gd name="T64" fmla="*/ 134 w 137"/>
                <a:gd name="T65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59">
                  <a:moveTo>
                    <a:pt x="134" y="143"/>
                  </a:moveTo>
                  <a:lnTo>
                    <a:pt x="134" y="143"/>
                  </a:lnTo>
                  <a:lnTo>
                    <a:pt x="127" y="147"/>
                  </a:lnTo>
                  <a:lnTo>
                    <a:pt x="117" y="151"/>
                  </a:lnTo>
                  <a:lnTo>
                    <a:pt x="101" y="156"/>
                  </a:lnTo>
                  <a:lnTo>
                    <a:pt x="92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65" y="157"/>
                  </a:lnTo>
                  <a:lnTo>
                    <a:pt x="48" y="153"/>
                  </a:lnTo>
                  <a:lnTo>
                    <a:pt x="34" y="146"/>
                  </a:lnTo>
                  <a:lnTo>
                    <a:pt x="22" y="137"/>
                  </a:lnTo>
                  <a:lnTo>
                    <a:pt x="12" y="124"/>
                  </a:lnTo>
                  <a:lnTo>
                    <a:pt x="5" y="111"/>
                  </a:lnTo>
                  <a:lnTo>
                    <a:pt x="1" y="96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5" y="13"/>
                  </a:lnTo>
                  <a:lnTo>
                    <a:pt x="50" y="6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2" y="3"/>
                  </a:lnTo>
                  <a:lnTo>
                    <a:pt x="127" y="7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4" y="20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2" y="22"/>
                  </a:lnTo>
                  <a:lnTo>
                    <a:pt x="111" y="16"/>
                  </a:lnTo>
                  <a:lnTo>
                    <a:pt x="9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72" y="10"/>
                  </a:lnTo>
                  <a:lnTo>
                    <a:pt x="61" y="14"/>
                  </a:lnTo>
                  <a:lnTo>
                    <a:pt x="51" y="19"/>
                  </a:lnTo>
                  <a:lnTo>
                    <a:pt x="42" y="27"/>
                  </a:lnTo>
                  <a:lnTo>
                    <a:pt x="34" y="36"/>
                  </a:lnTo>
                  <a:lnTo>
                    <a:pt x="28" y="49"/>
                  </a:lnTo>
                  <a:lnTo>
                    <a:pt x="24" y="63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4" y="94"/>
                  </a:lnTo>
                  <a:lnTo>
                    <a:pt x="28" y="107"/>
                  </a:lnTo>
                  <a:lnTo>
                    <a:pt x="34" y="120"/>
                  </a:lnTo>
                  <a:lnTo>
                    <a:pt x="42" y="129"/>
                  </a:lnTo>
                  <a:lnTo>
                    <a:pt x="52" y="137"/>
                  </a:lnTo>
                  <a:lnTo>
                    <a:pt x="62" y="143"/>
                  </a:lnTo>
                  <a:lnTo>
                    <a:pt x="74" y="146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94" y="146"/>
                  </a:lnTo>
                  <a:lnTo>
                    <a:pt x="102" y="144"/>
                  </a:lnTo>
                  <a:lnTo>
                    <a:pt x="110" y="143"/>
                  </a:lnTo>
                  <a:lnTo>
                    <a:pt x="117" y="139"/>
                  </a:lnTo>
                  <a:lnTo>
                    <a:pt x="127" y="131"/>
                  </a:lnTo>
                  <a:lnTo>
                    <a:pt x="137" y="124"/>
                  </a:lnTo>
                  <a:lnTo>
                    <a:pt x="137" y="126"/>
                  </a:lnTo>
                  <a:lnTo>
                    <a:pt x="13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562" y="1931"/>
              <a:ext cx="96" cy="153"/>
            </a:xfrm>
            <a:custGeom>
              <a:avLst/>
              <a:gdLst>
                <a:gd name="T0" fmla="*/ 95 w 96"/>
                <a:gd name="T1" fmla="*/ 144 h 153"/>
                <a:gd name="T2" fmla="*/ 95 w 96"/>
                <a:gd name="T3" fmla="*/ 144 h 153"/>
                <a:gd name="T4" fmla="*/ 96 w 96"/>
                <a:gd name="T5" fmla="*/ 136 h 153"/>
                <a:gd name="T6" fmla="*/ 96 w 96"/>
                <a:gd name="T7" fmla="*/ 136 h 153"/>
                <a:gd name="T8" fmla="*/ 59 w 96"/>
                <a:gd name="T9" fmla="*/ 137 h 153"/>
                <a:gd name="T10" fmla="*/ 23 w 96"/>
                <a:gd name="T11" fmla="*/ 138 h 153"/>
                <a:gd name="T12" fmla="*/ 23 w 96"/>
                <a:gd name="T13" fmla="*/ 138 h 153"/>
                <a:gd name="T14" fmla="*/ 23 w 96"/>
                <a:gd name="T15" fmla="*/ 80 h 153"/>
                <a:gd name="T16" fmla="*/ 23 w 96"/>
                <a:gd name="T17" fmla="*/ 80 h 153"/>
                <a:gd name="T18" fmla="*/ 47 w 96"/>
                <a:gd name="T19" fmla="*/ 80 h 153"/>
                <a:gd name="T20" fmla="*/ 79 w 96"/>
                <a:gd name="T21" fmla="*/ 81 h 153"/>
                <a:gd name="T22" fmla="*/ 79 w 96"/>
                <a:gd name="T23" fmla="*/ 81 h 153"/>
                <a:gd name="T24" fmla="*/ 77 w 96"/>
                <a:gd name="T25" fmla="*/ 74 h 153"/>
                <a:gd name="T26" fmla="*/ 77 w 96"/>
                <a:gd name="T27" fmla="*/ 74 h 153"/>
                <a:gd name="T28" fmla="*/ 79 w 96"/>
                <a:gd name="T29" fmla="*/ 66 h 153"/>
                <a:gd name="T30" fmla="*/ 79 w 96"/>
                <a:gd name="T31" fmla="*/ 66 h 153"/>
                <a:gd name="T32" fmla="*/ 56 w 96"/>
                <a:gd name="T33" fmla="*/ 67 h 153"/>
                <a:gd name="T34" fmla="*/ 23 w 96"/>
                <a:gd name="T35" fmla="*/ 67 h 153"/>
                <a:gd name="T36" fmla="*/ 23 w 96"/>
                <a:gd name="T37" fmla="*/ 67 h 153"/>
                <a:gd name="T38" fmla="*/ 23 w 96"/>
                <a:gd name="T39" fmla="*/ 11 h 153"/>
                <a:gd name="T40" fmla="*/ 23 w 96"/>
                <a:gd name="T41" fmla="*/ 11 h 153"/>
                <a:gd name="T42" fmla="*/ 63 w 96"/>
                <a:gd name="T43" fmla="*/ 13 h 153"/>
                <a:gd name="T44" fmla="*/ 93 w 96"/>
                <a:gd name="T45" fmla="*/ 14 h 153"/>
                <a:gd name="T46" fmla="*/ 93 w 96"/>
                <a:gd name="T47" fmla="*/ 14 h 153"/>
                <a:gd name="T48" fmla="*/ 92 w 96"/>
                <a:gd name="T49" fmla="*/ 7 h 153"/>
                <a:gd name="T50" fmla="*/ 92 w 96"/>
                <a:gd name="T51" fmla="*/ 7 h 153"/>
                <a:gd name="T52" fmla="*/ 93 w 96"/>
                <a:gd name="T53" fmla="*/ 0 h 153"/>
                <a:gd name="T54" fmla="*/ 93 w 96"/>
                <a:gd name="T55" fmla="*/ 0 h 153"/>
                <a:gd name="T56" fmla="*/ 47 w 96"/>
                <a:gd name="T57" fmla="*/ 1 h 153"/>
                <a:gd name="T58" fmla="*/ 47 w 96"/>
                <a:gd name="T59" fmla="*/ 1 h 153"/>
                <a:gd name="T60" fmla="*/ 0 w 96"/>
                <a:gd name="T61" fmla="*/ 0 h 153"/>
                <a:gd name="T62" fmla="*/ 0 w 96"/>
                <a:gd name="T63" fmla="*/ 0 h 153"/>
                <a:gd name="T64" fmla="*/ 0 w 96"/>
                <a:gd name="T65" fmla="*/ 29 h 153"/>
                <a:gd name="T66" fmla="*/ 2 w 96"/>
                <a:gd name="T67" fmla="*/ 57 h 153"/>
                <a:gd name="T68" fmla="*/ 2 w 96"/>
                <a:gd name="T69" fmla="*/ 94 h 153"/>
                <a:gd name="T70" fmla="*/ 2 w 96"/>
                <a:gd name="T71" fmla="*/ 94 h 153"/>
                <a:gd name="T72" fmla="*/ 0 w 96"/>
                <a:gd name="T73" fmla="*/ 124 h 153"/>
                <a:gd name="T74" fmla="*/ 0 w 96"/>
                <a:gd name="T75" fmla="*/ 153 h 153"/>
                <a:gd name="T76" fmla="*/ 0 w 96"/>
                <a:gd name="T77" fmla="*/ 153 h 153"/>
                <a:gd name="T78" fmla="*/ 47 w 96"/>
                <a:gd name="T79" fmla="*/ 151 h 153"/>
                <a:gd name="T80" fmla="*/ 47 w 96"/>
                <a:gd name="T81" fmla="*/ 151 h 153"/>
                <a:gd name="T82" fmla="*/ 49 w 96"/>
                <a:gd name="T83" fmla="*/ 151 h 153"/>
                <a:gd name="T84" fmla="*/ 49 w 96"/>
                <a:gd name="T85" fmla="*/ 151 h 153"/>
                <a:gd name="T86" fmla="*/ 66 w 96"/>
                <a:gd name="T87" fmla="*/ 151 h 153"/>
                <a:gd name="T88" fmla="*/ 66 w 96"/>
                <a:gd name="T89" fmla="*/ 151 h 153"/>
                <a:gd name="T90" fmla="*/ 96 w 96"/>
                <a:gd name="T91" fmla="*/ 153 h 153"/>
                <a:gd name="T92" fmla="*/ 96 w 96"/>
                <a:gd name="T93" fmla="*/ 153 h 153"/>
                <a:gd name="T94" fmla="*/ 96 w 96"/>
                <a:gd name="T95" fmla="*/ 153 h 153"/>
                <a:gd name="T96" fmla="*/ 96 w 96"/>
                <a:gd name="T97" fmla="*/ 153 h 153"/>
                <a:gd name="T98" fmla="*/ 95 w 96"/>
                <a:gd name="T99" fmla="*/ 144 h 153"/>
                <a:gd name="T100" fmla="*/ 95 w 96"/>
                <a:gd name="T10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53">
                  <a:moveTo>
                    <a:pt x="95" y="144"/>
                  </a:moveTo>
                  <a:lnTo>
                    <a:pt x="95" y="144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59" y="137"/>
                  </a:lnTo>
                  <a:lnTo>
                    <a:pt x="23" y="138"/>
                  </a:lnTo>
                  <a:lnTo>
                    <a:pt x="23" y="138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47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56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63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" y="57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12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5" y="144"/>
                  </a:lnTo>
                  <a:lnTo>
                    <a:pt x="9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684" y="1931"/>
              <a:ext cx="117" cy="153"/>
            </a:xfrm>
            <a:custGeom>
              <a:avLst/>
              <a:gdLst>
                <a:gd name="T0" fmla="*/ 23 w 117"/>
                <a:gd name="T1" fmla="*/ 96 h 153"/>
                <a:gd name="T2" fmla="*/ 23 w 117"/>
                <a:gd name="T3" fmla="*/ 124 h 153"/>
                <a:gd name="T4" fmla="*/ 24 w 117"/>
                <a:gd name="T5" fmla="*/ 153 h 153"/>
                <a:gd name="T6" fmla="*/ 13 w 117"/>
                <a:gd name="T7" fmla="*/ 151 h 153"/>
                <a:gd name="T8" fmla="*/ 0 w 117"/>
                <a:gd name="T9" fmla="*/ 153 h 153"/>
                <a:gd name="T10" fmla="*/ 3 w 117"/>
                <a:gd name="T11" fmla="*/ 96 h 153"/>
                <a:gd name="T12" fmla="*/ 3 w 117"/>
                <a:gd name="T13" fmla="*/ 57 h 153"/>
                <a:gd name="T14" fmla="*/ 0 w 117"/>
                <a:gd name="T15" fmla="*/ 0 h 153"/>
                <a:gd name="T16" fmla="*/ 28 w 117"/>
                <a:gd name="T17" fmla="*/ 1 h 153"/>
                <a:gd name="T18" fmla="*/ 53 w 117"/>
                <a:gd name="T19" fmla="*/ 0 h 153"/>
                <a:gd name="T20" fmla="*/ 63 w 117"/>
                <a:gd name="T21" fmla="*/ 0 h 153"/>
                <a:gd name="T22" fmla="*/ 80 w 117"/>
                <a:gd name="T23" fmla="*/ 3 h 153"/>
                <a:gd name="T24" fmla="*/ 92 w 117"/>
                <a:gd name="T25" fmla="*/ 11 h 153"/>
                <a:gd name="T26" fmla="*/ 100 w 117"/>
                <a:gd name="T27" fmla="*/ 26 h 153"/>
                <a:gd name="T28" fmla="*/ 101 w 117"/>
                <a:gd name="T29" fmla="*/ 34 h 153"/>
                <a:gd name="T30" fmla="*/ 97 w 117"/>
                <a:gd name="T31" fmla="*/ 54 h 153"/>
                <a:gd name="T32" fmla="*/ 84 w 117"/>
                <a:gd name="T33" fmla="*/ 66 h 153"/>
                <a:gd name="T34" fmla="*/ 70 w 117"/>
                <a:gd name="T35" fmla="*/ 74 h 153"/>
                <a:gd name="T36" fmla="*/ 55 w 117"/>
                <a:gd name="T37" fmla="*/ 77 h 153"/>
                <a:gd name="T38" fmla="*/ 117 w 117"/>
                <a:gd name="T39" fmla="*/ 153 h 153"/>
                <a:gd name="T40" fmla="*/ 104 w 117"/>
                <a:gd name="T41" fmla="*/ 151 h 153"/>
                <a:gd name="T42" fmla="*/ 90 w 117"/>
                <a:gd name="T43" fmla="*/ 153 h 153"/>
                <a:gd name="T44" fmla="*/ 65 w 117"/>
                <a:gd name="T45" fmla="*/ 117 h 153"/>
                <a:gd name="T46" fmla="*/ 34 w 117"/>
                <a:gd name="T47" fmla="*/ 77 h 153"/>
                <a:gd name="T48" fmla="*/ 23 w 117"/>
                <a:gd name="T49" fmla="*/ 77 h 153"/>
                <a:gd name="T50" fmla="*/ 37 w 117"/>
                <a:gd name="T51" fmla="*/ 70 h 153"/>
                <a:gd name="T52" fmla="*/ 51 w 117"/>
                <a:gd name="T53" fmla="*/ 69 h 153"/>
                <a:gd name="T54" fmla="*/ 65 w 117"/>
                <a:gd name="T55" fmla="*/ 63 h 153"/>
                <a:gd name="T56" fmla="*/ 75 w 117"/>
                <a:gd name="T57" fmla="*/ 53 h 153"/>
                <a:gd name="T58" fmla="*/ 80 w 117"/>
                <a:gd name="T59" fmla="*/ 39 h 153"/>
                <a:gd name="T60" fmla="*/ 78 w 117"/>
                <a:gd name="T61" fmla="*/ 30 h 153"/>
                <a:gd name="T62" fmla="*/ 72 w 117"/>
                <a:gd name="T63" fmla="*/ 19 h 153"/>
                <a:gd name="T64" fmla="*/ 63 w 117"/>
                <a:gd name="T65" fmla="*/ 13 h 153"/>
                <a:gd name="T66" fmla="*/ 45 w 117"/>
                <a:gd name="T67" fmla="*/ 9 h 153"/>
                <a:gd name="T68" fmla="*/ 24 w 117"/>
                <a:gd name="T69" fmla="*/ 10 h 153"/>
                <a:gd name="T70" fmla="*/ 23 w 117"/>
                <a:gd name="T71" fmla="*/ 57 h 153"/>
                <a:gd name="T72" fmla="*/ 23 w 117"/>
                <a:gd name="T73" fmla="*/ 69 h 153"/>
                <a:gd name="T74" fmla="*/ 37 w 117"/>
                <a:gd name="T75" fmla="*/ 7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53">
                  <a:moveTo>
                    <a:pt x="23" y="77"/>
                  </a:moveTo>
                  <a:lnTo>
                    <a:pt x="23" y="96"/>
                  </a:lnTo>
                  <a:lnTo>
                    <a:pt x="23" y="96"/>
                  </a:lnTo>
                  <a:lnTo>
                    <a:pt x="23" y="124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" y="124"/>
                  </a:lnTo>
                  <a:lnTo>
                    <a:pt x="3" y="96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1" y="1"/>
                  </a:lnTo>
                  <a:lnTo>
                    <a:pt x="80" y="3"/>
                  </a:lnTo>
                  <a:lnTo>
                    <a:pt x="87" y="7"/>
                  </a:lnTo>
                  <a:lnTo>
                    <a:pt x="92" y="11"/>
                  </a:lnTo>
                  <a:lnTo>
                    <a:pt x="97" y="17"/>
                  </a:lnTo>
                  <a:lnTo>
                    <a:pt x="100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0" y="46"/>
                  </a:lnTo>
                  <a:lnTo>
                    <a:pt x="97" y="54"/>
                  </a:lnTo>
                  <a:lnTo>
                    <a:pt x="91" y="61"/>
                  </a:lnTo>
                  <a:lnTo>
                    <a:pt x="84" y="66"/>
                  </a:lnTo>
                  <a:lnTo>
                    <a:pt x="77" y="70"/>
                  </a:lnTo>
                  <a:lnTo>
                    <a:pt x="70" y="74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85" y="114"/>
                  </a:lnTo>
                  <a:lnTo>
                    <a:pt x="117" y="153"/>
                  </a:lnTo>
                  <a:lnTo>
                    <a:pt x="117" y="153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65" y="117"/>
                  </a:lnTo>
                  <a:lnTo>
                    <a:pt x="50" y="9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3" y="77"/>
                  </a:lnTo>
                  <a:lnTo>
                    <a:pt x="23" y="77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51" y="69"/>
                  </a:lnTo>
                  <a:lnTo>
                    <a:pt x="58" y="66"/>
                  </a:lnTo>
                  <a:lnTo>
                    <a:pt x="65" y="63"/>
                  </a:lnTo>
                  <a:lnTo>
                    <a:pt x="71" y="59"/>
                  </a:lnTo>
                  <a:lnTo>
                    <a:pt x="75" y="53"/>
                  </a:lnTo>
                  <a:lnTo>
                    <a:pt x="78" y="47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8" y="30"/>
                  </a:lnTo>
                  <a:lnTo>
                    <a:pt x="77" y="24"/>
                  </a:lnTo>
                  <a:lnTo>
                    <a:pt x="72" y="19"/>
                  </a:lnTo>
                  <a:lnTo>
                    <a:pt x="68" y="16"/>
                  </a:lnTo>
                  <a:lnTo>
                    <a:pt x="63" y="13"/>
                  </a:lnTo>
                  <a:lnTo>
                    <a:pt x="57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3821" y="1930"/>
              <a:ext cx="135" cy="155"/>
            </a:xfrm>
            <a:custGeom>
              <a:avLst/>
              <a:gdLst>
                <a:gd name="T0" fmla="*/ 135 w 135"/>
                <a:gd name="T1" fmla="*/ 1 h 155"/>
                <a:gd name="T2" fmla="*/ 135 w 135"/>
                <a:gd name="T3" fmla="*/ 1 h 155"/>
                <a:gd name="T4" fmla="*/ 125 w 135"/>
                <a:gd name="T5" fmla="*/ 1 h 155"/>
                <a:gd name="T6" fmla="*/ 125 w 135"/>
                <a:gd name="T7" fmla="*/ 1 h 155"/>
                <a:gd name="T8" fmla="*/ 117 w 135"/>
                <a:gd name="T9" fmla="*/ 1 h 155"/>
                <a:gd name="T10" fmla="*/ 117 w 135"/>
                <a:gd name="T11" fmla="*/ 1 h 155"/>
                <a:gd name="T12" fmla="*/ 118 w 135"/>
                <a:gd name="T13" fmla="*/ 37 h 155"/>
                <a:gd name="T14" fmla="*/ 120 w 135"/>
                <a:gd name="T15" fmla="*/ 74 h 155"/>
                <a:gd name="T16" fmla="*/ 120 w 135"/>
                <a:gd name="T17" fmla="*/ 74 h 155"/>
                <a:gd name="T18" fmla="*/ 118 w 135"/>
                <a:gd name="T19" fmla="*/ 114 h 155"/>
                <a:gd name="T20" fmla="*/ 118 w 135"/>
                <a:gd name="T21" fmla="*/ 114 h 155"/>
                <a:gd name="T22" fmla="*/ 10 w 135"/>
                <a:gd name="T23" fmla="*/ 0 h 155"/>
                <a:gd name="T24" fmla="*/ 1 w 135"/>
                <a:gd name="T25" fmla="*/ 0 h 155"/>
                <a:gd name="T26" fmla="*/ 1 w 135"/>
                <a:gd name="T27" fmla="*/ 0 h 155"/>
                <a:gd name="T28" fmla="*/ 3 w 135"/>
                <a:gd name="T29" fmla="*/ 57 h 155"/>
                <a:gd name="T30" fmla="*/ 3 w 135"/>
                <a:gd name="T31" fmla="*/ 57 h 155"/>
                <a:gd name="T32" fmla="*/ 3 w 135"/>
                <a:gd name="T33" fmla="*/ 109 h 155"/>
                <a:gd name="T34" fmla="*/ 0 w 135"/>
                <a:gd name="T35" fmla="*/ 154 h 155"/>
                <a:gd name="T36" fmla="*/ 0 w 135"/>
                <a:gd name="T37" fmla="*/ 154 h 155"/>
                <a:gd name="T38" fmla="*/ 10 w 135"/>
                <a:gd name="T39" fmla="*/ 152 h 155"/>
                <a:gd name="T40" fmla="*/ 10 w 135"/>
                <a:gd name="T41" fmla="*/ 152 h 155"/>
                <a:gd name="T42" fmla="*/ 20 w 135"/>
                <a:gd name="T43" fmla="*/ 154 h 155"/>
                <a:gd name="T44" fmla="*/ 20 w 135"/>
                <a:gd name="T45" fmla="*/ 154 h 155"/>
                <a:gd name="T46" fmla="*/ 18 w 135"/>
                <a:gd name="T47" fmla="*/ 118 h 155"/>
                <a:gd name="T48" fmla="*/ 17 w 135"/>
                <a:gd name="T49" fmla="*/ 79 h 155"/>
                <a:gd name="T50" fmla="*/ 17 w 135"/>
                <a:gd name="T51" fmla="*/ 79 h 155"/>
                <a:gd name="T52" fmla="*/ 17 w 135"/>
                <a:gd name="T53" fmla="*/ 38 h 155"/>
                <a:gd name="T54" fmla="*/ 17 w 135"/>
                <a:gd name="T55" fmla="*/ 38 h 155"/>
                <a:gd name="T56" fmla="*/ 71 w 135"/>
                <a:gd name="T57" fmla="*/ 95 h 155"/>
                <a:gd name="T58" fmla="*/ 107 w 135"/>
                <a:gd name="T59" fmla="*/ 134 h 155"/>
                <a:gd name="T60" fmla="*/ 127 w 135"/>
                <a:gd name="T61" fmla="*/ 155 h 155"/>
                <a:gd name="T62" fmla="*/ 134 w 135"/>
                <a:gd name="T63" fmla="*/ 155 h 155"/>
                <a:gd name="T64" fmla="*/ 134 w 135"/>
                <a:gd name="T65" fmla="*/ 155 h 155"/>
                <a:gd name="T66" fmla="*/ 132 w 135"/>
                <a:gd name="T67" fmla="*/ 98 h 155"/>
                <a:gd name="T68" fmla="*/ 132 w 135"/>
                <a:gd name="T69" fmla="*/ 98 h 155"/>
                <a:gd name="T70" fmla="*/ 134 w 135"/>
                <a:gd name="T71" fmla="*/ 45 h 155"/>
                <a:gd name="T72" fmla="*/ 135 w 135"/>
                <a:gd name="T73" fmla="*/ 1 h 155"/>
                <a:gd name="T74" fmla="*/ 135 w 135"/>
                <a:gd name="T7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55">
                  <a:moveTo>
                    <a:pt x="135" y="1"/>
                  </a:moveTo>
                  <a:lnTo>
                    <a:pt x="13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37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10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18" y="11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1" y="95"/>
                  </a:lnTo>
                  <a:lnTo>
                    <a:pt x="107" y="134"/>
                  </a:lnTo>
                  <a:lnTo>
                    <a:pt x="127" y="155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4" y="45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477" y="2144"/>
              <a:ext cx="77" cy="185"/>
            </a:xfrm>
            <a:custGeom>
              <a:avLst/>
              <a:gdLst>
                <a:gd name="T0" fmla="*/ 77 w 77"/>
                <a:gd name="T1" fmla="*/ 185 h 185"/>
                <a:gd name="T2" fmla="*/ 77 w 77"/>
                <a:gd name="T3" fmla="*/ 185 h 185"/>
                <a:gd name="T4" fmla="*/ 63 w 77"/>
                <a:gd name="T5" fmla="*/ 159 h 185"/>
                <a:gd name="T6" fmla="*/ 50 w 77"/>
                <a:gd name="T7" fmla="*/ 134 h 185"/>
                <a:gd name="T8" fmla="*/ 40 w 77"/>
                <a:gd name="T9" fmla="*/ 109 h 185"/>
                <a:gd name="T10" fmla="*/ 33 w 77"/>
                <a:gd name="T11" fmla="*/ 85 h 185"/>
                <a:gd name="T12" fmla="*/ 27 w 77"/>
                <a:gd name="T13" fmla="*/ 62 h 185"/>
                <a:gd name="T14" fmla="*/ 23 w 77"/>
                <a:gd name="T15" fmla="*/ 40 h 185"/>
                <a:gd name="T16" fmla="*/ 20 w 77"/>
                <a:gd name="T17" fmla="*/ 18 h 185"/>
                <a:gd name="T18" fmla="*/ 20 w 77"/>
                <a:gd name="T19" fmla="*/ 0 h 185"/>
                <a:gd name="T20" fmla="*/ 20 w 77"/>
                <a:gd name="T21" fmla="*/ 0 h 185"/>
                <a:gd name="T22" fmla="*/ 0 w 77"/>
                <a:gd name="T23" fmla="*/ 0 h 185"/>
                <a:gd name="T24" fmla="*/ 0 w 77"/>
                <a:gd name="T25" fmla="*/ 0 h 185"/>
                <a:gd name="T26" fmla="*/ 0 w 77"/>
                <a:gd name="T27" fmla="*/ 20 h 185"/>
                <a:gd name="T28" fmla="*/ 3 w 77"/>
                <a:gd name="T29" fmla="*/ 41 h 185"/>
                <a:gd name="T30" fmla="*/ 7 w 77"/>
                <a:gd name="T31" fmla="*/ 62 h 185"/>
                <a:gd name="T32" fmla="*/ 11 w 77"/>
                <a:gd name="T33" fmla="*/ 84 h 185"/>
                <a:gd name="T34" fmla="*/ 17 w 77"/>
                <a:gd name="T35" fmla="*/ 105 h 185"/>
                <a:gd name="T36" fmla="*/ 25 w 77"/>
                <a:gd name="T37" fmla="*/ 127 h 185"/>
                <a:gd name="T38" fmla="*/ 34 w 77"/>
                <a:gd name="T39" fmla="*/ 148 h 185"/>
                <a:gd name="T40" fmla="*/ 44 w 77"/>
                <a:gd name="T41" fmla="*/ 169 h 185"/>
                <a:gd name="T42" fmla="*/ 44 w 77"/>
                <a:gd name="T43" fmla="*/ 169 h 185"/>
                <a:gd name="T44" fmla="*/ 51 w 77"/>
                <a:gd name="T45" fmla="*/ 174 h 185"/>
                <a:gd name="T46" fmla="*/ 60 w 77"/>
                <a:gd name="T47" fmla="*/ 178 h 185"/>
                <a:gd name="T48" fmla="*/ 77 w 77"/>
                <a:gd name="T49" fmla="*/ 185 h 185"/>
                <a:gd name="T50" fmla="*/ 77 w 77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85">
                  <a:moveTo>
                    <a:pt x="77" y="185"/>
                  </a:moveTo>
                  <a:lnTo>
                    <a:pt x="77" y="185"/>
                  </a:lnTo>
                  <a:lnTo>
                    <a:pt x="63" y="159"/>
                  </a:lnTo>
                  <a:lnTo>
                    <a:pt x="50" y="134"/>
                  </a:lnTo>
                  <a:lnTo>
                    <a:pt x="40" y="109"/>
                  </a:lnTo>
                  <a:lnTo>
                    <a:pt x="33" y="85"/>
                  </a:lnTo>
                  <a:lnTo>
                    <a:pt x="27" y="62"/>
                  </a:lnTo>
                  <a:lnTo>
                    <a:pt x="23" y="40"/>
                  </a:lnTo>
                  <a:lnTo>
                    <a:pt x="20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" y="41"/>
                  </a:lnTo>
                  <a:lnTo>
                    <a:pt x="7" y="62"/>
                  </a:lnTo>
                  <a:lnTo>
                    <a:pt x="11" y="84"/>
                  </a:lnTo>
                  <a:lnTo>
                    <a:pt x="17" y="105"/>
                  </a:lnTo>
                  <a:lnTo>
                    <a:pt x="25" y="127"/>
                  </a:lnTo>
                  <a:lnTo>
                    <a:pt x="34" y="14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51" y="174"/>
                  </a:lnTo>
                  <a:lnTo>
                    <a:pt x="60" y="178"/>
                  </a:lnTo>
                  <a:lnTo>
                    <a:pt x="77" y="185"/>
                  </a:lnTo>
                  <a:lnTo>
                    <a:pt x="77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314" y="1640"/>
              <a:ext cx="1052" cy="1040"/>
            </a:xfrm>
            <a:custGeom>
              <a:avLst/>
              <a:gdLst>
                <a:gd name="T0" fmla="*/ 393 w 1052"/>
                <a:gd name="T1" fmla="*/ 0 h 1040"/>
                <a:gd name="T2" fmla="*/ 345 w 1052"/>
                <a:gd name="T3" fmla="*/ 1 h 1040"/>
                <a:gd name="T4" fmla="*/ 274 w 1052"/>
                <a:gd name="T5" fmla="*/ 14 h 1040"/>
                <a:gd name="T6" fmla="*/ 208 w 1052"/>
                <a:gd name="T7" fmla="*/ 39 h 1040"/>
                <a:gd name="T8" fmla="*/ 98 w 1052"/>
                <a:gd name="T9" fmla="*/ 123 h 1040"/>
                <a:gd name="T10" fmla="*/ 26 w 1052"/>
                <a:gd name="T11" fmla="*/ 240 h 1040"/>
                <a:gd name="T12" fmla="*/ 0 w 1052"/>
                <a:gd name="T13" fmla="*/ 375 h 1040"/>
                <a:gd name="T14" fmla="*/ 6 w 1052"/>
                <a:gd name="T15" fmla="*/ 441 h 1040"/>
                <a:gd name="T16" fmla="*/ 37 w 1052"/>
                <a:gd name="T17" fmla="*/ 575 h 1040"/>
                <a:gd name="T18" fmla="*/ 53 w 1052"/>
                <a:gd name="T19" fmla="*/ 562 h 1040"/>
                <a:gd name="T20" fmla="*/ 90 w 1052"/>
                <a:gd name="T21" fmla="*/ 618 h 1040"/>
                <a:gd name="T22" fmla="*/ 160 w 1052"/>
                <a:gd name="T23" fmla="*/ 682 h 1040"/>
                <a:gd name="T24" fmla="*/ 247 w 1052"/>
                <a:gd name="T25" fmla="*/ 728 h 1040"/>
                <a:gd name="T26" fmla="*/ 347 w 1052"/>
                <a:gd name="T27" fmla="*/ 749 h 1040"/>
                <a:gd name="T28" fmla="*/ 430 w 1052"/>
                <a:gd name="T29" fmla="*/ 746 h 1040"/>
                <a:gd name="T30" fmla="*/ 532 w 1052"/>
                <a:gd name="T31" fmla="*/ 716 h 1040"/>
                <a:gd name="T32" fmla="*/ 248 w 1052"/>
                <a:gd name="T33" fmla="*/ 1040 h 1040"/>
                <a:gd name="T34" fmla="*/ 584 w 1052"/>
                <a:gd name="T35" fmla="*/ 710 h 1040"/>
                <a:gd name="T36" fmla="*/ 688 w 1052"/>
                <a:gd name="T37" fmla="*/ 585 h 1040"/>
                <a:gd name="T38" fmla="*/ 725 w 1052"/>
                <a:gd name="T39" fmla="*/ 515 h 1040"/>
                <a:gd name="T40" fmla="*/ 748 w 1052"/>
                <a:gd name="T41" fmla="*/ 424 h 1040"/>
                <a:gd name="T42" fmla="*/ 894 w 1052"/>
                <a:gd name="T43" fmla="*/ 1039 h 1040"/>
                <a:gd name="T44" fmla="*/ 802 w 1052"/>
                <a:gd name="T45" fmla="*/ 541 h 1040"/>
                <a:gd name="T46" fmla="*/ 752 w 1052"/>
                <a:gd name="T47" fmla="*/ 318 h 1040"/>
                <a:gd name="T48" fmla="*/ 712 w 1052"/>
                <a:gd name="T49" fmla="*/ 210 h 1040"/>
                <a:gd name="T50" fmla="*/ 672 w 1052"/>
                <a:gd name="T51" fmla="*/ 167 h 1040"/>
                <a:gd name="T52" fmla="*/ 687 w 1052"/>
                <a:gd name="T53" fmla="*/ 207 h 1040"/>
                <a:gd name="T54" fmla="*/ 725 w 1052"/>
                <a:gd name="T55" fmla="*/ 315 h 1040"/>
                <a:gd name="T56" fmla="*/ 731 w 1052"/>
                <a:gd name="T57" fmla="*/ 394 h 1040"/>
                <a:gd name="T58" fmla="*/ 721 w 1052"/>
                <a:gd name="T59" fmla="*/ 464 h 1040"/>
                <a:gd name="T60" fmla="*/ 688 w 1052"/>
                <a:gd name="T61" fmla="*/ 545 h 1040"/>
                <a:gd name="T62" fmla="*/ 602 w 1052"/>
                <a:gd name="T63" fmla="*/ 649 h 1040"/>
                <a:gd name="T64" fmla="*/ 498 w 1052"/>
                <a:gd name="T65" fmla="*/ 709 h 1040"/>
                <a:gd name="T66" fmla="*/ 430 w 1052"/>
                <a:gd name="T67" fmla="*/ 726 h 1040"/>
                <a:gd name="T68" fmla="*/ 375 w 1052"/>
                <a:gd name="T69" fmla="*/ 730 h 1040"/>
                <a:gd name="T70" fmla="*/ 304 w 1052"/>
                <a:gd name="T71" fmla="*/ 723 h 1040"/>
                <a:gd name="T72" fmla="*/ 237 w 1052"/>
                <a:gd name="T73" fmla="*/ 703 h 1040"/>
                <a:gd name="T74" fmla="*/ 124 w 1052"/>
                <a:gd name="T75" fmla="*/ 626 h 1040"/>
                <a:gd name="T76" fmla="*/ 49 w 1052"/>
                <a:gd name="T77" fmla="*/ 514 h 1040"/>
                <a:gd name="T78" fmla="*/ 27 w 1052"/>
                <a:gd name="T79" fmla="*/ 447 h 1040"/>
                <a:gd name="T80" fmla="*/ 20 w 1052"/>
                <a:gd name="T81" fmla="*/ 375 h 1040"/>
                <a:gd name="T82" fmla="*/ 24 w 1052"/>
                <a:gd name="T83" fmla="*/ 321 h 1040"/>
                <a:gd name="T84" fmla="*/ 41 w 1052"/>
                <a:gd name="T85" fmla="*/ 253 h 1040"/>
                <a:gd name="T86" fmla="*/ 101 w 1052"/>
                <a:gd name="T87" fmla="*/ 150 h 1040"/>
                <a:gd name="T88" fmla="*/ 207 w 1052"/>
                <a:gd name="T89" fmla="*/ 63 h 1040"/>
                <a:gd name="T90" fmla="*/ 287 w 1052"/>
                <a:gd name="T91" fmla="*/ 31 h 1040"/>
                <a:gd name="T92" fmla="*/ 358 w 1052"/>
                <a:gd name="T93" fmla="*/ 20 h 1040"/>
                <a:gd name="T94" fmla="*/ 440 w 1052"/>
                <a:gd name="T95" fmla="*/ 26 h 1040"/>
                <a:gd name="T96" fmla="*/ 555 w 1052"/>
                <a:gd name="T97" fmla="*/ 68 h 1040"/>
                <a:gd name="T98" fmla="*/ 625 w 1052"/>
                <a:gd name="T99" fmla="*/ 108 h 1040"/>
                <a:gd name="T100" fmla="*/ 625 w 1052"/>
                <a:gd name="T101" fmla="*/ 97 h 1040"/>
                <a:gd name="T102" fmla="*/ 548 w 1052"/>
                <a:gd name="T103" fmla="*/ 44 h 1040"/>
                <a:gd name="T104" fmla="*/ 481 w 1052"/>
                <a:gd name="T105" fmla="*/ 1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2" h="1040">
                  <a:moveTo>
                    <a:pt x="1052" y="4"/>
                  </a:moveTo>
                  <a:lnTo>
                    <a:pt x="1052" y="4"/>
                  </a:lnTo>
                  <a:lnTo>
                    <a:pt x="782" y="1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61" y="0"/>
                  </a:lnTo>
                  <a:lnTo>
                    <a:pt x="345" y="1"/>
                  </a:lnTo>
                  <a:lnTo>
                    <a:pt x="345" y="1"/>
                  </a:lnTo>
                  <a:lnTo>
                    <a:pt x="327" y="3"/>
                  </a:lnTo>
                  <a:lnTo>
                    <a:pt x="308" y="6"/>
                  </a:lnTo>
                  <a:lnTo>
                    <a:pt x="291" y="10"/>
                  </a:lnTo>
                  <a:lnTo>
                    <a:pt x="274" y="14"/>
                  </a:lnTo>
                  <a:lnTo>
                    <a:pt x="257" y="19"/>
                  </a:lnTo>
                  <a:lnTo>
                    <a:pt x="240" y="24"/>
                  </a:lnTo>
                  <a:lnTo>
                    <a:pt x="224" y="31"/>
                  </a:lnTo>
                  <a:lnTo>
                    <a:pt x="208" y="39"/>
                  </a:lnTo>
                  <a:lnTo>
                    <a:pt x="178" y="56"/>
                  </a:lnTo>
                  <a:lnTo>
                    <a:pt x="150" y="76"/>
                  </a:lnTo>
                  <a:lnTo>
                    <a:pt x="123" y="98"/>
                  </a:lnTo>
                  <a:lnTo>
                    <a:pt x="98" y="123"/>
                  </a:lnTo>
                  <a:lnTo>
                    <a:pt x="77" y="150"/>
                  </a:lnTo>
                  <a:lnTo>
                    <a:pt x="57" y="178"/>
                  </a:lnTo>
                  <a:lnTo>
                    <a:pt x="40" y="208"/>
                  </a:lnTo>
                  <a:lnTo>
                    <a:pt x="26" y="240"/>
                  </a:lnTo>
                  <a:lnTo>
                    <a:pt x="14" y="272"/>
                  </a:lnTo>
                  <a:lnTo>
                    <a:pt x="7" y="305"/>
                  </a:lnTo>
                  <a:lnTo>
                    <a:pt x="1" y="340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0" y="397"/>
                  </a:lnTo>
                  <a:lnTo>
                    <a:pt x="3" y="418"/>
                  </a:lnTo>
                  <a:lnTo>
                    <a:pt x="6" y="441"/>
                  </a:lnTo>
                  <a:lnTo>
                    <a:pt x="10" y="465"/>
                  </a:lnTo>
                  <a:lnTo>
                    <a:pt x="21" y="516"/>
                  </a:lnTo>
                  <a:lnTo>
                    <a:pt x="37" y="575"/>
                  </a:lnTo>
                  <a:lnTo>
                    <a:pt x="37" y="575"/>
                  </a:lnTo>
                  <a:lnTo>
                    <a:pt x="106" y="810"/>
                  </a:lnTo>
                  <a:lnTo>
                    <a:pt x="126" y="810"/>
                  </a:lnTo>
                  <a:lnTo>
                    <a:pt x="51" y="562"/>
                  </a:lnTo>
                  <a:lnTo>
                    <a:pt x="53" y="562"/>
                  </a:lnTo>
                  <a:lnTo>
                    <a:pt x="53" y="562"/>
                  </a:lnTo>
                  <a:lnTo>
                    <a:pt x="63" y="581"/>
                  </a:lnTo>
                  <a:lnTo>
                    <a:pt x="76" y="599"/>
                  </a:lnTo>
                  <a:lnTo>
                    <a:pt x="90" y="618"/>
                  </a:lnTo>
                  <a:lnTo>
                    <a:pt x="106" y="635"/>
                  </a:lnTo>
                  <a:lnTo>
                    <a:pt x="123" y="652"/>
                  </a:lnTo>
                  <a:lnTo>
                    <a:pt x="140" y="668"/>
                  </a:lnTo>
                  <a:lnTo>
                    <a:pt x="160" y="682"/>
                  </a:lnTo>
                  <a:lnTo>
                    <a:pt x="180" y="695"/>
                  </a:lnTo>
                  <a:lnTo>
                    <a:pt x="201" y="708"/>
                  </a:lnTo>
                  <a:lnTo>
                    <a:pt x="224" y="719"/>
                  </a:lnTo>
                  <a:lnTo>
                    <a:pt x="247" y="728"/>
                  </a:lnTo>
                  <a:lnTo>
                    <a:pt x="271" y="736"/>
                  </a:lnTo>
                  <a:lnTo>
                    <a:pt x="295" y="742"/>
                  </a:lnTo>
                  <a:lnTo>
                    <a:pt x="321" y="746"/>
                  </a:lnTo>
                  <a:lnTo>
                    <a:pt x="347" y="749"/>
                  </a:lnTo>
                  <a:lnTo>
                    <a:pt x="374" y="750"/>
                  </a:lnTo>
                  <a:lnTo>
                    <a:pt x="374" y="750"/>
                  </a:lnTo>
                  <a:lnTo>
                    <a:pt x="401" y="749"/>
                  </a:lnTo>
                  <a:lnTo>
                    <a:pt x="430" y="746"/>
                  </a:lnTo>
                  <a:lnTo>
                    <a:pt x="457" y="742"/>
                  </a:lnTo>
                  <a:lnTo>
                    <a:pt x="482" y="735"/>
                  </a:lnTo>
                  <a:lnTo>
                    <a:pt x="508" y="726"/>
                  </a:lnTo>
                  <a:lnTo>
                    <a:pt x="532" y="716"/>
                  </a:lnTo>
                  <a:lnTo>
                    <a:pt x="555" y="703"/>
                  </a:lnTo>
                  <a:lnTo>
                    <a:pt x="577" y="689"/>
                  </a:lnTo>
                  <a:lnTo>
                    <a:pt x="577" y="690"/>
                  </a:lnTo>
                  <a:lnTo>
                    <a:pt x="248" y="1040"/>
                  </a:lnTo>
                  <a:lnTo>
                    <a:pt x="274" y="1040"/>
                  </a:lnTo>
                  <a:lnTo>
                    <a:pt x="274" y="1040"/>
                  </a:lnTo>
                  <a:lnTo>
                    <a:pt x="584" y="710"/>
                  </a:lnTo>
                  <a:lnTo>
                    <a:pt x="584" y="710"/>
                  </a:lnTo>
                  <a:lnTo>
                    <a:pt x="624" y="668"/>
                  </a:lnTo>
                  <a:lnTo>
                    <a:pt x="654" y="632"/>
                  </a:lnTo>
                  <a:lnTo>
                    <a:pt x="675" y="605"/>
                  </a:lnTo>
                  <a:lnTo>
                    <a:pt x="688" y="585"/>
                  </a:lnTo>
                  <a:lnTo>
                    <a:pt x="688" y="585"/>
                  </a:lnTo>
                  <a:lnTo>
                    <a:pt x="704" y="558"/>
                  </a:lnTo>
                  <a:lnTo>
                    <a:pt x="714" y="538"/>
                  </a:lnTo>
                  <a:lnTo>
                    <a:pt x="725" y="515"/>
                  </a:lnTo>
                  <a:lnTo>
                    <a:pt x="734" y="488"/>
                  </a:lnTo>
                  <a:lnTo>
                    <a:pt x="742" y="457"/>
                  </a:lnTo>
                  <a:lnTo>
                    <a:pt x="745" y="441"/>
                  </a:lnTo>
                  <a:lnTo>
                    <a:pt x="748" y="424"/>
                  </a:lnTo>
                  <a:lnTo>
                    <a:pt x="748" y="405"/>
                  </a:lnTo>
                  <a:lnTo>
                    <a:pt x="749" y="385"/>
                  </a:lnTo>
                  <a:lnTo>
                    <a:pt x="749" y="385"/>
                  </a:lnTo>
                  <a:lnTo>
                    <a:pt x="894" y="1039"/>
                  </a:lnTo>
                  <a:lnTo>
                    <a:pt x="914" y="1039"/>
                  </a:lnTo>
                  <a:lnTo>
                    <a:pt x="914" y="1039"/>
                  </a:lnTo>
                  <a:lnTo>
                    <a:pt x="851" y="758"/>
                  </a:lnTo>
                  <a:lnTo>
                    <a:pt x="802" y="541"/>
                  </a:lnTo>
                  <a:lnTo>
                    <a:pt x="769" y="392"/>
                  </a:lnTo>
                  <a:lnTo>
                    <a:pt x="769" y="392"/>
                  </a:lnTo>
                  <a:lnTo>
                    <a:pt x="761" y="354"/>
                  </a:lnTo>
                  <a:lnTo>
                    <a:pt x="752" y="318"/>
                  </a:lnTo>
                  <a:lnTo>
                    <a:pt x="742" y="285"/>
                  </a:lnTo>
                  <a:lnTo>
                    <a:pt x="732" y="257"/>
                  </a:lnTo>
                  <a:lnTo>
                    <a:pt x="722" y="233"/>
                  </a:lnTo>
                  <a:lnTo>
                    <a:pt x="712" y="210"/>
                  </a:lnTo>
                  <a:lnTo>
                    <a:pt x="701" y="191"/>
                  </a:lnTo>
                  <a:lnTo>
                    <a:pt x="691" y="175"/>
                  </a:lnTo>
                  <a:lnTo>
                    <a:pt x="691" y="175"/>
                  </a:lnTo>
                  <a:lnTo>
                    <a:pt x="672" y="167"/>
                  </a:lnTo>
                  <a:lnTo>
                    <a:pt x="657" y="161"/>
                  </a:lnTo>
                  <a:lnTo>
                    <a:pt x="657" y="161"/>
                  </a:lnTo>
                  <a:lnTo>
                    <a:pt x="672" y="183"/>
                  </a:lnTo>
                  <a:lnTo>
                    <a:pt x="687" y="207"/>
                  </a:lnTo>
                  <a:lnTo>
                    <a:pt x="699" y="231"/>
                  </a:lnTo>
                  <a:lnTo>
                    <a:pt x="711" y="258"/>
                  </a:lnTo>
                  <a:lnTo>
                    <a:pt x="719" y="287"/>
                  </a:lnTo>
                  <a:lnTo>
                    <a:pt x="725" y="315"/>
                  </a:lnTo>
                  <a:lnTo>
                    <a:pt x="729" y="345"/>
                  </a:lnTo>
                  <a:lnTo>
                    <a:pt x="731" y="375"/>
                  </a:lnTo>
                  <a:lnTo>
                    <a:pt x="731" y="375"/>
                  </a:lnTo>
                  <a:lnTo>
                    <a:pt x="731" y="394"/>
                  </a:lnTo>
                  <a:lnTo>
                    <a:pt x="729" y="412"/>
                  </a:lnTo>
                  <a:lnTo>
                    <a:pt x="728" y="429"/>
                  </a:lnTo>
                  <a:lnTo>
                    <a:pt x="724" y="447"/>
                  </a:lnTo>
                  <a:lnTo>
                    <a:pt x="721" y="464"/>
                  </a:lnTo>
                  <a:lnTo>
                    <a:pt x="715" y="481"/>
                  </a:lnTo>
                  <a:lnTo>
                    <a:pt x="709" y="498"/>
                  </a:lnTo>
                  <a:lnTo>
                    <a:pt x="704" y="514"/>
                  </a:lnTo>
                  <a:lnTo>
                    <a:pt x="688" y="545"/>
                  </a:lnTo>
                  <a:lnTo>
                    <a:pt x="671" y="573"/>
                  </a:lnTo>
                  <a:lnTo>
                    <a:pt x="649" y="602"/>
                  </a:lnTo>
                  <a:lnTo>
                    <a:pt x="627" y="626"/>
                  </a:lnTo>
                  <a:lnTo>
                    <a:pt x="602" y="649"/>
                  </a:lnTo>
                  <a:lnTo>
                    <a:pt x="574" y="671"/>
                  </a:lnTo>
                  <a:lnTo>
                    <a:pt x="545" y="688"/>
                  </a:lnTo>
                  <a:lnTo>
                    <a:pt x="514" y="703"/>
                  </a:lnTo>
                  <a:lnTo>
                    <a:pt x="498" y="709"/>
                  </a:lnTo>
                  <a:lnTo>
                    <a:pt x="481" y="715"/>
                  </a:lnTo>
                  <a:lnTo>
                    <a:pt x="464" y="719"/>
                  </a:lnTo>
                  <a:lnTo>
                    <a:pt x="447" y="723"/>
                  </a:lnTo>
                  <a:lnTo>
                    <a:pt x="430" y="726"/>
                  </a:lnTo>
                  <a:lnTo>
                    <a:pt x="413" y="729"/>
                  </a:lnTo>
                  <a:lnTo>
                    <a:pt x="394" y="730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57" y="730"/>
                  </a:lnTo>
                  <a:lnTo>
                    <a:pt x="340" y="729"/>
                  </a:lnTo>
                  <a:lnTo>
                    <a:pt x="321" y="726"/>
                  </a:lnTo>
                  <a:lnTo>
                    <a:pt x="304" y="723"/>
                  </a:lnTo>
                  <a:lnTo>
                    <a:pt x="287" y="719"/>
                  </a:lnTo>
                  <a:lnTo>
                    <a:pt x="270" y="715"/>
                  </a:lnTo>
                  <a:lnTo>
                    <a:pt x="254" y="709"/>
                  </a:lnTo>
                  <a:lnTo>
                    <a:pt x="237" y="703"/>
                  </a:lnTo>
                  <a:lnTo>
                    <a:pt x="207" y="688"/>
                  </a:lnTo>
                  <a:lnTo>
                    <a:pt x="177" y="671"/>
                  </a:lnTo>
                  <a:lnTo>
                    <a:pt x="150" y="649"/>
                  </a:lnTo>
                  <a:lnTo>
                    <a:pt x="124" y="626"/>
                  </a:lnTo>
                  <a:lnTo>
                    <a:pt x="101" y="602"/>
                  </a:lnTo>
                  <a:lnTo>
                    <a:pt x="81" y="573"/>
                  </a:lnTo>
                  <a:lnTo>
                    <a:pt x="63" y="545"/>
                  </a:lnTo>
                  <a:lnTo>
                    <a:pt x="49" y="514"/>
                  </a:lnTo>
                  <a:lnTo>
                    <a:pt x="41" y="498"/>
                  </a:lnTo>
                  <a:lnTo>
                    <a:pt x="36" y="481"/>
                  </a:lnTo>
                  <a:lnTo>
                    <a:pt x="31" y="464"/>
                  </a:lnTo>
                  <a:lnTo>
                    <a:pt x="27" y="447"/>
                  </a:lnTo>
                  <a:lnTo>
                    <a:pt x="24" y="429"/>
                  </a:lnTo>
                  <a:lnTo>
                    <a:pt x="21" y="412"/>
                  </a:lnTo>
                  <a:lnTo>
                    <a:pt x="20" y="394"/>
                  </a:lnTo>
                  <a:lnTo>
                    <a:pt x="20" y="375"/>
                  </a:lnTo>
                  <a:lnTo>
                    <a:pt x="20" y="375"/>
                  </a:lnTo>
                  <a:lnTo>
                    <a:pt x="20" y="357"/>
                  </a:lnTo>
                  <a:lnTo>
                    <a:pt x="21" y="340"/>
                  </a:lnTo>
                  <a:lnTo>
                    <a:pt x="24" y="321"/>
                  </a:lnTo>
                  <a:lnTo>
                    <a:pt x="27" y="304"/>
                  </a:lnTo>
                  <a:lnTo>
                    <a:pt x="31" y="287"/>
                  </a:lnTo>
                  <a:lnTo>
                    <a:pt x="36" y="270"/>
                  </a:lnTo>
                  <a:lnTo>
                    <a:pt x="41" y="253"/>
                  </a:lnTo>
                  <a:lnTo>
                    <a:pt x="49" y="237"/>
                  </a:lnTo>
                  <a:lnTo>
                    <a:pt x="63" y="205"/>
                  </a:lnTo>
                  <a:lnTo>
                    <a:pt x="81" y="177"/>
                  </a:lnTo>
                  <a:lnTo>
                    <a:pt x="101" y="150"/>
                  </a:lnTo>
                  <a:lnTo>
                    <a:pt x="124" y="124"/>
                  </a:lnTo>
                  <a:lnTo>
                    <a:pt x="150" y="101"/>
                  </a:lnTo>
                  <a:lnTo>
                    <a:pt x="177" y="80"/>
                  </a:lnTo>
                  <a:lnTo>
                    <a:pt x="207" y="63"/>
                  </a:lnTo>
                  <a:lnTo>
                    <a:pt x="237" y="47"/>
                  </a:lnTo>
                  <a:lnTo>
                    <a:pt x="254" y="41"/>
                  </a:lnTo>
                  <a:lnTo>
                    <a:pt x="270" y="36"/>
                  </a:lnTo>
                  <a:lnTo>
                    <a:pt x="287" y="31"/>
                  </a:lnTo>
                  <a:lnTo>
                    <a:pt x="304" y="27"/>
                  </a:lnTo>
                  <a:lnTo>
                    <a:pt x="321" y="24"/>
                  </a:lnTo>
                  <a:lnTo>
                    <a:pt x="340" y="21"/>
                  </a:lnTo>
                  <a:lnTo>
                    <a:pt x="358" y="20"/>
                  </a:lnTo>
                  <a:lnTo>
                    <a:pt x="375" y="20"/>
                  </a:lnTo>
                  <a:lnTo>
                    <a:pt x="375" y="20"/>
                  </a:lnTo>
                  <a:lnTo>
                    <a:pt x="408" y="21"/>
                  </a:lnTo>
                  <a:lnTo>
                    <a:pt x="440" y="26"/>
                  </a:lnTo>
                  <a:lnTo>
                    <a:pt x="471" y="33"/>
                  </a:lnTo>
                  <a:lnTo>
                    <a:pt x="500" y="43"/>
                  </a:lnTo>
                  <a:lnTo>
                    <a:pt x="528" y="54"/>
                  </a:lnTo>
                  <a:lnTo>
                    <a:pt x="555" y="68"/>
                  </a:lnTo>
                  <a:lnTo>
                    <a:pt x="581" y="8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25" y="108"/>
                  </a:lnTo>
                  <a:lnTo>
                    <a:pt x="642" y="113"/>
                  </a:lnTo>
                  <a:lnTo>
                    <a:pt x="644" y="113"/>
                  </a:lnTo>
                  <a:lnTo>
                    <a:pt x="644" y="113"/>
                  </a:lnTo>
                  <a:lnTo>
                    <a:pt x="625" y="97"/>
                  </a:lnTo>
                  <a:lnTo>
                    <a:pt x="608" y="81"/>
                  </a:lnTo>
                  <a:lnTo>
                    <a:pt x="588" y="68"/>
                  </a:lnTo>
                  <a:lnTo>
                    <a:pt x="568" y="56"/>
                  </a:lnTo>
                  <a:lnTo>
                    <a:pt x="548" y="44"/>
                  </a:lnTo>
                  <a:lnTo>
                    <a:pt x="527" y="34"/>
                  </a:lnTo>
                  <a:lnTo>
                    <a:pt x="504" y="26"/>
                  </a:lnTo>
                  <a:lnTo>
                    <a:pt x="481" y="19"/>
                  </a:lnTo>
                  <a:lnTo>
                    <a:pt x="481" y="19"/>
                  </a:lnTo>
                  <a:lnTo>
                    <a:pt x="481" y="17"/>
                  </a:lnTo>
                  <a:lnTo>
                    <a:pt x="1052" y="21"/>
                  </a:lnTo>
                  <a:lnTo>
                    <a:pt x="10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3571" y="1733"/>
              <a:ext cx="708" cy="613"/>
            </a:xfrm>
            <a:custGeom>
              <a:avLst/>
              <a:gdLst>
                <a:gd name="T0" fmla="*/ 654 w 708"/>
                <a:gd name="T1" fmla="*/ 354 h 613"/>
                <a:gd name="T2" fmla="*/ 654 w 708"/>
                <a:gd name="T3" fmla="*/ 354 h 613"/>
                <a:gd name="T4" fmla="*/ 645 w 708"/>
                <a:gd name="T5" fmla="*/ 302 h 613"/>
                <a:gd name="T6" fmla="*/ 628 w 708"/>
                <a:gd name="T7" fmla="*/ 249 h 613"/>
                <a:gd name="T8" fmla="*/ 604 w 708"/>
                <a:gd name="T9" fmla="*/ 199 h 613"/>
                <a:gd name="T10" fmla="*/ 574 w 708"/>
                <a:gd name="T11" fmla="*/ 157 h 613"/>
                <a:gd name="T12" fmla="*/ 561 w 708"/>
                <a:gd name="T13" fmla="*/ 141 h 613"/>
                <a:gd name="T14" fmla="*/ 531 w 708"/>
                <a:gd name="T15" fmla="*/ 111 h 613"/>
                <a:gd name="T16" fmla="*/ 498 w 708"/>
                <a:gd name="T17" fmla="*/ 85 h 613"/>
                <a:gd name="T18" fmla="*/ 462 w 708"/>
                <a:gd name="T19" fmla="*/ 63 h 613"/>
                <a:gd name="T20" fmla="*/ 425 w 708"/>
                <a:gd name="T21" fmla="*/ 45 h 613"/>
                <a:gd name="T22" fmla="*/ 387 w 708"/>
                <a:gd name="T23" fmla="*/ 31 h 613"/>
                <a:gd name="T24" fmla="*/ 345 w 708"/>
                <a:gd name="T25" fmla="*/ 21 h 613"/>
                <a:gd name="T26" fmla="*/ 303 w 708"/>
                <a:gd name="T27" fmla="*/ 17 h 613"/>
                <a:gd name="T28" fmla="*/ 281 w 708"/>
                <a:gd name="T29" fmla="*/ 17 h 613"/>
                <a:gd name="T30" fmla="*/ 238 w 708"/>
                <a:gd name="T31" fmla="*/ 18 h 613"/>
                <a:gd name="T32" fmla="*/ 198 w 708"/>
                <a:gd name="T33" fmla="*/ 25 h 613"/>
                <a:gd name="T34" fmla="*/ 160 w 708"/>
                <a:gd name="T35" fmla="*/ 35 h 613"/>
                <a:gd name="T36" fmla="*/ 124 w 708"/>
                <a:gd name="T37" fmla="*/ 51 h 613"/>
                <a:gd name="T38" fmla="*/ 88 w 708"/>
                <a:gd name="T39" fmla="*/ 70 h 613"/>
                <a:gd name="T40" fmla="*/ 57 w 708"/>
                <a:gd name="T41" fmla="*/ 91 h 613"/>
                <a:gd name="T42" fmla="*/ 27 w 708"/>
                <a:gd name="T43" fmla="*/ 117 h 613"/>
                <a:gd name="T44" fmla="*/ 0 w 708"/>
                <a:gd name="T45" fmla="*/ 144 h 613"/>
                <a:gd name="T46" fmla="*/ 16 w 708"/>
                <a:gd name="T47" fmla="*/ 157 h 613"/>
                <a:gd name="T48" fmla="*/ 41 w 708"/>
                <a:gd name="T49" fmla="*/ 130 h 613"/>
                <a:gd name="T50" fmla="*/ 68 w 708"/>
                <a:gd name="T51" fmla="*/ 107 h 613"/>
                <a:gd name="T52" fmla="*/ 100 w 708"/>
                <a:gd name="T53" fmla="*/ 85 h 613"/>
                <a:gd name="T54" fmla="*/ 133 w 708"/>
                <a:gd name="T55" fmla="*/ 68 h 613"/>
                <a:gd name="T56" fmla="*/ 167 w 708"/>
                <a:gd name="T57" fmla="*/ 55 h 613"/>
                <a:gd name="T58" fmla="*/ 203 w 708"/>
                <a:gd name="T59" fmla="*/ 44 h 613"/>
                <a:gd name="T60" fmla="*/ 241 w 708"/>
                <a:gd name="T61" fmla="*/ 38 h 613"/>
                <a:gd name="T62" fmla="*/ 281 w 708"/>
                <a:gd name="T63" fmla="*/ 35 h 613"/>
                <a:gd name="T64" fmla="*/ 304 w 708"/>
                <a:gd name="T65" fmla="*/ 37 h 613"/>
                <a:gd name="T66" fmla="*/ 351 w 708"/>
                <a:gd name="T67" fmla="*/ 43 h 613"/>
                <a:gd name="T68" fmla="*/ 395 w 708"/>
                <a:gd name="T69" fmla="*/ 54 h 613"/>
                <a:gd name="T70" fmla="*/ 435 w 708"/>
                <a:gd name="T71" fmla="*/ 71 h 613"/>
                <a:gd name="T72" fmla="*/ 474 w 708"/>
                <a:gd name="T73" fmla="*/ 91 h 613"/>
                <a:gd name="T74" fmla="*/ 508 w 708"/>
                <a:gd name="T75" fmla="*/ 117 h 613"/>
                <a:gd name="T76" fmla="*/ 538 w 708"/>
                <a:gd name="T77" fmla="*/ 145 h 613"/>
                <a:gd name="T78" fmla="*/ 565 w 708"/>
                <a:gd name="T79" fmla="*/ 177 h 613"/>
                <a:gd name="T80" fmla="*/ 577 w 708"/>
                <a:gd name="T81" fmla="*/ 194 h 613"/>
                <a:gd name="T82" fmla="*/ 595 w 708"/>
                <a:gd name="T83" fmla="*/ 225 h 613"/>
                <a:gd name="T84" fmla="*/ 609 w 708"/>
                <a:gd name="T85" fmla="*/ 258 h 613"/>
                <a:gd name="T86" fmla="*/ 629 w 708"/>
                <a:gd name="T87" fmla="*/ 326 h 613"/>
                <a:gd name="T88" fmla="*/ 638 w 708"/>
                <a:gd name="T89" fmla="*/ 393 h 613"/>
                <a:gd name="T90" fmla="*/ 635 w 708"/>
                <a:gd name="T91" fmla="*/ 455 h 613"/>
                <a:gd name="T92" fmla="*/ 631 w 708"/>
                <a:gd name="T93" fmla="*/ 478 h 613"/>
                <a:gd name="T94" fmla="*/ 617 w 708"/>
                <a:gd name="T95" fmla="*/ 526 h 613"/>
                <a:gd name="T96" fmla="*/ 599 w 708"/>
                <a:gd name="T97" fmla="*/ 566 h 613"/>
                <a:gd name="T98" fmla="*/ 594 w 708"/>
                <a:gd name="T99" fmla="*/ 613 h 613"/>
                <a:gd name="T100" fmla="*/ 608 w 708"/>
                <a:gd name="T101" fmla="*/ 589 h 613"/>
                <a:gd name="T102" fmla="*/ 632 w 708"/>
                <a:gd name="T103" fmla="*/ 538 h 613"/>
                <a:gd name="T104" fmla="*/ 651 w 708"/>
                <a:gd name="T105" fmla="*/ 476 h 613"/>
                <a:gd name="T106" fmla="*/ 667 w 708"/>
                <a:gd name="T107" fmla="*/ 393 h 613"/>
                <a:gd name="T108" fmla="*/ 674 w 708"/>
                <a:gd name="T109" fmla="*/ 342 h 613"/>
                <a:gd name="T110" fmla="*/ 708 w 708"/>
                <a:gd name="T1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8" h="613">
                  <a:moveTo>
                    <a:pt x="688" y="0"/>
                  </a:moveTo>
                  <a:lnTo>
                    <a:pt x="654" y="354"/>
                  </a:lnTo>
                  <a:lnTo>
                    <a:pt x="654" y="354"/>
                  </a:lnTo>
                  <a:lnTo>
                    <a:pt x="654" y="354"/>
                  </a:lnTo>
                  <a:lnTo>
                    <a:pt x="651" y="328"/>
                  </a:lnTo>
                  <a:lnTo>
                    <a:pt x="645" y="302"/>
                  </a:lnTo>
                  <a:lnTo>
                    <a:pt x="637" y="275"/>
                  </a:lnTo>
                  <a:lnTo>
                    <a:pt x="628" y="249"/>
                  </a:lnTo>
                  <a:lnTo>
                    <a:pt x="617" y="224"/>
                  </a:lnTo>
                  <a:lnTo>
                    <a:pt x="604" y="199"/>
                  </a:lnTo>
                  <a:lnTo>
                    <a:pt x="589" y="177"/>
                  </a:lnTo>
                  <a:lnTo>
                    <a:pt x="574" y="157"/>
                  </a:lnTo>
                  <a:lnTo>
                    <a:pt x="574" y="157"/>
                  </a:lnTo>
                  <a:lnTo>
                    <a:pt x="561" y="141"/>
                  </a:lnTo>
                  <a:lnTo>
                    <a:pt x="545" y="125"/>
                  </a:lnTo>
                  <a:lnTo>
                    <a:pt x="531" y="111"/>
                  </a:lnTo>
                  <a:lnTo>
                    <a:pt x="515" y="98"/>
                  </a:lnTo>
                  <a:lnTo>
                    <a:pt x="498" y="85"/>
                  </a:lnTo>
                  <a:lnTo>
                    <a:pt x="481" y="74"/>
                  </a:lnTo>
                  <a:lnTo>
                    <a:pt x="462" y="63"/>
                  </a:lnTo>
                  <a:lnTo>
                    <a:pt x="445" y="54"/>
                  </a:lnTo>
                  <a:lnTo>
                    <a:pt x="425" y="45"/>
                  </a:lnTo>
                  <a:lnTo>
                    <a:pt x="407" y="37"/>
                  </a:lnTo>
                  <a:lnTo>
                    <a:pt x="387" y="31"/>
                  </a:lnTo>
                  <a:lnTo>
                    <a:pt x="365" y="25"/>
                  </a:lnTo>
                  <a:lnTo>
                    <a:pt x="345" y="21"/>
                  </a:lnTo>
                  <a:lnTo>
                    <a:pt x="324" y="18"/>
                  </a:lnTo>
                  <a:lnTo>
                    <a:pt x="303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60" y="17"/>
                  </a:lnTo>
                  <a:lnTo>
                    <a:pt x="238" y="18"/>
                  </a:lnTo>
                  <a:lnTo>
                    <a:pt x="218" y="21"/>
                  </a:lnTo>
                  <a:lnTo>
                    <a:pt x="198" y="25"/>
                  </a:lnTo>
                  <a:lnTo>
                    <a:pt x="180" y="30"/>
                  </a:lnTo>
                  <a:lnTo>
                    <a:pt x="160" y="35"/>
                  </a:lnTo>
                  <a:lnTo>
                    <a:pt x="141" y="43"/>
                  </a:lnTo>
                  <a:lnTo>
                    <a:pt x="124" y="51"/>
                  </a:lnTo>
                  <a:lnTo>
                    <a:pt x="106" y="60"/>
                  </a:lnTo>
                  <a:lnTo>
                    <a:pt x="88" y="70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1" y="102"/>
                  </a:lnTo>
                  <a:lnTo>
                    <a:pt x="27" y="117"/>
                  </a:lnTo>
                  <a:lnTo>
                    <a:pt x="13" y="130"/>
                  </a:lnTo>
                  <a:lnTo>
                    <a:pt x="0" y="144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28" y="142"/>
                  </a:lnTo>
                  <a:lnTo>
                    <a:pt x="41" y="130"/>
                  </a:lnTo>
                  <a:lnTo>
                    <a:pt x="54" y="118"/>
                  </a:lnTo>
                  <a:lnTo>
                    <a:pt x="68" y="107"/>
                  </a:lnTo>
                  <a:lnTo>
                    <a:pt x="84" y="95"/>
                  </a:lnTo>
                  <a:lnTo>
                    <a:pt x="100" y="85"/>
                  </a:lnTo>
                  <a:lnTo>
                    <a:pt x="116" y="77"/>
                  </a:lnTo>
                  <a:lnTo>
                    <a:pt x="133" y="68"/>
                  </a:lnTo>
                  <a:lnTo>
                    <a:pt x="150" y="61"/>
                  </a:lnTo>
                  <a:lnTo>
                    <a:pt x="167" y="55"/>
                  </a:lnTo>
                  <a:lnTo>
                    <a:pt x="184" y="50"/>
                  </a:lnTo>
                  <a:lnTo>
                    <a:pt x="203" y="44"/>
                  </a:lnTo>
                  <a:lnTo>
                    <a:pt x="221" y="41"/>
                  </a:lnTo>
                  <a:lnTo>
                    <a:pt x="241" y="38"/>
                  </a:lnTo>
                  <a:lnTo>
                    <a:pt x="261" y="37"/>
                  </a:lnTo>
                  <a:lnTo>
                    <a:pt x="281" y="35"/>
                  </a:lnTo>
                  <a:lnTo>
                    <a:pt x="281" y="35"/>
                  </a:lnTo>
                  <a:lnTo>
                    <a:pt x="304" y="37"/>
                  </a:lnTo>
                  <a:lnTo>
                    <a:pt x="328" y="38"/>
                  </a:lnTo>
                  <a:lnTo>
                    <a:pt x="351" y="43"/>
                  </a:lnTo>
                  <a:lnTo>
                    <a:pt x="374" y="48"/>
                  </a:lnTo>
                  <a:lnTo>
                    <a:pt x="395" y="54"/>
                  </a:lnTo>
                  <a:lnTo>
                    <a:pt x="415" y="63"/>
                  </a:lnTo>
                  <a:lnTo>
                    <a:pt x="435" y="71"/>
                  </a:lnTo>
                  <a:lnTo>
                    <a:pt x="455" y="81"/>
                  </a:lnTo>
                  <a:lnTo>
                    <a:pt x="474" y="91"/>
                  </a:lnTo>
                  <a:lnTo>
                    <a:pt x="491" y="104"/>
                  </a:lnTo>
                  <a:lnTo>
                    <a:pt x="508" y="117"/>
                  </a:lnTo>
                  <a:lnTo>
                    <a:pt x="524" y="131"/>
                  </a:lnTo>
                  <a:lnTo>
                    <a:pt x="538" y="145"/>
                  </a:lnTo>
                  <a:lnTo>
                    <a:pt x="552" y="161"/>
                  </a:lnTo>
                  <a:lnTo>
                    <a:pt x="565" y="177"/>
                  </a:lnTo>
                  <a:lnTo>
                    <a:pt x="577" y="194"/>
                  </a:lnTo>
                  <a:lnTo>
                    <a:pt x="577" y="194"/>
                  </a:lnTo>
                  <a:lnTo>
                    <a:pt x="587" y="209"/>
                  </a:lnTo>
                  <a:lnTo>
                    <a:pt x="595" y="225"/>
                  </a:lnTo>
                  <a:lnTo>
                    <a:pt x="602" y="241"/>
                  </a:lnTo>
                  <a:lnTo>
                    <a:pt x="609" y="258"/>
                  </a:lnTo>
                  <a:lnTo>
                    <a:pt x="621" y="292"/>
                  </a:lnTo>
                  <a:lnTo>
                    <a:pt x="629" y="326"/>
                  </a:lnTo>
                  <a:lnTo>
                    <a:pt x="635" y="359"/>
                  </a:lnTo>
                  <a:lnTo>
                    <a:pt x="638" y="393"/>
                  </a:lnTo>
                  <a:lnTo>
                    <a:pt x="638" y="425"/>
                  </a:lnTo>
                  <a:lnTo>
                    <a:pt x="635" y="455"/>
                  </a:lnTo>
                  <a:lnTo>
                    <a:pt x="635" y="455"/>
                  </a:lnTo>
                  <a:lnTo>
                    <a:pt x="631" y="478"/>
                  </a:lnTo>
                  <a:lnTo>
                    <a:pt x="622" y="509"/>
                  </a:lnTo>
                  <a:lnTo>
                    <a:pt x="617" y="526"/>
                  </a:lnTo>
                  <a:lnTo>
                    <a:pt x="608" y="546"/>
                  </a:lnTo>
                  <a:lnTo>
                    <a:pt x="599" y="566"/>
                  </a:lnTo>
                  <a:lnTo>
                    <a:pt x="587" y="586"/>
                  </a:lnTo>
                  <a:lnTo>
                    <a:pt x="594" y="613"/>
                  </a:lnTo>
                  <a:lnTo>
                    <a:pt x="594" y="613"/>
                  </a:lnTo>
                  <a:lnTo>
                    <a:pt x="608" y="589"/>
                  </a:lnTo>
                  <a:lnTo>
                    <a:pt x="621" y="565"/>
                  </a:lnTo>
                  <a:lnTo>
                    <a:pt x="632" y="538"/>
                  </a:lnTo>
                  <a:lnTo>
                    <a:pt x="642" y="509"/>
                  </a:lnTo>
                  <a:lnTo>
                    <a:pt x="651" y="476"/>
                  </a:lnTo>
                  <a:lnTo>
                    <a:pt x="659" y="438"/>
                  </a:lnTo>
                  <a:lnTo>
                    <a:pt x="667" y="393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95" y="128"/>
                  </a:lnTo>
                  <a:lnTo>
                    <a:pt x="708" y="0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700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8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8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18668C51-C960-0D4C-BFF7-F96E451464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6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1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7785C4-FD67-2C48-B0F4-5E5BCF05C2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0932"/>
            <a:ext cx="12192000" cy="847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8" y="6138369"/>
            <a:ext cx="643409" cy="636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7351" y="6262302"/>
            <a:ext cx="872071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7468" y="6262302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ED meeting, 6/11/2018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361" y="6278898"/>
            <a:ext cx="482600" cy="3319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0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2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57200" y="1325606"/>
            <a:ext cx="11044518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Current limitations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Radiological risk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induced by a fire event not encompassed or overestimated 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(100% transport assumption)</a:t>
            </a:r>
          </a:p>
          <a:p>
            <a:pPr marL="928116" lvl="3" indent="0">
              <a:buFont typeface="Arial" panose="020B0604020202020204" pitchFamily="34" charset="0"/>
              <a:buNone/>
            </a:pPr>
            <a:endParaRPr lang="en-US" sz="2800" dirty="0">
              <a:solidFill>
                <a:schemeClr val="accent5"/>
              </a:solidFill>
            </a:endParaRP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dirty="0" smtClean="0"/>
              <a:t>In addition: 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dirty="0" smtClean="0"/>
              <a:t>Using a </a:t>
            </a:r>
            <a:r>
              <a:rPr lang="en-US" sz="2800" b="1" dirty="0" smtClean="0"/>
              <a:t>probabilistic approach </a:t>
            </a:r>
            <a:r>
              <a:rPr lang="en-US" sz="2800" dirty="0" smtClean="0"/>
              <a:t>(risk methodology) instead of a scenario analysis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dirty="0" smtClean="0"/>
              <a:t>Including </a:t>
            </a:r>
            <a:r>
              <a:rPr lang="en-US" sz="2800" b="1" dirty="0" smtClean="0"/>
              <a:t>cost benefit analysis </a:t>
            </a:r>
            <a:r>
              <a:rPr lang="en-US" sz="2800" dirty="0" smtClean="0"/>
              <a:t>in the procedure of risk assessment e.g. when proposing mitigation measures</a:t>
            </a:r>
          </a:p>
        </p:txBody>
      </p:sp>
      <p:pic>
        <p:nvPicPr>
          <p:cNvPr id="15" name="Picture 2" descr="arning Sign Clip Art at Clker.com - vector clip art ...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" y="2105890"/>
            <a:ext cx="667392" cy="5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rning Sign Clip Art at Clker.com - vector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8" y="4049458"/>
            <a:ext cx="667392" cy="5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764814"/>
            <a:ext cx="11740982" cy="4224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2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643718" y="4989373"/>
            <a:ext cx="7404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FF0000"/>
                </a:solidFill>
              </a:rPr>
              <a:t>10 team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members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r>
              <a:rPr lang="it-IT" sz="2000" b="1" i="1" dirty="0" smtClean="0">
                <a:solidFill>
                  <a:srgbClr val="FF0000"/>
                </a:solidFill>
              </a:rPr>
              <a:t>Cross </a:t>
            </a:r>
            <a:r>
              <a:rPr lang="it-IT" sz="2000" b="1" i="1" dirty="0" smtClean="0">
                <a:solidFill>
                  <a:srgbClr val="FF0000"/>
                </a:solidFill>
              </a:rPr>
              <a:t>CERN HSE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sinergies</a:t>
            </a:r>
            <a:r>
              <a:rPr lang="it-IT" sz="2000" b="1" i="1" dirty="0" smtClean="0">
                <a:solidFill>
                  <a:srgbClr val="FF0000"/>
                </a:solidFill>
              </a:rPr>
              <a:t> (OHS, RP, FB)</a:t>
            </a:r>
          </a:p>
          <a:p>
            <a:r>
              <a:rPr lang="it-IT" sz="2000" b="1" i="1" dirty="0" smtClean="0">
                <a:solidFill>
                  <a:srgbClr val="FF0000"/>
                </a:solidFill>
              </a:rPr>
              <a:t>Collaboration with </a:t>
            </a:r>
            <a:r>
              <a:rPr lang="it-IT" sz="2000" b="1" i="1" dirty="0" smtClean="0">
                <a:solidFill>
                  <a:srgbClr val="FF0000"/>
                </a:solidFill>
              </a:rPr>
              <a:t>CERN CFD </a:t>
            </a:r>
            <a:r>
              <a:rPr lang="it-IT" sz="2000" b="1" i="1" dirty="0" smtClean="0">
                <a:solidFill>
                  <a:srgbClr val="FF0000"/>
                </a:solidFill>
              </a:rPr>
              <a:t>team and IT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colleagues</a:t>
            </a:r>
            <a:endParaRPr lang="it-IT" sz="2000" b="1" i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3400" y="975360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Timeline</a:t>
            </a:r>
            <a:endParaRPr lang="it-IT" b="1" dirty="0" smtClean="0"/>
          </a:p>
          <a:p>
            <a:r>
              <a:rPr lang="it-IT" dirty="0" err="1" smtClean="0"/>
              <a:t>Jan</a:t>
            </a:r>
            <a:r>
              <a:rPr lang="it-IT" dirty="0" smtClean="0"/>
              <a:t> 2018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Jun</a:t>
            </a:r>
            <a:r>
              <a:rPr lang="it-IT" dirty="0" smtClean="0">
                <a:sym typeface="Wingdings" panose="05000000000000000000" pitchFamily="2" charset="2"/>
              </a:rPr>
              <a:t> 2021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3400" y="4137660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120591" y="4137660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707782" y="4137660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926580" y="4137660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542020" y="4137660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250180" y="4137659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HSE-RP-AS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353290" y="1717602"/>
            <a:ext cx="1226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HSE-OHS-IB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373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73029" y="1281953"/>
            <a:ext cx="337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WP-I </a:t>
            </a:r>
            <a:r>
              <a:rPr lang="it-IT" b="1" dirty="0" err="1" smtClean="0">
                <a:solidFill>
                  <a:srgbClr val="000000"/>
                </a:solidFill>
              </a:rPr>
              <a:t>Implementation</a:t>
            </a:r>
            <a:r>
              <a:rPr lang="it-IT" b="1" dirty="0" smtClean="0">
                <a:solidFill>
                  <a:srgbClr val="000000"/>
                </a:solidFill>
              </a:rPr>
              <a:t> and </a:t>
            </a:r>
            <a:r>
              <a:rPr lang="it-IT" b="1" dirty="0" err="1" smtClean="0">
                <a:solidFill>
                  <a:srgbClr val="000000"/>
                </a:solidFill>
              </a:rPr>
              <a:t>Communication</a:t>
            </a:r>
            <a:endParaRPr lang="it-IT" b="1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Art Arnalich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73029" y="2461189"/>
            <a:ext cx="5152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u="sng" dirty="0" err="1" smtClean="0">
                <a:solidFill>
                  <a:srgbClr val="FF0000"/>
                </a:solidFill>
              </a:rPr>
              <a:t>Exhange</a:t>
            </a:r>
            <a:r>
              <a:rPr lang="it-IT" b="1" i="1" dirty="0" smtClean="0">
                <a:solidFill>
                  <a:srgbClr val="FF0000"/>
                </a:solidFill>
              </a:rPr>
              <a:t> with </a:t>
            </a:r>
            <a:r>
              <a:rPr lang="it-IT" b="1" i="1" dirty="0" err="1" smtClean="0">
                <a:solidFill>
                  <a:srgbClr val="FF0000"/>
                </a:solidFill>
              </a:rPr>
              <a:t>safety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actors</a:t>
            </a:r>
            <a:r>
              <a:rPr lang="it-IT" b="1" i="1" dirty="0" smtClean="0">
                <a:solidFill>
                  <a:srgbClr val="FF0000"/>
                </a:solidFill>
              </a:rPr>
              <a:t> and </a:t>
            </a:r>
            <a:r>
              <a:rPr lang="it-IT" b="1" i="1" dirty="0" err="1" smtClean="0">
                <a:solidFill>
                  <a:srgbClr val="FF0000"/>
                </a:solidFill>
              </a:rPr>
              <a:t>stakeholders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at</a:t>
            </a:r>
            <a:r>
              <a:rPr lang="it-IT" b="1" i="1" dirty="0" smtClean="0">
                <a:solidFill>
                  <a:srgbClr val="FF0000"/>
                </a:solidFill>
              </a:rPr>
              <a:t> CERN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Feedback </a:t>
            </a:r>
            <a:r>
              <a:rPr lang="it-IT" b="1" i="1" dirty="0" err="1" smtClean="0">
                <a:solidFill>
                  <a:srgbClr val="FF0000"/>
                </a:solidFill>
              </a:rPr>
              <a:t>was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collected</a:t>
            </a:r>
            <a:r>
              <a:rPr lang="it-IT" b="1" i="1" dirty="0" smtClean="0">
                <a:solidFill>
                  <a:srgbClr val="FF0000"/>
                </a:solidFill>
              </a:rPr>
              <a:t> and </a:t>
            </a:r>
            <a:r>
              <a:rPr lang="it-IT" b="1" i="1" dirty="0" err="1" smtClean="0">
                <a:solidFill>
                  <a:srgbClr val="FF0000"/>
                </a:solidFill>
              </a:rPr>
              <a:t>taken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into</a:t>
            </a:r>
            <a:r>
              <a:rPr lang="it-IT" b="1" i="1" dirty="0" smtClean="0">
                <a:solidFill>
                  <a:srgbClr val="FF0000"/>
                </a:solidFill>
              </a:rPr>
              <a:t> account for the </a:t>
            </a:r>
            <a:r>
              <a:rPr lang="it-IT" b="1" i="1" dirty="0" err="1" smtClean="0">
                <a:solidFill>
                  <a:srgbClr val="FF0000"/>
                </a:solidFill>
              </a:rPr>
              <a:t>definition</a:t>
            </a:r>
            <a:r>
              <a:rPr lang="it-IT" b="1" i="1" dirty="0" smtClean="0">
                <a:solidFill>
                  <a:srgbClr val="FF0000"/>
                </a:solidFill>
              </a:rPr>
              <a:t> of the </a:t>
            </a:r>
            <a:r>
              <a:rPr lang="it-IT" b="1" i="1" u="sng" dirty="0" err="1" smtClean="0">
                <a:solidFill>
                  <a:srgbClr val="FF0000"/>
                </a:solidFill>
              </a:rPr>
              <a:t>Users</a:t>
            </a:r>
            <a:r>
              <a:rPr lang="it-IT" b="1" i="1" u="sng" dirty="0" smtClean="0">
                <a:solidFill>
                  <a:srgbClr val="FF0000"/>
                </a:solidFill>
              </a:rPr>
              <a:t> </a:t>
            </a:r>
            <a:r>
              <a:rPr lang="it-IT" b="1" i="1" u="sng" dirty="0" err="1" smtClean="0">
                <a:solidFill>
                  <a:srgbClr val="FF0000"/>
                </a:solidFill>
              </a:rPr>
              <a:t>Requirements</a:t>
            </a:r>
            <a:endParaRPr lang="it-IT" b="1" i="1" u="sng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List of </a:t>
            </a:r>
            <a:r>
              <a:rPr lang="it-IT" b="1" i="1" u="sng" dirty="0" err="1" smtClean="0">
                <a:solidFill>
                  <a:srgbClr val="FF0000"/>
                </a:solidFill>
              </a:rPr>
              <a:t>pilot</a:t>
            </a:r>
            <a:r>
              <a:rPr lang="it-IT" b="1" i="1" u="sng" dirty="0" smtClean="0">
                <a:solidFill>
                  <a:srgbClr val="FF0000"/>
                </a:solidFill>
              </a:rPr>
              <a:t> </a:t>
            </a:r>
            <a:r>
              <a:rPr lang="it-IT" b="1" i="1" u="sng" dirty="0" err="1" smtClean="0">
                <a:solidFill>
                  <a:srgbClr val="FF0000"/>
                </a:solidFill>
              </a:rPr>
              <a:t>cases</a:t>
            </a:r>
            <a:r>
              <a:rPr lang="it-IT" b="1" i="1" u="sng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has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been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proposed</a:t>
            </a:r>
            <a:r>
              <a:rPr lang="it-IT" b="1" i="1" dirty="0" smtClean="0">
                <a:solidFill>
                  <a:srgbClr val="FF0000"/>
                </a:solidFill>
              </a:rPr>
              <a:t> and </a:t>
            </a:r>
            <a:r>
              <a:rPr lang="it-IT" b="1" i="1" dirty="0" err="1" smtClean="0">
                <a:solidFill>
                  <a:srgbClr val="FF0000"/>
                </a:solidFill>
              </a:rPr>
              <a:t>accepted</a:t>
            </a:r>
            <a:r>
              <a:rPr lang="it-IT" b="1" i="1" dirty="0" smtClean="0">
                <a:solidFill>
                  <a:srgbClr val="FF0000"/>
                </a:solidFill>
              </a:rPr>
              <a:t> by the </a:t>
            </a:r>
            <a:r>
              <a:rPr lang="it-IT" b="1" i="1" dirty="0" err="1" smtClean="0">
                <a:solidFill>
                  <a:srgbClr val="FF0000"/>
                </a:solidFill>
              </a:rPr>
              <a:t>project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board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b="1" i="1" dirty="0" smtClean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92" y="1003044"/>
            <a:ext cx="3655845" cy="430506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969" y="1396814"/>
            <a:ext cx="3152244" cy="455389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3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b="809"/>
          <a:stretch/>
        </p:blipFill>
        <p:spPr>
          <a:xfrm>
            <a:off x="4383735" y="730899"/>
            <a:ext cx="7808265" cy="2538918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73029" y="1281953"/>
            <a:ext cx="337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WP-A Aerosol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Oriol Rios</a:t>
            </a:r>
            <a:endParaRPr lang="it-IT" dirty="0">
              <a:solidFill>
                <a:srgbClr val="000000"/>
              </a:solidFill>
            </a:endParaRPr>
          </a:p>
          <a:p>
            <a:endParaRPr lang="it-IT" dirty="0" smtClean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75" y="3354481"/>
            <a:ext cx="6518925" cy="150436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3029" y="2172167"/>
            <a:ext cx="4210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A </a:t>
            </a:r>
            <a:r>
              <a:rPr lang="it-IT" b="1" i="1" dirty="0" err="1" smtClean="0">
                <a:solidFill>
                  <a:srgbClr val="FF0000"/>
                </a:solidFill>
              </a:rPr>
              <a:t>number</a:t>
            </a:r>
            <a:r>
              <a:rPr lang="it-IT" b="1" i="1" dirty="0" smtClean="0">
                <a:solidFill>
                  <a:srgbClr val="FF0000"/>
                </a:solidFill>
              </a:rPr>
              <a:t> of </a:t>
            </a:r>
            <a:r>
              <a:rPr lang="it-IT" b="1" i="1" dirty="0" err="1" smtClean="0">
                <a:solidFill>
                  <a:srgbClr val="FF0000"/>
                </a:solidFill>
              </a:rPr>
              <a:t>combustible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items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were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tested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at</a:t>
            </a:r>
            <a:r>
              <a:rPr lang="it-IT" b="1" i="1" dirty="0" smtClean="0">
                <a:solidFill>
                  <a:srgbClr val="FF0000"/>
                </a:solidFill>
              </a:rPr>
              <a:t> the </a:t>
            </a:r>
            <a:r>
              <a:rPr lang="it-IT" b="1" i="1" dirty="0" err="1" smtClean="0">
                <a:solidFill>
                  <a:srgbClr val="FF0000"/>
                </a:solidFill>
              </a:rPr>
              <a:t>Fire</a:t>
            </a:r>
            <a:r>
              <a:rPr lang="it-IT" b="1" i="1" dirty="0" smtClean="0">
                <a:solidFill>
                  <a:srgbClr val="FF0000"/>
                </a:solidFill>
              </a:rPr>
              <a:t> and Aerosol </a:t>
            </a:r>
            <a:r>
              <a:rPr lang="it-IT" b="1" i="1" dirty="0" err="1" smtClean="0">
                <a:solidFill>
                  <a:srgbClr val="FF0000"/>
                </a:solidFill>
              </a:rPr>
              <a:t>laboratories</a:t>
            </a:r>
            <a:r>
              <a:rPr lang="it-IT" b="1" i="1" dirty="0" smtClean="0">
                <a:solidFill>
                  <a:srgbClr val="FF0000"/>
                </a:solidFill>
              </a:rPr>
              <a:t> of Lund </a:t>
            </a:r>
            <a:r>
              <a:rPr lang="it-IT" b="1" i="1" dirty="0" err="1" smtClean="0">
                <a:solidFill>
                  <a:srgbClr val="FF0000"/>
                </a:solidFill>
              </a:rPr>
              <a:t>University</a:t>
            </a:r>
            <a:endParaRPr lang="it-IT" b="1" i="1" dirty="0" smtClean="0">
              <a:solidFill>
                <a:srgbClr val="FF0000"/>
              </a:solidFill>
            </a:endParaRPr>
          </a:p>
          <a:p>
            <a:endParaRPr lang="it-IT" b="1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More appropriate design </a:t>
            </a:r>
            <a:r>
              <a:rPr lang="it-IT" b="1" i="1" dirty="0" err="1" smtClean="0">
                <a:solidFill>
                  <a:srgbClr val="FF0000"/>
                </a:solidFill>
              </a:rPr>
              <a:t>fires</a:t>
            </a:r>
            <a:r>
              <a:rPr lang="it-IT" b="1" i="1" dirty="0" smtClean="0">
                <a:solidFill>
                  <a:srgbClr val="FF0000"/>
                </a:solidFill>
              </a:rPr>
              <a:t> (HRR, </a:t>
            </a:r>
            <a:r>
              <a:rPr lang="it-IT" b="1" i="1" dirty="0" err="1" smtClean="0">
                <a:solidFill>
                  <a:srgbClr val="FF0000"/>
                </a:solidFill>
              </a:rPr>
              <a:t>soot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yield</a:t>
            </a:r>
            <a:r>
              <a:rPr lang="it-IT" b="1" i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err="1" smtClean="0">
                <a:solidFill>
                  <a:srgbClr val="FF0000"/>
                </a:solidFill>
              </a:rPr>
              <a:t>Number</a:t>
            </a:r>
            <a:r>
              <a:rPr lang="it-IT" b="1" i="1" dirty="0" smtClean="0">
                <a:solidFill>
                  <a:srgbClr val="FF0000"/>
                </a:solidFill>
              </a:rPr>
              <a:t> and mass </a:t>
            </a:r>
            <a:r>
              <a:rPr lang="it-IT" b="1" i="1" dirty="0" err="1" smtClean="0">
                <a:solidFill>
                  <a:srgbClr val="FF0000"/>
                </a:solidFill>
              </a:rPr>
              <a:t>distribution</a:t>
            </a:r>
            <a:r>
              <a:rPr lang="it-IT" b="1" i="1" dirty="0" smtClean="0">
                <a:solidFill>
                  <a:srgbClr val="FF0000"/>
                </a:solidFill>
              </a:rPr>
              <a:t> of the </a:t>
            </a:r>
            <a:r>
              <a:rPr lang="it-IT" b="1" i="1" dirty="0" err="1" smtClean="0">
                <a:solidFill>
                  <a:srgbClr val="FF0000"/>
                </a:solidFill>
              </a:rPr>
              <a:t>soot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Aerosol </a:t>
            </a:r>
            <a:r>
              <a:rPr lang="it-IT" b="1" i="1" dirty="0" err="1" smtClean="0">
                <a:solidFill>
                  <a:srgbClr val="FF0000"/>
                </a:solidFill>
              </a:rPr>
              <a:t>deposition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modelling</a:t>
            </a:r>
            <a:r>
              <a:rPr lang="it-IT" b="1" i="1" dirty="0" smtClean="0">
                <a:solidFill>
                  <a:srgbClr val="FF0000"/>
                </a:solidFill>
              </a:rPr>
              <a:t> in FDS (NIST &amp; Jensen Hughes)</a:t>
            </a:r>
          </a:p>
          <a:p>
            <a:endParaRPr lang="it-IT" b="1" i="1" dirty="0" smtClean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49" y="5153073"/>
            <a:ext cx="1002086" cy="804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/>
          <a:srcRect t="8532" b="15251"/>
          <a:stretch/>
        </p:blipFill>
        <p:spPr>
          <a:xfrm>
            <a:off x="5549152" y="4929198"/>
            <a:ext cx="6702059" cy="106006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278382" y="12819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WP-T </a:t>
            </a:r>
            <a:r>
              <a:rPr lang="it-IT" b="1" dirty="0" err="1">
                <a:solidFill>
                  <a:srgbClr val="000000"/>
                </a:solidFill>
              </a:rPr>
              <a:t>Testing</a:t>
            </a:r>
            <a:endParaRPr lang="it-IT" b="1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Fabio Corsanego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3814" y="5178658"/>
            <a:ext cx="2220566" cy="63064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157" y="5356334"/>
            <a:ext cx="1321149" cy="4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5" y="783964"/>
            <a:ext cx="9593330" cy="5213766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3029" y="1281953"/>
            <a:ext cx="3376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WP-R </a:t>
            </a:r>
            <a:r>
              <a:rPr lang="it-IT" b="1" dirty="0" err="1" smtClean="0">
                <a:solidFill>
                  <a:srgbClr val="000000"/>
                </a:solidFill>
              </a:rPr>
              <a:t>Radiation</a:t>
            </a:r>
            <a:r>
              <a:rPr lang="it-IT" b="1" dirty="0" smtClean="0">
                <a:solidFill>
                  <a:srgbClr val="000000"/>
                </a:solidFill>
              </a:rPr>
              <a:t> </a:t>
            </a:r>
            <a:r>
              <a:rPr lang="it-IT" b="1" dirty="0" err="1" smtClean="0">
                <a:solidFill>
                  <a:srgbClr val="000000"/>
                </a:solidFill>
              </a:rPr>
              <a:t>Protection</a:t>
            </a:r>
            <a:endParaRPr lang="it-IT" b="1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Pavol Vojtyla</a:t>
            </a:r>
          </a:p>
          <a:p>
            <a:r>
              <a:rPr lang="it-IT" dirty="0" err="1" smtClean="0">
                <a:solidFill>
                  <a:srgbClr val="000000"/>
                </a:solidFill>
              </a:rPr>
              <a:t>Sameh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Melhelm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Uwe Kauflin</a:t>
            </a:r>
          </a:p>
          <a:p>
            <a:r>
              <a:rPr lang="it-IT" dirty="0">
                <a:solidFill>
                  <a:srgbClr val="000000"/>
                </a:solidFill>
              </a:rPr>
              <a:t>Fabio Pozzi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968537" y="886174"/>
            <a:ext cx="4210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Three </a:t>
            </a:r>
            <a:r>
              <a:rPr lang="it-IT" b="1" i="1" dirty="0" err="1" smtClean="0">
                <a:solidFill>
                  <a:srgbClr val="FF0000"/>
                </a:solidFill>
              </a:rPr>
              <a:t>main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activities</a:t>
            </a:r>
            <a:r>
              <a:rPr lang="it-IT" b="1" i="1" dirty="0" smtClean="0">
                <a:solidFill>
                  <a:srgbClr val="FF0000"/>
                </a:solidFill>
              </a:rPr>
              <a:t>:</a:t>
            </a:r>
            <a:endParaRPr lang="it-IT" b="1" i="1" dirty="0" smtClean="0">
              <a:solidFill>
                <a:srgbClr val="FF0000"/>
              </a:solidFill>
            </a:endParaRPr>
          </a:p>
          <a:p>
            <a:endParaRPr lang="it-IT" b="1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Activity </a:t>
            </a:r>
            <a:r>
              <a:rPr lang="it-IT" b="1" i="1" dirty="0" err="1" smtClean="0">
                <a:solidFill>
                  <a:srgbClr val="FF0000"/>
                </a:solidFill>
              </a:rPr>
              <a:t>level</a:t>
            </a:r>
            <a:r>
              <a:rPr lang="it-IT" b="1" i="1" dirty="0" smtClean="0">
                <a:solidFill>
                  <a:srgbClr val="FF0000"/>
                </a:solidFill>
              </a:rPr>
              <a:t> inside the </a:t>
            </a:r>
            <a:r>
              <a:rPr lang="it-IT" b="1" i="1" dirty="0" err="1" smtClean="0">
                <a:solidFill>
                  <a:srgbClr val="FF0000"/>
                </a:solidFill>
              </a:rPr>
              <a:t>facility</a:t>
            </a:r>
            <a:r>
              <a:rPr lang="it-IT" b="1" i="1" dirty="0" smtClean="0">
                <a:solidFill>
                  <a:srgbClr val="FF0000"/>
                </a:solidFill>
              </a:rPr>
              <a:t> (FLUKA </a:t>
            </a:r>
            <a:r>
              <a:rPr lang="it-IT" b="1" i="1" dirty="0" err="1" smtClean="0">
                <a:solidFill>
                  <a:srgbClr val="FF0000"/>
                </a:solidFill>
              </a:rPr>
              <a:t>calculations</a:t>
            </a:r>
            <a:r>
              <a:rPr lang="it-IT" b="1" i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Outdoor </a:t>
            </a:r>
            <a:r>
              <a:rPr lang="it-IT" b="1" i="1" dirty="0" err="1" smtClean="0">
                <a:solidFill>
                  <a:srgbClr val="FF0000"/>
                </a:solidFill>
              </a:rPr>
              <a:t>dispersion</a:t>
            </a:r>
            <a:r>
              <a:rPr lang="it-IT" b="1" i="1" dirty="0" smtClean="0">
                <a:solidFill>
                  <a:srgbClr val="FF0000"/>
                </a:solidFill>
              </a:rPr>
              <a:t> and </a:t>
            </a:r>
            <a:r>
              <a:rPr lang="it-IT" b="1" i="1" dirty="0" err="1" smtClean="0">
                <a:solidFill>
                  <a:srgbClr val="FF0000"/>
                </a:solidFill>
              </a:rPr>
              <a:t>deposition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modelling</a:t>
            </a:r>
            <a:endParaRPr lang="it-IT" b="1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Dose </a:t>
            </a:r>
            <a:r>
              <a:rPr lang="it-IT" b="1" i="1" dirty="0" err="1" smtClean="0">
                <a:solidFill>
                  <a:srgbClr val="FF0000"/>
                </a:solidFill>
              </a:rPr>
              <a:t>calculation</a:t>
            </a:r>
            <a:r>
              <a:rPr lang="it-IT" b="1" i="1" dirty="0" smtClean="0">
                <a:solidFill>
                  <a:srgbClr val="FF0000"/>
                </a:solidFill>
              </a:rPr>
              <a:t> to the public and </a:t>
            </a:r>
            <a:r>
              <a:rPr lang="it-IT" b="1" i="1" dirty="0" err="1" smtClean="0">
                <a:solidFill>
                  <a:srgbClr val="FF0000"/>
                </a:solidFill>
              </a:rPr>
              <a:t>environmental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assessment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</a:p>
          <a:p>
            <a:endParaRPr lang="it-IT" b="1" i="1" dirty="0" smtClean="0">
              <a:solidFill>
                <a:srgbClr val="FF0000"/>
              </a:solidFill>
            </a:endParaRPr>
          </a:p>
          <a:p>
            <a:endParaRPr lang="it-IT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73029" y="1281953"/>
            <a:ext cx="337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WP-M </a:t>
            </a:r>
            <a:r>
              <a:rPr lang="it-IT" b="1" dirty="0" err="1" smtClean="0">
                <a:solidFill>
                  <a:srgbClr val="000000"/>
                </a:solidFill>
              </a:rPr>
              <a:t>Methodology</a:t>
            </a:r>
            <a:endParaRPr lang="it-IT" b="1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Giordana Gai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95" y="807347"/>
            <a:ext cx="8335852" cy="515950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342" y="1730189"/>
            <a:ext cx="1575895" cy="119230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3029" y="2461189"/>
            <a:ext cx="41405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Development of </a:t>
            </a:r>
            <a:r>
              <a:rPr lang="it-IT" b="1" i="1" dirty="0" smtClean="0">
                <a:solidFill>
                  <a:srgbClr val="FF0000"/>
                </a:solidFill>
              </a:rPr>
              <a:t>a </a:t>
            </a:r>
            <a:r>
              <a:rPr lang="it-IT" b="1" i="1" dirty="0" err="1" smtClean="0">
                <a:solidFill>
                  <a:srgbClr val="FF0000"/>
                </a:solidFill>
              </a:rPr>
              <a:t>probabilistic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framework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smtClean="0">
                <a:solidFill>
                  <a:srgbClr val="FF0000"/>
                </a:solidFill>
              </a:rPr>
              <a:t>of </a:t>
            </a:r>
            <a:r>
              <a:rPr lang="it-IT" b="1" i="1" dirty="0" err="1" smtClean="0">
                <a:solidFill>
                  <a:srgbClr val="FF0000"/>
                </a:solidFill>
              </a:rPr>
              <a:t>risk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assessment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wrt</a:t>
            </a:r>
            <a:r>
              <a:rPr lang="it-IT" b="1" i="1" dirty="0" smtClean="0">
                <a:solidFill>
                  <a:srgbClr val="FF0000"/>
                </a:solidFill>
              </a:rPr>
              <a:t> life </a:t>
            </a:r>
            <a:r>
              <a:rPr lang="it-IT" b="1" i="1" dirty="0" err="1" smtClean="0">
                <a:solidFill>
                  <a:srgbClr val="FF0000"/>
                </a:solidFill>
              </a:rPr>
              <a:t>safety</a:t>
            </a:r>
            <a:r>
              <a:rPr lang="it-IT" b="1" i="1" dirty="0" smtClean="0">
                <a:solidFill>
                  <a:srgbClr val="FF0000"/>
                </a:solidFill>
              </a:rPr>
              <a:t>, </a:t>
            </a:r>
            <a:r>
              <a:rPr lang="it-IT" b="1" i="1" dirty="0" err="1" smtClean="0">
                <a:solidFill>
                  <a:srgbClr val="FF0000"/>
                </a:solidFill>
              </a:rPr>
              <a:t>property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protection</a:t>
            </a:r>
            <a:r>
              <a:rPr lang="it-IT" b="1" i="1" dirty="0" smtClean="0">
                <a:solidFill>
                  <a:srgbClr val="FF0000"/>
                </a:solidFill>
              </a:rPr>
              <a:t> and </a:t>
            </a:r>
            <a:r>
              <a:rPr lang="it-IT" b="1" i="1" dirty="0" err="1" smtClean="0">
                <a:solidFill>
                  <a:srgbClr val="FF0000"/>
                </a:solidFill>
              </a:rPr>
              <a:t>enviroment</a:t>
            </a:r>
            <a:endParaRPr lang="it-IT" b="1" i="1" dirty="0" smtClean="0">
              <a:solidFill>
                <a:srgbClr val="FF0000"/>
              </a:solidFill>
            </a:endParaRPr>
          </a:p>
          <a:p>
            <a:endParaRPr lang="it-IT" b="1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Frequency</a:t>
            </a:r>
            <a:r>
              <a:rPr lang="it-IT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analysis</a:t>
            </a:r>
            <a:endParaRPr lang="it-IT" b="1" i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Consequence</a:t>
            </a:r>
            <a:r>
              <a:rPr lang="it-IT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analysis</a:t>
            </a:r>
            <a:r>
              <a:rPr lang="it-IT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Cost</a:t>
            </a:r>
            <a:r>
              <a:rPr lang="it-IT" b="1" i="1" dirty="0" smtClean="0">
                <a:solidFill>
                  <a:srgbClr val="FF0000"/>
                </a:solidFill>
              </a:rPr>
              <a:t> benefit </a:t>
            </a:r>
            <a:r>
              <a:rPr lang="it-IT" b="1" i="1" dirty="0" err="1" smtClean="0">
                <a:solidFill>
                  <a:srgbClr val="FF0000"/>
                </a:solidFill>
              </a:rPr>
              <a:t>analysis</a:t>
            </a:r>
            <a:endParaRPr lang="it-IT" b="1" i="1" dirty="0" smtClean="0">
              <a:solidFill>
                <a:srgbClr val="FF0000"/>
              </a:solidFill>
            </a:endParaRPr>
          </a:p>
          <a:p>
            <a:endParaRPr lang="it-IT" b="1" i="1" dirty="0" smtClean="0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28" y="4900120"/>
            <a:ext cx="1002086" cy="80459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10425" y="4979251"/>
            <a:ext cx="300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Supervision</a:t>
            </a:r>
            <a:r>
              <a:rPr lang="it-IT" dirty="0" smtClean="0">
                <a:solidFill>
                  <a:srgbClr val="000000"/>
                </a:solidFill>
              </a:rPr>
              <a:t> of 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H. Frantzich and E. Ronchi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9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20484"/>
            <a:ext cx="4955547" cy="44434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687942"/>
            <a:ext cx="7086600" cy="424815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7"/>
          <p:cNvSpPr/>
          <p:nvPr/>
        </p:nvSpPr>
        <p:spPr>
          <a:xfrm>
            <a:off x="395721" y="935261"/>
            <a:ext cx="495520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ISOLDE: </a:t>
            </a:r>
            <a:r>
              <a:rPr lang="en-GB" b="1" dirty="0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sotope </a:t>
            </a:r>
            <a:r>
              <a:rPr lang="en-GB" b="1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eparator </a:t>
            </a:r>
            <a:r>
              <a:rPr lang="en-GB" b="1" dirty="0" smtClean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n </a:t>
            </a:r>
            <a:r>
              <a:rPr lang="en-GB" b="1" dirty="0" smtClean="0">
                <a:solidFill>
                  <a:srgbClr val="FF0000"/>
                </a:solidFill>
              </a:rPr>
              <a:t>L</a:t>
            </a:r>
            <a:r>
              <a:rPr lang="en-GB" dirty="0" smtClean="0">
                <a:solidFill>
                  <a:srgbClr val="FF0000"/>
                </a:solidFill>
              </a:rPr>
              <a:t>ine </a:t>
            </a:r>
            <a:r>
              <a:rPr lang="en-GB" b="1" dirty="0" err="1" smtClean="0">
                <a:solidFill>
                  <a:srgbClr val="FF0000"/>
                </a:solidFill>
              </a:rPr>
              <a:t>DE</a:t>
            </a:r>
            <a:r>
              <a:rPr lang="en-GB" dirty="0" err="1" smtClean="0">
                <a:solidFill>
                  <a:srgbClr val="FF0000"/>
                </a:solidFill>
              </a:rPr>
              <a:t>tector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60141" y="935261"/>
            <a:ext cx="503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0000"/>
                </a:solidFill>
              </a:rPr>
              <a:t>Ongoing</a:t>
            </a:r>
            <a:r>
              <a:rPr lang="it-IT" sz="3200" b="1" dirty="0" smtClean="0">
                <a:solidFill>
                  <a:srgbClr val="000000"/>
                </a:solidFill>
              </a:rPr>
              <a:t> </a:t>
            </a:r>
            <a:r>
              <a:rPr lang="it-IT" sz="3200" b="1" dirty="0" err="1" smtClean="0">
                <a:solidFill>
                  <a:srgbClr val="000000"/>
                </a:solidFill>
              </a:rPr>
              <a:t>analysis</a:t>
            </a:r>
            <a:r>
              <a:rPr lang="it-IT" sz="3200" b="1" dirty="0" smtClean="0">
                <a:solidFill>
                  <a:srgbClr val="000000"/>
                </a:solidFill>
              </a:rPr>
              <a:t> of the first FIRIA </a:t>
            </a:r>
            <a:r>
              <a:rPr lang="it-IT" sz="3200" b="1" dirty="0" err="1" smtClean="0">
                <a:solidFill>
                  <a:srgbClr val="000000"/>
                </a:solidFill>
              </a:rPr>
              <a:t>pilot</a:t>
            </a:r>
            <a:r>
              <a:rPr lang="it-IT" sz="3200" b="1" dirty="0" smtClean="0">
                <a:solidFill>
                  <a:srgbClr val="000000"/>
                </a:solidFill>
              </a:rPr>
              <a:t> case </a:t>
            </a:r>
            <a:endParaRPr lang="it-IT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b="8624"/>
          <a:stretch/>
        </p:blipFill>
        <p:spPr>
          <a:xfrm>
            <a:off x="251012" y="800896"/>
            <a:ext cx="9049966" cy="5287366"/>
          </a:xfrm>
          <a:prstGeom prst="rect">
            <a:avLst/>
          </a:prstGeom>
        </p:spPr>
      </p:pic>
      <p:sp>
        <p:nvSpPr>
          <p:cNvPr id="10" name="Forme libre 3"/>
          <p:cNvSpPr/>
          <p:nvPr/>
        </p:nvSpPr>
        <p:spPr>
          <a:xfrm>
            <a:off x="1757178" y="939377"/>
            <a:ext cx="5708276" cy="4511488"/>
          </a:xfrm>
          <a:custGeom>
            <a:avLst/>
            <a:gdLst>
              <a:gd name="connsiteX0" fmla="*/ 1284194 w 5708276"/>
              <a:gd name="connsiteY0" fmla="*/ 1398494 h 4511488"/>
              <a:gd name="connsiteX1" fmla="*/ 900953 w 5708276"/>
              <a:gd name="connsiteY1" fmla="*/ 1264023 h 4511488"/>
              <a:gd name="connsiteX2" fmla="*/ 0 w 5708276"/>
              <a:gd name="connsiteY2" fmla="*/ 3435723 h 4511488"/>
              <a:gd name="connsiteX3" fmla="*/ 2023782 w 5708276"/>
              <a:gd name="connsiteY3" fmla="*/ 4511488 h 4511488"/>
              <a:gd name="connsiteX4" fmla="*/ 3341594 w 5708276"/>
              <a:gd name="connsiteY4" fmla="*/ 2790265 h 4511488"/>
              <a:gd name="connsiteX5" fmla="*/ 5170394 w 5708276"/>
              <a:gd name="connsiteY5" fmla="*/ 3906371 h 4511488"/>
              <a:gd name="connsiteX6" fmla="*/ 5708276 w 5708276"/>
              <a:gd name="connsiteY6" fmla="*/ 2971800 h 4511488"/>
              <a:gd name="connsiteX7" fmla="*/ 4282888 w 5708276"/>
              <a:gd name="connsiteY7" fmla="*/ 2299447 h 4511488"/>
              <a:gd name="connsiteX8" fmla="*/ 3502959 w 5708276"/>
              <a:gd name="connsiteY8" fmla="*/ 0 h 4511488"/>
              <a:gd name="connsiteX9" fmla="*/ 1284194 w 5708276"/>
              <a:gd name="connsiteY9" fmla="*/ 1398494 h 451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08276" h="4511488">
                <a:moveTo>
                  <a:pt x="1284194" y="1398494"/>
                </a:moveTo>
                <a:lnTo>
                  <a:pt x="900953" y="1264023"/>
                </a:lnTo>
                <a:lnTo>
                  <a:pt x="0" y="3435723"/>
                </a:lnTo>
                <a:lnTo>
                  <a:pt x="2023782" y="4511488"/>
                </a:lnTo>
                <a:lnTo>
                  <a:pt x="3341594" y="2790265"/>
                </a:lnTo>
                <a:lnTo>
                  <a:pt x="5170394" y="3906371"/>
                </a:lnTo>
                <a:lnTo>
                  <a:pt x="5708276" y="2971800"/>
                </a:lnTo>
                <a:lnTo>
                  <a:pt x="4282888" y="2299447"/>
                </a:lnTo>
                <a:lnTo>
                  <a:pt x="3502959" y="0"/>
                </a:lnTo>
                <a:lnTo>
                  <a:pt x="1284194" y="1398494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avec flèche 6"/>
          <p:cNvCxnSpPr/>
          <p:nvPr/>
        </p:nvCxnSpPr>
        <p:spPr>
          <a:xfrm flipH="1">
            <a:off x="5804743" y="1752751"/>
            <a:ext cx="883763" cy="766655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4"/>
          <p:cNvSpPr txBox="1"/>
          <p:nvPr/>
        </p:nvSpPr>
        <p:spPr>
          <a:xfrm>
            <a:off x="6584145" y="1270861"/>
            <a:ext cx="1607451" cy="156966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ISOLDE </a:t>
            </a:r>
          </a:p>
          <a:p>
            <a:pPr algn="ctr"/>
            <a:r>
              <a:rPr lang="en-US" sz="1600" dirty="0" smtClean="0"/>
              <a:t>target area</a:t>
            </a:r>
          </a:p>
          <a:p>
            <a:pPr algn="ctr"/>
            <a:r>
              <a:rPr lang="en-US" sz="1600" dirty="0" smtClean="0"/>
              <a:t>838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355m</a:t>
            </a:r>
            <a:r>
              <a:rPr lang="en-US" sz="1600" baseline="30000" dirty="0" smtClean="0"/>
              <a:t>2</a:t>
            </a:r>
          </a:p>
          <a:p>
            <a:pPr algn="ctr"/>
            <a:r>
              <a:rPr lang="en-US" sz="1600" dirty="0" smtClean="0"/>
              <a:t>1065m</a:t>
            </a:r>
            <a:r>
              <a:rPr lang="en-US" sz="1600" baseline="30000" dirty="0" smtClean="0"/>
              <a:t>3</a:t>
            </a:r>
            <a:endParaRPr lang="en-US" sz="1600" baseline="30000" dirty="0"/>
          </a:p>
        </p:txBody>
      </p:sp>
      <p:cxnSp>
        <p:nvCxnSpPr>
          <p:cNvPr id="13" name="Connecteur droit avec flèche 10"/>
          <p:cNvCxnSpPr/>
          <p:nvPr/>
        </p:nvCxnSpPr>
        <p:spPr>
          <a:xfrm>
            <a:off x="1031035" y="4180118"/>
            <a:ext cx="609864" cy="121695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9"/>
          <p:cNvSpPr txBox="1"/>
          <p:nvPr/>
        </p:nvSpPr>
        <p:spPr>
          <a:xfrm>
            <a:off x="421172" y="3949314"/>
            <a:ext cx="1219727" cy="584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BTY line</a:t>
            </a:r>
          </a:p>
          <a:p>
            <a:pPr algn="ctr"/>
            <a:r>
              <a:rPr lang="en-US" sz="1600" dirty="0" smtClean="0"/>
              <a:t>834</a:t>
            </a:r>
            <a:endParaRPr lang="en-US" sz="1600" dirty="0"/>
          </a:p>
        </p:txBody>
      </p:sp>
      <p:cxnSp>
        <p:nvCxnSpPr>
          <p:cNvPr id="16" name="Connecteur droit avec flèche 12"/>
          <p:cNvCxnSpPr/>
          <p:nvPr/>
        </p:nvCxnSpPr>
        <p:spPr>
          <a:xfrm flipH="1">
            <a:off x="1972317" y="4919706"/>
            <a:ext cx="5035937" cy="112530"/>
          </a:xfrm>
          <a:prstGeom prst="straightConnector1">
            <a:avLst/>
          </a:prstGeom>
          <a:ln w="31750"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4"/>
          <p:cNvSpPr txBox="1"/>
          <p:nvPr/>
        </p:nvSpPr>
        <p:spPr>
          <a:xfrm>
            <a:off x="4028338" y="4837471"/>
            <a:ext cx="680469" cy="276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40m</a:t>
            </a:r>
            <a:endParaRPr lang="en-US" sz="1200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20" name="Connettore 1 19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5721" y="935261"/>
            <a:ext cx="495520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ISOLDE: </a:t>
            </a:r>
            <a:r>
              <a:rPr lang="en-GB" b="1" dirty="0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sotope </a:t>
            </a:r>
            <a:r>
              <a:rPr lang="en-GB" b="1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eparator </a:t>
            </a:r>
            <a:r>
              <a:rPr lang="en-GB" b="1" dirty="0" smtClean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n </a:t>
            </a:r>
            <a:r>
              <a:rPr lang="en-GB" b="1" dirty="0" smtClean="0">
                <a:solidFill>
                  <a:srgbClr val="FF0000"/>
                </a:solidFill>
              </a:rPr>
              <a:t>L</a:t>
            </a:r>
            <a:r>
              <a:rPr lang="en-GB" dirty="0" smtClean="0">
                <a:solidFill>
                  <a:srgbClr val="FF0000"/>
                </a:solidFill>
              </a:rPr>
              <a:t>ine </a:t>
            </a:r>
            <a:r>
              <a:rPr lang="en-GB" b="1" dirty="0" err="1" smtClean="0">
                <a:solidFill>
                  <a:srgbClr val="FF0000"/>
                </a:solidFill>
              </a:rPr>
              <a:t>DE</a:t>
            </a:r>
            <a:r>
              <a:rPr lang="en-GB" dirty="0" err="1" smtClean="0">
                <a:solidFill>
                  <a:srgbClr val="FF0000"/>
                </a:solidFill>
              </a:rPr>
              <a:t>tector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2824480" y="3779520"/>
            <a:ext cx="650240" cy="5892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6038266" y="3654674"/>
            <a:ext cx="650240" cy="5892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6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594" y="1254382"/>
            <a:ext cx="5335044" cy="4420324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8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591237" y="5153076"/>
            <a:ext cx="20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Vacuum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pump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2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349623" y="1254382"/>
            <a:ext cx="6006857" cy="442032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52715" y="5153076"/>
            <a:ext cx="437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Beamline</a:t>
            </a:r>
            <a:r>
              <a:rPr lang="it-IT" b="1" dirty="0" smtClean="0">
                <a:solidFill>
                  <a:srgbClr val="FF0000"/>
                </a:solidFill>
              </a:rPr>
              <a:t> (</a:t>
            </a:r>
            <a:r>
              <a:rPr lang="it-IT" b="1" dirty="0" err="1" smtClean="0">
                <a:solidFill>
                  <a:srgbClr val="FF0000"/>
                </a:solidFill>
              </a:rPr>
              <a:t>magnets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cable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trays</a:t>
            </a:r>
            <a:r>
              <a:rPr lang="it-IT" b="1" dirty="0" smtClean="0">
                <a:solidFill>
                  <a:srgbClr val="FF0000"/>
                </a:solidFill>
              </a:rPr>
              <a:t>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2403" y="788894"/>
            <a:ext cx="302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Hazard</a:t>
            </a:r>
            <a:r>
              <a:rPr lang="it-IT" b="1" dirty="0" smtClean="0"/>
              <a:t> </a:t>
            </a:r>
            <a:r>
              <a:rPr lang="it-IT" b="1" dirty="0" err="1" smtClean="0"/>
              <a:t>identification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554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98" y="1225900"/>
            <a:ext cx="4201484" cy="467003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75129" y="5208494"/>
            <a:ext cx="20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Two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robots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999695" y="5458088"/>
            <a:ext cx="20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Tanks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698" y="1225900"/>
            <a:ext cx="4245084" cy="3174252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55" y="2887367"/>
            <a:ext cx="4041306" cy="300856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046798" y="4030820"/>
            <a:ext cx="20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Target </a:t>
            </a:r>
            <a:r>
              <a:rPr lang="it-IT" b="1" dirty="0" err="1" smtClean="0">
                <a:solidFill>
                  <a:srgbClr val="FF0000"/>
                </a:solidFill>
              </a:rPr>
              <a:t>storage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079595" y="5458088"/>
            <a:ext cx="20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Tanks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5680364" y="3158836"/>
            <a:ext cx="286336" cy="406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72403" y="788894"/>
            <a:ext cx="302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Hazard</a:t>
            </a:r>
            <a:r>
              <a:rPr lang="it-IT" b="1" dirty="0" smtClean="0"/>
              <a:t> </a:t>
            </a:r>
            <a:r>
              <a:rPr lang="it-IT" b="1" dirty="0" err="1" smtClean="0"/>
              <a:t>identification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004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5507" y="142874"/>
            <a:ext cx="12003740" cy="7233285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4000" b="1" dirty="0" smtClean="0"/>
              <a:t>International Technical Safety Forum</a:t>
            </a:r>
            <a:br>
              <a:rPr lang="en-US" sz="4000" b="1" dirty="0" smtClean="0"/>
            </a:br>
            <a:r>
              <a:rPr lang="en-US" sz="4000" b="1" dirty="0" smtClean="0"/>
              <a:t>ITSF 2019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2800" dirty="0" smtClean="0"/>
              <a:t>13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May 2019, European Spallation Source</a:t>
            </a:r>
            <a:br>
              <a:rPr lang="en-US" sz="28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The FIRIA project: </a:t>
            </a:r>
            <a:r>
              <a:rPr lang="en-GB" sz="3600" dirty="0"/>
              <a:t>an integrated approach to address fire and fire-induced radiological release risks at </a:t>
            </a:r>
            <a:r>
              <a:rPr lang="en-GB" sz="3600" dirty="0" smtClean="0"/>
              <a:t>CERN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	</a:t>
            </a:r>
            <a:r>
              <a:rPr lang="en-GB" sz="2000" dirty="0" smtClean="0"/>
              <a:t>Giordana Gai, H</a:t>
            </a:r>
            <a:r>
              <a:rPr lang="en-GB" sz="2000" dirty="0" smtClean="0"/>
              <a:t>SE-OHS-IB FSE team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	on </a:t>
            </a:r>
            <a:r>
              <a:rPr lang="en-GB" sz="2000" dirty="0" smtClean="0"/>
              <a:t>behalf of the FIRIA team</a:t>
            </a:r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78" y="3843385"/>
            <a:ext cx="2525983" cy="1615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34" y="276475"/>
            <a:ext cx="1247775" cy="866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0843" y="1358483"/>
            <a:ext cx="23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Oil + cable tray fire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7946" y="3497734"/>
            <a:ext cx="18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tray fire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10085205" y="3474284"/>
            <a:ext cx="182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Robot fire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28" y="1254382"/>
            <a:ext cx="2382024" cy="197361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512424" y="1021976"/>
            <a:ext cx="4231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Three </a:t>
            </a:r>
            <a:r>
              <a:rPr lang="it-IT" i="1" dirty="0" err="1" smtClean="0">
                <a:solidFill>
                  <a:srgbClr val="FF0000"/>
                </a:solidFill>
              </a:rPr>
              <a:t>main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scenarios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have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been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identified</a:t>
            </a:r>
            <a:r>
              <a:rPr lang="it-IT" i="1" dirty="0" smtClean="0">
                <a:solidFill>
                  <a:srgbClr val="FF0000"/>
                </a:solidFill>
              </a:rPr>
              <a:t> and </a:t>
            </a:r>
            <a:r>
              <a:rPr lang="it-IT" i="1" dirty="0" err="1" smtClean="0">
                <a:solidFill>
                  <a:srgbClr val="FF0000"/>
                </a:solidFill>
              </a:rPr>
              <a:t>will</a:t>
            </a:r>
            <a:r>
              <a:rPr lang="it-IT" i="1" dirty="0" smtClean="0">
                <a:solidFill>
                  <a:srgbClr val="FF0000"/>
                </a:solidFill>
              </a:rPr>
              <a:t> be </a:t>
            </a:r>
            <a:r>
              <a:rPr lang="it-IT" i="1" dirty="0" err="1" smtClean="0">
                <a:solidFill>
                  <a:srgbClr val="FF0000"/>
                </a:solidFill>
              </a:rPr>
              <a:t>analysed</a:t>
            </a:r>
            <a:r>
              <a:rPr lang="it-IT" i="1" dirty="0" smtClean="0">
                <a:solidFill>
                  <a:srgbClr val="FF0000"/>
                </a:solidFill>
              </a:rPr>
              <a:t> under </a:t>
            </a:r>
            <a:r>
              <a:rPr lang="it-IT" i="1" dirty="0" err="1" smtClean="0">
                <a:solidFill>
                  <a:srgbClr val="FF0000"/>
                </a:solidFill>
              </a:rPr>
              <a:t>different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conditions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smtClean="0">
                <a:solidFill>
                  <a:srgbClr val="FF0000"/>
                </a:solidFill>
              </a:rPr>
              <a:t>i.e. </a:t>
            </a:r>
            <a:r>
              <a:rPr lang="it-IT" i="1" dirty="0" err="1" smtClean="0">
                <a:solidFill>
                  <a:srgbClr val="FF0000"/>
                </a:solidFill>
              </a:rPr>
              <a:t>considering</a:t>
            </a:r>
            <a:r>
              <a:rPr lang="it-IT" i="1" dirty="0" smtClean="0">
                <a:solidFill>
                  <a:srgbClr val="FF0000"/>
                </a:solidFill>
              </a:rPr>
              <a:t> the </a:t>
            </a:r>
            <a:r>
              <a:rPr lang="it-IT" i="1" dirty="0" err="1" smtClean="0">
                <a:solidFill>
                  <a:srgbClr val="FF0000"/>
                </a:solidFill>
              </a:rPr>
              <a:t>failure</a:t>
            </a:r>
            <a:r>
              <a:rPr lang="it-IT" i="1" dirty="0" smtClean="0">
                <a:solidFill>
                  <a:srgbClr val="FF0000"/>
                </a:solidFill>
              </a:rPr>
              <a:t> on </a:t>
            </a:r>
            <a:r>
              <a:rPr lang="it-IT" i="1" dirty="0" err="1" smtClean="0">
                <a:solidFill>
                  <a:srgbClr val="FF0000"/>
                </a:solidFill>
              </a:rPr>
              <a:t>demand</a:t>
            </a:r>
            <a:r>
              <a:rPr lang="it-IT" i="1" dirty="0" smtClean="0">
                <a:solidFill>
                  <a:srgbClr val="FF0000"/>
                </a:solidFill>
              </a:rPr>
              <a:t> of </a:t>
            </a:r>
            <a:r>
              <a:rPr lang="it-IT" i="1" dirty="0" err="1" smtClean="0">
                <a:solidFill>
                  <a:srgbClr val="FF0000"/>
                </a:solidFill>
              </a:rPr>
              <a:t>fire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safety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systems</a:t>
            </a:r>
            <a:endParaRPr lang="it-IT" i="1" dirty="0" smtClean="0">
              <a:solidFill>
                <a:srgbClr val="FF0000"/>
              </a:solidFill>
            </a:endParaRPr>
          </a:p>
          <a:p>
            <a:endParaRPr lang="it-IT" i="1" dirty="0">
              <a:solidFill>
                <a:srgbClr val="FF0000"/>
              </a:solidFill>
            </a:endParaRPr>
          </a:p>
          <a:p>
            <a:r>
              <a:rPr lang="it-IT" i="1" dirty="0" smtClean="0">
                <a:solidFill>
                  <a:srgbClr val="FF0000"/>
                </a:solidFill>
              </a:rPr>
              <a:t>Total: 12 </a:t>
            </a:r>
            <a:r>
              <a:rPr lang="it-IT" i="1" dirty="0" err="1" smtClean="0">
                <a:solidFill>
                  <a:srgbClr val="FF0000"/>
                </a:solidFill>
              </a:rPr>
              <a:t>runs</a:t>
            </a:r>
            <a:r>
              <a:rPr lang="it-IT" i="1" dirty="0" smtClean="0">
                <a:solidFill>
                  <a:srgbClr val="FF0000"/>
                </a:solidFill>
              </a:rPr>
              <a:t> of FDS  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190" y="3105540"/>
            <a:ext cx="2777743" cy="2077051"/>
          </a:xfrm>
          <a:prstGeom prst="rect">
            <a:avLst/>
          </a:prstGeom>
        </p:spPr>
      </p:pic>
      <p:pic>
        <p:nvPicPr>
          <p:cNvPr id="19" name="Picture 13"/>
          <p:cNvPicPr/>
          <p:nvPr/>
        </p:nvPicPr>
        <p:blipFill rotWithShape="1">
          <a:blip r:embed="rId6"/>
          <a:srcRect b="38506"/>
          <a:stretch/>
        </p:blipFill>
        <p:spPr>
          <a:xfrm>
            <a:off x="172403" y="3476295"/>
            <a:ext cx="4402803" cy="1574036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72403" y="788894"/>
            <a:ext cx="547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Selection</a:t>
            </a:r>
            <a:r>
              <a:rPr lang="it-IT" b="1" dirty="0" smtClean="0"/>
              <a:t> of </a:t>
            </a:r>
            <a:r>
              <a:rPr lang="it-IT" b="1" dirty="0" err="1" smtClean="0"/>
              <a:t>representative</a:t>
            </a:r>
            <a:r>
              <a:rPr lang="it-IT" b="1" dirty="0" smtClean="0"/>
              <a:t> design </a:t>
            </a:r>
            <a:r>
              <a:rPr lang="it-IT" b="1" dirty="0" err="1" smtClean="0"/>
              <a:t>fire</a:t>
            </a:r>
            <a:r>
              <a:rPr lang="it-IT" b="1" dirty="0" smtClean="0"/>
              <a:t> </a:t>
            </a:r>
            <a:r>
              <a:rPr lang="it-IT" b="1" dirty="0" err="1" smtClean="0"/>
              <a:t>scenarios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318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0" y="701702"/>
            <a:ext cx="4829749" cy="2465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69" y="3176381"/>
            <a:ext cx="4279905" cy="2804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753" y="2961306"/>
            <a:ext cx="4198061" cy="30194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67109" y="918270"/>
            <a:ext cx="183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Oil + cable tray fire (run 03)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4967109" y="3048133"/>
            <a:ext cx="158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tray fire (run 07)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10739719" y="3048133"/>
            <a:ext cx="11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Robot fire (run 11)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602071" y="1016143"/>
            <a:ext cx="4063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Screenshot at t = 4 min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Smoke propagation </a:t>
            </a:r>
            <a:r>
              <a:rPr lang="en-US" dirty="0" smtClean="0">
                <a:solidFill>
                  <a:srgbClr val="000000"/>
                </a:solidFill>
              </a:rPr>
              <a:t>in the facility under failure of the closing device of the doors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2095035" y="1016143"/>
            <a:ext cx="304800" cy="291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961376" y="3615908"/>
            <a:ext cx="304800" cy="291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8946823" y="4126485"/>
            <a:ext cx="304800" cy="291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0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85" y="937027"/>
            <a:ext cx="7831250" cy="50720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02071" y="1016143"/>
            <a:ext cx="4063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Screenshot at t = 4 min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Soot deposition </a:t>
            </a:r>
            <a:r>
              <a:rPr lang="en-US" dirty="0" smtClean="0">
                <a:solidFill>
                  <a:srgbClr val="000000"/>
                </a:solidFill>
              </a:rPr>
              <a:t>in the facility under failure of the closing device of the doors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4619889" y="1664595"/>
            <a:ext cx="304800" cy="291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6"/>
          <p:cNvSpPr txBox="1"/>
          <p:nvPr/>
        </p:nvSpPr>
        <p:spPr>
          <a:xfrm>
            <a:off x="228600" y="709863"/>
            <a:ext cx="5426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Indoor modelling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Life safety of occupants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Property protection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Fire Brigade intervention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1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3451" y="2002297"/>
            <a:ext cx="7317288" cy="4065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8197" y="701703"/>
            <a:ext cx="6225300" cy="2908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709863"/>
            <a:ext cx="5426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Indoor modelling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Life safety of occupants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Property protection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Fire Brigade intervention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857177" y="4501702"/>
            <a:ext cx="1249060" cy="12151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106237" y="4501702"/>
            <a:ext cx="2940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Smoke release to the environment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(less than the initial assumption of 100 </a:t>
            </a:r>
            <a:r>
              <a:rPr lang="en-US" b="1" dirty="0" smtClean="0">
                <a:solidFill>
                  <a:srgbClr val="FF0000"/>
                </a:solidFill>
              </a:rPr>
              <a:t>% transport!)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837" y="3101212"/>
            <a:ext cx="4447912" cy="2866514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21" name="Connettore 1 20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7" y="1676435"/>
            <a:ext cx="5391767" cy="2204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593" r="45107" b="56099"/>
          <a:stretch/>
        </p:blipFill>
        <p:spPr>
          <a:xfrm>
            <a:off x="550332" y="3886200"/>
            <a:ext cx="5092478" cy="2073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709863"/>
            <a:ext cx="542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Outdoor modelling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Environmental dispersion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Dose calculation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335" y="855010"/>
            <a:ext cx="3855872" cy="2432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335" y="3433482"/>
            <a:ext cx="3891421" cy="2525798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11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3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387707" y="653891"/>
            <a:ext cx="8226854" cy="94044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GB" sz="3200" dirty="0"/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387707" y="1515807"/>
            <a:ext cx="11036654" cy="4792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A number of international collaborations have been set up:</a:t>
            </a:r>
          </a:p>
          <a:p>
            <a:pPr marL="0" indent="0">
              <a:buNone/>
            </a:pPr>
            <a:r>
              <a:rPr lang="en-US" sz="2000" b="1" dirty="0" smtClean="0"/>
              <a:t>FCC </a:t>
            </a:r>
            <a:r>
              <a:rPr lang="en-US" sz="2000" b="1" dirty="0" smtClean="0"/>
              <a:t>fire safety study collaboration </a:t>
            </a:r>
            <a:r>
              <a:rPr lang="en-US" sz="2000" b="1" dirty="0" smtClean="0">
                <a:sym typeface="Wingdings" panose="05000000000000000000" pitchFamily="2" charset="2"/>
              </a:rPr>
              <a:t> FIRIA collaboration 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Lund University</a:t>
            </a:r>
          </a:p>
          <a:p>
            <a:r>
              <a:rPr lang="en-US" sz="2000" dirty="0" smtClean="0"/>
              <a:t>Methodology development</a:t>
            </a:r>
          </a:p>
          <a:p>
            <a:r>
              <a:rPr lang="en-US" sz="2000" dirty="0" smtClean="0"/>
              <a:t>Testing campaign of combustible items</a:t>
            </a:r>
          </a:p>
          <a:p>
            <a:pPr marL="0" indent="0">
              <a:buNone/>
            </a:pPr>
            <a:r>
              <a:rPr lang="en-US" sz="2000" b="1" dirty="0"/>
              <a:t>Italian Fire Services </a:t>
            </a:r>
          </a:p>
          <a:p>
            <a:r>
              <a:rPr lang="en-US" sz="2000" dirty="0" err="1"/>
              <a:t>Meyrin</a:t>
            </a:r>
            <a:r>
              <a:rPr lang="en-US" sz="2000" dirty="0"/>
              <a:t> geometrical model in FDS</a:t>
            </a:r>
          </a:p>
          <a:p>
            <a:pPr marL="0" indent="0">
              <a:buNone/>
            </a:pPr>
            <a:r>
              <a:rPr lang="en-US" sz="2000" b="1" dirty="0" smtClean="0"/>
              <a:t>NIST</a:t>
            </a:r>
            <a:endParaRPr lang="en-US" sz="2000" b="1" dirty="0" smtClean="0"/>
          </a:p>
          <a:p>
            <a:r>
              <a:rPr lang="en-US" sz="2000" dirty="0" smtClean="0"/>
              <a:t>New features implemented in FDS driven by FIRIA needs</a:t>
            </a:r>
          </a:p>
          <a:p>
            <a:r>
              <a:rPr lang="en-US" sz="2000" dirty="0" smtClean="0"/>
              <a:t>Investing </a:t>
            </a:r>
            <a:r>
              <a:rPr lang="en-US" sz="2000" dirty="0" smtClean="0"/>
              <a:t>in an </a:t>
            </a:r>
            <a:r>
              <a:rPr lang="en-US" sz="2000" dirty="0" smtClean="0"/>
              <a:t>experimental campaign to further validate the deposition model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9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7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905" y="783989"/>
            <a:ext cx="7295625" cy="5171330"/>
          </a:xfrm>
          <a:prstGeom prst="rect">
            <a:avLst/>
          </a:prstGeom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387707" y="653891"/>
            <a:ext cx="8226854" cy="94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smtClean="0"/>
              <a:t>Conclusions</a:t>
            </a:r>
            <a:endParaRPr lang="en-GB" sz="3200" dirty="0"/>
          </a:p>
        </p:txBody>
      </p:sp>
      <p:cxnSp>
        <p:nvCxnSpPr>
          <p:cNvPr id="12" name="Connettore 1 11"/>
          <p:cNvCxnSpPr/>
          <p:nvPr/>
        </p:nvCxnSpPr>
        <p:spPr>
          <a:xfrm flipH="1">
            <a:off x="6571129" y="1353671"/>
            <a:ext cx="0" cy="448235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ccia in giù 12"/>
          <p:cNvSpPr/>
          <p:nvPr/>
        </p:nvSpPr>
        <p:spPr>
          <a:xfrm>
            <a:off x="6436659" y="1147482"/>
            <a:ext cx="277906" cy="367553"/>
          </a:xfrm>
          <a:prstGeom prst="downArrow">
            <a:avLst/>
          </a:prstGeom>
          <a:solidFill>
            <a:srgbClr val="0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73029" y="1452283"/>
            <a:ext cx="3619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Jul</a:t>
            </a:r>
            <a:r>
              <a:rPr lang="it-IT" dirty="0" smtClean="0"/>
              <a:t> 2019: </a:t>
            </a:r>
            <a:r>
              <a:rPr lang="it-IT" dirty="0" err="1" smtClean="0"/>
              <a:t>assessment</a:t>
            </a:r>
            <a:r>
              <a:rPr lang="it-IT" dirty="0" smtClean="0"/>
              <a:t> of the ISOLDE target area (</a:t>
            </a:r>
            <a:r>
              <a:rPr lang="it-IT" dirty="0" err="1" smtClean="0"/>
              <a:t>pilot</a:t>
            </a:r>
            <a:r>
              <a:rPr lang="it-IT" dirty="0" smtClean="0"/>
              <a:t> case 1)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presented</a:t>
            </a:r>
            <a:r>
              <a:rPr lang="it-IT" dirty="0" smtClean="0"/>
              <a:t> to the </a:t>
            </a:r>
            <a:r>
              <a:rPr lang="it-IT" dirty="0" err="1" smtClean="0"/>
              <a:t>project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Dec</a:t>
            </a:r>
            <a:r>
              <a:rPr lang="it-IT" dirty="0" smtClean="0"/>
              <a:t> 2019: </a:t>
            </a:r>
            <a:r>
              <a:rPr lang="it-IT" dirty="0" err="1" smtClean="0"/>
              <a:t>assessment</a:t>
            </a:r>
            <a:r>
              <a:rPr lang="it-IT" dirty="0" smtClean="0"/>
              <a:t> of </a:t>
            </a:r>
            <a:r>
              <a:rPr lang="it-IT" dirty="0" err="1" smtClean="0"/>
              <a:t>pilot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 2 and 3</a:t>
            </a:r>
          </a:p>
          <a:p>
            <a:endParaRPr lang="it-IT" dirty="0"/>
          </a:p>
          <a:p>
            <a:r>
              <a:rPr lang="it-IT" dirty="0" smtClean="0"/>
              <a:t>----- LESSON LEARNT -----</a:t>
            </a:r>
          </a:p>
          <a:p>
            <a:endParaRPr lang="it-IT" dirty="0"/>
          </a:p>
          <a:p>
            <a:r>
              <a:rPr lang="it-IT" dirty="0" err="1" smtClean="0"/>
              <a:t>Jun</a:t>
            </a:r>
            <a:r>
              <a:rPr lang="it-IT" dirty="0" smtClean="0"/>
              <a:t> 2020: </a:t>
            </a:r>
            <a:r>
              <a:rPr lang="it-IT" dirty="0" err="1" smtClean="0"/>
              <a:t>Refinement</a:t>
            </a:r>
            <a:r>
              <a:rPr lang="it-IT" dirty="0" smtClean="0"/>
              <a:t> of the </a:t>
            </a:r>
            <a:r>
              <a:rPr lang="it-IT" dirty="0" err="1" smtClean="0"/>
              <a:t>methodology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CERN </a:t>
            </a:r>
            <a:r>
              <a:rPr lang="it-IT" dirty="0" err="1" smtClean="0"/>
              <a:t>needs</a:t>
            </a:r>
            <a:endParaRPr lang="it-IT" dirty="0" smtClean="0"/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From </a:t>
            </a:r>
            <a:r>
              <a:rPr lang="it-IT" dirty="0" err="1" smtClean="0"/>
              <a:t>Jun</a:t>
            </a:r>
            <a:r>
              <a:rPr lang="it-IT" dirty="0" smtClean="0"/>
              <a:t> 2020 on: FIRIA Production line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established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1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57199" y="1173936"/>
            <a:ext cx="11449761" cy="3496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b="1" dirty="0" smtClean="0"/>
              <a:t>Outline</a:t>
            </a:r>
          </a:p>
          <a:p>
            <a:pPr marL="493776" indent="-457200"/>
            <a:r>
              <a:rPr lang="en-US" dirty="0" smtClean="0"/>
              <a:t>Introduction</a:t>
            </a:r>
          </a:p>
          <a:p>
            <a:pPr marL="493776" indent="-457200"/>
            <a:endParaRPr lang="en-US" dirty="0" smtClean="0"/>
          </a:p>
          <a:p>
            <a:pPr marL="493776" indent="-457200"/>
            <a:r>
              <a:rPr lang="en-US" dirty="0" smtClean="0"/>
              <a:t>Project organization</a:t>
            </a:r>
          </a:p>
          <a:p>
            <a:pPr marL="493776" indent="-457200"/>
            <a:endParaRPr lang="en-US" dirty="0" smtClean="0"/>
          </a:p>
          <a:p>
            <a:pPr marL="493776" indent="-457200"/>
            <a:r>
              <a:rPr lang="en-US" dirty="0" smtClean="0"/>
              <a:t>First FIRIA pilot case</a:t>
            </a:r>
          </a:p>
          <a:p>
            <a:pPr marL="493776" indent="-457200"/>
            <a:endParaRPr lang="en-US" dirty="0" smtClean="0"/>
          </a:p>
          <a:p>
            <a:pPr marL="493776" indent="-457200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22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23" name="Connettore 1 22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4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57199" y="1173936"/>
            <a:ext cx="11449761" cy="18327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b="1" dirty="0" smtClean="0"/>
              <a:t>Fire Risk Assessment</a:t>
            </a:r>
          </a:p>
          <a:p>
            <a:pPr marL="36576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5"/>
                </a:solidFill>
              </a:rPr>
              <a:t>Exercise </a:t>
            </a:r>
            <a:r>
              <a:rPr lang="en-US" dirty="0" smtClean="0">
                <a:solidFill>
                  <a:schemeClr val="accent5"/>
                </a:solidFill>
              </a:rPr>
              <a:t>to assess the </a:t>
            </a:r>
            <a:r>
              <a:rPr lang="en-US" b="1" dirty="0" smtClean="0"/>
              <a:t>safety outcome </a:t>
            </a:r>
            <a:r>
              <a:rPr lang="en-US" dirty="0" smtClean="0"/>
              <a:t>in case of </a:t>
            </a:r>
            <a:r>
              <a:rPr lang="en-US" b="1" dirty="0" smtClean="0"/>
              <a:t>fire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/>
                </a:solidFill>
              </a:rPr>
              <a:t>of a facility with a given fire protection concept.</a:t>
            </a:r>
          </a:p>
          <a:p>
            <a:pPr lvl="1"/>
            <a:endParaRPr lang="en-US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898260" y="2750041"/>
            <a:ext cx="3635818" cy="28774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400" b="1" dirty="0" smtClean="0"/>
              <a:t>Life </a:t>
            </a:r>
          </a:p>
          <a:p>
            <a:pPr marL="448056" lvl="1" indent="0">
              <a:buNone/>
            </a:pPr>
            <a:r>
              <a:rPr lang="en-US" sz="1800" dirty="0" smtClean="0">
                <a:solidFill>
                  <a:schemeClr val="accent4"/>
                </a:solidFill>
              </a:rPr>
              <a:t>occupants</a:t>
            </a:r>
          </a:p>
          <a:p>
            <a:pPr marL="448056" lvl="1" indent="0">
              <a:buNone/>
            </a:pPr>
            <a:r>
              <a:rPr lang="en-US" sz="1800" dirty="0" smtClean="0">
                <a:solidFill>
                  <a:schemeClr val="accent4"/>
                </a:solidFill>
              </a:rPr>
              <a:t>victims</a:t>
            </a:r>
          </a:p>
          <a:p>
            <a:pPr marL="448056" lvl="1" indent="0">
              <a:buNone/>
            </a:pPr>
            <a:r>
              <a:rPr lang="en-US" sz="1800" dirty="0" smtClean="0">
                <a:solidFill>
                  <a:schemeClr val="accent4"/>
                </a:solidFill>
              </a:rPr>
              <a:t>first responders</a:t>
            </a:r>
          </a:p>
          <a:p>
            <a:pPr marL="36576" indent="0">
              <a:buNone/>
            </a:pPr>
            <a:r>
              <a:rPr lang="en-US" sz="2400" b="1" dirty="0" smtClean="0"/>
              <a:t>Environment</a:t>
            </a:r>
          </a:p>
          <a:p>
            <a:pPr marL="36576" indent="0">
              <a:buNone/>
            </a:pPr>
            <a:r>
              <a:rPr lang="en-US" sz="2400" b="1" dirty="0" smtClean="0"/>
              <a:t>Property</a:t>
            </a:r>
          </a:p>
          <a:p>
            <a:pPr marL="36576" indent="0">
              <a:buNone/>
            </a:pPr>
            <a:r>
              <a:rPr lang="en-US" sz="2400" b="1" dirty="0" smtClean="0"/>
              <a:t>Continuity of operation</a:t>
            </a:r>
          </a:p>
          <a:p>
            <a:pPr lvl="1"/>
            <a:endParaRPr lang="en-US" dirty="0"/>
          </a:p>
        </p:txBody>
      </p:sp>
      <p:cxnSp>
        <p:nvCxnSpPr>
          <p:cNvPr id="13" name="Connecteur droit 6"/>
          <p:cNvCxnSpPr/>
          <p:nvPr/>
        </p:nvCxnSpPr>
        <p:spPr>
          <a:xfrm flipH="1">
            <a:off x="5737579" y="2758819"/>
            <a:ext cx="15499" cy="2743199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ttp://anim3d.web.cern.ch/sites/anim3d.web.cern.ch/files/tunnel%20dipole%20occlu%20ws%2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3" y="2726288"/>
            <a:ext cx="4992467" cy="28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ble Re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6004">
            <a:off x="4049726" y="3908644"/>
            <a:ext cx="826114" cy="8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re flame PNG images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71" y="2911037"/>
            <a:ext cx="1296826" cy="17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lding - Hot work clothes | HSEWatch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34" y="3626958"/>
            <a:ext cx="606852" cy="7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17"/>
          <p:cNvCxnSpPr/>
          <p:nvPr/>
        </p:nvCxnSpPr>
        <p:spPr>
          <a:xfrm flipV="1">
            <a:off x="3355538" y="3160109"/>
            <a:ext cx="2194370" cy="0"/>
          </a:xfrm>
          <a:prstGeom prst="line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 smtClean="0">
                <a:solidFill>
                  <a:srgbClr val="3A35D1"/>
                </a:solidFill>
              </a:rPr>
              <a:t>The FIRIA </a:t>
            </a:r>
            <a:r>
              <a:rPr lang="en-US" sz="1400" i="1" dirty="0">
                <a:solidFill>
                  <a:srgbClr val="3A35D1"/>
                </a:solidFill>
              </a:rPr>
              <a:t>project: an integrated approach to address fire and fire-induced radiological release risks at CERN</a:t>
            </a:r>
          </a:p>
        </p:txBody>
      </p:sp>
      <p:pic>
        <p:nvPicPr>
          <p:cNvPr id="22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23" name="Connettore 1 22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8256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740" y="1694132"/>
            <a:ext cx="7143695" cy="4027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16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"/>
          <p:cNvSpPr/>
          <p:nvPr/>
        </p:nvSpPr>
        <p:spPr>
          <a:xfrm>
            <a:off x="563771" y="1694132"/>
            <a:ext cx="245239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Code compliance </a:t>
            </a:r>
          </a:p>
        </p:txBody>
      </p:sp>
      <p:pic>
        <p:nvPicPr>
          <p:cNvPr id="19" name="Picture 2" descr="https://duckduckgo.com/i/901a1c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88" y="2129121"/>
            <a:ext cx="850423" cy="5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duckduckgo.com/i/303fd87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22" y="2129121"/>
            <a:ext cx="550828" cy="5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duckduckgo.com/i/b8fe9e9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1" y="2142675"/>
            <a:ext cx="805912" cy="5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7"/>
          <p:cNvSpPr/>
          <p:nvPr/>
        </p:nvSpPr>
        <p:spPr>
          <a:xfrm>
            <a:off x="563771" y="3587212"/>
            <a:ext cx="245239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Prescriptive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326" y="4108215"/>
            <a:ext cx="1159309" cy="16080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09" y="4026769"/>
            <a:ext cx="1183451" cy="16219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Espace réservé du contenu 2"/>
          <p:cNvSpPr txBox="1">
            <a:spLocks/>
          </p:cNvSpPr>
          <p:nvPr/>
        </p:nvSpPr>
        <p:spPr>
          <a:xfrm>
            <a:off x="502023" y="1051547"/>
            <a:ext cx="8226854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dirty="0" smtClean="0"/>
              <a:t>Multiple methodology choice: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1682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5" name="Picture 2" descr="ttp://anim3d.web.cern.ch/sites/anim3d.web.cern.ch/files/lhc%20occlu%20ws%20lhcb.jpg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 r="12007"/>
          <a:stretch/>
        </p:blipFill>
        <p:spPr bwMode="auto">
          <a:xfrm>
            <a:off x="0" y="3504469"/>
            <a:ext cx="4272897" cy="220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re flame PNG images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8" y="4431560"/>
            <a:ext cx="220134" cy="2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6"/>
          <p:cNvCxnSpPr/>
          <p:nvPr/>
        </p:nvCxnSpPr>
        <p:spPr>
          <a:xfrm>
            <a:off x="-13855" y="3504469"/>
            <a:ext cx="4286752" cy="0"/>
          </a:xfrm>
          <a:prstGeom prst="line">
            <a:avLst/>
          </a:prstGeom>
          <a:ln w="44450">
            <a:solidFill>
              <a:schemeClr val="accent1"/>
            </a:solidFill>
          </a:ln>
          <a:effectLst>
            <a:glow rad="190500">
              <a:schemeClr val="accent1">
                <a:tint val="30000"/>
                <a:shade val="95000"/>
                <a:satMod val="300000"/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20"/>
          <p:cNvCxnSpPr/>
          <p:nvPr/>
        </p:nvCxnSpPr>
        <p:spPr>
          <a:xfrm>
            <a:off x="19467" y="1982013"/>
            <a:ext cx="4167972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7200" y="2010535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LHCb</a:t>
            </a:r>
            <a:endParaRPr lang="en-US" dirty="0"/>
          </a:p>
        </p:txBody>
      </p:sp>
      <p:pic>
        <p:nvPicPr>
          <p:cNvPr id="16" name="Picture 2" descr="https://duckduckgo.com/i/901a1c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7" y="2092345"/>
            <a:ext cx="339143" cy="2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25"/>
          <p:cNvCxnSpPr/>
          <p:nvPr/>
        </p:nvCxnSpPr>
        <p:spPr>
          <a:xfrm>
            <a:off x="0" y="5714225"/>
            <a:ext cx="4836480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21"/>
          <p:cNvPicPr>
            <a:picLocks noChangeAspect="1"/>
          </p:cNvPicPr>
          <p:nvPr/>
        </p:nvPicPr>
        <p:blipFill rotWithShape="1">
          <a:blip r:embed="rId6">
            <a:alphaModFix/>
          </a:blip>
          <a:srcRect r="16914"/>
          <a:stretch/>
        </p:blipFill>
        <p:spPr>
          <a:xfrm>
            <a:off x="0" y="2010535"/>
            <a:ext cx="4272897" cy="152245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9"/>
          <a:stretch/>
        </p:blipFill>
        <p:spPr>
          <a:xfrm>
            <a:off x="6687510" y="1588141"/>
            <a:ext cx="2836605" cy="1580574"/>
          </a:xfrm>
          <a:prstGeom prst="rect">
            <a:avLst/>
          </a:prstGeom>
        </p:spPr>
      </p:pic>
      <p:sp>
        <p:nvSpPr>
          <p:cNvPr id="26" name="Rectangle 8"/>
          <p:cNvSpPr/>
          <p:nvPr/>
        </p:nvSpPr>
        <p:spPr>
          <a:xfrm>
            <a:off x="6043950" y="1707954"/>
            <a:ext cx="520086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Risk based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7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516" y="2574618"/>
            <a:ext cx="1630030" cy="890479"/>
          </a:xfrm>
          <a:prstGeom prst="rect">
            <a:avLst/>
          </a:prstGeom>
        </p:spPr>
      </p:pic>
      <p:sp>
        <p:nvSpPr>
          <p:cNvPr id="28" name="Rectangle 13"/>
          <p:cNvSpPr/>
          <p:nvPr/>
        </p:nvSpPr>
        <p:spPr>
          <a:xfrm>
            <a:off x="6043950" y="3588931"/>
            <a:ext cx="245239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Qualitative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933" y="3958263"/>
            <a:ext cx="2020876" cy="1696311"/>
          </a:xfrm>
          <a:prstGeom prst="rect">
            <a:avLst/>
          </a:prstGeom>
        </p:spPr>
      </p:pic>
      <p:pic>
        <p:nvPicPr>
          <p:cNvPr id="30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1605" y="3945230"/>
            <a:ext cx="2111440" cy="1669376"/>
          </a:xfrm>
          <a:prstGeom prst="rect">
            <a:avLst/>
          </a:prstGeom>
        </p:spPr>
      </p:pic>
      <p:sp>
        <p:nvSpPr>
          <p:cNvPr id="31" name="Rectangle 16"/>
          <p:cNvSpPr/>
          <p:nvPr/>
        </p:nvSpPr>
        <p:spPr>
          <a:xfrm>
            <a:off x="8792417" y="3588931"/>
            <a:ext cx="245239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Quantitative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2" name="Connecteur droit 19"/>
          <p:cNvCxnSpPr/>
          <p:nvPr/>
        </p:nvCxnSpPr>
        <p:spPr>
          <a:xfrm flipH="1">
            <a:off x="4705999" y="1694132"/>
            <a:ext cx="0" cy="4099456"/>
          </a:xfrm>
          <a:prstGeom prst="line">
            <a:avLst/>
          </a:prstGeom>
          <a:ln w="63500">
            <a:solidFill>
              <a:schemeClr val="accent5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502023" y="1051547"/>
            <a:ext cx="8226854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dirty="0" smtClean="0"/>
              <a:t>Multiple methodology choice: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7465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57200" y="1325606"/>
            <a:ext cx="11044518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dirty="0" smtClean="0"/>
              <a:t>Current limitations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b="1" dirty="0" smtClean="0"/>
              <a:t>Radiological risk </a:t>
            </a:r>
            <a:r>
              <a:rPr lang="en-US" sz="2800" dirty="0" smtClean="0"/>
              <a:t>induced by a fire event not encompassed or overestimated </a:t>
            </a:r>
          </a:p>
          <a:p>
            <a:pPr marL="928116" lvl="3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accent5"/>
                </a:solidFill>
              </a:rPr>
              <a:t>(100% transport assumption)</a:t>
            </a:r>
          </a:p>
        </p:txBody>
      </p:sp>
      <p:pic>
        <p:nvPicPr>
          <p:cNvPr id="15" name="Picture 2" descr="arning Sign Clip Art at Clker.com - vector clip ar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" y="2105890"/>
            <a:ext cx="667392" cy="5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6"/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6865"/>
          <a:stretch/>
        </p:blipFill>
        <p:spPr>
          <a:xfrm>
            <a:off x="4353208" y="4132230"/>
            <a:ext cx="4275426" cy="152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emale, male, nation, people, population, sex, society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6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61" y="4172849"/>
            <a:ext cx="1505010" cy="1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15"/>
          <p:cNvCxnSpPr/>
          <p:nvPr/>
        </p:nvCxnSpPr>
        <p:spPr>
          <a:xfrm flipV="1">
            <a:off x="2581338" y="4127873"/>
            <a:ext cx="0" cy="150501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1" y="4216377"/>
            <a:ext cx="1695157" cy="780757"/>
          </a:xfrm>
          <a:prstGeom prst="rect">
            <a:avLst/>
          </a:prstGeom>
        </p:spPr>
      </p:pic>
      <p:pic>
        <p:nvPicPr>
          <p:cNvPr id="20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24" y="5066228"/>
            <a:ext cx="228600" cy="588458"/>
          </a:xfrm>
          <a:prstGeom prst="rect">
            <a:avLst/>
          </a:prstGeom>
        </p:spPr>
      </p:pic>
      <p:pic>
        <p:nvPicPr>
          <p:cNvPr id="21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99" y="5066228"/>
            <a:ext cx="228600" cy="588458"/>
          </a:xfrm>
          <a:prstGeom prst="rect">
            <a:avLst/>
          </a:prstGeom>
        </p:spPr>
      </p:pic>
      <p:pic>
        <p:nvPicPr>
          <p:cNvPr id="22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561" y="5066228"/>
            <a:ext cx="228600" cy="588458"/>
          </a:xfrm>
          <a:prstGeom prst="rect">
            <a:avLst/>
          </a:prstGeom>
        </p:spPr>
      </p:pic>
      <p:pic>
        <p:nvPicPr>
          <p:cNvPr id="23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736" y="5066228"/>
            <a:ext cx="228600" cy="588458"/>
          </a:xfrm>
          <a:prstGeom prst="rect">
            <a:avLst/>
          </a:prstGeom>
        </p:spPr>
      </p:pic>
      <p:pic>
        <p:nvPicPr>
          <p:cNvPr id="24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911" y="5066228"/>
            <a:ext cx="228600" cy="588458"/>
          </a:xfrm>
          <a:prstGeom prst="rect">
            <a:avLst/>
          </a:prstGeom>
        </p:spPr>
      </p:pic>
      <p:pic>
        <p:nvPicPr>
          <p:cNvPr id="25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086" y="5066228"/>
            <a:ext cx="228600" cy="588458"/>
          </a:xfrm>
          <a:prstGeom prst="rect">
            <a:avLst/>
          </a:prstGeom>
        </p:spPr>
      </p:pic>
      <p:cxnSp>
        <p:nvCxnSpPr>
          <p:cNvPr id="26" name="Connecteur droit 27"/>
          <p:cNvCxnSpPr/>
          <p:nvPr/>
        </p:nvCxnSpPr>
        <p:spPr>
          <a:xfrm flipV="1">
            <a:off x="8628634" y="4024985"/>
            <a:ext cx="0" cy="1607898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639361" y="3653452"/>
            <a:ext cx="150501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Public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3376" y="3653452"/>
            <a:ext cx="182274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Fire Service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53208" y="3653452"/>
            <a:ext cx="427542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Environment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19100" y="4326380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39703" y="4339460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73799" y="4339460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1290314" y="-8965"/>
            <a:ext cx="10616647" cy="69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smtClean="0">
                <a:solidFill>
                  <a:srgbClr val="3A35D1"/>
                </a:solidFill>
              </a:rPr>
              <a:t>International Technical Safety Forum 2019, Session “Fire Safety”</a:t>
            </a:r>
            <a:br>
              <a:rPr lang="en-US" sz="1400" smtClean="0">
                <a:solidFill>
                  <a:srgbClr val="3A35D1"/>
                </a:solidFill>
              </a:rPr>
            </a:br>
            <a:r>
              <a:rPr lang="en-US" sz="1400" i="1" smtClean="0">
                <a:solidFill>
                  <a:srgbClr val="3A35D1"/>
                </a:solidFill>
              </a:rPr>
              <a:t>The FIRIA project: an integrated approach to address fire and fire-induced radiological release risks at CERN</a:t>
            </a:r>
            <a:endParaRPr lang="en-US" sz="1400" i="1" dirty="0">
              <a:solidFill>
                <a:srgbClr val="3A35D1"/>
              </a:solidFill>
            </a:endParaRPr>
          </a:p>
        </p:txBody>
      </p:sp>
      <p:pic>
        <p:nvPicPr>
          <p:cNvPr id="35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36" name="Connettore 1 35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4127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" name="Picture 2" descr="ttp://anim3d.web.cern.ch/sites/anim3d.web.cern.ch/files/lhc%20occlu%20ws%20lhcb.jp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 b="18893"/>
          <a:stretch/>
        </p:blipFill>
        <p:spPr bwMode="auto">
          <a:xfrm>
            <a:off x="-17190" y="2866865"/>
            <a:ext cx="9161190" cy="33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8"/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5577"/>
          <a:stretch/>
        </p:blipFill>
        <p:spPr>
          <a:xfrm>
            <a:off x="0" y="0"/>
            <a:ext cx="9144000" cy="28668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necteur droit 16"/>
          <p:cNvCxnSpPr/>
          <p:nvPr/>
        </p:nvCxnSpPr>
        <p:spPr>
          <a:xfrm>
            <a:off x="-17190" y="2866864"/>
            <a:ext cx="9144000" cy="0"/>
          </a:xfrm>
          <a:prstGeom prst="line">
            <a:avLst/>
          </a:prstGeom>
          <a:ln w="44450">
            <a:solidFill>
              <a:schemeClr val="accent1"/>
            </a:solidFill>
          </a:ln>
          <a:effectLst>
            <a:glow rad="190500">
              <a:schemeClr val="accent1">
                <a:tint val="30000"/>
                <a:shade val="95000"/>
                <a:satMod val="300000"/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20"/>
          <p:cNvCxnSpPr/>
          <p:nvPr/>
        </p:nvCxnSpPr>
        <p:spPr>
          <a:xfrm>
            <a:off x="19467" y="0"/>
            <a:ext cx="9107343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25"/>
          <p:cNvCxnSpPr/>
          <p:nvPr/>
        </p:nvCxnSpPr>
        <p:spPr>
          <a:xfrm flipV="1">
            <a:off x="-77566" y="2866863"/>
            <a:ext cx="9204376" cy="143906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ee vector graphic: Radioactive, Danger, Nuclear -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04" y="4132365"/>
            <a:ext cx="657755" cy="6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re flame PNG images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27" y="4407911"/>
            <a:ext cx="561132" cy="7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2052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>
                <a:solidFill>
                  <a:schemeClr val="bg1"/>
                </a:solidFill>
              </a:rPr>
              <a:t>EDMS </a:t>
            </a:r>
            <a:r>
              <a:rPr lang="fr-CH" sz="1400" smtClean="0">
                <a:solidFill>
                  <a:schemeClr val="bg1"/>
                </a:solidFill>
              </a:rPr>
              <a:t>2149906 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" name="Picture 2" descr="ttp://anim3d.web.cern.ch/sites/anim3d.web.cern.ch/files/lhc%20occlu%20ws%20lhcb.jp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 b="18893"/>
          <a:stretch/>
        </p:blipFill>
        <p:spPr bwMode="auto">
          <a:xfrm>
            <a:off x="-17190" y="2866865"/>
            <a:ext cx="9161190" cy="33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8"/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5577"/>
          <a:stretch/>
        </p:blipFill>
        <p:spPr>
          <a:xfrm>
            <a:off x="0" y="0"/>
            <a:ext cx="9144000" cy="28668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necteur droit 16"/>
          <p:cNvCxnSpPr/>
          <p:nvPr/>
        </p:nvCxnSpPr>
        <p:spPr>
          <a:xfrm>
            <a:off x="-17190" y="2866864"/>
            <a:ext cx="9144000" cy="0"/>
          </a:xfrm>
          <a:prstGeom prst="line">
            <a:avLst/>
          </a:prstGeom>
          <a:ln w="44450">
            <a:solidFill>
              <a:schemeClr val="accent1"/>
            </a:solidFill>
          </a:ln>
          <a:effectLst>
            <a:glow rad="190500">
              <a:schemeClr val="accent1">
                <a:tint val="30000"/>
                <a:shade val="95000"/>
                <a:satMod val="300000"/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20"/>
          <p:cNvCxnSpPr/>
          <p:nvPr/>
        </p:nvCxnSpPr>
        <p:spPr>
          <a:xfrm>
            <a:off x="19467" y="0"/>
            <a:ext cx="9107343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25"/>
          <p:cNvCxnSpPr/>
          <p:nvPr/>
        </p:nvCxnSpPr>
        <p:spPr>
          <a:xfrm flipV="1">
            <a:off x="-77566" y="2866863"/>
            <a:ext cx="9204376" cy="143906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glow rad="190500">
              <a:schemeClr val="bg1">
                <a:alpha val="71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ee vector graphic: Radioactive, Danger, Nuclear -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04" y="4132365"/>
            <a:ext cx="657755" cy="6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re flame PNG images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27" y="4407911"/>
            <a:ext cx="561132" cy="7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e vector graphic: Radioactive, Danger, Nuclear -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0" y="642517"/>
            <a:ext cx="657755" cy="6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14640" y="-140662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4" name="Picture 2" descr="ree vector graphic: Radioactive, Danger, Nuclear -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2" y="3469870"/>
            <a:ext cx="657755" cy="6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02162" y="2686691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865" y="3951196"/>
            <a:ext cx="228600" cy="588458"/>
          </a:xfrm>
          <a:prstGeom prst="rect">
            <a:avLst/>
          </a:prstGeom>
        </p:spPr>
      </p:pic>
      <p:pic>
        <p:nvPicPr>
          <p:cNvPr id="17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040" y="3951196"/>
            <a:ext cx="228600" cy="588458"/>
          </a:xfrm>
          <a:prstGeom prst="rect">
            <a:avLst/>
          </a:prstGeom>
        </p:spPr>
      </p:pic>
      <p:pic>
        <p:nvPicPr>
          <p:cNvPr id="18" name="Picture 2" descr="ree vector graphic: Radioactive, Danger, Nuclear -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01" y="912235"/>
            <a:ext cx="657755" cy="6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505301" y="129056"/>
            <a:ext cx="7024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  <a:endParaRPr lang="en-US" sz="6600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" name="Picture 4" descr="emale, male, nation, people, population, sex, society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6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8" y="1336901"/>
            <a:ext cx="884697" cy="8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0802117" y="5648743"/>
            <a:ext cx="220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Art Arnalich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8099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8EDEE2E5-01A7-40FC-B6BE-248B8C35BD51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F6AFEA46-3E61-403F-8E23-7A49BCE470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3734</TotalTime>
  <Words>1091</Words>
  <Application>Microsoft Office PowerPoint</Application>
  <PresentationFormat>Widescreen</PresentationFormat>
  <Paragraphs>289</Paragraphs>
  <Slides>27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Wingdings</vt:lpstr>
      <vt:lpstr>CERNCorporate16-9</vt:lpstr>
      <vt:lpstr>End Slides</vt:lpstr>
      <vt:lpstr>Presentazione standard di PowerPoint</vt:lpstr>
      <vt:lpstr>International Technical Safety Forum ITSF 2019 13th May 2019, European Spallation Source  The FIRIA project: an integrated approach to address fire and fire-induced radiological release risks at CERN   Giordana Gai, HSE-OHS-IB FSE team  on behalf of the FIRIA team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International Technical Safety Forum 2019, Session “Fire Safety” The FIRIA project: an integrated approach to address fire and fire-induced radiological release risks at CERN</vt:lpstr>
      <vt:lpstr>Conclusions</vt:lpstr>
      <vt:lpstr>International Technical Safety Forum 2019, Session “Fire Safety” The FIRIA project: an integrated approach to address fire and fire-induced radiological release risks at CERN</vt:lpstr>
      <vt:lpstr>Presentazione standard di PowerPoint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Mathieson</dc:creator>
  <cp:lastModifiedBy>Giordana Gai</cp:lastModifiedBy>
  <cp:revision>195</cp:revision>
  <cp:lastPrinted>2018-11-05T17:52:18Z</cp:lastPrinted>
  <dcterms:created xsi:type="dcterms:W3CDTF">2016-01-26T10:53:29Z</dcterms:created>
  <dcterms:modified xsi:type="dcterms:W3CDTF">2019-05-13T08:38:54Z</dcterms:modified>
</cp:coreProperties>
</file>