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Lst>
  <p:notesMasterIdLst>
    <p:notesMasterId r:id="rId20"/>
  </p:notesMasterIdLst>
  <p:sldIdLst>
    <p:sldId id="257" r:id="rId6"/>
    <p:sldId id="256" r:id="rId7"/>
    <p:sldId id="279" r:id="rId8"/>
    <p:sldId id="266" r:id="rId9"/>
    <p:sldId id="267" r:id="rId10"/>
    <p:sldId id="288" r:id="rId11"/>
    <p:sldId id="289" r:id="rId12"/>
    <p:sldId id="284" r:id="rId13"/>
    <p:sldId id="273" r:id="rId14"/>
    <p:sldId id="274" r:id="rId15"/>
    <p:sldId id="275" r:id="rId16"/>
    <p:sldId id="290" r:id="rId17"/>
    <p:sldId id="27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8" autoAdjust="0"/>
    <p:restoredTop sz="94617"/>
  </p:normalViewPr>
  <p:slideViewPr>
    <p:cSldViewPr snapToGrid="0">
      <p:cViewPr varScale="1">
        <p:scale>
          <a:sx n="86" d="100"/>
          <a:sy n="86" d="100"/>
        </p:scale>
        <p:origin x="240" y="24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1E0F6-951C-425C-9332-0C102B531294}" type="datetimeFigureOut">
              <a:rPr lang="en-GB" smtClean="0"/>
              <a:t>11/05/2019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FAC84-B53D-4C74-88DB-C6F7F1D6CFFE}" type="slidenum">
              <a:rPr lang="en-GB" smtClean="0"/>
              <a:t>‹#›</a:t>
            </a:fld>
            <a:endParaRPr lang="en-GB"/>
          </a:p>
        </p:txBody>
      </p:sp>
    </p:spTree>
    <p:extLst>
      <p:ext uri="{BB962C8B-B14F-4D97-AF65-F5344CB8AC3E}">
        <p14:creationId xmlns:p14="http://schemas.microsoft.com/office/powerpoint/2010/main" val="408501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AFAC84-B53D-4C74-88DB-C6F7F1D6CFFE}" type="slidenum">
              <a:rPr lang="en-GB" smtClean="0"/>
              <a:t>2</a:t>
            </a:fld>
            <a:endParaRPr lang="en-GB"/>
          </a:p>
        </p:txBody>
      </p:sp>
    </p:spTree>
    <p:extLst>
      <p:ext uri="{BB962C8B-B14F-4D97-AF65-F5344CB8AC3E}">
        <p14:creationId xmlns:p14="http://schemas.microsoft.com/office/powerpoint/2010/main" val="241092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4821F87-EFBE-4171-A2A2-71EF8C0AE0BC}" type="slidenum">
              <a:rPr lang="en-GB" smtClean="0"/>
              <a:t>8</a:t>
            </a:fld>
            <a:endParaRPr lang="en-GB"/>
          </a:p>
        </p:txBody>
      </p:sp>
    </p:spTree>
    <p:extLst>
      <p:ext uri="{BB962C8B-B14F-4D97-AF65-F5344CB8AC3E}">
        <p14:creationId xmlns:p14="http://schemas.microsoft.com/office/powerpoint/2010/main" val="412014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4821F87-EFBE-4171-A2A2-71EF8C0AE0BC}" type="slidenum">
              <a:rPr lang="en-GB" smtClean="0"/>
              <a:t>9</a:t>
            </a:fld>
            <a:endParaRPr lang="en-GB"/>
          </a:p>
        </p:txBody>
      </p:sp>
    </p:spTree>
    <p:extLst>
      <p:ext uri="{BB962C8B-B14F-4D97-AF65-F5344CB8AC3E}">
        <p14:creationId xmlns:p14="http://schemas.microsoft.com/office/powerpoint/2010/main" val="128446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4821F87-EFBE-4171-A2A2-71EF8C0AE0BC}" type="slidenum">
              <a:rPr lang="en-GB" smtClean="0"/>
              <a:t>10</a:t>
            </a:fld>
            <a:endParaRPr lang="en-GB"/>
          </a:p>
        </p:txBody>
      </p:sp>
    </p:spTree>
    <p:extLst>
      <p:ext uri="{BB962C8B-B14F-4D97-AF65-F5344CB8AC3E}">
        <p14:creationId xmlns:p14="http://schemas.microsoft.com/office/powerpoint/2010/main" val="12131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4821F87-EFBE-4171-A2A2-71EF8C0AE0BC}" type="slidenum">
              <a:rPr lang="en-GB" smtClean="0"/>
              <a:t>11</a:t>
            </a:fld>
            <a:endParaRPr lang="en-GB"/>
          </a:p>
        </p:txBody>
      </p:sp>
    </p:spTree>
    <p:extLst>
      <p:ext uri="{BB962C8B-B14F-4D97-AF65-F5344CB8AC3E}">
        <p14:creationId xmlns:p14="http://schemas.microsoft.com/office/powerpoint/2010/main" val="367628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4821F87-EFBE-4171-A2A2-71EF8C0AE0BC}" type="slidenum">
              <a:rPr lang="en-GB" smtClean="0"/>
              <a:t>13</a:t>
            </a:fld>
            <a:endParaRPr lang="en-GB"/>
          </a:p>
        </p:txBody>
      </p:sp>
    </p:spTree>
    <p:extLst>
      <p:ext uri="{BB962C8B-B14F-4D97-AF65-F5344CB8AC3E}">
        <p14:creationId xmlns:p14="http://schemas.microsoft.com/office/powerpoint/2010/main" val="217662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normAutofit/>
          </a:bodyPr>
          <a:lstStyle>
            <a:lvl1pPr algn="l">
              <a:defRPr sz="4600">
                <a:solidFill>
                  <a:schemeClr val="tx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10515600" cy="1655762"/>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FFF52F-43D7-4551-9038-A515E02C59F0}" type="datetime1">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280988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1580" y="2603638"/>
            <a:ext cx="1668840" cy="1650725"/>
          </a:xfrm>
          <a:prstGeom prst="rect">
            <a:avLst/>
          </a:prstGeom>
        </p:spPr>
      </p:pic>
      <p:pic>
        <p:nvPicPr>
          <p:cNvPr id="4" name="Picture 3">
            <a:extLst>
              <a:ext uri="{FF2B5EF4-FFF2-40B4-BE49-F238E27FC236}">
                <a16:creationId xmlns:a16="http://schemas.microsoft.com/office/drawing/2014/main" id="{C1F4E0A6-B000-E949-B7B2-BBB44381C0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1" y="0"/>
            <a:ext cx="12372622" cy="6950767"/>
          </a:xfrm>
          <a:prstGeom prst="rect">
            <a:avLst/>
          </a:prstGeom>
        </p:spPr>
      </p:pic>
    </p:spTree>
    <p:extLst>
      <p:ext uri="{BB962C8B-B14F-4D97-AF65-F5344CB8AC3E}">
        <p14:creationId xmlns:p14="http://schemas.microsoft.com/office/powerpoint/2010/main" val="220402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il Slide">
    <p:spTree>
      <p:nvGrpSpPr>
        <p:cNvPr id="1" name=""/>
        <p:cNvGrpSpPr/>
        <p:nvPr/>
      </p:nvGrpSpPr>
      <p:grpSpPr>
        <a:xfrm>
          <a:off x="0" y="0"/>
          <a:ext cx="0" cy="0"/>
          <a:chOff x="0" y="0"/>
          <a:chExt cx="0" cy="0"/>
        </a:xfrm>
      </p:grpSpPr>
      <p:grpSp>
        <p:nvGrpSpPr>
          <p:cNvPr id="2" name="Group 1"/>
          <p:cNvGrpSpPr/>
          <p:nvPr userDrawn="1"/>
        </p:nvGrpSpPr>
        <p:grpSpPr>
          <a:xfrm>
            <a:off x="5248625" y="2582248"/>
            <a:ext cx="1694751" cy="1693505"/>
            <a:chOff x="5002612" y="2336416"/>
            <a:chExt cx="2186777" cy="2185169"/>
          </a:xfrm>
        </p:grpSpPr>
        <p:sp>
          <p:nvSpPr>
            <p:cNvPr id="7" name="Rectangle 6"/>
            <p:cNvSpPr/>
            <p:nvPr userDrawn="1"/>
          </p:nvSpPr>
          <p:spPr>
            <a:xfrm>
              <a:off x="5002612" y="2336416"/>
              <a:ext cx="2186777" cy="218516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1580" y="2603638"/>
              <a:ext cx="1668840" cy="1650725"/>
            </a:xfrm>
            <a:prstGeom prst="rect">
              <a:avLst/>
            </a:prstGeom>
          </p:spPr>
        </p:pic>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0042" y="4300467"/>
            <a:ext cx="1671914" cy="227159"/>
          </a:xfrm>
          <a:prstGeom prst="rect">
            <a:avLst/>
          </a:prstGeom>
        </p:spPr>
      </p:pic>
    </p:spTree>
    <p:extLst>
      <p:ext uri="{BB962C8B-B14F-4D97-AF65-F5344CB8AC3E}">
        <p14:creationId xmlns:p14="http://schemas.microsoft.com/office/powerpoint/2010/main" val="364214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auto">
          <a:xfrm>
            <a:off x="5260975" y="2603500"/>
            <a:ext cx="1670050" cy="1651000"/>
            <a:chOff x="3314" y="1640"/>
            <a:chExt cx="1052" cy="1040"/>
          </a:xfrm>
          <a:solidFill>
            <a:schemeClr val="tx1"/>
          </a:solidFill>
        </p:grpSpPr>
        <p:sp>
          <p:nvSpPr>
            <p:cNvPr id="4" name="Freeform 5"/>
            <p:cNvSpPr>
              <a:spLocks/>
            </p:cNvSpPr>
            <p:nvPr userDrawn="1"/>
          </p:nvSpPr>
          <p:spPr bwMode="auto">
            <a:xfrm>
              <a:off x="3400" y="1928"/>
              <a:ext cx="137" cy="159"/>
            </a:xfrm>
            <a:custGeom>
              <a:avLst/>
              <a:gdLst>
                <a:gd name="T0" fmla="*/ 134 w 137"/>
                <a:gd name="T1" fmla="*/ 143 h 159"/>
                <a:gd name="T2" fmla="*/ 117 w 137"/>
                <a:gd name="T3" fmla="*/ 151 h 159"/>
                <a:gd name="T4" fmla="*/ 92 w 137"/>
                <a:gd name="T5" fmla="*/ 157 h 159"/>
                <a:gd name="T6" fmla="*/ 82 w 137"/>
                <a:gd name="T7" fmla="*/ 159 h 159"/>
                <a:gd name="T8" fmla="*/ 48 w 137"/>
                <a:gd name="T9" fmla="*/ 153 h 159"/>
                <a:gd name="T10" fmla="*/ 22 w 137"/>
                <a:gd name="T11" fmla="*/ 137 h 159"/>
                <a:gd name="T12" fmla="*/ 5 w 137"/>
                <a:gd name="T13" fmla="*/ 111 h 159"/>
                <a:gd name="T14" fmla="*/ 0 w 137"/>
                <a:gd name="T15" fmla="*/ 79 h 159"/>
                <a:gd name="T16" fmla="*/ 1 w 137"/>
                <a:gd name="T17" fmla="*/ 62 h 159"/>
                <a:gd name="T18" fmla="*/ 12 w 137"/>
                <a:gd name="T19" fmla="*/ 33 h 159"/>
                <a:gd name="T20" fmla="*/ 35 w 137"/>
                <a:gd name="T21" fmla="*/ 13 h 159"/>
                <a:gd name="T22" fmla="*/ 67 w 137"/>
                <a:gd name="T23" fmla="*/ 2 h 159"/>
                <a:gd name="T24" fmla="*/ 84 w 137"/>
                <a:gd name="T25" fmla="*/ 0 h 159"/>
                <a:gd name="T26" fmla="*/ 112 w 137"/>
                <a:gd name="T27" fmla="*/ 3 h 159"/>
                <a:gd name="T28" fmla="*/ 137 w 137"/>
                <a:gd name="T29" fmla="*/ 10 h 159"/>
                <a:gd name="T30" fmla="*/ 134 w 137"/>
                <a:gd name="T31" fmla="*/ 20 h 159"/>
                <a:gd name="T32" fmla="*/ 130 w 137"/>
                <a:gd name="T33" fmla="*/ 29 h 159"/>
                <a:gd name="T34" fmla="*/ 122 w 137"/>
                <a:gd name="T35" fmla="*/ 22 h 159"/>
                <a:gd name="T36" fmla="*/ 98 w 137"/>
                <a:gd name="T37" fmla="*/ 12 h 159"/>
                <a:gd name="T38" fmla="*/ 82 w 137"/>
                <a:gd name="T39" fmla="*/ 10 h 159"/>
                <a:gd name="T40" fmla="*/ 61 w 137"/>
                <a:gd name="T41" fmla="*/ 14 h 159"/>
                <a:gd name="T42" fmla="*/ 42 w 137"/>
                <a:gd name="T43" fmla="*/ 27 h 159"/>
                <a:gd name="T44" fmla="*/ 28 w 137"/>
                <a:gd name="T45" fmla="*/ 49 h 159"/>
                <a:gd name="T46" fmla="*/ 22 w 137"/>
                <a:gd name="T47" fmla="*/ 79 h 159"/>
                <a:gd name="T48" fmla="*/ 24 w 137"/>
                <a:gd name="T49" fmla="*/ 94 h 159"/>
                <a:gd name="T50" fmla="*/ 34 w 137"/>
                <a:gd name="T51" fmla="*/ 120 h 159"/>
                <a:gd name="T52" fmla="*/ 52 w 137"/>
                <a:gd name="T53" fmla="*/ 137 h 159"/>
                <a:gd name="T54" fmla="*/ 74 w 137"/>
                <a:gd name="T55" fmla="*/ 146 h 159"/>
                <a:gd name="T56" fmla="*/ 85 w 137"/>
                <a:gd name="T57" fmla="*/ 147 h 159"/>
                <a:gd name="T58" fmla="*/ 102 w 137"/>
                <a:gd name="T59" fmla="*/ 144 h 159"/>
                <a:gd name="T60" fmla="*/ 117 w 137"/>
                <a:gd name="T61" fmla="*/ 139 h 159"/>
                <a:gd name="T62" fmla="*/ 137 w 137"/>
                <a:gd name="T63" fmla="*/ 124 h 159"/>
                <a:gd name="T64" fmla="*/ 134 w 137"/>
                <a:gd name="T65"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59">
                  <a:moveTo>
                    <a:pt x="134" y="143"/>
                  </a:moveTo>
                  <a:lnTo>
                    <a:pt x="134" y="143"/>
                  </a:lnTo>
                  <a:lnTo>
                    <a:pt x="127" y="147"/>
                  </a:lnTo>
                  <a:lnTo>
                    <a:pt x="117" y="151"/>
                  </a:lnTo>
                  <a:lnTo>
                    <a:pt x="101" y="156"/>
                  </a:lnTo>
                  <a:lnTo>
                    <a:pt x="92" y="157"/>
                  </a:lnTo>
                  <a:lnTo>
                    <a:pt x="82" y="159"/>
                  </a:lnTo>
                  <a:lnTo>
                    <a:pt x="82" y="159"/>
                  </a:lnTo>
                  <a:lnTo>
                    <a:pt x="65" y="157"/>
                  </a:lnTo>
                  <a:lnTo>
                    <a:pt x="48" y="153"/>
                  </a:lnTo>
                  <a:lnTo>
                    <a:pt x="34" y="146"/>
                  </a:lnTo>
                  <a:lnTo>
                    <a:pt x="22" y="137"/>
                  </a:lnTo>
                  <a:lnTo>
                    <a:pt x="12" y="124"/>
                  </a:lnTo>
                  <a:lnTo>
                    <a:pt x="5" y="111"/>
                  </a:lnTo>
                  <a:lnTo>
                    <a:pt x="1" y="96"/>
                  </a:lnTo>
                  <a:lnTo>
                    <a:pt x="0" y="79"/>
                  </a:lnTo>
                  <a:lnTo>
                    <a:pt x="0" y="79"/>
                  </a:lnTo>
                  <a:lnTo>
                    <a:pt x="1" y="62"/>
                  </a:lnTo>
                  <a:lnTo>
                    <a:pt x="5" y="46"/>
                  </a:lnTo>
                  <a:lnTo>
                    <a:pt x="12" y="33"/>
                  </a:lnTo>
                  <a:lnTo>
                    <a:pt x="22" y="22"/>
                  </a:lnTo>
                  <a:lnTo>
                    <a:pt x="35" y="13"/>
                  </a:lnTo>
                  <a:lnTo>
                    <a:pt x="50" y="6"/>
                  </a:lnTo>
                  <a:lnTo>
                    <a:pt x="67" y="2"/>
                  </a:lnTo>
                  <a:lnTo>
                    <a:pt x="84" y="0"/>
                  </a:lnTo>
                  <a:lnTo>
                    <a:pt x="84" y="0"/>
                  </a:lnTo>
                  <a:lnTo>
                    <a:pt x="98" y="0"/>
                  </a:lnTo>
                  <a:lnTo>
                    <a:pt x="112" y="3"/>
                  </a:lnTo>
                  <a:lnTo>
                    <a:pt x="127" y="7"/>
                  </a:lnTo>
                  <a:lnTo>
                    <a:pt x="137" y="10"/>
                  </a:lnTo>
                  <a:lnTo>
                    <a:pt x="137" y="10"/>
                  </a:lnTo>
                  <a:lnTo>
                    <a:pt x="134" y="20"/>
                  </a:lnTo>
                  <a:lnTo>
                    <a:pt x="131" y="29"/>
                  </a:lnTo>
                  <a:lnTo>
                    <a:pt x="130" y="29"/>
                  </a:lnTo>
                  <a:lnTo>
                    <a:pt x="130" y="29"/>
                  </a:lnTo>
                  <a:lnTo>
                    <a:pt x="122" y="22"/>
                  </a:lnTo>
                  <a:lnTo>
                    <a:pt x="111" y="16"/>
                  </a:lnTo>
                  <a:lnTo>
                    <a:pt x="98" y="12"/>
                  </a:lnTo>
                  <a:lnTo>
                    <a:pt x="82" y="10"/>
                  </a:lnTo>
                  <a:lnTo>
                    <a:pt x="82" y="10"/>
                  </a:lnTo>
                  <a:lnTo>
                    <a:pt x="72" y="10"/>
                  </a:lnTo>
                  <a:lnTo>
                    <a:pt x="61" y="14"/>
                  </a:lnTo>
                  <a:lnTo>
                    <a:pt x="51" y="19"/>
                  </a:lnTo>
                  <a:lnTo>
                    <a:pt x="42" y="27"/>
                  </a:lnTo>
                  <a:lnTo>
                    <a:pt x="34" y="36"/>
                  </a:lnTo>
                  <a:lnTo>
                    <a:pt x="28" y="49"/>
                  </a:lnTo>
                  <a:lnTo>
                    <a:pt x="24" y="63"/>
                  </a:lnTo>
                  <a:lnTo>
                    <a:pt x="22" y="79"/>
                  </a:lnTo>
                  <a:lnTo>
                    <a:pt x="22" y="79"/>
                  </a:lnTo>
                  <a:lnTo>
                    <a:pt x="24" y="94"/>
                  </a:lnTo>
                  <a:lnTo>
                    <a:pt x="28" y="107"/>
                  </a:lnTo>
                  <a:lnTo>
                    <a:pt x="34" y="120"/>
                  </a:lnTo>
                  <a:lnTo>
                    <a:pt x="42" y="129"/>
                  </a:lnTo>
                  <a:lnTo>
                    <a:pt x="52" y="137"/>
                  </a:lnTo>
                  <a:lnTo>
                    <a:pt x="62" y="143"/>
                  </a:lnTo>
                  <a:lnTo>
                    <a:pt x="74" y="146"/>
                  </a:lnTo>
                  <a:lnTo>
                    <a:pt x="85" y="147"/>
                  </a:lnTo>
                  <a:lnTo>
                    <a:pt x="85" y="147"/>
                  </a:lnTo>
                  <a:lnTo>
                    <a:pt x="94" y="146"/>
                  </a:lnTo>
                  <a:lnTo>
                    <a:pt x="102" y="144"/>
                  </a:lnTo>
                  <a:lnTo>
                    <a:pt x="110" y="143"/>
                  </a:lnTo>
                  <a:lnTo>
                    <a:pt x="117" y="139"/>
                  </a:lnTo>
                  <a:lnTo>
                    <a:pt x="127" y="131"/>
                  </a:lnTo>
                  <a:lnTo>
                    <a:pt x="137" y="124"/>
                  </a:lnTo>
                  <a:lnTo>
                    <a:pt x="137" y="126"/>
                  </a:lnTo>
                  <a:lnTo>
                    <a:pt x="134" y="1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userDrawn="1"/>
          </p:nvSpPr>
          <p:spPr bwMode="auto">
            <a:xfrm>
              <a:off x="3562" y="1931"/>
              <a:ext cx="96" cy="153"/>
            </a:xfrm>
            <a:custGeom>
              <a:avLst/>
              <a:gdLst>
                <a:gd name="T0" fmla="*/ 95 w 96"/>
                <a:gd name="T1" fmla="*/ 144 h 153"/>
                <a:gd name="T2" fmla="*/ 95 w 96"/>
                <a:gd name="T3" fmla="*/ 144 h 153"/>
                <a:gd name="T4" fmla="*/ 96 w 96"/>
                <a:gd name="T5" fmla="*/ 136 h 153"/>
                <a:gd name="T6" fmla="*/ 96 w 96"/>
                <a:gd name="T7" fmla="*/ 136 h 153"/>
                <a:gd name="T8" fmla="*/ 59 w 96"/>
                <a:gd name="T9" fmla="*/ 137 h 153"/>
                <a:gd name="T10" fmla="*/ 23 w 96"/>
                <a:gd name="T11" fmla="*/ 138 h 153"/>
                <a:gd name="T12" fmla="*/ 23 w 96"/>
                <a:gd name="T13" fmla="*/ 138 h 153"/>
                <a:gd name="T14" fmla="*/ 23 w 96"/>
                <a:gd name="T15" fmla="*/ 80 h 153"/>
                <a:gd name="T16" fmla="*/ 23 w 96"/>
                <a:gd name="T17" fmla="*/ 80 h 153"/>
                <a:gd name="T18" fmla="*/ 47 w 96"/>
                <a:gd name="T19" fmla="*/ 80 h 153"/>
                <a:gd name="T20" fmla="*/ 79 w 96"/>
                <a:gd name="T21" fmla="*/ 81 h 153"/>
                <a:gd name="T22" fmla="*/ 79 w 96"/>
                <a:gd name="T23" fmla="*/ 81 h 153"/>
                <a:gd name="T24" fmla="*/ 77 w 96"/>
                <a:gd name="T25" fmla="*/ 74 h 153"/>
                <a:gd name="T26" fmla="*/ 77 w 96"/>
                <a:gd name="T27" fmla="*/ 74 h 153"/>
                <a:gd name="T28" fmla="*/ 79 w 96"/>
                <a:gd name="T29" fmla="*/ 66 h 153"/>
                <a:gd name="T30" fmla="*/ 79 w 96"/>
                <a:gd name="T31" fmla="*/ 66 h 153"/>
                <a:gd name="T32" fmla="*/ 56 w 96"/>
                <a:gd name="T33" fmla="*/ 67 h 153"/>
                <a:gd name="T34" fmla="*/ 23 w 96"/>
                <a:gd name="T35" fmla="*/ 67 h 153"/>
                <a:gd name="T36" fmla="*/ 23 w 96"/>
                <a:gd name="T37" fmla="*/ 67 h 153"/>
                <a:gd name="T38" fmla="*/ 23 w 96"/>
                <a:gd name="T39" fmla="*/ 11 h 153"/>
                <a:gd name="T40" fmla="*/ 23 w 96"/>
                <a:gd name="T41" fmla="*/ 11 h 153"/>
                <a:gd name="T42" fmla="*/ 63 w 96"/>
                <a:gd name="T43" fmla="*/ 13 h 153"/>
                <a:gd name="T44" fmla="*/ 93 w 96"/>
                <a:gd name="T45" fmla="*/ 14 h 153"/>
                <a:gd name="T46" fmla="*/ 93 w 96"/>
                <a:gd name="T47" fmla="*/ 14 h 153"/>
                <a:gd name="T48" fmla="*/ 92 w 96"/>
                <a:gd name="T49" fmla="*/ 7 h 153"/>
                <a:gd name="T50" fmla="*/ 92 w 96"/>
                <a:gd name="T51" fmla="*/ 7 h 153"/>
                <a:gd name="T52" fmla="*/ 93 w 96"/>
                <a:gd name="T53" fmla="*/ 0 h 153"/>
                <a:gd name="T54" fmla="*/ 93 w 96"/>
                <a:gd name="T55" fmla="*/ 0 h 153"/>
                <a:gd name="T56" fmla="*/ 47 w 96"/>
                <a:gd name="T57" fmla="*/ 1 h 153"/>
                <a:gd name="T58" fmla="*/ 47 w 96"/>
                <a:gd name="T59" fmla="*/ 1 h 153"/>
                <a:gd name="T60" fmla="*/ 0 w 96"/>
                <a:gd name="T61" fmla="*/ 0 h 153"/>
                <a:gd name="T62" fmla="*/ 0 w 96"/>
                <a:gd name="T63" fmla="*/ 0 h 153"/>
                <a:gd name="T64" fmla="*/ 0 w 96"/>
                <a:gd name="T65" fmla="*/ 29 h 153"/>
                <a:gd name="T66" fmla="*/ 2 w 96"/>
                <a:gd name="T67" fmla="*/ 57 h 153"/>
                <a:gd name="T68" fmla="*/ 2 w 96"/>
                <a:gd name="T69" fmla="*/ 94 h 153"/>
                <a:gd name="T70" fmla="*/ 2 w 96"/>
                <a:gd name="T71" fmla="*/ 94 h 153"/>
                <a:gd name="T72" fmla="*/ 0 w 96"/>
                <a:gd name="T73" fmla="*/ 124 h 153"/>
                <a:gd name="T74" fmla="*/ 0 w 96"/>
                <a:gd name="T75" fmla="*/ 153 h 153"/>
                <a:gd name="T76" fmla="*/ 0 w 96"/>
                <a:gd name="T77" fmla="*/ 153 h 153"/>
                <a:gd name="T78" fmla="*/ 47 w 96"/>
                <a:gd name="T79" fmla="*/ 151 h 153"/>
                <a:gd name="T80" fmla="*/ 47 w 96"/>
                <a:gd name="T81" fmla="*/ 151 h 153"/>
                <a:gd name="T82" fmla="*/ 49 w 96"/>
                <a:gd name="T83" fmla="*/ 151 h 153"/>
                <a:gd name="T84" fmla="*/ 49 w 96"/>
                <a:gd name="T85" fmla="*/ 151 h 153"/>
                <a:gd name="T86" fmla="*/ 66 w 96"/>
                <a:gd name="T87" fmla="*/ 151 h 153"/>
                <a:gd name="T88" fmla="*/ 66 w 96"/>
                <a:gd name="T89" fmla="*/ 151 h 153"/>
                <a:gd name="T90" fmla="*/ 96 w 96"/>
                <a:gd name="T91" fmla="*/ 153 h 153"/>
                <a:gd name="T92" fmla="*/ 96 w 96"/>
                <a:gd name="T93" fmla="*/ 153 h 153"/>
                <a:gd name="T94" fmla="*/ 96 w 96"/>
                <a:gd name="T95" fmla="*/ 153 h 153"/>
                <a:gd name="T96" fmla="*/ 96 w 96"/>
                <a:gd name="T97" fmla="*/ 153 h 153"/>
                <a:gd name="T98" fmla="*/ 95 w 96"/>
                <a:gd name="T99" fmla="*/ 144 h 153"/>
                <a:gd name="T100" fmla="*/ 95 w 96"/>
                <a:gd name="T10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53">
                  <a:moveTo>
                    <a:pt x="95" y="144"/>
                  </a:moveTo>
                  <a:lnTo>
                    <a:pt x="95" y="144"/>
                  </a:lnTo>
                  <a:lnTo>
                    <a:pt x="96" y="136"/>
                  </a:lnTo>
                  <a:lnTo>
                    <a:pt x="96" y="136"/>
                  </a:lnTo>
                  <a:lnTo>
                    <a:pt x="59" y="137"/>
                  </a:lnTo>
                  <a:lnTo>
                    <a:pt x="23" y="138"/>
                  </a:lnTo>
                  <a:lnTo>
                    <a:pt x="23" y="138"/>
                  </a:lnTo>
                  <a:lnTo>
                    <a:pt x="23" y="80"/>
                  </a:lnTo>
                  <a:lnTo>
                    <a:pt x="23" y="80"/>
                  </a:lnTo>
                  <a:lnTo>
                    <a:pt x="47" y="80"/>
                  </a:lnTo>
                  <a:lnTo>
                    <a:pt x="79" y="81"/>
                  </a:lnTo>
                  <a:lnTo>
                    <a:pt x="79" y="81"/>
                  </a:lnTo>
                  <a:lnTo>
                    <a:pt x="77" y="74"/>
                  </a:lnTo>
                  <a:lnTo>
                    <a:pt x="77" y="74"/>
                  </a:lnTo>
                  <a:lnTo>
                    <a:pt x="79" y="66"/>
                  </a:lnTo>
                  <a:lnTo>
                    <a:pt x="79" y="66"/>
                  </a:lnTo>
                  <a:lnTo>
                    <a:pt x="56" y="67"/>
                  </a:lnTo>
                  <a:lnTo>
                    <a:pt x="23" y="67"/>
                  </a:lnTo>
                  <a:lnTo>
                    <a:pt x="23" y="67"/>
                  </a:lnTo>
                  <a:lnTo>
                    <a:pt x="23" y="11"/>
                  </a:lnTo>
                  <a:lnTo>
                    <a:pt x="23" y="11"/>
                  </a:lnTo>
                  <a:lnTo>
                    <a:pt x="63" y="13"/>
                  </a:lnTo>
                  <a:lnTo>
                    <a:pt x="93" y="14"/>
                  </a:lnTo>
                  <a:lnTo>
                    <a:pt x="93" y="14"/>
                  </a:lnTo>
                  <a:lnTo>
                    <a:pt x="92" y="7"/>
                  </a:lnTo>
                  <a:lnTo>
                    <a:pt x="92" y="7"/>
                  </a:lnTo>
                  <a:lnTo>
                    <a:pt x="93" y="0"/>
                  </a:lnTo>
                  <a:lnTo>
                    <a:pt x="93" y="0"/>
                  </a:lnTo>
                  <a:lnTo>
                    <a:pt x="47" y="1"/>
                  </a:lnTo>
                  <a:lnTo>
                    <a:pt x="47" y="1"/>
                  </a:lnTo>
                  <a:lnTo>
                    <a:pt x="0" y="0"/>
                  </a:lnTo>
                  <a:lnTo>
                    <a:pt x="0" y="0"/>
                  </a:lnTo>
                  <a:lnTo>
                    <a:pt x="0" y="29"/>
                  </a:lnTo>
                  <a:lnTo>
                    <a:pt x="2" y="57"/>
                  </a:lnTo>
                  <a:lnTo>
                    <a:pt x="2" y="94"/>
                  </a:lnTo>
                  <a:lnTo>
                    <a:pt x="2" y="94"/>
                  </a:lnTo>
                  <a:lnTo>
                    <a:pt x="0" y="124"/>
                  </a:lnTo>
                  <a:lnTo>
                    <a:pt x="0" y="153"/>
                  </a:lnTo>
                  <a:lnTo>
                    <a:pt x="0" y="153"/>
                  </a:lnTo>
                  <a:lnTo>
                    <a:pt x="47" y="151"/>
                  </a:lnTo>
                  <a:lnTo>
                    <a:pt x="47" y="151"/>
                  </a:lnTo>
                  <a:lnTo>
                    <a:pt x="49" y="151"/>
                  </a:lnTo>
                  <a:lnTo>
                    <a:pt x="49" y="151"/>
                  </a:lnTo>
                  <a:lnTo>
                    <a:pt x="66" y="151"/>
                  </a:lnTo>
                  <a:lnTo>
                    <a:pt x="66" y="151"/>
                  </a:lnTo>
                  <a:lnTo>
                    <a:pt x="96" y="153"/>
                  </a:lnTo>
                  <a:lnTo>
                    <a:pt x="96" y="153"/>
                  </a:lnTo>
                  <a:lnTo>
                    <a:pt x="96" y="153"/>
                  </a:lnTo>
                  <a:lnTo>
                    <a:pt x="96" y="153"/>
                  </a:lnTo>
                  <a:lnTo>
                    <a:pt x="95" y="144"/>
                  </a:lnTo>
                  <a:lnTo>
                    <a:pt x="95"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noEditPoints="1"/>
            </p:cNvSpPr>
            <p:nvPr userDrawn="1"/>
          </p:nvSpPr>
          <p:spPr bwMode="auto">
            <a:xfrm>
              <a:off x="3684" y="1931"/>
              <a:ext cx="117" cy="153"/>
            </a:xfrm>
            <a:custGeom>
              <a:avLst/>
              <a:gdLst>
                <a:gd name="T0" fmla="*/ 23 w 117"/>
                <a:gd name="T1" fmla="*/ 96 h 153"/>
                <a:gd name="T2" fmla="*/ 23 w 117"/>
                <a:gd name="T3" fmla="*/ 124 h 153"/>
                <a:gd name="T4" fmla="*/ 24 w 117"/>
                <a:gd name="T5" fmla="*/ 153 h 153"/>
                <a:gd name="T6" fmla="*/ 13 w 117"/>
                <a:gd name="T7" fmla="*/ 151 h 153"/>
                <a:gd name="T8" fmla="*/ 0 w 117"/>
                <a:gd name="T9" fmla="*/ 153 h 153"/>
                <a:gd name="T10" fmla="*/ 3 w 117"/>
                <a:gd name="T11" fmla="*/ 96 h 153"/>
                <a:gd name="T12" fmla="*/ 3 w 117"/>
                <a:gd name="T13" fmla="*/ 57 h 153"/>
                <a:gd name="T14" fmla="*/ 0 w 117"/>
                <a:gd name="T15" fmla="*/ 0 h 153"/>
                <a:gd name="T16" fmla="*/ 28 w 117"/>
                <a:gd name="T17" fmla="*/ 1 h 153"/>
                <a:gd name="T18" fmla="*/ 53 w 117"/>
                <a:gd name="T19" fmla="*/ 0 h 153"/>
                <a:gd name="T20" fmla="*/ 63 w 117"/>
                <a:gd name="T21" fmla="*/ 0 h 153"/>
                <a:gd name="T22" fmla="*/ 80 w 117"/>
                <a:gd name="T23" fmla="*/ 3 h 153"/>
                <a:gd name="T24" fmla="*/ 92 w 117"/>
                <a:gd name="T25" fmla="*/ 11 h 153"/>
                <a:gd name="T26" fmla="*/ 100 w 117"/>
                <a:gd name="T27" fmla="*/ 26 h 153"/>
                <a:gd name="T28" fmla="*/ 101 w 117"/>
                <a:gd name="T29" fmla="*/ 34 h 153"/>
                <a:gd name="T30" fmla="*/ 97 w 117"/>
                <a:gd name="T31" fmla="*/ 54 h 153"/>
                <a:gd name="T32" fmla="*/ 84 w 117"/>
                <a:gd name="T33" fmla="*/ 66 h 153"/>
                <a:gd name="T34" fmla="*/ 70 w 117"/>
                <a:gd name="T35" fmla="*/ 74 h 153"/>
                <a:gd name="T36" fmla="*/ 55 w 117"/>
                <a:gd name="T37" fmla="*/ 77 h 153"/>
                <a:gd name="T38" fmla="*/ 117 w 117"/>
                <a:gd name="T39" fmla="*/ 153 h 153"/>
                <a:gd name="T40" fmla="*/ 104 w 117"/>
                <a:gd name="T41" fmla="*/ 151 h 153"/>
                <a:gd name="T42" fmla="*/ 90 w 117"/>
                <a:gd name="T43" fmla="*/ 153 h 153"/>
                <a:gd name="T44" fmla="*/ 65 w 117"/>
                <a:gd name="T45" fmla="*/ 117 h 153"/>
                <a:gd name="T46" fmla="*/ 34 w 117"/>
                <a:gd name="T47" fmla="*/ 77 h 153"/>
                <a:gd name="T48" fmla="*/ 23 w 117"/>
                <a:gd name="T49" fmla="*/ 77 h 153"/>
                <a:gd name="T50" fmla="*/ 37 w 117"/>
                <a:gd name="T51" fmla="*/ 70 h 153"/>
                <a:gd name="T52" fmla="*/ 51 w 117"/>
                <a:gd name="T53" fmla="*/ 69 h 153"/>
                <a:gd name="T54" fmla="*/ 65 w 117"/>
                <a:gd name="T55" fmla="*/ 63 h 153"/>
                <a:gd name="T56" fmla="*/ 75 w 117"/>
                <a:gd name="T57" fmla="*/ 53 h 153"/>
                <a:gd name="T58" fmla="*/ 80 w 117"/>
                <a:gd name="T59" fmla="*/ 39 h 153"/>
                <a:gd name="T60" fmla="*/ 78 w 117"/>
                <a:gd name="T61" fmla="*/ 30 h 153"/>
                <a:gd name="T62" fmla="*/ 72 w 117"/>
                <a:gd name="T63" fmla="*/ 19 h 153"/>
                <a:gd name="T64" fmla="*/ 63 w 117"/>
                <a:gd name="T65" fmla="*/ 13 h 153"/>
                <a:gd name="T66" fmla="*/ 45 w 117"/>
                <a:gd name="T67" fmla="*/ 9 h 153"/>
                <a:gd name="T68" fmla="*/ 24 w 117"/>
                <a:gd name="T69" fmla="*/ 10 h 153"/>
                <a:gd name="T70" fmla="*/ 23 w 117"/>
                <a:gd name="T71" fmla="*/ 57 h 153"/>
                <a:gd name="T72" fmla="*/ 23 w 117"/>
                <a:gd name="T73" fmla="*/ 69 h 153"/>
                <a:gd name="T74" fmla="*/ 37 w 117"/>
                <a:gd name="T75"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53">
                  <a:moveTo>
                    <a:pt x="23" y="77"/>
                  </a:moveTo>
                  <a:lnTo>
                    <a:pt x="23" y="96"/>
                  </a:lnTo>
                  <a:lnTo>
                    <a:pt x="23" y="96"/>
                  </a:lnTo>
                  <a:lnTo>
                    <a:pt x="23" y="124"/>
                  </a:lnTo>
                  <a:lnTo>
                    <a:pt x="24" y="153"/>
                  </a:lnTo>
                  <a:lnTo>
                    <a:pt x="24" y="153"/>
                  </a:lnTo>
                  <a:lnTo>
                    <a:pt x="13" y="151"/>
                  </a:lnTo>
                  <a:lnTo>
                    <a:pt x="13" y="151"/>
                  </a:lnTo>
                  <a:lnTo>
                    <a:pt x="0" y="153"/>
                  </a:lnTo>
                  <a:lnTo>
                    <a:pt x="0" y="153"/>
                  </a:lnTo>
                  <a:lnTo>
                    <a:pt x="1" y="124"/>
                  </a:lnTo>
                  <a:lnTo>
                    <a:pt x="3" y="96"/>
                  </a:lnTo>
                  <a:lnTo>
                    <a:pt x="3" y="57"/>
                  </a:lnTo>
                  <a:lnTo>
                    <a:pt x="3" y="57"/>
                  </a:lnTo>
                  <a:lnTo>
                    <a:pt x="1" y="29"/>
                  </a:lnTo>
                  <a:lnTo>
                    <a:pt x="0" y="0"/>
                  </a:lnTo>
                  <a:lnTo>
                    <a:pt x="0" y="0"/>
                  </a:lnTo>
                  <a:lnTo>
                    <a:pt x="28" y="1"/>
                  </a:lnTo>
                  <a:lnTo>
                    <a:pt x="28" y="1"/>
                  </a:lnTo>
                  <a:lnTo>
                    <a:pt x="53" y="0"/>
                  </a:lnTo>
                  <a:lnTo>
                    <a:pt x="53" y="0"/>
                  </a:lnTo>
                  <a:lnTo>
                    <a:pt x="63" y="0"/>
                  </a:lnTo>
                  <a:lnTo>
                    <a:pt x="71" y="1"/>
                  </a:lnTo>
                  <a:lnTo>
                    <a:pt x="80" y="3"/>
                  </a:lnTo>
                  <a:lnTo>
                    <a:pt x="87" y="7"/>
                  </a:lnTo>
                  <a:lnTo>
                    <a:pt x="92" y="11"/>
                  </a:lnTo>
                  <a:lnTo>
                    <a:pt x="97" y="17"/>
                  </a:lnTo>
                  <a:lnTo>
                    <a:pt x="100" y="26"/>
                  </a:lnTo>
                  <a:lnTo>
                    <a:pt x="101" y="34"/>
                  </a:lnTo>
                  <a:lnTo>
                    <a:pt x="101" y="34"/>
                  </a:lnTo>
                  <a:lnTo>
                    <a:pt x="100" y="46"/>
                  </a:lnTo>
                  <a:lnTo>
                    <a:pt x="97" y="54"/>
                  </a:lnTo>
                  <a:lnTo>
                    <a:pt x="91" y="61"/>
                  </a:lnTo>
                  <a:lnTo>
                    <a:pt x="84" y="66"/>
                  </a:lnTo>
                  <a:lnTo>
                    <a:pt x="77" y="70"/>
                  </a:lnTo>
                  <a:lnTo>
                    <a:pt x="70" y="74"/>
                  </a:lnTo>
                  <a:lnTo>
                    <a:pt x="55" y="77"/>
                  </a:lnTo>
                  <a:lnTo>
                    <a:pt x="55" y="77"/>
                  </a:lnTo>
                  <a:lnTo>
                    <a:pt x="85" y="114"/>
                  </a:lnTo>
                  <a:lnTo>
                    <a:pt x="117" y="153"/>
                  </a:lnTo>
                  <a:lnTo>
                    <a:pt x="117" y="153"/>
                  </a:lnTo>
                  <a:lnTo>
                    <a:pt x="104" y="151"/>
                  </a:lnTo>
                  <a:lnTo>
                    <a:pt x="104" y="151"/>
                  </a:lnTo>
                  <a:lnTo>
                    <a:pt x="90" y="153"/>
                  </a:lnTo>
                  <a:lnTo>
                    <a:pt x="90" y="153"/>
                  </a:lnTo>
                  <a:lnTo>
                    <a:pt x="65" y="117"/>
                  </a:lnTo>
                  <a:lnTo>
                    <a:pt x="50" y="96"/>
                  </a:lnTo>
                  <a:lnTo>
                    <a:pt x="34" y="77"/>
                  </a:lnTo>
                  <a:lnTo>
                    <a:pt x="34" y="77"/>
                  </a:lnTo>
                  <a:lnTo>
                    <a:pt x="23" y="77"/>
                  </a:lnTo>
                  <a:lnTo>
                    <a:pt x="23" y="77"/>
                  </a:lnTo>
                  <a:close/>
                  <a:moveTo>
                    <a:pt x="37" y="70"/>
                  </a:moveTo>
                  <a:lnTo>
                    <a:pt x="37" y="70"/>
                  </a:lnTo>
                  <a:lnTo>
                    <a:pt x="51" y="69"/>
                  </a:lnTo>
                  <a:lnTo>
                    <a:pt x="58" y="66"/>
                  </a:lnTo>
                  <a:lnTo>
                    <a:pt x="65" y="63"/>
                  </a:lnTo>
                  <a:lnTo>
                    <a:pt x="71" y="59"/>
                  </a:lnTo>
                  <a:lnTo>
                    <a:pt x="75" y="53"/>
                  </a:lnTo>
                  <a:lnTo>
                    <a:pt x="78" y="47"/>
                  </a:lnTo>
                  <a:lnTo>
                    <a:pt x="80" y="39"/>
                  </a:lnTo>
                  <a:lnTo>
                    <a:pt x="80" y="39"/>
                  </a:lnTo>
                  <a:lnTo>
                    <a:pt x="78" y="30"/>
                  </a:lnTo>
                  <a:lnTo>
                    <a:pt x="77" y="24"/>
                  </a:lnTo>
                  <a:lnTo>
                    <a:pt x="72" y="19"/>
                  </a:lnTo>
                  <a:lnTo>
                    <a:pt x="68" y="16"/>
                  </a:lnTo>
                  <a:lnTo>
                    <a:pt x="63" y="13"/>
                  </a:lnTo>
                  <a:lnTo>
                    <a:pt x="57" y="10"/>
                  </a:lnTo>
                  <a:lnTo>
                    <a:pt x="45" y="9"/>
                  </a:lnTo>
                  <a:lnTo>
                    <a:pt x="45" y="9"/>
                  </a:lnTo>
                  <a:lnTo>
                    <a:pt x="24" y="10"/>
                  </a:lnTo>
                  <a:lnTo>
                    <a:pt x="24" y="10"/>
                  </a:lnTo>
                  <a:lnTo>
                    <a:pt x="23" y="57"/>
                  </a:lnTo>
                  <a:lnTo>
                    <a:pt x="23" y="57"/>
                  </a:lnTo>
                  <a:lnTo>
                    <a:pt x="23" y="69"/>
                  </a:lnTo>
                  <a:lnTo>
                    <a:pt x="23" y="69"/>
                  </a:lnTo>
                  <a:lnTo>
                    <a:pt x="37" y="70"/>
                  </a:lnTo>
                  <a:lnTo>
                    <a:pt x="37"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userDrawn="1"/>
          </p:nvSpPr>
          <p:spPr bwMode="auto">
            <a:xfrm>
              <a:off x="3821" y="1930"/>
              <a:ext cx="135" cy="155"/>
            </a:xfrm>
            <a:custGeom>
              <a:avLst/>
              <a:gdLst>
                <a:gd name="T0" fmla="*/ 135 w 135"/>
                <a:gd name="T1" fmla="*/ 1 h 155"/>
                <a:gd name="T2" fmla="*/ 135 w 135"/>
                <a:gd name="T3" fmla="*/ 1 h 155"/>
                <a:gd name="T4" fmla="*/ 125 w 135"/>
                <a:gd name="T5" fmla="*/ 1 h 155"/>
                <a:gd name="T6" fmla="*/ 125 w 135"/>
                <a:gd name="T7" fmla="*/ 1 h 155"/>
                <a:gd name="T8" fmla="*/ 117 w 135"/>
                <a:gd name="T9" fmla="*/ 1 h 155"/>
                <a:gd name="T10" fmla="*/ 117 w 135"/>
                <a:gd name="T11" fmla="*/ 1 h 155"/>
                <a:gd name="T12" fmla="*/ 118 w 135"/>
                <a:gd name="T13" fmla="*/ 37 h 155"/>
                <a:gd name="T14" fmla="*/ 120 w 135"/>
                <a:gd name="T15" fmla="*/ 74 h 155"/>
                <a:gd name="T16" fmla="*/ 120 w 135"/>
                <a:gd name="T17" fmla="*/ 74 h 155"/>
                <a:gd name="T18" fmla="*/ 118 w 135"/>
                <a:gd name="T19" fmla="*/ 114 h 155"/>
                <a:gd name="T20" fmla="*/ 118 w 135"/>
                <a:gd name="T21" fmla="*/ 114 h 155"/>
                <a:gd name="T22" fmla="*/ 10 w 135"/>
                <a:gd name="T23" fmla="*/ 0 h 155"/>
                <a:gd name="T24" fmla="*/ 1 w 135"/>
                <a:gd name="T25" fmla="*/ 0 h 155"/>
                <a:gd name="T26" fmla="*/ 1 w 135"/>
                <a:gd name="T27" fmla="*/ 0 h 155"/>
                <a:gd name="T28" fmla="*/ 3 w 135"/>
                <a:gd name="T29" fmla="*/ 57 h 155"/>
                <a:gd name="T30" fmla="*/ 3 w 135"/>
                <a:gd name="T31" fmla="*/ 57 h 155"/>
                <a:gd name="T32" fmla="*/ 3 w 135"/>
                <a:gd name="T33" fmla="*/ 109 h 155"/>
                <a:gd name="T34" fmla="*/ 0 w 135"/>
                <a:gd name="T35" fmla="*/ 154 h 155"/>
                <a:gd name="T36" fmla="*/ 0 w 135"/>
                <a:gd name="T37" fmla="*/ 154 h 155"/>
                <a:gd name="T38" fmla="*/ 10 w 135"/>
                <a:gd name="T39" fmla="*/ 152 h 155"/>
                <a:gd name="T40" fmla="*/ 10 w 135"/>
                <a:gd name="T41" fmla="*/ 152 h 155"/>
                <a:gd name="T42" fmla="*/ 20 w 135"/>
                <a:gd name="T43" fmla="*/ 154 h 155"/>
                <a:gd name="T44" fmla="*/ 20 w 135"/>
                <a:gd name="T45" fmla="*/ 154 h 155"/>
                <a:gd name="T46" fmla="*/ 18 w 135"/>
                <a:gd name="T47" fmla="*/ 118 h 155"/>
                <a:gd name="T48" fmla="*/ 17 w 135"/>
                <a:gd name="T49" fmla="*/ 79 h 155"/>
                <a:gd name="T50" fmla="*/ 17 w 135"/>
                <a:gd name="T51" fmla="*/ 79 h 155"/>
                <a:gd name="T52" fmla="*/ 17 w 135"/>
                <a:gd name="T53" fmla="*/ 38 h 155"/>
                <a:gd name="T54" fmla="*/ 17 w 135"/>
                <a:gd name="T55" fmla="*/ 38 h 155"/>
                <a:gd name="T56" fmla="*/ 71 w 135"/>
                <a:gd name="T57" fmla="*/ 95 h 155"/>
                <a:gd name="T58" fmla="*/ 107 w 135"/>
                <a:gd name="T59" fmla="*/ 134 h 155"/>
                <a:gd name="T60" fmla="*/ 127 w 135"/>
                <a:gd name="T61" fmla="*/ 155 h 155"/>
                <a:gd name="T62" fmla="*/ 134 w 135"/>
                <a:gd name="T63" fmla="*/ 155 h 155"/>
                <a:gd name="T64" fmla="*/ 134 w 135"/>
                <a:gd name="T65" fmla="*/ 155 h 155"/>
                <a:gd name="T66" fmla="*/ 132 w 135"/>
                <a:gd name="T67" fmla="*/ 98 h 155"/>
                <a:gd name="T68" fmla="*/ 132 w 135"/>
                <a:gd name="T69" fmla="*/ 98 h 155"/>
                <a:gd name="T70" fmla="*/ 134 w 135"/>
                <a:gd name="T71" fmla="*/ 45 h 155"/>
                <a:gd name="T72" fmla="*/ 135 w 135"/>
                <a:gd name="T73" fmla="*/ 1 h 155"/>
                <a:gd name="T74" fmla="*/ 135 w 135"/>
                <a:gd name="T7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55">
                  <a:moveTo>
                    <a:pt x="135" y="1"/>
                  </a:moveTo>
                  <a:lnTo>
                    <a:pt x="135" y="1"/>
                  </a:lnTo>
                  <a:lnTo>
                    <a:pt x="125" y="1"/>
                  </a:lnTo>
                  <a:lnTo>
                    <a:pt x="125" y="1"/>
                  </a:lnTo>
                  <a:lnTo>
                    <a:pt x="117" y="1"/>
                  </a:lnTo>
                  <a:lnTo>
                    <a:pt x="117" y="1"/>
                  </a:lnTo>
                  <a:lnTo>
                    <a:pt x="118" y="37"/>
                  </a:lnTo>
                  <a:lnTo>
                    <a:pt x="120" y="74"/>
                  </a:lnTo>
                  <a:lnTo>
                    <a:pt x="120" y="74"/>
                  </a:lnTo>
                  <a:lnTo>
                    <a:pt x="118" y="114"/>
                  </a:lnTo>
                  <a:lnTo>
                    <a:pt x="118" y="114"/>
                  </a:lnTo>
                  <a:lnTo>
                    <a:pt x="10" y="0"/>
                  </a:lnTo>
                  <a:lnTo>
                    <a:pt x="1" y="0"/>
                  </a:lnTo>
                  <a:lnTo>
                    <a:pt x="1" y="0"/>
                  </a:lnTo>
                  <a:lnTo>
                    <a:pt x="3" y="57"/>
                  </a:lnTo>
                  <a:lnTo>
                    <a:pt x="3" y="57"/>
                  </a:lnTo>
                  <a:lnTo>
                    <a:pt x="3" y="109"/>
                  </a:lnTo>
                  <a:lnTo>
                    <a:pt x="0" y="154"/>
                  </a:lnTo>
                  <a:lnTo>
                    <a:pt x="0" y="154"/>
                  </a:lnTo>
                  <a:lnTo>
                    <a:pt x="10" y="152"/>
                  </a:lnTo>
                  <a:lnTo>
                    <a:pt x="10" y="152"/>
                  </a:lnTo>
                  <a:lnTo>
                    <a:pt x="20" y="154"/>
                  </a:lnTo>
                  <a:lnTo>
                    <a:pt x="20" y="154"/>
                  </a:lnTo>
                  <a:lnTo>
                    <a:pt x="18" y="118"/>
                  </a:lnTo>
                  <a:lnTo>
                    <a:pt x="17" y="79"/>
                  </a:lnTo>
                  <a:lnTo>
                    <a:pt x="17" y="79"/>
                  </a:lnTo>
                  <a:lnTo>
                    <a:pt x="17" y="38"/>
                  </a:lnTo>
                  <a:lnTo>
                    <a:pt x="17" y="38"/>
                  </a:lnTo>
                  <a:lnTo>
                    <a:pt x="71" y="95"/>
                  </a:lnTo>
                  <a:lnTo>
                    <a:pt x="107" y="134"/>
                  </a:lnTo>
                  <a:lnTo>
                    <a:pt x="127" y="155"/>
                  </a:lnTo>
                  <a:lnTo>
                    <a:pt x="134" y="155"/>
                  </a:lnTo>
                  <a:lnTo>
                    <a:pt x="134" y="155"/>
                  </a:lnTo>
                  <a:lnTo>
                    <a:pt x="132" y="98"/>
                  </a:lnTo>
                  <a:lnTo>
                    <a:pt x="132" y="98"/>
                  </a:lnTo>
                  <a:lnTo>
                    <a:pt x="134" y="45"/>
                  </a:lnTo>
                  <a:lnTo>
                    <a:pt x="135" y="1"/>
                  </a:lnTo>
                  <a:lnTo>
                    <a:pt x="135"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userDrawn="1"/>
          </p:nvSpPr>
          <p:spPr bwMode="auto">
            <a:xfrm>
              <a:off x="3477" y="2144"/>
              <a:ext cx="77" cy="185"/>
            </a:xfrm>
            <a:custGeom>
              <a:avLst/>
              <a:gdLst>
                <a:gd name="T0" fmla="*/ 77 w 77"/>
                <a:gd name="T1" fmla="*/ 185 h 185"/>
                <a:gd name="T2" fmla="*/ 77 w 77"/>
                <a:gd name="T3" fmla="*/ 185 h 185"/>
                <a:gd name="T4" fmla="*/ 63 w 77"/>
                <a:gd name="T5" fmla="*/ 159 h 185"/>
                <a:gd name="T6" fmla="*/ 50 w 77"/>
                <a:gd name="T7" fmla="*/ 134 h 185"/>
                <a:gd name="T8" fmla="*/ 40 w 77"/>
                <a:gd name="T9" fmla="*/ 109 h 185"/>
                <a:gd name="T10" fmla="*/ 33 w 77"/>
                <a:gd name="T11" fmla="*/ 85 h 185"/>
                <a:gd name="T12" fmla="*/ 27 w 77"/>
                <a:gd name="T13" fmla="*/ 62 h 185"/>
                <a:gd name="T14" fmla="*/ 23 w 77"/>
                <a:gd name="T15" fmla="*/ 40 h 185"/>
                <a:gd name="T16" fmla="*/ 20 w 77"/>
                <a:gd name="T17" fmla="*/ 18 h 185"/>
                <a:gd name="T18" fmla="*/ 20 w 77"/>
                <a:gd name="T19" fmla="*/ 0 h 185"/>
                <a:gd name="T20" fmla="*/ 20 w 77"/>
                <a:gd name="T21" fmla="*/ 0 h 185"/>
                <a:gd name="T22" fmla="*/ 0 w 77"/>
                <a:gd name="T23" fmla="*/ 0 h 185"/>
                <a:gd name="T24" fmla="*/ 0 w 77"/>
                <a:gd name="T25" fmla="*/ 0 h 185"/>
                <a:gd name="T26" fmla="*/ 0 w 77"/>
                <a:gd name="T27" fmla="*/ 20 h 185"/>
                <a:gd name="T28" fmla="*/ 3 w 77"/>
                <a:gd name="T29" fmla="*/ 41 h 185"/>
                <a:gd name="T30" fmla="*/ 7 w 77"/>
                <a:gd name="T31" fmla="*/ 62 h 185"/>
                <a:gd name="T32" fmla="*/ 11 w 77"/>
                <a:gd name="T33" fmla="*/ 84 h 185"/>
                <a:gd name="T34" fmla="*/ 17 w 77"/>
                <a:gd name="T35" fmla="*/ 105 h 185"/>
                <a:gd name="T36" fmla="*/ 25 w 77"/>
                <a:gd name="T37" fmla="*/ 127 h 185"/>
                <a:gd name="T38" fmla="*/ 34 w 77"/>
                <a:gd name="T39" fmla="*/ 148 h 185"/>
                <a:gd name="T40" fmla="*/ 44 w 77"/>
                <a:gd name="T41" fmla="*/ 169 h 185"/>
                <a:gd name="T42" fmla="*/ 44 w 77"/>
                <a:gd name="T43" fmla="*/ 169 h 185"/>
                <a:gd name="T44" fmla="*/ 51 w 77"/>
                <a:gd name="T45" fmla="*/ 174 h 185"/>
                <a:gd name="T46" fmla="*/ 60 w 77"/>
                <a:gd name="T47" fmla="*/ 178 h 185"/>
                <a:gd name="T48" fmla="*/ 77 w 77"/>
                <a:gd name="T49" fmla="*/ 185 h 185"/>
                <a:gd name="T50" fmla="*/ 77 w 77"/>
                <a:gd name="T5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85">
                  <a:moveTo>
                    <a:pt x="77" y="185"/>
                  </a:moveTo>
                  <a:lnTo>
                    <a:pt x="77" y="185"/>
                  </a:lnTo>
                  <a:lnTo>
                    <a:pt x="63" y="159"/>
                  </a:lnTo>
                  <a:lnTo>
                    <a:pt x="50" y="134"/>
                  </a:lnTo>
                  <a:lnTo>
                    <a:pt x="40" y="109"/>
                  </a:lnTo>
                  <a:lnTo>
                    <a:pt x="33" y="85"/>
                  </a:lnTo>
                  <a:lnTo>
                    <a:pt x="27" y="62"/>
                  </a:lnTo>
                  <a:lnTo>
                    <a:pt x="23" y="40"/>
                  </a:lnTo>
                  <a:lnTo>
                    <a:pt x="20" y="18"/>
                  </a:lnTo>
                  <a:lnTo>
                    <a:pt x="20" y="0"/>
                  </a:lnTo>
                  <a:lnTo>
                    <a:pt x="20" y="0"/>
                  </a:lnTo>
                  <a:lnTo>
                    <a:pt x="0" y="0"/>
                  </a:lnTo>
                  <a:lnTo>
                    <a:pt x="0" y="0"/>
                  </a:lnTo>
                  <a:lnTo>
                    <a:pt x="0" y="20"/>
                  </a:lnTo>
                  <a:lnTo>
                    <a:pt x="3" y="41"/>
                  </a:lnTo>
                  <a:lnTo>
                    <a:pt x="7" y="62"/>
                  </a:lnTo>
                  <a:lnTo>
                    <a:pt x="11" y="84"/>
                  </a:lnTo>
                  <a:lnTo>
                    <a:pt x="17" y="105"/>
                  </a:lnTo>
                  <a:lnTo>
                    <a:pt x="25" y="127"/>
                  </a:lnTo>
                  <a:lnTo>
                    <a:pt x="34" y="148"/>
                  </a:lnTo>
                  <a:lnTo>
                    <a:pt x="44" y="169"/>
                  </a:lnTo>
                  <a:lnTo>
                    <a:pt x="44" y="169"/>
                  </a:lnTo>
                  <a:lnTo>
                    <a:pt x="51" y="174"/>
                  </a:lnTo>
                  <a:lnTo>
                    <a:pt x="60" y="178"/>
                  </a:lnTo>
                  <a:lnTo>
                    <a:pt x="77" y="185"/>
                  </a:lnTo>
                  <a:lnTo>
                    <a:pt x="77" y="1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auto">
            <a:xfrm>
              <a:off x="3314" y="1640"/>
              <a:ext cx="1052" cy="1040"/>
            </a:xfrm>
            <a:custGeom>
              <a:avLst/>
              <a:gdLst>
                <a:gd name="T0" fmla="*/ 393 w 1052"/>
                <a:gd name="T1" fmla="*/ 0 h 1040"/>
                <a:gd name="T2" fmla="*/ 345 w 1052"/>
                <a:gd name="T3" fmla="*/ 1 h 1040"/>
                <a:gd name="T4" fmla="*/ 274 w 1052"/>
                <a:gd name="T5" fmla="*/ 14 h 1040"/>
                <a:gd name="T6" fmla="*/ 208 w 1052"/>
                <a:gd name="T7" fmla="*/ 39 h 1040"/>
                <a:gd name="T8" fmla="*/ 98 w 1052"/>
                <a:gd name="T9" fmla="*/ 123 h 1040"/>
                <a:gd name="T10" fmla="*/ 26 w 1052"/>
                <a:gd name="T11" fmla="*/ 240 h 1040"/>
                <a:gd name="T12" fmla="*/ 0 w 1052"/>
                <a:gd name="T13" fmla="*/ 375 h 1040"/>
                <a:gd name="T14" fmla="*/ 6 w 1052"/>
                <a:gd name="T15" fmla="*/ 441 h 1040"/>
                <a:gd name="T16" fmla="*/ 37 w 1052"/>
                <a:gd name="T17" fmla="*/ 575 h 1040"/>
                <a:gd name="T18" fmla="*/ 53 w 1052"/>
                <a:gd name="T19" fmla="*/ 562 h 1040"/>
                <a:gd name="T20" fmla="*/ 90 w 1052"/>
                <a:gd name="T21" fmla="*/ 618 h 1040"/>
                <a:gd name="T22" fmla="*/ 160 w 1052"/>
                <a:gd name="T23" fmla="*/ 682 h 1040"/>
                <a:gd name="T24" fmla="*/ 247 w 1052"/>
                <a:gd name="T25" fmla="*/ 728 h 1040"/>
                <a:gd name="T26" fmla="*/ 347 w 1052"/>
                <a:gd name="T27" fmla="*/ 749 h 1040"/>
                <a:gd name="T28" fmla="*/ 430 w 1052"/>
                <a:gd name="T29" fmla="*/ 746 h 1040"/>
                <a:gd name="T30" fmla="*/ 532 w 1052"/>
                <a:gd name="T31" fmla="*/ 716 h 1040"/>
                <a:gd name="T32" fmla="*/ 248 w 1052"/>
                <a:gd name="T33" fmla="*/ 1040 h 1040"/>
                <a:gd name="T34" fmla="*/ 584 w 1052"/>
                <a:gd name="T35" fmla="*/ 710 h 1040"/>
                <a:gd name="T36" fmla="*/ 688 w 1052"/>
                <a:gd name="T37" fmla="*/ 585 h 1040"/>
                <a:gd name="T38" fmla="*/ 725 w 1052"/>
                <a:gd name="T39" fmla="*/ 515 h 1040"/>
                <a:gd name="T40" fmla="*/ 748 w 1052"/>
                <a:gd name="T41" fmla="*/ 424 h 1040"/>
                <a:gd name="T42" fmla="*/ 894 w 1052"/>
                <a:gd name="T43" fmla="*/ 1039 h 1040"/>
                <a:gd name="T44" fmla="*/ 802 w 1052"/>
                <a:gd name="T45" fmla="*/ 541 h 1040"/>
                <a:gd name="T46" fmla="*/ 752 w 1052"/>
                <a:gd name="T47" fmla="*/ 318 h 1040"/>
                <a:gd name="T48" fmla="*/ 712 w 1052"/>
                <a:gd name="T49" fmla="*/ 210 h 1040"/>
                <a:gd name="T50" fmla="*/ 672 w 1052"/>
                <a:gd name="T51" fmla="*/ 167 h 1040"/>
                <a:gd name="T52" fmla="*/ 687 w 1052"/>
                <a:gd name="T53" fmla="*/ 207 h 1040"/>
                <a:gd name="T54" fmla="*/ 725 w 1052"/>
                <a:gd name="T55" fmla="*/ 315 h 1040"/>
                <a:gd name="T56" fmla="*/ 731 w 1052"/>
                <a:gd name="T57" fmla="*/ 394 h 1040"/>
                <a:gd name="T58" fmla="*/ 721 w 1052"/>
                <a:gd name="T59" fmla="*/ 464 h 1040"/>
                <a:gd name="T60" fmla="*/ 688 w 1052"/>
                <a:gd name="T61" fmla="*/ 545 h 1040"/>
                <a:gd name="T62" fmla="*/ 602 w 1052"/>
                <a:gd name="T63" fmla="*/ 649 h 1040"/>
                <a:gd name="T64" fmla="*/ 498 w 1052"/>
                <a:gd name="T65" fmla="*/ 709 h 1040"/>
                <a:gd name="T66" fmla="*/ 430 w 1052"/>
                <a:gd name="T67" fmla="*/ 726 h 1040"/>
                <a:gd name="T68" fmla="*/ 375 w 1052"/>
                <a:gd name="T69" fmla="*/ 730 h 1040"/>
                <a:gd name="T70" fmla="*/ 304 w 1052"/>
                <a:gd name="T71" fmla="*/ 723 h 1040"/>
                <a:gd name="T72" fmla="*/ 237 w 1052"/>
                <a:gd name="T73" fmla="*/ 703 h 1040"/>
                <a:gd name="T74" fmla="*/ 124 w 1052"/>
                <a:gd name="T75" fmla="*/ 626 h 1040"/>
                <a:gd name="T76" fmla="*/ 49 w 1052"/>
                <a:gd name="T77" fmla="*/ 514 h 1040"/>
                <a:gd name="T78" fmla="*/ 27 w 1052"/>
                <a:gd name="T79" fmla="*/ 447 h 1040"/>
                <a:gd name="T80" fmla="*/ 20 w 1052"/>
                <a:gd name="T81" fmla="*/ 375 h 1040"/>
                <a:gd name="T82" fmla="*/ 24 w 1052"/>
                <a:gd name="T83" fmla="*/ 321 h 1040"/>
                <a:gd name="T84" fmla="*/ 41 w 1052"/>
                <a:gd name="T85" fmla="*/ 253 h 1040"/>
                <a:gd name="T86" fmla="*/ 101 w 1052"/>
                <a:gd name="T87" fmla="*/ 150 h 1040"/>
                <a:gd name="T88" fmla="*/ 207 w 1052"/>
                <a:gd name="T89" fmla="*/ 63 h 1040"/>
                <a:gd name="T90" fmla="*/ 287 w 1052"/>
                <a:gd name="T91" fmla="*/ 31 h 1040"/>
                <a:gd name="T92" fmla="*/ 358 w 1052"/>
                <a:gd name="T93" fmla="*/ 20 h 1040"/>
                <a:gd name="T94" fmla="*/ 440 w 1052"/>
                <a:gd name="T95" fmla="*/ 26 h 1040"/>
                <a:gd name="T96" fmla="*/ 555 w 1052"/>
                <a:gd name="T97" fmla="*/ 68 h 1040"/>
                <a:gd name="T98" fmla="*/ 625 w 1052"/>
                <a:gd name="T99" fmla="*/ 108 h 1040"/>
                <a:gd name="T100" fmla="*/ 625 w 1052"/>
                <a:gd name="T101" fmla="*/ 97 h 1040"/>
                <a:gd name="T102" fmla="*/ 548 w 1052"/>
                <a:gd name="T103" fmla="*/ 44 h 1040"/>
                <a:gd name="T104" fmla="*/ 481 w 1052"/>
                <a:gd name="T105" fmla="*/ 1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2" h="1040">
                  <a:moveTo>
                    <a:pt x="1052" y="4"/>
                  </a:moveTo>
                  <a:lnTo>
                    <a:pt x="1052" y="4"/>
                  </a:lnTo>
                  <a:lnTo>
                    <a:pt x="782" y="1"/>
                  </a:lnTo>
                  <a:lnTo>
                    <a:pt x="393" y="0"/>
                  </a:lnTo>
                  <a:lnTo>
                    <a:pt x="393" y="0"/>
                  </a:lnTo>
                  <a:lnTo>
                    <a:pt x="361" y="0"/>
                  </a:lnTo>
                  <a:lnTo>
                    <a:pt x="345" y="1"/>
                  </a:lnTo>
                  <a:lnTo>
                    <a:pt x="345" y="1"/>
                  </a:lnTo>
                  <a:lnTo>
                    <a:pt x="327" y="3"/>
                  </a:lnTo>
                  <a:lnTo>
                    <a:pt x="308" y="6"/>
                  </a:lnTo>
                  <a:lnTo>
                    <a:pt x="291" y="10"/>
                  </a:lnTo>
                  <a:lnTo>
                    <a:pt x="274" y="14"/>
                  </a:lnTo>
                  <a:lnTo>
                    <a:pt x="257" y="19"/>
                  </a:lnTo>
                  <a:lnTo>
                    <a:pt x="240" y="24"/>
                  </a:lnTo>
                  <a:lnTo>
                    <a:pt x="224" y="31"/>
                  </a:lnTo>
                  <a:lnTo>
                    <a:pt x="208" y="39"/>
                  </a:lnTo>
                  <a:lnTo>
                    <a:pt x="178" y="56"/>
                  </a:lnTo>
                  <a:lnTo>
                    <a:pt x="150" y="76"/>
                  </a:lnTo>
                  <a:lnTo>
                    <a:pt x="123" y="98"/>
                  </a:lnTo>
                  <a:lnTo>
                    <a:pt x="98" y="123"/>
                  </a:lnTo>
                  <a:lnTo>
                    <a:pt x="77" y="150"/>
                  </a:lnTo>
                  <a:lnTo>
                    <a:pt x="57" y="178"/>
                  </a:lnTo>
                  <a:lnTo>
                    <a:pt x="40" y="208"/>
                  </a:lnTo>
                  <a:lnTo>
                    <a:pt x="26" y="240"/>
                  </a:lnTo>
                  <a:lnTo>
                    <a:pt x="14" y="272"/>
                  </a:lnTo>
                  <a:lnTo>
                    <a:pt x="7" y="305"/>
                  </a:lnTo>
                  <a:lnTo>
                    <a:pt x="1" y="340"/>
                  </a:lnTo>
                  <a:lnTo>
                    <a:pt x="0" y="375"/>
                  </a:lnTo>
                  <a:lnTo>
                    <a:pt x="0" y="375"/>
                  </a:lnTo>
                  <a:lnTo>
                    <a:pt x="0" y="397"/>
                  </a:lnTo>
                  <a:lnTo>
                    <a:pt x="3" y="418"/>
                  </a:lnTo>
                  <a:lnTo>
                    <a:pt x="6" y="441"/>
                  </a:lnTo>
                  <a:lnTo>
                    <a:pt x="10" y="465"/>
                  </a:lnTo>
                  <a:lnTo>
                    <a:pt x="21" y="516"/>
                  </a:lnTo>
                  <a:lnTo>
                    <a:pt x="37" y="575"/>
                  </a:lnTo>
                  <a:lnTo>
                    <a:pt x="37" y="575"/>
                  </a:lnTo>
                  <a:lnTo>
                    <a:pt x="106" y="810"/>
                  </a:lnTo>
                  <a:lnTo>
                    <a:pt x="126" y="810"/>
                  </a:lnTo>
                  <a:lnTo>
                    <a:pt x="51" y="562"/>
                  </a:lnTo>
                  <a:lnTo>
                    <a:pt x="53" y="562"/>
                  </a:lnTo>
                  <a:lnTo>
                    <a:pt x="53" y="562"/>
                  </a:lnTo>
                  <a:lnTo>
                    <a:pt x="63" y="581"/>
                  </a:lnTo>
                  <a:lnTo>
                    <a:pt x="76" y="599"/>
                  </a:lnTo>
                  <a:lnTo>
                    <a:pt x="90" y="618"/>
                  </a:lnTo>
                  <a:lnTo>
                    <a:pt x="106" y="635"/>
                  </a:lnTo>
                  <a:lnTo>
                    <a:pt x="123" y="652"/>
                  </a:lnTo>
                  <a:lnTo>
                    <a:pt x="140" y="668"/>
                  </a:lnTo>
                  <a:lnTo>
                    <a:pt x="160" y="682"/>
                  </a:lnTo>
                  <a:lnTo>
                    <a:pt x="180" y="695"/>
                  </a:lnTo>
                  <a:lnTo>
                    <a:pt x="201" y="708"/>
                  </a:lnTo>
                  <a:lnTo>
                    <a:pt x="224" y="719"/>
                  </a:lnTo>
                  <a:lnTo>
                    <a:pt x="247" y="728"/>
                  </a:lnTo>
                  <a:lnTo>
                    <a:pt x="271" y="736"/>
                  </a:lnTo>
                  <a:lnTo>
                    <a:pt x="295" y="742"/>
                  </a:lnTo>
                  <a:lnTo>
                    <a:pt x="321" y="746"/>
                  </a:lnTo>
                  <a:lnTo>
                    <a:pt x="347" y="749"/>
                  </a:lnTo>
                  <a:lnTo>
                    <a:pt x="374" y="750"/>
                  </a:lnTo>
                  <a:lnTo>
                    <a:pt x="374" y="750"/>
                  </a:lnTo>
                  <a:lnTo>
                    <a:pt x="401" y="749"/>
                  </a:lnTo>
                  <a:lnTo>
                    <a:pt x="430" y="746"/>
                  </a:lnTo>
                  <a:lnTo>
                    <a:pt x="457" y="742"/>
                  </a:lnTo>
                  <a:lnTo>
                    <a:pt x="482" y="735"/>
                  </a:lnTo>
                  <a:lnTo>
                    <a:pt x="508" y="726"/>
                  </a:lnTo>
                  <a:lnTo>
                    <a:pt x="532" y="716"/>
                  </a:lnTo>
                  <a:lnTo>
                    <a:pt x="555" y="703"/>
                  </a:lnTo>
                  <a:lnTo>
                    <a:pt x="577" y="689"/>
                  </a:lnTo>
                  <a:lnTo>
                    <a:pt x="577" y="690"/>
                  </a:lnTo>
                  <a:lnTo>
                    <a:pt x="248" y="1040"/>
                  </a:lnTo>
                  <a:lnTo>
                    <a:pt x="274" y="1040"/>
                  </a:lnTo>
                  <a:lnTo>
                    <a:pt x="274" y="1040"/>
                  </a:lnTo>
                  <a:lnTo>
                    <a:pt x="584" y="710"/>
                  </a:lnTo>
                  <a:lnTo>
                    <a:pt x="584" y="710"/>
                  </a:lnTo>
                  <a:lnTo>
                    <a:pt x="624" y="668"/>
                  </a:lnTo>
                  <a:lnTo>
                    <a:pt x="654" y="632"/>
                  </a:lnTo>
                  <a:lnTo>
                    <a:pt x="675" y="605"/>
                  </a:lnTo>
                  <a:lnTo>
                    <a:pt x="688" y="585"/>
                  </a:lnTo>
                  <a:lnTo>
                    <a:pt x="688" y="585"/>
                  </a:lnTo>
                  <a:lnTo>
                    <a:pt x="704" y="558"/>
                  </a:lnTo>
                  <a:lnTo>
                    <a:pt x="714" y="538"/>
                  </a:lnTo>
                  <a:lnTo>
                    <a:pt x="725" y="515"/>
                  </a:lnTo>
                  <a:lnTo>
                    <a:pt x="734" y="488"/>
                  </a:lnTo>
                  <a:lnTo>
                    <a:pt x="742" y="457"/>
                  </a:lnTo>
                  <a:lnTo>
                    <a:pt x="745" y="441"/>
                  </a:lnTo>
                  <a:lnTo>
                    <a:pt x="748" y="424"/>
                  </a:lnTo>
                  <a:lnTo>
                    <a:pt x="748" y="405"/>
                  </a:lnTo>
                  <a:lnTo>
                    <a:pt x="749" y="385"/>
                  </a:lnTo>
                  <a:lnTo>
                    <a:pt x="749" y="385"/>
                  </a:lnTo>
                  <a:lnTo>
                    <a:pt x="894" y="1039"/>
                  </a:lnTo>
                  <a:lnTo>
                    <a:pt x="914" y="1039"/>
                  </a:lnTo>
                  <a:lnTo>
                    <a:pt x="914" y="1039"/>
                  </a:lnTo>
                  <a:lnTo>
                    <a:pt x="851" y="758"/>
                  </a:lnTo>
                  <a:lnTo>
                    <a:pt x="802" y="541"/>
                  </a:lnTo>
                  <a:lnTo>
                    <a:pt x="769" y="392"/>
                  </a:lnTo>
                  <a:lnTo>
                    <a:pt x="769" y="392"/>
                  </a:lnTo>
                  <a:lnTo>
                    <a:pt x="761" y="354"/>
                  </a:lnTo>
                  <a:lnTo>
                    <a:pt x="752" y="318"/>
                  </a:lnTo>
                  <a:lnTo>
                    <a:pt x="742" y="285"/>
                  </a:lnTo>
                  <a:lnTo>
                    <a:pt x="732" y="257"/>
                  </a:lnTo>
                  <a:lnTo>
                    <a:pt x="722" y="233"/>
                  </a:lnTo>
                  <a:lnTo>
                    <a:pt x="712" y="210"/>
                  </a:lnTo>
                  <a:lnTo>
                    <a:pt x="701" y="191"/>
                  </a:lnTo>
                  <a:lnTo>
                    <a:pt x="691" y="175"/>
                  </a:lnTo>
                  <a:lnTo>
                    <a:pt x="691" y="175"/>
                  </a:lnTo>
                  <a:lnTo>
                    <a:pt x="672" y="167"/>
                  </a:lnTo>
                  <a:lnTo>
                    <a:pt x="657" y="161"/>
                  </a:lnTo>
                  <a:lnTo>
                    <a:pt x="657" y="161"/>
                  </a:lnTo>
                  <a:lnTo>
                    <a:pt x="672" y="183"/>
                  </a:lnTo>
                  <a:lnTo>
                    <a:pt x="687" y="207"/>
                  </a:lnTo>
                  <a:lnTo>
                    <a:pt x="699" y="231"/>
                  </a:lnTo>
                  <a:lnTo>
                    <a:pt x="711" y="258"/>
                  </a:lnTo>
                  <a:lnTo>
                    <a:pt x="719" y="287"/>
                  </a:lnTo>
                  <a:lnTo>
                    <a:pt x="725" y="315"/>
                  </a:lnTo>
                  <a:lnTo>
                    <a:pt x="729" y="345"/>
                  </a:lnTo>
                  <a:lnTo>
                    <a:pt x="731" y="375"/>
                  </a:lnTo>
                  <a:lnTo>
                    <a:pt x="731" y="375"/>
                  </a:lnTo>
                  <a:lnTo>
                    <a:pt x="731" y="394"/>
                  </a:lnTo>
                  <a:lnTo>
                    <a:pt x="729" y="412"/>
                  </a:lnTo>
                  <a:lnTo>
                    <a:pt x="728" y="429"/>
                  </a:lnTo>
                  <a:lnTo>
                    <a:pt x="724" y="447"/>
                  </a:lnTo>
                  <a:lnTo>
                    <a:pt x="721" y="464"/>
                  </a:lnTo>
                  <a:lnTo>
                    <a:pt x="715" y="481"/>
                  </a:lnTo>
                  <a:lnTo>
                    <a:pt x="709" y="498"/>
                  </a:lnTo>
                  <a:lnTo>
                    <a:pt x="704" y="514"/>
                  </a:lnTo>
                  <a:lnTo>
                    <a:pt x="688" y="545"/>
                  </a:lnTo>
                  <a:lnTo>
                    <a:pt x="671" y="573"/>
                  </a:lnTo>
                  <a:lnTo>
                    <a:pt x="649" y="602"/>
                  </a:lnTo>
                  <a:lnTo>
                    <a:pt x="627" y="626"/>
                  </a:lnTo>
                  <a:lnTo>
                    <a:pt x="602" y="649"/>
                  </a:lnTo>
                  <a:lnTo>
                    <a:pt x="574" y="671"/>
                  </a:lnTo>
                  <a:lnTo>
                    <a:pt x="545" y="688"/>
                  </a:lnTo>
                  <a:lnTo>
                    <a:pt x="514" y="703"/>
                  </a:lnTo>
                  <a:lnTo>
                    <a:pt x="498" y="709"/>
                  </a:lnTo>
                  <a:lnTo>
                    <a:pt x="481" y="715"/>
                  </a:lnTo>
                  <a:lnTo>
                    <a:pt x="464" y="719"/>
                  </a:lnTo>
                  <a:lnTo>
                    <a:pt x="447" y="723"/>
                  </a:lnTo>
                  <a:lnTo>
                    <a:pt x="430" y="726"/>
                  </a:lnTo>
                  <a:lnTo>
                    <a:pt x="413" y="729"/>
                  </a:lnTo>
                  <a:lnTo>
                    <a:pt x="394" y="730"/>
                  </a:lnTo>
                  <a:lnTo>
                    <a:pt x="375" y="730"/>
                  </a:lnTo>
                  <a:lnTo>
                    <a:pt x="375" y="730"/>
                  </a:lnTo>
                  <a:lnTo>
                    <a:pt x="357" y="730"/>
                  </a:lnTo>
                  <a:lnTo>
                    <a:pt x="340" y="729"/>
                  </a:lnTo>
                  <a:lnTo>
                    <a:pt x="321" y="726"/>
                  </a:lnTo>
                  <a:lnTo>
                    <a:pt x="304" y="723"/>
                  </a:lnTo>
                  <a:lnTo>
                    <a:pt x="287" y="719"/>
                  </a:lnTo>
                  <a:lnTo>
                    <a:pt x="270" y="715"/>
                  </a:lnTo>
                  <a:lnTo>
                    <a:pt x="254" y="709"/>
                  </a:lnTo>
                  <a:lnTo>
                    <a:pt x="237" y="703"/>
                  </a:lnTo>
                  <a:lnTo>
                    <a:pt x="207" y="688"/>
                  </a:lnTo>
                  <a:lnTo>
                    <a:pt x="177" y="671"/>
                  </a:lnTo>
                  <a:lnTo>
                    <a:pt x="150" y="649"/>
                  </a:lnTo>
                  <a:lnTo>
                    <a:pt x="124" y="626"/>
                  </a:lnTo>
                  <a:lnTo>
                    <a:pt x="101" y="602"/>
                  </a:lnTo>
                  <a:lnTo>
                    <a:pt x="81" y="573"/>
                  </a:lnTo>
                  <a:lnTo>
                    <a:pt x="63" y="545"/>
                  </a:lnTo>
                  <a:lnTo>
                    <a:pt x="49" y="514"/>
                  </a:lnTo>
                  <a:lnTo>
                    <a:pt x="41" y="498"/>
                  </a:lnTo>
                  <a:lnTo>
                    <a:pt x="36" y="481"/>
                  </a:lnTo>
                  <a:lnTo>
                    <a:pt x="31" y="464"/>
                  </a:lnTo>
                  <a:lnTo>
                    <a:pt x="27" y="447"/>
                  </a:lnTo>
                  <a:lnTo>
                    <a:pt x="24" y="429"/>
                  </a:lnTo>
                  <a:lnTo>
                    <a:pt x="21" y="412"/>
                  </a:lnTo>
                  <a:lnTo>
                    <a:pt x="20" y="394"/>
                  </a:lnTo>
                  <a:lnTo>
                    <a:pt x="20" y="375"/>
                  </a:lnTo>
                  <a:lnTo>
                    <a:pt x="20" y="375"/>
                  </a:lnTo>
                  <a:lnTo>
                    <a:pt x="20" y="357"/>
                  </a:lnTo>
                  <a:lnTo>
                    <a:pt x="21" y="340"/>
                  </a:lnTo>
                  <a:lnTo>
                    <a:pt x="24" y="321"/>
                  </a:lnTo>
                  <a:lnTo>
                    <a:pt x="27" y="304"/>
                  </a:lnTo>
                  <a:lnTo>
                    <a:pt x="31" y="287"/>
                  </a:lnTo>
                  <a:lnTo>
                    <a:pt x="36" y="270"/>
                  </a:lnTo>
                  <a:lnTo>
                    <a:pt x="41" y="253"/>
                  </a:lnTo>
                  <a:lnTo>
                    <a:pt x="49" y="237"/>
                  </a:lnTo>
                  <a:lnTo>
                    <a:pt x="63" y="205"/>
                  </a:lnTo>
                  <a:lnTo>
                    <a:pt x="81" y="177"/>
                  </a:lnTo>
                  <a:lnTo>
                    <a:pt x="101" y="150"/>
                  </a:lnTo>
                  <a:lnTo>
                    <a:pt x="124" y="124"/>
                  </a:lnTo>
                  <a:lnTo>
                    <a:pt x="150" y="101"/>
                  </a:lnTo>
                  <a:lnTo>
                    <a:pt x="177" y="80"/>
                  </a:lnTo>
                  <a:lnTo>
                    <a:pt x="207" y="63"/>
                  </a:lnTo>
                  <a:lnTo>
                    <a:pt x="237" y="47"/>
                  </a:lnTo>
                  <a:lnTo>
                    <a:pt x="254" y="41"/>
                  </a:lnTo>
                  <a:lnTo>
                    <a:pt x="270" y="36"/>
                  </a:lnTo>
                  <a:lnTo>
                    <a:pt x="287" y="31"/>
                  </a:lnTo>
                  <a:lnTo>
                    <a:pt x="304" y="27"/>
                  </a:lnTo>
                  <a:lnTo>
                    <a:pt x="321" y="24"/>
                  </a:lnTo>
                  <a:lnTo>
                    <a:pt x="340" y="21"/>
                  </a:lnTo>
                  <a:lnTo>
                    <a:pt x="358" y="20"/>
                  </a:lnTo>
                  <a:lnTo>
                    <a:pt x="375" y="20"/>
                  </a:lnTo>
                  <a:lnTo>
                    <a:pt x="375" y="20"/>
                  </a:lnTo>
                  <a:lnTo>
                    <a:pt x="408" y="21"/>
                  </a:lnTo>
                  <a:lnTo>
                    <a:pt x="440" y="26"/>
                  </a:lnTo>
                  <a:lnTo>
                    <a:pt x="471" y="33"/>
                  </a:lnTo>
                  <a:lnTo>
                    <a:pt x="500" y="43"/>
                  </a:lnTo>
                  <a:lnTo>
                    <a:pt x="528" y="54"/>
                  </a:lnTo>
                  <a:lnTo>
                    <a:pt x="555" y="68"/>
                  </a:lnTo>
                  <a:lnTo>
                    <a:pt x="581" y="86"/>
                  </a:lnTo>
                  <a:lnTo>
                    <a:pt x="605" y="104"/>
                  </a:lnTo>
                  <a:lnTo>
                    <a:pt x="605" y="104"/>
                  </a:lnTo>
                  <a:lnTo>
                    <a:pt x="625" y="108"/>
                  </a:lnTo>
                  <a:lnTo>
                    <a:pt x="642" y="113"/>
                  </a:lnTo>
                  <a:lnTo>
                    <a:pt x="644" y="113"/>
                  </a:lnTo>
                  <a:lnTo>
                    <a:pt x="644" y="113"/>
                  </a:lnTo>
                  <a:lnTo>
                    <a:pt x="625" y="97"/>
                  </a:lnTo>
                  <a:lnTo>
                    <a:pt x="608" y="81"/>
                  </a:lnTo>
                  <a:lnTo>
                    <a:pt x="588" y="68"/>
                  </a:lnTo>
                  <a:lnTo>
                    <a:pt x="568" y="56"/>
                  </a:lnTo>
                  <a:lnTo>
                    <a:pt x="548" y="44"/>
                  </a:lnTo>
                  <a:lnTo>
                    <a:pt x="527" y="34"/>
                  </a:lnTo>
                  <a:lnTo>
                    <a:pt x="504" y="26"/>
                  </a:lnTo>
                  <a:lnTo>
                    <a:pt x="481" y="19"/>
                  </a:lnTo>
                  <a:lnTo>
                    <a:pt x="481" y="19"/>
                  </a:lnTo>
                  <a:lnTo>
                    <a:pt x="481" y="17"/>
                  </a:lnTo>
                  <a:lnTo>
                    <a:pt x="1052" y="21"/>
                  </a:lnTo>
                  <a:lnTo>
                    <a:pt x="1052"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userDrawn="1"/>
          </p:nvSpPr>
          <p:spPr bwMode="auto">
            <a:xfrm>
              <a:off x="3565" y="2382"/>
              <a:ext cx="176" cy="110"/>
            </a:xfrm>
            <a:custGeom>
              <a:avLst/>
              <a:gdLst>
                <a:gd name="T0" fmla="*/ 39 w 176"/>
                <a:gd name="T1" fmla="*/ 10 h 110"/>
                <a:gd name="T2" fmla="*/ 39 w 176"/>
                <a:gd name="T3" fmla="*/ 10 h 110"/>
                <a:gd name="T4" fmla="*/ 19 w 176"/>
                <a:gd name="T5" fmla="*/ 6 h 110"/>
                <a:gd name="T6" fmla="*/ 0 w 176"/>
                <a:gd name="T7" fmla="*/ 0 h 110"/>
                <a:gd name="T8" fmla="*/ 0 w 176"/>
                <a:gd name="T9" fmla="*/ 0 h 110"/>
                <a:gd name="T10" fmla="*/ 17 w 176"/>
                <a:gd name="T11" fmla="*/ 17 h 110"/>
                <a:gd name="T12" fmla="*/ 36 w 176"/>
                <a:gd name="T13" fmla="*/ 34 h 110"/>
                <a:gd name="T14" fmla="*/ 54 w 176"/>
                <a:gd name="T15" fmla="*/ 50 h 110"/>
                <a:gd name="T16" fmla="*/ 74 w 176"/>
                <a:gd name="T17" fmla="*/ 64 h 110"/>
                <a:gd name="T18" fmla="*/ 96 w 176"/>
                <a:gd name="T19" fmla="*/ 78 h 110"/>
                <a:gd name="T20" fmla="*/ 117 w 176"/>
                <a:gd name="T21" fmla="*/ 90 h 110"/>
                <a:gd name="T22" fmla="*/ 139 w 176"/>
                <a:gd name="T23" fmla="*/ 100 h 110"/>
                <a:gd name="T24" fmla="*/ 160 w 176"/>
                <a:gd name="T25" fmla="*/ 110 h 110"/>
                <a:gd name="T26" fmla="*/ 176 w 176"/>
                <a:gd name="T27" fmla="*/ 93 h 110"/>
                <a:gd name="T28" fmla="*/ 176 w 176"/>
                <a:gd name="T29" fmla="*/ 93 h 110"/>
                <a:gd name="T30" fmla="*/ 153 w 176"/>
                <a:gd name="T31" fmla="*/ 84 h 110"/>
                <a:gd name="T32" fmla="*/ 132 w 176"/>
                <a:gd name="T33" fmla="*/ 75 h 110"/>
                <a:gd name="T34" fmla="*/ 112 w 176"/>
                <a:gd name="T35" fmla="*/ 65 h 110"/>
                <a:gd name="T36" fmla="*/ 94 w 176"/>
                <a:gd name="T37" fmla="*/ 54 h 110"/>
                <a:gd name="T38" fmla="*/ 77 w 176"/>
                <a:gd name="T39" fmla="*/ 43 h 110"/>
                <a:gd name="T40" fmla="*/ 63 w 176"/>
                <a:gd name="T41" fmla="*/ 31 h 110"/>
                <a:gd name="T42" fmla="*/ 50 w 176"/>
                <a:gd name="T43" fmla="*/ 21 h 110"/>
                <a:gd name="T44" fmla="*/ 39 w 176"/>
                <a:gd name="T45"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10">
                  <a:moveTo>
                    <a:pt x="39" y="10"/>
                  </a:moveTo>
                  <a:lnTo>
                    <a:pt x="39" y="10"/>
                  </a:lnTo>
                  <a:lnTo>
                    <a:pt x="19" y="6"/>
                  </a:lnTo>
                  <a:lnTo>
                    <a:pt x="0" y="0"/>
                  </a:lnTo>
                  <a:lnTo>
                    <a:pt x="0" y="0"/>
                  </a:lnTo>
                  <a:lnTo>
                    <a:pt x="17" y="17"/>
                  </a:lnTo>
                  <a:lnTo>
                    <a:pt x="36" y="34"/>
                  </a:lnTo>
                  <a:lnTo>
                    <a:pt x="54" y="50"/>
                  </a:lnTo>
                  <a:lnTo>
                    <a:pt x="74" y="64"/>
                  </a:lnTo>
                  <a:lnTo>
                    <a:pt x="96" y="78"/>
                  </a:lnTo>
                  <a:lnTo>
                    <a:pt x="117" y="90"/>
                  </a:lnTo>
                  <a:lnTo>
                    <a:pt x="139" y="100"/>
                  </a:lnTo>
                  <a:lnTo>
                    <a:pt x="160" y="110"/>
                  </a:lnTo>
                  <a:lnTo>
                    <a:pt x="176" y="93"/>
                  </a:lnTo>
                  <a:lnTo>
                    <a:pt x="176" y="93"/>
                  </a:lnTo>
                  <a:lnTo>
                    <a:pt x="153" y="84"/>
                  </a:lnTo>
                  <a:lnTo>
                    <a:pt x="132" y="75"/>
                  </a:lnTo>
                  <a:lnTo>
                    <a:pt x="112" y="65"/>
                  </a:lnTo>
                  <a:lnTo>
                    <a:pt x="94" y="54"/>
                  </a:lnTo>
                  <a:lnTo>
                    <a:pt x="77" y="43"/>
                  </a:lnTo>
                  <a:lnTo>
                    <a:pt x="63" y="31"/>
                  </a:lnTo>
                  <a:lnTo>
                    <a:pt x="50" y="21"/>
                  </a:lnTo>
                  <a:lnTo>
                    <a:pt x="39"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userDrawn="1"/>
          </p:nvSpPr>
          <p:spPr bwMode="auto">
            <a:xfrm>
              <a:off x="3565" y="2382"/>
              <a:ext cx="176" cy="110"/>
            </a:xfrm>
            <a:custGeom>
              <a:avLst/>
              <a:gdLst>
                <a:gd name="T0" fmla="*/ 39 w 176"/>
                <a:gd name="T1" fmla="*/ 10 h 110"/>
                <a:gd name="T2" fmla="*/ 39 w 176"/>
                <a:gd name="T3" fmla="*/ 10 h 110"/>
                <a:gd name="T4" fmla="*/ 19 w 176"/>
                <a:gd name="T5" fmla="*/ 6 h 110"/>
                <a:gd name="T6" fmla="*/ 0 w 176"/>
                <a:gd name="T7" fmla="*/ 0 h 110"/>
                <a:gd name="T8" fmla="*/ 0 w 176"/>
                <a:gd name="T9" fmla="*/ 0 h 110"/>
                <a:gd name="T10" fmla="*/ 17 w 176"/>
                <a:gd name="T11" fmla="*/ 17 h 110"/>
                <a:gd name="T12" fmla="*/ 36 w 176"/>
                <a:gd name="T13" fmla="*/ 34 h 110"/>
                <a:gd name="T14" fmla="*/ 54 w 176"/>
                <a:gd name="T15" fmla="*/ 50 h 110"/>
                <a:gd name="T16" fmla="*/ 74 w 176"/>
                <a:gd name="T17" fmla="*/ 64 h 110"/>
                <a:gd name="T18" fmla="*/ 96 w 176"/>
                <a:gd name="T19" fmla="*/ 78 h 110"/>
                <a:gd name="T20" fmla="*/ 117 w 176"/>
                <a:gd name="T21" fmla="*/ 90 h 110"/>
                <a:gd name="T22" fmla="*/ 139 w 176"/>
                <a:gd name="T23" fmla="*/ 100 h 110"/>
                <a:gd name="T24" fmla="*/ 160 w 176"/>
                <a:gd name="T25" fmla="*/ 110 h 110"/>
                <a:gd name="T26" fmla="*/ 176 w 176"/>
                <a:gd name="T27" fmla="*/ 93 h 110"/>
                <a:gd name="T28" fmla="*/ 176 w 176"/>
                <a:gd name="T29" fmla="*/ 93 h 110"/>
                <a:gd name="T30" fmla="*/ 153 w 176"/>
                <a:gd name="T31" fmla="*/ 84 h 110"/>
                <a:gd name="T32" fmla="*/ 132 w 176"/>
                <a:gd name="T33" fmla="*/ 75 h 110"/>
                <a:gd name="T34" fmla="*/ 112 w 176"/>
                <a:gd name="T35" fmla="*/ 65 h 110"/>
                <a:gd name="T36" fmla="*/ 94 w 176"/>
                <a:gd name="T37" fmla="*/ 54 h 110"/>
                <a:gd name="T38" fmla="*/ 77 w 176"/>
                <a:gd name="T39" fmla="*/ 43 h 110"/>
                <a:gd name="T40" fmla="*/ 63 w 176"/>
                <a:gd name="T41" fmla="*/ 31 h 110"/>
                <a:gd name="T42" fmla="*/ 50 w 176"/>
                <a:gd name="T43" fmla="*/ 21 h 110"/>
                <a:gd name="T44" fmla="*/ 39 w 176"/>
                <a:gd name="T45"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10">
                  <a:moveTo>
                    <a:pt x="39" y="10"/>
                  </a:moveTo>
                  <a:lnTo>
                    <a:pt x="39" y="10"/>
                  </a:lnTo>
                  <a:lnTo>
                    <a:pt x="19" y="6"/>
                  </a:lnTo>
                  <a:lnTo>
                    <a:pt x="0" y="0"/>
                  </a:lnTo>
                  <a:lnTo>
                    <a:pt x="0" y="0"/>
                  </a:lnTo>
                  <a:lnTo>
                    <a:pt x="17" y="17"/>
                  </a:lnTo>
                  <a:lnTo>
                    <a:pt x="36" y="34"/>
                  </a:lnTo>
                  <a:lnTo>
                    <a:pt x="54" y="50"/>
                  </a:lnTo>
                  <a:lnTo>
                    <a:pt x="74" y="64"/>
                  </a:lnTo>
                  <a:lnTo>
                    <a:pt x="96" y="78"/>
                  </a:lnTo>
                  <a:lnTo>
                    <a:pt x="117" y="90"/>
                  </a:lnTo>
                  <a:lnTo>
                    <a:pt x="139" y="100"/>
                  </a:lnTo>
                  <a:lnTo>
                    <a:pt x="160" y="110"/>
                  </a:lnTo>
                  <a:lnTo>
                    <a:pt x="176" y="93"/>
                  </a:lnTo>
                  <a:lnTo>
                    <a:pt x="176" y="93"/>
                  </a:lnTo>
                  <a:lnTo>
                    <a:pt x="153" y="84"/>
                  </a:lnTo>
                  <a:lnTo>
                    <a:pt x="132" y="75"/>
                  </a:lnTo>
                  <a:lnTo>
                    <a:pt x="112" y="65"/>
                  </a:lnTo>
                  <a:lnTo>
                    <a:pt x="94" y="54"/>
                  </a:lnTo>
                  <a:lnTo>
                    <a:pt x="77" y="43"/>
                  </a:lnTo>
                  <a:lnTo>
                    <a:pt x="63" y="31"/>
                  </a:lnTo>
                  <a:lnTo>
                    <a:pt x="50" y="21"/>
                  </a:lnTo>
                  <a:lnTo>
                    <a:pt x="39" y="1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3768" y="2363"/>
              <a:ext cx="364" cy="152"/>
            </a:xfrm>
            <a:custGeom>
              <a:avLst/>
              <a:gdLst>
                <a:gd name="T0" fmla="*/ 360 w 364"/>
                <a:gd name="T1" fmla="*/ 0 h 152"/>
                <a:gd name="T2" fmla="*/ 360 w 364"/>
                <a:gd name="T3" fmla="*/ 0 h 152"/>
                <a:gd name="T4" fmla="*/ 347 w 364"/>
                <a:gd name="T5" fmla="*/ 15 h 152"/>
                <a:gd name="T6" fmla="*/ 334 w 364"/>
                <a:gd name="T7" fmla="*/ 29 h 152"/>
                <a:gd name="T8" fmla="*/ 320 w 364"/>
                <a:gd name="T9" fmla="*/ 42 h 152"/>
                <a:gd name="T10" fmla="*/ 305 w 364"/>
                <a:gd name="T11" fmla="*/ 55 h 152"/>
                <a:gd name="T12" fmla="*/ 290 w 364"/>
                <a:gd name="T13" fmla="*/ 66 h 152"/>
                <a:gd name="T14" fmla="*/ 274 w 364"/>
                <a:gd name="T15" fmla="*/ 76 h 152"/>
                <a:gd name="T16" fmla="*/ 257 w 364"/>
                <a:gd name="T17" fmla="*/ 86 h 152"/>
                <a:gd name="T18" fmla="*/ 240 w 364"/>
                <a:gd name="T19" fmla="*/ 94 h 152"/>
                <a:gd name="T20" fmla="*/ 223 w 364"/>
                <a:gd name="T21" fmla="*/ 103 h 152"/>
                <a:gd name="T22" fmla="*/ 204 w 364"/>
                <a:gd name="T23" fmla="*/ 110 h 152"/>
                <a:gd name="T24" fmla="*/ 185 w 364"/>
                <a:gd name="T25" fmla="*/ 116 h 152"/>
                <a:gd name="T26" fmla="*/ 165 w 364"/>
                <a:gd name="T27" fmla="*/ 122 h 152"/>
                <a:gd name="T28" fmla="*/ 146 w 364"/>
                <a:gd name="T29" fmla="*/ 126 h 152"/>
                <a:gd name="T30" fmla="*/ 126 w 364"/>
                <a:gd name="T31" fmla="*/ 129 h 152"/>
                <a:gd name="T32" fmla="*/ 104 w 364"/>
                <a:gd name="T33" fmla="*/ 130 h 152"/>
                <a:gd name="T34" fmla="*/ 84 w 364"/>
                <a:gd name="T35" fmla="*/ 130 h 152"/>
                <a:gd name="T36" fmla="*/ 84 w 364"/>
                <a:gd name="T37" fmla="*/ 130 h 152"/>
                <a:gd name="T38" fmla="*/ 66 w 364"/>
                <a:gd name="T39" fmla="*/ 130 h 152"/>
                <a:gd name="T40" fmla="*/ 48 w 364"/>
                <a:gd name="T41" fmla="*/ 129 h 152"/>
                <a:gd name="T42" fmla="*/ 16 w 364"/>
                <a:gd name="T43" fmla="*/ 124 h 152"/>
                <a:gd name="T44" fmla="*/ 0 w 364"/>
                <a:gd name="T45" fmla="*/ 142 h 152"/>
                <a:gd name="T46" fmla="*/ 0 w 364"/>
                <a:gd name="T47" fmla="*/ 142 h 152"/>
                <a:gd name="T48" fmla="*/ 23 w 364"/>
                <a:gd name="T49" fmla="*/ 146 h 152"/>
                <a:gd name="T50" fmla="*/ 44 w 364"/>
                <a:gd name="T51" fmla="*/ 149 h 152"/>
                <a:gd name="T52" fmla="*/ 64 w 364"/>
                <a:gd name="T53" fmla="*/ 150 h 152"/>
                <a:gd name="T54" fmla="*/ 84 w 364"/>
                <a:gd name="T55" fmla="*/ 152 h 152"/>
                <a:gd name="T56" fmla="*/ 84 w 364"/>
                <a:gd name="T57" fmla="*/ 152 h 152"/>
                <a:gd name="T58" fmla="*/ 107 w 364"/>
                <a:gd name="T59" fmla="*/ 150 h 152"/>
                <a:gd name="T60" fmla="*/ 128 w 364"/>
                <a:gd name="T61" fmla="*/ 149 h 152"/>
                <a:gd name="T62" fmla="*/ 148 w 364"/>
                <a:gd name="T63" fmla="*/ 146 h 152"/>
                <a:gd name="T64" fmla="*/ 168 w 364"/>
                <a:gd name="T65" fmla="*/ 142 h 152"/>
                <a:gd name="T66" fmla="*/ 188 w 364"/>
                <a:gd name="T67" fmla="*/ 136 h 152"/>
                <a:gd name="T68" fmla="*/ 208 w 364"/>
                <a:gd name="T69" fmla="*/ 130 h 152"/>
                <a:gd name="T70" fmla="*/ 227 w 364"/>
                <a:gd name="T71" fmla="*/ 123 h 152"/>
                <a:gd name="T72" fmla="*/ 244 w 364"/>
                <a:gd name="T73" fmla="*/ 114 h 152"/>
                <a:gd name="T74" fmla="*/ 263 w 364"/>
                <a:gd name="T75" fmla="*/ 106 h 152"/>
                <a:gd name="T76" fmla="*/ 278 w 364"/>
                <a:gd name="T77" fmla="*/ 96 h 152"/>
                <a:gd name="T78" fmla="*/ 295 w 364"/>
                <a:gd name="T79" fmla="*/ 86 h 152"/>
                <a:gd name="T80" fmla="*/ 311 w 364"/>
                <a:gd name="T81" fmla="*/ 74 h 152"/>
                <a:gd name="T82" fmla="*/ 325 w 364"/>
                <a:gd name="T83" fmla="*/ 63 h 152"/>
                <a:gd name="T84" fmla="*/ 340 w 364"/>
                <a:gd name="T85" fmla="*/ 52 h 152"/>
                <a:gd name="T86" fmla="*/ 352 w 364"/>
                <a:gd name="T87" fmla="*/ 39 h 152"/>
                <a:gd name="T88" fmla="*/ 364 w 364"/>
                <a:gd name="T89" fmla="*/ 25 h 152"/>
                <a:gd name="T90" fmla="*/ 360 w 364"/>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152">
                  <a:moveTo>
                    <a:pt x="360" y="0"/>
                  </a:moveTo>
                  <a:lnTo>
                    <a:pt x="360" y="0"/>
                  </a:lnTo>
                  <a:lnTo>
                    <a:pt x="347" y="15"/>
                  </a:lnTo>
                  <a:lnTo>
                    <a:pt x="334" y="29"/>
                  </a:lnTo>
                  <a:lnTo>
                    <a:pt x="320" y="42"/>
                  </a:lnTo>
                  <a:lnTo>
                    <a:pt x="305" y="55"/>
                  </a:lnTo>
                  <a:lnTo>
                    <a:pt x="290" y="66"/>
                  </a:lnTo>
                  <a:lnTo>
                    <a:pt x="274" y="76"/>
                  </a:lnTo>
                  <a:lnTo>
                    <a:pt x="257" y="86"/>
                  </a:lnTo>
                  <a:lnTo>
                    <a:pt x="240" y="94"/>
                  </a:lnTo>
                  <a:lnTo>
                    <a:pt x="223" y="103"/>
                  </a:lnTo>
                  <a:lnTo>
                    <a:pt x="204" y="110"/>
                  </a:lnTo>
                  <a:lnTo>
                    <a:pt x="185" y="116"/>
                  </a:lnTo>
                  <a:lnTo>
                    <a:pt x="165" y="122"/>
                  </a:lnTo>
                  <a:lnTo>
                    <a:pt x="146" y="126"/>
                  </a:lnTo>
                  <a:lnTo>
                    <a:pt x="126" y="129"/>
                  </a:lnTo>
                  <a:lnTo>
                    <a:pt x="104" y="130"/>
                  </a:lnTo>
                  <a:lnTo>
                    <a:pt x="84" y="130"/>
                  </a:lnTo>
                  <a:lnTo>
                    <a:pt x="84" y="130"/>
                  </a:lnTo>
                  <a:lnTo>
                    <a:pt x="66" y="130"/>
                  </a:lnTo>
                  <a:lnTo>
                    <a:pt x="48" y="129"/>
                  </a:lnTo>
                  <a:lnTo>
                    <a:pt x="16" y="124"/>
                  </a:lnTo>
                  <a:lnTo>
                    <a:pt x="0" y="142"/>
                  </a:lnTo>
                  <a:lnTo>
                    <a:pt x="0" y="142"/>
                  </a:lnTo>
                  <a:lnTo>
                    <a:pt x="23" y="146"/>
                  </a:lnTo>
                  <a:lnTo>
                    <a:pt x="44" y="149"/>
                  </a:lnTo>
                  <a:lnTo>
                    <a:pt x="64" y="150"/>
                  </a:lnTo>
                  <a:lnTo>
                    <a:pt x="84" y="152"/>
                  </a:lnTo>
                  <a:lnTo>
                    <a:pt x="84" y="152"/>
                  </a:lnTo>
                  <a:lnTo>
                    <a:pt x="107" y="150"/>
                  </a:lnTo>
                  <a:lnTo>
                    <a:pt x="128" y="149"/>
                  </a:lnTo>
                  <a:lnTo>
                    <a:pt x="148" y="146"/>
                  </a:lnTo>
                  <a:lnTo>
                    <a:pt x="168" y="142"/>
                  </a:lnTo>
                  <a:lnTo>
                    <a:pt x="188" y="136"/>
                  </a:lnTo>
                  <a:lnTo>
                    <a:pt x="208" y="130"/>
                  </a:lnTo>
                  <a:lnTo>
                    <a:pt x="227" y="123"/>
                  </a:lnTo>
                  <a:lnTo>
                    <a:pt x="244" y="114"/>
                  </a:lnTo>
                  <a:lnTo>
                    <a:pt x="263" y="106"/>
                  </a:lnTo>
                  <a:lnTo>
                    <a:pt x="278" y="96"/>
                  </a:lnTo>
                  <a:lnTo>
                    <a:pt x="295" y="86"/>
                  </a:lnTo>
                  <a:lnTo>
                    <a:pt x="311" y="74"/>
                  </a:lnTo>
                  <a:lnTo>
                    <a:pt x="325" y="63"/>
                  </a:lnTo>
                  <a:lnTo>
                    <a:pt x="340" y="52"/>
                  </a:lnTo>
                  <a:lnTo>
                    <a:pt x="352" y="39"/>
                  </a:lnTo>
                  <a:lnTo>
                    <a:pt x="364" y="25"/>
                  </a:lnTo>
                  <a:lnTo>
                    <a:pt x="36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3768" y="2363"/>
              <a:ext cx="364" cy="152"/>
            </a:xfrm>
            <a:custGeom>
              <a:avLst/>
              <a:gdLst>
                <a:gd name="T0" fmla="*/ 360 w 364"/>
                <a:gd name="T1" fmla="*/ 0 h 152"/>
                <a:gd name="T2" fmla="*/ 360 w 364"/>
                <a:gd name="T3" fmla="*/ 0 h 152"/>
                <a:gd name="T4" fmla="*/ 347 w 364"/>
                <a:gd name="T5" fmla="*/ 15 h 152"/>
                <a:gd name="T6" fmla="*/ 334 w 364"/>
                <a:gd name="T7" fmla="*/ 29 h 152"/>
                <a:gd name="T8" fmla="*/ 320 w 364"/>
                <a:gd name="T9" fmla="*/ 42 h 152"/>
                <a:gd name="T10" fmla="*/ 305 w 364"/>
                <a:gd name="T11" fmla="*/ 55 h 152"/>
                <a:gd name="T12" fmla="*/ 290 w 364"/>
                <a:gd name="T13" fmla="*/ 66 h 152"/>
                <a:gd name="T14" fmla="*/ 274 w 364"/>
                <a:gd name="T15" fmla="*/ 76 h 152"/>
                <a:gd name="T16" fmla="*/ 257 w 364"/>
                <a:gd name="T17" fmla="*/ 86 h 152"/>
                <a:gd name="T18" fmla="*/ 240 w 364"/>
                <a:gd name="T19" fmla="*/ 94 h 152"/>
                <a:gd name="T20" fmla="*/ 223 w 364"/>
                <a:gd name="T21" fmla="*/ 103 h 152"/>
                <a:gd name="T22" fmla="*/ 204 w 364"/>
                <a:gd name="T23" fmla="*/ 110 h 152"/>
                <a:gd name="T24" fmla="*/ 185 w 364"/>
                <a:gd name="T25" fmla="*/ 116 h 152"/>
                <a:gd name="T26" fmla="*/ 165 w 364"/>
                <a:gd name="T27" fmla="*/ 122 h 152"/>
                <a:gd name="T28" fmla="*/ 146 w 364"/>
                <a:gd name="T29" fmla="*/ 126 h 152"/>
                <a:gd name="T30" fmla="*/ 126 w 364"/>
                <a:gd name="T31" fmla="*/ 129 h 152"/>
                <a:gd name="T32" fmla="*/ 104 w 364"/>
                <a:gd name="T33" fmla="*/ 130 h 152"/>
                <a:gd name="T34" fmla="*/ 84 w 364"/>
                <a:gd name="T35" fmla="*/ 130 h 152"/>
                <a:gd name="T36" fmla="*/ 84 w 364"/>
                <a:gd name="T37" fmla="*/ 130 h 152"/>
                <a:gd name="T38" fmla="*/ 66 w 364"/>
                <a:gd name="T39" fmla="*/ 130 h 152"/>
                <a:gd name="T40" fmla="*/ 48 w 364"/>
                <a:gd name="T41" fmla="*/ 129 h 152"/>
                <a:gd name="T42" fmla="*/ 16 w 364"/>
                <a:gd name="T43" fmla="*/ 124 h 152"/>
                <a:gd name="T44" fmla="*/ 0 w 364"/>
                <a:gd name="T45" fmla="*/ 142 h 152"/>
                <a:gd name="T46" fmla="*/ 0 w 364"/>
                <a:gd name="T47" fmla="*/ 142 h 152"/>
                <a:gd name="T48" fmla="*/ 23 w 364"/>
                <a:gd name="T49" fmla="*/ 146 h 152"/>
                <a:gd name="T50" fmla="*/ 44 w 364"/>
                <a:gd name="T51" fmla="*/ 149 h 152"/>
                <a:gd name="T52" fmla="*/ 64 w 364"/>
                <a:gd name="T53" fmla="*/ 150 h 152"/>
                <a:gd name="T54" fmla="*/ 84 w 364"/>
                <a:gd name="T55" fmla="*/ 152 h 152"/>
                <a:gd name="T56" fmla="*/ 84 w 364"/>
                <a:gd name="T57" fmla="*/ 152 h 152"/>
                <a:gd name="T58" fmla="*/ 107 w 364"/>
                <a:gd name="T59" fmla="*/ 150 h 152"/>
                <a:gd name="T60" fmla="*/ 128 w 364"/>
                <a:gd name="T61" fmla="*/ 149 h 152"/>
                <a:gd name="T62" fmla="*/ 148 w 364"/>
                <a:gd name="T63" fmla="*/ 146 h 152"/>
                <a:gd name="T64" fmla="*/ 168 w 364"/>
                <a:gd name="T65" fmla="*/ 142 h 152"/>
                <a:gd name="T66" fmla="*/ 188 w 364"/>
                <a:gd name="T67" fmla="*/ 136 h 152"/>
                <a:gd name="T68" fmla="*/ 208 w 364"/>
                <a:gd name="T69" fmla="*/ 130 h 152"/>
                <a:gd name="T70" fmla="*/ 227 w 364"/>
                <a:gd name="T71" fmla="*/ 123 h 152"/>
                <a:gd name="T72" fmla="*/ 244 w 364"/>
                <a:gd name="T73" fmla="*/ 114 h 152"/>
                <a:gd name="T74" fmla="*/ 263 w 364"/>
                <a:gd name="T75" fmla="*/ 106 h 152"/>
                <a:gd name="T76" fmla="*/ 278 w 364"/>
                <a:gd name="T77" fmla="*/ 96 h 152"/>
                <a:gd name="T78" fmla="*/ 295 w 364"/>
                <a:gd name="T79" fmla="*/ 86 h 152"/>
                <a:gd name="T80" fmla="*/ 311 w 364"/>
                <a:gd name="T81" fmla="*/ 74 h 152"/>
                <a:gd name="T82" fmla="*/ 325 w 364"/>
                <a:gd name="T83" fmla="*/ 63 h 152"/>
                <a:gd name="T84" fmla="*/ 340 w 364"/>
                <a:gd name="T85" fmla="*/ 52 h 152"/>
                <a:gd name="T86" fmla="*/ 352 w 364"/>
                <a:gd name="T87" fmla="*/ 39 h 152"/>
                <a:gd name="T88" fmla="*/ 364 w 364"/>
                <a:gd name="T89" fmla="*/ 25 h 152"/>
                <a:gd name="T90" fmla="*/ 360 w 364"/>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152">
                  <a:moveTo>
                    <a:pt x="360" y="0"/>
                  </a:moveTo>
                  <a:lnTo>
                    <a:pt x="360" y="0"/>
                  </a:lnTo>
                  <a:lnTo>
                    <a:pt x="347" y="15"/>
                  </a:lnTo>
                  <a:lnTo>
                    <a:pt x="334" y="29"/>
                  </a:lnTo>
                  <a:lnTo>
                    <a:pt x="320" y="42"/>
                  </a:lnTo>
                  <a:lnTo>
                    <a:pt x="305" y="55"/>
                  </a:lnTo>
                  <a:lnTo>
                    <a:pt x="290" y="66"/>
                  </a:lnTo>
                  <a:lnTo>
                    <a:pt x="274" y="76"/>
                  </a:lnTo>
                  <a:lnTo>
                    <a:pt x="257" y="86"/>
                  </a:lnTo>
                  <a:lnTo>
                    <a:pt x="240" y="94"/>
                  </a:lnTo>
                  <a:lnTo>
                    <a:pt x="223" y="103"/>
                  </a:lnTo>
                  <a:lnTo>
                    <a:pt x="204" y="110"/>
                  </a:lnTo>
                  <a:lnTo>
                    <a:pt x="185" y="116"/>
                  </a:lnTo>
                  <a:lnTo>
                    <a:pt x="165" y="122"/>
                  </a:lnTo>
                  <a:lnTo>
                    <a:pt x="146" y="126"/>
                  </a:lnTo>
                  <a:lnTo>
                    <a:pt x="126" y="129"/>
                  </a:lnTo>
                  <a:lnTo>
                    <a:pt x="104" y="130"/>
                  </a:lnTo>
                  <a:lnTo>
                    <a:pt x="84" y="130"/>
                  </a:lnTo>
                  <a:lnTo>
                    <a:pt x="84" y="130"/>
                  </a:lnTo>
                  <a:lnTo>
                    <a:pt x="66" y="130"/>
                  </a:lnTo>
                  <a:lnTo>
                    <a:pt x="48" y="129"/>
                  </a:lnTo>
                  <a:lnTo>
                    <a:pt x="16" y="124"/>
                  </a:lnTo>
                  <a:lnTo>
                    <a:pt x="0" y="142"/>
                  </a:lnTo>
                  <a:lnTo>
                    <a:pt x="0" y="142"/>
                  </a:lnTo>
                  <a:lnTo>
                    <a:pt x="23" y="146"/>
                  </a:lnTo>
                  <a:lnTo>
                    <a:pt x="44" y="149"/>
                  </a:lnTo>
                  <a:lnTo>
                    <a:pt x="64" y="150"/>
                  </a:lnTo>
                  <a:lnTo>
                    <a:pt x="84" y="152"/>
                  </a:lnTo>
                  <a:lnTo>
                    <a:pt x="84" y="152"/>
                  </a:lnTo>
                  <a:lnTo>
                    <a:pt x="107" y="150"/>
                  </a:lnTo>
                  <a:lnTo>
                    <a:pt x="128" y="149"/>
                  </a:lnTo>
                  <a:lnTo>
                    <a:pt x="148" y="146"/>
                  </a:lnTo>
                  <a:lnTo>
                    <a:pt x="168" y="142"/>
                  </a:lnTo>
                  <a:lnTo>
                    <a:pt x="188" y="136"/>
                  </a:lnTo>
                  <a:lnTo>
                    <a:pt x="208" y="130"/>
                  </a:lnTo>
                  <a:lnTo>
                    <a:pt x="227" y="123"/>
                  </a:lnTo>
                  <a:lnTo>
                    <a:pt x="244" y="114"/>
                  </a:lnTo>
                  <a:lnTo>
                    <a:pt x="263" y="106"/>
                  </a:lnTo>
                  <a:lnTo>
                    <a:pt x="278" y="96"/>
                  </a:lnTo>
                  <a:lnTo>
                    <a:pt x="295" y="86"/>
                  </a:lnTo>
                  <a:lnTo>
                    <a:pt x="311" y="74"/>
                  </a:lnTo>
                  <a:lnTo>
                    <a:pt x="325" y="63"/>
                  </a:lnTo>
                  <a:lnTo>
                    <a:pt x="340" y="52"/>
                  </a:lnTo>
                  <a:lnTo>
                    <a:pt x="352" y="39"/>
                  </a:lnTo>
                  <a:lnTo>
                    <a:pt x="364" y="25"/>
                  </a:lnTo>
                  <a:lnTo>
                    <a:pt x="36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3571" y="1733"/>
              <a:ext cx="708" cy="613"/>
            </a:xfrm>
            <a:custGeom>
              <a:avLst/>
              <a:gdLst>
                <a:gd name="T0" fmla="*/ 654 w 708"/>
                <a:gd name="T1" fmla="*/ 354 h 613"/>
                <a:gd name="T2" fmla="*/ 654 w 708"/>
                <a:gd name="T3" fmla="*/ 354 h 613"/>
                <a:gd name="T4" fmla="*/ 645 w 708"/>
                <a:gd name="T5" fmla="*/ 302 h 613"/>
                <a:gd name="T6" fmla="*/ 628 w 708"/>
                <a:gd name="T7" fmla="*/ 249 h 613"/>
                <a:gd name="T8" fmla="*/ 604 w 708"/>
                <a:gd name="T9" fmla="*/ 199 h 613"/>
                <a:gd name="T10" fmla="*/ 574 w 708"/>
                <a:gd name="T11" fmla="*/ 157 h 613"/>
                <a:gd name="T12" fmla="*/ 561 w 708"/>
                <a:gd name="T13" fmla="*/ 141 h 613"/>
                <a:gd name="T14" fmla="*/ 531 w 708"/>
                <a:gd name="T15" fmla="*/ 111 h 613"/>
                <a:gd name="T16" fmla="*/ 498 w 708"/>
                <a:gd name="T17" fmla="*/ 85 h 613"/>
                <a:gd name="T18" fmla="*/ 462 w 708"/>
                <a:gd name="T19" fmla="*/ 63 h 613"/>
                <a:gd name="T20" fmla="*/ 425 w 708"/>
                <a:gd name="T21" fmla="*/ 45 h 613"/>
                <a:gd name="T22" fmla="*/ 387 w 708"/>
                <a:gd name="T23" fmla="*/ 31 h 613"/>
                <a:gd name="T24" fmla="*/ 345 w 708"/>
                <a:gd name="T25" fmla="*/ 21 h 613"/>
                <a:gd name="T26" fmla="*/ 303 w 708"/>
                <a:gd name="T27" fmla="*/ 17 h 613"/>
                <a:gd name="T28" fmla="*/ 281 w 708"/>
                <a:gd name="T29" fmla="*/ 17 h 613"/>
                <a:gd name="T30" fmla="*/ 238 w 708"/>
                <a:gd name="T31" fmla="*/ 18 h 613"/>
                <a:gd name="T32" fmla="*/ 198 w 708"/>
                <a:gd name="T33" fmla="*/ 25 h 613"/>
                <a:gd name="T34" fmla="*/ 160 w 708"/>
                <a:gd name="T35" fmla="*/ 35 h 613"/>
                <a:gd name="T36" fmla="*/ 124 w 708"/>
                <a:gd name="T37" fmla="*/ 51 h 613"/>
                <a:gd name="T38" fmla="*/ 88 w 708"/>
                <a:gd name="T39" fmla="*/ 70 h 613"/>
                <a:gd name="T40" fmla="*/ 57 w 708"/>
                <a:gd name="T41" fmla="*/ 91 h 613"/>
                <a:gd name="T42" fmla="*/ 27 w 708"/>
                <a:gd name="T43" fmla="*/ 117 h 613"/>
                <a:gd name="T44" fmla="*/ 0 w 708"/>
                <a:gd name="T45" fmla="*/ 144 h 613"/>
                <a:gd name="T46" fmla="*/ 16 w 708"/>
                <a:gd name="T47" fmla="*/ 157 h 613"/>
                <a:gd name="T48" fmla="*/ 41 w 708"/>
                <a:gd name="T49" fmla="*/ 130 h 613"/>
                <a:gd name="T50" fmla="*/ 68 w 708"/>
                <a:gd name="T51" fmla="*/ 107 h 613"/>
                <a:gd name="T52" fmla="*/ 100 w 708"/>
                <a:gd name="T53" fmla="*/ 85 h 613"/>
                <a:gd name="T54" fmla="*/ 133 w 708"/>
                <a:gd name="T55" fmla="*/ 68 h 613"/>
                <a:gd name="T56" fmla="*/ 167 w 708"/>
                <a:gd name="T57" fmla="*/ 55 h 613"/>
                <a:gd name="T58" fmla="*/ 203 w 708"/>
                <a:gd name="T59" fmla="*/ 44 h 613"/>
                <a:gd name="T60" fmla="*/ 241 w 708"/>
                <a:gd name="T61" fmla="*/ 38 h 613"/>
                <a:gd name="T62" fmla="*/ 281 w 708"/>
                <a:gd name="T63" fmla="*/ 35 h 613"/>
                <a:gd name="T64" fmla="*/ 304 w 708"/>
                <a:gd name="T65" fmla="*/ 37 h 613"/>
                <a:gd name="T66" fmla="*/ 351 w 708"/>
                <a:gd name="T67" fmla="*/ 43 h 613"/>
                <a:gd name="T68" fmla="*/ 395 w 708"/>
                <a:gd name="T69" fmla="*/ 54 h 613"/>
                <a:gd name="T70" fmla="*/ 435 w 708"/>
                <a:gd name="T71" fmla="*/ 71 h 613"/>
                <a:gd name="T72" fmla="*/ 474 w 708"/>
                <a:gd name="T73" fmla="*/ 91 h 613"/>
                <a:gd name="T74" fmla="*/ 508 w 708"/>
                <a:gd name="T75" fmla="*/ 117 h 613"/>
                <a:gd name="T76" fmla="*/ 538 w 708"/>
                <a:gd name="T77" fmla="*/ 145 h 613"/>
                <a:gd name="T78" fmla="*/ 565 w 708"/>
                <a:gd name="T79" fmla="*/ 177 h 613"/>
                <a:gd name="T80" fmla="*/ 577 w 708"/>
                <a:gd name="T81" fmla="*/ 194 h 613"/>
                <a:gd name="T82" fmla="*/ 595 w 708"/>
                <a:gd name="T83" fmla="*/ 225 h 613"/>
                <a:gd name="T84" fmla="*/ 609 w 708"/>
                <a:gd name="T85" fmla="*/ 258 h 613"/>
                <a:gd name="T86" fmla="*/ 629 w 708"/>
                <a:gd name="T87" fmla="*/ 326 h 613"/>
                <a:gd name="T88" fmla="*/ 638 w 708"/>
                <a:gd name="T89" fmla="*/ 393 h 613"/>
                <a:gd name="T90" fmla="*/ 635 w 708"/>
                <a:gd name="T91" fmla="*/ 455 h 613"/>
                <a:gd name="T92" fmla="*/ 631 w 708"/>
                <a:gd name="T93" fmla="*/ 478 h 613"/>
                <a:gd name="T94" fmla="*/ 617 w 708"/>
                <a:gd name="T95" fmla="*/ 526 h 613"/>
                <a:gd name="T96" fmla="*/ 599 w 708"/>
                <a:gd name="T97" fmla="*/ 566 h 613"/>
                <a:gd name="T98" fmla="*/ 594 w 708"/>
                <a:gd name="T99" fmla="*/ 613 h 613"/>
                <a:gd name="T100" fmla="*/ 608 w 708"/>
                <a:gd name="T101" fmla="*/ 589 h 613"/>
                <a:gd name="T102" fmla="*/ 632 w 708"/>
                <a:gd name="T103" fmla="*/ 538 h 613"/>
                <a:gd name="T104" fmla="*/ 651 w 708"/>
                <a:gd name="T105" fmla="*/ 476 h 613"/>
                <a:gd name="T106" fmla="*/ 667 w 708"/>
                <a:gd name="T107" fmla="*/ 393 h 613"/>
                <a:gd name="T108" fmla="*/ 674 w 708"/>
                <a:gd name="T109" fmla="*/ 342 h 613"/>
                <a:gd name="T110" fmla="*/ 708 w 708"/>
                <a:gd name="T111"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8" h="613">
                  <a:moveTo>
                    <a:pt x="688" y="0"/>
                  </a:moveTo>
                  <a:lnTo>
                    <a:pt x="654" y="354"/>
                  </a:lnTo>
                  <a:lnTo>
                    <a:pt x="654" y="354"/>
                  </a:lnTo>
                  <a:lnTo>
                    <a:pt x="654" y="354"/>
                  </a:lnTo>
                  <a:lnTo>
                    <a:pt x="651" y="328"/>
                  </a:lnTo>
                  <a:lnTo>
                    <a:pt x="645" y="302"/>
                  </a:lnTo>
                  <a:lnTo>
                    <a:pt x="637" y="275"/>
                  </a:lnTo>
                  <a:lnTo>
                    <a:pt x="628" y="249"/>
                  </a:lnTo>
                  <a:lnTo>
                    <a:pt x="617" y="224"/>
                  </a:lnTo>
                  <a:lnTo>
                    <a:pt x="604" y="199"/>
                  </a:lnTo>
                  <a:lnTo>
                    <a:pt x="589" y="177"/>
                  </a:lnTo>
                  <a:lnTo>
                    <a:pt x="574" y="157"/>
                  </a:lnTo>
                  <a:lnTo>
                    <a:pt x="574" y="157"/>
                  </a:lnTo>
                  <a:lnTo>
                    <a:pt x="561" y="141"/>
                  </a:lnTo>
                  <a:lnTo>
                    <a:pt x="545" y="125"/>
                  </a:lnTo>
                  <a:lnTo>
                    <a:pt x="531" y="111"/>
                  </a:lnTo>
                  <a:lnTo>
                    <a:pt x="515" y="98"/>
                  </a:lnTo>
                  <a:lnTo>
                    <a:pt x="498" y="85"/>
                  </a:lnTo>
                  <a:lnTo>
                    <a:pt x="481" y="74"/>
                  </a:lnTo>
                  <a:lnTo>
                    <a:pt x="462" y="63"/>
                  </a:lnTo>
                  <a:lnTo>
                    <a:pt x="445" y="54"/>
                  </a:lnTo>
                  <a:lnTo>
                    <a:pt x="425" y="45"/>
                  </a:lnTo>
                  <a:lnTo>
                    <a:pt x="407" y="37"/>
                  </a:lnTo>
                  <a:lnTo>
                    <a:pt x="387" y="31"/>
                  </a:lnTo>
                  <a:lnTo>
                    <a:pt x="365" y="25"/>
                  </a:lnTo>
                  <a:lnTo>
                    <a:pt x="345" y="21"/>
                  </a:lnTo>
                  <a:lnTo>
                    <a:pt x="324" y="18"/>
                  </a:lnTo>
                  <a:lnTo>
                    <a:pt x="303" y="17"/>
                  </a:lnTo>
                  <a:lnTo>
                    <a:pt x="281" y="17"/>
                  </a:lnTo>
                  <a:lnTo>
                    <a:pt x="281" y="17"/>
                  </a:lnTo>
                  <a:lnTo>
                    <a:pt x="260" y="17"/>
                  </a:lnTo>
                  <a:lnTo>
                    <a:pt x="238" y="18"/>
                  </a:lnTo>
                  <a:lnTo>
                    <a:pt x="218" y="21"/>
                  </a:lnTo>
                  <a:lnTo>
                    <a:pt x="198" y="25"/>
                  </a:lnTo>
                  <a:lnTo>
                    <a:pt x="180" y="30"/>
                  </a:lnTo>
                  <a:lnTo>
                    <a:pt x="160" y="35"/>
                  </a:lnTo>
                  <a:lnTo>
                    <a:pt x="141" y="43"/>
                  </a:lnTo>
                  <a:lnTo>
                    <a:pt x="124" y="51"/>
                  </a:lnTo>
                  <a:lnTo>
                    <a:pt x="106" y="60"/>
                  </a:lnTo>
                  <a:lnTo>
                    <a:pt x="88" y="70"/>
                  </a:lnTo>
                  <a:lnTo>
                    <a:pt x="73" y="80"/>
                  </a:lnTo>
                  <a:lnTo>
                    <a:pt x="57" y="91"/>
                  </a:lnTo>
                  <a:lnTo>
                    <a:pt x="41" y="102"/>
                  </a:lnTo>
                  <a:lnTo>
                    <a:pt x="27" y="117"/>
                  </a:lnTo>
                  <a:lnTo>
                    <a:pt x="13" y="130"/>
                  </a:lnTo>
                  <a:lnTo>
                    <a:pt x="0" y="144"/>
                  </a:lnTo>
                  <a:lnTo>
                    <a:pt x="16" y="157"/>
                  </a:lnTo>
                  <a:lnTo>
                    <a:pt x="16" y="157"/>
                  </a:lnTo>
                  <a:lnTo>
                    <a:pt x="28" y="142"/>
                  </a:lnTo>
                  <a:lnTo>
                    <a:pt x="41" y="130"/>
                  </a:lnTo>
                  <a:lnTo>
                    <a:pt x="54" y="118"/>
                  </a:lnTo>
                  <a:lnTo>
                    <a:pt x="68" y="107"/>
                  </a:lnTo>
                  <a:lnTo>
                    <a:pt x="84" y="95"/>
                  </a:lnTo>
                  <a:lnTo>
                    <a:pt x="100" y="85"/>
                  </a:lnTo>
                  <a:lnTo>
                    <a:pt x="116" y="77"/>
                  </a:lnTo>
                  <a:lnTo>
                    <a:pt x="133" y="68"/>
                  </a:lnTo>
                  <a:lnTo>
                    <a:pt x="150" y="61"/>
                  </a:lnTo>
                  <a:lnTo>
                    <a:pt x="167" y="55"/>
                  </a:lnTo>
                  <a:lnTo>
                    <a:pt x="184" y="50"/>
                  </a:lnTo>
                  <a:lnTo>
                    <a:pt x="203" y="44"/>
                  </a:lnTo>
                  <a:lnTo>
                    <a:pt x="221" y="41"/>
                  </a:lnTo>
                  <a:lnTo>
                    <a:pt x="241" y="38"/>
                  </a:lnTo>
                  <a:lnTo>
                    <a:pt x="261" y="37"/>
                  </a:lnTo>
                  <a:lnTo>
                    <a:pt x="281" y="35"/>
                  </a:lnTo>
                  <a:lnTo>
                    <a:pt x="281" y="35"/>
                  </a:lnTo>
                  <a:lnTo>
                    <a:pt x="304" y="37"/>
                  </a:lnTo>
                  <a:lnTo>
                    <a:pt x="328" y="38"/>
                  </a:lnTo>
                  <a:lnTo>
                    <a:pt x="351" y="43"/>
                  </a:lnTo>
                  <a:lnTo>
                    <a:pt x="374" y="48"/>
                  </a:lnTo>
                  <a:lnTo>
                    <a:pt x="395" y="54"/>
                  </a:lnTo>
                  <a:lnTo>
                    <a:pt x="415" y="63"/>
                  </a:lnTo>
                  <a:lnTo>
                    <a:pt x="435" y="71"/>
                  </a:lnTo>
                  <a:lnTo>
                    <a:pt x="455" y="81"/>
                  </a:lnTo>
                  <a:lnTo>
                    <a:pt x="474" y="91"/>
                  </a:lnTo>
                  <a:lnTo>
                    <a:pt x="491" y="104"/>
                  </a:lnTo>
                  <a:lnTo>
                    <a:pt x="508" y="117"/>
                  </a:lnTo>
                  <a:lnTo>
                    <a:pt x="524" y="131"/>
                  </a:lnTo>
                  <a:lnTo>
                    <a:pt x="538" y="145"/>
                  </a:lnTo>
                  <a:lnTo>
                    <a:pt x="552" y="161"/>
                  </a:lnTo>
                  <a:lnTo>
                    <a:pt x="565" y="177"/>
                  </a:lnTo>
                  <a:lnTo>
                    <a:pt x="577" y="194"/>
                  </a:lnTo>
                  <a:lnTo>
                    <a:pt x="577" y="194"/>
                  </a:lnTo>
                  <a:lnTo>
                    <a:pt x="587" y="209"/>
                  </a:lnTo>
                  <a:lnTo>
                    <a:pt x="595" y="225"/>
                  </a:lnTo>
                  <a:lnTo>
                    <a:pt x="602" y="241"/>
                  </a:lnTo>
                  <a:lnTo>
                    <a:pt x="609" y="258"/>
                  </a:lnTo>
                  <a:lnTo>
                    <a:pt x="621" y="292"/>
                  </a:lnTo>
                  <a:lnTo>
                    <a:pt x="629" y="326"/>
                  </a:lnTo>
                  <a:lnTo>
                    <a:pt x="635" y="359"/>
                  </a:lnTo>
                  <a:lnTo>
                    <a:pt x="638" y="393"/>
                  </a:lnTo>
                  <a:lnTo>
                    <a:pt x="638" y="425"/>
                  </a:lnTo>
                  <a:lnTo>
                    <a:pt x="635" y="455"/>
                  </a:lnTo>
                  <a:lnTo>
                    <a:pt x="635" y="455"/>
                  </a:lnTo>
                  <a:lnTo>
                    <a:pt x="631" y="478"/>
                  </a:lnTo>
                  <a:lnTo>
                    <a:pt x="622" y="509"/>
                  </a:lnTo>
                  <a:lnTo>
                    <a:pt x="617" y="526"/>
                  </a:lnTo>
                  <a:lnTo>
                    <a:pt x="608" y="546"/>
                  </a:lnTo>
                  <a:lnTo>
                    <a:pt x="599" y="566"/>
                  </a:lnTo>
                  <a:lnTo>
                    <a:pt x="587" y="586"/>
                  </a:lnTo>
                  <a:lnTo>
                    <a:pt x="594" y="613"/>
                  </a:lnTo>
                  <a:lnTo>
                    <a:pt x="594" y="613"/>
                  </a:lnTo>
                  <a:lnTo>
                    <a:pt x="608" y="589"/>
                  </a:lnTo>
                  <a:lnTo>
                    <a:pt x="621" y="565"/>
                  </a:lnTo>
                  <a:lnTo>
                    <a:pt x="632" y="538"/>
                  </a:lnTo>
                  <a:lnTo>
                    <a:pt x="642" y="509"/>
                  </a:lnTo>
                  <a:lnTo>
                    <a:pt x="651" y="476"/>
                  </a:lnTo>
                  <a:lnTo>
                    <a:pt x="659" y="438"/>
                  </a:lnTo>
                  <a:lnTo>
                    <a:pt x="667" y="393"/>
                  </a:lnTo>
                  <a:lnTo>
                    <a:pt x="674" y="342"/>
                  </a:lnTo>
                  <a:lnTo>
                    <a:pt x="674" y="342"/>
                  </a:lnTo>
                  <a:lnTo>
                    <a:pt x="695" y="128"/>
                  </a:lnTo>
                  <a:lnTo>
                    <a:pt x="708" y="0"/>
                  </a:lnTo>
                  <a:lnTo>
                    <a:pt x="68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8700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580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86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fld id="{A2256426-0553-4188-B46C-0F610964F08C}" type="datetime1">
              <a:rPr lang="en-GB" smtClean="0">
                <a:solidFill>
                  <a:srgbClr val="FFFFFF"/>
                </a:solidFill>
              </a:rPr>
              <a:t>11/05/2019</a:t>
            </a:fld>
            <a:endParaRPr lang="fr-FR">
              <a:solidFill>
                <a:srgbClr val="FFFFFF"/>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D16A2A9F-6909-4E35-9A22-93045B7EC6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981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2DAE96-71EC-4C46-87F9-502E926F3894}"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Footer Placeholder 11"/>
          <p:cNvSpPr>
            <a:spLocks noGrp="1"/>
          </p:cNvSpPr>
          <p:nvPr>
            <p:ph type="ftr" sz="quarter" idx="11"/>
          </p:nvPr>
        </p:nvSpPr>
        <p:spPr/>
        <p:txBody>
          <a:bodyPr/>
          <a:lstStyle>
            <a:lvl1pP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770E4-3362-467F-A985-80065CE875A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15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ERN title one line">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xfrm>
            <a:off x="11631475" y="6556775"/>
            <a:ext cx="359051" cy="265456"/>
          </a:xfrm>
          <a:prstGeom prst="rect">
            <a:avLst/>
          </a:prstGeom>
        </p:spPr>
        <p:txBody>
          <a:bodyPr lIns="65023" tIns="65023" rIns="65023" bIns="65023" anchor="ctr"/>
          <a:lstStyle>
            <a:lvl1pPr algn="r" defTabSz="914367">
              <a:defRPr sz="1125">
                <a:solidFill>
                  <a:srgbClr val="8897BD"/>
                </a:solidFill>
                <a:latin typeface="Arial"/>
                <a:ea typeface="Arial"/>
                <a:cs typeface="Arial"/>
                <a:sym typeface="Arial"/>
              </a:defRPr>
            </a:lvl1pPr>
          </a:lstStyle>
          <a:p>
            <a:fld id="{86CB4B4D-7CA3-9044-876B-883B54F8677D}" type="slidenum">
              <a:rPr lang="en-GB" smtClean="0"/>
              <a:pPr/>
              <a:t>‹#›</a:t>
            </a:fld>
            <a:endParaRPr lang="en-GB" dirty="0"/>
          </a:p>
        </p:txBody>
      </p:sp>
      <p:sp>
        <p:nvSpPr>
          <p:cNvPr id="36" name="Title Text"/>
          <p:cNvSpPr txBox="1">
            <a:spLocks noGrp="1"/>
          </p:cNvSpPr>
          <p:nvPr>
            <p:ph type="body" sz="quarter" idx="13"/>
          </p:nvPr>
        </p:nvSpPr>
        <p:spPr>
          <a:xfrm>
            <a:off x="380999" y="5407"/>
            <a:ext cx="11430002" cy="707202"/>
          </a:xfrm>
          <a:prstGeom prst="rect">
            <a:avLst/>
          </a:prstGeom>
        </p:spPr>
        <p:txBody>
          <a:bodyPr/>
          <a:lstStyle>
            <a:lvl1pPr marL="0" indent="0">
              <a:spcBef>
                <a:spcPts val="0"/>
              </a:spcBef>
              <a:buSzTx/>
              <a:buNone/>
              <a:defRPr sz="2531">
                <a:solidFill>
                  <a:srgbClr val="1F5AAE"/>
                </a:solidFill>
              </a:defRPr>
            </a:lvl1pPr>
          </a:lstStyle>
          <a:p>
            <a:r>
              <a:rPr dirty="0"/>
              <a:t>Title Text</a:t>
            </a:r>
          </a:p>
        </p:txBody>
      </p:sp>
      <p:sp>
        <p:nvSpPr>
          <p:cNvPr id="7" name="First Results from the Operation of a Rest Gas Ionisation Profile Monitor Based on a Hybrid Pixel Detector…"/>
          <p:cNvSpPr txBox="1"/>
          <p:nvPr userDrawn="1"/>
        </p:nvSpPr>
        <p:spPr>
          <a:xfrm>
            <a:off x="185943" y="6566874"/>
            <a:ext cx="3351723" cy="2452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lgn="l">
              <a:defRPr sz="1300">
                <a:solidFill>
                  <a:srgbClr val="8897BD"/>
                </a:solidFill>
              </a:defRPr>
            </a:pPr>
            <a:r>
              <a:rPr lang="en-US" sz="1125" dirty="0"/>
              <a:t>BI</a:t>
            </a:r>
            <a:r>
              <a:rPr lang="en-US" sz="1125" baseline="0" dirty="0"/>
              <a:t>-</a:t>
            </a:r>
            <a:r>
              <a:rPr lang="en-US" sz="1125" dirty="0"/>
              <a:t>TB on</a:t>
            </a:r>
            <a:r>
              <a:rPr lang="en-US" sz="1125" baseline="0" dirty="0"/>
              <a:t> 28/09/17</a:t>
            </a:r>
            <a:endParaRPr sz="1125" dirty="0"/>
          </a:p>
        </p:txBody>
      </p:sp>
    </p:spTree>
    <p:extLst>
      <p:ext uri="{BB962C8B-B14F-4D97-AF65-F5344CB8AC3E}">
        <p14:creationId xmlns:p14="http://schemas.microsoft.com/office/powerpoint/2010/main" val="31060866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a:effectLs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4886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27CC6E6-7302-467F-BD4E-9F274713D917}" type="datetime1">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341038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838200" y="1825625"/>
            <a:ext cx="5181600" cy="4196234"/>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72200" y="1825625"/>
            <a:ext cx="5181600" cy="4196234"/>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42E81DE-B0BA-487E-8BDC-595FA60831A4}" type="datetime1">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91498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838200" y="1825625"/>
            <a:ext cx="3420000" cy="410104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386000" y="1825625"/>
            <a:ext cx="3420000" cy="4101042"/>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A2E6AF-CCE0-4237-A4F8-DDA0A3B5CEE3}" type="datetime1">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55979-00CC-4874-A80E-0959E76EB92F}" type="slidenum">
              <a:rPr lang="en-GB" smtClean="0"/>
              <a:t>‹#›</a:t>
            </a:fld>
            <a:endParaRPr lang="en-GB"/>
          </a:p>
        </p:txBody>
      </p:sp>
      <p:sp>
        <p:nvSpPr>
          <p:cNvPr id="8" name="Content Placeholder 3">
            <a:extLst>
              <a:ext uri="{FF2B5EF4-FFF2-40B4-BE49-F238E27FC236}">
                <a16:creationId xmlns:a16="http://schemas.microsoft.com/office/drawing/2014/main" id="{18668C51-C960-0D4C-BFF7-F96E45146457}"/>
              </a:ext>
            </a:extLst>
          </p:cNvPr>
          <p:cNvSpPr>
            <a:spLocks noGrp="1"/>
          </p:cNvSpPr>
          <p:nvPr>
            <p:ph sz="half" idx="13" hasCustomPrompt="1"/>
          </p:nvPr>
        </p:nvSpPr>
        <p:spPr>
          <a:xfrm>
            <a:off x="7933800" y="1825625"/>
            <a:ext cx="3420000" cy="410104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696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50854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50854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166F864-117B-4C44-BEAB-C165028CCE73}" type="datetime1">
              <a:rPr lang="en-GB" smtClean="0"/>
              <a:t>11/05/2019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116131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85C5810-B85B-43CD-ADAB-D67448FF76C1}" type="datetime1">
              <a:rPr lang="en-GB" smtClean="0"/>
              <a:t>11/05/2019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227395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3774F-2890-4002-AC6A-EC02C52CA838}" type="datetime1">
              <a:rPr lang="en-GB" smtClean="0"/>
              <a:t>11/05/2019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27481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A88F7-273E-4FF8-9243-F1667D5EDD04}" type="datetime1">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166969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B60EBA-522B-4EEE-A416-EB086DF06494}" type="datetime1">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55979-00CC-4874-A80E-0959E76EB92F}" type="slidenum">
              <a:rPr lang="en-GB" smtClean="0"/>
              <a:t>‹#›</a:t>
            </a:fld>
            <a:endParaRPr lang="en-GB"/>
          </a:p>
        </p:txBody>
      </p:sp>
    </p:spTree>
    <p:extLst>
      <p:ext uri="{BB962C8B-B14F-4D97-AF65-F5344CB8AC3E}">
        <p14:creationId xmlns:p14="http://schemas.microsoft.com/office/powerpoint/2010/main" val="421121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7785C4-FD67-2C48-B0F4-5E5BCF05C23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30932"/>
            <a:ext cx="12192000" cy="847369"/>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608" y="6138369"/>
            <a:ext cx="643409" cy="63642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1852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137351" y="6262302"/>
            <a:ext cx="872071" cy="365125"/>
          </a:xfrm>
          <a:prstGeom prst="rect">
            <a:avLst/>
          </a:prstGeom>
        </p:spPr>
        <p:txBody>
          <a:bodyPr vert="horz" lIns="0" tIns="45720" rIns="91440" bIns="45720" rtlCol="0" anchor="ctr"/>
          <a:lstStyle>
            <a:lvl1pPr algn="l">
              <a:defRPr sz="1000">
                <a:solidFill>
                  <a:schemeClr val="bg1"/>
                </a:solidFill>
              </a:defRPr>
            </a:lvl1pPr>
          </a:lstStyle>
          <a:p>
            <a:fld id="{64ACBD2E-B012-4076-893B-E162B5CFB7ED}" type="datetime1">
              <a:rPr lang="en-GB" smtClean="0"/>
              <a:t>11/05/2019</a:t>
            </a:fld>
            <a:endParaRPr lang="en-GB" dirty="0"/>
          </a:p>
        </p:txBody>
      </p:sp>
      <p:sp>
        <p:nvSpPr>
          <p:cNvPr id="5" name="Footer Placeholder 4"/>
          <p:cNvSpPr>
            <a:spLocks noGrp="1"/>
          </p:cNvSpPr>
          <p:nvPr>
            <p:ph type="ftr" sz="quarter" idx="3"/>
          </p:nvPr>
        </p:nvSpPr>
        <p:spPr>
          <a:xfrm>
            <a:off x="2167468" y="6262302"/>
            <a:ext cx="4572000" cy="365125"/>
          </a:xfrm>
          <a:prstGeom prst="rect">
            <a:avLst/>
          </a:prstGeom>
        </p:spPr>
        <p:txBody>
          <a:bodyPr vert="horz" lIns="91440" tIns="45720" rIns="91440" bIns="45720" rtlCol="0" anchor="ctr"/>
          <a:lstStyle>
            <a:lvl1pPr algn="ctr">
              <a:defRPr sz="1000">
                <a:solidFill>
                  <a:schemeClr val="bg1"/>
                </a:solidFill>
              </a:defRPr>
            </a:lvl1pPr>
          </a:lstStyle>
          <a:p>
            <a:endParaRPr lang="en-GB" dirty="0"/>
          </a:p>
        </p:txBody>
      </p:sp>
      <p:sp>
        <p:nvSpPr>
          <p:cNvPr id="6" name="Slide Number Placeholder 5"/>
          <p:cNvSpPr>
            <a:spLocks noGrp="1"/>
          </p:cNvSpPr>
          <p:nvPr>
            <p:ph type="sldNum" sz="quarter" idx="4"/>
          </p:nvPr>
        </p:nvSpPr>
        <p:spPr>
          <a:xfrm>
            <a:off x="11424361" y="6278898"/>
            <a:ext cx="482600" cy="331932"/>
          </a:xfrm>
          <a:prstGeom prst="rect">
            <a:avLst/>
          </a:prstGeom>
        </p:spPr>
        <p:txBody>
          <a:bodyPr vert="horz" lIns="91440" tIns="45720" rIns="0" bIns="45720" rtlCol="0" anchor="ctr"/>
          <a:lstStyle>
            <a:lvl1pPr algn="r">
              <a:defRPr sz="1000">
                <a:solidFill>
                  <a:schemeClr val="bg1"/>
                </a:solidFill>
              </a:defRPr>
            </a:lvl1pPr>
          </a:lstStyle>
          <a:p>
            <a:fld id="{BCD55979-00CC-4874-A80E-0959E76EB92F}" type="slidenum">
              <a:rPr lang="en-GB" smtClean="0"/>
              <a:pPr/>
              <a:t>‹#›</a:t>
            </a:fld>
            <a:endParaRPr lang="en-GB" dirty="0"/>
          </a:p>
        </p:txBody>
      </p:sp>
    </p:spTree>
    <p:extLst>
      <p:ext uri="{BB962C8B-B14F-4D97-AF65-F5344CB8AC3E}">
        <p14:creationId xmlns:p14="http://schemas.microsoft.com/office/powerpoint/2010/main" val="220500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60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711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23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Conformity assessment by HSE</a:t>
            </a:r>
            <a:endParaRPr lang="fr-FR" dirty="0"/>
          </a:p>
        </p:txBody>
      </p:sp>
      <p:sp>
        <p:nvSpPr>
          <p:cNvPr id="3" name="Content Placeholder 2"/>
          <p:cNvSpPr>
            <a:spLocks noGrp="1"/>
          </p:cNvSpPr>
          <p:nvPr>
            <p:ph idx="1"/>
          </p:nvPr>
        </p:nvSpPr>
        <p:spPr/>
        <p:txBody>
          <a:bodyPr>
            <a:noAutofit/>
          </a:bodyPr>
          <a:lstStyle/>
          <a:p>
            <a:r>
              <a:rPr lang="en-GB" sz="2400" dirty="0"/>
              <a:t>Requirements for HSE Safety clearance:</a:t>
            </a:r>
          </a:p>
          <a:p>
            <a:pPr lvl="1"/>
            <a:r>
              <a:rPr lang="en-GB" sz="1800" dirty="0"/>
              <a:t>Full compliance with the applicable Essential Safety Requirements (ESRs) in the PED</a:t>
            </a:r>
          </a:p>
          <a:p>
            <a:pPr lvl="1"/>
            <a:r>
              <a:rPr lang="en-GB" sz="1800" dirty="0"/>
              <a:t>Use of harmonised European standards wherever applicable (presumption of conformity) for design, manufacturing and testing, e.g.</a:t>
            </a:r>
          </a:p>
          <a:p>
            <a:pPr lvl="2"/>
            <a:r>
              <a:rPr lang="en-GB" sz="1800" dirty="0"/>
              <a:t>EN 13445 – Unfired pressure vessels;</a:t>
            </a:r>
          </a:p>
          <a:p>
            <a:pPr lvl="2"/>
            <a:r>
              <a:rPr lang="en-GB" sz="1800" dirty="0"/>
              <a:t>EN 13458 – Cryogenic vessels – static vacuum-insulated vessels;</a:t>
            </a:r>
          </a:p>
          <a:p>
            <a:pPr lvl="2"/>
            <a:r>
              <a:rPr lang="en-GB" sz="1800" dirty="0"/>
              <a:t>EN 10028 – Flat products made of steels for pressure purposes;</a:t>
            </a:r>
          </a:p>
          <a:p>
            <a:pPr lvl="2"/>
            <a:r>
              <a:rPr lang="en-GB" sz="1800" dirty="0"/>
              <a:t>…</a:t>
            </a:r>
          </a:p>
          <a:p>
            <a:pPr lvl="1"/>
            <a:r>
              <a:rPr lang="en-GB" sz="1800" dirty="0"/>
              <a:t>Other (inter)national standards may be used provided compliance with the ESRs is fully demonstrated</a:t>
            </a:r>
          </a:p>
          <a:p>
            <a:pPr lvl="1"/>
            <a:r>
              <a:rPr lang="en-GB" sz="1800" dirty="0"/>
              <a:t>Eventual non-compliances to be assessed individually. The Project shall propose compensatory measures to ensure a commensurate level of Safety</a:t>
            </a:r>
          </a:p>
          <a:p>
            <a:pPr lvl="1"/>
            <a:r>
              <a:rPr lang="en-GB" sz="1800" dirty="0"/>
              <a:t>Assessment of conformity to the ESRs is carried out by the HSE Unit acting as an ‘independent’ party</a:t>
            </a:r>
          </a:p>
        </p:txBody>
      </p:sp>
      <p:sp>
        <p:nvSpPr>
          <p:cNvPr id="6" name="Slide Number Placeholder 5"/>
          <p:cNvSpPr>
            <a:spLocks noGrp="1"/>
          </p:cNvSpPr>
          <p:nvPr>
            <p:ph type="sldNum" sz="quarter" idx="12"/>
          </p:nvPr>
        </p:nvSpPr>
        <p:spPr/>
        <p:txBody>
          <a:bodyPr/>
          <a:lstStyle/>
          <a:p>
            <a:fld id="{17918391-D411-FE40-AAD7-861AE5233E0E}" type="slidenum">
              <a:rPr lang="en-US" smtClean="0"/>
              <a:pPr/>
              <a:t>10</a:t>
            </a:fld>
            <a:endParaRPr lang="en-US" dirty="0"/>
          </a:p>
        </p:txBody>
      </p:sp>
    </p:spTree>
    <p:extLst>
      <p:ext uri="{BB962C8B-B14F-4D97-AF65-F5344CB8AC3E}">
        <p14:creationId xmlns:p14="http://schemas.microsoft.com/office/powerpoint/2010/main" val="211199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Conformity assessment by HSE</a:t>
            </a:r>
            <a:endParaRPr lang="fr-FR" dirty="0"/>
          </a:p>
        </p:txBody>
      </p:sp>
      <p:sp>
        <p:nvSpPr>
          <p:cNvPr id="3" name="Content Placeholder 2"/>
          <p:cNvSpPr>
            <a:spLocks noGrp="1"/>
          </p:cNvSpPr>
          <p:nvPr>
            <p:ph idx="1"/>
          </p:nvPr>
        </p:nvSpPr>
        <p:spPr/>
        <p:txBody>
          <a:bodyPr>
            <a:normAutofit/>
          </a:bodyPr>
          <a:lstStyle/>
          <a:p>
            <a:r>
              <a:rPr lang="en-GB" sz="2400" dirty="0"/>
              <a:t>Provided Safety requirements are met and Safety clearance is achieved, CE marking is not compulsory as per the Safety Rules </a:t>
            </a:r>
          </a:p>
          <a:p>
            <a:r>
              <a:rPr lang="en-GB" sz="2400" dirty="0"/>
              <a:t>HSE acts as </a:t>
            </a:r>
            <a:r>
              <a:rPr lang="en-GB" sz="2400" i="1" dirty="0"/>
              <a:t>de facto </a:t>
            </a:r>
            <a:r>
              <a:rPr lang="en-GB" sz="2400" dirty="0"/>
              <a:t>Notified body for equipment falling under a PED Category that would have normally required Notified body involvement</a:t>
            </a:r>
          </a:p>
          <a:p>
            <a:pPr lvl="1"/>
            <a:r>
              <a:rPr lang="en-GB" sz="2000" dirty="0"/>
              <a:t>Involvement of external Notified body therefore is not required</a:t>
            </a:r>
          </a:p>
          <a:p>
            <a:pPr marL="36576" indent="0">
              <a:buNone/>
            </a:pPr>
            <a:endParaRPr lang="en-GB" sz="2400" dirty="0"/>
          </a:p>
          <a:p>
            <a:r>
              <a:rPr lang="en-GB" sz="2400" dirty="0"/>
              <a:t>Safety accessories (e.g. relief valves, rupture discs) have to be, however, fully compliant with the Pressure Equipment Directive and harmonised standards</a:t>
            </a:r>
          </a:p>
          <a:p>
            <a:endParaRPr lang="fr-FR"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11</a:t>
            </a:fld>
            <a:endParaRPr lang="en-US" dirty="0"/>
          </a:p>
        </p:txBody>
      </p:sp>
    </p:spTree>
    <p:extLst>
      <p:ext uri="{BB962C8B-B14F-4D97-AF65-F5344CB8AC3E}">
        <p14:creationId xmlns:p14="http://schemas.microsoft.com/office/powerpoint/2010/main" val="110003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4322-DE4A-CA49-946C-500689F1E5D5}"/>
              </a:ext>
            </a:extLst>
          </p:cNvPr>
          <p:cNvSpPr>
            <a:spLocks noGrp="1"/>
          </p:cNvSpPr>
          <p:nvPr>
            <p:ph type="title"/>
          </p:nvPr>
        </p:nvSpPr>
        <p:spPr/>
        <p:txBody>
          <a:bodyPr/>
          <a:lstStyle/>
          <a:p>
            <a:r>
              <a:rPr lang="en-GB" dirty="0"/>
              <a:t>Conformity assessment by HSE</a:t>
            </a:r>
          </a:p>
        </p:txBody>
      </p:sp>
      <p:sp>
        <p:nvSpPr>
          <p:cNvPr id="3" name="Content Placeholder 2">
            <a:extLst>
              <a:ext uri="{FF2B5EF4-FFF2-40B4-BE49-F238E27FC236}">
                <a16:creationId xmlns:a16="http://schemas.microsoft.com/office/drawing/2014/main" id="{F57B685C-B3C5-1547-9711-8D0B27F690F2}"/>
              </a:ext>
            </a:extLst>
          </p:cNvPr>
          <p:cNvSpPr>
            <a:spLocks noGrp="1"/>
          </p:cNvSpPr>
          <p:nvPr>
            <p:ph idx="1"/>
          </p:nvPr>
        </p:nvSpPr>
        <p:spPr/>
        <p:txBody>
          <a:bodyPr>
            <a:normAutofit fontScale="92500" lnSpcReduction="10000"/>
          </a:bodyPr>
          <a:lstStyle/>
          <a:p>
            <a:r>
              <a:rPr lang="en-GB" dirty="0"/>
              <a:t>After significant discussion on the approach between safety and quality actors, a direct pursuit of the specific conformity assessment modules (as per the PED) was not deemed fully fit-for-purpose for the equipment types, quantities involved and contracting strategies</a:t>
            </a:r>
          </a:p>
          <a:p>
            <a:r>
              <a:rPr lang="en-GB" dirty="0"/>
              <a:t>Instead, a listing of all the expected documents, verifications, validations, and physical tests to be witnessed has recently been developed showing the ‘who does what’ and against which standard(s) those items are evaluated against</a:t>
            </a:r>
          </a:p>
          <a:p>
            <a:pPr lvl="1"/>
            <a:r>
              <a:rPr lang="en-GB" dirty="0"/>
              <a:t>This appears to provide more clarity and transparency on the expectations of all parties</a:t>
            </a:r>
          </a:p>
        </p:txBody>
      </p:sp>
      <p:sp>
        <p:nvSpPr>
          <p:cNvPr id="4" name="Slide Number Placeholder 3">
            <a:extLst>
              <a:ext uri="{FF2B5EF4-FFF2-40B4-BE49-F238E27FC236}">
                <a16:creationId xmlns:a16="http://schemas.microsoft.com/office/drawing/2014/main" id="{DDA21102-7A1E-9440-8807-7CCE1241DA2B}"/>
              </a:ext>
            </a:extLst>
          </p:cNvPr>
          <p:cNvSpPr>
            <a:spLocks noGrp="1"/>
          </p:cNvSpPr>
          <p:nvPr>
            <p:ph type="sldNum" sz="quarter" idx="12"/>
          </p:nvPr>
        </p:nvSpPr>
        <p:spPr/>
        <p:txBody>
          <a:bodyPr/>
          <a:lstStyle/>
          <a:p>
            <a:fld id="{BCD55979-00CC-4874-A80E-0959E76EB92F}" type="slidenum">
              <a:rPr lang="en-GB" smtClean="0"/>
              <a:t>12</a:t>
            </a:fld>
            <a:endParaRPr lang="en-GB"/>
          </a:p>
        </p:txBody>
      </p:sp>
    </p:spTree>
    <p:extLst>
      <p:ext uri="{BB962C8B-B14F-4D97-AF65-F5344CB8AC3E}">
        <p14:creationId xmlns:p14="http://schemas.microsoft.com/office/powerpoint/2010/main" val="20245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Conformity assessment by HSE</a:t>
            </a:r>
            <a:endParaRPr lang="fr-FR" dirty="0"/>
          </a:p>
        </p:txBody>
      </p:sp>
      <p:sp>
        <p:nvSpPr>
          <p:cNvPr id="3" name="Content Placeholder 2"/>
          <p:cNvSpPr>
            <a:spLocks noGrp="1"/>
          </p:cNvSpPr>
          <p:nvPr>
            <p:ph idx="1"/>
          </p:nvPr>
        </p:nvSpPr>
        <p:spPr/>
        <p:txBody>
          <a:bodyPr>
            <a:normAutofit lnSpcReduction="10000"/>
          </a:bodyPr>
          <a:lstStyle/>
          <a:p>
            <a:r>
              <a:rPr lang="en-GB" sz="2400" dirty="0"/>
              <a:t>Design assurance</a:t>
            </a:r>
          </a:p>
          <a:p>
            <a:pPr lvl="1"/>
            <a:r>
              <a:rPr lang="en-GB" sz="2000" dirty="0"/>
              <a:t>HSE Unit will validate the design of the pressure equipment prior to the commencement of fabrication</a:t>
            </a:r>
          </a:p>
          <a:p>
            <a:pPr lvl="1"/>
            <a:r>
              <a:rPr lang="en-GB" sz="2000" dirty="0"/>
              <a:t>Manufacturer must produce technical documentation as to enable an assessment of the conformity of the equipment with the ESRs</a:t>
            </a:r>
          </a:p>
          <a:p>
            <a:r>
              <a:rPr lang="en-GB" sz="2400" dirty="0"/>
              <a:t>Fabrication assurance</a:t>
            </a:r>
          </a:p>
          <a:p>
            <a:pPr lvl="1"/>
            <a:r>
              <a:rPr lang="en-GB" sz="2000" dirty="0"/>
              <a:t>HSE Unit and Project to agree on the Inspection and Test Plan, including Safety-relevant Hold Points</a:t>
            </a:r>
          </a:p>
          <a:p>
            <a:pPr lvl="1"/>
            <a:r>
              <a:rPr lang="en-GB" sz="2000" dirty="0"/>
              <a:t>Manufacturer to provide quality records for the manufacturing part of the QA system, such as inspection reports and test data, qualifications of personnel concerned, etc.</a:t>
            </a:r>
          </a:p>
          <a:p>
            <a:pPr lvl="1"/>
            <a:r>
              <a:rPr lang="en-GB" sz="2000" dirty="0"/>
              <a:t>Documentation to ensure full traceability of components and processes</a:t>
            </a:r>
          </a:p>
          <a:p>
            <a:pPr lvl="1"/>
            <a:r>
              <a:rPr lang="en-GB" sz="2000" dirty="0"/>
              <a:t>Witnessing of key steps, especially for ‘first-of-a-kind’ activities</a:t>
            </a:r>
          </a:p>
          <a:p>
            <a:pPr lvl="1"/>
            <a:r>
              <a:rPr lang="en-GB" sz="2000" dirty="0"/>
              <a:t>Final (re-)testing at CERN of some equipment, prior to installation in the LHC tunnel</a:t>
            </a:r>
            <a:endParaRPr lang="fr-FR"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13</a:t>
            </a:fld>
            <a:endParaRPr lang="en-US" dirty="0"/>
          </a:p>
        </p:txBody>
      </p:sp>
    </p:spTree>
    <p:extLst>
      <p:ext uri="{BB962C8B-B14F-4D97-AF65-F5344CB8AC3E}">
        <p14:creationId xmlns:p14="http://schemas.microsoft.com/office/powerpoint/2010/main" val="69839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6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Conformity Approach for Pressure Equipment for the High Luminosity LHC Project - an update </a:t>
            </a:r>
          </a:p>
        </p:txBody>
      </p:sp>
      <p:sp>
        <p:nvSpPr>
          <p:cNvPr id="3" name="Subtitle 2"/>
          <p:cNvSpPr>
            <a:spLocks noGrp="1"/>
          </p:cNvSpPr>
          <p:nvPr>
            <p:ph type="subTitle" idx="1"/>
            <p:extLst/>
          </p:nvPr>
        </p:nvSpPr>
        <p:spPr/>
        <p:txBody>
          <a:bodyPr vert="horz" lIns="91440" tIns="45720" rIns="91440" bIns="45720" rtlCol="0" anchor="t">
            <a:normAutofit/>
          </a:bodyPr>
          <a:lstStyle/>
          <a:p>
            <a:r>
              <a:rPr lang="en-GB" dirty="0"/>
              <a:t>Simon Marsh, Carlos </a:t>
            </a:r>
            <a:r>
              <a:rPr lang="en-GB" dirty="0" err="1"/>
              <a:t>Arregui</a:t>
            </a:r>
            <a:r>
              <a:rPr lang="en-GB" dirty="0"/>
              <a:t>, </a:t>
            </a:r>
            <a:r>
              <a:rPr lang="en-GB" dirty="0" err="1"/>
              <a:t>Owain</a:t>
            </a:r>
            <a:r>
              <a:rPr lang="en-GB" dirty="0"/>
              <a:t> Williams</a:t>
            </a:r>
          </a:p>
          <a:p>
            <a:r>
              <a:rPr lang="en-GB" dirty="0"/>
              <a:t>CERN (HSE-OHS-PE)</a:t>
            </a:r>
          </a:p>
          <a:p>
            <a:endParaRPr lang="en-GB" dirty="0"/>
          </a:p>
        </p:txBody>
      </p:sp>
    </p:spTree>
    <p:extLst>
      <p:ext uri="{BB962C8B-B14F-4D97-AF65-F5344CB8AC3E}">
        <p14:creationId xmlns:p14="http://schemas.microsoft.com/office/powerpoint/2010/main" val="409868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CERN Mechanical Safety Rules</a:t>
            </a:r>
          </a:p>
        </p:txBody>
      </p:sp>
      <p:sp>
        <p:nvSpPr>
          <p:cNvPr id="3" name="Content Placeholder 2"/>
          <p:cNvSpPr>
            <a:spLocks noGrp="1"/>
          </p:cNvSpPr>
          <p:nvPr>
            <p:ph idx="1"/>
          </p:nvPr>
        </p:nvSpPr>
        <p:spPr/>
        <p:txBody>
          <a:bodyPr>
            <a:normAutofit fontScale="92500" lnSpcReduction="10000"/>
          </a:bodyPr>
          <a:lstStyle/>
          <a:p>
            <a:r>
              <a:rPr lang="en-GB" dirty="0"/>
              <a:t>In accordance with its intergovernmental status, CERN establishes and updates Safety Rules to implement its Safety Policy</a:t>
            </a:r>
          </a:p>
          <a:p>
            <a:r>
              <a:rPr lang="en-GB" dirty="0"/>
              <a:t>In the June 2015 refresh of the CERN mechanical safety rules, General Safety Instructions GSI-M-2 </a:t>
            </a:r>
            <a:r>
              <a:rPr lang="en-GB" i="1" dirty="0"/>
              <a:t>Standard Pressure Equipment </a:t>
            </a:r>
            <a:r>
              <a:rPr lang="en-GB" dirty="0"/>
              <a:t>and GSI-M-4 </a:t>
            </a:r>
            <a:r>
              <a:rPr lang="en-GB" i="1" dirty="0"/>
              <a:t>Cryogenic Equipment </a:t>
            </a:r>
            <a:r>
              <a:rPr lang="en-GB" dirty="0"/>
              <a:t>came into force, together with a number of associated Specific Safety Instructions</a:t>
            </a:r>
          </a:p>
          <a:p>
            <a:r>
              <a:rPr lang="en-GB" dirty="0"/>
              <a:t>Available on the CERN Safety Rules website: www.cern.ch/safety-rules</a:t>
            </a:r>
          </a:p>
          <a:p>
            <a:endParaRPr lang="en-GB" dirty="0"/>
          </a:p>
          <a:p>
            <a:endParaRPr lang="en-GB"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3</a:t>
            </a:fld>
            <a:endParaRPr lang="en-US" dirty="0"/>
          </a:p>
        </p:txBody>
      </p:sp>
    </p:spTree>
    <p:extLst>
      <p:ext uri="{BB962C8B-B14F-4D97-AF65-F5344CB8AC3E}">
        <p14:creationId xmlns:p14="http://schemas.microsoft.com/office/powerpoint/2010/main" val="10255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CERN Mechanical Safety Rules</a:t>
            </a:r>
          </a:p>
        </p:txBody>
      </p:sp>
      <p:sp>
        <p:nvSpPr>
          <p:cNvPr id="3" name="Content Placeholder 2"/>
          <p:cNvSpPr>
            <a:spLocks noGrp="1"/>
          </p:cNvSpPr>
          <p:nvPr>
            <p:ph idx="1"/>
          </p:nvPr>
        </p:nvSpPr>
        <p:spPr/>
        <p:txBody>
          <a:bodyPr>
            <a:normAutofit/>
          </a:bodyPr>
          <a:lstStyle/>
          <a:p>
            <a:r>
              <a:rPr lang="en-GB" dirty="0"/>
              <a:t>Defines the minimum safety requirements related to the life cycle of pressure equipment </a:t>
            </a:r>
          </a:p>
          <a:p>
            <a:pPr lvl="1"/>
            <a:r>
              <a:rPr lang="en-GB" dirty="0"/>
              <a:t>Cradle to grave approach for pressure equipment integrity management</a:t>
            </a:r>
          </a:p>
          <a:p>
            <a:r>
              <a:rPr lang="en-GB" dirty="0"/>
              <a:t>Valid for all new equipment and equipment brought onto the CERN site from elsewhere</a:t>
            </a:r>
          </a:p>
          <a:p>
            <a:r>
              <a:rPr lang="en-GB" dirty="0"/>
              <a:t>Defines and requires an equipment “Safety File”</a:t>
            </a:r>
          </a:p>
          <a:p>
            <a:r>
              <a:rPr lang="en-GB" dirty="0"/>
              <a:t>Aligned, as far as possible, to existing standards</a:t>
            </a:r>
          </a:p>
        </p:txBody>
      </p:sp>
      <p:sp>
        <p:nvSpPr>
          <p:cNvPr id="6" name="Slide Number Placeholder 5"/>
          <p:cNvSpPr>
            <a:spLocks noGrp="1"/>
          </p:cNvSpPr>
          <p:nvPr>
            <p:ph type="sldNum" sz="quarter" idx="12"/>
          </p:nvPr>
        </p:nvSpPr>
        <p:spPr/>
        <p:txBody>
          <a:bodyPr/>
          <a:lstStyle/>
          <a:p>
            <a:fld id="{17918391-D411-FE40-AAD7-861AE5233E0E}" type="slidenum">
              <a:rPr lang="en-US" smtClean="0"/>
              <a:pPr/>
              <a:t>4</a:t>
            </a:fld>
            <a:endParaRPr lang="en-US" dirty="0"/>
          </a:p>
        </p:txBody>
      </p:sp>
    </p:spTree>
    <p:extLst>
      <p:ext uri="{BB962C8B-B14F-4D97-AF65-F5344CB8AC3E}">
        <p14:creationId xmlns:p14="http://schemas.microsoft.com/office/powerpoint/2010/main" val="373455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CERN Mechanical Safety Rules</a:t>
            </a:r>
          </a:p>
        </p:txBody>
      </p:sp>
      <p:sp>
        <p:nvSpPr>
          <p:cNvPr id="3" name="Content Placeholder 2"/>
          <p:cNvSpPr>
            <a:spLocks noGrp="1"/>
          </p:cNvSpPr>
          <p:nvPr>
            <p:ph idx="1"/>
          </p:nvPr>
        </p:nvSpPr>
        <p:spPr/>
        <p:txBody>
          <a:bodyPr>
            <a:normAutofit/>
          </a:bodyPr>
          <a:lstStyle/>
          <a:p>
            <a:r>
              <a:rPr lang="en-GB" dirty="0"/>
              <a:t>Design, manufacture and procurement</a:t>
            </a:r>
          </a:p>
          <a:p>
            <a:pPr lvl="1"/>
            <a:r>
              <a:rPr lang="en-GB" dirty="0"/>
              <a:t>Primarily based on European Directives for pressure equipment and transportable pressure equipment</a:t>
            </a:r>
          </a:p>
          <a:p>
            <a:pPr lvl="1"/>
            <a:r>
              <a:rPr lang="en-GB" dirty="0"/>
              <a:t>Use of harmonised European standards</a:t>
            </a:r>
          </a:p>
          <a:p>
            <a:pPr lvl="2"/>
            <a:r>
              <a:rPr lang="en-GB" dirty="0"/>
              <a:t>Use of other technical standards is subject to approval by HSE Unit</a:t>
            </a:r>
          </a:p>
          <a:p>
            <a:pPr lvl="1"/>
            <a:r>
              <a:rPr lang="en-GB" dirty="0"/>
              <a:t>CE marking</a:t>
            </a:r>
          </a:p>
          <a:p>
            <a:pPr lvl="1"/>
            <a:r>
              <a:rPr lang="en-GB" dirty="0"/>
              <a:t>Declaration of conformity</a:t>
            </a:r>
          </a:p>
          <a:p>
            <a:pPr lvl="1"/>
            <a:r>
              <a:rPr lang="en-GB" dirty="0"/>
              <a:t>Factory acceptance tests, where applicable</a:t>
            </a:r>
          </a:p>
          <a:p>
            <a:pPr lvl="1"/>
            <a:r>
              <a:rPr lang="en-GB" dirty="0"/>
              <a:t>Instruction manual</a:t>
            </a:r>
          </a:p>
          <a:p>
            <a:pPr lvl="1"/>
            <a:endParaRPr lang="en-GB" dirty="0"/>
          </a:p>
          <a:p>
            <a:pPr lvl="1"/>
            <a:endParaRPr lang="en-GB"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5</a:t>
            </a:fld>
            <a:endParaRPr lang="en-US" dirty="0"/>
          </a:p>
        </p:txBody>
      </p:sp>
    </p:spTree>
    <p:extLst>
      <p:ext uri="{BB962C8B-B14F-4D97-AF65-F5344CB8AC3E}">
        <p14:creationId xmlns:p14="http://schemas.microsoft.com/office/powerpoint/2010/main" val="242389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LHC to HL-LHC</a:t>
            </a:r>
          </a:p>
        </p:txBody>
      </p:sp>
      <p:sp>
        <p:nvSpPr>
          <p:cNvPr id="6" name="Slide Number Placeholder 5"/>
          <p:cNvSpPr>
            <a:spLocks noGrp="1"/>
          </p:cNvSpPr>
          <p:nvPr>
            <p:ph type="sldNum" sz="quarter" idx="12"/>
          </p:nvPr>
        </p:nvSpPr>
        <p:spPr/>
        <p:txBody>
          <a:bodyPr/>
          <a:lstStyle/>
          <a:p>
            <a:fld id="{17918391-D411-FE40-AAD7-861AE5233E0E}" type="slidenum">
              <a:rPr lang="en-US" smtClean="0"/>
              <a:pPr/>
              <a:t>6</a:t>
            </a:fld>
            <a:endParaRPr lang="en-US" dirty="0"/>
          </a:p>
        </p:txBody>
      </p:sp>
      <p:pic>
        <p:nvPicPr>
          <p:cNvPr id="7" name="Content Placeholder 6"/>
          <p:cNvPicPr>
            <a:picLocks noGrp="1" noChangeAspect="1"/>
          </p:cNvPicPr>
          <p:nvPr>
            <p:ph idx="1"/>
          </p:nvPr>
        </p:nvPicPr>
        <p:blipFill rotWithShape="1">
          <a:blip r:embed="rId2"/>
          <a:srcRect l="23234" t="19586" r="30199" b="10100"/>
          <a:stretch/>
        </p:blipFill>
        <p:spPr>
          <a:xfrm>
            <a:off x="3346866" y="1325563"/>
            <a:ext cx="5495092" cy="4667250"/>
          </a:xfrm>
          <a:prstGeom prst="rect">
            <a:avLst/>
          </a:prstGeom>
        </p:spPr>
      </p:pic>
    </p:spTree>
    <p:extLst>
      <p:ext uri="{BB962C8B-B14F-4D97-AF65-F5344CB8AC3E}">
        <p14:creationId xmlns:p14="http://schemas.microsoft.com/office/powerpoint/2010/main" val="113267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3BC3-1615-6A46-9765-872C5C053EA3}"/>
              </a:ext>
            </a:extLst>
          </p:cNvPr>
          <p:cNvSpPr>
            <a:spLocks noGrp="1"/>
          </p:cNvSpPr>
          <p:nvPr>
            <p:ph type="title"/>
          </p:nvPr>
        </p:nvSpPr>
        <p:spPr/>
        <p:txBody>
          <a:bodyPr>
            <a:normAutofit fontScale="90000"/>
          </a:bodyPr>
          <a:lstStyle/>
          <a:p>
            <a:r>
              <a:rPr lang="en-GB" dirty="0"/>
              <a:t>Safety assessments for HL-LHC equipment	</a:t>
            </a:r>
          </a:p>
        </p:txBody>
      </p:sp>
      <p:sp>
        <p:nvSpPr>
          <p:cNvPr id="3" name="Content Placeholder 2">
            <a:extLst>
              <a:ext uri="{FF2B5EF4-FFF2-40B4-BE49-F238E27FC236}">
                <a16:creationId xmlns:a16="http://schemas.microsoft.com/office/drawing/2014/main" id="{2B4BEE2A-7549-714F-8C25-26346D650F11}"/>
              </a:ext>
            </a:extLst>
          </p:cNvPr>
          <p:cNvSpPr>
            <a:spLocks noGrp="1"/>
          </p:cNvSpPr>
          <p:nvPr>
            <p:ph idx="1"/>
          </p:nvPr>
        </p:nvSpPr>
        <p:spPr/>
        <p:txBody>
          <a:bodyPr/>
          <a:lstStyle/>
          <a:p>
            <a:r>
              <a:rPr lang="en-GB" dirty="0"/>
              <a:t>There will be a presentation on this later on this week</a:t>
            </a:r>
          </a:p>
        </p:txBody>
      </p:sp>
      <p:sp>
        <p:nvSpPr>
          <p:cNvPr id="4" name="Slide Number Placeholder 3">
            <a:extLst>
              <a:ext uri="{FF2B5EF4-FFF2-40B4-BE49-F238E27FC236}">
                <a16:creationId xmlns:a16="http://schemas.microsoft.com/office/drawing/2014/main" id="{ADD29900-FF4C-4949-B7CA-83E79CCCD7D7}"/>
              </a:ext>
            </a:extLst>
          </p:cNvPr>
          <p:cNvSpPr>
            <a:spLocks noGrp="1"/>
          </p:cNvSpPr>
          <p:nvPr>
            <p:ph type="sldNum" sz="quarter" idx="12"/>
          </p:nvPr>
        </p:nvSpPr>
        <p:spPr/>
        <p:txBody>
          <a:bodyPr/>
          <a:lstStyle/>
          <a:p>
            <a:fld id="{BCD55979-00CC-4874-A80E-0959E76EB92F}" type="slidenum">
              <a:rPr lang="en-GB" smtClean="0"/>
              <a:t>7</a:t>
            </a:fld>
            <a:endParaRPr lang="en-GB"/>
          </a:p>
        </p:txBody>
      </p:sp>
    </p:spTree>
    <p:extLst>
      <p:ext uri="{BB962C8B-B14F-4D97-AF65-F5344CB8AC3E}">
        <p14:creationId xmlns:p14="http://schemas.microsoft.com/office/powerpoint/2010/main" val="8430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Application of CERN Mechanical Safety Rules – High Luminosity LHC Project</a:t>
            </a:r>
            <a:endParaRPr lang="fr-FR" sz="3600" dirty="0"/>
          </a:p>
        </p:txBody>
      </p:sp>
      <p:sp>
        <p:nvSpPr>
          <p:cNvPr id="3" name="Content Placeholder 2"/>
          <p:cNvSpPr>
            <a:spLocks noGrp="1"/>
          </p:cNvSpPr>
          <p:nvPr>
            <p:ph idx="1"/>
          </p:nvPr>
        </p:nvSpPr>
        <p:spPr/>
        <p:txBody>
          <a:bodyPr>
            <a:normAutofit/>
          </a:bodyPr>
          <a:lstStyle/>
          <a:p>
            <a:r>
              <a:rPr lang="en-GB" sz="2800" dirty="0"/>
              <a:t>Baseline approach for pressure equipment</a:t>
            </a:r>
            <a:endParaRPr lang="en-GB" sz="2400" dirty="0"/>
          </a:p>
          <a:p>
            <a:pPr lvl="1"/>
            <a:r>
              <a:rPr lang="en-GB" sz="2400" dirty="0"/>
              <a:t>Design, manufacturing and testing as per EN harmonised standards</a:t>
            </a:r>
          </a:p>
          <a:p>
            <a:pPr lvl="1"/>
            <a:r>
              <a:rPr lang="en-GB" sz="2400" dirty="0"/>
              <a:t>Compliance with Pressure Equipment Directive (PED) 2014/68/EU</a:t>
            </a:r>
          </a:p>
          <a:p>
            <a:pPr lvl="1"/>
            <a:r>
              <a:rPr lang="en-GB" sz="2400" dirty="0"/>
              <a:t>CE marking</a:t>
            </a:r>
          </a:p>
          <a:p>
            <a:endParaRPr lang="fr-FR"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8</a:t>
            </a:fld>
            <a:endParaRPr lang="en-US" dirty="0"/>
          </a:p>
        </p:txBody>
      </p:sp>
    </p:spTree>
    <p:extLst>
      <p:ext uri="{BB962C8B-B14F-4D97-AF65-F5344CB8AC3E}">
        <p14:creationId xmlns:p14="http://schemas.microsoft.com/office/powerpoint/2010/main" val="156824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Application of CERN Mechanical Safety Rules – High Luminosity LHC Project</a:t>
            </a:r>
            <a:endParaRPr lang="fr-FR" sz="3600" dirty="0"/>
          </a:p>
        </p:txBody>
      </p:sp>
      <p:sp>
        <p:nvSpPr>
          <p:cNvPr id="3" name="Content Placeholder 2"/>
          <p:cNvSpPr>
            <a:spLocks noGrp="1"/>
          </p:cNvSpPr>
          <p:nvPr>
            <p:ph idx="1"/>
          </p:nvPr>
        </p:nvSpPr>
        <p:spPr/>
        <p:txBody>
          <a:bodyPr>
            <a:normAutofit/>
          </a:bodyPr>
          <a:lstStyle/>
          <a:p>
            <a:r>
              <a:rPr lang="en-GB" sz="2400" dirty="0"/>
              <a:t>Exceptions to the baseline approach: </a:t>
            </a:r>
          </a:p>
          <a:p>
            <a:pPr lvl="1"/>
            <a:r>
              <a:rPr lang="en-GB" sz="2000" dirty="0"/>
              <a:t>Equipment that does not readily fit into the context of European harmonised standards (e.g. due to equipment type, materials, area of application, etc.) </a:t>
            </a:r>
          </a:p>
          <a:p>
            <a:pPr lvl="1"/>
            <a:r>
              <a:rPr lang="en-GB" sz="2000" dirty="0"/>
              <a:t>Only allowed at the discretion of the HSE Unit, preceded by a formal documented request by the Project</a:t>
            </a:r>
          </a:p>
          <a:p>
            <a:pPr lvl="1"/>
            <a:r>
              <a:rPr lang="en-GB" sz="2000" dirty="0"/>
              <a:t>Foreseen by the rules – automatically defines equipment as liable to have ‘major Safety implications’</a:t>
            </a:r>
          </a:p>
          <a:p>
            <a:pPr lvl="1"/>
            <a:r>
              <a:rPr lang="en-GB" sz="2000" dirty="0" err="1"/>
              <a:t>mSi</a:t>
            </a:r>
            <a:r>
              <a:rPr lang="en-GB" sz="2000" dirty="0"/>
              <a:t> equipment requires Safety clearance from the HSE Unit</a:t>
            </a:r>
          </a:p>
          <a:p>
            <a:pPr lvl="1"/>
            <a:r>
              <a:rPr lang="en-GB" sz="2000" dirty="0"/>
              <a:t>HSE Unit defines the Safety requirements that need to be met for the Safety clearance</a:t>
            </a:r>
          </a:p>
          <a:p>
            <a:pPr lvl="1"/>
            <a:r>
              <a:rPr lang="en-GB" sz="2000" dirty="0"/>
              <a:t>HSE Unit performs the conformity assessment, for all equipment categories</a:t>
            </a:r>
          </a:p>
          <a:p>
            <a:endParaRPr lang="fr-FR"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9</a:t>
            </a:fld>
            <a:endParaRPr lang="en-US" dirty="0"/>
          </a:p>
        </p:txBody>
      </p:sp>
    </p:spTree>
    <p:extLst>
      <p:ext uri="{BB962C8B-B14F-4D97-AF65-F5344CB8AC3E}">
        <p14:creationId xmlns:p14="http://schemas.microsoft.com/office/powerpoint/2010/main" val="3588430046"/>
      </p:ext>
    </p:extLst>
  </p:cSld>
  <p:clrMapOvr>
    <a:masterClrMapping/>
  </p:clrMapOvr>
</p:sld>
</file>

<file path=ppt/theme/theme1.xml><?xml version="1.0" encoding="utf-8"?>
<a:theme xmlns:a="http://schemas.openxmlformats.org/drawingml/2006/main" name="CERNCorporate16-9">
  <a:themeElements>
    <a:clrScheme name="CERN_HSE_colors">
      <a:dk1>
        <a:srgbClr val="0055A0"/>
      </a:dk1>
      <a:lt1>
        <a:srgbClr val="FFFFFF"/>
      </a:lt1>
      <a:dk2>
        <a:srgbClr val="1C8DCD"/>
      </a:dk2>
      <a:lt2>
        <a:srgbClr val="E7E6E6"/>
      </a:lt2>
      <a:accent1>
        <a:srgbClr val="1C998E"/>
      </a:accent1>
      <a:accent2>
        <a:srgbClr val="418AC5"/>
      </a:accent2>
      <a:accent3>
        <a:srgbClr val="5EC135"/>
      </a:accent3>
      <a:accent4>
        <a:srgbClr val="E8BE28"/>
      </a:accent4>
      <a:accent5>
        <a:srgbClr val="A0252B"/>
      </a:accent5>
      <a:accent6>
        <a:srgbClr val="1A4670"/>
      </a:accent6>
      <a:hlink>
        <a:srgbClr val="1C998E"/>
      </a:hlink>
      <a:folHlink>
        <a:srgbClr val="00CE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potx" id="{0BD87021-363C-4094-88DD-A6D0A1158204}" vid="{8EDEE2E5-01A7-40FC-B6BE-248B8C35BD51}"/>
    </a:ext>
  </a:extLst>
</a:theme>
</file>

<file path=ppt/theme/theme2.xml><?xml version="1.0" encoding="utf-8"?>
<a:theme xmlns:a="http://schemas.openxmlformats.org/drawingml/2006/main" name="End Slides">
  <a:themeElements>
    <a:clrScheme name="CERN">
      <a:dk1>
        <a:srgbClr val="0053A1"/>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potx" id="{0BD87021-363C-4094-88DD-A6D0A1158204}" vid="{F6AFEA46-3E61-403F-8E23-7A49BCE470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30C98764844D4D8ACBCB1DF02D5031" ma:contentTypeVersion="0" ma:contentTypeDescription="Create a new document." ma:contentTypeScope="" ma:versionID="1e89f46d3557922031f928f5fd5ba7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15FE79-F48A-4A45-9314-423DA5897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FF6C63D-1F57-4290-99C7-4267BB2AA3AD}">
  <ds:schemaRefs>
    <ds:schemaRef ds:uri="http://schemas.microsoft.com/sharepoint/v3/contenttype/forms"/>
  </ds:schemaRefs>
</ds:datastoreItem>
</file>

<file path=customXml/itemProps3.xml><?xml version="1.0" encoding="utf-8"?>
<ds:datastoreItem xmlns:ds="http://schemas.openxmlformats.org/officeDocument/2006/customXml" ds:itemID="{017B52D9-B0F5-4D9B-A5A6-132FFF5719CA}">
  <ds:schemaRef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Presentation3</Template>
  <TotalTime>12673</TotalTime>
  <Words>853</Words>
  <Application>Microsoft Macintosh PowerPoint</Application>
  <PresentationFormat>Widescreen</PresentationFormat>
  <Paragraphs>86</Paragraphs>
  <Slides>14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CERNCorporate16-9</vt:lpstr>
      <vt:lpstr>End Slides</vt:lpstr>
      <vt:lpstr>PowerPoint Presentation</vt:lpstr>
      <vt:lpstr>Conformity Approach for Pressure Equipment for the High Luminosity LHC Project - an update </vt:lpstr>
      <vt:lpstr>CERN Mechanical Safety Rules</vt:lpstr>
      <vt:lpstr>CERN Mechanical Safety Rules</vt:lpstr>
      <vt:lpstr>CERN Mechanical Safety Rules</vt:lpstr>
      <vt:lpstr>From LHC to HL-LHC</vt:lpstr>
      <vt:lpstr>Safety assessments for HL-LHC equipment </vt:lpstr>
      <vt:lpstr>Application of CERN Mechanical Safety Rules – High Luminosity LHC Project</vt:lpstr>
      <vt:lpstr>Application of CERN Mechanical Safety Rules – High Luminosity LHC Project</vt:lpstr>
      <vt:lpstr>Conformity assessment by HSE</vt:lpstr>
      <vt:lpstr>Conformity assessment by HSE</vt:lpstr>
      <vt:lpstr>Conformity assessment by HSE</vt:lpstr>
      <vt:lpstr>Conformity assessment by HSE</vt:lpstr>
      <vt:lpstr>PowerPoint Presentation</vt:lpstr>
    </vt:vector>
  </TitlesOfParts>
  <Company>CERN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Mathieson</dc:creator>
  <cp:lastModifiedBy>Simon Marsh</cp:lastModifiedBy>
  <cp:revision>236</cp:revision>
  <dcterms:created xsi:type="dcterms:W3CDTF">2016-01-26T10:53:29Z</dcterms:created>
  <dcterms:modified xsi:type="dcterms:W3CDTF">2019-05-11T22:02:26Z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0x0101006030C98764844D4D8ACBCB1DF02D5031</vt:lpwstr>
  </property>
</Properties>
</file>