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68" r:id="rId2"/>
    <p:sldId id="266" r:id="rId3"/>
    <p:sldId id="277" r:id="rId4"/>
    <p:sldId id="274" r:id="rId5"/>
    <p:sldId id="276" r:id="rId6"/>
    <p:sldId id="286" r:id="rId7"/>
    <p:sldId id="287" r:id="rId8"/>
    <p:sldId id="288" r:id="rId9"/>
    <p:sldId id="291" r:id="rId10"/>
    <p:sldId id="292" r:id="rId11"/>
    <p:sldId id="293" r:id="rId12"/>
    <p:sldId id="294" r:id="rId13"/>
    <p:sldId id="279" r:id="rId14"/>
    <p:sldId id="278" r:id="rId15"/>
    <p:sldId id="264" r:id="rId16"/>
    <p:sldId id="271" r:id="rId17"/>
    <p:sldId id="273" r:id="rId18"/>
  </p:sldIdLst>
  <p:sldSz cx="9144000" cy="6858000" type="screen4x3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13" userDrawn="1">
          <p15:clr>
            <a:srgbClr val="A4A3A4"/>
          </p15:clr>
        </p15:guide>
        <p15:guide id="2" pos="249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1" autoAdjust="0"/>
    <p:restoredTop sz="94660"/>
  </p:normalViewPr>
  <p:slideViewPr>
    <p:cSldViewPr showGuides="1">
      <p:cViewPr>
        <p:scale>
          <a:sx n="120" d="100"/>
          <a:sy n="120" d="100"/>
        </p:scale>
        <p:origin x="-226" y="950"/>
      </p:cViewPr>
      <p:guideLst>
        <p:guide orient="horz" pos="913"/>
        <p:guide pos="2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10.05.2019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10.05.2019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448769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669842"/>
            <a:ext cx="793750" cy="7941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1"/>
            <a:ext cx="83534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smtClean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FA66228A-40CC-4875-B5B2-E0DA77FB35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May 2019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E704B3C6-C432-42C5-94A1-8321298516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E82049A-6019-4056-8638-0E7938261DF0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8E7668B4-E772-45DD-8F6B-23E9883B6073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="" xmlns:a16="http://schemas.microsoft.com/office/drawing/2014/main" id="{1383398B-695A-4C6B-980D-9B67FB512D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10500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3998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1"/>
            <a:ext cx="83534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smtClean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DC059C8A-4E30-4CF7-8596-8085B43DF3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6261914"/>
            <a:ext cx="2168482" cy="16061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AD71804E-76B6-4901-BC63-91145FE900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0"/>
            <a:ext cx="83534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0"/>
            <a:ext cx="83534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7151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ITSF Lund 2019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406426"/>
            <a:ext cx="4105276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May 2019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643438" y="1406426"/>
            <a:ext cx="4116548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May 2019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95289" y="1406427"/>
            <a:ext cx="4105276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95289" y="3963533"/>
            <a:ext cx="4105276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643438" y="1449389"/>
            <a:ext cx="4105274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643439" y="4005263"/>
            <a:ext cx="4105274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May 2019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95289" y="1406427"/>
            <a:ext cx="4105276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95289" y="3963533"/>
            <a:ext cx="4105276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2" name="Inhaltsplatzhalter 10">
            <a:extLst>
              <a:ext uri="{FF2B5EF4-FFF2-40B4-BE49-F238E27FC236}">
                <a16:creationId xmlns="" xmlns:a16="http://schemas.microsoft.com/office/drawing/2014/main" id="{3940162A-D75D-4335-9E40-1D7B2D50CB1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643438" y="1449389"/>
            <a:ext cx="4105274" cy="2411411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r>
              <a:rPr lang="de-DE" dirty="0" err="1"/>
              <a:t>Object</a:t>
            </a:r>
            <a:endParaRPr lang="de-DE" dirty="0"/>
          </a:p>
        </p:txBody>
      </p:sp>
      <p:sp>
        <p:nvSpPr>
          <p:cNvPr id="13" name="Inhaltsplatzhalter 11">
            <a:extLst>
              <a:ext uri="{FF2B5EF4-FFF2-40B4-BE49-F238E27FC236}">
                <a16:creationId xmlns="" xmlns:a16="http://schemas.microsoft.com/office/drawing/2014/main" id="{383D9EF4-C943-4128-A189-76FB47C215C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43438" y="4005263"/>
            <a:ext cx="4105274" cy="2412644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0804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May 2019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95288" y="1449388"/>
            <a:ext cx="83534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287" y="349611"/>
            <a:ext cx="8353425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1406426"/>
            <a:ext cx="83534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9" y="6580800"/>
            <a:ext cx="7272810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May 2019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8136396" y="6580800"/>
            <a:ext cx="612316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 smtClean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91A9E512-39DB-45FA-95C7-CE8C891DDC6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74" r:id="rId4"/>
    <p:sldLayoutId id="2147483662" r:id="rId5"/>
    <p:sldLayoutId id="2147483668" r:id="rId6"/>
    <p:sldLayoutId id="2147483670" r:id="rId7"/>
    <p:sldLayoutId id="2147483673" r:id="rId8"/>
    <p:sldLayoutId id="2147483669" r:id="rId9"/>
    <p:sldLayoutId id="2147483666" r:id="rId10"/>
    <p:sldLayoutId id="2147483667" r:id="rId11"/>
    <p:sldLayoutId id="2147483675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13" userDrawn="1">
          <p15:clr>
            <a:srgbClr val="F26B43"/>
          </p15:clr>
        </p15:guide>
        <p15:guide id="2" pos="2925" userDrawn="1">
          <p15:clr>
            <a:srgbClr val="F26B43"/>
          </p15:clr>
        </p15:guide>
        <p15:guide id="3" pos="2835" userDrawn="1">
          <p15:clr>
            <a:srgbClr val="F26B43"/>
          </p15:clr>
        </p15:guide>
        <p15:guide id="4" pos="5511" userDrawn="1">
          <p15:clr>
            <a:srgbClr val="F26B43"/>
          </p15:clr>
        </p15:guide>
        <p15:guide id="5" pos="249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Large Volume Press P61B</a:t>
            </a:r>
            <a:endParaRPr lang="en-US" sz="4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287" y="1268760"/>
            <a:ext cx="8353425" cy="889339"/>
          </a:xfrm>
        </p:spPr>
        <p:txBody>
          <a:bodyPr/>
          <a:lstStyle/>
          <a:p>
            <a:r>
              <a:rPr lang="en-US" dirty="0" smtClean="0"/>
              <a:t>Safety Aspects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Sabine </a:t>
            </a:r>
            <a:r>
              <a:rPr lang="en-US" dirty="0" err="1" smtClean="0"/>
              <a:t>Lessmann</a:t>
            </a:r>
            <a:endParaRPr lang="en-US" dirty="0"/>
          </a:p>
          <a:p>
            <a:r>
              <a:rPr lang="en-US" dirty="0" smtClean="0"/>
              <a:t>ITSF Lund, May 2019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3016"/>
            <a:ext cx="109946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feil nach rechts 4"/>
          <p:cNvSpPr/>
          <p:nvPr/>
        </p:nvSpPr>
        <p:spPr>
          <a:xfrm rot="14024943">
            <a:off x="4504297" y="3171927"/>
            <a:ext cx="831480" cy="432048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Technical Safety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May 2019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From Standalone experiment to Special Beamline Instrument 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1115616" y="1347936"/>
            <a:ext cx="7848872" cy="3089175"/>
          </a:xfrm>
        </p:spPr>
        <p:txBody>
          <a:bodyPr/>
          <a:lstStyle/>
          <a:p>
            <a:pPr marL="0" indent="0">
              <a:buNone/>
            </a:pPr>
            <a:r>
              <a:rPr lang="de-DE" sz="1400" b="1" dirty="0" smtClean="0"/>
              <a:t>Interlock </a:t>
            </a:r>
            <a:r>
              <a:rPr lang="de-DE" sz="1400" b="1" dirty="0" err="1" smtClean="0"/>
              <a:t>system</a:t>
            </a:r>
            <a:r>
              <a:rPr lang="de-DE" sz="1400" b="1" dirty="0" smtClean="0"/>
              <a:t> (</a:t>
            </a:r>
            <a:r>
              <a:rPr lang="de-DE" sz="1400" b="1" dirty="0" err="1" smtClean="0"/>
              <a:t>by</a:t>
            </a:r>
            <a:r>
              <a:rPr lang="de-DE" sz="1400" b="1" dirty="0" smtClean="0"/>
              <a:t> DESY interlock </a:t>
            </a:r>
            <a:r>
              <a:rPr lang="de-DE" sz="1400" b="1" dirty="0" err="1" smtClean="0"/>
              <a:t>group</a:t>
            </a:r>
            <a:r>
              <a:rPr lang="de-DE" sz="1400" b="1" dirty="0" smtClean="0"/>
              <a:t> MPS) </a:t>
            </a:r>
            <a:r>
              <a:rPr lang="de-DE" sz="1400" b="1" dirty="0" err="1" smtClean="0"/>
              <a:t>specified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for</a:t>
            </a:r>
            <a:r>
              <a:rPr lang="de-DE" sz="1400" b="1" dirty="0" smtClean="0"/>
              <a:t> a </a:t>
            </a:r>
            <a:r>
              <a:rPr lang="de-DE" sz="1400" b="1" dirty="0" err="1" smtClean="0"/>
              <a:t>safe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operation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of</a:t>
            </a:r>
            <a:r>
              <a:rPr lang="de-DE" sz="1400" b="1" dirty="0" smtClean="0"/>
              <a:t> LVP in different </a:t>
            </a:r>
            <a:r>
              <a:rPr lang="de-DE" sz="1400" b="1" dirty="0" err="1" smtClean="0"/>
              <a:t>states</a:t>
            </a:r>
            <a:r>
              <a:rPr lang="de-DE" sz="1400" b="1" dirty="0" smtClean="0"/>
              <a:t>: </a:t>
            </a:r>
            <a:r>
              <a:rPr lang="de-DE" sz="1400" b="1" dirty="0" err="1" smtClean="0"/>
              <a:t>with</a:t>
            </a:r>
            <a:r>
              <a:rPr lang="de-DE" sz="1400" b="1" dirty="0" smtClean="0"/>
              <a:t>/ </a:t>
            </a:r>
            <a:r>
              <a:rPr lang="de-DE" sz="1400" b="1" dirty="0" err="1" smtClean="0"/>
              <a:t>without</a:t>
            </a:r>
            <a:r>
              <a:rPr lang="de-DE" sz="1400" b="1" dirty="0" smtClean="0"/>
              <a:t> beam/ </a:t>
            </a:r>
            <a:r>
              <a:rPr lang="de-DE" sz="1400" b="1" dirty="0" err="1" smtClean="0"/>
              <a:t>during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maintenance</a:t>
            </a:r>
            <a:endParaRPr lang="de-DE" sz="1400" b="1" dirty="0" smtClean="0"/>
          </a:p>
          <a:p>
            <a:pPr marL="361950" lvl="1" indent="-361950">
              <a:lnSpc>
                <a:spcPct val="110000"/>
              </a:lnSpc>
              <a:spcAft>
                <a:spcPts val="1200"/>
              </a:spcAft>
              <a:tabLst>
                <a:tab pos="361950" algn="l"/>
              </a:tabLst>
            </a:pPr>
            <a:r>
              <a:rPr lang="de-DE" sz="1400" b="1" dirty="0" smtClean="0"/>
              <a:t>Press </a:t>
            </a:r>
            <a:r>
              <a:rPr lang="de-DE" sz="1400" b="1" dirty="0" err="1" smtClean="0"/>
              <a:t>procedure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with</a:t>
            </a:r>
            <a:r>
              <a:rPr lang="de-DE" sz="1400" b="1" dirty="0" smtClean="0"/>
              <a:t> beam (</a:t>
            </a:r>
            <a:r>
              <a:rPr lang="de-DE" sz="1400" b="1" dirty="0" err="1" smtClean="0"/>
              <a:t>prohibited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area</a:t>
            </a:r>
            <a:r>
              <a:rPr lang="de-DE" sz="1400" b="1" dirty="0" smtClean="0"/>
              <a:t>)</a:t>
            </a:r>
            <a:endParaRPr lang="de-DE" sz="1400" b="1" dirty="0"/>
          </a:p>
          <a:p>
            <a:pPr lvl="1"/>
            <a:r>
              <a:rPr lang="en-US" sz="1200" dirty="0"/>
              <a:t>Pressing procedure starts with </a:t>
            </a:r>
            <a:r>
              <a:rPr lang="en-US" sz="1200" dirty="0" smtClean="0"/>
              <a:t>an open hutch, </a:t>
            </a:r>
            <a:r>
              <a:rPr lang="en-US" sz="1200" dirty="0"/>
              <a:t>pressure is limited to max.50bar (door contact</a:t>
            </a:r>
            <a:r>
              <a:rPr lang="en-US" sz="1200" dirty="0" smtClean="0"/>
              <a:t>).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/>
              <a:t>I</a:t>
            </a:r>
            <a:r>
              <a:rPr lang="en-US" sz="1200" dirty="0" smtClean="0"/>
              <a:t>nterlock signals of </a:t>
            </a:r>
            <a:r>
              <a:rPr lang="en-US" sz="1200" dirty="0"/>
              <a:t>LVP </a:t>
            </a:r>
            <a:r>
              <a:rPr lang="en-US" sz="1200" dirty="0" smtClean="0"/>
              <a:t>hutch must be present to open the </a:t>
            </a:r>
            <a:r>
              <a:rPr lang="en-US" sz="1200" dirty="0" err="1" smtClean="0"/>
              <a:t>beamshutter</a:t>
            </a:r>
            <a:r>
              <a:rPr lang="en-US" sz="1200" dirty="0" smtClean="0"/>
              <a:t> and continue press procedure: area search confirmed, emergency-stop, beam permission, </a:t>
            </a:r>
            <a:r>
              <a:rPr lang="en-US" sz="1200" dirty="0"/>
              <a:t>door </a:t>
            </a:r>
            <a:r>
              <a:rPr lang="en-US" sz="1200" dirty="0" smtClean="0"/>
              <a:t>interlock</a:t>
            </a:r>
            <a:r>
              <a:rPr lang="en-US" sz="1200" dirty="0"/>
              <a:t>, </a:t>
            </a:r>
            <a:r>
              <a:rPr lang="en-US" sz="1200" dirty="0" smtClean="0"/>
              <a:t>radiation monitors, chicane key, </a:t>
            </a:r>
            <a:r>
              <a:rPr lang="en-US" sz="1200" dirty="0" err="1" smtClean="0"/>
              <a:t>beamshutter</a:t>
            </a:r>
            <a:r>
              <a:rPr lang="en-US" sz="1200" dirty="0" smtClean="0"/>
              <a:t> key, vacuum interlock, doors locked + ozone sensor signal (white beam).</a:t>
            </a:r>
            <a:endParaRPr lang="de-DE" sz="1200" dirty="0"/>
          </a:p>
          <a:p>
            <a:pPr lvl="1"/>
            <a:r>
              <a:rPr lang="de-DE" sz="1200" dirty="0" err="1"/>
              <a:t>Beamshutter</a:t>
            </a:r>
            <a:r>
              <a:rPr lang="de-DE" sz="1200" dirty="0"/>
              <a:t> open, press </a:t>
            </a:r>
            <a:r>
              <a:rPr lang="de-DE" sz="1200" dirty="0" err="1"/>
              <a:t>procedure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continued</a:t>
            </a:r>
            <a:r>
              <a:rPr lang="de-DE" sz="1200" dirty="0"/>
              <a:t> &gt; 50bar </a:t>
            </a:r>
          </a:p>
          <a:p>
            <a:pPr lvl="1"/>
            <a:r>
              <a:rPr lang="de-DE" sz="1200" dirty="0" err="1" smtClean="0"/>
              <a:t>Ozone</a:t>
            </a:r>
            <a:r>
              <a:rPr lang="de-DE" sz="1200" dirty="0" smtClean="0"/>
              <a:t> </a:t>
            </a:r>
            <a:r>
              <a:rPr lang="de-DE" sz="1200" dirty="0" err="1" smtClean="0"/>
              <a:t>sensor</a:t>
            </a:r>
            <a:r>
              <a:rPr lang="de-DE" sz="1200" dirty="0"/>
              <a:t> </a:t>
            </a:r>
            <a:r>
              <a:rPr lang="de-DE" sz="1200" dirty="0" err="1" smtClean="0"/>
              <a:t>signal</a:t>
            </a:r>
            <a:r>
              <a:rPr lang="de-DE" sz="1200" dirty="0" smtClean="0"/>
              <a:t> in </a:t>
            </a:r>
            <a:r>
              <a:rPr lang="de-DE" sz="1200" dirty="0" err="1"/>
              <a:t>case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smtClean="0"/>
              <a:t>an </a:t>
            </a:r>
            <a:r>
              <a:rPr lang="de-DE" sz="1200" dirty="0" err="1" smtClean="0"/>
              <a:t>alarm</a:t>
            </a:r>
            <a:r>
              <a:rPr lang="de-DE" sz="1200" dirty="0" smtClean="0"/>
              <a:t> </a:t>
            </a:r>
            <a:r>
              <a:rPr lang="de-DE" sz="1200" dirty="0" err="1" smtClean="0"/>
              <a:t>triggers</a:t>
            </a:r>
            <a:r>
              <a:rPr lang="de-DE" sz="1200" dirty="0" smtClean="0"/>
              <a:t> </a:t>
            </a:r>
            <a:r>
              <a:rPr lang="de-DE" sz="1200" dirty="0" err="1" smtClean="0"/>
              <a:t>beamshutter</a:t>
            </a:r>
            <a:r>
              <a:rPr lang="de-DE" sz="1200" dirty="0" smtClean="0"/>
              <a:t> (</a:t>
            </a:r>
            <a:r>
              <a:rPr lang="de-DE" sz="1200" dirty="0" err="1" smtClean="0"/>
              <a:t>close</a:t>
            </a:r>
            <a:r>
              <a:rPr lang="de-DE" sz="1200" dirty="0" smtClean="0"/>
              <a:t>)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door</a:t>
            </a:r>
            <a:r>
              <a:rPr lang="de-DE" sz="1200" dirty="0" smtClean="0"/>
              <a:t> (</a:t>
            </a:r>
            <a:r>
              <a:rPr lang="de-DE" sz="1200" dirty="0" err="1" smtClean="0"/>
              <a:t>stays</a:t>
            </a:r>
            <a:r>
              <a:rPr lang="de-DE" sz="1200" dirty="0" smtClean="0"/>
              <a:t> </a:t>
            </a:r>
            <a:r>
              <a:rPr lang="de-DE" sz="1200" dirty="0" err="1" smtClean="0"/>
              <a:t>closed</a:t>
            </a:r>
            <a:r>
              <a:rPr lang="de-DE" sz="1200" dirty="0" smtClean="0"/>
              <a:t>) </a:t>
            </a:r>
            <a:r>
              <a:rPr lang="de-DE" sz="1200" dirty="0" err="1"/>
              <a:t>until</a:t>
            </a:r>
            <a:r>
              <a:rPr lang="de-DE" sz="1200" dirty="0"/>
              <a:t> </a:t>
            </a:r>
            <a:r>
              <a:rPr lang="de-DE" sz="1200" dirty="0" err="1" smtClean="0"/>
              <a:t>ozone</a:t>
            </a:r>
            <a:r>
              <a:rPr lang="de-DE" sz="1200" dirty="0" smtClean="0"/>
              <a:t> </a:t>
            </a:r>
            <a:r>
              <a:rPr lang="de-DE" sz="1200" dirty="0" err="1" smtClean="0"/>
              <a:t>level</a:t>
            </a:r>
            <a:r>
              <a:rPr lang="de-DE" sz="1200" dirty="0" smtClean="0"/>
              <a:t> </a:t>
            </a:r>
            <a:r>
              <a:rPr lang="de-DE" sz="1200" dirty="0" err="1" smtClean="0"/>
              <a:t>is</a:t>
            </a:r>
            <a:r>
              <a:rPr lang="de-DE" sz="1200" dirty="0" smtClean="0"/>
              <a:t> </a:t>
            </a:r>
            <a:r>
              <a:rPr lang="de-DE" sz="1200" dirty="0" err="1" smtClean="0"/>
              <a:t>below</a:t>
            </a:r>
            <a:r>
              <a:rPr lang="de-DE" sz="1200" dirty="0" smtClean="0"/>
              <a:t> </a:t>
            </a:r>
            <a:r>
              <a:rPr lang="de-DE" sz="1200" dirty="0" err="1" smtClean="0"/>
              <a:t>threshold</a:t>
            </a:r>
            <a:r>
              <a:rPr lang="de-DE" sz="1200" dirty="0"/>
              <a:t> </a:t>
            </a:r>
            <a:r>
              <a:rPr lang="de-DE" sz="1200" dirty="0" smtClean="0"/>
              <a:t>(</a:t>
            </a:r>
            <a:r>
              <a:rPr lang="de-DE" sz="1200" dirty="0" err="1"/>
              <a:t>h</a:t>
            </a:r>
            <a:r>
              <a:rPr lang="de-DE" sz="1200" dirty="0" err="1" smtClean="0"/>
              <a:t>utch</a:t>
            </a:r>
            <a:r>
              <a:rPr lang="de-DE" sz="1200" dirty="0" smtClean="0"/>
              <a:t> </a:t>
            </a:r>
            <a:r>
              <a:rPr lang="de-DE" sz="1200" dirty="0" err="1" smtClean="0"/>
              <a:t>ventilation</a:t>
            </a:r>
            <a:r>
              <a:rPr lang="de-DE" sz="1200" dirty="0" smtClean="0"/>
              <a:t>).</a:t>
            </a:r>
            <a:endParaRPr lang="de-DE" sz="1200" dirty="0">
              <a:solidFill>
                <a:srgbClr val="FF0000"/>
              </a:solidFill>
            </a:endParaRPr>
          </a:p>
          <a:p>
            <a:pPr lvl="1"/>
            <a:r>
              <a:rPr lang="de-DE" sz="1200" dirty="0" smtClean="0"/>
              <a:t>Press </a:t>
            </a:r>
            <a:r>
              <a:rPr lang="de-DE" sz="1200" dirty="0" err="1" smtClean="0"/>
              <a:t>rotation</a:t>
            </a:r>
            <a:r>
              <a:rPr lang="de-DE" sz="1200" dirty="0" smtClean="0"/>
              <a:t> limited </a:t>
            </a:r>
            <a:r>
              <a:rPr lang="de-DE" sz="1200" dirty="0" err="1" smtClean="0"/>
              <a:t>to</a:t>
            </a:r>
            <a:r>
              <a:rPr lang="de-DE" sz="1200" dirty="0" smtClean="0"/>
              <a:t> +/-10deg (</a:t>
            </a:r>
            <a:r>
              <a:rPr lang="de-DE" sz="1200" dirty="0" err="1" smtClean="0"/>
              <a:t>temporary</a:t>
            </a:r>
            <a:r>
              <a:rPr lang="de-DE" sz="1200" dirty="0" smtClean="0"/>
              <a:t> safety </a:t>
            </a:r>
            <a:r>
              <a:rPr lang="de-DE" sz="1200" dirty="0" err="1" smtClean="0"/>
              <a:t>cover</a:t>
            </a:r>
            <a:r>
              <a:rPr lang="de-DE" sz="1200" dirty="0" smtClean="0"/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648072" cy="97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25442"/>
            <a:ext cx="3096344" cy="196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531" y="4328655"/>
            <a:ext cx="3497821" cy="196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47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497" y="836712"/>
            <a:ext cx="239553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473" y="2564904"/>
            <a:ext cx="2131367" cy="217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Technical Safety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May 2019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From Standalone experiment to Special Beamline Instrument 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67543" y="1412776"/>
            <a:ext cx="6048673" cy="4248472"/>
          </a:xfrm>
        </p:spPr>
        <p:txBody>
          <a:bodyPr/>
          <a:lstStyle/>
          <a:p>
            <a:pPr marL="0" indent="0">
              <a:buNone/>
            </a:pPr>
            <a:r>
              <a:rPr lang="de-DE" sz="1400" b="1" dirty="0" err="1" smtClean="0"/>
              <a:t>Hazards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during</a:t>
            </a:r>
            <a:r>
              <a:rPr lang="de-DE" sz="1400" b="1" dirty="0" smtClean="0"/>
              <a:t> Sample </a:t>
            </a:r>
            <a:r>
              <a:rPr lang="de-DE" sz="1400" b="1" dirty="0" err="1" smtClean="0"/>
              <a:t>Preparation</a:t>
            </a:r>
            <a:r>
              <a:rPr lang="de-DE" sz="1400" b="1" dirty="0" smtClean="0"/>
              <a:t>, </a:t>
            </a:r>
            <a:r>
              <a:rPr lang="de-DE" sz="1400" b="1" dirty="0" err="1" smtClean="0"/>
              <a:t>Positioning</a:t>
            </a:r>
            <a:r>
              <a:rPr lang="de-DE" sz="1400" b="1" dirty="0" smtClean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1200" b="1" dirty="0" err="1" smtClean="0"/>
              <a:t>Danger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of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being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crushed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during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assembly</a:t>
            </a:r>
            <a:r>
              <a:rPr lang="de-DE" sz="1200" b="1" dirty="0" smtClean="0"/>
              <a:t>, </a:t>
            </a:r>
            <a:r>
              <a:rPr lang="de-DE" sz="1200" b="1" dirty="0" err="1" smtClean="0"/>
              <a:t>alignment</a:t>
            </a:r>
            <a:r>
              <a:rPr lang="de-DE" sz="1200" b="1" dirty="0" smtClean="0"/>
              <a:t>, </a:t>
            </a:r>
            <a:r>
              <a:rPr lang="en-US" sz="1200" b="1" dirty="0"/>
              <a:t>sample </a:t>
            </a:r>
            <a:r>
              <a:rPr lang="en-US" sz="1200" b="1" dirty="0" smtClean="0"/>
              <a:t>positioning</a:t>
            </a:r>
          </a:p>
          <a:p>
            <a:pPr marL="628650" lvl="2" indent="0">
              <a:buNone/>
            </a:pPr>
            <a:r>
              <a:rPr lang="de-DE" sz="1200" dirty="0">
                <a:solidFill>
                  <a:prstClr val="black"/>
                </a:solidFill>
              </a:rPr>
              <a:t>→ </a:t>
            </a:r>
            <a:r>
              <a:rPr lang="en-US" sz="1200" dirty="0" smtClean="0"/>
              <a:t>Safety doors, interlock, </a:t>
            </a:r>
            <a:r>
              <a:rPr lang="de-DE" sz="1200" dirty="0" err="1"/>
              <a:t>o</a:t>
            </a:r>
            <a:r>
              <a:rPr lang="de-DE" sz="1200" dirty="0" err="1" smtClean="0"/>
              <a:t>peration</a:t>
            </a:r>
            <a:r>
              <a:rPr lang="de-DE" sz="1200" dirty="0" smtClean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closed</a:t>
            </a:r>
            <a:r>
              <a:rPr lang="de-DE" sz="1200" dirty="0"/>
              <a:t> safety </a:t>
            </a:r>
            <a:r>
              <a:rPr lang="de-DE" sz="1200" dirty="0" err="1"/>
              <a:t>door</a:t>
            </a:r>
            <a:r>
              <a:rPr lang="de-DE" sz="1200" dirty="0"/>
              <a:t>.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12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1200" b="1" dirty="0" err="1"/>
              <a:t>Danger</a:t>
            </a:r>
            <a:r>
              <a:rPr lang="de-DE" sz="1200" b="1" dirty="0"/>
              <a:t> </a:t>
            </a:r>
            <a:r>
              <a:rPr lang="de-DE" sz="1200" b="1" dirty="0" err="1"/>
              <a:t>of</a:t>
            </a:r>
            <a:r>
              <a:rPr lang="de-DE" sz="1200" b="1" dirty="0"/>
              <a:t> </a:t>
            </a:r>
            <a:r>
              <a:rPr lang="de-DE" sz="1200" b="1" dirty="0" err="1"/>
              <a:t>being</a:t>
            </a:r>
            <a:r>
              <a:rPr lang="de-DE" sz="1200" b="1" dirty="0"/>
              <a:t> hurt </a:t>
            </a:r>
            <a:r>
              <a:rPr lang="de-DE" sz="1200" b="1" dirty="0" err="1"/>
              <a:t>by</a:t>
            </a:r>
            <a:r>
              <a:rPr lang="de-DE" sz="1200" b="1" dirty="0"/>
              <a:t> </a:t>
            </a:r>
            <a:r>
              <a:rPr lang="de-DE" sz="1200" b="1" dirty="0" err="1"/>
              <a:t>blow</a:t>
            </a:r>
            <a:r>
              <a:rPr lang="de-DE" sz="1200" b="1" dirty="0"/>
              <a:t> out, </a:t>
            </a:r>
            <a:r>
              <a:rPr lang="de-DE" sz="1200" b="1" dirty="0" err="1" smtClean="0"/>
              <a:t>splinter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by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disintegrated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anvils</a:t>
            </a:r>
            <a:endParaRPr lang="de-DE" sz="1200" b="1" dirty="0"/>
          </a:p>
          <a:p>
            <a:pPr marL="361950" lvl="1" indent="0">
              <a:buNone/>
            </a:pPr>
            <a:r>
              <a:rPr lang="de-DE" sz="1200" dirty="0"/>
              <a:t>	→ </a:t>
            </a:r>
            <a:r>
              <a:rPr lang="de-DE" sz="1200" dirty="0" err="1"/>
              <a:t>Precise</a:t>
            </a:r>
            <a:r>
              <a:rPr lang="de-DE" sz="1200" dirty="0"/>
              <a:t> </a:t>
            </a:r>
            <a:r>
              <a:rPr lang="de-DE" sz="1200" dirty="0" err="1"/>
              <a:t>preparation</a:t>
            </a:r>
            <a:r>
              <a:rPr lang="de-DE" sz="1200" dirty="0"/>
              <a:t> </a:t>
            </a:r>
            <a:r>
              <a:rPr lang="de-DE" sz="1200" dirty="0" err="1" smtClean="0"/>
              <a:t>needed</a:t>
            </a:r>
            <a:r>
              <a:rPr lang="de-DE" sz="1200" dirty="0" smtClean="0"/>
              <a:t>: Probe </a:t>
            </a:r>
            <a:r>
              <a:rPr lang="de-DE" sz="1200" dirty="0" err="1" smtClean="0"/>
              <a:t>assembly</a:t>
            </a:r>
            <a:r>
              <a:rPr lang="de-DE" sz="1200" dirty="0" smtClean="0"/>
              <a:t> </a:t>
            </a:r>
            <a:r>
              <a:rPr lang="de-DE" sz="1200" dirty="0" err="1" smtClean="0"/>
              <a:t>parts</a:t>
            </a:r>
            <a:r>
              <a:rPr lang="de-DE" sz="1200" dirty="0" smtClean="0"/>
              <a:t> </a:t>
            </a:r>
            <a:r>
              <a:rPr lang="de-DE" sz="1200" dirty="0" err="1" smtClean="0"/>
              <a:t>have</a:t>
            </a:r>
            <a:r>
              <a:rPr lang="de-DE" sz="1200" dirty="0" smtClean="0"/>
              <a:t> </a:t>
            </a:r>
            <a:r>
              <a:rPr lang="de-DE" sz="1200" dirty="0" err="1" smtClean="0"/>
              <a:t>manufacturing</a:t>
            </a:r>
            <a:r>
              <a:rPr lang="de-DE" sz="1200" dirty="0" smtClean="0"/>
              <a:t> 	</a:t>
            </a:r>
            <a:r>
              <a:rPr lang="de-DE" sz="1200" dirty="0" err="1" smtClean="0"/>
              <a:t>tolerances</a:t>
            </a:r>
            <a:r>
              <a:rPr lang="de-DE" sz="1200" dirty="0" smtClean="0"/>
              <a:t> </a:t>
            </a:r>
            <a:r>
              <a:rPr lang="de-DE" sz="1200" dirty="0"/>
              <a:t>in µ </a:t>
            </a:r>
            <a:r>
              <a:rPr lang="de-DE" sz="1200" dirty="0" err="1"/>
              <a:t>region</a:t>
            </a:r>
            <a:r>
              <a:rPr lang="de-DE" sz="1200" dirty="0"/>
              <a:t>, </a:t>
            </a:r>
            <a:r>
              <a:rPr lang="de-DE" sz="1200" dirty="0" err="1" smtClean="0"/>
              <a:t>use</a:t>
            </a:r>
            <a:r>
              <a:rPr lang="de-DE" sz="1200" dirty="0" smtClean="0"/>
              <a:t> </a:t>
            </a:r>
            <a:r>
              <a:rPr lang="de-DE" sz="1200" dirty="0" err="1" smtClean="0"/>
              <a:t>flawless</a:t>
            </a:r>
            <a:r>
              <a:rPr lang="de-DE" sz="1200" dirty="0" smtClean="0"/>
              <a:t> </a:t>
            </a:r>
            <a:r>
              <a:rPr lang="de-DE" sz="1200" dirty="0" err="1"/>
              <a:t>parts</a:t>
            </a:r>
            <a:r>
              <a:rPr lang="de-DE" sz="1200" dirty="0"/>
              <a:t> </a:t>
            </a:r>
            <a:r>
              <a:rPr lang="de-DE" sz="1200" dirty="0" err="1" smtClean="0"/>
              <a:t>only</a:t>
            </a:r>
            <a:r>
              <a:rPr lang="de-DE" sz="1200" dirty="0" smtClean="0"/>
              <a:t>.</a:t>
            </a:r>
            <a:endParaRPr lang="de-DE" sz="1200" dirty="0"/>
          </a:p>
          <a:p>
            <a:pPr marL="361950" lvl="1" indent="0">
              <a:buNone/>
            </a:pPr>
            <a:r>
              <a:rPr lang="de-DE" sz="1200" dirty="0"/>
              <a:t>	→ </a:t>
            </a:r>
            <a:r>
              <a:rPr lang="de-DE" sz="1200" dirty="0" err="1"/>
              <a:t>D</a:t>
            </a:r>
            <a:r>
              <a:rPr lang="de-DE" sz="1200" dirty="0" err="1" smtClean="0"/>
              <a:t>ifferently</a:t>
            </a:r>
            <a:r>
              <a:rPr lang="de-DE" sz="1200" dirty="0" smtClean="0"/>
              <a:t> </a:t>
            </a:r>
            <a:r>
              <a:rPr lang="de-DE" sz="1200" dirty="0" err="1" smtClean="0"/>
              <a:t>sized</a:t>
            </a:r>
            <a:r>
              <a:rPr lang="de-DE" sz="1200" dirty="0" smtClean="0"/>
              <a:t> </a:t>
            </a:r>
            <a:r>
              <a:rPr lang="de-DE" sz="1200" dirty="0" err="1" smtClean="0"/>
              <a:t>setups</a:t>
            </a:r>
            <a:r>
              <a:rPr lang="de-DE" sz="1200" dirty="0" smtClean="0"/>
              <a:t> </a:t>
            </a:r>
            <a:r>
              <a:rPr lang="de-DE" sz="1200" dirty="0" err="1" smtClean="0"/>
              <a:t>mean</a:t>
            </a:r>
            <a:r>
              <a:rPr lang="de-DE" sz="1200" dirty="0" smtClean="0"/>
              <a:t> </a:t>
            </a:r>
            <a:r>
              <a:rPr lang="de-DE" sz="1200" dirty="0"/>
              <a:t>different </a:t>
            </a:r>
            <a:r>
              <a:rPr lang="de-DE" sz="1200" dirty="0" err="1" smtClean="0"/>
              <a:t>pre</a:t>
            </a:r>
            <a:r>
              <a:rPr lang="de-DE" sz="1200" dirty="0" smtClean="0"/>
              <a:t>-set </a:t>
            </a:r>
            <a:r>
              <a:rPr lang="de-DE" sz="1200" dirty="0" err="1" smtClean="0"/>
              <a:t>parameter</a:t>
            </a:r>
            <a:r>
              <a:rPr lang="de-DE" sz="1200" dirty="0"/>
              <a:t>, like </a:t>
            </a:r>
            <a:r>
              <a:rPr lang="de-DE" sz="1200" dirty="0" err="1"/>
              <a:t>pre</a:t>
            </a:r>
            <a:r>
              <a:rPr lang="de-DE" sz="1200" dirty="0"/>
              <a:t>-charge </a:t>
            </a:r>
            <a:r>
              <a:rPr lang="de-DE" sz="1200" dirty="0" smtClean="0"/>
              <a:t>	</a:t>
            </a:r>
            <a:r>
              <a:rPr lang="de-DE" sz="1200" dirty="0" err="1" smtClean="0"/>
              <a:t>pressure</a:t>
            </a:r>
            <a:r>
              <a:rPr lang="de-DE" sz="1200" dirty="0"/>
              <a:t>, </a:t>
            </a:r>
            <a:endParaRPr lang="de-DE" sz="1200" dirty="0" smtClean="0"/>
          </a:p>
          <a:p>
            <a:pPr marL="361950" lvl="1" indent="0">
              <a:buNone/>
            </a:pPr>
            <a:r>
              <a:rPr lang="de-DE" sz="1200" dirty="0"/>
              <a:t>	→ </a:t>
            </a:r>
            <a:r>
              <a:rPr lang="de-DE" sz="1200" dirty="0" smtClean="0"/>
              <a:t>After a </a:t>
            </a:r>
            <a:r>
              <a:rPr lang="de-DE" sz="1200" dirty="0" err="1" smtClean="0"/>
              <a:t>crash</a:t>
            </a:r>
            <a:r>
              <a:rPr lang="de-DE" sz="1200" dirty="0" smtClean="0"/>
              <a:t>, </a:t>
            </a:r>
            <a:r>
              <a:rPr lang="de-DE" sz="1200" dirty="0" err="1" smtClean="0"/>
              <a:t>rams</a:t>
            </a:r>
            <a:r>
              <a:rPr lang="de-DE" sz="1200" dirty="0" smtClean="0"/>
              <a:t> </a:t>
            </a:r>
            <a:r>
              <a:rPr lang="de-DE" sz="1200" dirty="0" err="1" smtClean="0"/>
              <a:t>positions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be</a:t>
            </a:r>
            <a:r>
              <a:rPr lang="de-DE" sz="1200" dirty="0" smtClean="0"/>
              <a:t> </a:t>
            </a:r>
            <a:r>
              <a:rPr lang="de-DE" sz="1200" dirty="0" err="1" smtClean="0"/>
              <a:t>recalibrated</a:t>
            </a:r>
            <a:r>
              <a:rPr lang="de-DE" sz="1200" dirty="0" smtClean="0"/>
              <a:t>	</a:t>
            </a:r>
          </a:p>
          <a:p>
            <a:pPr marL="361950" lvl="1" indent="0">
              <a:buNone/>
            </a:pPr>
            <a:r>
              <a:rPr lang="de-DE" sz="1200" dirty="0"/>
              <a:t>	</a:t>
            </a:r>
            <a:r>
              <a:rPr lang="de-DE" sz="1200" dirty="0" smtClean="0"/>
              <a:t>→ Operation </a:t>
            </a:r>
            <a:r>
              <a:rPr lang="de-DE" sz="1200" dirty="0" err="1"/>
              <a:t>only</a:t>
            </a:r>
            <a:r>
              <a:rPr lang="de-DE" sz="1200" dirty="0"/>
              <a:t> </a:t>
            </a:r>
            <a:r>
              <a:rPr lang="de-DE" sz="1200" dirty="0" err="1"/>
              <a:t>by</a:t>
            </a:r>
            <a:r>
              <a:rPr lang="de-DE" sz="1200" dirty="0"/>
              <a:t> </a:t>
            </a:r>
            <a:r>
              <a:rPr lang="de-DE" sz="1200" dirty="0" err="1"/>
              <a:t>experienced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trained</a:t>
            </a:r>
            <a:r>
              <a:rPr lang="de-DE" sz="1200" dirty="0"/>
              <a:t> </a:t>
            </a:r>
            <a:r>
              <a:rPr lang="de-DE" sz="1200" dirty="0" err="1"/>
              <a:t>person</a:t>
            </a:r>
            <a:endParaRPr lang="de-DE" sz="1200" dirty="0"/>
          </a:p>
          <a:p>
            <a:pPr marL="628650" lvl="2" indent="0">
              <a:buNone/>
            </a:pPr>
            <a:r>
              <a:rPr lang="de-DE" sz="1200" dirty="0" smtClean="0"/>
              <a:t>	→ Maintenance </a:t>
            </a:r>
            <a:r>
              <a:rPr lang="de-DE" sz="1200" dirty="0" err="1"/>
              <a:t>only</a:t>
            </a:r>
            <a:r>
              <a:rPr lang="de-DE" sz="1200" dirty="0"/>
              <a:t> </a:t>
            </a:r>
            <a:r>
              <a:rPr lang="de-DE" sz="1200" dirty="0" err="1"/>
              <a:t>by</a:t>
            </a:r>
            <a:r>
              <a:rPr lang="de-DE" sz="1200" dirty="0"/>
              <a:t> </a:t>
            </a:r>
            <a:r>
              <a:rPr lang="de-DE" sz="1200" dirty="0" err="1"/>
              <a:t>beamline</a:t>
            </a:r>
            <a:r>
              <a:rPr lang="de-DE" sz="1200" dirty="0"/>
              <a:t> </a:t>
            </a:r>
            <a:r>
              <a:rPr lang="de-DE" sz="1200" dirty="0" err="1" smtClean="0"/>
              <a:t>personnel</a:t>
            </a:r>
            <a:r>
              <a:rPr lang="de-DE" sz="1200" dirty="0" smtClean="0"/>
              <a:t> (</a:t>
            </a:r>
            <a:r>
              <a:rPr lang="de-DE" sz="1200" dirty="0" err="1" smtClean="0"/>
              <a:t>recovered</a:t>
            </a:r>
            <a:r>
              <a:rPr lang="de-DE" sz="1200" dirty="0" smtClean="0"/>
              <a:t> </a:t>
            </a:r>
            <a:r>
              <a:rPr lang="de-DE" sz="1200" dirty="0" err="1" smtClean="0"/>
              <a:t>anvils</a:t>
            </a:r>
            <a:r>
              <a:rPr lang="de-DE" sz="1200" dirty="0" smtClean="0"/>
              <a:t> </a:t>
            </a:r>
            <a:r>
              <a:rPr lang="de-DE" sz="1200" dirty="0" err="1" smtClean="0"/>
              <a:t>may</a:t>
            </a:r>
            <a:r>
              <a:rPr lang="de-DE" sz="1200" dirty="0" smtClean="0"/>
              <a:t> break </a:t>
            </a:r>
            <a:r>
              <a:rPr lang="de-DE" sz="1200" dirty="0" err="1" smtClean="0"/>
              <a:t>days</a:t>
            </a:r>
            <a:r>
              <a:rPr lang="de-DE" sz="1200" dirty="0" smtClean="0"/>
              <a:t> after high </a:t>
            </a:r>
            <a:r>
              <a:rPr lang="de-DE" sz="1200" dirty="0" err="1" smtClean="0"/>
              <a:t>pressure</a:t>
            </a:r>
            <a:r>
              <a:rPr lang="de-DE" sz="1200" dirty="0" smtClean="0"/>
              <a:t> </a:t>
            </a:r>
            <a:r>
              <a:rPr lang="de-DE" sz="1200" dirty="0" err="1" smtClean="0"/>
              <a:t>experiments</a:t>
            </a:r>
            <a:r>
              <a:rPr lang="de-DE" sz="1200" dirty="0" smtClean="0"/>
              <a:t> &gt; safety </a:t>
            </a:r>
            <a:r>
              <a:rPr lang="de-DE" sz="1200" dirty="0" err="1" smtClean="0"/>
              <a:t>glasses</a:t>
            </a:r>
            <a:r>
              <a:rPr lang="de-DE" sz="1200" dirty="0" smtClean="0"/>
              <a:t>)</a:t>
            </a:r>
            <a:endParaRPr lang="de-DE" sz="1200" dirty="0"/>
          </a:p>
          <a:p>
            <a:pPr marL="361950" lvl="1" indent="0">
              <a:buNone/>
            </a:pPr>
            <a:endParaRPr lang="de-DE" sz="1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1200" b="1" dirty="0" err="1" smtClean="0"/>
              <a:t>Machining</a:t>
            </a:r>
            <a:r>
              <a:rPr lang="de-DE" sz="1200" b="1" dirty="0"/>
              <a:t>, </a:t>
            </a:r>
            <a:r>
              <a:rPr lang="de-DE" sz="1200" b="1" dirty="0" err="1"/>
              <a:t>preparation</a:t>
            </a:r>
            <a:r>
              <a:rPr lang="de-DE" sz="1200" b="1" dirty="0"/>
              <a:t> lab </a:t>
            </a:r>
            <a:r>
              <a:rPr lang="de-DE" sz="1200" dirty="0"/>
              <a:t>(</a:t>
            </a:r>
            <a:r>
              <a:rPr lang="de-DE" sz="1200" dirty="0" err="1"/>
              <a:t>diamond</a:t>
            </a:r>
            <a:r>
              <a:rPr lang="de-DE" sz="1200" dirty="0"/>
              <a:t> </a:t>
            </a:r>
            <a:r>
              <a:rPr lang="de-DE" sz="1200" dirty="0" err="1"/>
              <a:t>saw</a:t>
            </a:r>
            <a:r>
              <a:rPr lang="de-DE" sz="1200" dirty="0"/>
              <a:t>, </a:t>
            </a:r>
            <a:r>
              <a:rPr lang="de-DE" sz="1200" dirty="0" err="1"/>
              <a:t>drilling</a:t>
            </a:r>
            <a:r>
              <a:rPr lang="de-DE" sz="1200" dirty="0"/>
              <a:t>, </a:t>
            </a:r>
            <a:r>
              <a:rPr lang="de-DE" sz="1200" dirty="0" smtClean="0"/>
              <a:t>CNC, </a:t>
            </a:r>
            <a:r>
              <a:rPr lang="de-DE" sz="1200" dirty="0" err="1" smtClean="0"/>
              <a:t>lathe</a:t>
            </a:r>
            <a:r>
              <a:rPr lang="de-DE" sz="1200" dirty="0" smtClean="0"/>
              <a:t>, stereo-</a:t>
            </a:r>
            <a:r>
              <a:rPr lang="de-DE" sz="1200" dirty="0" err="1" smtClean="0"/>
              <a:t>microscope</a:t>
            </a:r>
            <a:r>
              <a:rPr lang="de-DE" sz="1200" dirty="0" smtClean="0"/>
              <a:t>, </a:t>
            </a:r>
            <a:r>
              <a:rPr lang="de-DE" sz="1200" dirty="0" err="1" smtClean="0"/>
              <a:t>precision</a:t>
            </a:r>
            <a:r>
              <a:rPr lang="de-DE" sz="1200" dirty="0" smtClean="0"/>
              <a:t> </a:t>
            </a:r>
            <a:r>
              <a:rPr lang="de-DE" sz="1200" dirty="0" err="1" smtClean="0"/>
              <a:t>welder</a:t>
            </a:r>
            <a:r>
              <a:rPr lang="de-DE" sz="1200" dirty="0" smtClean="0"/>
              <a:t>, </a:t>
            </a:r>
            <a:r>
              <a:rPr lang="de-DE" sz="1200" dirty="0" err="1" smtClean="0"/>
              <a:t>furnaces</a:t>
            </a:r>
            <a:r>
              <a:rPr lang="de-DE" sz="1200" dirty="0" smtClean="0"/>
              <a:t>, ..) </a:t>
            </a:r>
            <a:endParaRPr lang="de-DE" sz="1200" dirty="0"/>
          </a:p>
          <a:p>
            <a:pPr marL="361950" lvl="1" indent="0">
              <a:buNone/>
            </a:pPr>
            <a:r>
              <a:rPr lang="de-DE" sz="1200" dirty="0"/>
              <a:t>	</a:t>
            </a:r>
            <a:r>
              <a:rPr lang="en-US" sz="1200" dirty="0"/>
              <a:t>→ further restriction in use of machines </a:t>
            </a:r>
            <a:r>
              <a:rPr lang="en-US" sz="1200" dirty="0" smtClean="0"/>
              <a:t>needed, trained person only</a:t>
            </a:r>
            <a:endParaRPr lang="de-DE" sz="1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05554"/>
            <a:ext cx="658805" cy="86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76" y="3859319"/>
            <a:ext cx="488428" cy="50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668993"/>
            <a:ext cx="2471818" cy="185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43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feil nach rechts 33"/>
          <p:cNvSpPr/>
          <p:nvPr/>
        </p:nvSpPr>
        <p:spPr>
          <a:xfrm>
            <a:off x="2624262" y="3789040"/>
            <a:ext cx="648072" cy="144016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6" name="Pfeil nach rechts 5"/>
          <p:cNvSpPr/>
          <p:nvPr/>
        </p:nvSpPr>
        <p:spPr>
          <a:xfrm>
            <a:off x="2627784" y="3429000"/>
            <a:ext cx="648072" cy="144016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1115616" y="3704424"/>
            <a:ext cx="1584176" cy="39604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D3 Radiation </a:t>
            </a:r>
            <a:r>
              <a:rPr lang="de-DE" sz="1200" dirty="0" err="1" smtClean="0">
                <a:solidFill>
                  <a:schemeClr val="tx1"/>
                </a:solidFill>
              </a:rPr>
              <a:t>protection</a:t>
            </a:r>
            <a:endParaRPr lang="de-DE" sz="1200" dirty="0" smtClean="0">
              <a:solidFill>
                <a:schemeClr val="tx1"/>
              </a:solidFill>
            </a:endParaRPr>
          </a:p>
        </p:txBody>
      </p:sp>
      <p:sp>
        <p:nvSpPr>
          <p:cNvPr id="20" name="Pfeil nach rechts 19"/>
          <p:cNvSpPr/>
          <p:nvPr/>
        </p:nvSpPr>
        <p:spPr>
          <a:xfrm>
            <a:off x="2627784" y="4221088"/>
            <a:ext cx="648072" cy="144016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1115616" y="4185083"/>
            <a:ext cx="1584176" cy="2520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MPS interlock</a:t>
            </a:r>
          </a:p>
        </p:txBody>
      </p:sp>
      <p:sp>
        <p:nvSpPr>
          <p:cNvPr id="32" name="Rechteck 31"/>
          <p:cNvSpPr/>
          <p:nvPr/>
        </p:nvSpPr>
        <p:spPr>
          <a:xfrm>
            <a:off x="6722304" y="1628800"/>
            <a:ext cx="2098168" cy="21602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smtClean="0">
                <a:solidFill>
                  <a:schemeClr val="tx1"/>
                </a:solidFill>
              </a:rPr>
              <a:t>Technical Infrastructure</a:t>
            </a:r>
          </a:p>
          <a:p>
            <a:endParaRPr lang="de-DE" sz="1600" dirty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endParaRPr lang="de-DE" sz="1600" dirty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  <a:p>
            <a:endParaRPr lang="de-DE" sz="1600" dirty="0">
              <a:solidFill>
                <a:schemeClr val="tx1"/>
              </a:solidFill>
            </a:endParaRPr>
          </a:p>
          <a:p>
            <a:endParaRPr lang="de-DE" sz="1600" dirty="0" smtClean="0">
              <a:solidFill>
                <a:schemeClr val="tx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1115616" y="3284984"/>
            <a:ext cx="1584176" cy="3600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D5 Safety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dirty="0" smtClean="0"/>
              <a:t>5. Safety Organization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May 2019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P61B Safety Organization at PETRA III Exp. Hall North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59532" y="1340768"/>
            <a:ext cx="4536503" cy="864096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smtClean="0"/>
              <a:t>Safety Personnel, active in hall north</a:t>
            </a:r>
            <a:endParaRPr lang="en-US" sz="1600" b="1" dirty="0"/>
          </a:p>
          <a:p>
            <a:r>
              <a:rPr lang="en-US" sz="1600" dirty="0"/>
              <a:t>Maintain safety communication!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Staff situation!</a:t>
            </a:r>
          </a:p>
        </p:txBody>
      </p:sp>
      <p:sp>
        <p:nvSpPr>
          <p:cNvPr id="5" name="Rechteck 4"/>
          <p:cNvSpPr/>
          <p:nvPr/>
        </p:nvSpPr>
        <p:spPr>
          <a:xfrm>
            <a:off x="3311860" y="2960948"/>
            <a:ext cx="3960440" cy="2448272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smtClean="0">
                <a:solidFill>
                  <a:schemeClr val="tx1"/>
                </a:solidFill>
              </a:rPr>
              <a:t>PETRA III Ext. Hall North</a:t>
            </a:r>
          </a:p>
          <a:p>
            <a:pPr algn="ctr"/>
            <a:endParaRPr lang="de-DE" sz="1600" dirty="0">
              <a:solidFill>
                <a:schemeClr val="tx1"/>
              </a:solidFill>
            </a:endParaRPr>
          </a:p>
          <a:p>
            <a:pPr algn="ctr"/>
            <a:endParaRPr lang="de-DE" sz="1600" dirty="0" smtClean="0">
              <a:solidFill>
                <a:schemeClr val="tx1"/>
              </a:solidFill>
            </a:endParaRPr>
          </a:p>
          <a:p>
            <a:pPr algn="ctr"/>
            <a:endParaRPr lang="de-DE" sz="1600" dirty="0">
              <a:solidFill>
                <a:schemeClr val="tx1"/>
              </a:solidFill>
            </a:endParaRPr>
          </a:p>
          <a:p>
            <a:pPr algn="ctr"/>
            <a:endParaRPr lang="de-DE" sz="1600" dirty="0" smtClean="0">
              <a:solidFill>
                <a:schemeClr val="tx1"/>
              </a:solidFill>
            </a:endParaRPr>
          </a:p>
          <a:p>
            <a:pPr algn="ctr"/>
            <a:endParaRPr lang="de-DE" sz="1600" dirty="0">
              <a:solidFill>
                <a:schemeClr val="tx1"/>
              </a:solidFill>
            </a:endParaRPr>
          </a:p>
          <a:p>
            <a:pPr algn="ctr"/>
            <a:endParaRPr lang="de-DE" sz="1600" dirty="0" smtClean="0">
              <a:solidFill>
                <a:schemeClr val="tx1"/>
              </a:solidFill>
            </a:endParaRPr>
          </a:p>
          <a:p>
            <a:pPr algn="ctr"/>
            <a:endParaRPr lang="de-DE" sz="1600" dirty="0">
              <a:solidFill>
                <a:schemeClr val="tx1"/>
              </a:solidFill>
            </a:endParaRPr>
          </a:p>
          <a:p>
            <a:pPr algn="ctr"/>
            <a:endParaRPr lang="de-DE" sz="1600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4029369"/>
            <a:ext cx="2360439" cy="671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25144"/>
            <a:ext cx="792088" cy="52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4499991" y="5229200"/>
            <a:ext cx="2520281" cy="3600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200" dirty="0" err="1" smtClean="0">
                <a:solidFill>
                  <a:schemeClr val="tx1"/>
                </a:solidFill>
              </a:rPr>
              <a:t>Beamline</a:t>
            </a:r>
            <a:r>
              <a:rPr lang="de-DE" sz="1200" dirty="0" smtClean="0">
                <a:solidFill>
                  <a:schemeClr val="tx1"/>
                </a:solidFill>
              </a:rPr>
              <a:t> Manager: </a:t>
            </a:r>
            <a:r>
              <a:rPr lang="de-DE" sz="1200" dirty="0" err="1" smtClean="0">
                <a:solidFill>
                  <a:schemeClr val="tx1"/>
                </a:solidFill>
              </a:rPr>
              <a:t>hutches</a:t>
            </a:r>
            <a:r>
              <a:rPr lang="de-DE" sz="1200" dirty="0" smtClean="0">
                <a:solidFill>
                  <a:schemeClr val="tx1"/>
                </a:solidFill>
              </a:rPr>
              <a:t> +</a:t>
            </a:r>
            <a:r>
              <a:rPr lang="de-DE" sz="1200" dirty="0" err="1" smtClean="0">
                <a:solidFill>
                  <a:schemeClr val="tx1"/>
                </a:solidFill>
              </a:rPr>
              <a:t>labs</a:t>
            </a:r>
            <a:endParaRPr lang="de-DE" sz="1200" dirty="0" smtClean="0">
              <a:solidFill>
                <a:schemeClr val="tx1"/>
              </a:solidFill>
            </a:endParaRPr>
          </a:p>
          <a:p>
            <a:r>
              <a:rPr lang="de-DE" sz="1200" smtClean="0">
                <a:solidFill>
                  <a:schemeClr val="tx1"/>
                </a:solidFill>
              </a:rPr>
              <a:t>Engineer</a:t>
            </a:r>
            <a:endParaRPr lang="de-DE" sz="1200" dirty="0" smtClean="0">
              <a:solidFill>
                <a:srgbClr val="FF000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671220" y="3212976"/>
            <a:ext cx="1933228" cy="50405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hall </a:t>
            </a:r>
            <a:r>
              <a:rPr lang="de-DE" sz="1200" dirty="0" err="1" smtClean="0">
                <a:solidFill>
                  <a:schemeClr val="tx1"/>
                </a:solidFill>
              </a:rPr>
              <a:t>technician</a:t>
            </a:r>
            <a:r>
              <a:rPr lang="de-DE" sz="1200" dirty="0" smtClean="0">
                <a:solidFill>
                  <a:schemeClr val="tx1"/>
                </a:solidFill>
              </a:rPr>
              <a:t> = </a:t>
            </a:r>
          </a:p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safety </a:t>
            </a:r>
            <a:r>
              <a:rPr lang="de-DE" sz="1200" dirty="0" err="1" smtClean="0">
                <a:solidFill>
                  <a:schemeClr val="tx1"/>
                </a:solidFill>
              </a:rPr>
              <a:t>officer</a:t>
            </a:r>
            <a:r>
              <a:rPr lang="de-DE" sz="1200" dirty="0" smtClean="0">
                <a:solidFill>
                  <a:schemeClr val="tx1"/>
                </a:solidFill>
              </a:rPr>
              <a:t> hall </a:t>
            </a:r>
            <a:r>
              <a:rPr lang="de-DE" sz="1200" dirty="0" err="1" smtClean="0">
                <a:solidFill>
                  <a:schemeClr val="tx1"/>
                </a:solidFill>
              </a:rPr>
              <a:t>north</a:t>
            </a:r>
            <a:endParaRPr lang="de-DE" sz="1200" dirty="0" smtClean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660232" y="3933056"/>
            <a:ext cx="1440160" cy="3717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rgbClr val="FF0000"/>
                </a:solidFill>
              </a:rPr>
              <a:t>„</a:t>
            </a:r>
            <a:r>
              <a:rPr lang="de-DE" sz="1200" dirty="0" err="1" smtClean="0">
                <a:solidFill>
                  <a:srgbClr val="FF0000"/>
                </a:solidFill>
              </a:rPr>
              <a:t>voluntary</a:t>
            </a:r>
            <a:r>
              <a:rPr lang="de-DE" sz="1200" dirty="0" smtClean="0">
                <a:solidFill>
                  <a:srgbClr val="FF0000"/>
                </a:solidFill>
              </a:rPr>
              <a:t>“ hall safety </a:t>
            </a:r>
            <a:r>
              <a:rPr lang="de-DE" sz="1200" dirty="0" err="1" smtClean="0">
                <a:solidFill>
                  <a:srgbClr val="FF0000"/>
                </a:solidFill>
              </a:rPr>
              <a:t>officer</a:t>
            </a:r>
            <a:endParaRPr lang="de-DE" sz="1200" dirty="0" smtClean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671220" y="4604525"/>
            <a:ext cx="1429172" cy="26463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 smtClean="0">
                <a:solidFill>
                  <a:schemeClr val="tx1"/>
                </a:solidFill>
              </a:rPr>
              <a:t>local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first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aider</a:t>
            </a:r>
            <a:endParaRPr lang="de-DE" sz="1200" dirty="0" smtClean="0">
              <a:solidFill>
                <a:schemeClr val="tx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562002" y="2276872"/>
            <a:ext cx="4104456" cy="50405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solidFill>
                  <a:srgbClr val="FF0000"/>
                </a:solidFill>
              </a:rPr>
              <a:t>P</a:t>
            </a:r>
            <a:r>
              <a:rPr lang="de-DE" sz="1400" dirty="0" smtClean="0">
                <a:solidFill>
                  <a:srgbClr val="FF0000"/>
                </a:solidFill>
              </a:rPr>
              <a:t>osition </a:t>
            </a:r>
            <a:r>
              <a:rPr lang="de-DE" sz="1400" dirty="0" err="1" smtClean="0">
                <a:solidFill>
                  <a:srgbClr val="FF0000"/>
                </a:solidFill>
              </a:rPr>
              <a:t>of</a:t>
            </a:r>
            <a:r>
              <a:rPr lang="de-DE" sz="1400" dirty="0" smtClean="0">
                <a:solidFill>
                  <a:srgbClr val="FF0000"/>
                </a:solidFill>
              </a:rPr>
              <a:t> </a:t>
            </a:r>
            <a:r>
              <a:rPr lang="de-DE" sz="1400" dirty="0" err="1" smtClean="0">
                <a:solidFill>
                  <a:srgbClr val="FF0000"/>
                </a:solidFill>
              </a:rPr>
              <a:t>main</a:t>
            </a:r>
            <a:r>
              <a:rPr lang="de-DE" sz="1400" dirty="0" smtClean="0">
                <a:solidFill>
                  <a:srgbClr val="FF0000"/>
                </a:solidFill>
              </a:rPr>
              <a:t> safety </a:t>
            </a:r>
            <a:r>
              <a:rPr lang="de-DE" sz="1400" dirty="0" err="1" smtClean="0">
                <a:solidFill>
                  <a:srgbClr val="FF0000"/>
                </a:solidFill>
              </a:rPr>
              <a:t>responsible</a:t>
            </a:r>
            <a:r>
              <a:rPr lang="de-DE" sz="1400" dirty="0" smtClean="0">
                <a:solidFill>
                  <a:srgbClr val="FF0000"/>
                </a:solidFill>
              </a:rPr>
              <a:t> </a:t>
            </a:r>
            <a:r>
              <a:rPr lang="de-DE" sz="1400" dirty="0" err="1" smtClean="0">
                <a:solidFill>
                  <a:srgbClr val="FF0000"/>
                </a:solidFill>
              </a:rPr>
              <a:t>for</a:t>
            </a:r>
            <a:r>
              <a:rPr lang="de-DE" sz="1400" dirty="0" smtClean="0">
                <a:solidFill>
                  <a:srgbClr val="FF0000"/>
                </a:solidFill>
              </a:rPr>
              <a:t> DESY  Photon Science </a:t>
            </a:r>
            <a:r>
              <a:rPr lang="de-DE" sz="1400" dirty="0" err="1" smtClean="0">
                <a:solidFill>
                  <a:srgbClr val="FF0000"/>
                </a:solidFill>
              </a:rPr>
              <a:t>is</a:t>
            </a:r>
            <a:r>
              <a:rPr lang="de-DE" sz="1400" dirty="0" smtClean="0">
                <a:solidFill>
                  <a:srgbClr val="FF0000"/>
                </a:solidFill>
              </a:rPr>
              <a:t> </a:t>
            </a:r>
            <a:r>
              <a:rPr lang="de-DE" sz="1400" dirty="0" err="1" smtClean="0">
                <a:solidFill>
                  <a:srgbClr val="FF0000"/>
                </a:solidFill>
              </a:rPr>
              <a:t>about</a:t>
            </a:r>
            <a:r>
              <a:rPr lang="de-DE" sz="1400" dirty="0" smtClean="0">
                <a:solidFill>
                  <a:srgbClr val="FF0000"/>
                </a:solidFill>
              </a:rPr>
              <a:t> </a:t>
            </a:r>
            <a:r>
              <a:rPr lang="de-DE" sz="1400" dirty="0" err="1" smtClean="0">
                <a:solidFill>
                  <a:srgbClr val="FF0000"/>
                </a:solidFill>
              </a:rPr>
              <a:t>to</a:t>
            </a:r>
            <a:r>
              <a:rPr lang="de-DE" sz="1400" dirty="0" smtClean="0">
                <a:solidFill>
                  <a:srgbClr val="FF0000"/>
                </a:solidFill>
              </a:rPr>
              <a:t> </a:t>
            </a:r>
            <a:r>
              <a:rPr lang="de-DE" sz="1400" dirty="0" err="1" smtClean="0">
                <a:solidFill>
                  <a:srgbClr val="FF0000"/>
                </a:solidFill>
              </a:rPr>
              <a:t>be</a:t>
            </a:r>
            <a:r>
              <a:rPr lang="de-DE" sz="1400" dirty="0" smtClean="0">
                <a:solidFill>
                  <a:srgbClr val="FF0000"/>
                </a:solidFill>
              </a:rPr>
              <a:t> </a:t>
            </a:r>
            <a:r>
              <a:rPr lang="de-DE" sz="1400" dirty="0" err="1" smtClean="0">
                <a:solidFill>
                  <a:srgbClr val="FF0000"/>
                </a:solidFill>
              </a:rPr>
              <a:t>filled</a:t>
            </a:r>
            <a:r>
              <a:rPr lang="de-DE" sz="1400" dirty="0" smtClean="0">
                <a:solidFill>
                  <a:srgbClr val="FF0000"/>
                </a:solidFill>
              </a:rPr>
              <a:t> in → </a:t>
            </a:r>
            <a:r>
              <a:rPr lang="de-DE" sz="1400" dirty="0" err="1" smtClean="0">
                <a:solidFill>
                  <a:srgbClr val="FF0000"/>
                </a:solidFill>
              </a:rPr>
              <a:t>training</a:t>
            </a:r>
            <a:r>
              <a:rPr lang="de-DE" sz="1400" dirty="0" smtClean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1115616" y="2765324"/>
            <a:ext cx="6089129" cy="3058320"/>
            <a:chOff x="1043608" y="2713277"/>
            <a:chExt cx="6089129" cy="3058320"/>
          </a:xfrm>
        </p:grpSpPr>
        <p:sp>
          <p:nvSpPr>
            <p:cNvPr id="21" name="Pfeil nach rechts 20"/>
            <p:cNvSpPr/>
            <p:nvPr/>
          </p:nvSpPr>
          <p:spPr>
            <a:xfrm>
              <a:off x="2552254" y="4625325"/>
              <a:ext cx="648072" cy="144016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1043608" y="4442747"/>
              <a:ext cx="1584176" cy="5921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Technical </a:t>
              </a:r>
              <a:r>
                <a:rPr lang="de-DE" sz="1200" dirty="0" err="1" smtClean="0">
                  <a:solidFill>
                    <a:schemeClr val="tx1"/>
                  </a:solidFill>
                </a:rPr>
                <a:t>emergency</a:t>
              </a:r>
              <a:r>
                <a:rPr lang="de-DE" sz="1200" dirty="0" smtClean="0">
                  <a:solidFill>
                    <a:schemeClr val="tx1"/>
                  </a:solidFill>
                </a:rPr>
                <a:t> service</a:t>
              </a:r>
            </a:p>
          </p:txBody>
        </p:sp>
        <p:sp>
          <p:nvSpPr>
            <p:cNvPr id="29" name="Pfeil nach rechts 28"/>
            <p:cNvSpPr/>
            <p:nvPr/>
          </p:nvSpPr>
          <p:spPr>
            <a:xfrm rot="8814347">
              <a:off x="6730662" y="2713277"/>
              <a:ext cx="402075" cy="150074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0" name="Pfeil nach rechts 29"/>
            <p:cNvSpPr/>
            <p:nvPr/>
          </p:nvSpPr>
          <p:spPr>
            <a:xfrm rot="16200000">
              <a:off x="5212686" y="5584191"/>
              <a:ext cx="230796" cy="144016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7" name="Rechteck 26"/>
          <p:cNvSpPr/>
          <p:nvPr/>
        </p:nvSpPr>
        <p:spPr>
          <a:xfrm>
            <a:off x="7020272" y="2456892"/>
            <a:ext cx="1008112" cy="32403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200" dirty="0" smtClean="0">
                <a:solidFill>
                  <a:schemeClr val="tx1"/>
                </a:solidFill>
              </a:rPr>
              <a:t>User Safety</a:t>
            </a:r>
          </a:p>
        </p:txBody>
      </p:sp>
      <p:sp>
        <p:nvSpPr>
          <p:cNvPr id="28" name="Rechteck 27"/>
          <p:cNvSpPr/>
          <p:nvPr/>
        </p:nvSpPr>
        <p:spPr>
          <a:xfrm>
            <a:off x="2771800" y="5733256"/>
            <a:ext cx="4392488" cy="5760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200" dirty="0" err="1" smtClean="0">
                <a:solidFill>
                  <a:srgbClr val="FF0000"/>
                </a:solidFill>
              </a:rPr>
              <a:t>from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project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to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>
                <a:solidFill>
                  <a:srgbClr val="FF0000"/>
                </a:solidFill>
              </a:rPr>
              <a:t>new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group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structure</a:t>
            </a:r>
            <a:r>
              <a:rPr lang="de-DE" sz="1200" dirty="0">
                <a:solidFill>
                  <a:srgbClr val="FF0000"/>
                </a:solidFill>
              </a:rPr>
              <a:t>:</a:t>
            </a:r>
            <a:r>
              <a:rPr lang="de-DE" sz="1200" dirty="0" smtClean="0">
                <a:solidFill>
                  <a:srgbClr val="FF0000"/>
                </a:solidFill>
              </a:rPr>
              <a:t>	  	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  <a:r>
              <a:rPr lang="de-DE" sz="1200" dirty="0" smtClean="0">
                <a:solidFill>
                  <a:srgbClr val="FF0000"/>
                </a:solidFill>
              </a:rPr>
              <a:t>         </a:t>
            </a:r>
            <a:r>
              <a:rPr lang="de-DE" sz="1200" dirty="0" err="1" smtClean="0">
                <a:solidFill>
                  <a:srgbClr val="FF0000"/>
                </a:solidFill>
              </a:rPr>
              <a:t>methods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wise</a:t>
            </a:r>
            <a:r>
              <a:rPr lang="de-DE" sz="1200" dirty="0" smtClean="0">
                <a:solidFill>
                  <a:srgbClr val="FF0000"/>
                </a:solidFill>
              </a:rPr>
              <a:t>, </a:t>
            </a:r>
            <a:r>
              <a:rPr lang="de-DE" sz="1200" dirty="0" err="1" smtClean="0">
                <a:solidFill>
                  <a:srgbClr val="FF0000"/>
                </a:solidFill>
              </a:rPr>
              <a:t>beamlines</a:t>
            </a:r>
            <a:r>
              <a:rPr lang="de-DE" sz="1200" dirty="0" smtClean="0">
                <a:solidFill>
                  <a:srgbClr val="FF0000"/>
                </a:solidFill>
              </a:rPr>
              <a:t> in different </a:t>
            </a:r>
            <a:r>
              <a:rPr lang="de-DE" sz="1200" dirty="0" err="1" smtClean="0">
                <a:solidFill>
                  <a:srgbClr val="FF0000"/>
                </a:solidFill>
              </a:rPr>
              <a:t>halls</a:t>
            </a:r>
            <a:r>
              <a:rPr lang="de-DE" sz="1200" dirty="0" smtClean="0">
                <a:solidFill>
                  <a:srgbClr val="FF0000"/>
                </a:solidFill>
              </a:rPr>
              <a:t>, </a:t>
            </a:r>
            <a:r>
              <a:rPr lang="de-DE" sz="1200" dirty="0" err="1" smtClean="0">
                <a:solidFill>
                  <a:srgbClr val="FF0000"/>
                </a:solidFill>
              </a:rPr>
              <a:t>new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group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leader</a:t>
            </a:r>
            <a:r>
              <a:rPr lang="de-DE" sz="1200" dirty="0" smtClean="0">
                <a:solidFill>
                  <a:srgbClr val="FF0000"/>
                </a:solidFill>
              </a:rPr>
              <a:t> 				→ </a:t>
            </a:r>
            <a:r>
              <a:rPr lang="de-DE" sz="1200" dirty="0" err="1" smtClean="0">
                <a:solidFill>
                  <a:srgbClr val="FF0000"/>
                </a:solidFill>
              </a:rPr>
              <a:t>communication</a:t>
            </a:r>
            <a:r>
              <a:rPr lang="de-DE" sz="1200" dirty="0" smtClean="0">
                <a:solidFill>
                  <a:srgbClr val="FF0000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22481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dirty="0" smtClean="0"/>
              <a:t>6. Safety Documentation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May 2019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P61B Safety Documentation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95536" y="1268760"/>
            <a:ext cx="7993135" cy="5256584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smtClean="0"/>
              <a:t>Documentation</a:t>
            </a:r>
            <a:endParaRPr lang="en-US" sz="16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1400" dirty="0"/>
              <a:t>CE </a:t>
            </a:r>
            <a:r>
              <a:rPr lang="de-DE" sz="1400" dirty="0" err="1" smtClean="0"/>
              <a:t>certified</a:t>
            </a:r>
            <a:r>
              <a:rPr lang="de-DE" sz="1400" dirty="0" smtClean="0"/>
              <a:t> press</a:t>
            </a:r>
            <a:endParaRPr lang="de-DE" sz="14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1400" dirty="0"/>
              <a:t>User Portal: </a:t>
            </a:r>
            <a:r>
              <a:rPr lang="de-DE" sz="1400" dirty="0" err="1"/>
              <a:t>Procedures</a:t>
            </a:r>
            <a:r>
              <a:rPr lang="de-DE" sz="1400" dirty="0"/>
              <a:t> in DOOR, </a:t>
            </a:r>
            <a:r>
              <a:rPr lang="de-DE" sz="1400" dirty="0" err="1"/>
              <a:t>implemented</a:t>
            </a:r>
            <a:endParaRPr lang="de-DE" sz="14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1400" dirty="0"/>
              <a:t>User: </a:t>
            </a:r>
            <a:r>
              <a:rPr lang="de-DE" sz="1400" dirty="0" err="1"/>
              <a:t>beamshutter</a:t>
            </a:r>
            <a:r>
              <a:rPr lang="de-DE" sz="1400" dirty="0"/>
              <a:t> </a:t>
            </a:r>
            <a:r>
              <a:rPr lang="de-DE" sz="1400" dirty="0" err="1"/>
              <a:t>permission</a:t>
            </a:r>
            <a:r>
              <a:rPr lang="de-DE" sz="1400" dirty="0"/>
              <a:t> </a:t>
            </a:r>
            <a:r>
              <a:rPr lang="de-DE" sz="1400" dirty="0" err="1"/>
              <a:t>training</a:t>
            </a:r>
            <a:r>
              <a:rPr lang="de-DE" sz="1400" dirty="0"/>
              <a:t>, press </a:t>
            </a:r>
            <a:r>
              <a:rPr lang="de-DE" sz="1400" dirty="0" err="1"/>
              <a:t>use</a:t>
            </a:r>
            <a:endParaRPr lang="de-DE" sz="14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1400" dirty="0" err="1" smtClean="0"/>
              <a:t>Manufacturer</a:t>
            </a:r>
            <a:r>
              <a:rPr lang="de-DE" sz="1400" dirty="0" smtClean="0"/>
              <a:t> </a:t>
            </a:r>
            <a:r>
              <a:rPr lang="de-DE" sz="1400" dirty="0" err="1" smtClean="0"/>
              <a:t>manual</a:t>
            </a:r>
            <a:r>
              <a:rPr lang="de-DE" sz="1400" dirty="0"/>
              <a:t> </a:t>
            </a:r>
            <a:r>
              <a:rPr lang="de-DE" sz="1400" dirty="0" smtClean="0"/>
              <a:t>&gt; </a:t>
            </a:r>
            <a:r>
              <a:rPr lang="de-DE" sz="1400" dirty="0" err="1" smtClean="0"/>
              <a:t>beamline</a:t>
            </a:r>
            <a:r>
              <a:rPr lang="de-DE" sz="1400" dirty="0" smtClean="0"/>
              <a:t> </a:t>
            </a:r>
            <a:r>
              <a:rPr lang="de-DE" sz="1400" dirty="0" err="1" smtClean="0"/>
              <a:t>manual</a:t>
            </a:r>
            <a:endParaRPr lang="de-DE" sz="1400" dirty="0" smtClean="0"/>
          </a:p>
          <a:p>
            <a:pPr marL="0" indent="0">
              <a:buNone/>
            </a:pPr>
            <a:r>
              <a:rPr lang="de-DE" sz="1400" b="1" dirty="0" smtClean="0"/>
              <a:t>..</a:t>
            </a:r>
            <a:r>
              <a:rPr lang="de-DE" sz="1400" b="1" dirty="0" err="1" smtClean="0"/>
              <a:t>to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be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done</a:t>
            </a:r>
            <a:endParaRPr lang="de-DE" sz="1400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de-DE" sz="1400" dirty="0" err="1" smtClean="0"/>
              <a:t>Risk</a:t>
            </a:r>
            <a:r>
              <a:rPr lang="de-DE" sz="1400" dirty="0" smtClean="0"/>
              <a:t> </a:t>
            </a:r>
            <a:r>
              <a:rPr lang="de-DE" sz="1400" dirty="0" err="1" smtClean="0"/>
              <a:t>assessment</a:t>
            </a:r>
            <a:r>
              <a:rPr lang="de-DE" sz="1400" dirty="0" smtClean="0"/>
              <a:t> </a:t>
            </a:r>
            <a:r>
              <a:rPr lang="de-DE" sz="1400" dirty="0" err="1" smtClean="0"/>
              <a:t>has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be</a:t>
            </a:r>
            <a:r>
              <a:rPr lang="de-DE" sz="1400" dirty="0" smtClean="0"/>
              <a:t> </a:t>
            </a:r>
            <a:r>
              <a:rPr lang="de-DE" sz="1400" dirty="0" err="1" smtClean="0"/>
              <a:t>updated</a:t>
            </a:r>
            <a:r>
              <a:rPr lang="de-DE" sz="1400" dirty="0" smtClean="0"/>
              <a:t> due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hutch</a:t>
            </a:r>
            <a:r>
              <a:rPr lang="de-DE" sz="1400" dirty="0" smtClean="0"/>
              <a:t> </a:t>
            </a:r>
            <a:r>
              <a:rPr lang="de-DE" sz="1400" dirty="0" err="1" smtClean="0"/>
              <a:t>environment</a:t>
            </a:r>
            <a:r>
              <a:rPr lang="de-DE" sz="1400" dirty="0" smtClean="0"/>
              <a:t> (</a:t>
            </a:r>
            <a:r>
              <a:rPr lang="de-DE" sz="1400" dirty="0" err="1" smtClean="0"/>
              <a:t>prep</a:t>
            </a:r>
            <a:r>
              <a:rPr lang="de-DE" sz="1400" dirty="0" smtClean="0"/>
              <a:t> lab), interlock,..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1400" dirty="0" smtClean="0"/>
              <a:t>Add </a:t>
            </a:r>
            <a:r>
              <a:rPr lang="de-DE" sz="1400" dirty="0" err="1" smtClean="0"/>
              <a:t>documentation</a:t>
            </a:r>
            <a:r>
              <a:rPr lang="de-DE" sz="1400" dirty="0" smtClean="0"/>
              <a:t> </a:t>
            </a:r>
            <a:r>
              <a:rPr lang="de-DE" sz="1400" dirty="0" err="1" smtClean="0"/>
              <a:t>about</a:t>
            </a:r>
            <a:r>
              <a:rPr lang="de-DE" sz="1400" dirty="0" smtClean="0"/>
              <a:t> additional safety </a:t>
            </a:r>
            <a:r>
              <a:rPr lang="de-DE" sz="1400" dirty="0" err="1" smtClean="0"/>
              <a:t>installations</a:t>
            </a:r>
            <a:r>
              <a:rPr lang="de-DE" sz="1400" dirty="0" smtClean="0"/>
              <a:t> (additional </a:t>
            </a:r>
            <a:r>
              <a:rPr lang="de-DE" sz="1400" dirty="0" err="1" smtClean="0"/>
              <a:t>pressure</a:t>
            </a:r>
            <a:r>
              <a:rPr lang="de-DE" sz="1400" dirty="0" smtClean="0"/>
              <a:t> </a:t>
            </a:r>
            <a:r>
              <a:rPr lang="de-DE" sz="1400" dirty="0" err="1" smtClean="0"/>
              <a:t>release</a:t>
            </a:r>
            <a:r>
              <a:rPr lang="de-DE" sz="1400" dirty="0" smtClean="0"/>
              <a:t> </a:t>
            </a:r>
            <a:r>
              <a:rPr lang="de-DE" sz="1400" dirty="0" err="1" smtClean="0"/>
              <a:t>control</a:t>
            </a:r>
            <a:r>
              <a:rPr lang="de-DE" sz="1400" dirty="0" smtClean="0"/>
              <a:t> </a:t>
            </a:r>
            <a:r>
              <a:rPr lang="de-DE" sz="1400" dirty="0" err="1" smtClean="0"/>
              <a:t>unit</a:t>
            </a:r>
            <a:r>
              <a:rPr lang="de-DE" sz="1400" dirty="0" smtClean="0"/>
              <a:t>, safety </a:t>
            </a:r>
            <a:r>
              <a:rPr lang="de-DE" sz="1400" dirty="0" err="1" smtClean="0"/>
              <a:t>doors</a:t>
            </a:r>
            <a:r>
              <a:rPr lang="de-DE" sz="1400" dirty="0" smtClean="0"/>
              <a:t>, </a:t>
            </a:r>
            <a:r>
              <a:rPr lang="de-DE" sz="1400" dirty="0" err="1" smtClean="0"/>
              <a:t>add</a:t>
            </a:r>
            <a:r>
              <a:rPr lang="de-DE" sz="1400" dirty="0" smtClean="0"/>
              <a:t>. </a:t>
            </a:r>
            <a:r>
              <a:rPr lang="de-DE" sz="1400" dirty="0" err="1" smtClean="0"/>
              <a:t>emergency-stop</a:t>
            </a:r>
            <a:r>
              <a:rPr lang="de-DE" sz="1400" dirty="0" smtClean="0"/>
              <a:t>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1400" dirty="0" smtClean="0"/>
              <a:t>Technical safety </a:t>
            </a:r>
            <a:r>
              <a:rPr lang="de-DE" sz="1400" dirty="0" err="1" smtClean="0"/>
              <a:t>installations</a:t>
            </a:r>
            <a:r>
              <a:rPr lang="de-DE" sz="1400" dirty="0" smtClean="0"/>
              <a:t> (interlock, </a:t>
            </a:r>
            <a:r>
              <a:rPr lang="de-DE" sz="1400" dirty="0" err="1" smtClean="0"/>
              <a:t>emergency</a:t>
            </a:r>
            <a:r>
              <a:rPr lang="de-DE" sz="1400" dirty="0" smtClean="0"/>
              <a:t>-off, </a:t>
            </a:r>
            <a:r>
              <a:rPr lang="de-DE" sz="1400" dirty="0" err="1" smtClean="0"/>
              <a:t>ozone</a:t>
            </a:r>
            <a:r>
              <a:rPr lang="de-DE" sz="1400" dirty="0" smtClean="0"/>
              <a:t>,..), </a:t>
            </a:r>
            <a:r>
              <a:rPr lang="de-DE" sz="1400" dirty="0" err="1" smtClean="0"/>
              <a:t>become</a:t>
            </a:r>
            <a:r>
              <a:rPr lang="de-DE" sz="1400" dirty="0" smtClean="0"/>
              <a:t> </a:t>
            </a:r>
            <a:r>
              <a:rPr lang="de-DE" sz="1400" dirty="0" err="1" smtClean="0"/>
              <a:t>part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regular</a:t>
            </a:r>
            <a:r>
              <a:rPr lang="de-DE" sz="1400" dirty="0" smtClean="0"/>
              <a:t> </a:t>
            </a:r>
            <a:r>
              <a:rPr lang="de-DE" sz="1400" dirty="0" err="1" smtClean="0"/>
              <a:t>tests</a:t>
            </a:r>
            <a:endParaRPr lang="de-DE" sz="14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de-DE" sz="1400" dirty="0" smtClean="0"/>
              <a:t>Operation </a:t>
            </a:r>
            <a:r>
              <a:rPr lang="de-DE" sz="1400" dirty="0" err="1" smtClean="0"/>
              <a:t>instructions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prep</a:t>
            </a:r>
            <a:r>
              <a:rPr lang="de-DE" sz="1400" dirty="0" smtClean="0"/>
              <a:t> lab,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be</a:t>
            </a:r>
            <a:r>
              <a:rPr lang="de-DE" sz="1400" dirty="0" smtClean="0"/>
              <a:t> </a:t>
            </a:r>
            <a:r>
              <a:rPr lang="de-DE" sz="1400" dirty="0" err="1" smtClean="0"/>
              <a:t>done</a:t>
            </a:r>
            <a:endParaRPr lang="de-DE" sz="1400" dirty="0" smtClean="0"/>
          </a:p>
          <a:p>
            <a:pPr marL="0" indent="0">
              <a:spcAft>
                <a:spcPts val="0"/>
              </a:spcAft>
              <a:buNone/>
            </a:pPr>
            <a:endParaRPr lang="de-DE" sz="14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475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/>
        </p:nvGrpSpPr>
        <p:grpSpPr>
          <a:xfrm>
            <a:off x="6084168" y="476672"/>
            <a:ext cx="2736304" cy="1702933"/>
            <a:chOff x="3275856" y="283463"/>
            <a:chExt cx="2860766" cy="168353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83463"/>
              <a:ext cx="2860766" cy="16835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</p:pic>
        <p:sp>
          <p:nvSpPr>
            <p:cNvPr id="7" name="Ellipse 6"/>
            <p:cNvSpPr/>
            <p:nvPr/>
          </p:nvSpPr>
          <p:spPr>
            <a:xfrm>
              <a:off x="4788024" y="1406388"/>
              <a:ext cx="792088" cy="360040"/>
            </a:xfrm>
            <a:prstGeom prst="ellipse">
              <a:avLst/>
            </a:prstGeom>
            <a:noFill/>
            <a:ln w="222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0648"/>
            <a:ext cx="2377988" cy="202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Summary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May 2019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Safety issues Very Large Press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95536" y="2414539"/>
            <a:ext cx="8568952" cy="454285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Beamlines Hall North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P61A: High-energy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wiggler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beamline: Engineering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Materials Science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station, under construction</a:t>
            </a:r>
          </a:p>
          <a:p>
            <a:r>
              <a:rPr lang="en-US" sz="1400" b="1" dirty="0" smtClean="0"/>
              <a:t>P61B: </a:t>
            </a:r>
            <a:r>
              <a:rPr lang="en-US" sz="1400" b="1" dirty="0"/>
              <a:t>Large Volume Press - Extreme Conditions (LVP-EC) </a:t>
            </a:r>
            <a:r>
              <a:rPr lang="en-US" sz="1400" b="1" dirty="0" smtClean="0"/>
              <a:t>beamline under construction,          LVP in offline operation</a:t>
            </a:r>
          </a:p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P62 Small Angle X-ray Scattering,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under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construction</a:t>
            </a:r>
          </a:p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P63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(open slot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P64 Advanced X-ray absorption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spectroscopy, user operation since 2016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P65 Applied X-ray absorption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spectroscopy, user operation since 2016</a:t>
            </a: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P66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Time-resolved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luminescence spectroscopy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experiments, under construction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35" y="1243412"/>
            <a:ext cx="1584176" cy="107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bgerundetes Rechteck 8"/>
          <p:cNvSpPr/>
          <p:nvPr/>
        </p:nvSpPr>
        <p:spPr>
          <a:xfrm>
            <a:off x="5508104" y="4293096"/>
            <a:ext cx="3528392" cy="1440160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Organizational issues have to be solved to maintain communication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Position </a:t>
            </a:r>
            <a:r>
              <a:rPr lang="en-US" sz="1000" dirty="0">
                <a:solidFill>
                  <a:schemeClr val="tx1"/>
                </a:solidFill>
              </a:rPr>
              <a:t>of a </a:t>
            </a:r>
            <a:r>
              <a:rPr lang="en-US" sz="1000" dirty="0" smtClean="0">
                <a:solidFill>
                  <a:schemeClr val="tx1"/>
                </a:solidFill>
              </a:rPr>
              <a:t>main safety </a:t>
            </a:r>
            <a:r>
              <a:rPr lang="en-US" sz="1000" dirty="0">
                <a:solidFill>
                  <a:schemeClr val="tx1"/>
                </a:solidFill>
              </a:rPr>
              <a:t>responsible </a:t>
            </a:r>
            <a:r>
              <a:rPr lang="en-US" sz="1000" dirty="0" smtClean="0">
                <a:solidFill>
                  <a:schemeClr val="tx1"/>
                </a:solidFill>
              </a:rPr>
              <a:t>Photon Science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Transition from project status to new DESY </a:t>
            </a:r>
            <a:r>
              <a:rPr lang="en-US" sz="1000" dirty="0">
                <a:solidFill>
                  <a:schemeClr val="tx1"/>
                </a:solidFill>
              </a:rPr>
              <a:t>group </a:t>
            </a:r>
            <a:r>
              <a:rPr lang="en-US" sz="1000" dirty="0" smtClean="0">
                <a:solidFill>
                  <a:schemeClr val="tx1"/>
                </a:solidFill>
              </a:rPr>
              <a:t>structure, group leaders in a new position have to be trained in terms of safety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6" name="Abgerundetes Rechteck 15"/>
          <p:cNvSpPr/>
          <p:nvPr/>
        </p:nvSpPr>
        <p:spPr>
          <a:xfrm>
            <a:off x="323528" y="4217392"/>
            <a:ext cx="2862835" cy="1512168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Safety documentation has to be updated and continued</a:t>
            </a:r>
            <a:endParaRPr lang="en-US" sz="1000" dirty="0" smtClean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Risk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Operation instructions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U</a:t>
            </a:r>
            <a:r>
              <a:rPr lang="en-US" sz="1000" dirty="0" smtClean="0">
                <a:solidFill>
                  <a:schemeClr val="tx1"/>
                </a:solidFill>
              </a:rPr>
              <a:t>ser procedures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Follow </a:t>
            </a:r>
            <a:r>
              <a:rPr lang="en-US" sz="1000" dirty="0">
                <a:solidFill>
                  <a:schemeClr val="tx1"/>
                </a:solidFill>
              </a:rPr>
              <a:t>up of safety documentation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2771800" y="3861048"/>
            <a:ext cx="2808312" cy="1368152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Planned technical safety installations have to be set up and tested</a:t>
            </a:r>
            <a:endParaRPr lang="en-US" sz="12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Interlock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Ozone sensors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Access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Emergency stop, emergency off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Preparation lab safety installation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4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 Outlook to Future DESY Campus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May 2019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What`s next? Some Photon Science Construction Sites…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28800"/>
            <a:ext cx="4179308" cy="216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hteck 8"/>
          <p:cNvSpPr/>
          <p:nvPr/>
        </p:nvSpPr>
        <p:spPr>
          <a:xfrm>
            <a:off x="3851920" y="3791202"/>
            <a:ext cx="4506240" cy="276999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r>
              <a:rPr lang="de-DE" sz="1200" dirty="0" smtClean="0"/>
              <a:t>PETRA IV, </a:t>
            </a:r>
            <a:r>
              <a:rPr lang="de-DE" sz="1200" dirty="0" err="1" smtClean="0"/>
              <a:t>future</a:t>
            </a:r>
            <a:r>
              <a:rPr lang="de-DE" sz="1200" dirty="0" smtClean="0"/>
              <a:t> experimental hall in Lise Meitner park </a:t>
            </a:r>
            <a:r>
              <a:rPr lang="de-DE" sz="1200" dirty="0" err="1" smtClean="0"/>
              <a:t>area</a:t>
            </a:r>
            <a:endParaRPr lang="de-DE" sz="12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47471"/>
            <a:ext cx="2956182" cy="166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3842" y="4461095"/>
            <a:ext cx="1366091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/>
          <p:nvPr/>
        </p:nvSpPr>
        <p:spPr>
          <a:xfrm>
            <a:off x="323528" y="3082448"/>
            <a:ext cx="3312368" cy="276999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r>
              <a:rPr lang="de-DE" sz="1200" dirty="0" smtClean="0"/>
              <a:t>CXNS, Center </a:t>
            </a:r>
            <a:r>
              <a:rPr lang="de-DE" sz="1200" dirty="0" err="1" smtClean="0"/>
              <a:t>for</a:t>
            </a:r>
            <a:r>
              <a:rPr lang="de-DE" sz="1200" dirty="0" smtClean="0"/>
              <a:t> X-Ray </a:t>
            </a:r>
            <a:r>
              <a:rPr lang="de-DE" sz="1200" dirty="0" err="1" smtClean="0"/>
              <a:t>and</a:t>
            </a:r>
            <a:r>
              <a:rPr lang="de-DE" sz="1200" dirty="0" smtClean="0"/>
              <a:t> Nano Science</a:t>
            </a:r>
          </a:p>
        </p:txBody>
      </p:sp>
      <p:sp>
        <p:nvSpPr>
          <p:cNvPr id="11" name="Textplatzhalter 3"/>
          <p:cNvSpPr txBox="1">
            <a:spLocks/>
          </p:cNvSpPr>
          <p:nvPr/>
        </p:nvSpPr>
        <p:spPr>
          <a:xfrm>
            <a:off x="4067944" y="6093296"/>
            <a:ext cx="4825618" cy="3792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6195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...and how to get from one place to another!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94831"/>
            <a:ext cx="2736304" cy="153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/>
        </p:nvSpPr>
        <p:spPr>
          <a:xfrm>
            <a:off x="467544" y="5227358"/>
            <a:ext cx="2664296" cy="276999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r>
              <a:rPr lang="de-DE" sz="1200" dirty="0" err="1"/>
              <a:t>E</a:t>
            </a:r>
            <a:r>
              <a:rPr lang="de-DE" sz="1200" dirty="0" err="1" smtClean="0"/>
              <a:t>lectric</a:t>
            </a:r>
            <a:r>
              <a:rPr lang="de-DE" sz="1200" dirty="0" smtClean="0"/>
              <a:t> </a:t>
            </a:r>
            <a:r>
              <a:rPr lang="de-DE" sz="1200" dirty="0" err="1" smtClean="0"/>
              <a:t>scooter</a:t>
            </a:r>
            <a:r>
              <a:rPr lang="de-DE" sz="1200" dirty="0" smtClean="0"/>
              <a:t> </a:t>
            </a:r>
            <a:r>
              <a:rPr lang="de-DE" sz="1200" dirty="0" err="1" smtClean="0"/>
              <a:t>test</a:t>
            </a:r>
            <a:r>
              <a:rPr lang="de-DE" sz="1200" dirty="0" smtClean="0"/>
              <a:t> </a:t>
            </a:r>
            <a:r>
              <a:rPr lang="de-DE" sz="1200" dirty="0" err="1" smtClean="0"/>
              <a:t>ground</a:t>
            </a:r>
            <a:endParaRPr lang="de-DE" sz="1200" dirty="0" smtClean="0"/>
          </a:p>
        </p:txBody>
      </p:sp>
    </p:spTree>
    <p:extLst>
      <p:ext uri="{BB962C8B-B14F-4D97-AF65-F5344CB8AC3E}">
        <p14:creationId xmlns:p14="http://schemas.microsoft.com/office/powerpoint/2010/main" val="1431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5400" dirty="0" err="1"/>
              <a:t>Thank</a:t>
            </a:r>
            <a:r>
              <a:rPr lang="de-DE" sz="5400" dirty="0"/>
              <a:t> </a:t>
            </a:r>
            <a:r>
              <a:rPr lang="de-DE" sz="5400" dirty="0" err="1" smtClean="0"/>
              <a:t>you</a:t>
            </a:r>
            <a:r>
              <a:rPr lang="de-DE" sz="5400" dirty="0" smtClean="0"/>
              <a:t>!</a:t>
            </a:r>
            <a:br>
              <a:rPr lang="de-DE" sz="5400" dirty="0" smtClean="0"/>
            </a:br>
            <a:r>
              <a:rPr lang="de-DE" sz="1600" dirty="0" err="1"/>
              <a:t>f</a:t>
            </a:r>
            <a:r>
              <a:rPr lang="de-DE" sz="1600" dirty="0" err="1" smtClean="0"/>
              <a:t>or</a:t>
            </a:r>
            <a:r>
              <a:rPr lang="de-DE" sz="1600" dirty="0" smtClean="0"/>
              <a:t> </a:t>
            </a:r>
            <a:r>
              <a:rPr lang="de-DE" sz="1600" dirty="0" err="1" smtClean="0"/>
              <a:t>you</a:t>
            </a:r>
            <a:r>
              <a:rPr lang="de-DE" sz="1600" dirty="0" smtClean="0"/>
              <a:t> </a:t>
            </a:r>
            <a:r>
              <a:rPr lang="de-DE" sz="1600" dirty="0" err="1" smtClean="0"/>
              <a:t>attention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thanks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my</a:t>
            </a:r>
            <a:r>
              <a:rPr lang="de-DE" sz="1600" dirty="0" smtClean="0"/>
              <a:t> DESY </a:t>
            </a:r>
            <a:r>
              <a:rPr lang="de-DE" sz="1600" dirty="0" err="1" smtClean="0"/>
              <a:t>colleagues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Robert Farla, P61B </a:t>
            </a:r>
            <a:r>
              <a:rPr lang="de-DE" sz="1600" dirty="0" err="1" smtClean="0"/>
              <a:t>beamline</a:t>
            </a:r>
            <a:r>
              <a:rPr lang="de-DE" sz="1600" dirty="0" smtClean="0"/>
              <a:t> </a:t>
            </a:r>
            <a:r>
              <a:rPr lang="de-DE" sz="1600" dirty="0" err="1" smtClean="0"/>
              <a:t>manager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Stefan Sonntag, P61B </a:t>
            </a:r>
            <a:r>
              <a:rPr lang="de-DE" sz="1600" dirty="0" err="1" smtClean="0"/>
              <a:t>beamline</a:t>
            </a:r>
            <a:r>
              <a:rPr lang="de-DE" sz="1600" dirty="0" smtClean="0"/>
              <a:t> </a:t>
            </a:r>
            <a:r>
              <a:rPr lang="de-DE" sz="1600" dirty="0" err="1" smtClean="0"/>
              <a:t>engineer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6936" y="11493896"/>
            <a:ext cx="2810200" cy="210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66233"/>
            <a:ext cx="3312368" cy="248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66233"/>
            <a:ext cx="3307520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80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="" xmlns:a16="http://schemas.microsoft.com/office/drawing/2014/main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Sabine Lessmann-Bassen</a:t>
            </a:r>
            <a:endParaRPr lang="de-DE" dirty="0"/>
          </a:p>
          <a:p>
            <a:r>
              <a:rPr lang="de-DE" dirty="0" smtClean="0"/>
              <a:t>FS-TI Technical Infrastructure</a:t>
            </a:r>
            <a:endParaRPr lang="de-DE" dirty="0"/>
          </a:p>
          <a:p>
            <a:r>
              <a:rPr lang="de-DE" dirty="0" smtClean="0"/>
              <a:t>sabine.lessmann-bassen@desy.de </a:t>
            </a:r>
            <a:endParaRPr lang="de-DE" dirty="0"/>
          </a:p>
          <a:p>
            <a:r>
              <a:rPr lang="de-DE" dirty="0" smtClean="0"/>
              <a:t>+49 40 8998 3180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P61B Large Volume Press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395288" y="1406426"/>
            <a:ext cx="5688880" cy="5010249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b="1" dirty="0" smtClean="0"/>
              <a:t>1	Introduction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PETRA III Experimental Halls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Status of PETRA III Ext. Beamlines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 smtClean="0"/>
              <a:t>2</a:t>
            </a:r>
            <a:r>
              <a:rPr lang="en-US" b="1" dirty="0"/>
              <a:t>	</a:t>
            </a:r>
            <a:r>
              <a:rPr lang="en-US" b="1" dirty="0" smtClean="0"/>
              <a:t>P61B Beamline Layout</a:t>
            </a:r>
            <a:endParaRPr lang="en-US" b="1" dirty="0"/>
          </a:p>
          <a:p>
            <a:pPr>
              <a:spcAft>
                <a:spcPts val="0"/>
              </a:spcAft>
            </a:pPr>
            <a:r>
              <a:rPr lang="en-US" dirty="0" smtClean="0"/>
              <a:t>Technical Drawing, Parameter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 smtClean="0"/>
              <a:t>3</a:t>
            </a:r>
            <a:r>
              <a:rPr lang="en-US" b="1" dirty="0"/>
              <a:t>	</a:t>
            </a:r>
            <a:r>
              <a:rPr lang="en-US" b="1" dirty="0" smtClean="0"/>
              <a:t>From Delivery to Operation</a:t>
            </a:r>
            <a:endParaRPr lang="en-US" b="1" dirty="0"/>
          </a:p>
          <a:p>
            <a:pPr>
              <a:spcAft>
                <a:spcPts val="0"/>
              </a:spcAft>
            </a:pPr>
            <a:r>
              <a:rPr lang="en-US" dirty="0" smtClean="0"/>
              <a:t>Delivery on site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Some Parameters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First Standalone Experiments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More Construction Work</a:t>
            </a:r>
          </a:p>
          <a:p>
            <a:pPr>
              <a:spcAft>
                <a:spcPts val="0"/>
              </a:spcAft>
            </a:pPr>
            <a:endParaRPr lang="en-US" dirty="0"/>
          </a:p>
          <a:p>
            <a:pPr marL="0" lvl="0" indent="0">
              <a:spcAft>
                <a:spcPts val="0"/>
              </a:spcAft>
              <a:buNone/>
            </a:pPr>
            <a:r>
              <a:rPr lang="en-US" b="1" dirty="0" smtClean="0">
                <a:solidFill>
                  <a:prstClr val="black"/>
                </a:solidFill>
              </a:rPr>
              <a:t>4</a:t>
            </a:r>
            <a:r>
              <a:rPr lang="en-US" b="1" dirty="0">
                <a:solidFill>
                  <a:prstClr val="black"/>
                </a:solidFill>
              </a:rPr>
              <a:t>	Technical Safety</a:t>
            </a:r>
          </a:p>
          <a:p>
            <a:pPr lvl="0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Operating States Beam/without </a:t>
            </a:r>
            <a:r>
              <a:rPr lang="en-US" dirty="0">
                <a:solidFill>
                  <a:prstClr val="black"/>
                </a:solidFill>
              </a:rPr>
              <a:t>B</a:t>
            </a:r>
            <a:r>
              <a:rPr lang="en-US" dirty="0" smtClean="0">
                <a:solidFill>
                  <a:prstClr val="black"/>
                </a:solidFill>
              </a:rPr>
              <a:t>eam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May 2019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P61 High-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/>
              <a:t>W</a:t>
            </a:r>
            <a:r>
              <a:rPr lang="de-DE" dirty="0" err="1" smtClean="0"/>
              <a:t>iggler</a:t>
            </a:r>
            <a:r>
              <a:rPr lang="de-DE" dirty="0" smtClean="0"/>
              <a:t> </a:t>
            </a:r>
            <a:r>
              <a:rPr lang="de-DE" dirty="0" err="1"/>
              <a:t>B</a:t>
            </a:r>
            <a:r>
              <a:rPr lang="de-DE" dirty="0" err="1" smtClean="0"/>
              <a:t>eamline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342900" lvl="0" indent="-342900">
              <a:spcAft>
                <a:spcPts val="0"/>
              </a:spcAft>
              <a:buAutoNum type="arabicPlain" startAt="5"/>
            </a:pPr>
            <a:r>
              <a:rPr lang="en-US" b="1" dirty="0" smtClean="0">
                <a:solidFill>
                  <a:prstClr val="black"/>
                </a:solidFill>
              </a:rPr>
              <a:t>Safety Organization</a:t>
            </a:r>
          </a:p>
          <a:p>
            <a:pPr lvl="0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P61B Safety Organization</a:t>
            </a:r>
            <a:endParaRPr lang="en-US" dirty="0">
              <a:solidFill>
                <a:prstClr val="black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en-US" b="1" dirty="0" smtClean="0">
              <a:solidFill>
                <a:prstClr val="black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b="1" dirty="0" smtClean="0">
                <a:solidFill>
                  <a:prstClr val="black"/>
                </a:solidFill>
              </a:rPr>
              <a:t>6</a:t>
            </a:r>
            <a:r>
              <a:rPr lang="en-US" dirty="0" smtClean="0">
                <a:solidFill>
                  <a:prstClr val="black"/>
                </a:solidFill>
              </a:rPr>
              <a:t>	</a:t>
            </a:r>
            <a:r>
              <a:rPr lang="en-US" b="1" dirty="0" smtClean="0">
                <a:solidFill>
                  <a:prstClr val="black"/>
                </a:solidFill>
              </a:rPr>
              <a:t>Safety Documentation</a:t>
            </a:r>
            <a:endParaRPr lang="en-US" b="1" dirty="0">
              <a:solidFill>
                <a:prstClr val="black"/>
              </a:solidFill>
            </a:endParaRPr>
          </a:p>
          <a:p>
            <a:pPr lvl="0"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</a:rPr>
              <a:t>P61B Safety </a:t>
            </a:r>
            <a:r>
              <a:rPr lang="en-US" dirty="0" smtClean="0">
                <a:solidFill>
                  <a:prstClr val="black"/>
                </a:solidFill>
              </a:rPr>
              <a:t>Documentation</a:t>
            </a:r>
            <a:endParaRPr lang="en-US" dirty="0">
              <a:solidFill>
                <a:prstClr val="black"/>
              </a:solidFill>
            </a:endParaRPr>
          </a:p>
          <a:p>
            <a:pPr marL="0" lvl="0" indent="0">
              <a:spcAft>
                <a:spcPts val="0"/>
              </a:spcAft>
              <a:buNone/>
            </a:pPr>
            <a:endParaRPr lang="en-US" dirty="0" smtClean="0"/>
          </a:p>
          <a:p>
            <a:pPr marL="0" lvl="0" indent="0">
              <a:spcAft>
                <a:spcPts val="0"/>
              </a:spcAft>
              <a:buNone/>
            </a:pPr>
            <a:r>
              <a:rPr lang="en-US" b="1" dirty="0" smtClean="0"/>
              <a:t>7</a:t>
            </a:r>
            <a:r>
              <a:rPr lang="en-US" b="1" dirty="0"/>
              <a:t>	</a:t>
            </a:r>
            <a:r>
              <a:rPr lang="en-US" b="1" dirty="0" smtClean="0"/>
              <a:t>Summary</a:t>
            </a:r>
            <a:endParaRPr lang="en-US" b="1" dirty="0"/>
          </a:p>
          <a:p>
            <a:pPr marL="0" lvl="0" indent="0">
              <a:spcAft>
                <a:spcPts val="0"/>
              </a:spcAft>
              <a:buNone/>
            </a:pPr>
            <a:endParaRPr lang="en-US" dirty="0" smtClean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 smtClean="0"/>
              <a:t>8</a:t>
            </a:r>
            <a:r>
              <a:rPr lang="en-US" b="1" dirty="0"/>
              <a:t>	</a:t>
            </a:r>
            <a:r>
              <a:rPr lang="en-US" b="1" dirty="0" smtClean="0"/>
              <a:t>Outlook to Future DESY Campus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391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/>
        </p:nvGrpSpPr>
        <p:grpSpPr>
          <a:xfrm>
            <a:off x="6084168" y="476672"/>
            <a:ext cx="2736304" cy="1702933"/>
            <a:chOff x="3275856" y="283463"/>
            <a:chExt cx="2860766" cy="168353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83463"/>
              <a:ext cx="2860766" cy="16835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</p:pic>
        <p:sp>
          <p:nvSpPr>
            <p:cNvPr id="7" name="Ellipse 6"/>
            <p:cNvSpPr/>
            <p:nvPr/>
          </p:nvSpPr>
          <p:spPr>
            <a:xfrm>
              <a:off x="4788024" y="1406388"/>
              <a:ext cx="792088" cy="360040"/>
            </a:xfrm>
            <a:prstGeom prst="ellipse">
              <a:avLst/>
            </a:prstGeom>
            <a:noFill/>
            <a:ln w="222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0648"/>
            <a:ext cx="2377988" cy="202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Introduction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May 2019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PETRA III Experimental Halls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20735" y="2492896"/>
            <a:ext cx="8568952" cy="425482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Beamlines Hall North, Status</a:t>
            </a:r>
          </a:p>
          <a:p>
            <a:r>
              <a:rPr lang="en-US" sz="1400" dirty="0" smtClean="0">
                <a:solidFill>
                  <a:schemeClr val="bg2"/>
                </a:solidFill>
              </a:rPr>
              <a:t>P61A: High-energy </a:t>
            </a:r>
            <a:r>
              <a:rPr lang="en-US" sz="1400" dirty="0">
                <a:solidFill>
                  <a:schemeClr val="bg2"/>
                </a:solidFill>
              </a:rPr>
              <a:t>wiggler </a:t>
            </a:r>
            <a:r>
              <a:rPr lang="en-US" sz="1400" dirty="0" smtClean="0">
                <a:solidFill>
                  <a:schemeClr val="bg2"/>
                </a:solidFill>
              </a:rPr>
              <a:t>beamline: Engineering </a:t>
            </a:r>
            <a:r>
              <a:rPr lang="en-US" sz="1400" dirty="0">
                <a:solidFill>
                  <a:schemeClr val="bg2"/>
                </a:solidFill>
              </a:rPr>
              <a:t>Materials Science </a:t>
            </a:r>
            <a:r>
              <a:rPr lang="en-US" sz="1400" dirty="0" smtClean="0">
                <a:solidFill>
                  <a:schemeClr val="bg2"/>
                </a:solidFill>
              </a:rPr>
              <a:t>station, under construction</a:t>
            </a:r>
          </a:p>
          <a:p>
            <a:r>
              <a:rPr lang="en-US" sz="1400" b="1" dirty="0" smtClean="0"/>
              <a:t>P61B: </a:t>
            </a:r>
            <a:r>
              <a:rPr lang="en-US" sz="1400" b="1" dirty="0"/>
              <a:t>Large Volume Press - Extreme Conditions (LVP-EC</a:t>
            </a:r>
            <a:r>
              <a:rPr lang="en-US" sz="1400" b="1" dirty="0" smtClean="0"/>
              <a:t>)  beamline under construction</a:t>
            </a:r>
          </a:p>
          <a:p>
            <a:pPr lvl="1"/>
            <a:r>
              <a:rPr lang="en-US" sz="1200" b="1" dirty="0" smtClean="0"/>
              <a:t>Simulation of the interior of planets, dynamic processes, synthesize new materials by compressing or controlled deforming of samples (typically 1mm³). </a:t>
            </a:r>
            <a:endParaRPr lang="en-US" sz="1200" b="1" dirty="0"/>
          </a:p>
          <a:p>
            <a:pPr lvl="1"/>
            <a:r>
              <a:rPr lang="en-US" sz="1200" b="1" dirty="0" smtClean="0"/>
              <a:t>Press of 4.5m height/ 50t </a:t>
            </a:r>
            <a:r>
              <a:rPr lang="en-US" sz="1200" b="1" dirty="0"/>
              <a:t>could apply </a:t>
            </a:r>
            <a:r>
              <a:rPr lang="en-US" sz="1200" b="1" dirty="0" smtClean="0"/>
              <a:t>500 tons </a:t>
            </a:r>
            <a:r>
              <a:rPr lang="en-US" sz="1200" b="1" dirty="0"/>
              <a:t>on each of </a:t>
            </a:r>
            <a:r>
              <a:rPr lang="en-US" sz="1200" b="1" dirty="0" smtClean="0"/>
              <a:t>3 axes</a:t>
            </a:r>
          </a:p>
          <a:p>
            <a:pPr lvl="1"/>
            <a:r>
              <a:rPr lang="en-US" sz="1200" b="1" dirty="0" smtClean="0"/>
              <a:t>LVP </a:t>
            </a:r>
            <a:r>
              <a:rPr lang="en-US" sz="1200" b="1" dirty="0"/>
              <a:t>in </a:t>
            </a:r>
            <a:r>
              <a:rPr lang="en-US" sz="1200" b="1" dirty="0" smtClean="0"/>
              <a:t>operation 10/2015-12/2017</a:t>
            </a:r>
            <a:r>
              <a:rPr lang="en-US" sz="1200" b="1" dirty="0"/>
              <a:t>, from 8/2018 </a:t>
            </a:r>
            <a:r>
              <a:rPr lang="en-US" sz="1200" b="1" dirty="0" smtClean="0"/>
              <a:t>on (construction work in between)</a:t>
            </a:r>
            <a:endParaRPr lang="en-US" sz="1200" b="1" dirty="0"/>
          </a:p>
          <a:p>
            <a:r>
              <a:rPr lang="en-US" sz="1400" dirty="0" smtClean="0">
                <a:solidFill>
                  <a:schemeClr val="bg2"/>
                </a:solidFill>
              </a:rPr>
              <a:t>P62 Small Angle X-ray Scattering, </a:t>
            </a:r>
            <a:r>
              <a:rPr lang="en-US" sz="1400" dirty="0">
                <a:solidFill>
                  <a:schemeClr val="bg2"/>
                </a:solidFill>
              </a:rPr>
              <a:t>under </a:t>
            </a:r>
            <a:r>
              <a:rPr lang="en-US" sz="1400" dirty="0" smtClean="0">
                <a:solidFill>
                  <a:schemeClr val="bg2"/>
                </a:solidFill>
              </a:rPr>
              <a:t>construction, start of operation spring 2020</a:t>
            </a:r>
          </a:p>
          <a:p>
            <a:r>
              <a:rPr lang="en-US" sz="1400" dirty="0" smtClean="0">
                <a:solidFill>
                  <a:schemeClr val="bg2"/>
                </a:solidFill>
              </a:rPr>
              <a:t>P63 </a:t>
            </a:r>
            <a:r>
              <a:rPr lang="en-US" sz="1400" dirty="0">
                <a:solidFill>
                  <a:schemeClr val="bg2"/>
                </a:solidFill>
              </a:rPr>
              <a:t>(open </a:t>
            </a:r>
            <a:r>
              <a:rPr lang="en-US" sz="1400" dirty="0" smtClean="0">
                <a:solidFill>
                  <a:schemeClr val="bg2"/>
                </a:solidFill>
              </a:rPr>
              <a:t>slot for an </a:t>
            </a:r>
            <a:r>
              <a:rPr lang="en-US" sz="1400" dirty="0" err="1" smtClean="0">
                <a:solidFill>
                  <a:schemeClr val="bg2"/>
                </a:solidFill>
              </a:rPr>
              <a:t>undulator</a:t>
            </a:r>
            <a:r>
              <a:rPr lang="en-US" sz="1400" dirty="0" smtClean="0">
                <a:solidFill>
                  <a:schemeClr val="bg2"/>
                </a:solidFill>
              </a:rPr>
              <a:t> beamline)</a:t>
            </a:r>
          </a:p>
          <a:p>
            <a:r>
              <a:rPr lang="en-US" sz="1400" b="1" dirty="0" smtClean="0"/>
              <a:t>P64 / P65: Advanced / applied X-ray </a:t>
            </a:r>
            <a:r>
              <a:rPr lang="en-US" sz="1400" b="1" dirty="0"/>
              <a:t>absorption </a:t>
            </a:r>
            <a:r>
              <a:rPr lang="en-US" sz="1400" b="1" dirty="0" smtClean="0"/>
              <a:t>spectroscopy, user operation since 2016</a:t>
            </a:r>
            <a:endParaRPr lang="en-US" sz="1400" b="1" dirty="0"/>
          </a:p>
          <a:p>
            <a:r>
              <a:rPr lang="en-US" sz="1400" dirty="0" smtClean="0">
                <a:solidFill>
                  <a:schemeClr val="bg2"/>
                </a:solidFill>
              </a:rPr>
              <a:t>P66 </a:t>
            </a:r>
            <a:r>
              <a:rPr lang="en-US" sz="1400" dirty="0" err="1" smtClean="0">
                <a:solidFill>
                  <a:schemeClr val="bg2"/>
                </a:solidFill>
              </a:rPr>
              <a:t>Superlumi</a:t>
            </a:r>
            <a:r>
              <a:rPr lang="en-US" sz="1400" dirty="0" smtClean="0">
                <a:solidFill>
                  <a:schemeClr val="bg2"/>
                </a:solidFill>
              </a:rPr>
              <a:t>: Time-resolved </a:t>
            </a:r>
            <a:r>
              <a:rPr lang="en-US" sz="1400" dirty="0">
                <a:solidFill>
                  <a:schemeClr val="bg2"/>
                </a:solidFill>
              </a:rPr>
              <a:t>luminescence spectroscopy </a:t>
            </a:r>
            <a:r>
              <a:rPr lang="en-US" sz="1400" dirty="0" smtClean="0">
                <a:solidFill>
                  <a:schemeClr val="bg2"/>
                </a:solidFill>
              </a:rPr>
              <a:t>experiments, under construction</a:t>
            </a:r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35" y="1243412"/>
            <a:ext cx="1584176" cy="107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ürfel 11"/>
          <p:cNvSpPr/>
          <p:nvPr/>
        </p:nvSpPr>
        <p:spPr>
          <a:xfrm rot="20974539">
            <a:off x="736033" y="4166038"/>
            <a:ext cx="205447" cy="197283"/>
          </a:xfrm>
          <a:prstGeom prst="cub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3" name="Würfel 12"/>
          <p:cNvSpPr/>
          <p:nvPr/>
        </p:nvSpPr>
        <p:spPr>
          <a:xfrm rot="20974539">
            <a:off x="723514" y="4517677"/>
            <a:ext cx="205447" cy="197283"/>
          </a:xfrm>
          <a:prstGeom prst="cub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07" y="3717032"/>
            <a:ext cx="2381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05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560840" cy="193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P61B- Large Volume Press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May 2019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Beamline Layout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251520" y="2852936"/>
            <a:ext cx="8640960" cy="3672408"/>
          </a:xfrm>
        </p:spPr>
        <p:txBody>
          <a:bodyPr/>
          <a:lstStyle/>
          <a:p>
            <a:r>
              <a:rPr lang="en-US" sz="1400" dirty="0" smtClean="0"/>
              <a:t>X-ray source: array of ten 4m long fixed-gap damping wigglers. The white beam will be filtered, &gt;50% of the total emitted power will still be present in the high-energy spectrum (30-200keV). 		       → </a:t>
            </a:r>
            <a:r>
              <a:rPr lang="en-US" sz="1400" dirty="0" err="1" smtClean="0"/>
              <a:t>RadSync</a:t>
            </a:r>
            <a:r>
              <a:rPr lang="en-US" sz="1400" dirty="0" smtClean="0"/>
              <a:t> 2019 talk about radiation protection issues by </a:t>
            </a:r>
            <a:r>
              <a:rPr lang="en-US" sz="1400" dirty="0" err="1" smtClean="0"/>
              <a:t>A.Wefer</a:t>
            </a:r>
            <a:r>
              <a:rPr lang="en-US" sz="1400" dirty="0" smtClean="0"/>
              <a:t> (DESY) </a:t>
            </a:r>
          </a:p>
          <a:p>
            <a:r>
              <a:rPr lang="en-US" sz="1400" b="1" dirty="0"/>
              <a:t>L</a:t>
            </a:r>
            <a:r>
              <a:rPr lang="en-US" sz="1400" b="1" dirty="0" smtClean="0"/>
              <a:t>arge-volume press instrument (LVP) for in situ studies of materials under extreme conditions (high pressure up to 30GPa, typically 20GPa, up to 2000°C). The instrument can also be used off-line for materials synthesis. It is the world’s first 6 ram LVP to be operated at a synchrotron facility. Sample preparation and characterization lab is available for users.</a:t>
            </a:r>
            <a:endParaRPr lang="en-US" sz="14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11" y="5157192"/>
            <a:ext cx="86677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2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P61B LVP- From Delivery to Operation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May 2019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Delivery of a 50t Press in 9/2015 in PETRA </a:t>
            </a:r>
            <a:r>
              <a:rPr lang="en-US" dirty="0"/>
              <a:t>III Extension Hall North </a:t>
            </a:r>
          </a:p>
          <a:p>
            <a:endParaRPr lang="en-US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6" y="1384323"/>
            <a:ext cx="2880320" cy="1907745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76" y="3501007"/>
            <a:ext cx="4248472" cy="281392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1057" y="2063458"/>
            <a:ext cx="4022566" cy="2664296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4678252" y="5299709"/>
            <a:ext cx="4430252" cy="1538883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r>
              <a:rPr lang="de-DE" sz="1400" dirty="0" err="1" smtClean="0"/>
              <a:t>Positioning</a:t>
            </a:r>
            <a:r>
              <a:rPr lang="de-DE" sz="1400" dirty="0" smtClean="0"/>
              <a:t> </a:t>
            </a:r>
            <a:r>
              <a:rPr lang="de-DE" sz="1400" dirty="0" err="1" smtClean="0"/>
              <a:t>system</a:t>
            </a:r>
            <a:r>
              <a:rPr lang="de-DE" sz="1400" dirty="0" smtClean="0"/>
              <a:t>: 	12 t</a:t>
            </a:r>
          </a:p>
          <a:p>
            <a:r>
              <a:rPr lang="de-DE" sz="1400" dirty="0" smtClean="0"/>
              <a:t>Press:		 	32 t</a:t>
            </a:r>
          </a:p>
          <a:p>
            <a:r>
              <a:rPr lang="de-DE" sz="1400" dirty="0" err="1"/>
              <a:t>H</a:t>
            </a:r>
            <a:r>
              <a:rPr lang="de-DE" sz="1400" dirty="0" err="1" smtClean="0"/>
              <a:t>ydraulic</a:t>
            </a:r>
            <a:r>
              <a:rPr lang="de-DE" sz="1400" dirty="0" smtClean="0"/>
              <a:t> </a:t>
            </a:r>
            <a:r>
              <a:rPr lang="de-DE" sz="1400" dirty="0" err="1" smtClean="0"/>
              <a:t>components</a:t>
            </a:r>
            <a:r>
              <a:rPr lang="de-DE" sz="1400" dirty="0" smtClean="0"/>
              <a:t> 	  6 t</a:t>
            </a:r>
          </a:p>
          <a:p>
            <a:r>
              <a:rPr lang="de-DE" sz="1400" dirty="0" smtClean="0"/>
              <a:t>--------------------------------------</a:t>
            </a:r>
          </a:p>
          <a:p>
            <a:pPr lvl="1"/>
            <a:r>
              <a:rPr lang="de-DE" sz="1400" dirty="0" smtClean="0"/>
              <a:t>		         50 t</a:t>
            </a:r>
          </a:p>
          <a:p>
            <a:pPr lvl="1"/>
            <a:endParaRPr lang="de-DE" sz="1400" dirty="0" smtClean="0"/>
          </a:p>
          <a:p>
            <a:r>
              <a:rPr lang="de-DE" sz="1000" dirty="0" smtClean="0"/>
              <a:t> </a:t>
            </a:r>
            <a:endParaRPr lang="de-DE" sz="1000" dirty="0"/>
          </a:p>
        </p:txBody>
      </p:sp>
      <p:sp>
        <p:nvSpPr>
          <p:cNvPr id="19" name="Rechteck 18"/>
          <p:cNvSpPr/>
          <p:nvPr/>
        </p:nvSpPr>
        <p:spPr>
          <a:xfrm rot="20366719">
            <a:off x="1715386" y="5377016"/>
            <a:ext cx="779381" cy="24622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50800" dir="4380000" algn="ctr" rotWithShape="0">
              <a:srgbClr val="000000">
                <a:alpha val="43137"/>
              </a:srgbClr>
            </a:outerShdw>
          </a:effectLst>
        </p:spPr>
        <p:txBody>
          <a:bodyPr wrap="none">
            <a:spAutoFit/>
          </a:bodyPr>
          <a:lstStyle/>
          <a:p>
            <a:pPr lvl="0"/>
            <a:r>
              <a:rPr lang="de-DE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 </a:t>
            </a:r>
            <a:r>
              <a:rPr lang="de-DE" sz="1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certified</a:t>
            </a:r>
            <a:endParaRPr lang="de-DE" sz="1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7092280" y="5315461"/>
            <a:ext cx="2016224" cy="738664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r>
              <a:rPr lang="de-DE" sz="1400" dirty="0" err="1" smtClean="0"/>
              <a:t>Foundation</a:t>
            </a:r>
            <a:r>
              <a:rPr lang="de-DE" sz="1400" dirty="0" smtClean="0"/>
              <a:t> </a:t>
            </a:r>
            <a:r>
              <a:rPr lang="de-DE" sz="1400" dirty="0" err="1" smtClean="0"/>
              <a:t>pit</a:t>
            </a:r>
            <a:r>
              <a:rPr lang="de-DE" sz="1400" dirty="0" smtClean="0"/>
              <a:t>: 	     3m x 3m x 0,9m </a:t>
            </a:r>
          </a:p>
          <a:p>
            <a:r>
              <a:rPr lang="de-DE" sz="1400" dirty="0" smtClean="0"/>
              <a:t>Press: 3m </a:t>
            </a:r>
            <a:r>
              <a:rPr lang="de-DE" sz="1400" dirty="0"/>
              <a:t>x </a:t>
            </a:r>
            <a:r>
              <a:rPr lang="de-DE" sz="1400" dirty="0" smtClean="0"/>
              <a:t>3m </a:t>
            </a:r>
            <a:r>
              <a:rPr lang="de-DE" sz="1400" dirty="0"/>
              <a:t>x </a:t>
            </a:r>
            <a:r>
              <a:rPr lang="de-DE" sz="1400" dirty="0" smtClean="0"/>
              <a:t>4,5m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745" y="1384323"/>
            <a:ext cx="2744431" cy="190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70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P61B LVP- From Delivery to Operation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May 2019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Some Parameters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2447726" cy="368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107504" y="5085184"/>
            <a:ext cx="340771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 smtClean="0"/>
              <a:t>Press </a:t>
            </a:r>
            <a:r>
              <a:rPr lang="de-DE" sz="1050" dirty="0" err="1" smtClean="0"/>
              <a:t>showcased</a:t>
            </a:r>
            <a:r>
              <a:rPr lang="de-DE" sz="1050" dirty="0" smtClean="0"/>
              <a:t> </a:t>
            </a:r>
            <a:r>
              <a:rPr lang="de-DE" sz="1050" dirty="0" err="1" smtClean="0"/>
              <a:t>during</a:t>
            </a:r>
            <a:r>
              <a:rPr lang="de-DE" sz="1050" dirty="0" smtClean="0"/>
              <a:t> </a:t>
            </a:r>
            <a:r>
              <a:rPr lang="de-DE" sz="1050" dirty="0" err="1" smtClean="0"/>
              <a:t>Night</a:t>
            </a:r>
            <a:r>
              <a:rPr lang="de-DE" sz="1050" dirty="0" smtClean="0"/>
              <a:t> </a:t>
            </a:r>
            <a:r>
              <a:rPr lang="de-DE" sz="1050" dirty="0" err="1" smtClean="0"/>
              <a:t>of</a:t>
            </a:r>
            <a:r>
              <a:rPr lang="de-DE" sz="1050" dirty="0" smtClean="0"/>
              <a:t> Knowledge/</a:t>
            </a:r>
          </a:p>
          <a:p>
            <a:r>
              <a:rPr lang="de-DE" sz="1050" dirty="0" smtClean="0"/>
              <a:t>DESY Day in 11/2017</a:t>
            </a:r>
          </a:p>
          <a:p>
            <a:r>
              <a:rPr lang="de-DE" sz="1050" i="1" dirty="0" err="1"/>
              <a:t>MavoPress</a:t>
            </a:r>
            <a:r>
              <a:rPr lang="de-DE" sz="1050" i="1" dirty="0"/>
              <a:t> LPQ6 - 1500 / 100 </a:t>
            </a:r>
            <a:endParaRPr lang="de-DE" sz="1050" dirty="0" smtClean="0"/>
          </a:p>
        </p:txBody>
      </p:sp>
      <p:sp>
        <p:nvSpPr>
          <p:cNvPr id="9" name="Rechteck 8"/>
          <p:cNvSpPr/>
          <p:nvPr/>
        </p:nvSpPr>
        <p:spPr>
          <a:xfrm>
            <a:off x="3131840" y="528021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sz="1000" dirty="0" smtClean="0"/>
          </a:p>
        </p:txBody>
      </p:sp>
      <p:pic>
        <p:nvPicPr>
          <p:cNvPr id="8194" name="Picture 2" descr="https://petra3-extension.desy.de/sites2009/site_petra3-ext/content/e84814/e85529/e260846/e260914/e260916/500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46" y="1670793"/>
            <a:ext cx="1652191" cy="247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254359" y="1347936"/>
            <a:ext cx="3647388" cy="2441104"/>
          </a:xfrm>
        </p:spPr>
        <p:txBody>
          <a:bodyPr/>
          <a:lstStyle/>
          <a:p>
            <a:pPr marL="0" indent="0">
              <a:buNone/>
            </a:pPr>
            <a:r>
              <a:rPr lang="de-DE" sz="1400" b="1" dirty="0" err="1" smtClean="0"/>
              <a:t>Voggenreiter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Cubic</a:t>
            </a:r>
            <a:r>
              <a:rPr lang="de-DE" sz="1400" b="1" dirty="0" smtClean="0"/>
              <a:t> Press</a:t>
            </a:r>
            <a:r>
              <a:rPr lang="de-DE" sz="1400" dirty="0"/>
              <a:t>, 	 </a:t>
            </a:r>
            <a:r>
              <a:rPr lang="de-DE" sz="1400" dirty="0" smtClean="0"/>
              <a:t>             </a:t>
            </a:r>
            <a:r>
              <a:rPr lang="de-DE" sz="1400" dirty="0" err="1" smtClean="0"/>
              <a:t>six</a:t>
            </a:r>
            <a:r>
              <a:rPr lang="de-DE" sz="1400" dirty="0" smtClean="0"/>
              <a:t> </a:t>
            </a:r>
            <a:r>
              <a:rPr lang="de-DE" sz="1400" dirty="0" err="1"/>
              <a:t>independently</a:t>
            </a:r>
            <a:r>
              <a:rPr lang="de-DE" sz="1400" dirty="0"/>
              <a:t> </a:t>
            </a:r>
            <a:r>
              <a:rPr lang="de-DE" sz="1400" dirty="0" err="1" smtClean="0"/>
              <a:t>hydraulically</a:t>
            </a:r>
            <a:r>
              <a:rPr lang="de-DE" sz="1400" dirty="0" smtClean="0"/>
              <a:t> </a:t>
            </a:r>
            <a:r>
              <a:rPr lang="de-DE" sz="1400" dirty="0" err="1"/>
              <a:t>driven</a:t>
            </a:r>
            <a:r>
              <a:rPr lang="de-DE" sz="1400" dirty="0"/>
              <a:t> </a:t>
            </a:r>
            <a:r>
              <a:rPr lang="de-DE" sz="1400" dirty="0" err="1" smtClean="0"/>
              <a:t>rams</a:t>
            </a:r>
            <a:r>
              <a:rPr lang="de-DE" sz="1400" dirty="0"/>
              <a:t> </a:t>
            </a:r>
            <a:endParaRPr lang="en-US" sz="1400" dirty="0" smtClean="0"/>
          </a:p>
          <a:p>
            <a:pPr marL="0" indent="0">
              <a:buNone/>
            </a:pPr>
            <a:r>
              <a:rPr lang="en-US" sz="1200" dirty="0" smtClean="0"/>
              <a:t>Some technical data:		</a:t>
            </a:r>
            <a:r>
              <a:rPr lang="en-US" sz="1200" dirty="0"/>
              <a:t> </a:t>
            </a:r>
            <a:r>
              <a:rPr lang="en-US" sz="1200" dirty="0" smtClean="0"/>
              <a:t>         </a:t>
            </a:r>
            <a:r>
              <a:rPr lang="en-US" sz="1200" dirty="0" err="1" smtClean="0"/>
              <a:t>Max.oil</a:t>
            </a:r>
            <a:r>
              <a:rPr lang="en-US" sz="1200" dirty="0" smtClean="0"/>
              <a:t> pressure:	630bar</a:t>
            </a:r>
            <a:r>
              <a:rPr lang="en-US" sz="1200" dirty="0"/>
              <a:t>, </a:t>
            </a:r>
            <a:r>
              <a:rPr lang="en-US" sz="1200" dirty="0" smtClean="0"/>
              <a:t> 	        Pressing force:	6x 5MN@610bar                                                                                                                                                                                                                                Ram stroke:		6x 100mm	              Ram velocity </a:t>
            </a:r>
            <a:r>
              <a:rPr lang="en-US" sz="1200" dirty="0"/>
              <a:t>(rapid movement) &lt; 30mm/min.  </a:t>
            </a:r>
            <a:r>
              <a:rPr lang="en-US" sz="1200" dirty="0" smtClean="0"/>
              <a:t>           Compression rate:	0-100 </a:t>
            </a:r>
            <a:r>
              <a:rPr lang="en-US" sz="1200" dirty="0"/>
              <a:t>bar/min </a:t>
            </a:r>
            <a:r>
              <a:rPr lang="en-US" sz="1200" dirty="0" smtClean="0"/>
              <a:t>Decompression rate:	0-100 bar/min    Positioning </a:t>
            </a:r>
            <a:r>
              <a:rPr lang="en-US" sz="1200" dirty="0"/>
              <a:t>in low-pressure mode (50bar</a:t>
            </a:r>
            <a:r>
              <a:rPr lang="en-US" sz="1200" dirty="0" smtClean="0"/>
              <a:t>)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2915816" y="3933056"/>
            <a:ext cx="5976664" cy="2552700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 smtClean="0"/>
              <a:t>	Safety Features by Manufacturer/DESY</a:t>
            </a:r>
          </a:p>
          <a:p>
            <a:r>
              <a:rPr lang="en-US" sz="1400" dirty="0" smtClean="0"/>
              <a:t>Four interlocked, mechanically secured safety doors: splinter/blow </a:t>
            </a:r>
            <a:r>
              <a:rPr lang="en-US" sz="1400" dirty="0"/>
              <a:t>out shield, against reaching </a:t>
            </a:r>
            <a:r>
              <a:rPr lang="en-US" sz="1400" dirty="0" smtClean="0"/>
              <a:t>in (</a:t>
            </a:r>
            <a:r>
              <a:rPr lang="en-US" sz="1200" dirty="0" smtClean="0"/>
              <a:t>designed and built in agreement with manufacturer by Stefan Sonntag, DESY).</a:t>
            </a:r>
            <a:endParaRPr lang="en-US" sz="1200" dirty="0"/>
          </a:p>
          <a:p>
            <a:r>
              <a:rPr lang="en-US" sz="1400" dirty="0" smtClean="0"/>
              <a:t>In </a:t>
            </a:r>
            <a:r>
              <a:rPr lang="en-US" sz="1400" dirty="0"/>
              <a:t>the event of a fault (emergency-off or power </a:t>
            </a:r>
            <a:r>
              <a:rPr lang="en-US" sz="1400" dirty="0" smtClean="0"/>
              <a:t>failure</a:t>
            </a:r>
            <a:r>
              <a:rPr lang="en-US" sz="1400" dirty="0"/>
              <a:t>) t</a:t>
            </a:r>
            <a:r>
              <a:rPr lang="en-US" sz="1400" dirty="0" smtClean="0"/>
              <a:t>he </a:t>
            </a:r>
            <a:r>
              <a:rPr lang="en-US" sz="1400" dirty="0"/>
              <a:t>system pressure decreases very slowly over </a:t>
            </a:r>
            <a:r>
              <a:rPr lang="en-US" sz="1400" dirty="0" smtClean="0"/>
              <a:t>hours </a:t>
            </a:r>
            <a:r>
              <a:rPr lang="en-US" sz="1400" dirty="0"/>
              <a:t>or days. P</a:t>
            </a:r>
            <a:r>
              <a:rPr lang="en-US" sz="1400" dirty="0" smtClean="0"/>
              <a:t>ressure </a:t>
            </a:r>
            <a:r>
              <a:rPr lang="en-US" sz="1400" dirty="0"/>
              <a:t>relieve by a manual valve or via control </a:t>
            </a:r>
            <a:r>
              <a:rPr lang="en-US" sz="1400" dirty="0" smtClean="0"/>
              <a:t>unit. If operational again, the experiment may proceed at the actual pressure. </a:t>
            </a:r>
          </a:p>
          <a:p>
            <a:pPr marL="0" indent="0">
              <a:buNone/>
            </a:pP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88230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P61B LVP- From Delivery to Operation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May 2019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First Standalone Experiments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2483768" y="1268760"/>
            <a:ext cx="5688632" cy="2801143"/>
          </a:xfrm>
        </p:spPr>
        <p:txBody>
          <a:bodyPr/>
          <a:lstStyle/>
          <a:p>
            <a:r>
              <a:rPr lang="en-US" sz="1400" dirty="0" smtClean="0"/>
              <a:t>10/2015-12/2017 LVP start of calibration and then operation as a </a:t>
            </a:r>
            <a:r>
              <a:rPr lang="de-DE" sz="1400" dirty="0" smtClean="0"/>
              <a:t>stand-</a:t>
            </a:r>
            <a:r>
              <a:rPr lang="de-DE" sz="1400" dirty="0" err="1" smtClean="0"/>
              <a:t>alone</a:t>
            </a:r>
            <a:r>
              <a:rPr lang="de-DE" sz="1400" dirty="0" smtClean="0"/>
              <a:t> </a:t>
            </a:r>
            <a:r>
              <a:rPr lang="de-DE" sz="1400" dirty="0" err="1" smtClean="0"/>
              <a:t>experiment</a:t>
            </a:r>
            <a:endParaRPr lang="de-DE" sz="1400" dirty="0"/>
          </a:p>
          <a:p>
            <a:r>
              <a:rPr lang="en-US" sz="1400" dirty="0" smtClean="0"/>
              <a:t>Disconnected </a:t>
            </a:r>
            <a:r>
              <a:rPr lang="en-US" sz="1400" dirty="0"/>
              <a:t>during construction of concrete hutches around </a:t>
            </a:r>
            <a:r>
              <a:rPr lang="en-US" sz="1400" dirty="0" smtClean="0"/>
              <a:t>press </a:t>
            </a:r>
          </a:p>
          <a:p>
            <a:r>
              <a:rPr lang="en-US" sz="1400" dirty="0" smtClean="0"/>
              <a:t>5/2018 (offline) operational again, now inside a heavy concrete hutch, but without beam</a:t>
            </a:r>
          </a:p>
          <a:p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endParaRPr lang="en-US" sz="1400" dirty="0" smtClean="0"/>
          </a:p>
          <a:p>
            <a:pPr marL="0" indent="0">
              <a:buNone/>
            </a:pPr>
            <a:endParaRPr lang="en-US" sz="800" dirty="0" smtClean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131840" y="3009074"/>
            <a:ext cx="5472608" cy="3156230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 smtClean="0"/>
              <a:t>Application procedure for user operation </a:t>
            </a:r>
            <a:r>
              <a:rPr lang="en-US" sz="1400" dirty="0" smtClean="0"/>
              <a:t>is integrated into the user portal DOOR (DESY online Office for Research with Photons), similar to beamline application, choose LVP as a special instrument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 smtClean="0"/>
              <a:t>Experienced </a:t>
            </a:r>
            <a:r>
              <a:rPr lang="en-US" sz="1400" dirty="0"/>
              <a:t>users </a:t>
            </a:r>
            <a:r>
              <a:rPr lang="en-US" sz="1400" dirty="0" smtClean="0"/>
              <a:t>only (multi-anvil techniques)</a:t>
            </a:r>
            <a:endParaRPr lang="en-US" sz="1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 smtClean="0"/>
              <a:t>Proposal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 smtClean="0"/>
              <a:t>Declaration of substances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 smtClean="0"/>
              <a:t>Online safety trainings (General Safety, PETRA III, + Chemistry Lab, Workshop if applicable), on-site briefing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 smtClean="0"/>
              <a:t>Personal badge for authorized access (DACHS card)</a:t>
            </a:r>
            <a:endParaRPr lang="en-US" sz="10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3772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21209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56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834" y="188640"/>
            <a:ext cx="8353425" cy="451098"/>
          </a:xfrm>
        </p:spPr>
        <p:txBody>
          <a:bodyPr/>
          <a:lstStyle/>
          <a:p>
            <a:r>
              <a:rPr lang="en-US" dirty="0" smtClean="0"/>
              <a:t>3. P61B LVP- From Delivery to Operation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May 2019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95287" y="601476"/>
            <a:ext cx="8364699" cy="379252"/>
          </a:xfrm>
        </p:spPr>
        <p:txBody>
          <a:bodyPr/>
          <a:lstStyle/>
          <a:p>
            <a:r>
              <a:rPr lang="en-US" dirty="0" smtClean="0"/>
              <a:t>More Construction Work, Hutch and Beamline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644008" y="1412776"/>
            <a:ext cx="4176464" cy="1245187"/>
          </a:xfrm>
        </p:spPr>
        <p:txBody>
          <a:bodyPr/>
          <a:lstStyle/>
          <a:p>
            <a:r>
              <a:rPr lang="en-US" sz="1400" dirty="0" smtClean="0"/>
              <a:t>Concrete hutch built around wrapped press</a:t>
            </a:r>
            <a:endParaRPr lang="en-US" sz="1400" dirty="0"/>
          </a:p>
          <a:p>
            <a:r>
              <a:rPr lang="en-US" sz="1400" dirty="0" smtClean="0"/>
              <a:t>5/2018 </a:t>
            </a:r>
            <a:r>
              <a:rPr lang="en-US" sz="1400" dirty="0"/>
              <a:t>(offline) operational again, now </a:t>
            </a:r>
            <a:r>
              <a:rPr lang="en-US" sz="1400" dirty="0" smtClean="0"/>
              <a:t>inside a hutch</a:t>
            </a:r>
            <a:endParaRPr lang="de-DE" sz="10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08154"/>
            <a:ext cx="3569668" cy="356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19939"/>
            <a:ext cx="3960440" cy="250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4716524" cy="273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43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Technical Safety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P61B Large Volume Press | Sabine </a:t>
            </a:r>
            <a:r>
              <a:rPr lang="en-US" dirty="0" err="1" smtClean="0"/>
              <a:t>Lessmann</a:t>
            </a:r>
            <a:r>
              <a:rPr lang="en-US" dirty="0" smtClean="0"/>
              <a:t>, May 2019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From Standalone experiment to Special Beamline Instrument 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1187624" y="1347936"/>
            <a:ext cx="7704856" cy="2657127"/>
          </a:xfrm>
        </p:spPr>
        <p:txBody>
          <a:bodyPr/>
          <a:lstStyle/>
          <a:p>
            <a:pPr marL="0" indent="0">
              <a:buNone/>
            </a:pPr>
            <a:r>
              <a:rPr lang="de-DE" sz="1400" b="1" dirty="0" smtClean="0"/>
              <a:t>Interlock </a:t>
            </a:r>
            <a:r>
              <a:rPr lang="de-DE" sz="1400" b="1" dirty="0" err="1" smtClean="0"/>
              <a:t>system</a:t>
            </a:r>
            <a:r>
              <a:rPr lang="de-DE" sz="1400" b="1" dirty="0" smtClean="0"/>
              <a:t> (</a:t>
            </a:r>
            <a:r>
              <a:rPr lang="de-DE" sz="1400" b="1" dirty="0" err="1" smtClean="0"/>
              <a:t>by</a:t>
            </a:r>
            <a:r>
              <a:rPr lang="de-DE" sz="1400" b="1" dirty="0" smtClean="0"/>
              <a:t> DESY interlock </a:t>
            </a:r>
            <a:r>
              <a:rPr lang="de-DE" sz="1400" b="1" dirty="0" err="1" smtClean="0"/>
              <a:t>group</a:t>
            </a:r>
            <a:r>
              <a:rPr lang="de-DE" sz="1400" b="1" dirty="0" smtClean="0"/>
              <a:t> MPS) </a:t>
            </a:r>
            <a:r>
              <a:rPr lang="de-DE" sz="1400" b="1" dirty="0" err="1" smtClean="0"/>
              <a:t>specified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for</a:t>
            </a:r>
            <a:r>
              <a:rPr lang="de-DE" sz="1400" b="1" dirty="0" smtClean="0"/>
              <a:t> a </a:t>
            </a:r>
            <a:r>
              <a:rPr lang="de-DE" sz="1400" b="1" dirty="0" err="1" smtClean="0"/>
              <a:t>safe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operation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of</a:t>
            </a:r>
            <a:r>
              <a:rPr lang="de-DE" sz="1400" b="1" dirty="0" smtClean="0"/>
              <a:t> LVP in different </a:t>
            </a:r>
            <a:r>
              <a:rPr lang="de-DE" sz="1400" b="1" dirty="0" err="1" smtClean="0"/>
              <a:t>states</a:t>
            </a:r>
            <a:r>
              <a:rPr lang="de-DE" sz="1400" b="1" dirty="0" smtClean="0"/>
              <a:t>: </a:t>
            </a:r>
            <a:r>
              <a:rPr lang="de-DE" sz="1400" b="1" dirty="0" err="1" smtClean="0"/>
              <a:t>with</a:t>
            </a:r>
            <a:r>
              <a:rPr lang="de-DE" sz="1400" b="1" dirty="0" smtClean="0"/>
              <a:t>/ </a:t>
            </a:r>
            <a:r>
              <a:rPr lang="de-DE" sz="1400" b="1" dirty="0" err="1" smtClean="0"/>
              <a:t>without</a:t>
            </a:r>
            <a:r>
              <a:rPr lang="de-DE" sz="1400" b="1" dirty="0" smtClean="0"/>
              <a:t> beam/ </a:t>
            </a:r>
            <a:r>
              <a:rPr lang="de-DE" sz="1400" b="1" dirty="0" err="1" smtClean="0"/>
              <a:t>during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maintenance</a:t>
            </a:r>
            <a:endParaRPr lang="de-DE" sz="1400" b="1" dirty="0" smtClean="0"/>
          </a:p>
          <a:p>
            <a:r>
              <a:rPr lang="de-DE" sz="1400" b="1" dirty="0" smtClean="0"/>
              <a:t>Press </a:t>
            </a:r>
            <a:r>
              <a:rPr lang="de-DE" sz="1400" b="1" dirty="0" err="1" smtClean="0"/>
              <a:t>procedure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without</a:t>
            </a:r>
            <a:r>
              <a:rPr lang="de-DE" sz="1400" b="1" dirty="0" smtClean="0"/>
              <a:t> beam:</a:t>
            </a:r>
            <a:endParaRPr lang="de-DE" sz="1400" b="1" dirty="0"/>
          </a:p>
          <a:p>
            <a:pPr lvl="1"/>
            <a:r>
              <a:rPr lang="de-DE" sz="1200" dirty="0" smtClean="0"/>
              <a:t>Sample </a:t>
            </a:r>
            <a:r>
              <a:rPr lang="de-DE" sz="1200" dirty="0" err="1" smtClean="0"/>
              <a:t>positioning</a:t>
            </a:r>
            <a:r>
              <a:rPr lang="de-DE" sz="1200" dirty="0" smtClean="0"/>
              <a:t>, </a:t>
            </a:r>
            <a:r>
              <a:rPr lang="de-DE" sz="1200" dirty="0" err="1" smtClean="0"/>
              <a:t>start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open </a:t>
            </a:r>
            <a:r>
              <a:rPr lang="de-DE" sz="1200" dirty="0" err="1"/>
              <a:t>hutch</a:t>
            </a:r>
            <a:r>
              <a:rPr lang="de-DE" sz="1200" dirty="0"/>
              <a:t> </a:t>
            </a:r>
            <a:r>
              <a:rPr lang="de-DE" sz="1200" dirty="0" err="1"/>
              <a:t>door</a:t>
            </a:r>
            <a:r>
              <a:rPr lang="de-DE" sz="1200" dirty="0"/>
              <a:t>, </a:t>
            </a:r>
            <a:r>
              <a:rPr lang="de-DE" sz="1200" dirty="0" smtClean="0"/>
              <a:t>but </a:t>
            </a:r>
            <a:r>
              <a:rPr lang="de-DE" sz="1200" dirty="0" err="1" smtClean="0"/>
              <a:t>pressure</a:t>
            </a:r>
            <a:r>
              <a:rPr lang="de-DE" sz="1200" dirty="0" smtClean="0"/>
              <a:t> </a:t>
            </a:r>
            <a:r>
              <a:rPr lang="de-DE" sz="1200" dirty="0" err="1" smtClean="0"/>
              <a:t>is</a:t>
            </a:r>
            <a:r>
              <a:rPr lang="de-DE" sz="1200" dirty="0" smtClean="0"/>
              <a:t> limited </a:t>
            </a:r>
            <a:r>
              <a:rPr lang="de-DE" sz="1200" dirty="0" err="1" smtClean="0"/>
              <a:t>to</a:t>
            </a:r>
            <a:r>
              <a:rPr lang="de-DE" sz="1200" dirty="0" smtClean="0"/>
              <a:t> max.50bar (</a:t>
            </a:r>
            <a:r>
              <a:rPr lang="de-DE" sz="1200" dirty="0" err="1" smtClean="0"/>
              <a:t>door</a:t>
            </a:r>
            <a:r>
              <a:rPr lang="de-DE" sz="1200" dirty="0" smtClean="0"/>
              <a:t> </a:t>
            </a:r>
            <a:r>
              <a:rPr lang="de-DE" sz="1200" dirty="0" err="1" smtClean="0"/>
              <a:t>contact</a:t>
            </a:r>
            <a:r>
              <a:rPr lang="de-DE" sz="1200" dirty="0" smtClean="0"/>
              <a:t>).</a:t>
            </a:r>
            <a:endParaRPr lang="de-DE" sz="1200" dirty="0"/>
          </a:p>
          <a:p>
            <a:pPr lvl="1"/>
            <a:r>
              <a:rPr lang="de-DE" sz="1200" dirty="0" err="1"/>
              <a:t>C</a:t>
            </a:r>
            <a:r>
              <a:rPr lang="de-DE" sz="1200" dirty="0" err="1" smtClean="0"/>
              <a:t>losed</a:t>
            </a:r>
            <a:r>
              <a:rPr lang="de-DE" sz="1200" dirty="0" smtClean="0"/>
              <a:t> </a:t>
            </a:r>
            <a:r>
              <a:rPr lang="de-DE" sz="1200" dirty="0" err="1"/>
              <a:t>hutch</a:t>
            </a:r>
            <a:r>
              <a:rPr lang="de-DE" sz="1200" dirty="0"/>
              <a:t> </a:t>
            </a:r>
            <a:r>
              <a:rPr lang="de-DE" sz="1200" dirty="0" err="1" smtClean="0"/>
              <a:t>door</a:t>
            </a:r>
            <a:r>
              <a:rPr lang="de-DE" sz="1200" dirty="0" smtClean="0"/>
              <a:t>: </a:t>
            </a:r>
            <a:r>
              <a:rPr lang="de-DE" sz="1200" dirty="0" err="1"/>
              <a:t>pressing</a:t>
            </a:r>
            <a:r>
              <a:rPr lang="de-DE" sz="1200" dirty="0"/>
              <a:t> </a:t>
            </a:r>
            <a:r>
              <a:rPr lang="de-DE" sz="1200" dirty="0" err="1"/>
              <a:t>procedure</a:t>
            </a:r>
            <a:r>
              <a:rPr lang="de-DE" sz="1200" dirty="0"/>
              <a:t> </a:t>
            </a:r>
            <a:r>
              <a:rPr lang="de-DE" sz="1200" dirty="0" smtClean="0"/>
              <a:t>will not </a:t>
            </a:r>
            <a:r>
              <a:rPr lang="de-DE" sz="1200" dirty="0" err="1" smtClean="0"/>
              <a:t>proceed</a:t>
            </a:r>
            <a:r>
              <a:rPr lang="de-DE" sz="1200" dirty="0" smtClean="0"/>
              <a:t> </a:t>
            </a:r>
            <a:r>
              <a:rPr lang="de-DE" sz="1200" dirty="0" err="1" smtClean="0"/>
              <a:t>automatically</a:t>
            </a:r>
            <a:r>
              <a:rPr lang="de-DE" sz="1200" dirty="0" smtClean="0"/>
              <a:t>,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continued</a:t>
            </a:r>
            <a:r>
              <a:rPr lang="de-DE" sz="1200" dirty="0"/>
              <a:t> via </a:t>
            </a:r>
            <a:r>
              <a:rPr lang="de-DE" sz="1200" dirty="0" err="1" smtClean="0"/>
              <a:t>software</a:t>
            </a:r>
            <a:r>
              <a:rPr lang="de-DE" sz="1200" dirty="0" smtClean="0"/>
              <a:t>.</a:t>
            </a:r>
          </a:p>
          <a:p>
            <a:pPr lvl="1"/>
            <a:r>
              <a:rPr lang="de-DE" sz="1200" dirty="0" smtClean="0"/>
              <a:t>Press &gt; 50bar, </a:t>
            </a:r>
            <a:r>
              <a:rPr lang="de-DE" sz="1200" dirty="0" err="1" smtClean="0"/>
              <a:t>door</a:t>
            </a:r>
            <a:r>
              <a:rPr lang="de-DE" sz="1200" dirty="0" smtClean="0"/>
              <a:t> </a:t>
            </a:r>
            <a:r>
              <a:rPr lang="de-DE" sz="1200" dirty="0" err="1" smtClean="0"/>
              <a:t>cannot</a:t>
            </a:r>
            <a:r>
              <a:rPr lang="de-DE" sz="1200" dirty="0" smtClean="0"/>
              <a:t> </a:t>
            </a:r>
            <a:r>
              <a:rPr lang="de-DE" sz="1200" dirty="0" err="1" smtClean="0"/>
              <a:t>be</a:t>
            </a:r>
            <a:r>
              <a:rPr lang="de-DE" sz="1200" dirty="0" smtClean="0"/>
              <a:t> </a:t>
            </a:r>
            <a:r>
              <a:rPr lang="de-DE" sz="1200" dirty="0" err="1" smtClean="0"/>
              <a:t>opened</a:t>
            </a:r>
            <a:r>
              <a:rPr lang="de-DE" sz="1200" dirty="0" smtClean="0"/>
              <a:t>.</a:t>
            </a:r>
          </a:p>
          <a:p>
            <a:pPr lvl="1"/>
            <a:r>
              <a:rPr lang="de-DE" sz="1200" dirty="0" err="1" smtClean="0"/>
              <a:t>Pressure</a:t>
            </a:r>
            <a:r>
              <a:rPr lang="de-DE" sz="1200" dirty="0" smtClean="0"/>
              <a:t> </a:t>
            </a:r>
            <a:r>
              <a:rPr lang="de-DE" sz="1200" dirty="0" err="1" smtClean="0"/>
              <a:t>release</a:t>
            </a:r>
            <a:r>
              <a:rPr lang="de-DE" sz="1200" dirty="0" smtClean="0"/>
              <a:t> in </a:t>
            </a:r>
            <a:r>
              <a:rPr lang="de-DE" sz="1200" dirty="0" err="1" smtClean="0"/>
              <a:t>case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a </a:t>
            </a:r>
            <a:r>
              <a:rPr lang="de-DE" sz="1200" dirty="0" err="1" smtClean="0"/>
              <a:t>failure</a:t>
            </a:r>
            <a:r>
              <a:rPr lang="de-DE" sz="1200" dirty="0" smtClean="0"/>
              <a:t> (power off). </a:t>
            </a:r>
            <a:r>
              <a:rPr lang="de-DE" sz="1200" dirty="0" err="1" smtClean="0"/>
              <a:t>Now</a:t>
            </a:r>
            <a:r>
              <a:rPr lang="de-DE" sz="1200" dirty="0" smtClean="0"/>
              <a:t>: </a:t>
            </a:r>
            <a:r>
              <a:rPr lang="de-DE" sz="1200" dirty="0" err="1" smtClean="0"/>
              <a:t>release</a:t>
            </a:r>
            <a:r>
              <a:rPr lang="de-DE" sz="1200" dirty="0" smtClean="0"/>
              <a:t> </a:t>
            </a:r>
            <a:r>
              <a:rPr lang="de-DE" sz="1200" dirty="0" err="1" smtClean="0"/>
              <a:t>valve</a:t>
            </a:r>
            <a:r>
              <a:rPr lang="de-DE" sz="1200" dirty="0" smtClean="0"/>
              <a:t> on top </a:t>
            </a:r>
            <a:r>
              <a:rPr lang="de-DE" sz="1200" dirty="0" err="1" smtClean="0"/>
              <a:t>of</a:t>
            </a:r>
            <a:r>
              <a:rPr lang="de-DE" sz="1200" dirty="0" smtClean="0"/>
              <a:t> press, but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hutch</a:t>
            </a:r>
            <a:r>
              <a:rPr lang="de-DE" sz="1200" dirty="0" smtClean="0"/>
              <a:t> </a:t>
            </a:r>
            <a:r>
              <a:rPr lang="de-DE" sz="1200" dirty="0" err="1" smtClean="0"/>
              <a:t>cannot</a:t>
            </a:r>
            <a:r>
              <a:rPr lang="de-DE" sz="1200" dirty="0" smtClean="0"/>
              <a:t> </a:t>
            </a:r>
            <a:r>
              <a:rPr lang="de-DE" sz="1200" dirty="0" err="1" smtClean="0"/>
              <a:t>be</a:t>
            </a:r>
            <a:r>
              <a:rPr lang="de-DE" sz="1200" dirty="0" smtClean="0"/>
              <a:t> </a:t>
            </a:r>
            <a:r>
              <a:rPr lang="de-DE" sz="1200" dirty="0" err="1" smtClean="0"/>
              <a:t>entered</a:t>
            </a:r>
            <a:r>
              <a:rPr lang="de-DE" sz="1200" dirty="0" smtClean="0"/>
              <a:t>. Release via </a:t>
            </a:r>
            <a:r>
              <a:rPr lang="de-DE" sz="1200" dirty="0" err="1" smtClean="0"/>
              <a:t>control</a:t>
            </a:r>
            <a:r>
              <a:rPr lang="de-DE" sz="1200" dirty="0" smtClean="0"/>
              <a:t> </a:t>
            </a:r>
            <a:r>
              <a:rPr lang="de-DE" sz="1200" dirty="0" err="1" smtClean="0"/>
              <a:t>unit</a:t>
            </a:r>
            <a:r>
              <a:rPr lang="de-DE" sz="1200" dirty="0" smtClean="0"/>
              <a:t> </a:t>
            </a:r>
            <a:r>
              <a:rPr lang="de-DE" sz="1200" dirty="0" err="1" smtClean="0"/>
              <a:t>from</a:t>
            </a:r>
            <a:r>
              <a:rPr lang="de-DE" sz="1200" dirty="0" smtClean="0"/>
              <a:t> outside </a:t>
            </a:r>
            <a:r>
              <a:rPr lang="de-DE" sz="1200" dirty="0" err="1" smtClean="0"/>
              <a:t>is</a:t>
            </a:r>
            <a:r>
              <a:rPr lang="de-DE" sz="1200" dirty="0" smtClean="0"/>
              <a:t> </a:t>
            </a:r>
            <a:r>
              <a:rPr lang="de-DE" sz="1200" dirty="0" err="1" smtClean="0"/>
              <a:t>ordered</a:t>
            </a:r>
            <a:r>
              <a:rPr lang="de-DE" sz="1200" dirty="0" smtClean="0"/>
              <a:t>. </a:t>
            </a:r>
          </a:p>
          <a:p>
            <a:r>
              <a:rPr lang="de-DE" sz="1400" b="1" dirty="0" smtClean="0"/>
              <a:t>Sample </a:t>
            </a:r>
            <a:r>
              <a:rPr lang="de-DE" sz="1400" b="1" dirty="0" err="1" smtClean="0"/>
              <a:t>characterization</a:t>
            </a:r>
            <a:r>
              <a:rPr lang="de-DE" sz="1400" b="1" dirty="0" smtClean="0"/>
              <a:t> </a:t>
            </a:r>
            <a:r>
              <a:rPr lang="de-DE" sz="1400" dirty="0" smtClean="0"/>
              <a:t>via XRD </a:t>
            </a:r>
            <a:r>
              <a:rPr lang="de-DE" sz="1200" dirty="0" smtClean="0"/>
              <a:t>(x-</a:t>
            </a:r>
            <a:r>
              <a:rPr lang="de-DE" sz="1200" dirty="0" err="1" smtClean="0"/>
              <a:t>ray</a:t>
            </a:r>
            <a:r>
              <a:rPr lang="de-DE" sz="1200" dirty="0" smtClean="0"/>
              <a:t> </a:t>
            </a:r>
            <a:r>
              <a:rPr lang="de-DE" sz="1200" dirty="0" err="1" smtClean="0"/>
              <a:t>powder</a:t>
            </a:r>
            <a:r>
              <a:rPr lang="de-DE" sz="1200" dirty="0" smtClean="0"/>
              <a:t> </a:t>
            </a:r>
            <a:r>
              <a:rPr lang="de-DE" sz="1200" dirty="0" err="1" smtClean="0"/>
              <a:t>diffraction</a:t>
            </a:r>
            <a:r>
              <a:rPr lang="de-DE" sz="1200" dirty="0" smtClean="0"/>
              <a:t>), </a:t>
            </a:r>
            <a:r>
              <a:rPr lang="de-DE" sz="1200" dirty="0" err="1" smtClean="0"/>
              <a:t>by</a:t>
            </a:r>
            <a:r>
              <a:rPr lang="de-DE" sz="1200" dirty="0" smtClean="0"/>
              <a:t> </a:t>
            </a:r>
            <a:r>
              <a:rPr lang="de-DE" sz="1200" dirty="0" err="1" smtClean="0"/>
              <a:t>using</a:t>
            </a:r>
            <a:r>
              <a:rPr lang="de-DE" sz="1200" dirty="0" smtClean="0"/>
              <a:t> a </a:t>
            </a:r>
            <a:r>
              <a:rPr lang="de-DE" sz="1200" dirty="0" err="1" smtClean="0"/>
              <a:t>benchtop</a:t>
            </a:r>
            <a:r>
              <a:rPr lang="de-DE" sz="1200" dirty="0" smtClean="0"/>
              <a:t> </a:t>
            </a:r>
            <a:r>
              <a:rPr lang="de-DE" sz="1200" dirty="0" err="1" smtClean="0"/>
              <a:t>diffractometer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 smtClean="0"/>
              <a:t>strip</a:t>
            </a:r>
            <a:r>
              <a:rPr lang="de-DE" sz="1200" dirty="0" smtClean="0"/>
              <a:t> </a:t>
            </a:r>
            <a:r>
              <a:rPr lang="de-DE" sz="1200" dirty="0" err="1" smtClean="0"/>
              <a:t>detector</a:t>
            </a:r>
            <a:r>
              <a:rPr lang="de-DE" sz="1200" dirty="0" smtClean="0"/>
              <a:t> </a:t>
            </a:r>
            <a:r>
              <a:rPr lang="de-DE" sz="1200" dirty="0" err="1" smtClean="0"/>
              <a:t>for</a:t>
            </a:r>
            <a:r>
              <a:rPr lang="de-DE" sz="1200" dirty="0" smtClean="0"/>
              <a:t> ex-situ </a:t>
            </a:r>
            <a:r>
              <a:rPr lang="de-DE" sz="1200" dirty="0" err="1" smtClean="0"/>
              <a:t>studies</a:t>
            </a:r>
            <a:endParaRPr lang="de-DE" sz="12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648072" cy="97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922" y="4809455"/>
            <a:ext cx="13223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511074" y="4887451"/>
            <a:ext cx="259743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/>
              <a:t>A </a:t>
            </a:r>
            <a:r>
              <a:rPr lang="de-DE" sz="900" dirty="0"/>
              <a:t>sample </a:t>
            </a:r>
            <a:r>
              <a:rPr lang="de-DE" sz="900" dirty="0" err="1"/>
              <a:t>of</a:t>
            </a:r>
            <a:r>
              <a:rPr lang="de-DE" sz="900" dirty="0"/>
              <a:t> transparent </a:t>
            </a:r>
            <a:r>
              <a:rPr lang="de-DE" sz="900" dirty="0" err="1"/>
              <a:t>polycrystalline</a:t>
            </a:r>
            <a:r>
              <a:rPr lang="de-DE" sz="900" dirty="0"/>
              <a:t> </a:t>
            </a:r>
            <a:r>
              <a:rPr lang="de-DE" sz="900" dirty="0" err="1"/>
              <a:t>cubic</a:t>
            </a:r>
            <a:r>
              <a:rPr lang="de-DE" sz="900" dirty="0"/>
              <a:t> </a:t>
            </a:r>
            <a:r>
              <a:rPr lang="de-DE" sz="900" dirty="0" err="1"/>
              <a:t>silicon</a:t>
            </a:r>
            <a:r>
              <a:rPr lang="de-DE" sz="900" dirty="0"/>
              <a:t> </a:t>
            </a:r>
            <a:r>
              <a:rPr lang="de-DE" sz="900" dirty="0" err="1"/>
              <a:t>nitride</a:t>
            </a:r>
            <a:r>
              <a:rPr lang="de-DE" sz="900" dirty="0"/>
              <a:t>, </a:t>
            </a:r>
            <a:r>
              <a:rPr lang="de-DE" sz="900" dirty="0" err="1"/>
              <a:t>synthesised</a:t>
            </a:r>
            <a:r>
              <a:rPr lang="de-DE" sz="900" dirty="0"/>
              <a:t> at DESY. </a:t>
            </a:r>
            <a:r>
              <a:rPr lang="de-DE" sz="900" dirty="0" err="1"/>
              <a:t>Credit</a:t>
            </a:r>
            <a:r>
              <a:rPr lang="de-DE" sz="900" dirty="0"/>
              <a:t>: </a:t>
            </a:r>
            <a:r>
              <a:rPr lang="de-DE" sz="900" dirty="0" err="1"/>
              <a:t>Norimasa</a:t>
            </a:r>
            <a:r>
              <a:rPr lang="de-DE" sz="900" dirty="0"/>
              <a:t> </a:t>
            </a:r>
            <a:r>
              <a:rPr lang="de-DE" sz="900" dirty="0" err="1"/>
              <a:t>Nishiyama</a:t>
            </a:r>
            <a:r>
              <a:rPr lang="de-DE" sz="900" dirty="0"/>
              <a:t>, DESY/Tokyo </a:t>
            </a:r>
            <a:r>
              <a:rPr lang="de-DE" sz="900" dirty="0" smtClean="0"/>
              <a:t>Tech.</a:t>
            </a:r>
          </a:p>
          <a:p>
            <a:endParaRPr lang="de-DE" sz="900" dirty="0" smtClean="0"/>
          </a:p>
          <a:p>
            <a:r>
              <a:rPr lang="en-US" sz="900" dirty="0" smtClean="0"/>
              <a:t>The super-hard </a:t>
            </a:r>
            <a:r>
              <a:rPr lang="en-US" sz="900" dirty="0"/>
              <a:t>window made of cubic silicon nitride </a:t>
            </a:r>
            <a:r>
              <a:rPr lang="en-US" sz="900" dirty="0" smtClean="0"/>
              <a:t>can </a:t>
            </a:r>
            <a:r>
              <a:rPr lang="en-US" sz="900" dirty="0"/>
              <a:t>potentially be used under extreme conditions like in </a:t>
            </a:r>
            <a:r>
              <a:rPr lang="en-US" sz="900" dirty="0" smtClean="0"/>
              <a:t>engines.</a:t>
            </a:r>
            <a:endParaRPr lang="de-DE" sz="9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4" y="4534525"/>
            <a:ext cx="2136452" cy="141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85671"/>
            <a:ext cx="1283866" cy="136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23528" y="5957939"/>
            <a:ext cx="2805112" cy="279373"/>
          </a:xfrm>
        </p:spPr>
        <p:txBody>
          <a:bodyPr/>
          <a:lstStyle/>
          <a:p>
            <a:pPr marL="0" indent="0">
              <a:buNone/>
            </a:pPr>
            <a:r>
              <a:rPr lang="de-DE" sz="1200" dirty="0" smtClean="0"/>
              <a:t>6 </a:t>
            </a:r>
            <a:r>
              <a:rPr lang="de-DE" sz="1200" dirty="0" err="1" smtClean="0"/>
              <a:t>axes</a:t>
            </a:r>
            <a:r>
              <a:rPr lang="de-DE" sz="1200" dirty="0" smtClean="0"/>
              <a:t> - 8 </a:t>
            </a:r>
            <a:r>
              <a:rPr lang="de-DE" sz="1200" dirty="0" err="1" smtClean="0"/>
              <a:t>anvils</a:t>
            </a:r>
            <a:r>
              <a:rPr lang="de-DE" sz="1200" dirty="0" smtClean="0"/>
              <a:t> sample </a:t>
            </a:r>
            <a:r>
              <a:rPr lang="de-DE" sz="1200" dirty="0" err="1" smtClean="0"/>
              <a:t>assembly</a:t>
            </a:r>
            <a:endParaRPr lang="de-DE" sz="1200" dirty="0" smtClean="0"/>
          </a:p>
        </p:txBody>
      </p:sp>
      <p:cxnSp>
        <p:nvCxnSpPr>
          <p:cNvPr id="14" name="Gerade Verbindung mit Pfeil 13"/>
          <p:cNvCxnSpPr/>
          <p:nvPr/>
        </p:nvCxnSpPr>
        <p:spPr>
          <a:xfrm flipH="1">
            <a:off x="3287174" y="4585671"/>
            <a:ext cx="283413" cy="690883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044198" y="4365104"/>
            <a:ext cx="2679930" cy="286544"/>
          </a:xfrm>
        </p:spPr>
        <p:txBody>
          <a:bodyPr/>
          <a:lstStyle/>
          <a:p>
            <a:pPr marL="0" indent="0">
              <a:buNone/>
            </a:pPr>
            <a:r>
              <a:rPr lang="de-DE" sz="1200" dirty="0" err="1" smtClean="0"/>
              <a:t>yellow</a:t>
            </a:r>
            <a:r>
              <a:rPr lang="de-DE" sz="1200" dirty="0" smtClean="0"/>
              <a:t> </a:t>
            </a:r>
            <a:r>
              <a:rPr lang="de-DE" sz="1200" dirty="0" err="1" smtClean="0"/>
              <a:t>spot</a:t>
            </a:r>
            <a:r>
              <a:rPr lang="de-DE" sz="1200" dirty="0" smtClean="0"/>
              <a:t>: sample </a:t>
            </a:r>
            <a:r>
              <a:rPr lang="de-DE" sz="1200" dirty="0" err="1" smtClean="0"/>
              <a:t>inside</a:t>
            </a:r>
            <a:r>
              <a:rPr lang="de-DE" sz="1200" dirty="0" smtClean="0"/>
              <a:t> </a:t>
            </a:r>
            <a:r>
              <a:rPr lang="de-DE" sz="1200" dirty="0" err="1" smtClean="0"/>
              <a:t>octaeder</a:t>
            </a:r>
            <a:endParaRPr lang="de-DE" sz="1200" dirty="0" smtClean="0"/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203848" y="6165304"/>
            <a:ext cx="2100510" cy="288032"/>
          </a:xfrm>
        </p:spPr>
        <p:txBody>
          <a:bodyPr/>
          <a:lstStyle/>
          <a:p>
            <a:pPr marL="0" indent="0">
              <a:buNone/>
            </a:pPr>
            <a:r>
              <a:rPr lang="de-DE" sz="1200" dirty="0" err="1" smtClean="0"/>
              <a:t>epoxy</a:t>
            </a:r>
            <a:r>
              <a:rPr lang="de-DE" sz="1200" dirty="0" smtClean="0"/>
              <a:t> </a:t>
            </a:r>
            <a:r>
              <a:rPr lang="de-DE" sz="1200" dirty="0" err="1" smtClean="0"/>
              <a:t>insulation</a:t>
            </a:r>
            <a:endParaRPr lang="de-DE" sz="1200" dirty="0" smtClean="0"/>
          </a:p>
        </p:txBody>
      </p:sp>
      <p:cxnSp>
        <p:nvCxnSpPr>
          <p:cNvPr id="21" name="Gerade Verbindung mit Pfeil 20"/>
          <p:cNvCxnSpPr/>
          <p:nvPr/>
        </p:nvCxnSpPr>
        <p:spPr>
          <a:xfrm flipH="1" flipV="1">
            <a:off x="3361262" y="5916117"/>
            <a:ext cx="418650" cy="249187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635896" y="4941168"/>
            <a:ext cx="1224136" cy="288032"/>
          </a:xfrm>
        </p:spPr>
        <p:txBody>
          <a:bodyPr/>
          <a:lstStyle/>
          <a:p>
            <a:pPr marL="0" indent="0">
              <a:buNone/>
            </a:pPr>
            <a:r>
              <a:rPr lang="de-DE" sz="1200" dirty="0" smtClean="0"/>
              <a:t>Tungsten </a:t>
            </a:r>
            <a:r>
              <a:rPr lang="de-DE" sz="1200" dirty="0" err="1" smtClean="0"/>
              <a:t>carbide</a:t>
            </a:r>
            <a:endParaRPr lang="de-DE" sz="1200" dirty="0" smtClean="0"/>
          </a:p>
        </p:txBody>
      </p:sp>
    </p:spTree>
    <p:extLst>
      <p:ext uri="{BB962C8B-B14F-4D97-AF65-F5344CB8AC3E}">
        <p14:creationId xmlns:p14="http://schemas.microsoft.com/office/powerpoint/2010/main" val="372439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_PowerPoint_4x3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="" xmlns:thm15="http://schemas.microsoft.com/office/thememl/2012/main" name="DESY_PowerPoint_4x3_en" id="{3CF89BDB-0659-E849-8D13-D70D8CFA5BCD}" vid="{CC185F4F-326D-3949-A293-BD8B2AFA8F49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DESY_PowerPoint_4x3_en</Template>
  <TotalTime>0</TotalTime>
  <Words>1421</Words>
  <Application>Microsoft Office PowerPoint</Application>
  <PresentationFormat>Bildschirmpräsentation (4:3)</PresentationFormat>
  <Paragraphs>214</Paragraphs>
  <Slides>17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18" baseType="lpstr">
      <vt:lpstr>DESY_PowerPoint_4x3_en</vt:lpstr>
      <vt:lpstr>Large Volume Press P61B</vt:lpstr>
      <vt:lpstr>P61B Large Volume Press</vt:lpstr>
      <vt:lpstr>1. Introduction</vt:lpstr>
      <vt:lpstr>2. P61B- Large Volume Press</vt:lpstr>
      <vt:lpstr>3. P61B LVP- From Delivery to Operation</vt:lpstr>
      <vt:lpstr>3. P61B LVP- From Delivery to Operation</vt:lpstr>
      <vt:lpstr>3. P61B LVP- From Delivery to Operation</vt:lpstr>
      <vt:lpstr>3. P61B LVP- From Delivery to Operation</vt:lpstr>
      <vt:lpstr>4. Technical Safety</vt:lpstr>
      <vt:lpstr>4. Technical Safety</vt:lpstr>
      <vt:lpstr>4. Technical Safety</vt:lpstr>
      <vt:lpstr>5. Safety Organization</vt:lpstr>
      <vt:lpstr>6. Safety Documentation</vt:lpstr>
      <vt:lpstr>7. Summary</vt:lpstr>
      <vt:lpstr>8. Outlook to Future DESY Campus</vt:lpstr>
      <vt:lpstr>Thank you! for you attention and thanks to my DESY colleagues  Robert Farla, P61B beamline manager Stefan Sonntag, P61B beamline engineer </vt:lpstr>
      <vt:lpstr>PowerPoint-Präsentation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Lessmann-Bassen, Sabine</dc:creator>
  <cp:lastModifiedBy>Lessmann-Bassen, Sabine</cp:lastModifiedBy>
  <cp:revision>403</cp:revision>
  <cp:lastPrinted>2019-04-26T11:37:47Z</cp:lastPrinted>
  <dcterms:created xsi:type="dcterms:W3CDTF">2019-04-18T10:17:47Z</dcterms:created>
  <dcterms:modified xsi:type="dcterms:W3CDTF">2019-05-10T12:26:25Z</dcterms:modified>
</cp:coreProperties>
</file>