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0" r:id="rId2"/>
    <p:sldId id="423" r:id="rId3"/>
    <p:sldId id="440" r:id="rId4"/>
    <p:sldId id="441" r:id="rId5"/>
    <p:sldId id="416" r:id="rId6"/>
    <p:sldId id="417" r:id="rId7"/>
    <p:sldId id="418" r:id="rId8"/>
    <p:sldId id="444" r:id="rId9"/>
    <p:sldId id="420" r:id="rId10"/>
    <p:sldId id="421" r:id="rId11"/>
    <p:sldId id="422" r:id="rId12"/>
    <p:sldId id="439" r:id="rId13"/>
    <p:sldId id="443" r:id="rId14"/>
    <p:sldId id="445" r:id="rId15"/>
    <p:sldId id="429" r:id="rId16"/>
    <p:sldId id="446" r:id="rId17"/>
    <p:sldId id="431" r:id="rId18"/>
    <p:sldId id="424" r:id="rId19"/>
    <p:sldId id="379" r:id="rId20"/>
    <p:sldId id="387" r:id="rId21"/>
    <p:sldId id="388" r:id="rId22"/>
    <p:sldId id="430" r:id="rId23"/>
    <p:sldId id="451" r:id="rId24"/>
    <p:sldId id="453" r:id="rId25"/>
    <p:sldId id="448" r:id="rId26"/>
    <p:sldId id="455" r:id="rId27"/>
    <p:sldId id="454" r:id="rId28"/>
    <p:sldId id="404" r:id="rId29"/>
  </p:sldIdLst>
  <p:sldSz cx="10691813" cy="756126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214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4296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56444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08592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607412" algn="l" defTabSz="104296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128894" algn="l" defTabSz="104296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650376" algn="l" defTabSz="104296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171859" algn="l" defTabSz="1042965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A44"/>
    <a:srgbClr val="73B6AF"/>
    <a:srgbClr val="68B1E1"/>
    <a:srgbClr val="2C539D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0" autoAdjust="0"/>
    <p:restoredTop sz="90304" autoAdjust="0"/>
  </p:normalViewPr>
  <p:slideViewPr>
    <p:cSldViewPr>
      <p:cViewPr>
        <p:scale>
          <a:sx n="70" d="100"/>
          <a:sy n="70" d="100"/>
        </p:scale>
        <p:origin x="-2274" y="-654"/>
      </p:cViewPr>
      <p:guideLst>
        <p:guide orient="horz" pos="881"/>
        <p:guide orient="horz" pos="4132"/>
        <p:guide orient="horz" pos="2382"/>
        <p:guide pos="398"/>
        <p:guide pos="3368"/>
        <p:guide pos="63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74530-62B5-4946-899E-989C8C21C67A}" type="datetimeFigureOut">
              <a:rPr lang="cs-CZ" smtClean="0"/>
              <a:t>15.5.2019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10A0F-8974-4FBE-83E2-D671DC57D6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523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310C1676-75CC-47DF-B6F8-7B04CEB5C258}" type="datetimeFigureOut">
              <a:rPr lang="cs-CZ"/>
              <a:pPr>
                <a:defRPr/>
              </a:pPr>
              <a:t>15.5.2019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264F2C3-F260-4FCF-8ABC-65A4DB4F2F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1376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82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965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44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929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412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894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376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859" algn="l" defTabSz="104296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4F2C3-F260-4FCF-8ABC-65A4DB4F2F1F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46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4F2C3-F260-4FCF-8ABC-65A4DB4F2F1F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13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4F2C3-F260-4FCF-8ABC-65A4DB4F2F1F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4850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400" dirty="0" smtClean="0"/>
              <a:t>Poškození jednou událostí</a:t>
            </a:r>
            <a:br>
              <a:rPr lang="cs-CZ" sz="1400" dirty="0" smtClean="0"/>
            </a:br>
            <a:r>
              <a:rPr lang="cs-CZ" sz="1400" dirty="0" smtClean="0"/>
              <a:t>(</a:t>
            </a:r>
            <a:r>
              <a:rPr lang="cs-CZ" sz="1400" b="1" dirty="0" smtClean="0"/>
              <a:t>Single </a:t>
            </a:r>
            <a:r>
              <a:rPr lang="cs-CZ" sz="1400" b="1" dirty="0" err="1" smtClean="0"/>
              <a:t>event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effect</a:t>
            </a:r>
            <a:r>
              <a:rPr lang="cs-CZ" sz="1400" dirty="0" smtClean="0"/>
              <a:t>)  </a:t>
            </a:r>
          </a:p>
          <a:p>
            <a:r>
              <a:rPr lang="cs-CZ" sz="1400" dirty="0" err="1" smtClean="0"/>
              <a:t>Fluence</a:t>
            </a:r>
            <a:r>
              <a:rPr lang="cs-CZ" sz="1400" dirty="0" smtClean="0"/>
              <a:t> vysokoenergetických (</a:t>
            </a:r>
            <a:r>
              <a:rPr lang="en-US" sz="1400" dirty="0" smtClean="0"/>
              <a:t>&gt;20 MeV) </a:t>
            </a:r>
            <a:r>
              <a:rPr lang="cs-CZ" sz="1400" dirty="0" smtClean="0"/>
              <a:t>hadronů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4F2C3-F260-4FCF-8ABC-65A4DB4F2F1F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714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cs-CZ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st-bed</a:t>
            </a:r>
            <a:r>
              <a:rPr lang="cs-CZ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</a:t>
            </a:r>
            <a:r>
              <a:rPr lang="cs-CZ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</a:t>
            </a:r>
            <a:r>
              <a:rPr lang="cs-CZ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petition</a:t>
            </a:r>
            <a:r>
              <a:rPr lang="cs-CZ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</a:t>
            </a:r>
            <a:r>
              <a:rPr lang="cs-CZ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4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cs-CZ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ource </a:t>
            </a:r>
            <a:r>
              <a:rPr lang="cs-CZ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cs-CZ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4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cs-CZ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ccelerated</a:t>
            </a:r>
            <a:r>
              <a:rPr lang="cs-CZ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64F2C3-F260-4FCF-8ABC-65A4DB4F2F1F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13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018" y="1854000"/>
            <a:ext cx="3197352" cy="3224784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432000" y="3960000"/>
            <a:ext cx="5472000" cy="360000"/>
          </a:xfrm>
        </p:spPr>
        <p:txBody>
          <a:bodyPr anchor="ctr" anchorCtr="0"/>
          <a:lstStyle>
            <a:lvl1pPr marL="0" indent="0" algn="l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52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Action</a:t>
            </a:r>
            <a:r>
              <a:rPr lang="cs-CZ" noProof="0" dirty="0" smtClean="0"/>
              <a:t>:</a:t>
            </a:r>
            <a:endParaRPr lang="en-US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432000" y="2592000"/>
            <a:ext cx="5472000" cy="1332000"/>
          </a:xfrm>
        </p:spPr>
        <p:txBody>
          <a:bodyPr tIns="0" anchor="t"/>
          <a:lstStyle>
            <a:lvl1pPr algn="l">
              <a:lnSpc>
                <a:spcPct val="100000"/>
              </a:lnSpc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noProof="0" dirty="0" smtClean="0"/>
              <a:t>Presentation Title</a:t>
            </a:r>
            <a:endParaRPr lang="en-US" noProof="0" dirty="0"/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4356000"/>
            <a:ext cx="5472000" cy="3600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 smtClean="0"/>
              <a:t>Author:</a:t>
            </a:r>
            <a:endParaRPr lang="en-US" noProof="0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3600"/>
            <a:ext cx="10692000" cy="6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23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21.10.2016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text 2"/>
          <p:cNvSpPr>
            <a:spLocks noGrp="1"/>
          </p:cNvSpPr>
          <p:nvPr>
            <p:ph idx="1"/>
          </p:nvPr>
        </p:nvSpPr>
        <p:spPr bwMode="auto">
          <a:xfrm>
            <a:off x="432000" y="1548000"/>
            <a:ext cx="9828000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924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 (vertikálně vycentrová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21.10.2016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text 2"/>
          <p:cNvSpPr>
            <a:spLocks noGrp="1"/>
          </p:cNvSpPr>
          <p:nvPr>
            <p:ph idx="1"/>
          </p:nvPr>
        </p:nvSpPr>
        <p:spPr bwMode="auto">
          <a:xfrm>
            <a:off x="432000" y="1548000"/>
            <a:ext cx="9828000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5182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21.10.2016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text 2"/>
          <p:cNvSpPr>
            <a:spLocks noGrp="1"/>
          </p:cNvSpPr>
          <p:nvPr>
            <p:ph idx="1"/>
          </p:nvPr>
        </p:nvSpPr>
        <p:spPr bwMode="auto">
          <a:xfrm>
            <a:off x="432000" y="1548000"/>
            <a:ext cx="4644000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  <p:sp>
        <p:nvSpPr>
          <p:cNvPr id="7" name="Zástupný symbol pro text 2"/>
          <p:cNvSpPr>
            <a:spLocks noGrp="1"/>
          </p:cNvSpPr>
          <p:nvPr>
            <p:ph idx="13"/>
          </p:nvPr>
        </p:nvSpPr>
        <p:spPr bwMode="auto">
          <a:xfrm>
            <a:off x="5616000" y="1548000"/>
            <a:ext cx="4644000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</p:spTree>
    <p:extLst>
      <p:ext uri="{BB962C8B-B14F-4D97-AF65-F5344CB8AC3E}">
        <p14:creationId xmlns:p14="http://schemas.microsoft.com/office/powerpoint/2010/main" val="87779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 (vertikálně vycentrované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21.10.2016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text 2"/>
          <p:cNvSpPr>
            <a:spLocks noGrp="1"/>
          </p:cNvSpPr>
          <p:nvPr>
            <p:ph idx="1"/>
          </p:nvPr>
        </p:nvSpPr>
        <p:spPr bwMode="auto">
          <a:xfrm>
            <a:off x="432000" y="1548000"/>
            <a:ext cx="4644000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  <p:sp>
        <p:nvSpPr>
          <p:cNvPr id="7" name="Zástupný symbol pro text 2"/>
          <p:cNvSpPr>
            <a:spLocks noGrp="1"/>
          </p:cNvSpPr>
          <p:nvPr>
            <p:ph idx="13"/>
          </p:nvPr>
        </p:nvSpPr>
        <p:spPr bwMode="auto">
          <a:xfrm>
            <a:off x="5616000" y="1548000"/>
            <a:ext cx="4644000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</p:spTree>
    <p:extLst>
      <p:ext uri="{BB962C8B-B14F-4D97-AF65-F5344CB8AC3E}">
        <p14:creationId xmlns:p14="http://schemas.microsoft.com/office/powerpoint/2010/main" val="199841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 nahoře, dva do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 smtClean="0"/>
              <a:t>Kliknutím lze upravit styl.</a:t>
            </a:r>
            <a:endParaRPr lang="en-US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21.10.2016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6" name="Zástupný symbol pro text 2"/>
          <p:cNvSpPr>
            <a:spLocks noGrp="1"/>
          </p:cNvSpPr>
          <p:nvPr>
            <p:ph idx="1"/>
          </p:nvPr>
        </p:nvSpPr>
        <p:spPr bwMode="auto">
          <a:xfrm>
            <a:off x="432000" y="4248000"/>
            <a:ext cx="4644000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  <p:sp>
        <p:nvSpPr>
          <p:cNvPr id="7" name="Zástupný symbol pro text 2"/>
          <p:cNvSpPr>
            <a:spLocks noGrp="1"/>
          </p:cNvSpPr>
          <p:nvPr>
            <p:ph idx="13"/>
          </p:nvPr>
        </p:nvSpPr>
        <p:spPr bwMode="auto">
          <a:xfrm>
            <a:off x="5616000" y="4248000"/>
            <a:ext cx="4644000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  <p:sp>
        <p:nvSpPr>
          <p:cNvPr id="8" name="Zástupný symbol pro text 2"/>
          <p:cNvSpPr>
            <a:spLocks noGrp="1"/>
          </p:cNvSpPr>
          <p:nvPr>
            <p:ph idx="14"/>
          </p:nvPr>
        </p:nvSpPr>
        <p:spPr bwMode="auto">
          <a:xfrm>
            <a:off x="432000" y="1548000"/>
            <a:ext cx="9828000" cy="22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Kliknutím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  <a:endParaRPr lang="en-US" altLang="cs-CZ" noProof="0" dirty="0" smtClean="0"/>
          </a:p>
        </p:txBody>
      </p:sp>
    </p:spTree>
    <p:extLst>
      <p:ext uri="{BB962C8B-B14F-4D97-AF65-F5344CB8AC3E}">
        <p14:creationId xmlns:p14="http://schemas.microsoft.com/office/powerpoint/2010/main" val="1410476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i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018" y="1854000"/>
            <a:ext cx="3197352" cy="3224784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432000" y="3960000"/>
            <a:ext cx="5472000" cy="360000"/>
          </a:xfrm>
        </p:spPr>
        <p:txBody>
          <a:bodyPr anchor="ctr" anchorCtr="0"/>
          <a:lstStyle>
            <a:lvl1pPr marL="0" indent="0" algn="l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521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 smtClean="0"/>
              <a:t>Action:</a:t>
            </a:r>
            <a:endParaRPr lang="en-US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432000" y="2592000"/>
            <a:ext cx="5472000" cy="1332000"/>
          </a:xfrm>
        </p:spPr>
        <p:txBody>
          <a:bodyPr tIns="0" anchor="t"/>
          <a:lstStyle>
            <a:lvl1pPr algn="l">
              <a:lnSpc>
                <a:spcPct val="100000"/>
              </a:lnSpc>
              <a:defRPr sz="3200" b="0">
                <a:solidFill>
                  <a:schemeClr val="tx2"/>
                </a:solidFill>
              </a:defRPr>
            </a:lvl1pPr>
          </a:lstStyle>
          <a:p>
            <a:r>
              <a:rPr lang="en-US" noProof="0" dirty="0" smtClean="0"/>
              <a:t>Thank you</a:t>
            </a:r>
            <a:br>
              <a:rPr lang="en-US" noProof="0" dirty="0" smtClean="0"/>
            </a:br>
            <a:r>
              <a:rPr lang="en-US" noProof="0" dirty="0" smtClean="0"/>
              <a:t>for your attention!</a:t>
            </a:r>
            <a:endParaRPr lang="en-US" noProof="0" dirty="0"/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4356000"/>
            <a:ext cx="5472000" cy="3600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dirty="0" smtClean="0"/>
              <a:t>Author:</a:t>
            </a:r>
            <a:endParaRPr lang="en-US" noProof="0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3600"/>
            <a:ext cx="10692000" cy="6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30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ED99-0A2A-4125-8F85-B0376366B00D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07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3600"/>
            <a:ext cx="10692000" cy="627821"/>
          </a:xfrm>
          <a:prstGeom prst="rect">
            <a:avLst/>
          </a:prstGeom>
        </p:spPr>
      </p:pic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516400" y="270000"/>
            <a:ext cx="77436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cs-CZ" noProof="0" dirty="0" err="1" smtClean="0"/>
              <a:t>Klepnutím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lze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upravit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styl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předlohy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nadpisů</a:t>
            </a:r>
            <a:r>
              <a:rPr lang="en-US" altLang="cs-CZ" noProof="0" dirty="0" smtClean="0"/>
              <a:t>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32000" y="1548000"/>
            <a:ext cx="9828000" cy="49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cs-CZ" noProof="0" dirty="0" err="1" smtClean="0"/>
              <a:t>Klepnutím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lze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upravit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styly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předlohy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textu</a:t>
            </a:r>
            <a:r>
              <a:rPr lang="en-US" altLang="cs-CZ" noProof="0" dirty="0" smtClean="0"/>
              <a:t>.</a:t>
            </a:r>
          </a:p>
          <a:p>
            <a:pPr lvl="1"/>
            <a:r>
              <a:rPr lang="en-US" altLang="cs-CZ" noProof="0" dirty="0" err="1" smtClean="0"/>
              <a:t>Druhá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úroveň</a:t>
            </a:r>
            <a:endParaRPr lang="en-US" altLang="cs-CZ" noProof="0" dirty="0" smtClean="0"/>
          </a:p>
          <a:p>
            <a:pPr lvl="2"/>
            <a:r>
              <a:rPr lang="en-US" altLang="cs-CZ" noProof="0" dirty="0" err="1" smtClean="0"/>
              <a:t>Třetí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úroveň</a:t>
            </a:r>
            <a:endParaRPr lang="en-US" altLang="cs-CZ" noProof="0" dirty="0" smtClean="0"/>
          </a:p>
          <a:p>
            <a:pPr lvl="3"/>
            <a:r>
              <a:rPr lang="en-US" altLang="cs-CZ" noProof="0" dirty="0" err="1" smtClean="0"/>
              <a:t>Čtvrtá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úroveň</a:t>
            </a:r>
            <a:endParaRPr lang="en-US" altLang="cs-CZ" noProof="0" dirty="0" smtClean="0"/>
          </a:p>
          <a:p>
            <a:pPr lvl="4"/>
            <a:r>
              <a:rPr lang="en-US" altLang="cs-CZ" noProof="0" dirty="0" err="1" smtClean="0"/>
              <a:t>Pátá</a:t>
            </a:r>
            <a:r>
              <a:rPr lang="en-US" altLang="cs-CZ" noProof="0" dirty="0" smtClean="0"/>
              <a:t> </a:t>
            </a:r>
            <a:r>
              <a:rPr lang="en-US" altLang="cs-CZ" noProof="0" dirty="0" err="1" smtClean="0"/>
              <a:t>úroveň</a:t>
            </a:r>
            <a:endParaRPr lang="en-US" altLang="cs-CZ" noProof="0" dirty="0" smtClean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000" y="432000"/>
            <a:ext cx="1653750" cy="75375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1044000" y="7041600"/>
            <a:ext cx="2844000" cy="36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2"/>
          </p:nvPr>
        </p:nvSpPr>
        <p:spPr>
          <a:xfrm>
            <a:off x="4500000" y="7041600"/>
            <a:ext cx="792000" cy="360000"/>
          </a:xfrm>
          <a:prstGeom prst="rect">
            <a:avLst/>
          </a:prstGeom>
        </p:spPr>
        <p:txBody>
          <a:bodyPr vert="horz" lIns="36000" tIns="0" rIns="0" bIns="0" rtlCol="0" anchor="ctr">
            <a:normAutofit/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cs-CZ" dirty="0" smtClean="0"/>
              <a:t>21.10.2016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264000" y="7041600"/>
            <a:ext cx="360000" cy="360000"/>
          </a:xfrm>
          <a:prstGeom prst="rect">
            <a:avLst/>
          </a:prstGeom>
        </p:spPr>
        <p:txBody>
          <a:bodyPr vert="horz" lIns="36000" tIns="0" rIns="0" bIns="0" rtlCol="0" anchor="ctr" anchorCtr="0">
            <a:norm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lang="cs-CZ" sz="1000" b="0" kern="1200" smtClean="0">
                <a:solidFill>
                  <a:schemeClr val="bg1"/>
                </a:solidFill>
                <a:latin typeface="+mn-lt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‹#›</a:t>
            </a:fld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76000" y="7041600"/>
            <a:ext cx="324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00" noProof="0" dirty="0" smtClean="0">
                <a:solidFill>
                  <a:schemeClr val="bg1"/>
                </a:solidFill>
              </a:rPr>
              <a:t>Date:</a:t>
            </a:r>
            <a:endParaRPr lang="en-US" sz="1000" noProof="0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904000" y="7041600"/>
            <a:ext cx="36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1000" noProof="0" dirty="0" smtClean="0">
                <a:solidFill>
                  <a:schemeClr val="bg1"/>
                </a:solidFill>
              </a:rPr>
              <a:t>Page:</a:t>
            </a:r>
            <a:endParaRPr lang="en-US" sz="1000" noProof="0" dirty="0">
              <a:solidFill>
                <a:schemeClr val="bg1"/>
              </a:solidFill>
            </a:endParaRPr>
          </a:p>
        </p:txBody>
      </p:sp>
      <p:cxnSp>
        <p:nvCxnSpPr>
          <p:cNvPr id="13" name="Přímá spojnice 12"/>
          <p:cNvCxnSpPr/>
          <p:nvPr/>
        </p:nvCxnSpPr>
        <p:spPr>
          <a:xfrm>
            <a:off x="5544000" y="7164000"/>
            <a:ext cx="0" cy="123427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  <p:sldLayoutId id="2147483675" r:id="rId3"/>
    <p:sldLayoutId id="2147483674" r:id="rId4"/>
    <p:sldLayoutId id="2147483676" r:id="rId5"/>
    <p:sldLayoutId id="2147483677" r:id="rId6"/>
    <p:sldLayoutId id="2147483678" r:id="rId7"/>
    <p:sldLayoutId id="2147483679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r" rtl="0" eaLnBrk="1" fontAlgn="base" hangingPunct="1">
        <a:spcBef>
          <a:spcPct val="0"/>
        </a:spcBef>
        <a:spcAft>
          <a:spcPct val="0"/>
        </a:spcAft>
        <a:defRPr lang="cs-CZ" altLang="cs-CZ" sz="3200" b="0" kern="1200" dirty="0">
          <a:solidFill>
            <a:schemeClr val="tx2"/>
          </a:solidFill>
          <a:latin typeface="+mj-lt"/>
          <a:ea typeface="+mn-ea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8B1E1"/>
          </a:solidFill>
          <a:latin typeface="Calibri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8B1E1"/>
          </a:solidFill>
          <a:latin typeface="Calibri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8B1E1"/>
          </a:solidFill>
          <a:latin typeface="Calibri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8B1E1"/>
          </a:solidFill>
          <a:latin typeface="Calibri" pitchFamily="34" charset="0"/>
          <a:cs typeface="Arial" charset="0"/>
        </a:defRPr>
      </a:lvl5pPr>
      <a:lvl6pPr marL="521482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1042965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564447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2085929" algn="ctr" rtl="0" eaLnBrk="1" fontAlgn="base" hangingPunct="1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216000" indent="-216000" algn="l" rtl="0" eaLnBrk="1" fontAlgn="base" hangingPunct="1">
        <a:spcBef>
          <a:spcPts val="600"/>
        </a:spcBef>
        <a:spcAft>
          <a:spcPts val="60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rtl="0" eaLnBrk="1" fontAlgn="base" hangingPunct="1">
        <a:spcBef>
          <a:spcPts val="300"/>
        </a:spcBef>
        <a:spcAft>
          <a:spcPts val="30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rtl="0" eaLnBrk="1" fontAlgn="base" hangingPunct="1">
        <a:spcBef>
          <a:spcPts val="300"/>
        </a:spcBef>
        <a:spcAft>
          <a:spcPts val="30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rtl="0" eaLnBrk="1" fontAlgn="base" hangingPunct="1">
        <a:spcBef>
          <a:spcPts val="300"/>
        </a:spcBef>
        <a:spcAft>
          <a:spcPts val="30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rtl="0" eaLnBrk="1" fontAlgn="base" hangingPunct="1">
        <a:spcBef>
          <a:spcPts val="300"/>
        </a:spcBef>
        <a:spcAft>
          <a:spcPts val="300"/>
        </a:spcAft>
        <a:buClrTx/>
        <a:buSzPct val="100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153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635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117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600" indent="-260741" algn="l" defTabSz="104296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8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65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47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92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412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894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376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859" algn="l" defTabSz="10429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wmf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ctrTitle"/>
          </p:nvPr>
        </p:nvSpPr>
        <p:spPr>
          <a:xfrm>
            <a:off x="432000" y="2592000"/>
            <a:ext cx="5129930" cy="1332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Radiation protection at ELI Beamlines facility</a:t>
            </a:r>
          </a:p>
        </p:txBody>
      </p:sp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449362" y="4644727"/>
            <a:ext cx="4752528" cy="1440160"/>
          </a:xfrm>
        </p:spPr>
        <p:txBody>
          <a:bodyPr>
            <a:noAutofit/>
          </a:bodyPr>
          <a:lstStyle/>
          <a:p>
            <a:r>
              <a:rPr lang="cs-CZ" sz="1900" b="1" noProof="0" dirty="0" smtClean="0">
                <a:latin typeface="Adobe Devanagari" pitchFamily="18" charset="0"/>
                <a:cs typeface="Adobe Devanagari" pitchFamily="18" charset="0"/>
              </a:rPr>
              <a:t>Veronika Olsovcova</a:t>
            </a:r>
            <a:br>
              <a:rPr lang="cs-CZ" sz="1900" b="1" noProof="0" dirty="0" smtClean="0">
                <a:latin typeface="Adobe Devanagari" pitchFamily="18" charset="0"/>
                <a:cs typeface="Adobe Devanagari" pitchFamily="18" charset="0"/>
              </a:rPr>
            </a:br>
            <a:r>
              <a:rPr lang="cs-CZ" sz="1900" b="1" noProof="0" dirty="0" smtClean="0">
                <a:latin typeface="Adobe Devanagari" pitchFamily="18" charset="0"/>
                <a:cs typeface="Adobe Devanagari" pitchFamily="18" charset="0"/>
              </a:rPr>
              <a:t>Marek Bizdra, Tomas Franek, David </a:t>
            </a:r>
            <a:r>
              <a:rPr lang="cs-CZ" sz="1900" b="1" noProof="0" dirty="0" err="1" smtClean="0">
                <a:latin typeface="Adobe Devanagari" pitchFamily="18" charset="0"/>
                <a:cs typeface="Adobe Devanagari" pitchFamily="18" charset="0"/>
              </a:rPr>
              <a:t>Horvath</a:t>
            </a:r>
            <a:r>
              <a:rPr lang="cs-CZ" sz="1900" b="1" noProof="0" dirty="0" smtClean="0">
                <a:latin typeface="Adobe Devanagari" pitchFamily="18" charset="0"/>
                <a:cs typeface="Adobe Devanagari" pitchFamily="18" charset="0"/>
              </a:rPr>
              <a:t>, Jaroslav </a:t>
            </a:r>
            <a:r>
              <a:rPr lang="cs-CZ" sz="1900" b="1" noProof="0" dirty="0" err="1" smtClean="0">
                <a:latin typeface="Adobe Devanagari" pitchFamily="18" charset="0"/>
                <a:cs typeface="Adobe Devanagari" pitchFamily="18" charset="0"/>
              </a:rPr>
              <a:t>Kaspar</a:t>
            </a:r>
            <a:r>
              <a:rPr lang="cs-CZ" sz="1900" b="1" noProof="0" dirty="0" smtClean="0">
                <a:latin typeface="Adobe Devanagari" pitchFamily="18" charset="0"/>
                <a:cs typeface="Adobe Devanagari" pitchFamily="18" charset="0"/>
              </a:rPr>
              <a:t>, Hana </a:t>
            </a:r>
            <a:r>
              <a:rPr lang="cs-CZ" sz="1900" b="1" noProof="0" dirty="0" err="1" smtClean="0">
                <a:latin typeface="Adobe Devanagari" pitchFamily="18" charset="0"/>
                <a:cs typeface="Adobe Devanagari" pitchFamily="18" charset="0"/>
              </a:rPr>
              <a:t>Manaskova</a:t>
            </a:r>
            <a:r>
              <a:rPr lang="cs-CZ" sz="1900" b="1" noProof="0" dirty="0" smtClean="0">
                <a:latin typeface="Adobe Devanagari" pitchFamily="18" charset="0"/>
                <a:cs typeface="Adobe Devanagari" pitchFamily="18" charset="0"/>
              </a:rPr>
              <a:t>, Stephan Maree, Petr </a:t>
            </a:r>
            <a:r>
              <a:rPr lang="cs-CZ" sz="1900" b="1" noProof="0" dirty="0" err="1" smtClean="0">
                <a:latin typeface="Adobe Devanagari" pitchFamily="18" charset="0"/>
                <a:cs typeface="Adobe Devanagari" pitchFamily="18" charset="0"/>
              </a:rPr>
              <a:t>Prochazka</a:t>
            </a:r>
            <a:r>
              <a:rPr lang="cs-CZ" sz="1900" b="1" noProof="0" dirty="0" smtClean="0">
                <a:latin typeface="Adobe Devanagari" pitchFamily="18" charset="0"/>
                <a:cs typeface="Adobe Devanagari" pitchFamily="18" charset="0"/>
              </a:rPr>
              <a:t>, Roman </a:t>
            </a:r>
            <a:r>
              <a:rPr lang="cs-CZ" sz="1900" b="1" noProof="0" dirty="0" err="1" smtClean="0">
                <a:latin typeface="Adobe Devanagari" pitchFamily="18" charset="0"/>
                <a:cs typeface="Adobe Devanagari" pitchFamily="18" charset="0"/>
              </a:rPr>
              <a:t>Trunecek</a:t>
            </a:r>
            <a:r>
              <a:rPr lang="cs-CZ" sz="1900" b="1" noProof="0" dirty="0" smtClean="0">
                <a:latin typeface="Adobe Devanagari" pitchFamily="18" charset="0"/>
                <a:cs typeface="Adobe Devanagari" pitchFamily="18" charset="0"/>
              </a:rPr>
              <a:t>, Andrea Tsinganis, Vojtech </a:t>
            </a:r>
            <a:r>
              <a:rPr lang="cs-CZ" sz="1900" b="1" noProof="0" dirty="0" err="1" smtClean="0">
                <a:latin typeface="Adobe Devanagari" pitchFamily="18" charset="0"/>
                <a:cs typeface="Adobe Devanagari" pitchFamily="18" charset="0"/>
              </a:rPr>
              <a:t>Stransky</a:t>
            </a:r>
            <a:r>
              <a:rPr lang="cs-CZ" sz="1900" b="1" noProof="0" dirty="0" smtClean="0">
                <a:latin typeface="Adobe Devanagari" pitchFamily="18" charset="0"/>
                <a:cs typeface="Adobe Devanagari" pitchFamily="18" charset="0"/>
              </a:rPr>
              <a:t>, Roberto Versaci</a:t>
            </a:r>
            <a:endParaRPr lang="en-US" sz="1900" b="1" noProof="0" dirty="0">
              <a:latin typeface="Adobe Devanagari" pitchFamily="18" charset="0"/>
              <a:cs typeface="Adobe Devanagari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"/>
          <a:stretch/>
        </p:blipFill>
        <p:spPr>
          <a:xfrm>
            <a:off x="5273898" y="4097418"/>
            <a:ext cx="5241756" cy="2812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Experimental</a:t>
            </a:r>
            <a:r>
              <a:rPr lang="cs-CZ" dirty="0" smtClean="0"/>
              <a:t> </a:t>
            </a:r>
            <a:r>
              <a:rPr lang="cs-CZ" dirty="0" err="1" smtClean="0"/>
              <a:t>halls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15.5.2019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B3ACE5E3-4F24-DB45-9933-A6825255B680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3898" y="1224655"/>
            <a:ext cx="5226689" cy="2772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995738" y="1232985"/>
            <a:ext cx="1512168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E3 – P3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719891" y="4097418"/>
            <a:ext cx="180020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E5 - LUIS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28549" y="1267433"/>
            <a:ext cx="51407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"/>
            </a:pPr>
            <a:endParaRPr lang="cs-CZ" dirty="0" smtClean="0"/>
          </a:p>
          <a:p>
            <a:r>
              <a:rPr lang="cs-CZ" b="1" dirty="0" smtClean="0"/>
              <a:t>Plasma </a:t>
            </a:r>
            <a:r>
              <a:rPr lang="cs-CZ" b="1" dirty="0" err="1" smtClean="0"/>
              <a:t>physics</a:t>
            </a:r>
            <a:endParaRPr lang="cs-CZ" b="1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cs-CZ" dirty="0" err="1" smtClean="0"/>
              <a:t>Main</a:t>
            </a:r>
            <a:r>
              <a:rPr lang="cs-CZ" dirty="0" smtClean="0"/>
              <a:t> </a:t>
            </a:r>
            <a:r>
              <a:rPr lang="cs-CZ" dirty="0" err="1" smtClean="0"/>
              <a:t>chamber</a:t>
            </a:r>
            <a:r>
              <a:rPr lang="cs-CZ" dirty="0" smtClean="0"/>
              <a:t> </a:t>
            </a:r>
            <a:r>
              <a:rPr lang="cs-CZ" dirty="0" err="1" smtClean="0"/>
              <a:t>installed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 smtClean="0">
                <a:latin typeface="Arial"/>
                <a:cs typeface="Arial"/>
              </a:rPr>
              <a:t>Ø </a:t>
            </a:r>
            <a:r>
              <a:rPr lang="cs-CZ" dirty="0" smtClean="0"/>
              <a:t>4.5 m</a:t>
            </a:r>
            <a:r>
              <a:rPr lang="cs-CZ" dirty="0"/>
              <a:t>, </a:t>
            </a:r>
            <a:r>
              <a:rPr lang="cs-CZ" dirty="0" err="1" smtClean="0"/>
              <a:t>height</a:t>
            </a:r>
            <a:r>
              <a:rPr lang="cs-CZ" dirty="0" smtClean="0"/>
              <a:t> 3.3 m,~ </a:t>
            </a:r>
            <a:r>
              <a:rPr lang="cs-CZ" dirty="0"/>
              <a:t>14 </a:t>
            </a:r>
            <a:r>
              <a:rPr lang="cs-CZ" dirty="0" smtClean="0"/>
              <a:t>t, </a:t>
            </a:r>
            <a:r>
              <a:rPr lang="cs-CZ" dirty="0" err="1" smtClean="0"/>
              <a:t>volume</a:t>
            </a:r>
            <a:r>
              <a:rPr lang="cs-CZ" dirty="0" smtClean="0"/>
              <a:t>~ </a:t>
            </a:r>
            <a:r>
              <a:rPr lang="cs-CZ" dirty="0"/>
              <a:t>50 </a:t>
            </a:r>
            <a:r>
              <a:rPr lang="cs-CZ" dirty="0" smtClean="0"/>
              <a:t>m</a:t>
            </a:r>
            <a:r>
              <a:rPr lang="cs-CZ" baseline="30000" dirty="0" smtClean="0"/>
              <a:t>3</a:t>
            </a:r>
            <a:r>
              <a:rPr lang="cs-CZ" dirty="0" smtClean="0"/>
              <a:t>) </a:t>
            </a:r>
            <a:br>
              <a:rPr lang="cs-CZ" dirty="0" smtClean="0"/>
            </a:br>
            <a:r>
              <a:rPr lang="cs-CZ" dirty="0" err="1" smtClean="0"/>
              <a:t>spring</a:t>
            </a:r>
            <a:r>
              <a:rPr lang="cs-CZ" dirty="0" smtClean="0"/>
              <a:t> 2018</a:t>
            </a:r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cs-CZ" dirty="0" err="1" smtClean="0"/>
              <a:t>Mechanical</a:t>
            </a:r>
            <a:r>
              <a:rPr lang="cs-CZ" dirty="0" smtClean="0"/>
              <a:t> </a:t>
            </a:r>
            <a:r>
              <a:rPr lang="cs-CZ" dirty="0" err="1" smtClean="0"/>
              <a:t>tests</a:t>
            </a: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endParaRPr lang="cs-CZ" dirty="0" smtClean="0"/>
          </a:p>
          <a:p>
            <a:pPr marL="285750" lvl="1" indent="-285750">
              <a:buFontTx/>
              <a:buChar char="-"/>
            </a:pPr>
            <a:r>
              <a:rPr lang="cs-CZ" dirty="0" smtClean="0"/>
              <a:t>Start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commissioning</a:t>
            </a:r>
            <a:r>
              <a:rPr lang="cs-CZ" dirty="0" smtClean="0"/>
              <a:t> </a:t>
            </a:r>
            <a:r>
              <a:rPr lang="en-US" dirty="0" smtClean="0"/>
              <a:t>autumn </a:t>
            </a:r>
            <a:r>
              <a:rPr lang="cs-CZ" dirty="0" smtClean="0"/>
              <a:t>2019</a:t>
            </a:r>
          </a:p>
          <a:p>
            <a:pPr marL="285750" lvl="1" indent="-285750">
              <a:buFontTx/>
              <a:buChar char="-"/>
            </a:pPr>
            <a:endParaRPr lang="cs-CZ" dirty="0"/>
          </a:p>
          <a:p>
            <a:pPr marL="285750" lvl="1" indent="-285750">
              <a:buFontTx/>
              <a:buChar char="-"/>
            </a:pPr>
            <a:endParaRPr lang="cs-CZ" dirty="0" smtClean="0"/>
          </a:p>
          <a:p>
            <a:pPr marL="285750" lvl="1" indent="-285750">
              <a:buFontTx/>
              <a:buChar char="-"/>
            </a:pPr>
            <a:endParaRPr lang="cs-CZ" dirty="0"/>
          </a:p>
          <a:p>
            <a:pPr marL="0" lvl="1"/>
            <a:r>
              <a:rPr lang="en-US" b="1" dirty="0" smtClean="0"/>
              <a:t>From spontaneous to coherent electron radiation</a:t>
            </a: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en-US" dirty="0" smtClean="0"/>
              <a:t>Development in cooperation with </a:t>
            </a:r>
            <a:br>
              <a:rPr lang="en-US" dirty="0" smtClean="0"/>
            </a:br>
            <a:r>
              <a:rPr lang="en-US" dirty="0" smtClean="0"/>
              <a:t>University of Hamburg</a:t>
            </a: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en-US" dirty="0" smtClean="0"/>
              <a:t>First beam in Germany</a:t>
            </a:r>
            <a:r>
              <a:rPr lang="cs-CZ" dirty="0" smtClean="0"/>
              <a:t> (400 </a:t>
            </a:r>
            <a:r>
              <a:rPr lang="cs-CZ" dirty="0" err="1" smtClean="0"/>
              <a:t>MeV</a:t>
            </a:r>
            <a:r>
              <a:rPr lang="cs-CZ" dirty="0" smtClean="0"/>
              <a:t> </a:t>
            </a:r>
            <a:r>
              <a:rPr lang="cs-CZ" dirty="0" err="1" smtClean="0"/>
              <a:t>ele</a:t>
            </a:r>
            <a:r>
              <a:rPr lang="en-US" dirty="0" smtClean="0"/>
              <a:t>c</a:t>
            </a:r>
            <a:r>
              <a:rPr lang="cs-CZ" dirty="0" err="1" smtClean="0"/>
              <a:t>tron</a:t>
            </a:r>
            <a:r>
              <a:rPr lang="en-US" dirty="0" smtClean="0"/>
              <a:t>s</a:t>
            </a:r>
            <a:r>
              <a:rPr lang="cs-CZ" dirty="0" smtClean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cs-CZ" dirty="0" smtClean="0"/>
              <a:t>5 Hz) 06/2016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"/>
            </a:pPr>
            <a:endParaRPr lang="cs-CZ" dirty="0" smtClean="0"/>
          </a:p>
          <a:p>
            <a:pPr marL="285750" lvl="1" indent="-285750">
              <a:buFontTx/>
              <a:buChar char="-"/>
            </a:pPr>
            <a:r>
              <a:rPr lang="cs-CZ" dirty="0" err="1" smtClean="0"/>
              <a:t>Instal</a:t>
            </a:r>
            <a:r>
              <a:rPr lang="en-US" dirty="0" smtClean="0"/>
              <a:t>l</a:t>
            </a:r>
            <a:r>
              <a:rPr lang="cs-CZ" dirty="0" smtClean="0"/>
              <a:t>a</a:t>
            </a:r>
            <a:r>
              <a:rPr lang="en-US" dirty="0" err="1" smtClean="0"/>
              <a:t>tion</a:t>
            </a:r>
            <a:r>
              <a:rPr lang="en-US" dirty="0" smtClean="0"/>
              <a:t> of upgraded system at ELI</a:t>
            </a:r>
          </a:p>
          <a:p>
            <a:pPr marL="285750" lvl="1" indent="-285750">
              <a:buFontTx/>
              <a:buChar char="-"/>
            </a:pPr>
            <a:r>
              <a:rPr lang="en-US" dirty="0" smtClean="0"/>
              <a:t>First phase of commissioning </a:t>
            </a:r>
            <a:r>
              <a:rPr lang="cs-CZ" dirty="0" smtClean="0"/>
              <a:t>20</a:t>
            </a:r>
            <a:r>
              <a:rPr lang="en-US" dirty="0" smtClean="0"/>
              <a:t>20</a:t>
            </a: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endParaRPr lang="cs-CZ" dirty="0" smtClean="0"/>
          </a:p>
          <a:p>
            <a:pPr marL="807233" lvl="2" indent="-285750">
              <a:buFontTx/>
              <a:buChar char="-"/>
            </a:pPr>
            <a:endParaRPr lang="cs-CZ" dirty="0" smtClean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77354" y="4122282"/>
            <a:ext cx="4536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Experiment</a:t>
            </a:r>
            <a:r>
              <a:rPr lang="en-US" dirty="0" smtClean="0"/>
              <a:t>al halls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15.5.2019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BD8B65D-08C4-0E4F-9191-9E9E78EF1422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975" y="1346203"/>
            <a:ext cx="5177318" cy="27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08683" y="1346203"/>
            <a:ext cx="2376263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E4 - ELIMAIA</a:t>
            </a:r>
            <a:endParaRPr lang="en-US" sz="2800" dirty="0"/>
          </a:p>
        </p:txBody>
      </p:sp>
      <p:pic>
        <p:nvPicPr>
          <p:cNvPr id="15" name="Picture 2" descr="C:\data\fotky\2018\ELI\TERESA\TERESA_0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9808" y="4284686"/>
            <a:ext cx="5185138" cy="249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22306" y="4284686"/>
            <a:ext cx="1651219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TERESA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777955" y="1219838"/>
            <a:ext cx="46085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Ion acceleration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en-US" dirty="0" smtClean="0"/>
              <a:t>Developed together with INFN, Italy</a:t>
            </a:r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en-US" dirty="0" smtClean="0"/>
              <a:t>Installation 08/2018</a:t>
            </a:r>
            <a:br>
              <a:rPr lang="en-US" dirty="0" smtClean="0"/>
            </a:br>
            <a:endParaRPr lang="en-US" dirty="0" smtClean="0"/>
          </a:p>
          <a:p>
            <a:pPr marL="285750" lvl="1" indent="-285750">
              <a:buFontTx/>
              <a:buChar char="-"/>
            </a:pPr>
            <a:r>
              <a:rPr lang="en-US" dirty="0" smtClean="0"/>
              <a:t>Commissioning - autumn 2019</a:t>
            </a:r>
          </a:p>
          <a:p>
            <a:pPr marL="285750" lvl="1" indent="-285750">
              <a:buFontTx/>
              <a:buChar char="-"/>
            </a:pPr>
            <a:endParaRPr lang="en-US" dirty="0" smtClean="0"/>
          </a:p>
          <a:p>
            <a:pPr marL="285750" lvl="1" indent="-285750">
              <a:buFontTx/>
              <a:buChar char="-"/>
            </a:pPr>
            <a:endParaRPr lang="en-US" dirty="0" smtClean="0"/>
          </a:p>
          <a:p>
            <a:pPr marL="285750" lvl="1" indent="-285750">
              <a:buFontTx/>
              <a:buChar char="-"/>
            </a:pPr>
            <a:endParaRPr lang="en-US" dirty="0" smtClean="0"/>
          </a:p>
          <a:p>
            <a:pPr marL="285750" lvl="1" indent="-285750">
              <a:buFontTx/>
              <a:buChar char="-"/>
            </a:pPr>
            <a:endParaRPr lang="en-US" dirty="0" smtClean="0"/>
          </a:p>
          <a:p>
            <a:r>
              <a:rPr lang="en-US" b="1" dirty="0" smtClean="0"/>
              <a:t>Temporary testbed</a:t>
            </a:r>
          </a:p>
          <a:p>
            <a:r>
              <a:rPr lang="en-US" dirty="0" smtClean="0"/>
              <a:t>- operated with L3</a:t>
            </a:r>
          </a:p>
          <a:p>
            <a:r>
              <a:rPr lang="en-US" dirty="0" smtClean="0"/>
              <a:t>- goal: protons 10 MeV, electrons 150 MeV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en-US" dirty="0" smtClean="0"/>
              <a:t>Installation of technology and shielding</a:t>
            </a:r>
          </a:p>
          <a:p>
            <a:pPr marL="285750" lvl="1" indent="-285750">
              <a:buFont typeface="Wingdings" panose="05000000000000000000" pitchFamily="2" charset="2"/>
              <a:buChar char=""/>
            </a:pPr>
            <a:r>
              <a:rPr lang="en-US" dirty="0" smtClean="0"/>
              <a:t>Commissioning since 02/2019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5777954" y="4151535"/>
            <a:ext cx="45365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997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ELI Beamlines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548000"/>
            <a:ext cx="9954466" cy="3175758"/>
          </a:xfrm>
        </p:spPr>
        <p:txBody>
          <a:bodyPr>
            <a:normAutofit fontScale="70000" lnSpcReduction="20000"/>
          </a:bodyPr>
          <a:lstStyle/>
          <a:p>
            <a:pPr marL="285707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High 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power ultrashort pulse lasers used for particle </a:t>
            </a: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acceleration</a:t>
            </a:r>
          </a:p>
          <a:p>
            <a:pPr marL="285707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Full independent operation of 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experimental </a:t>
            </a: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halls, mostly external users</a:t>
            </a:r>
            <a:endParaRPr lang="en-US" dirty="0">
              <a:latin typeface="Calibri" panose="020F0502020204030204" pitchFamily="34" charset="0"/>
              <a:cs typeface="Arial" pitchFamily="34" charset="0"/>
            </a:endParaRPr>
          </a:p>
          <a:p>
            <a:pPr marL="285707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Multi hazard </a:t>
            </a: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facility</a:t>
            </a:r>
          </a:p>
          <a:p>
            <a:pPr marL="285707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Clean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room areas</a:t>
            </a:r>
            <a:r>
              <a:rPr lang="cs-CZ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 (ISO 7 a</a:t>
            </a:r>
            <a:r>
              <a:rPr lang="en-US" dirty="0" err="1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nd</a:t>
            </a:r>
            <a:r>
              <a:rPr lang="cs-CZ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 ISO 8</a:t>
            </a:r>
            <a:r>
              <a:rPr lang="cs-CZ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)</a:t>
            </a:r>
            <a:endParaRPr lang="en-US" dirty="0" smtClean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07" lvl="0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endParaRPr lang="cs-CZ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07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~</a:t>
            </a:r>
            <a:r>
              <a:rPr lang="cs-CZ" dirty="0">
                <a:latin typeface="Calibri" panose="020F0502020204030204" pitchFamily="34" charset="0"/>
                <a:cs typeface="Arial" pitchFamily="34" charset="0"/>
              </a:rPr>
              <a:t>3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3</a:t>
            </a:r>
            <a:r>
              <a:rPr lang="cs-CZ" dirty="0">
                <a:latin typeface="Calibri" panose="020F0502020204030204" pitchFamily="34" charset="0"/>
                <a:cs typeface="Arial" pitchFamily="34" charset="0"/>
              </a:rPr>
              <a:t>0 </a:t>
            </a:r>
            <a:r>
              <a:rPr lang="cs-CZ" dirty="0" err="1">
                <a:latin typeface="Calibri" panose="020F0502020204030204" pitchFamily="34" charset="0"/>
                <a:cs typeface="Arial" pitchFamily="34" charset="0"/>
              </a:rPr>
              <a:t>employees</a:t>
            </a:r>
            <a:endParaRPr lang="en-US" dirty="0">
              <a:latin typeface="Calibri" panose="020F0502020204030204" pitchFamily="34" charset="0"/>
              <a:cs typeface="Arial" pitchFamily="34" charset="0"/>
            </a:endParaRPr>
          </a:p>
          <a:p>
            <a:pPr marL="285707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~30 countries from all over the </a:t>
            </a: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world</a:t>
            </a:r>
          </a:p>
          <a:p>
            <a:pPr marL="285707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~100 registered contractors</a:t>
            </a:r>
          </a:p>
          <a:p>
            <a:pPr marL="285707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endParaRPr lang="en-US" dirty="0">
              <a:latin typeface="Calibri" panose="020F0502020204030204" pitchFamily="34" charset="0"/>
              <a:cs typeface="Arial" pitchFamily="34" charset="0"/>
            </a:endParaRPr>
          </a:p>
          <a:p>
            <a:pPr marL="285707" indent="-285707">
              <a:lnSpc>
                <a:spcPct val="110000"/>
              </a:lnSpc>
              <a:spcBef>
                <a:spcPct val="0"/>
              </a:spcBef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Safety team: 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12 </a:t>
            </a: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people, covering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15.5.2019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4907" y="4723758"/>
            <a:ext cx="9505056" cy="222522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Security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OHS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Fire protection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Environmental protection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Risk assessment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endParaRPr lang="en-US" dirty="0">
              <a:latin typeface="Calibri" panose="020F0502020204030204" pitchFamily="34" charset="0"/>
              <a:cs typeface="Arial" pitchFamily="34" charset="0"/>
            </a:endParaRP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endParaRPr lang="en-US" dirty="0" smtClean="0">
              <a:latin typeface="Calibri" panose="020F0502020204030204" pitchFamily="34" charset="0"/>
              <a:cs typeface="Arial" pitchFamily="34" charset="0"/>
            </a:endParaRP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Ionizing 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radiation </a:t>
            </a: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protection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Monte </a:t>
            </a:r>
            <a:r>
              <a:rPr lang="en-US" dirty="0">
                <a:latin typeface="Calibri" panose="020F0502020204030204" pitchFamily="34" charset="0"/>
                <a:cs typeface="Arial" pitchFamily="34" charset="0"/>
              </a:rPr>
              <a:t>Carlo </a:t>
            </a: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simulations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Laser safety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Biosafety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Chemical and gas safety</a:t>
            </a:r>
          </a:p>
          <a:p>
            <a:pPr marL="501707" lvl="1" indent="-285707">
              <a:lnSpc>
                <a:spcPct val="110000"/>
              </a:lnSpc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  <a:cs typeface="Arial" pitchFamily="34" charset="0"/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9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protection at ELI Beamlines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15.5.2019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 marL="285707" indent="-285707">
              <a:lnSpc>
                <a:spcPct val="90000"/>
              </a:lnSpc>
              <a:spcBef>
                <a:spcPct val="0"/>
              </a:spcBef>
              <a:buFontTx/>
              <a:buChar char="-"/>
            </a:pPr>
            <a:endParaRPr lang="en-US" sz="3200" dirty="0" smtClean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07" indent="-285707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en-US" sz="28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Non 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ionizing radiation</a:t>
            </a:r>
          </a:p>
          <a:p>
            <a:pPr marL="933707" lvl="3" indent="-285707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Electromagnetic pulse </a:t>
            </a:r>
          </a:p>
          <a:p>
            <a:pPr marL="1704975" lvl="5" indent="361950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passive protection – Faraday </a:t>
            </a:r>
            <a:r>
              <a:rPr lang="en-US" sz="2700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cage</a:t>
            </a:r>
            <a:endParaRPr lang="en-US" sz="2700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1704975" lvl="5" indent="361950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systematic grounding, shielding</a:t>
            </a:r>
          </a:p>
          <a:p>
            <a:pPr marL="933707" lvl="3" indent="-285707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Laser</a:t>
            </a:r>
          </a:p>
          <a:p>
            <a:pPr marL="285707" indent="-285707">
              <a:lnSpc>
                <a:spcPct val="90000"/>
              </a:lnSpc>
              <a:spcBef>
                <a:spcPct val="0"/>
              </a:spcBef>
              <a:buFontTx/>
              <a:buChar char="-"/>
            </a:pPr>
            <a:endParaRPr lang="en-US" sz="2800" b="1" dirty="0" smtClean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07" indent="-285707">
              <a:lnSpc>
                <a:spcPct val="90000"/>
              </a:lnSpc>
              <a:spcBef>
                <a:spcPct val="0"/>
              </a:spcBef>
              <a:buFontTx/>
              <a:buChar char="-"/>
            </a:pPr>
            <a:r>
              <a:rPr lang="en-US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Ionizing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radiation</a:t>
            </a:r>
          </a:p>
        </p:txBody>
      </p:sp>
    </p:spTree>
    <p:extLst>
      <p:ext uri="{BB962C8B-B14F-4D97-AF65-F5344CB8AC3E}">
        <p14:creationId xmlns:p14="http://schemas.microsoft.com/office/powerpoint/2010/main" val="59528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547999"/>
            <a:ext cx="6498082" cy="511295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b="1" dirty="0" smtClean="0">
                <a:latin typeface="Calibri" panose="020F0502020204030204" pitchFamily="34" charset="0"/>
              </a:rPr>
              <a:t>Laser safety officer</a:t>
            </a:r>
            <a:r>
              <a:rPr lang="en-US" dirty="0" smtClean="0">
                <a:latin typeface="Calibri" panose="020F0502020204030204" pitchFamily="34" charset="0"/>
              </a:rPr>
              <a:t> (member of Safety team)</a:t>
            </a:r>
          </a:p>
          <a:p>
            <a:pPr marL="0" lvl="1" indent="0">
              <a:buNone/>
            </a:pPr>
            <a:r>
              <a:rPr lang="en-US" b="1" dirty="0">
                <a:latin typeface="Calibri" panose="020F0502020204030204" pitchFamily="34" charset="0"/>
              </a:rPr>
              <a:t>Laser safety supervisor</a:t>
            </a:r>
            <a:r>
              <a:rPr lang="en-US" dirty="0">
                <a:latin typeface="Calibri" panose="020F0502020204030204" pitchFamily="34" charset="0"/>
              </a:rPr>
              <a:t> (member of the </a:t>
            </a:r>
            <a:r>
              <a:rPr lang="en-US" dirty="0" smtClean="0">
                <a:latin typeface="Calibri" panose="020F0502020204030204" pitchFamily="34" charset="0"/>
              </a:rPr>
              <a:t>operating </a:t>
            </a:r>
            <a:r>
              <a:rPr lang="en-US" dirty="0">
                <a:latin typeface="Calibri" panose="020F0502020204030204" pitchFamily="34" charset="0"/>
              </a:rPr>
              <a:t>team</a:t>
            </a:r>
            <a:r>
              <a:rPr lang="en-US" dirty="0" smtClean="0">
                <a:latin typeface="Calibri" panose="020F0502020204030204" pitchFamily="34" charset="0"/>
              </a:rPr>
              <a:t>) – designated for each large laser system</a:t>
            </a:r>
          </a:p>
          <a:p>
            <a:pPr marL="216000" lvl="1" indent="0">
              <a:buNone/>
            </a:pPr>
            <a:endParaRPr lang="en-US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</a:rPr>
              <a:t>Laser </a:t>
            </a:r>
            <a:r>
              <a:rPr lang="cs-CZ" b="1" dirty="0" err="1">
                <a:latin typeface="Calibri" panose="020F0502020204030204" pitchFamily="34" charset="0"/>
              </a:rPr>
              <a:t>safety</a:t>
            </a:r>
            <a:r>
              <a:rPr lang="cs-CZ" b="1" dirty="0">
                <a:latin typeface="Calibri" panose="020F0502020204030204" pitchFamily="34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</a:rPr>
              <a:t>manual</a:t>
            </a:r>
            <a:endParaRPr lang="cs-CZ" b="1" dirty="0">
              <a:latin typeface="Calibri" panose="020F0502020204030204" pitchFamily="34" charset="0"/>
            </a:endParaRPr>
          </a:p>
          <a:p>
            <a:pPr marL="542925" lvl="4" indent="-285750">
              <a:buFontTx/>
              <a:buChar char="-"/>
            </a:pPr>
            <a:r>
              <a:rPr lang="cs-CZ" dirty="0" err="1">
                <a:latin typeface="Calibri" panose="020F0502020204030204" pitchFamily="34" charset="0"/>
              </a:rPr>
              <a:t>Main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rules</a:t>
            </a:r>
            <a:r>
              <a:rPr lang="cs-CZ" dirty="0">
                <a:latin typeface="Calibri" panose="020F0502020204030204" pitchFamily="34" charset="0"/>
              </a:rPr>
              <a:t> and </a:t>
            </a:r>
            <a:r>
              <a:rPr lang="cs-CZ" dirty="0" err="1">
                <a:latin typeface="Calibri" panose="020F0502020204030204" pitchFamily="34" charset="0"/>
              </a:rPr>
              <a:t>responsibilities</a:t>
            </a:r>
            <a:r>
              <a:rPr lang="cs-CZ" dirty="0">
                <a:latin typeface="Calibri" panose="020F0502020204030204" pitchFamily="34" charset="0"/>
              </a:rPr>
              <a:t> in laser </a:t>
            </a:r>
            <a:r>
              <a:rPr lang="cs-CZ" dirty="0" err="1">
                <a:latin typeface="Calibri" panose="020F0502020204030204" pitchFamily="34" charset="0"/>
              </a:rPr>
              <a:t>safety</a:t>
            </a:r>
            <a:endParaRPr lang="cs-CZ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b="1" dirty="0">
                <a:latin typeface="Calibri" panose="020F0502020204030204" pitchFamily="34" charset="0"/>
              </a:rPr>
              <a:t>Laser </a:t>
            </a:r>
            <a:r>
              <a:rPr lang="cs-CZ" b="1" dirty="0" err="1">
                <a:latin typeface="Calibri" panose="020F0502020204030204" pitchFamily="34" charset="0"/>
              </a:rPr>
              <a:t>safety</a:t>
            </a:r>
            <a:r>
              <a:rPr lang="cs-CZ" b="1" dirty="0">
                <a:latin typeface="Calibri" panose="020F0502020204030204" pitchFamily="34" charset="0"/>
              </a:rPr>
              <a:t> </a:t>
            </a:r>
            <a:r>
              <a:rPr lang="cs-CZ" b="1" dirty="0" err="1">
                <a:latin typeface="Calibri" panose="020F0502020204030204" pitchFamily="34" charset="0"/>
              </a:rPr>
              <a:t>committee</a:t>
            </a:r>
            <a:endParaRPr lang="cs-CZ" b="1" dirty="0">
              <a:latin typeface="Calibri" panose="020F0502020204030204" pitchFamily="34" charset="0"/>
            </a:endParaRPr>
          </a:p>
          <a:p>
            <a:pPr marL="542925" lvl="4" indent="-285750">
              <a:buFontTx/>
              <a:buChar char="-"/>
            </a:pPr>
            <a:r>
              <a:rPr lang="cs-CZ" dirty="0" err="1" smtClean="0">
                <a:latin typeface="Calibri" panose="020F0502020204030204" pitchFamily="34" charset="0"/>
              </a:rPr>
              <a:t>Supervisor</a:t>
            </a:r>
            <a:r>
              <a:rPr lang="en-US" dirty="0" smtClean="0">
                <a:latin typeface="Calibri" panose="020F0502020204030204" pitchFamily="34" charset="0"/>
              </a:rPr>
              <a:t>y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authority</a:t>
            </a:r>
            <a:endParaRPr lang="cs-CZ" dirty="0">
              <a:latin typeface="Calibri" panose="020F0502020204030204" pitchFamily="34" charset="0"/>
            </a:endParaRPr>
          </a:p>
          <a:p>
            <a:pPr marL="542925" lvl="4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8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members</a:t>
            </a:r>
            <a:r>
              <a:rPr lang="en-US" dirty="0">
                <a:latin typeface="Calibri" panose="020F0502020204030204" pitchFamily="34" charset="0"/>
              </a:rPr>
              <a:t> (one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external</a:t>
            </a:r>
            <a:r>
              <a:rPr lang="en-US" dirty="0">
                <a:latin typeface="Calibri" panose="020F0502020204030204" pitchFamily="34" charset="0"/>
              </a:rPr>
              <a:t>)</a:t>
            </a:r>
            <a:endParaRPr lang="cs-CZ" dirty="0">
              <a:latin typeface="Calibri" panose="020F0502020204030204" pitchFamily="34" charset="0"/>
            </a:endParaRPr>
          </a:p>
          <a:p>
            <a:pPr marL="542925" lvl="4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Quarterly meetings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or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</a:rPr>
              <a:t>when</a:t>
            </a:r>
            <a:r>
              <a:rPr lang="en-US" dirty="0">
                <a:latin typeface="Calibri" panose="020F0502020204030204" pitchFamily="34" charset="0"/>
              </a:rPr>
              <a:t> needed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15.5.2019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002" y="1476375"/>
            <a:ext cx="3841654" cy="5004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600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safety - Training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62" y="1379401"/>
            <a:ext cx="9505056" cy="5378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Calibri" panose="020F0502020204030204" pitchFamily="34" charset="0"/>
              </a:rPr>
              <a:t>Training provided at three levels</a:t>
            </a:r>
          </a:p>
          <a:p>
            <a:pPr marL="864000" lvl="4" indent="0">
              <a:buNone/>
            </a:pPr>
            <a:r>
              <a:rPr lang="en-US" sz="2000" b="1" dirty="0" smtClean="0">
                <a:latin typeface="Calibri" panose="020F0502020204030204" pitchFamily="34" charset="0"/>
              </a:rPr>
              <a:t>A1 - </a:t>
            </a:r>
            <a:r>
              <a:rPr lang="en-US" sz="2000" dirty="0" smtClean="0">
                <a:latin typeface="Calibri" panose="020F0502020204030204" pitchFamily="34" charset="0"/>
              </a:rPr>
              <a:t>Laser safety supervisor</a:t>
            </a:r>
          </a:p>
          <a:p>
            <a:pPr marL="864000" lvl="4" indent="0">
              <a:buNone/>
            </a:pPr>
            <a:r>
              <a:rPr lang="en-US" sz="2000" b="1" dirty="0" smtClean="0">
                <a:latin typeface="Calibri" panose="020F0502020204030204" pitchFamily="34" charset="0"/>
              </a:rPr>
              <a:t>A2 - </a:t>
            </a:r>
            <a:r>
              <a:rPr lang="en-US" sz="2000" dirty="0" smtClean="0">
                <a:latin typeface="Calibri" panose="020F0502020204030204" pitchFamily="34" charset="0"/>
              </a:rPr>
              <a:t>Laser or experimental scientist</a:t>
            </a:r>
          </a:p>
          <a:p>
            <a:pPr marL="864000" lvl="4" indent="0">
              <a:buNone/>
            </a:pPr>
            <a:r>
              <a:rPr lang="en-US" sz="2000" b="1" dirty="0" smtClean="0">
                <a:latin typeface="Calibri" panose="020F0502020204030204" pitchFamily="34" charset="0"/>
              </a:rPr>
              <a:t>A3 - </a:t>
            </a:r>
            <a:r>
              <a:rPr lang="en-US" sz="2000" dirty="0" smtClean="0">
                <a:latin typeface="Calibri" panose="020F0502020204030204" pitchFamily="34" charset="0"/>
              </a:rPr>
              <a:t>Support teams</a:t>
            </a:r>
            <a:endParaRPr lang="en-US" sz="2000" dirty="0">
              <a:latin typeface="Calibri" panose="020F0502020204030204" pitchFamily="34" charset="0"/>
            </a:endParaRPr>
          </a:p>
          <a:p>
            <a:pPr marL="864000" lvl="4" indent="0">
              <a:buNone/>
            </a:pPr>
            <a:r>
              <a:rPr lang="cs-CZ" sz="2000" b="1" dirty="0" smtClean="0">
                <a:latin typeface="Calibri" panose="020F0502020204030204" pitchFamily="34" charset="0"/>
              </a:rPr>
              <a:t>LSO</a:t>
            </a:r>
            <a:r>
              <a:rPr lang="cs-CZ" sz="2000" dirty="0" smtClean="0">
                <a:latin typeface="Calibri" panose="020F0502020204030204" pitchFamily="34" charset="0"/>
              </a:rPr>
              <a:t> – </a:t>
            </a:r>
            <a:r>
              <a:rPr lang="cs-CZ" sz="2000" dirty="0" err="1" smtClean="0">
                <a:latin typeface="Calibri" panose="020F0502020204030204" pitchFamily="34" charset="0"/>
              </a:rPr>
              <a:t>external</a:t>
            </a:r>
            <a:r>
              <a:rPr lang="cs-CZ" sz="2000" dirty="0" smtClean="0">
                <a:latin typeface="Calibri" panose="020F0502020204030204" pitchFamily="34" charset="0"/>
              </a:rPr>
              <a:t> </a:t>
            </a:r>
            <a:r>
              <a:rPr lang="cs-CZ" sz="2000" dirty="0" err="1" smtClean="0">
                <a:latin typeface="Calibri" panose="020F0502020204030204" pitchFamily="34" charset="0"/>
              </a:rPr>
              <a:t>traini</a:t>
            </a:r>
            <a:r>
              <a:rPr lang="en-US" sz="2000" dirty="0" smtClean="0">
                <a:latin typeface="Calibri" panose="020F0502020204030204" pitchFamily="34" charset="0"/>
              </a:rPr>
              <a:t>ng</a:t>
            </a:r>
          </a:p>
          <a:p>
            <a:pPr marL="864000" lvl="4" indent="0">
              <a:buNone/>
            </a:pPr>
            <a:endParaRPr lang="en-US" b="1" dirty="0" smtClean="0">
              <a:latin typeface="Calibri" panose="020F0502020204030204" pitchFamily="34" charset="0"/>
            </a:endParaRPr>
          </a:p>
          <a:p>
            <a:pPr marL="864000" lvl="4" indent="0">
              <a:buNone/>
            </a:pPr>
            <a:endParaRPr lang="en-US" b="1" dirty="0">
              <a:latin typeface="Calibri" panose="020F0502020204030204" pitchFamily="34" charset="0"/>
            </a:endParaRPr>
          </a:p>
          <a:p>
            <a:pPr marL="864000" lvl="4" indent="0">
              <a:buNone/>
            </a:pPr>
            <a:endParaRPr lang="en-US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</a:rPr>
              <a:t>Sharing </a:t>
            </a:r>
            <a:r>
              <a:rPr lang="en-US" b="1" dirty="0" smtClean="0">
                <a:latin typeface="Calibri" panose="020F0502020204030204" pitchFamily="34" charset="0"/>
              </a:rPr>
              <a:t>knowledge</a:t>
            </a:r>
          </a:p>
          <a:p>
            <a:pPr marL="0" indent="0">
              <a:buNone/>
            </a:pPr>
            <a:r>
              <a:rPr lang="cs-CZ" sz="2000" dirty="0" smtClean="0">
                <a:latin typeface="Calibri" panose="020F0502020204030204" pitchFamily="34" charset="0"/>
              </a:rPr>
              <a:t>Laser </a:t>
            </a:r>
            <a:r>
              <a:rPr lang="cs-CZ" sz="2000" dirty="0" err="1">
                <a:latin typeface="Calibri" panose="020F0502020204030204" pitchFamily="34" charset="0"/>
              </a:rPr>
              <a:t>safety</a:t>
            </a:r>
            <a:r>
              <a:rPr lang="cs-CZ" sz="2000" dirty="0">
                <a:latin typeface="Calibri" panose="020F0502020204030204" pitchFamily="34" charset="0"/>
              </a:rPr>
              <a:t> </a:t>
            </a:r>
            <a:r>
              <a:rPr lang="cs-CZ" sz="2000" dirty="0" smtClean="0">
                <a:latin typeface="Calibri" panose="020F0502020204030204" pitchFamily="34" charset="0"/>
              </a:rPr>
              <a:t>workshop</a:t>
            </a:r>
            <a:r>
              <a:rPr lang="en-US" sz="2000" dirty="0" smtClean="0">
                <a:latin typeface="Calibri" panose="020F0502020204030204" pitchFamily="34" charset="0"/>
              </a:rPr>
              <a:t> - </a:t>
            </a:r>
            <a:r>
              <a:rPr lang="cs-CZ" sz="2000" dirty="0" err="1">
                <a:latin typeface="Calibri" panose="020F0502020204030204" pitchFamily="34" charset="0"/>
              </a:rPr>
              <a:t>March</a:t>
            </a:r>
            <a:r>
              <a:rPr lang="cs-CZ" sz="2000" dirty="0">
                <a:latin typeface="Calibri" panose="020F0502020204030204" pitchFamily="34" charset="0"/>
              </a:rPr>
              <a:t> </a:t>
            </a:r>
            <a:r>
              <a:rPr lang="cs-CZ" sz="2000" dirty="0" smtClean="0">
                <a:latin typeface="Calibri" panose="020F0502020204030204" pitchFamily="34" charset="0"/>
              </a:rPr>
              <a:t>2019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For universities and industry</a:t>
            </a:r>
            <a:endParaRPr lang="cs-CZ" sz="2000" dirty="0">
              <a:latin typeface="Calibri" panose="020F0502020204030204" pitchFamily="34" charset="0"/>
            </a:endParaRPr>
          </a:p>
          <a:p>
            <a:pPr marL="864000" lvl="4" indent="0">
              <a:buNone/>
            </a:pPr>
            <a:endParaRPr lang="en-US" b="1" dirty="0">
              <a:latin typeface="Calibri" panose="020F0502020204030204" pitchFamily="34" charset="0"/>
            </a:endParaRPr>
          </a:p>
          <a:p>
            <a:pPr marL="4763" lvl="4" indent="0">
              <a:buNone/>
            </a:pP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00000" y="7041600"/>
            <a:ext cx="792000" cy="360000"/>
          </a:xfrm>
        </p:spPr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15.5.2019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866" y="3388764"/>
            <a:ext cx="5264079" cy="3297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safety - PPE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476375"/>
            <a:ext cx="9828000" cy="4968000"/>
          </a:xfrm>
        </p:spPr>
        <p:txBody>
          <a:bodyPr>
            <a:normAutofit/>
          </a:bodyPr>
          <a:lstStyle/>
          <a:p>
            <a:pPr marL="4763" lvl="4" indent="0">
              <a:buNone/>
            </a:pPr>
            <a:r>
              <a:rPr lang="en-US" sz="1800" dirty="0">
                <a:latin typeface="Calibri" panose="020F0502020204030204" pitchFamily="34" charset="0"/>
              </a:rPr>
              <a:t>- </a:t>
            </a:r>
            <a:r>
              <a:rPr lang="en-US" sz="1800" dirty="0" smtClean="0">
                <a:latin typeface="Calibri" panose="020F0502020204030204" pitchFamily="34" charset="0"/>
              </a:rPr>
              <a:t>  Many </a:t>
            </a:r>
            <a:r>
              <a:rPr lang="en-US" sz="1800" dirty="0">
                <a:latin typeface="Calibri" panose="020F0502020204030204" pitchFamily="34" charset="0"/>
              </a:rPr>
              <a:t>lasers with various </a:t>
            </a:r>
            <a:r>
              <a:rPr lang="en-US" sz="1800" dirty="0" smtClean="0">
                <a:latin typeface="Calibri" panose="020F0502020204030204" pitchFamily="34" charset="0"/>
              </a:rPr>
              <a:t>parameters          </a:t>
            </a:r>
            <a:r>
              <a:rPr lang="en-US" sz="1800" i="1" dirty="0" smtClean="0">
                <a:latin typeface="Calibri" panose="020F0502020204030204" pitchFamily="34" charset="0"/>
              </a:rPr>
              <a:t>My kingdom for … the goggles!</a:t>
            </a:r>
            <a:endParaRPr lang="en-US" sz="1800" i="1" dirty="0">
              <a:latin typeface="Calibri" panose="020F0502020204030204" pitchFamily="34" charset="0"/>
            </a:endParaRPr>
          </a:p>
          <a:p>
            <a:pPr marL="4763" lvl="4" indent="0"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-   The right goggles for</a:t>
            </a:r>
          </a:p>
          <a:p>
            <a:pPr marL="982663" lvl="6" indent="-174625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Particular laser AND its current operating parameters (multipurpose </a:t>
            </a:r>
            <a:r>
              <a:rPr lang="en-US" sz="1600" dirty="0">
                <a:latin typeface="Calibri" panose="020F0502020204030204" pitchFamily="34" charset="0"/>
              </a:rPr>
              <a:t>goggles - </a:t>
            </a:r>
            <a:r>
              <a:rPr lang="en-US" sz="1600" dirty="0" smtClean="0">
                <a:latin typeface="Calibri" panose="020F0502020204030204" pitchFamily="34" charset="0"/>
              </a:rPr>
              <a:t>too </a:t>
            </a:r>
            <a:r>
              <a:rPr lang="en-US" sz="1600" dirty="0">
                <a:latin typeface="Calibri" panose="020F0502020204030204" pitchFamily="34" charset="0"/>
              </a:rPr>
              <a:t>dark)</a:t>
            </a:r>
            <a:endParaRPr lang="en-US" sz="1600" dirty="0" smtClean="0">
              <a:latin typeface="Calibri" panose="020F0502020204030204" pitchFamily="34" charset="0"/>
            </a:endParaRPr>
          </a:p>
          <a:p>
            <a:pPr marL="984250" lvl="5" indent="-176213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The person (different face shapes)</a:t>
            </a:r>
            <a:endParaRPr lang="en-US" sz="1600" dirty="0">
              <a:latin typeface="Calibri" panose="020F0502020204030204" pitchFamily="34" charset="0"/>
            </a:endParaRPr>
          </a:p>
          <a:p>
            <a:pPr marL="290512" lvl="4" indent="-285750">
              <a:buFontTx/>
              <a:buChar char="-"/>
            </a:pPr>
            <a:r>
              <a:rPr lang="en-US" sz="1800" dirty="0" smtClean="0">
                <a:latin typeface="Calibri" panose="020F0502020204030204" pitchFamily="34" charset="0"/>
              </a:rPr>
              <a:t>Several </a:t>
            </a:r>
            <a:r>
              <a:rPr lang="en-US" sz="1800" dirty="0">
                <a:latin typeface="Calibri" panose="020F0502020204030204" pitchFamily="34" charset="0"/>
              </a:rPr>
              <a:t>near </a:t>
            </a:r>
            <a:r>
              <a:rPr lang="en-US" sz="1800" dirty="0" smtClean="0">
                <a:latin typeface="Calibri" panose="020F0502020204030204" pitchFamily="34" charset="0"/>
              </a:rPr>
              <a:t>misses</a:t>
            </a:r>
          </a:p>
          <a:p>
            <a:pPr marL="981075" lvl="5" indent="-285750">
              <a:buFontTx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smaller </a:t>
            </a:r>
            <a:r>
              <a:rPr lang="en-US" sz="1600" dirty="0">
                <a:latin typeface="Calibri" panose="020F0502020204030204" pitchFamily="34" charset="0"/>
              </a:rPr>
              <a:t>choice of goggles, signs, pictures, administrative procedures (incl. better planning)</a:t>
            </a:r>
          </a:p>
          <a:p>
            <a:pPr marL="984250" lvl="5" indent="-342900">
              <a:buFontTx/>
              <a:buChar char="-"/>
            </a:pPr>
            <a:endParaRPr lang="en-US" sz="1800" dirty="0" smtClean="0">
              <a:latin typeface="Calibri" panose="020F0502020204030204" pitchFamily="34" charset="0"/>
            </a:endParaRPr>
          </a:p>
          <a:p>
            <a:pPr marL="347663" lvl="4" indent="-342900">
              <a:buFontTx/>
              <a:buChar char="-"/>
            </a:pP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15.5.2019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378" y="3420591"/>
            <a:ext cx="3068780" cy="338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746" y="3418324"/>
            <a:ext cx="6134239" cy="3385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4121770" y="1548383"/>
            <a:ext cx="43204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3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763" lvl="4" indent="0">
              <a:buNone/>
            </a:pPr>
            <a:r>
              <a:rPr lang="en-US" dirty="0" smtClean="0">
                <a:latin typeface="Calibri" panose="020F0502020204030204" pitchFamily="34" charset="0"/>
              </a:rPr>
              <a:t>Creating </a:t>
            </a:r>
            <a:r>
              <a:rPr lang="en-US" b="1" dirty="0" smtClean="0">
                <a:latin typeface="Calibri" panose="020F0502020204030204" pitchFamily="34" charset="0"/>
              </a:rPr>
              <a:t>separate </a:t>
            </a:r>
            <a:r>
              <a:rPr lang="en-US" b="1" dirty="0">
                <a:latin typeface="Calibri" panose="020F0502020204030204" pitchFamily="34" charset="0"/>
              </a:rPr>
              <a:t>laser zones</a:t>
            </a:r>
          </a:p>
          <a:p>
            <a:pPr marL="542925" lvl="4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</a:rPr>
              <a:t>Laser curtains</a:t>
            </a:r>
          </a:p>
          <a:p>
            <a:pPr marL="542925" lvl="4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</a:rPr>
              <a:t>Metallic sheets</a:t>
            </a:r>
          </a:p>
          <a:p>
            <a:pPr marL="542925" lvl="4" indent="-285750">
              <a:buFontTx/>
              <a:buChar char="-"/>
            </a:pPr>
            <a:r>
              <a:rPr lang="en-US" dirty="0" smtClean="0">
                <a:latin typeface="Calibri" panose="020F0502020204030204" pitchFamily="34" charset="0"/>
              </a:rPr>
              <a:t>Wall </a:t>
            </a:r>
            <a:r>
              <a:rPr lang="en-US" dirty="0">
                <a:latin typeface="Calibri" panose="020F0502020204030204" pitchFamily="34" charset="0"/>
              </a:rPr>
              <a:t>partitions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Laser safety – local enclosures</a:t>
            </a:r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44" y="3583602"/>
            <a:ext cx="4536504" cy="3030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224" y="2290680"/>
            <a:ext cx="3766635" cy="43229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Date Placeholder 2"/>
          <p:cNvSpPr>
            <a:spLocks noGrp="1"/>
          </p:cNvSpPr>
          <p:nvPr>
            <p:ph type="dt" sz="half" idx="11"/>
          </p:nvPr>
        </p:nvSpPr>
        <p:spPr>
          <a:xfrm>
            <a:off x="4553818" y="7035711"/>
            <a:ext cx="792000" cy="360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15.5.2019</a:t>
            </a:r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5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Ionizing</a:t>
            </a:r>
            <a:r>
              <a:rPr lang="cs-CZ" dirty="0" smtClean="0"/>
              <a:t> r</a:t>
            </a:r>
            <a:r>
              <a:rPr lang="en-US" dirty="0" err="1" smtClean="0"/>
              <a:t>adiation</a:t>
            </a:r>
            <a:r>
              <a:rPr lang="en-US" dirty="0" smtClean="0"/>
              <a:t> protection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>
          <a:xfrm>
            <a:off x="4553907" y="7035711"/>
            <a:ext cx="792000" cy="360000"/>
          </a:xfrm>
        </p:spPr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15.5.2019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1999" y="1548001"/>
            <a:ext cx="10049916" cy="5170141"/>
          </a:xfrm>
        </p:spPr>
        <p:txBody>
          <a:bodyPr>
            <a:normAutofit fontScale="85000" lnSpcReduction="20000"/>
          </a:bodyPr>
          <a:lstStyle/>
          <a:p>
            <a:pPr marL="325877" lvl="1" indent="-325877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Radiation workplace category</a:t>
            </a:r>
            <a:r>
              <a:rPr lang="cs-CZ" sz="26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t>III</a:t>
            </a:r>
            <a:endParaRPr lang="cs-CZ" sz="2600" b="1" dirty="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325877" indent="-325877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sz="2600" b="1" dirty="0" smtClean="0">
                <a:latin typeface="Calibri" panose="020F0502020204030204" pitchFamily="34" charset="0"/>
                <a:cs typeface="Arial" pitchFamily="34" charset="0"/>
              </a:rPr>
              <a:t>Radiation </a:t>
            </a:r>
            <a:r>
              <a:rPr lang="en-US" sz="2600" b="1" dirty="0">
                <a:latin typeface="Calibri" panose="020F0502020204030204" pitchFamily="34" charset="0"/>
                <a:cs typeface="Arial" pitchFamily="34" charset="0"/>
              </a:rPr>
              <a:t>field</a:t>
            </a:r>
          </a:p>
          <a:p>
            <a:pPr marL="757812" lvl="3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Mixed: photons, e</a:t>
            </a:r>
            <a:r>
              <a:rPr lang="cs-CZ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lang="en-US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n</a:t>
            </a:r>
            <a:r>
              <a:rPr lang="cs-CZ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p+,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 ions, µ</a:t>
            </a:r>
          </a:p>
          <a:p>
            <a:pPr marL="757812" lvl="3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Pulsed</a:t>
            </a: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: fs-</a:t>
            </a:r>
            <a:r>
              <a:rPr lang="en-US" sz="2500" dirty="0" err="1">
                <a:solidFill>
                  <a:srgbClr val="000000"/>
                </a:solidFill>
                <a:latin typeface="Calibri" panose="020F0502020204030204" pitchFamily="34" charset="0"/>
              </a:rPr>
              <a:t>ps</a:t>
            </a:r>
            <a:endParaRPr lang="en-US" sz="25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57812" lvl="3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Low repetition rate: 0.1 Hz – 1 kHz </a:t>
            </a:r>
            <a:endParaRPr lang="en-US" sz="25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757812" lvl="3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Wide energy range (</a:t>
            </a:r>
            <a:r>
              <a:rPr lang="en-US" sz="25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keV</a:t>
            </a:r>
            <a:r>
              <a:rPr lang="en-US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-&gt; GeV)</a:t>
            </a:r>
          </a:p>
          <a:p>
            <a:pPr marL="757812" lvl="3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Extremely high dose rate in a single pulse</a:t>
            </a:r>
            <a:endParaRPr lang="en-US" sz="25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25877" indent="-325877">
              <a:lnSpc>
                <a:spcPct val="120000"/>
              </a:lnSpc>
              <a:spcBef>
                <a:spcPct val="0"/>
              </a:spcBef>
              <a:buFontTx/>
              <a:buChar char="-"/>
            </a:pPr>
            <a:r>
              <a:rPr lang="en-US" sz="2600" b="1" dirty="0" smtClean="0">
                <a:latin typeface="Calibri" panose="020F0502020204030204" pitchFamily="34" charset="0"/>
                <a:cs typeface="Arial" pitchFamily="34" charset="0"/>
              </a:rPr>
              <a:t>Source </a:t>
            </a:r>
            <a:r>
              <a:rPr lang="en-US" sz="2600" b="1" dirty="0">
                <a:latin typeface="Calibri" panose="020F0502020204030204" pitchFamily="34" charset="0"/>
                <a:cs typeface="Arial" pitchFamily="34" charset="0"/>
              </a:rPr>
              <a:t>term not well known</a:t>
            </a:r>
          </a:p>
          <a:p>
            <a:pPr marL="757812" lvl="3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500" dirty="0">
                <a:solidFill>
                  <a:srgbClr val="000000"/>
                </a:solidFill>
                <a:latin typeface="Calibri" panose="020F0502020204030204" pitchFamily="34" charset="0"/>
              </a:rPr>
              <a:t>Subject of </a:t>
            </a:r>
            <a:r>
              <a:rPr lang="en-US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research</a:t>
            </a:r>
          </a:p>
          <a:p>
            <a:pPr marL="757812" lvl="3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5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Strongly dependent on the experiment</a:t>
            </a:r>
          </a:p>
          <a:p>
            <a:pPr marL="325812" lvl="1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5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Reliable procedures do not exist</a:t>
            </a:r>
          </a:p>
          <a:p>
            <a:pPr marL="325812" lvl="1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r>
              <a:rPr lang="en-US" sz="25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Laser community not used to working with radiation</a:t>
            </a:r>
          </a:p>
          <a:p>
            <a:pPr marL="325812" lvl="1" indent="-325877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Tx/>
              <a:buChar char="-"/>
            </a:pPr>
            <a:endParaRPr lang="en-US" sz="25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554" y="270000"/>
            <a:ext cx="8082446" cy="1080000"/>
          </a:xfrm>
        </p:spPr>
        <p:txBody>
          <a:bodyPr>
            <a:normAutofit/>
          </a:bodyPr>
          <a:lstStyle/>
          <a:p>
            <a:r>
              <a:rPr lang="en-US" dirty="0" smtClean="0"/>
              <a:t>Ionizing radiation protection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3906" y="7041600"/>
            <a:ext cx="792000" cy="360000"/>
          </a:xfrm>
        </p:spPr>
        <p:txBody>
          <a:bodyPr/>
          <a:lstStyle/>
          <a:p>
            <a:r>
              <a:rPr lang="en-US" dirty="0" smtClean="0"/>
              <a:t>15.5.2019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5820" y="1548383"/>
            <a:ext cx="614823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Simulations</a:t>
            </a:r>
          </a:p>
          <a:p>
            <a:pPr marL="457200" indent="-457200">
              <a:buFont typeface="Calibri" panose="020F0502020204030204" pitchFamily="34" charset="0"/>
              <a:buChar char="‐"/>
            </a:pPr>
            <a:r>
              <a:rPr lang="en-US" sz="2000" dirty="0" smtClean="0">
                <a:latin typeface="Calibri" panose="020F0502020204030204" pitchFamily="34" charset="0"/>
              </a:rPr>
              <a:t>Monte Carlo method – code FLUKA</a:t>
            </a:r>
          </a:p>
          <a:p>
            <a:pPr marL="457200" indent="-457200">
              <a:buFont typeface="Calibri" panose="020F0502020204030204" pitchFamily="34" charset="0"/>
              <a:buChar char="‐"/>
            </a:pPr>
            <a:r>
              <a:rPr lang="en-US" sz="2000" dirty="0" smtClean="0">
                <a:latin typeface="Calibri" panose="020F0502020204030204" pitchFamily="34" charset="0"/>
              </a:rPr>
              <a:t>Members of FLUKA collaboration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Civil structure design</a:t>
            </a:r>
            <a:endParaRPr lang="en-US" sz="2400" b="1" dirty="0">
              <a:latin typeface="Calibri" panose="020F0502020204030204" pitchFamily="34" charset="0"/>
            </a:endParaRPr>
          </a:p>
          <a:p>
            <a:pPr marL="457200" indent="-457200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Target dose limit &lt;1 </a:t>
            </a:r>
            <a:r>
              <a:rPr lang="en-US" sz="2000" dirty="0" err="1">
                <a:latin typeface="Calibri" panose="020F0502020204030204" pitchFamily="34" charset="0"/>
              </a:rPr>
              <a:t>mSv</a:t>
            </a:r>
            <a:r>
              <a:rPr lang="en-US" sz="2000" dirty="0">
                <a:latin typeface="Calibri" panose="020F0502020204030204" pitchFamily="34" charset="0"/>
              </a:rPr>
              <a:t>/y for employees</a:t>
            </a:r>
          </a:p>
          <a:p>
            <a:pPr marL="457200" indent="-457200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Cooperation with architects</a:t>
            </a:r>
          </a:p>
          <a:p>
            <a:pPr marL="457200" indent="-457200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First calculations by Nuclear Technologies</a:t>
            </a:r>
            <a:br>
              <a:rPr lang="en-US" sz="2000" dirty="0">
                <a:latin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</a:rPr>
              <a:t>(2009-2013)</a:t>
            </a:r>
          </a:p>
          <a:p>
            <a:pPr marL="457200" indent="-457200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Worst case (max source term, open penetrations)</a:t>
            </a:r>
          </a:p>
          <a:p>
            <a:pPr marL="457200" indent="-457200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penetrations: shielded as much as feasible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>
              <a:latin typeface="Calibri" panose="020F0502020204030204" pitchFamily="34" charset="0"/>
            </a:endParaRPr>
          </a:p>
          <a:p>
            <a:r>
              <a:rPr lang="en-US" sz="2400" b="1" dirty="0" smtClean="0">
                <a:latin typeface="Calibri" panose="020F0502020204030204" pitchFamily="34" charset="0"/>
              </a:rPr>
              <a:t>Beam dumps and local </a:t>
            </a:r>
            <a:r>
              <a:rPr lang="en-US" sz="2400" b="1" dirty="0">
                <a:latin typeface="Calibri" panose="020F0502020204030204" pitchFamily="34" charset="0"/>
              </a:rPr>
              <a:t>shielding</a:t>
            </a:r>
          </a:p>
          <a:p>
            <a:pPr marL="457200" indent="-457200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For several configurations (minimal, typical, maximal)</a:t>
            </a:r>
          </a:p>
          <a:p>
            <a:pPr marL="457200" indent="-457200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Gradual refinement - going to more detail, more realistic description, influence of magnetic field</a:t>
            </a: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9882" y="1116335"/>
            <a:ext cx="5382656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C:\data\presentace\konference\2014\2014-03-05 10.16.49m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1053" y="4140671"/>
            <a:ext cx="3558731" cy="2646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5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 </a:t>
            </a:r>
            <a:r>
              <a:rPr lang="en-US" dirty="0" smtClean="0"/>
              <a:t>pillars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1"/>
          </p:nvPr>
        </p:nvSpPr>
        <p:spPr>
          <a:xfrm>
            <a:off x="4644257" y="7020991"/>
            <a:ext cx="929437" cy="360000"/>
          </a:xfrm>
        </p:spPr>
        <p:txBody>
          <a:bodyPr/>
          <a:lstStyle/>
          <a:p>
            <a:r>
              <a:rPr lang="cs-CZ" dirty="0" smtClean="0">
                <a:solidFill>
                  <a:prstClr val="white"/>
                </a:solidFill>
              </a:rPr>
              <a:t>15.5.2019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>
                <a:solidFill>
                  <a:prstClr val="white"/>
                </a:solidFill>
              </a:rPr>
              <a:pPr>
                <a:defRPr/>
              </a:pPr>
              <a:t>2</a:t>
            </a:fld>
            <a:endParaRPr dirty="0">
              <a:solidFill>
                <a:prstClr val="white"/>
              </a:solidFill>
            </a:endParaRPr>
          </a:p>
        </p:txBody>
      </p:sp>
      <p:cxnSp>
        <p:nvCxnSpPr>
          <p:cNvPr id="38" name="Straight Connector 5"/>
          <p:cNvCxnSpPr/>
          <p:nvPr/>
        </p:nvCxnSpPr>
        <p:spPr>
          <a:xfrm>
            <a:off x="0" y="1240958"/>
            <a:ext cx="1069181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7"/>
          <p:cNvSpPr txBox="1"/>
          <p:nvPr/>
        </p:nvSpPr>
        <p:spPr>
          <a:xfrm>
            <a:off x="629259" y="1795800"/>
            <a:ext cx="9262525" cy="3706300"/>
          </a:xfrm>
          <a:prstGeom prst="rect">
            <a:avLst/>
          </a:prstGeom>
          <a:noFill/>
        </p:spPr>
        <p:txBody>
          <a:bodyPr lIns="104296" tIns="52148" rIns="104296" bIns="52148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+mn-lt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Arial" charset="0"/>
            </a:endParaRPr>
          </a:p>
        </p:txBody>
      </p:sp>
      <p:graphicFrame>
        <p:nvGraphicFramePr>
          <p:cNvPr id="42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7211339"/>
              </p:ext>
            </p:extLst>
          </p:nvPr>
        </p:nvGraphicFramePr>
        <p:xfrm>
          <a:off x="7621630" y="2957418"/>
          <a:ext cx="2943961" cy="2808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SmartDraw" r:id="rId3" imgW="6312408" imgH="6394704" progId="SmartDraw.2">
                  <p:embed/>
                </p:oleObj>
              </mc:Choice>
              <mc:Fallback>
                <p:oleObj name="SmartDraw" r:id="rId3" imgW="6312408" imgH="6394704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1630" y="2957418"/>
                        <a:ext cx="2943961" cy="2808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10" descr="SDXTMPPPT0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58" y="1398485"/>
            <a:ext cx="7970598" cy="117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4" descr="SDXTMPPPT0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45" y="4769547"/>
            <a:ext cx="1887773" cy="115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5" descr="SDXTMPPPT0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5753" y="4654029"/>
            <a:ext cx="2017708" cy="136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6" descr="SDXTMPPPT0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883" y="4503503"/>
            <a:ext cx="2220036" cy="157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8" descr="SDXTMPPPT06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093" y="2758461"/>
            <a:ext cx="2177344" cy="4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0" descr="SDXTMPPPT0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376" y="2772464"/>
            <a:ext cx="1997290" cy="488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" name="Group 130"/>
          <p:cNvGrpSpPr>
            <a:grpSpLocks noChangeAspect="1"/>
          </p:cNvGrpSpPr>
          <p:nvPr/>
        </p:nvGrpSpPr>
        <p:grpSpPr bwMode="auto">
          <a:xfrm>
            <a:off x="718357" y="2590433"/>
            <a:ext cx="1141573" cy="348309"/>
            <a:chOff x="641" y="1829"/>
            <a:chExt cx="615" cy="199"/>
          </a:xfrm>
        </p:grpSpPr>
        <p:sp>
          <p:nvSpPr>
            <p:cNvPr id="50" name="AutoShape 129"/>
            <p:cNvSpPr>
              <a:spLocks noChangeAspect="1" noChangeArrowheads="1" noTextEdit="1"/>
            </p:cNvSpPr>
            <p:nvPr/>
          </p:nvSpPr>
          <p:spPr bwMode="auto">
            <a:xfrm>
              <a:off x="641" y="1829"/>
              <a:ext cx="51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Rectangle 131"/>
            <p:cNvSpPr>
              <a:spLocks noChangeArrowheads="1"/>
            </p:cNvSpPr>
            <p:nvPr/>
          </p:nvSpPr>
          <p:spPr bwMode="auto">
            <a:xfrm>
              <a:off x="664" y="1852"/>
              <a:ext cx="59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cs-CZ" sz="1500" b="1" dirty="0" err="1">
                  <a:solidFill>
                    <a:srgbClr val="903C39"/>
                  </a:solidFill>
                </a:rPr>
                <a:t>Infrastru</a:t>
              </a:r>
              <a:r>
                <a:rPr lang="cs-CZ" altLang="cs-CZ" sz="1500" b="1" dirty="0">
                  <a:solidFill>
                    <a:srgbClr val="903C39"/>
                  </a:solidFill>
                </a:rPr>
                <a:t>c</a:t>
              </a:r>
              <a:r>
                <a:rPr lang="en-US" altLang="cs-CZ" sz="1500" b="1" dirty="0" err="1">
                  <a:solidFill>
                    <a:srgbClr val="903C39"/>
                  </a:solidFill>
                </a:rPr>
                <a:t>ture</a:t>
              </a:r>
              <a:endParaRPr lang="en-US" altLang="cs-CZ" dirty="0"/>
            </a:p>
          </p:txBody>
        </p:sp>
      </p:grpSp>
      <p:grpSp>
        <p:nvGrpSpPr>
          <p:cNvPr id="52" name="Group 134"/>
          <p:cNvGrpSpPr>
            <a:grpSpLocks noChangeAspect="1"/>
          </p:cNvGrpSpPr>
          <p:nvPr/>
        </p:nvGrpSpPr>
        <p:grpSpPr bwMode="auto">
          <a:xfrm>
            <a:off x="3261382" y="2590433"/>
            <a:ext cx="1141575" cy="348309"/>
            <a:chOff x="2055" y="1829"/>
            <a:chExt cx="615" cy="199"/>
          </a:xfrm>
        </p:grpSpPr>
        <p:sp>
          <p:nvSpPr>
            <p:cNvPr id="53" name="AutoShape 133"/>
            <p:cNvSpPr>
              <a:spLocks noChangeAspect="1" noChangeArrowheads="1" noTextEdit="1"/>
            </p:cNvSpPr>
            <p:nvPr/>
          </p:nvSpPr>
          <p:spPr bwMode="auto">
            <a:xfrm>
              <a:off x="2055" y="1829"/>
              <a:ext cx="51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Rectangle 135"/>
            <p:cNvSpPr>
              <a:spLocks noChangeArrowheads="1"/>
            </p:cNvSpPr>
            <p:nvPr/>
          </p:nvSpPr>
          <p:spPr bwMode="auto">
            <a:xfrm>
              <a:off x="2078" y="1852"/>
              <a:ext cx="59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cs-CZ" sz="1500" b="1" dirty="0" err="1">
                  <a:solidFill>
                    <a:srgbClr val="903C39"/>
                  </a:solidFill>
                </a:rPr>
                <a:t>Infrastru</a:t>
              </a:r>
              <a:r>
                <a:rPr lang="cs-CZ" altLang="cs-CZ" sz="1500" b="1" dirty="0">
                  <a:solidFill>
                    <a:srgbClr val="903C39"/>
                  </a:solidFill>
                </a:rPr>
                <a:t>c</a:t>
              </a:r>
              <a:r>
                <a:rPr lang="en-US" altLang="cs-CZ" sz="1500" b="1" dirty="0" err="1">
                  <a:solidFill>
                    <a:srgbClr val="903C39"/>
                  </a:solidFill>
                </a:rPr>
                <a:t>ture</a:t>
              </a:r>
              <a:endParaRPr lang="en-US" altLang="cs-CZ" dirty="0"/>
            </a:p>
          </p:txBody>
        </p:sp>
      </p:grpSp>
      <p:grpSp>
        <p:nvGrpSpPr>
          <p:cNvPr id="55" name="Group 138"/>
          <p:cNvGrpSpPr>
            <a:grpSpLocks noChangeAspect="1"/>
          </p:cNvGrpSpPr>
          <p:nvPr/>
        </p:nvGrpSpPr>
        <p:grpSpPr bwMode="auto">
          <a:xfrm>
            <a:off x="5782129" y="2590433"/>
            <a:ext cx="1141575" cy="348309"/>
            <a:chOff x="3523" y="1829"/>
            <a:chExt cx="615" cy="199"/>
          </a:xfrm>
        </p:grpSpPr>
        <p:sp>
          <p:nvSpPr>
            <p:cNvPr id="56" name="AutoShape 137"/>
            <p:cNvSpPr>
              <a:spLocks noChangeAspect="1" noChangeArrowheads="1" noTextEdit="1"/>
            </p:cNvSpPr>
            <p:nvPr/>
          </p:nvSpPr>
          <p:spPr bwMode="auto">
            <a:xfrm>
              <a:off x="3523" y="1829"/>
              <a:ext cx="515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Rectangle 139"/>
            <p:cNvSpPr>
              <a:spLocks noChangeArrowheads="1"/>
            </p:cNvSpPr>
            <p:nvPr/>
          </p:nvSpPr>
          <p:spPr bwMode="auto">
            <a:xfrm>
              <a:off x="3546" y="1852"/>
              <a:ext cx="59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cs-CZ" sz="1500" b="1" dirty="0" err="1">
                  <a:solidFill>
                    <a:srgbClr val="903C39"/>
                  </a:solidFill>
                </a:rPr>
                <a:t>Infrastru</a:t>
              </a:r>
              <a:r>
                <a:rPr lang="cs-CZ" altLang="cs-CZ" sz="1500" b="1" dirty="0">
                  <a:solidFill>
                    <a:srgbClr val="903C39"/>
                  </a:solidFill>
                </a:rPr>
                <a:t>c</a:t>
              </a:r>
              <a:r>
                <a:rPr lang="en-US" altLang="cs-CZ" sz="1500" b="1" dirty="0" err="1">
                  <a:solidFill>
                    <a:srgbClr val="903C39"/>
                  </a:solidFill>
                </a:rPr>
                <a:t>ture</a:t>
              </a:r>
              <a:endParaRPr lang="en-US" altLang="cs-CZ" dirty="0"/>
            </a:p>
          </p:txBody>
        </p:sp>
      </p:grpSp>
      <p:grpSp>
        <p:nvGrpSpPr>
          <p:cNvPr id="58" name="Group 22"/>
          <p:cNvGrpSpPr>
            <a:grpSpLocks noChangeAspect="1"/>
          </p:cNvGrpSpPr>
          <p:nvPr/>
        </p:nvGrpSpPr>
        <p:grpSpPr bwMode="auto">
          <a:xfrm>
            <a:off x="5796967" y="2758461"/>
            <a:ext cx="2431644" cy="488332"/>
            <a:chOff x="3531" y="1925"/>
            <a:chExt cx="1310" cy="279"/>
          </a:xfrm>
        </p:grpSpPr>
        <p:sp>
          <p:nvSpPr>
            <p:cNvPr id="59" name="AutoShape 21"/>
            <p:cNvSpPr>
              <a:spLocks noChangeAspect="1" noChangeArrowheads="1" noTextEdit="1"/>
            </p:cNvSpPr>
            <p:nvPr/>
          </p:nvSpPr>
          <p:spPr bwMode="auto">
            <a:xfrm>
              <a:off x="3531" y="1925"/>
              <a:ext cx="131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Rectangle 23"/>
            <p:cNvSpPr>
              <a:spLocks noChangeArrowheads="1"/>
            </p:cNvSpPr>
            <p:nvPr/>
          </p:nvSpPr>
          <p:spPr bwMode="auto">
            <a:xfrm>
              <a:off x="3553" y="1946"/>
              <a:ext cx="195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cs-CZ" sz="2400" b="1" dirty="0">
                  <a:solidFill>
                    <a:srgbClr val="1F497D"/>
                  </a:solidFill>
                </a:rPr>
                <a:t>ELI</a:t>
              </a:r>
              <a:endParaRPr lang="en-US" altLang="cs-CZ" dirty="0"/>
            </a:p>
          </p:txBody>
        </p:sp>
        <p:sp>
          <p:nvSpPr>
            <p:cNvPr id="61" name="Rectangle 24"/>
            <p:cNvSpPr>
              <a:spLocks noChangeArrowheads="1"/>
            </p:cNvSpPr>
            <p:nvPr/>
          </p:nvSpPr>
          <p:spPr bwMode="auto">
            <a:xfrm>
              <a:off x="3792" y="1946"/>
              <a:ext cx="1040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altLang="cs-CZ" sz="2400" dirty="0">
                  <a:solidFill>
                    <a:srgbClr val="1F497D"/>
                  </a:solidFill>
                </a:rPr>
                <a:t>Nuclear Physics</a:t>
              </a:r>
              <a:endParaRPr lang="en-US" altLang="cs-CZ" dirty="0"/>
            </a:p>
          </p:txBody>
        </p:sp>
      </p:grpSp>
      <p:sp>
        <p:nvSpPr>
          <p:cNvPr id="62" name="TextovéPole 9"/>
          <p:cNvSpPr txBox="1">
            <a:spLocks noChangeArrowheads="1"/>
          </p:cNvSpPr>
          <p:nvPr/>
        </p:nvSpPr>
        <p:spPr bwMode="auto">
          <a:xfrm>
            <a:off x="658958" y="3154027"/>
            <a:ext cx="1858073" cy="147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96" tIns="52148" rIns="104296" bIns="52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cs-CZ" sz="1000" dirty="0">
                <a:latin typeface="Verdana" pitchFamily="34" charset="0"/>
              </a:rPr>
              <a:t>New generation of secondary sources for interdisciplinary applications in physics, medicine, biology and material sciences</a:t>
            </a:r>
          </a:p>
        </p:txBody>
      </p:sp>
      <p:sp>
        <p:nvSpPr>
          <p:cNvPr id="63" name="TextovéPole 21"/>
          <p:cNvSpPr txBox="1">
            <a:spLocks noChangeArrowheads="1"/>
          </p:cNvSpPr>
          <p:nvPr/>
        </p:nvSpPr>
        <p:spPr bwMode="auto">
          <a:xfrm>
            <a:off x="3192695" y="3091017"/>
            <a:ext cx="1854362" cy="6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96" tIns="52148" rIns="104296" bIns="52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cs-CZ" sz="1100" dirty="0">
                <a:latin typeface="Verdana" pitchFamily="34" charset="0"/>
              </a:rPr>
              <a:t>Physics of ultrashort </a:t>
            </a:r>
            <a:r>
              <a:rPr lang="en-US" altLang="cs-CZ" sz="1100" dirty="0" err="1">
                <a:latin typeface="Verdana" pitchFamily="34" charset="0"/>
              </a:rPr>
              <a:t>attosecond</a:t>
            </a:r>
            <a:r>
              <a:rPr lang="en-US" altLang="cs-CZ" sz="1100" dirty="0">
                <a:latin typeface="Verdana" pitchFamily="34" charset="0"/>
              </a:rPr>
              <a:t> pulses</a:t>
            </a:r>
          </a:p>
        </p:txBody>
      </p:sp>
      <p:sp>
        <p:nvSpPr>
          <p:cNvPr id="64" name="TextovéPole 24"/>
          <p:cNvSpPr txBox="1">
            <a:spLocks noChangeArrowheads="1"/>
          </p:cNvSpPr>
          <p:nvPr/>
        </p:nvSpPr>
        <p:spPr bwMode="auto">
          <a:xfrm>
            <a:off x="5767268" y="3091017"/>
            <a:ext cx="1854361" cy="61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296" tIns="52148" rIns="104296" bIns="5214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cs-CZ" sz="1100" dirty="0">
                <a:latin typeface="Verdana" pitchFamily="34" charset="0"/>
              </a:rPr>
              <a:t>Photonuclear physics, nuclear spectroscopy</a:t>
            </a:r>
            <a:endParaRPr lang="en-US" altLang="cs-CZ" dirty="0"/>
          </a:p>
        </p:txBody>
      </p:sp>
      <p:pic>
        <p:nvPicPr>
          <p:cNvPr id="65" name="Picture 11" descr="SDXTMPPPT01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431" y="1557761"/>
            <a:ext cx="835298" cy="78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2" descr="SDXTMPPPT0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6932" y="1557760"/>
            <a:ext cx="839010" cy="79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3" descr="SDXTMPPPT03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630" y="1557761"/>
            <a:ext cx="837155" cy="787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131330" y="2229442"/>
            <a:ext cx="3312368" cy="3505078"/>
            <a:chOff x="663550" y="2722237"/>
            <a:chExt cx="3962274" cy="419279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3550" y="2722237"/>
              <a:ext cx="3580625" cy="4192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Left Arrow 14"/>
            <p:cNvSpPr/>
            <p:nvPr/>
          </p:nvSpPr>
          <p:spPr>
            <a:xfrm>
              <a:off x="3987519" y="4068663"/>
              <a:ext cx="638305" cy="216024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Ionizing radiation protection </a:t>
            </a:r>
            <a:br>
              <a:rPr lang="en-US" dirty="0" smtClean="0"/>
            </a:br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3906" y="7041600"/>
            <a:ext cx="792000" cy="360000"/>
          </a:xfrm>
        </p:spPr>
        <p:txBody>
          <a:bodyPr/>
          <a:lstStyle/>
          <a:p>
            <a:r>
              <a:rPr lang="en-US" dirty="0" smtClean="0"/>
              <a:t>15.5.1019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20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28391" y="1601074"/>
            <a:ext cx="3199195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Radiation damage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346" y="1613337"/>
            <a:ext cx="3528392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Material activation</a:t>
            </a:r>
            <a:endParaRPr lang="en-US" sz="3200" dirty="0"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27374" y="5298102"/>
            <a:ext cx="2520280" cy="40011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[#</a:t>
            </a:r>
            <a:r>
              <a:rPr lang="en-US" sz="2000" dirty="0" smtClean="0"/>
              <a:t>particles/cm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/shot</a:t>
            </a:r>
            <a:r>
              <a:rPr lang="en-US" sz="2000" dirty="0"/>
              <a:t>]</a:t>
            </a:r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305346" y="2251613"/>
            <a:ext cx="3848134" cy="3710528"/>
            <a:chOff x="638781" y="1951175"/>
            <a:chExt cx="4326920" cy="4172193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8781" y="1976255"/>
              <a:ext cx="4326920" cy="4147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72143" y="1951175"/>
              <a:ext cx="2130098" cy="44989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6350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cs-CZ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Ḣ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*(10),</a:t>
              </a:r>
              <a:r>
                <a:rPr lang="cs-CZ" sz="2000" dirty="0">
                  <a:solidFill>
                    <a:prstClr val="black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 </a:t>
              </a:r>
              <a:r>
                <a:rPr lang="cs-CZ" sz="2000" dirty="0" smtClean="0">
                  <a:solidFill>
                    <a:prstClr val="black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µ</a:t>
              </a:r>
              <a:r>
                <a:rPr lang="en-US" sz="2000" dirty="0" err="1" smtClean="0">
                  <a:solidFill>
                    <a:prstClr val="black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Sv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ea typeface="MS PGothic" pitchFamily="34" charset="-128"/>
                  <a:cs typeface="Arial" panose="020B0604020202020204" pitchFamily="34" charset="0"/>
                </a:rPr>
                <a:t>/h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84708" y="3116621"/>
            <a:ext cx="2990886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Dose rate H*(10)</a:t>
            </a:r>
            <a:endParaRPr lang="en-US" sz="3200" dirty="0">
              <a:latin typeface="Calibri" panose="020F0502020204030204" pitchFamily="34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698" y="3735064"/>
            <a:ext cx="3910609" cy="268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24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473698" y="6219967"/>
            <a:ext cx="3910609" cy="40011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H*(10) rate map [</a:t>
            </a:r>
            <a:r>
              <a:rPr lang="en-US" sz="2000" dirty="0" err="1"/>
              <a:t>mSv</a:t>
            </a:r>
            <a:r>
              <a:rPr lang="en-US" sz="2000" dirty="0"/>
              <a:t>/shot]</a:t>
            </a:r>
          </a:p>
        </p:txBody>
      </p:sp>
    </p:spTree>
    <p:extLst>
      <p:ext uri="{BB962C8B-B14F-4D97-AF65-F5344CB8AC3E}">
        <p14:creationId xmlns:p14="http://schemas.microsoft.com/office/powerpoint/2010/main" val="1511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Ionizing radiation protection</a:t>
            </a:r>
            <a:br>
              <a:rPr lang="en-US" dirty="0" smtClean="0"/>
            </a:br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404367"/>
            <a:ext cx="9666434" cy="54729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dirty="0" smtClean="0">
                <a:latin typeface="Calibri" panose="020F0502020204030204" pitchFamily="34" charset="0"/>
              </a:rPr>
              <a:t>Pas</a:t>
            </a:r>
            <a:r>
              <a:rPr lang="en-US" sz="2000" b="1" dirty="0" err="1" smtClean="0">
                <a:latin typeface="Calibri" panose="020F0502020204030204" pitchFamily="34" charset="0"/>
              </a:rPr>
              <a:t>sive</a:t>
            </a:r>
            <a:r>
              <a:rPr lang="cs-CZ" sz="2000" b="1" dirty="0" smtClean="0">
                <a:latin typeface="Calibri" panose="020F0502020204030204" pitchFamily="34" charset="0"/>
              </a:rPr>
              <a:t> </a:t>
            </a:r>
            <a:r>
              <a:rPr lang="cs-CZ" sz="2000" dirty="0" smtClean="0">
                <a:latin typeface="Calibri" panose="020F0502020204030204" pitchFamily="34" charset="0"/>
              </a:rPr>
              <a:t>(OSL)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en-US" sz="2000" dirty="0" smtClean="0">
                <a:latin typeface="Calibri" panose="020F0502020204030204" pitchFamily="34" charset="0"/>
              </a:rPr>
              <a:t>Environment (since </a:t>
            </a:r>
            <a:r>
              <a:rPr lang="cs-CZ" sz="2000" dirty="0" smtClean="0">
                <a:latin typeface="Calibri" panose="020F0502020204030204" pitchFamily="34" charset="0"/>
              </a:rPr>
              <a:t>01/18)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en-US" sz="2000" dirty="0" smtClean="0">
                <a:latin typeface="Calibri" panose="020F0502020204030204" pitchFamily="34" charset="0"/>
              </a:rPr>
              <a:t>Workplace</a:t>
            </a:r>
            <a:endParaRPr lang="cs-CZ" sz="2000" dirty="0" smtClean="0">
              <a:latin typeface="Calibri" panose="020F0502020204030204" pitchFamily="34" charset="0"/>
            </a:endParaRPr>
          </a:p>
          <a:p>
            <a:pPr lvl="2"/>
            <a:endParaRPr lang="cs-CZ" sz="16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b="1" dirty="0" smtClean="0">
                <a:latin typeface="Calibri" panose="020F0502020204030204" pitchFamily="34" charset="0"/>
              </a:rPr>
              <a:t>A</a:t>
            </a:r>
            <a:r>
              <a:rPr lang="en-US" sz="2000" b="1" dirty="0" err="1" smtClean="0">
                <a:latin typeface="Calibri" panose="020F0502020204030204" pitchFamily="34" charset="0"/>
              </a:rPr>
              <a:t>ctive</a:t>
            </a:r>
            <a:r>
              <a:rPr lang="cs-CZ" sz="2000" b="1" dirty="0" smtClean="0">
                <a:latin typeface="Calibri" panose="020F0502020204030204" pitchFamily="34" charset="0"/>
              </a:rPr>
              <a:t> monitor</a:t>
            </a:r>
            <a:r>
              <a:rPr lang="en-US" sz="2000" b="1" dirty="0" err="1" smtClean="0">
                <a:latin typeface="Calibri" panose="020F0502020204030204" pitchFamily="34" charset="0"/>
              </a:rPr>
              <a:t>ing</a:t>
            </a:r>
            <a:endParaRPr lang="cs-CZ" sz="2000" b="1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Several types of detectors</a:t>
            </a:r>
            <a:endParaRPr lang="cs-CZ" sz="20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‐"/>
            </a:pPr>
            <a:r>
              <a:rPr lang="cs-CZ" sz="2000" dirty="0">
                <a:latin typeface="Calibri" panose="020F0502020204030204" pitchFamily="34" charset="0"/>
              </a:rPr>
              <a:t>Indi</a:t>
            </a:r>
            <a:r>
              <a:rPr lang="en-US" sz="2000" dirty="0" err="1">
                <a:latin typeface="Calibri" panose="020F0502020204030204" pitchFamily="34" charset="0"/>
              </a:rPr>
              <a:t>cators</a:t>
            </a:r>
            <a:endParaRPr lang="cs-CZ" sz="20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Dose rate measurement</a:t>
            </a:r>
            <a:endParaRPr lang="cs-CZ" sz="2000" dirty="0">
              <a:latin typeface="Calibri" panose="020F0502020204030204" pitchFamily="34" charset="0"/>
            </a:endParaRP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Pulsed field</a:t>
            </a:r>
            <a:r>
              <a:rPr lang="cs-CZ" sz="2000" dirty="0">
                <a:latin typeface="Calibri" panose="020F0502020204030204" pitchFamily="34" charset="0"/>
              </a:rPr>
              <a:t> (prompt)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Continuous field</a:t>
            </a:r>
            <a:r>
              <a:rPr lang="cs-CZ" sz="2000" dirty="0">
                <a:latin typeface="Calibri" panose="020F0502020204030204" pitchFamily="34" charset="0"/>
              </a:rPr>
              <a:t> (</a:t>
            </a:r>
            <a:r>
              <a:rPr lang="en-US" sz="2000" dirty="0">
                <a:latin typeface="Calibri" panose="020F0502020204030204" pitchFamily="34" charset="0"/>
              </a:rPr>
              <a:t>residual</a:t>
            </a:r>
            <a:r>
              <a:rPr lang="cs-CZ" sz="2000" dirty="0">
                <a:latin typeface="Calibri" panose="020F0502020204030204" pitchFamily="34" charset="0"/>
              </a:rPr>
              <a:t>)</a:t>
            </a:r>
            <a:endParaRPr lang="en-US" sz="20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Interfaced to Interlock system</a:t>
            </a:r>
            <a:endParaRPr lang="cs-CZ" sz="2000" dirty="0">
              <a:latin typeface="Calibri" panose="020F0502020204030204" pitchFamily="34" charset="0"/>
            </a:endParaRPr>
          </a:p>
          <a:p>
            <a:pPr marL="216000" lvl="1" indent="0">
              <a:buNone/>
            </a:pPr>
            <a:endParaRPr lang="cs-CZ" sz="16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alibri" panose="020F0502020204030204" pitchFamily="34" charset="0"/>
              </a:rPr>
              <a:t>Personal dosimetry</a:t>
            </a:r>
            <a:endParaRPr lang="cs-CZ" sz="2000" b="1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Combination of passive and active</a:t>
            </a:r>
            <a:endParaRPr lang="cs-CZ" sz="2000" dirty="0">
              <a:latin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3906" y="7041600"/>
            <a:ext cx="792000" cy="360000"/>
          </a:xfrm>
        </p:spPr>
        <p:txBody>
          <a:bodyPr/>
          <a:lstStyle/>
          <a:p>
            <a:r>
              <a:rPr lang="en-US" dirty="0" smtClean="0"/>
              <a:t>15.5.2019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3620" y="1548383"/>
            <a:ext cx="5403065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1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 safety interlock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16000" lvl="2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‐"/>
            </a:pPr>
            <a:r>
              <a:rPr lang="en-US" dirty="0">
                <a:latin typeface="Calibri" panose="020F0502020204030204" pitchFamily="34" charset="0"/>
              </a:rPr>
              <a:t>Covered hazards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Laser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Ionizing radiation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2000" dirty="0">
                <a:latin typeface="Calibri" panose="020F0502020204030204" pitchFamily="34" charset="0"/>
              </a:rPr>
              <a:t>EMP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2000" dirty="0" smtClean="0">
                <a:latin typeface="Calibri" panose="020F0502020204030204" pitchFamily="34" charset="0"/>
              </a:rPr>
              <a:t>Technical gases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2000" dirty="0" smtClean="0">
                <a:latin typeface="Calibri" panose="020F0502020204030204" pitchFamily="34" charset="0"/>
              </a:rPr>
              <a:t>Vacuum</a:t>
            </a:r>
            <a:endParaRPr lang="en-US" sz="2000" dirty="0">
              <a:latin typeface="Calibri" panose="020F0502020204030204" pitchFamily="34" charset="0"/>
            </a:endParaRPr>
          </a:p>
          <a:p>
            <a:pPr>
              <a:buFont typeface="Calibri" panose="020F0502020204030204" pitchFamily="34" charset="0"/>
              <a:buChar char="‐"/>
            </a:pPr>
            <a:r>
              <a:rPr lang="en-US" dirty="0">
                <a:latin typeface="Calibri" panose="020F0502020204030204" pitchFamily="34" charset="0"/>
              </a:rPr>
              <a:t>Based on industrial safety standards (IEC 61508)</a:t>
            </a:r>
          </a:p>
          <a:p>
            <a:pPr>
              <a:buFont typeface="Calibri" panose="020F0502020204030204" pitchFamily="34" charset="0"/>
              <a:buChar char="‐"/>
            </a:pPr>
            <a:r>
              <a:rPr lang="en-US" dirty="0">
                <a:latin typeface="Calibri" panose="020F0502020204030204" pitchFamily="34" charset="0"/>
              </a:rPr>
              <a:t>Method used: LOPA</a:t>
            </a:r>
          </a:p>
          <a:p>
            <a:pPr>
              <a:buFont typeface="Calibri" panose="020F0502020204030204" pitchFamily="34" charset="0"/>
              <a:buChar char="‐"/>
            </a:pPr>
            <a:r>
              <a:rPr lang="en-US" dirty="0">
                <a:latin typeface="Calibri" panose="020F0502020204030204" pitchFamily="34" charset="0"/>
              </a:rPr>
              <a:t>Currently being implemented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46779"/>
            <a:ext cx="10367943" cy="317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53906" y="7041600"/>
            <a:ext cx="792000" cy="360000"/>
          </a:xfrm>
        </p:spPr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15.5.2019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Test-bed TERESA</a:t>
            </a:r>
            <a:br>
              <a:rPr lang="en-US" dirty="0" smtClean="0"/>
            </a:br>
            <a:r>
              <a:rPr lang="cs-CZ" altLang="cs-CZ" sz="2000" b="1" dirty="0"/>
              <a:t>TE</a:t>
            </a:r>
            <a:r>
              <a:rPr lang="cs-CZ" altLang="cs-CZ" sz="2000" dirty="0"/>
              <a:t>st-bed for high-</a:t>
            </a:r>
            <a:r>
              <a:rPr lang="cs-CZ" altLang="cs-CZ" sz="2000" b="1" dirty="0"/>
              <a:t>RE</a:t>
            </a:r>
            <a:r>
              <a:rPr lang="cs-CZ" altLang="cs-CZ" sz="2000" dirty="0"/>
              <a:t>petition rate </a:t>
            </a:r>
            <a:r>
              <a:rPr lang="cs-CZ" altLang="cs-CZ" sz="2000" b="1" dirty="0"/>
              <a:t>S</a:t>
            </a:r>
            <a:r>
              <a:rPr lang="cs-CZ" altLang="cs-CZ" sz="2000" dirty="0"/>
              <a:t>ource of </a:t>
            </a:r>
            <a:r>
              <a:rPr lang="cs-CZ" altLang="cs-CZ" sz="2000" b="1" dirty="0"/>
              <a:t>A</a:t>
            </a:r>
            <a:r>
              <a:rPr lang="cs-CZ" altLang="cs-CZ" sz="2000" dirty="0"/>
              <a:t>ccelerated particles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>
          <a:xfrm>
            <a:off x="4553906" y="7041600"/>
            <a:ext cx="792000" cy="360000"/>
          </a:xfrm>
        </p:spPr>
        <p:txBody>
          <a:bodyPr/>
          <a:lstStyle/>
          <a:p>
            <a:r>
              <a:rPr lang="en-US" dirty="0" smtClean="0"/>
              <a:t>15.5.2019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23</a:t>
            </a:fld>
            <a:endParaRPr lang="cs-C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2000" y="1390928"/>
            <a:ext cx="9810450" cy="224568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New facility… and already significant changes of use</a:t>
            </a:r>
          </a:p>
          <a:p>
            <a:pPr marL="0" indent="0">
              <a:buNone/>
            </a:pPr>
            <a:r>
              <a:rPr lang="en-US" sz="2000" dirty="0" smtClean="0">
                <a:latin typeface="Calibri" panose="020F0502020204030204" pitchFamily="34" charset="0"/>
              </a:rPr>
              <a:t>Small experimental arrangement in the hall where use of ionizing radiation was NEVER planned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1800" dirty="0">
                <a:latin typeface="Calibri" panose="020F0502020204030204" pitchFamily="34" charset="0"/>
              </a:rPr>
              <a:t>No passive shielding of the walls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1800" dirty="0">
                <a:latin typeface="Calibri" panose="020F0502020204030204" pitchFamily="34" charset="0"/>
              </a:rPr>
              <a:t>On ground level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1800" dirty="0">
                <a:latin typeface="Calibri" panose="020F0502020204030204" pitchFamily="34" charset="0"/>
              </a:rPr>
              <a:t>Ceiling not prepared for heavy loads (dump)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sz="1800" dirty="0">
                <a:latin typeface="Calibri" panose="020F0502020204030204" pitchFamily="34" charset="0"/>
              </a:rPr>
              <a:t>Hall not prepared for simultaneous use of more teams</a:t>
            </a:r>
          </a:p>
        </p:txBody>
      </p:sp>
      <p:pic>
        <p:nvPicPr>
          <p:cNvPr id="8" name="Picture 2" descr="C:\data\fotky\2018\ELI\TERESA\TERESA_0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3538" y="3611731"/>
            <a:ext cx="6624736" cy="3193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10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First results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>
          <a:xfrm>
            <a:off x="4553906" y="7041600"/>
            <a:ext cx="792000" cy="360000"/>
          </a:xfrm>
        </p:spPr>
        <p:txBody>
          <a:bodyPr/>
          <a:lstStyle/>
          <a:p>
            <a:r>
              <a:rPr lang="en-US" dirty="0" smtClean="0"/>
              <a:t>15.5.2019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24</a:t>
            </a:fld>
            <a:endParaRPr lang="cs-CZ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346" y="2390294"/>
            <a:ext cx="5958022" cy="2520281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</a:rPr>
              <a:t>Simple and easy arithmetic (</a:t>
            </a:r>
            <a:r>
              <a:rPr lang="en-US" b="1" dirty="0" smtClean="0">
                <a:latin typeface="Calibri" panose="020F0502020204030204" pitchFamily="34" charset="0"/>
              </a:rPr>
              <a:t>smoking area</a:t>
            </a:r>
            <a:r>
              <a:rPr lang="en-US" dirty="0" smtClean="0">
                <a:latin typeface="Calibri" panose="020F0502020204030204" pitchFamily="34" charset="0"/>
              </a:rPr>
              <a:t>):</a:t>
            </a:r>
          </a:p>
          <a:p>
            <a:pPr lvl="2"/>
            <a:r>
              <a:rPr lang="en-US" sz="2000" dirty="0" smtClean="0">
                <a:latin typeface="Calibri" panose="020F0502020204030204" pitchFamily="34" charset="0"/>
              </a:rPr>
              <a:t>~0,1 </a:t>
            </a:r>
            <a:r>
              <a:rPr lang="en-US" sz="2000" dirty="0" err="1" smtClean="0">
                <a:latin typeface="Calibri" panose="020F0502020204030204" pitchFamily="34" charset="0"/>
              </a:rPr>
              <a:t>microSv</a:t>
            </a:r>
            <a:r>
              <a:rPr lang="en-US" sz="2000" dirty="0" smtClean="0">
                <a:latin typeface="Calibri" panose="020F0502020204030204" pitchFamily="34" charset="0"/>
              </a:rPr>
              <a:t>/shot, i.e.~3 </a:t>
            </a:r>
            <a:r>
              <a:rPr lang="en-US" sz="2000" dirty="0" err="1" smtClean="0">
                <a:latin typeface="Calibri" panose="020F0502020204030204" pitchFamily="34" charset="0"/>
              </a:rPr>
              <a:t>microSv</a:t>
            </a:r>
            <a:r>
              <a:rPr lang="en-US" sz="2000" dirty="0" smtClean="0">
                <a:latin typeface="Calibri" panose="020F0502020204030204" pitchFamily="34" charset="0"/>
              </a:rPr>
              <a:t>/s</a:t>
            </a:r>
          </a:p>
          <a:p>
            <a:pPr lvl="2"/>
            <a:endParaRPr lang="en-US" sz="2000" dirty="0" smtClean="0">
              <a:latin typeface="Calibri" panose="020F0502020204030204" pitchFamily="34" charset="0"/>
            </a:endParaRPr>
          </a:p>
          <a:p>
            <a:pPr lvl="2"/>
            <a:r>
              <a:rPr lang="en-US" sz="2000" dirty="0" smtClean="0">
                <a:latin typeface="Calibri" panose="020F0502020204030204" pitchFamily="34" charset="0"/>
              </a:rPr>
              <a:t>1 </a:t>
            </a:r>
            <a:r>
              <a:rPr lang="en-US" sz="2000" dirty="0" err="1" smtClean="0">
                <a:latin typeface="Calibri" panose="020F0502020204030204" pitchFamily="34" charset="0"/>
              </a:rPr>
              <a:t>mSv</a:t>
            </a:r>
            <a:r>
              <a:rPr lang="en-US" sz="2000" dirty="0" smtClean="0">
                <a:latin typeface="Calibri" panose="020F0502020204030204" pitchFamily="34" charset="0"/>
              </a:rPr>
              <a:t> (limit for members of public) </a:t>
            </a:r>
          </a:p>
          <a:p>
            <a:pPr lvl="4"/>
            <a:r>
              <a:rPr lang="en-US" sz="2000" dirty="0" smtClean="0">
                <a:latin typeface="Calibri" panose="020F0502020204030204" pitchFamily="34" charset="0"/>
              </a:rPr>
              <a:t>within ~5 min of operation</a:t>
            </a:r>
          </a:p>
          <a:p>
            <a:pPr lvl="2"/>
            <a:r>
              <a:rPr lang="en-US" sz="2000" dirty="0" smtClean="0">
                <a:latin typeface="Calibri" panose="020F0502020204030204" pitchFamily="34" charset="0"/>
              </a:rPr>
              <a:t>20 </a:t>
            </a:r>
            <a:r>
              <a:rPr lang="en-US" sz="2000" dirty="0" err="1">
                <a:latin typeface="Calibri" panose="020F0502020204030204" pitchFamily="34" charset="0"/>
              </a:rPr>
              <a:t>mSv</a:t>
            </a:r>
            <a:r>
              <a:rPr lang="en-US" sz="2000" dirty="0">
                <a:latin typeface="Calibri" panose="020F0502020204030204" pitchFamily="34" charset="0"/>
              </a:rPr>
              <a:t> (limit for </a:t>
            </a:r>
            <a:r>
              <a:rPr lang="en-US" sz="2000" dirty="0" smtClean="0">
                <a:latin typeface="Calibri" panose="020F0502020204030204" pitchFamily="34" charset="0"/>
              </a:rPr>
              <a:t>radiation workers) </a:t>
            </a:r>
            <a:endParaRPr lang="en-US" sz="2000" dirty="0">
              <a:latin typeface="Calibri" panose="020F0502020204030204" pitchFamily="34" charset="0"/>
            </a:endParaRPr>
          </a:p>
          <a:p>
            <a:pPr lvl="4"/>
            <a:r>
              <a:rPr lang="en-US" sz="2000" dirty="0">
                <a:latin typeface="Calibri" panose="020F0502020204030204" pitchFamily="34" charset="0"/>
              </a:rPr>
              <a:t>within </a:t>
            </a:r>
            <a:r>
              <a:rPr lang="en-US" sz="2000" dirty="0" smtClean="0">
                <a:latin typeface="Calibri" panose="020F0502020204030204" pitchFamily="34" charset="0"/>
              </a:rPr>
              <a:t>~100 </a:t>
            </a:r>
            <a:r>
              <a:rPr lang="en-US" sz="2000" dirty="0">
                <a:latin typeface="Calibri" panose="020F0502020204030204" pitchFamily="34" charset="0"/>
              </a:rPr>
              <a:t>min of </a:t>
            </a:r>
            <a:r>
              <a:rPr lang="en-US" sz="2000" dirty="0" smtClean="0">
                <a:latin typeface="Calibri" panose="020F0502020204030204" pitchFamily="34" charset="0"/>
              </a:rPr>
              <a:t>operation</a:t>
            </a:r>
          </a:p>
          <a:p>
            <a:pPr lvl="3"/>
            <a:endParaRPr lang="en-US" sz="2000" dirty="0" smtClean="0"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566" y="540271"/>
            <a:ext cx="4094783" cy="686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993978" y="252239"/>
            <a:ext cx="1872208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Smoking area</a:t>
            </a:r>
            <a:endParaRPr lang="en-US" sz="2400" dirty="0">
              <a:latin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7866186" y="483072"/>
            <a:ext cx="936104" cy="129207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705946" y="972319"/>
            <a:ext cx="1368152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Corridor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05946" y="2052439"/>
            <a:ext cx="1935832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Control room</a:t>
            </a:r>
            <a:endParaRPr lang="en-US" sz="2400" dirty="0">
              <a:latin typeface="Calibri" panose="020F050202020403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674766" y="2283271"/>
            <a:ext cx="839492" cy="129207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26262" y="6300911"/>
            <a:ext cx="1399964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µ</a:t>
            </a:r>
            <a:r>
              <a:rPr lang="en-US" sz="2400" dirty="0" err="1" smtClean="0">
                <a:latin typeface="Calibri" panose="020F0502020204030204" pitchFamily="34" charset="0"/>
              </a:rPr>
              <a:t>Sv</a:t>
            </a:r>
            <a:r>
              <a:rPr lang="en-US" sz="2400" dirty="0" smtClean="0">
                <a:latin typeface="Calibri" panose="020F0502020204030204" pitchFamily="34" charset="0"/>
              </a:rPr>
              <a:t>/shot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5126" name="Picture 6" descr="https://cdn.clipart.email/c19b52f6a3613ab8572681b40f1412e9_mitchell-aluminium-american-red-cross-symbol-clip-art-wrong-png-_900-620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338" y="1433984"/>
            <a:ext cx="6018520" cy="414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457474" y="5444434"/>
            <a:ext cx="7695944" cy="1323439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Impossible we do immediately, </a:t>
            </a:r>
            <a:br>
              <a:rPr lang="en-US" sz="4000" dirty="0" smtClean="0"/>
            </a:br>
            <a:r>
              <a:rPr lang="en-US" sz="4000" dirty="0" smtClean="0"/>
              <a:t>miracles take a bit longer…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1680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Test-bed TERESA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62" y="1476375"/>
            <a:ext cx="5976664" cy="4990084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Calibri" panose="020F0502020204030204" pitchFamily="34" charset="0"/>
              </a:rPr>
              <a:t>Risk </a:t>
            </a:r>
            <a:r>
              <a:rPr lang="cs-CZ" b="1" dirty="0" err="1" smtClean="0">
                <a:latin typeface="Calibri" panose="020F0502020204030204" pitchFamily="34" charset="0"/>
              </a:rPr>
              <a:t>asse</a:t>
            </a:r>
            <a:r>
              <a:rPr lang="en-US" b="1" dirty="0" smtClean="0">
                <a:latin typeface="Calibri" panose="020F0502020204030204" pitchFamily="34" charset="0"/>
              </a:rPr>
              <a:t>s</a:t>
            </a:r>
            <a:r>
              <a:rPr lang="cs-CZ" b="1" dirty="0" err="1" smtClean="0">
                <a:latin typeface="Calibri" panose="020F0502020204030204" pitchFamily="34" charset="0"/>
              </a:rPr>
              <a:t>sment</a:t>
            </a:r>
            <a:r>
              <a:rPr lang="en-US" b="1" dirty="0">
                <a:latin typeface="Calibri" panose="020F0502020204030204" pitchFamily="34" charset="0"/>
              </a:rPr>
              <a:t>:</a:t>
            </a:r>
            <a:endParaRPr lang="cs-CZ" b="1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‐"/>
            </a:pPr>
            <a:r>
              <a:rPr lang="en-US" dirty="0" smtClean="0">
                <a:latin typeface="Calibri" panose="020F0502020204030204" pitchFamily="34" charset="0"/>
              </a:rPr>
              <a:t>Shielding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en-US" dirty="0" smtClean="0">
                <a:latin typeface="Calibri" panose="020F0502020204030204" pitchFamily="34" charset="0"/>
              </a:rPr>
              <a:t>Stopper of the ionizing beam</a:t>
            </a:r>
          </a:p>
          <a:p>
            <a:pPr lvl="3">
              <a:buFont typeface="Calibri" panose="020F0502020204030204" pitchFamily="34" charset="0"/>
              <a:buChar char="‐"/>
            </a:pPr>
            <a:r>
              <a:rPr lang="cs-CZ" dirty="0" smtClean="0">
                <a:latin typeface="Calibri" panose="020F0502020204030204" pitchFamily="34" charset="0"/>
              </a:rPr>
              <a:t>Laser safety curtains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en-US" dirty="0" smtClean="0">
                <a:latin typeface="Calibri" panose="020F0502020204030204" pitchFamily="34" charset="0"/>
              </a:rPr>
              <a:t>Enclosure of the setup (clean room tent)</a:t>
            </a:r>
          </a:p>
          <a:p>
            <a:pPr lvl="1">
              <a:buFont typeface="Calibri" panose="020F0502020204030204" pitchFamily="34" charset="0"/>
              <a:buChar char="‐"/>
            </a:pPr>
            <a:r>
              <a:rPr lang="cs-CZ" dirty="0" smtClean="0">
                <a:latin typeface="Calibri" panose="020F0502020204030204" pitchFamily="34" charset="0"/>
              </a:rPr>
              <a:t>PPE</a:t>
            </a:r>
            <a:endParaRPr lang="en-US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‐"/>
            </a:pPr>
            <a:r>
              <a:rPr lang="en-US" dirty="0" smtClean="0">
                <a:latin typeface="Calibri" panose="020F0502020204030204" pitchFamily="34" charset="0"/>
              </a:rPr>
              <a:t>Monitoring</a:t>
            </a:r>
            <a:endParaRPr lang="cs-CZ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‐"/>
            </a:pPr>
            <a:r>
              <a:rPr lang="en-US" dirty="0" smtClean="0">
                <a:latin typeface="Calibri" panose="020F0502020204030204" pitchFamily="34" charset="0"/>
              </a:rPr>
              <a:t>Local Interlock</a:t>
            </a:r>
            <a:endParaRPr lang="cs-CZ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‐"/>
            </a:pPr>
            <a:r>
              <a:rPr lang="en-US" dirty="0" smtClean="0">
                <a:latin typeface="Calibri" panose="020F0502020204030204" pitchFamily="34" charset="0"/>
              </a:rPr>
              <a:t>T</a:t>
            </a:r>
            <a:r>
              <a:rPr lang="cs-CZ" dirty="0" smtClean="0">
                <a:latin typeface="Calibri" panose="020F0502020204030204" pitchFamily="34" charset="0"/>
              </a:rPr>
              <a:t>WA – </a:t>
            </a:r>
            <a:r>
              <a:rPr lang="en-US" dirty="0" smtClean="0">
                <a:latin typeface="Calibri" panose="020F0502020204030204" pitchFamily="34" charset="0"/>
              </a:rPr>
              <a:t>temporary </a:t>
            </a:r>
            <a:r>
              <a:rPr lang="cs-CZ" dirty="0" err="1" smtClean="0">
                <a:latin typeface="Calibri" panose="020F0502020204030204" pitchFamily="34" charset="0"/>
              </a:rPr>
              <a:t>work</a:t>
            </a: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authorization</a:t>
            </a:r>
            <a:r>
              <a:rPr lang="en-US" dirty="0" smtClean="0">
                <a:latin typeface="Calibri" panose="020F0502020204030204" pitchFamily="34" charset="0"/>
              </a:rPr>
              <a:t> reflecting </a:t>
            </a:r>
            <a:r>
              <a:rPr lang="en-US" dirty="0" err="1" smtClean="0">
                <a:latin typeface="Calibri" panose="020F0502020204030204" pitchFamily="34" charset="0"/>
              </a:rPr>
              <a:t>setps</a:t>
            </a:r>
            <a:r>
              <a:rPr lang="en-US" dirty="0" smtClean="0">
                <a:latin typeface="Calibri" panose="020F0502020204030204" pitchFamily="34" charset="0"/>
              </a:rPr>
              <a:t> in each phase of operation</a:t>
            </a:r>
            <a:endParaRPr lang="cs-CZ" dirty="0">
              <a:latin typeface="Calibri" panose="020F0502020204030204" pitchFamily="34" charset="0"/>
            </a:endParaRPr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6026" y="1404367"/>
            <a:ext cx="3927986" cy="5278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53906" y="7041600"/>
            <a:ext cx="792000" cy="360000"/>
          </a:xfrm>
        </p:spPr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15.5.2019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Test-bed TERESA: safety measures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dirty="0" smtClean="0"/>
              <a:t>15.5.2019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26</a:t>
            </a:fld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1929" y="1188343"/>
            <a:ext cx="3836545" cy="4835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043118" y="5562152"/>
            <a:ext cx="1399964" cy="461665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µ</a:t>
            </a:r>
            <a:r>
              <a:rPr lang="en-US" sz="2400" dirty="0" err="1" smtClean="0">
                <a:latin typeface="Calibri" panose="020F0502020204030204" pitchFamily="34" charset="0"/>
              </a:rPr>
              <a:t>Sv</a:t>
            </a:r>
            <a:r>
              <a:rPr lang="en-US" sz="2400" dirty="0" smtClean="0">
                <a:latin typeface="Calibri" panose="020F0502020204030204" pitchFamily="34" charset="0"/>
              </a:rPr>
              <a:t>/shot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59" y="1281440"/>
            <a:ext cx="4265717" cy="2724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8438" y="3420591"/>
            <a:ext cx="3219596" cy="3435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3338" y="4108737"/>
            <a:ext cx="3345532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Concrete beam dump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0403" y="1390253"/>
            <a:ext cx="2822784" cy="2876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00000" y="7041600"/>
            <a:ext cx="792000" cy="360000"/>
          </a:xfrm>
        </p:spPr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15.5.2019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7502" y="1365076"/>
            <a:ext cx="2952106" cy="4418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516400" y="270000"/>
            <a:ext cx="7743600" cy="1080000"/>
          </a:xfrm>
        </p:spPr>
        <p:txBody>
          <a:bodyPr/>
          <a:lstStyle/>
          <a:p>
            <a:r>
              <a:rPr lang="en-US" dirty="0" smtClean="0"/>
              <a:t>Test-bed TERESA: safety measures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3765" y="4495800"/>
            <a:ext cx="3339510" cy="2295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09" y="1404367"/>
            <a:ext cx="3123073" cy="3968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5346" y="4788743"/>
            <a:ext cx="2232248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Laser curtains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21846" y="6275955"/>
            <a:ext cx="1584176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Interlock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77953" y="1404367"/>
            <a:ext cx="955233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PPE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264000" y="7041600"/>
            <a:ext cx="360000" cy="360000"/>
          </a:xfrm>
        </p:spPr>
        <p:txBody>
          <a:bodyPr/>
          <a:lstStyle/>
          <a:p>
            <a:pPr>
              <a:defRPr/>
            </a:pPr>
            <a:fld id="{031D901C-0E75-4822-9BEF-E798BCF97BD2}" type="slidenum">
              <a:rPr lang="cs-CZ" smtClean="0"/>
              <a:pPr>
                <a:defRPr/>
              </a:pPr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741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8790" y="-35793"/>
            <a:ext cx="11922050" cy="783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5386" y="252239"/>
            <a:ext cx="9289032" cy="1585049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5400" b="1" cap="small" dirty="0" smtClean="0"/>
              <a:t>Thanks for your attention</a:t>
            </a:r>
          </a:p>
          <a:p>
            <a:pPr algn="ctr"/>
            <a:r>
              <a:rPr lang="cs-CZ" sz="2000" b="1" dirty="0" err="1" smtClean="0"/>
              <a:t>veronika.olsovcova</a:t>
            </a:r>
            <a:r>
              <a:rPr lang="en-US" sz="2000" b="1" dirty="0"/>
              <a:t>@eli-beams.eu</a:t>
            </a:r>
            <a:br>
              <a:rPr lang="en-US" sz="2000" b="1" dirty="0"/>
            </a:br>
            <a:r>
              <a:rPr lang="en-US" sz="2000" b="1" dirty="0" smtClean="0"/>
              <a:t>www.eli-beams.eu</a:t>
            </a:r>
            <a:endParaRPr lang="en-US" sz="2000" b="1" dirty="0"/>
          </a:p>
          <a:p>
            <a:pPr algn="ctr"/>
            <a:endParaRPr lang="cs-CZ" sz="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data\presentace\ELI\2016\DSC_9730-m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1086" y="-665330"/>
            <a:ext cx="11688853" cy="840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12"/>
          <p:cNvSpPr txBox="1">
            <a:spLocks noChangeArrowheads="1"/>
          </p:cNvSpPr>
          <p:nvPr/>
        </p:nvSpPr>
        <p:spPr bwMode="auto">
          <a:xfrm>
            <a:off x="7083877" y="5334507"/>
            <a:ext cx="1345757" cy="351536"/>
          </a:xfrm>
          <a:prstGeom prst="rect">
            <a:avLst/>
          </a:prstGeom>
          <a:solidFill>
            <a:schemeClr val="tx1">
              <a:lumMod val="95000"/>
              <a:lumOff val="5000"/>
              <a:alpha val="58000"/>
            </a:schemeClr>
          </a:solidFill>
          <a:ln>
            <a:noFill/>
          </a:ln>
          <a:extLst/>
        </p:spPr>
        <p:txBody>
          <a:bodyPr lIns="104280" tIns="52140" rIns="104280" bIns="5214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 err="1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Laborator</a:t>
            </a:r>
            <a:r>
              <a:rPr lang="en-US" altLang="cs-CZ" sz="1600" b="1" dirty="0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y</a:t>
            </a:r>
            <a:endParaRPr lang="cs-CZ" altLang="cs-CZ" sz="1600" b="1" dirty="0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TextovéPole 10"/>
          <p:cNvSpPr txBox="1">
            <a:spLocks noChangeArrowheads="1"/>
          </p:cNvSpPr>
          <p:nvPr/>
        </p:nvSpPr>
        <p:spPr bwMode="auto">
          <a:xfrm>
            <a:off x="4854525" y="2626184"/>
            <a:ext cx="1584456" cy="597741"/>
          </a:xfrm>
          <a:prstGeom prst="rect">
            <a:avLst/>
          </a:prstGeom>
          <a:solidFill>
            <a:schemeClr val="tx1">
              <a:lumMod val="95000"/>
              <a:lumOff val="5000"/>
              <a:alpha val="58000"/>
            </a:schemeClr>
          </a:solidFill>
          <a:ln>
            <a:noFill/>
          </a:ln>
          <a:extLst/>
        </p:spPr>
        <p:txBody>
          <a:bodyPr wrap="square" lIns="104280" tIns="52140" rIns="104280" bIns="5214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 err="1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Experimental</a:t>
            </a:r>
            <a:r>
              <a:rPr lang="cs-CZ" altLang="cs-CZ" sz="1600" b="1" dirty="0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 </a:t>
            </a:r>
            <a:r>
              <a:rPr lang="cs-CZ" altLang="cs-CZ" sz="1600" b="1" dirty="0" err="1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building</a:t>
            </a:r>
            <a:endParaRPr lang="cs-CZ" altLang="cs-CZ" sz="1600" b="1" dirty="0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440467" y="4346495"/>
            <a:ext cx="3452071" cy="12601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212109" y="3761063"/>
            <a:ext cx="1680428" cy="58543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212110" y="3089402"/>
            <a:ext cx="1306487" cy="67166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7083877" y="2739823"/>
            <a:ext cx="1217389" cy="55574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8301207" y="2739825"/>
            <a:ext cx="1217389" cy="34957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895243" y="4134718"/>
            <a:ext cx="1217389" cy="55574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3895244" y="4690463"/>
            <a:ext cx="2545222" cy="91619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4251349" y="3322923"/>
            <a:ext cx="1549506" cy="53812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5800856" y="3295569"/>
            <a:ext cx="1283021" cy="27354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4251350" y="3861049"/>
            <a:ext cx="861284" cy="27366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11"/>
          <p:cNvSpPr txBox="1">
            <a:spLocks noChangeArrowheads="1"/>
          </p:cNvSpPr>
          <p:nvPr/>
        </p:nvSpPr>
        <p:spPr bwMode="auto">
          <a:xfrm>
            <a:off x="8108016" y="2016445"/>
            <a:ext cx="1514674" cy="597741"/>
          </a:xfrm>
          <a:prstGeom prst="rect">
            <a:avLst/>
          </a:prstGeom>
          <a:solidFill>
            <a:schemeClr val="tx1">
              <a:lumMod val="95000"/>
              <a:lumOff val="5000"/>
              <a:alpha val="58000"/>
            </a:schemeClr>
          </a:solidFill>
          <a:ln>
            <a:noFill/>
          </a:ln>
          <a:extLst/>
        </p:spPr>
        <p:txBody>
          <a:bodyPr lIns="104280" tIns="52140" rIns="104280" bIns="5214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 err="1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Supporting</a:t>
            </a:r>
            <a:r>
              <a:rPr lang="cs-CZ" altLang="cs-CZ" sz="1600" b="1" dirty="0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 technolog</a:t>
            </a:r>
            <a:r>
              <a:rPr lang="en-US" altLang="cs-CZ" sz="1600" b="1" dirty="0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y</a:t>
            </a:r>
            <a:endParaRPr lang="cs-CZ" altLang="cs-CZ" sz="1600" b="1" dirty="0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3374953" y="5318222"/>
            <a:ext cx="1651148" cy="597741"/>
          </a:xfrm>
          <a:prstGeom prst="rect">
            <a:avLst/>
          </a:prstGeom>
          <a:solidFill>
            <a:schemeClr val="tx1">
              <a:lumMod val="95000"/>
              <a:lumOff val="5000"/>
              <a:alpha val="58000"/>
            </a:schemeClr>
          </a:solidFill>
          <a:ln>
            <a:noFill/>
          </a:ln>
          <a:extLst/>
        </p:spPr>
        <p:txBody>
          <a:bodyPr wrap="square" lIns="104280" tIns="52140" rIns="104280" bIns="52140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b="1" dirty="0" err="1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Administrative</a:t>
            </a:r>
            <a:r>
              <a:rPr lang="cs-CZ" altLang="cs-CZ" sz="1600" b="1" dirty="0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 </a:t>
            </a:r>
            <a:r>
              <a:rPr lang="cs-CZ" altLang="cs-CZ" sz="1600" b="1" dirty="0" err="1">
                <a:solidFill>
                  <a:prstClr val="white"/>
                </a:solidFill>
                <a:ea typeface="MS PGothic" pitchFamily="34" charset="-128"/>
                <a:cs typeface="Arial" pitchFamily="34" charset="0"/>
              </a:rPr>
              <a:t>building</a:t>
            </a:r>
            <a:endParaRPr lang="cs-CZ" altLang="cs-CZ" sz="1600" b="1" dirty="0">
              <a:solidFill>
                <a:prstClr val="white"/>
              </a:solidFill>
              <a:ea typeface="MS PGothic" pitchFamily="34" charset="-128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800854" y="3089404"/>
            <a:ext cx="193510" cy="671659"/>
          </a:xfrm>
          <a:prstGeom prst="straightConnector1">
            <a:avLst/>
          </a:prstGeom>
          <a:ln w="412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429634" y="2593305"/>
            <a:ext cx="115753" cy="496098"/>
          </a:xfrm>
          <a:prstGeom prst="straightConnector1">
            <a:avLst/>
          </a:prstGeom>
          <a:ln w="412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5" idx="0"/>
          </p:cNvCxnSpPr>
          <p:nvPr/>
        </p:nvCxnSpPr>
        <p:spPr>
          <a:xfrm flipV="1">
            <a:off x="4200527" y="4412590"/>
            <a:ext cx="1061183" cy="905632"/>
          </a:xfrm>
          <a:prstGeom prst="straightConnector1">
            <a:avLst/>
          </a:prstGeom>
          <a:ln w="412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0"/>
          </p:cNvCxnSpPr>
          <p:nvPr/>
        </p:nvCxnSpPr>
        <p:spPr>
          <a:xfrm flipH="1" flipV="1">
            <a:off x="6862037" y="4166558"/>
            <a:ext cx="894719" cy="1167949"/>
          </a:xfrm>
          <a:prstGeom prst="straightConnector1">
            <a:avLst/>
          </a:prstGeom>
          <a:ln w="412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7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Experimental</a:t>
            </a:r>
            <a:r>
              <a:rPr lang="cs-CZ" dirty="0" smtClean="0"/>
              <a:t> </a:t>
            </a:r>
            <a:r>
              <a:rPr lang="cs-CZ" dirty="0" err="1" smtClean="0"/>
              <a:t>building</a:t>
            </a:r>
            <a:r>
              <a:rPr lang="cs-CZ" dirty="0" smtClean="0"/>
              <a:t> </a:t>
            </a:r>
            <a:r>
              <a:rPr lang="cs-CZ" dirty="0" err="1" smtClean="0"/>
              <a:t>scheme</a:t>
            </a:r>
            <a:endParaRPr lang="en-US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1"/>
          </p:nvPr>
        </p:nvSpPr>
        <p:spPr>
          <a:xfrm>
            <a:off x="4584196" y="7035711"/>
            <a:ext cx="930104" cy="360000"/>
          </a:xfrm>
        </p:spPr>
        <p:txBody>
          <a:bodyPr/>
          <a:lstStyle/>
          <a:p>
            <a:r>
              <a:rPr lang="cs-CZ" dirty="0">
                <a:solidFill>
                  <a:prstClr val="white"/>
                </a:solidFill>
              </a:rPr>
              <a:t>15.5.2019</a:t>
            </a:r>
            <a:endParaRPr lang="cs-CZ" dirty="0" smtClean="0">
              <a:solidFill>
                <a:prstClr val="white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1D901C-0E75-4822-9BEF-E798BCF97BD2}" type="slidenum">
              <a:rPr>
                <a:solidFill>
                  <a:prstClr val="white"/>
                </a:solidFill>
              </a:rPr>
              <a:pPr>
                <a:defRPr/>
              </a:pPr>
              <a:t>4</a:t>
            </a:fld>
            <a:endParaRPr dirty="0">
              <a:solidFill>
                <a:prstClr val="white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Picture 2" descr="E:\Prezentace\EliBeamlines_Scheme_October20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292" y="1398868"/>
            <a:ext cx="10018238" cy="531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1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Main</a:t>
            </a:r>
            <a:r>
              <a:rPr lang="cs-CZ" dirty="0" smtClean="0"/>
              <a:t> laser </a:t>
            </a:r>
            <a:r>
              <a:rPr lang="cs-CZ" dirty="0" err="1" smtClean="0"/>
              <a:t>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3906" y="7041600"/>
            <a:ext cx="792000" cy="360000"/>
          </a:xfrm>
        </p:spPr>
        <p:txBody>
          <a:bodyPr/>
          <a:lstStyle/>
          <a:p>
            <a:r>
              <a:rPr lang="cs-CZ" dirty="0" smtClean="0"/>
              <a:t>15.5.1019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2C9259-EFB8-BE4E-801D-5DAFA1551081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51" y="1400684"/>
            <a:ext cx="4521600" cy="273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7419FFF-E1DF-0F49-B568-1114724B5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51" y="4162406"/>
            <a:ext cx="4520779" cy="273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9390" y="1400684"/>
            <a:ext cx="5097056" cy="273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___DATA\2017\ELI_2017\Presentations_2017\Progress_Review\L4\Pictures\100_231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9390" y="4187217"/>
            <a:ext cx="5098708" cy="2711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09390" y="1400684"/>
            <a:ext cx="173245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L2</a:t>
            </a:r>
            <a:r>
              <a:rPr lang="cs-CZ" sz="2800" dirty="0" smtClean="0"/>
              <a:t> AMOS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16151" y="1407950"/>
            <a:ext cx="2309476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tx1">
                <a:alpha val="73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L1 ALLEGRA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16149" y="4162406"/>
            <a:ext cx="1949437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L3 HAPLS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9390" y="4187217"/>
            <a:ext cx="173245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L4 ATON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107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Operational </a:t>
            </a:r>
            <a:r>
              <a:rPr lang="cs-CZ" dirty="0" smtClean="0"/>
              <a:t>laser </a:t>
            </a:r>
            <a:r>
              <a:rPr lang="cs-CZ" dirty="0" err="1" smtClean="0"/>
              <a:t>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cs-CZ" dirty="0" smtClean="0"/>
              <a:t>15.5.1019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2C9259-EFB8-BE4E-801D-5DAFA1551081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51" y="1400684"/>
            <a:ext cx="4521600" cy="273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7419FFF-E1DF-0F49-B568-1114724B50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51" y="4162406"/>
            <a:ext cx="4520779" cy="273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16151" y="1407950"/>
            <a:ext cx="2309476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3175">
            <a:solidFill>
              <a:schemeClr val="tx1">
                <a:alpha val="73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L1 ALLEGRA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16149" y="4162406"/>
            <a:ext cx="1949437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L3 HAPLS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5273898" y="1339324"/>
            <a:ext cx="541045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D</a:t>
            </a:r>
            <a:r>
              <a:rPr lang="cs-CZ" dirty="0" err="1" smtClean="0"/>
              <a:t>evelopment</a:t>
            </a:r>
            <a:r>
              <a:rPr lang="en-US" dirty="0" smtClean="0"/>
              <a:t>: in house</a:t>
            </a:r>
            <a:endParaRPr lang="cs-CZ" dirty="0"/>
          </a:p>
          <a:p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cs-CZ" dirty="0" err="1" smtClean="0"/>
              <a:t>Commissioning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cs-CZ" dirty="0" smtClean="0"/>
              <a:t>10mJ, 1kHz</a:t>
            </a:r>
            <a:r>
              <a:rPr lang="en-US" dirty="0"/>
              <a:t>)</a:t>
            </a:r>
            <a:r>
              <a:rPr lang="cs-CZ" dirty="0" smtClean="0"/>
              <a:t> – </a:t>
            </a:r>
            <a:r>
              <a:rPr lang="en-US" dirty="0" smtClean="0"/>
              <a:t>since </a:t>
            </a:r>
            <a:r>
              <a:rPr lang="cs-CZ" dirty="0" smtClean="0"/>
              <a:t>07/2018</a:t>
            </a:r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en-US" dirty="0" smtClean="0"/>
              <a:t>First </a:t>
            </a:r>
            <a:r>
              <a:rPr lang="cs-CZ" dirty="0" smtClean="0"/>
              <a:t>experiment – 09/2018</a:t>
            </a:r>
          </a:p>
          <a:p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Upgrade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parameters</a:t>
            </a:r>
            <a:r>
              <a:rPr lang="cs-CZ" dirty="0" smtClean="0"/>
              <a:t> – 30mJ, 1kHz – 05/2019</a:t>
            </a:r>
          </a:p>
          <a:p>
            <a:pPr marL="285750" indent="-285750">
              <a:buFontTx/>
              <a:buChar char="-"/>
            </a:pPr>
            <a:r>
              <a:rPr lang="cs-CZ" dirty="0" err="1" smtClean="0"/>
              <a:t>First</a:t>
            </a:r>
            <a:r>
              <a:rPr lang="cs-CZ" dirty="0" smtClean="0"/>
              <a:t> </a:t>
            </a:r>
            <a:r>
              <a:rPr lang="cs-CZ" dirty="0" err="1" smtClean="0"/>
              <a:t>users</a:t>
            </a:r>
            <a:r>
              <a:rPr lang="cs-CZ" dirty="0" smtClean="0"/>
              <a:t> –  06/2019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Target </a:t>
            </a:r>
            <a:r>
              <a:rPr lang="cs-CZ" dirty="0" err="1" smtClean="0"/>
              <a:t>parameters</a:t>
            </a:r>
            <a:r>
              <a:rPr lang="cs-CZ" dirty="0" smtClean="0"/>
              <a:t>: 100 </a:t>
            </a:r>
            <a:r>
              <a:rPr lang="cs-CZ" dirty="0" err="1" smtClean="0"/>
              <a:t>mJ</a:t>
            </a:r>
            <a:r>
              <a:rPr lang="cs-CZ" dirty="0" smtClean="0"/>
              <a:t>, 5TW, </a:t>
            </a:r>
            <a:r>
              <a:rPr lang="en-US" dirty="0" smtClean="0"/>
              <a:t>1 </a:t>
            </a:r>
            <a:r>
              <a:rPr lang="cs-CZ" dirty="0" smtClean="0"/>
              <a:t>kHz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273898" y="4068663"/>
            <a:ext cx="535915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 smtClean="0"/>
              <a:t>Developed</a:t>
            </a:r>
            <a:r>
              <a:rPr lang="cs-CZ" dirty="0" smtClean="0"/>
              <a:t> </a:t>
            </a:r>
            <a:r>
              <a:rPr lang="en-US" dirty="0" smtClean="0"/>
              <a:t>together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LLNL, USA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cs-CZ" dirty="0" err="1" smtClean="0"/>
              <a:t>Commissioning</a:t>
            </a:r>
            <a:r>
              <a:rPr lang="cs-CZ" dirty="0" smtClean="0"/>
              <a:t> </a:t>
            </a:r>
            <a:r>
              <a:rPr lang="en-US" dirty="0"/>
              <a:t>(</a:t>
            </a:r>
            <a:r>
              <a:rPr lang="cs-CZ" dirty="0" smtClean="0"/>
              <a:t>16J, 3,3Hz</a:t>
            </a:r>
            <a:r>
              <a:rPr lang="en-US" dirty="0"/>
              <a:t>)</a:t>
            </a:r>
            <a:r>
              <a:rPr lang="cs-CZ" dirty="0" smtClean="0"/>
              <a:t> – </a:t>
            </a:r>
            <a:r>
              <a:rPr lang="en-US" dirty="0" smtClean="0"/>
              <a:t>since </a:t>
            </a:r>
            <a:r>
              <a:rPr lang="cs-CZ" dirty="0" smtClean="0"/>
              <a:t>07/2018</a:t>
            </a:r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en-US" dirty="0" smtClean="0"/>
              <a:t>First</a:t>
            </a:r>
            <a:r>
              <a:rPr lang="cs-CZ" dirty="0" smtClean="0"/>
              <a:t> </a:t>
            </a:r>
            <a:r>
              <a:rPr lang="cs-CZ" dirty="0"/>
              <a:t>experiment – 02/2019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Upgrade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parameters</a:t>
            </a:r>
            <a:r>
              <a:rPr lang="cs-CZ" dirty="0" smtClean="0"/>
              <a:t> – 30J, 3,3 Hz – 07/2019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smtClean="0"/>
              <a:t>Target </a:t>
            </a:r>
            <a:r>
              <a:rPr lang="cs-CZ" dirty="0" err="1"/>
              <a:t>parameters</a:t>
            </a:r>
            <a:r>
              <a:rPr lang="cs-CZ" dirty="0"/>
              <a:t>: </a:t>
            </a:r>
            <a:r>
              <a:rPr lang="cs-CZ" dirty="0" smtClean="0"/>
              <a:t>30J</a:t>
            </a:r>
            <a:r>
              <a:rPr lang="cs-CZ" dirty="0"/>
              <a:t>, </a:t>
            </a:r>
            <a:r>
              <a:rPr lang="cs-CZ" dirty="0" smtClean="0"/>
              <a:t> PW, 10 Hz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5633938" y="4136684"/>
            <a:ext cx="453650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4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Work-in-progress </a:t>
            </a:r>
            <a:r>
              <a:rPr lang="cs-CZ" dirty="0" smtClean="0"/>
              <a:t>laser </a:t>
            </a:r>
            <a:r>
              <a:rPr lang="cs-CZ" dirty="0" err="1" smtClean="0"/>
              <a:t>system</a:t>
            </a:r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7</a:t>
            </a:fld>
            <a:endParaRPr lang="en-US"/>
          </a:p>
        </p:txBody>
      </p:sp>
      <p:pic>
        <p:nvPicPr>
          <p:cNvPr id="8" name="Obrázek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9390" y="1400684"/>
            <a:ext cx="5097056" cy="273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C:\___DATA\2017\ELI_2017\Presentations_2017\Progress_Review\L4\Pictures\100_231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9390" y="4187217"/>
            <a:ext cx="5098708" cy="2711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09390" y="1400684"/>
            <a:ext cx="173245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L2</a:t>
            </a:r>
            <a:r>
              <a:rPr lang="cs-CZ" sz="2800" dirty="0" smtClean="0"/>
              <a:t> AMOS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9390" y="4187217"/>
            <a:ext cx="173245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L4 ATON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16024" y="1332359"/>
            <a:ext cx="4745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 smtClean="0"/>
              <a:t>Development</a:t>
            </a:r>
            <a:r>
              <a:rPr lang="en-US" dirty="0" smtClean="0"/>
              <a:t>: together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STFC, UK</a:t>
            </a:r>
            <a:endParaRPr lang="cs-CZ" dirty="0"/>
          </a:p>
          <a:p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err="1" smtClean="0"/>
              <a:t>Instalation</a:t>
            </a:r>
            <a:r>
              <a:rPr lang="cs-CZ" dirty="0" smtClean="0"/>
              <a:t> </a:t>
            </a:r>
            <a:r>
              <a:rPr lang="en-US" dirty="0" smtClean="0"/>
              <a:t>started -</a:t>
            </a:r>
            <a:r>
              <a:rPr lang="cs-CZ" dirty="0" smtClean="0"/>
              <a:t> 01/2019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/>
              <a:t>Target </a:t>
            </a:r>
            <a:r>
              <a:rPr lang="cs-CZ" dirty="0" err="1"/>
              <a:t>parameters</a:t>
            </a:r>
            <a:r>
              <a:rPr lang="cs-CZ" dirty="0"/>
              <a:t>: </a:t>
            </a:r>
            <a:r>
              <a:rPr lang="en-US" dirty="0" smtClean="0"/>
              <a:t>20 </a:t>
            </a:r>
            <a:r>
              <a:rPr lang="cs-CZ" dirty="0" smtClean="0"/>
              <a:t>J, PW</a:t>
            </a:r>
            <a:r>
              <a:rPr lang="cs-CZ" dirty="0"/>
              <a:t>, </a:t>
            </a:r>
            <a:r>
              <a:rPr lang="cs-CZ" dirty="0" smtClean="0"/>
              <a:t>10Hz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6024" y="4136684"/>
            <a:ext cx="48933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Development: </a:t>
            </a:r>
            <a:r>
              <a:rPr lang="cs-CZ" dirty="0" smtClean="0"/>
              <a:t>NE,</a:t>
            </a:r>
            <a:r>
              <a:rPr lang="en-US" dirty="0" smtClean="0"/>
              <a:t> </a:t>
            </a:r>
            <a:r>
              <a:rPr lang="cs-CZ" dirty="0" smtClean="0"/>
              <a:t>USA </a:t>
            </a:r>
            <a:r>
              <a:rPr lang="en-US" dirty="0"/>
              <a:t>&amp;</a:t>
            </a:r>
            <a:r>
              <a:rPr lang="cs-CZ" dirty="0" smtClean="0"/>
              <a:t> </a:t>
            </a:r>
            <a:r>
              <a:rPr lang="cs-CZ" dirty="0" err="1" smtClean="0"/>
              <a:t>Ekspla</a:t>
            </a:r>
            <a:r>
              <a:rPr lang="cs-CZ" dirty="0" smtClean="0"/>
              <a:t>, Lit</a:t>
            </a:r>
            <a:r>
              <a:rPr lang="en-US" dirty="0" err="1" smtClean="0"/>
              <a:t>huania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Installation ongoing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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dirty="0" smtClean="0"/>
              <a:t>Target </a:t>
            </a:r>
            <a:r>
              <a:rPr lang="cs-CZ" dirty="0" err="1"/>
              <a:t>parameters</a:t>
            </a:r>
            <a:r>
              <a:rPr lang="cs-CZ" dirty="0"/>
              <a:t>: </a:t>
            </a:r>
            <a:r>
              <a:rPr lang="en-US" dirty="0" smtClean="0"/>
              <a:t>2</a:t>
            </a:r>
            <a:r>
              <a:rPr lang="cs-CZ" dirty="0" smtClean="0"/>
              <a:t> </a:t>
            </a:r>
            <a:r>
              <a:rPr lang="cs-CZ" dirty="0" err="1" smtClean="0"/>
              <a:t>kJ</a:t>
            </a:r>
            <a:r>
              <a:rPr lang="cs-CZ" dirty="0"/>
              <a:t>, </a:t>
            </a:r>
            <a:r>
              <a:rPr lang="cs-CZ" dirty="0" smtClean="0"/>
              <a:t>10 PW</a:t>
            </a:r>
            <a:r>
              <a:rPr lang="cs-CZ" dirty="0"/>
              <a:t>, </a:t>
            </a:r>
            <a:r>
              <a:rPr lang="cs-CZ" dirty="0" smtClean="0"/>
              <a:t>0.1Hz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233338" y="4122282"/>
            <a:ext cx="4536504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pro datum 2"/>
          <p:cNvSpPr>
            <a:spLocks noGrp="1"/>
          </p:cNvSpPr>
          <p:nvPr>
            <p:ph type="dt" sz="half" idx="11"/>
          </p:nvPr>
        </p:nvSpPr>
        <p:spPr>
          <a:xfrm>
            <a:off x="4644671" y="7020991"/>
            <a:ext cx="929437" cy="360000"/>
          </a:xfrm>
        </p:spPr>
        <p:txBody>
          <a:bodyPr/>
          <a:lstStyle/>
          <a:p>
            <a:r>
              <a:rPr lang="cs-CZ" dirty="0" smtClean="0">
                <a:solidFill>
                  <a:prstClr val="white"/>
                </a:solidFill>
              </a:rPr>
              <a:t>15.5.2019</a:t>
            </a:r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1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0"/>
          <a:stretch/>
        </p:blipFill>
        <p:spPr>
          <a:xfrm>
            <a:off x="6319848" y="4638170"/>
            <a:ext cx="4241173" cy="2275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Experimental</a:t>
            </a:r>
            <a:r>
              <a:rPr lang="cs-CZ" dirty="0" smtClean="0"/>
              <a:t> </a:t>
            </a:r>
            <a:r>
              <a:rPr lang="cs-CZ" dirty="0" err="1" smtClean="0"/>
              <a:t>halls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15.5.2019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B3ACE5E3-4F24-DB45-9933-A6825255B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9979" y="1296663"/>
            <a:ext cx="4140503" cy="219593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BD8B65D-08C4-0E4F-9191-9E9E78EF1422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80" y="4749129"/>
            <a:ext cx="4169206" cy="20535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80" y="1286178"/>
            <a:ext cx="4169206" cy="226431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580" y="1259009"/>
            <a:ext cx="648072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E1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4533" y="6279490"/>
            <a:ext cx="2376263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E4 - ELIMAIA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018314" y="1286179"/>
            <a:ext cx="1512168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E3 – P3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8802290" y="4639893"/>
            <a:ext cx="1800200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E5 - LUIS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BD8B65D-08C4-0E4F-9191-9E9E78EF1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0806" y="4220458"/>
            <a:ext cx="4115025" cy="2296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71022" y="5921005"/>
            <a:ext cx="1774044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E5 -HELL</a:t>
            </a:r>
            <a:endParaRPr lang="en-US" sz="2800" dirty="0"/>
          </a:p>
        </p:txBody>
      </p:sp>
      <p:pic>
        <p:nvPicPr>
          <p:cNvPr id="18" name="Picture 2" descr="C:\data\fotky\2018\ELI\TERESA\TERESA_03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0806" y="1980431"/>
            <a:ext cx="4115025" cy="20276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571021" y="2033275"/>
            <a:ext cx="1750247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TERESA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9854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Experimental</a:t>
            </a:r>
            <a:r>
              <a:rPr lang="cs-CZ" dirty="0" smtClean="0"/>
              <a:t> </a:t>
            </a:r>
            <a:r>
              <a:rPr lang="cs-CZ" dirty="0" err="1" smtClean="0"/>
              <a:t>halls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BBCF9-83D7-4F28-ABCF-F9D605532F76}" type="slidenum">
              <a:rPr lang="en-US" smtClean="0"/>
              <a:t>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580" y="1286179"/>
            <a:ext cx="5177318" cy="28118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25826" y="1296663"/>
            <a:ext cx="648072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E1</a:t>
            </a:r>
            <a:endParaRPr lang="en-US" sz="2800" dirty="0"/>
          </a:p>
        </p:txBody>
      </p:sp>
      <p:pic>
        <p:nvPicPr>
          <p:cNvPr id="15" name="Picture 3" descr="C:\data\fotky\2018\ELI\E1\E1_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580" y="4192686"/>
            <a:ext cx="5177318" cy="2711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61767" y="1284453"/>
            <a:ext cx="5140723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"/>
            </a:pPr>
            <a:r>
              <a:rPr lang="cs-CZ" sz="1700" b="1" dirty="0" err="1" smtClean="0"/>
              <a:t>Operation</a:t>
            </a:r>
            <a:r>
              <a:rPr lang="cs-CZ" sz="1700" b="1" dirty="0" smtClean="0"/>
              <a:t> </a:t>
            </a:r>
            <a:r>
              <a:rPr lang="en-US" sz="1700" b="1" dirty="0" smtClean="0"/>
              <a:t/>
            </a:r>
            <a:br>
              <a:rPr lang="en-US" sz="1700" b="1" dirty="0" smtClean="0"/>
            </a:br>
            <a:r>
              <a:rPr lang="cs-CZ" sz="1700" dirty="0" err="1" smtClean="0"/>
              <a:t>since</a:t>
            </a:r>
            <a:r>
              <a:rPr lang="en-US" sz="1700" dirty="0" smtClean="0"/>
              <a:t> </a:t>
            </a:r>
            <a:r>
              <a:rPr lang="cs-CZ" sz="1700" dirty="0" smtClean="0"/>
              <a:t>02/2018</a:t>
            </a:r>
            <a:r>
              <a:rPr lang="en-US" sz="1700" dirty="0" smtClean="0"/>
              <a:t> </a:t>
            </a:r>
            <a:r>
              <a:rPr lang="cs-CZ" sz="1700" dirty="0" err="1" smtClean="0"/>
              <a:t>with</a:t>
            </a:r>
            <a:r>
              <a:rPr lang="cs-CZ" sz="1700" dirty="0" smtClean="0"/>
              <a:t> </a:t>
            </a:r>
            <a:r>
              <a:rPr lang="cs-CZ" sz="1700" dirty="0" err="1" smtClean="0"/>
              <a:t>Astrella</a:t>
            </a:r>
            <a:r>
              <a:rPr lang="cs-CZ" sz="1700" dirty="0" smtClean="0"/>
              <a:t> laser</a:t>
            </a:r>
            <a:br>
              <a:rPr lang="cs-CZ" sz="1700" dirty="0" smtClean="0"/>
            </a:br>
            <a:r>
              <a:rPr lang="cs-CZ" sz="1700" dirty="0" err="1" smtClean="0"/>
              <a:t>since</a:t>
            </a:r>
            <a:r>
              <a:rPr lang="cs-CZ" sz="1700" dirty="0" smtClean="0"/>
              <a:t> 09/2018 </a:t>
            </a:r>
            <a:r>
              <a:rPr lang="cs-CZ" sz="1700" dirty="0" err="1" smtClean="0"/>
              <a:t>with</a:t>
            </a:r>
            <a:r>
              <a:rPr lang="cs-CZ" sz="1700" dirty="0" smtClean="0"/>
              <a:t> L1 laser</a:t>
            </a:r>
          </a:p>
          <a:p>
            <a:pPr marL="285750" indent="-285750">
              <a:buFont typeface="Wingdings" panose="05000000000000000000" pitchFamily="2" charset="2"/>
              <a:buChar char=""/>
            </a:pPr>
            <a:endParaRPr lang="cs-CZ" sz="1700" dirty="0" smtClean="0"/>
          </a:p>
          <a:p>
            <a:pPr marL="285750" lvl="1" indent="-285750">
              <a:buFont typeface="Wingdings" panose="05000000000000000000" pitchFamily="2" charset="2"/>
              <a:buChar char=""/>
            </a:pPr>
            <a:r>
              <a:rPr lang="cs-CZ" sz="1700" b="1" dirty="0" smtClean="0"/>
              <a:t>SRS</a:t>
            </a:r>
            <a:r>
              <a:rPr lang="cs-CZ" sz="1700" dirty="0" smtClean="0"/>
              <a:t> – </a:t>
            </a:r>
            <a:r>
              <a:rPr lang="cs-CZ" sz="1700" dirty="0" err="1" smtClean="0"/>
              <a:t>operation</a:t>
            </a:r>
            <a:r>
              <a:rPr lang="cs-CZ" sz="1700" dirty="0" smtClean="0"/>
              <a:t> </a:t>
            </a:r>
            <a:r>
              <a:rPr lang="cs-CZ" sz="1700" dirty="0" err="1" smtClean="0"/>
              <a:t>since</a:t>
            </a:r>
            <a:r>
              <a:rPr lang="cs-CZ" sz="1700" dirty="0" smtClean="0"/>
              <a:t> 05/2018, </a:t>
            </a:r>
            <a:r>
              <a:rPr lang="cs-CZ" sz="1700" dirty="0" err="1" smtClean="0"/>
              <a:t>ready</a:t>
            </a:r>
            <a:r>
              <a:rPr lang="cs-CZ" sz="1700" dirty="0" smtClean="0"/>
              <a:t> </a:t>
            </a:r>
            <a:r>
              <a:rPr lang="cs-CZ" sz="1700" dirty="0" err="1" smtClean="0"/>
              <a:t>for</a:t>
            </a:r>
            <a:r>
              <a:rPr lang="cs-CZ" sz="1700" dirty="0" smtClean="0"/>
              <a:t> </a:t>
            </a:r>
            <a:r>
              <a:rPr lang="cs-CZ" sz="1700" dirty="0" err="1" smtClean="0"/>
              <a:t>users</a:t>
            </a:r>
            <a:endParaRPr lang="cs-CZ" sz="1700" dirty="0" smtClean="0"/>
          </a:p>
          <a:p>
            <a:pPr marL="285750" lvl="2" indent="-285750">
              <a:buFontTx/>
              <a:buChar char="-"/>
            </a:pPr>
            <a:r>
              <a:rPr lang="cs-CZ" sz="1700" b="1" dirty="0" smtClean="0"/>
              <a:t>MAC</a:t>
            </a:r>
            <a:r>
              <a:rPr lang="cs-CZ" sz="1700" dirty="0" smtClean="0"/>
              <a:t>, </a:t>
            </a:r>
            <a:r>
              <a:rPr lang="cs-CZ" sz="1700" b="1" dirty="0" err="1" smtClean="0"/>
              <a:t>ELIps</a:t>
            </a:r>
            <a:r>
              <a:rPr lang="cs-CZ" sz="1700" dirty="0" smtClean="0"/>
              <a:t> – </a:t>
            </a:r>
            <a:r>
              <a:rPr lang="cs-CZ" sz="1700" dirty="0" err="1" smtClean="0"/>
              <a:t>commissioning</a:t>
            </a:r>
            <a:endParaRPr lang="cs-CZ" sz="1700" dirty="0" smtClean="0"/>
          </a:p>
          <a:p>
            <a:pPr marL="807233" lvl="2" indent="-285750">
              <a:buFontTx/>
              <a:buChar char="-"/>
            </a:pPr>
            <a:endParaRPr lang="cs-CZ" sz="1700" dirty="0" smtClean="0"/>
          </a:p>
          <a:p>
            <a:pPr marL="285750" indent="-285750">
              <a:buFont typeface="Wingdings" panose="05000000000000000000" pitchFamily="2" charset="2"/>
              <a:buChar char=""/>
            </a:pPr>
            <a:r>
              <a:rPr lang="cs-CZ" sz="1700" b="1" dirty="0" smtClean="0"/>
              <a:t>HHG</a:t>
            </a:r>
            <a:r>
              <a:rPr lang="cs-CZ" sz="1700" dirty="0" smtClean="0"/>
              <a:t>: X-</a:t>
            </a:r>
            <a:r>
              <a:rPr lang="cs-CZ" sz="1700" dirty="0" err="1" smtClean="0"/>
              <a:t>ray</a:t>
            </a:r>
            <a:r>
              <a:rPr lang="cs-CZ" sz="1700" dirty="0" smtClean="0"/>
              <a:t> </a:t>
            </a:r>
            <a:r>
              <a:rPr lang="en-US" sz="1700" dirty="0" smtClean="0"/>
              <a:t>&lt;1 </a:t>
            </a:r>
            <a:r>
              <a:rPr lang="en-US" sz="1700" dirty="0" err="1"/>
              <a:t>keV</a:t>
            </a:r>
            <a:r>
              <a:rPr lang="cs-CZ" sz="1700" dirty="0"/>
              <a:t> </a:t>
            </a:r>
          </a:p>
          <a:p>
            <a:pPr marL="266700"/>
            <a:r>
              <a:rPr lang="cs-CZ" sz="1700" dirty="0" err="1" smtClean="0"/>
              <a:t>Operation</a:t>
            </a:r>
            <a:r>
              <a:rPr lang="cs-CZ" sz="1700" dirty="0" smtClean="0"/>
              <a:t> </a:t>
            </a:r>
            <a:r>
              <a:rPr lang="cs-CZ" sz="1700" dirty="0" err="1" smtClean="0"/>
              <a:t>since</a:t>
            </a:r>
            <a:r>
              <a:rPr lang="cs-CZ" sz="1700" dirty="0" smtClean="0"/>
              <a:t> 05/2018, </a:t>
            </a:r>
            <a:r>
              <a:rPr lang="cs-CZ" sz="1700" dirty="0" err="1" smtClean="0"/>
              <a:t>ready</a:t>
            </a:r>
            <a:r>
              <a:rPr lang="cs-CZ" sz="1700" dirty="0" smtClean="0"/>
              <a:t> </a:t>
            </a:r>
            <a:r>
              <a:rPr lang="cs-CZ" sz="1700" dirty="0" err="1" smtClean="0"/>
              <a:t>for</a:t>
            </a:r>
            <a:r>
              <a:rPr lang="cs-CZ" sz="1700" dirty="0" smtClean="0"/>
              <a:t> </a:t>
            </a:r>
            <a:r>
              <a:rPr lang="cs-CZ" sz="1700" dirty="0" err="1" smtClean="0"/>
              <a:t>users</a:t>
            </a:r>
            <a:endParaRPr lang="cs-CZ" sz="1700" dirty="0" smtClean="0"/>
          </a:p>
          <a:p>
            <a:pPr marL="807233" lvl="2" indent="-285750">
              <a:buFontTx/>
              <a:buChar char="-"/>
            </a:pPr>
            <a:endParaRPr lang="cs-CZ" sz="1700" dirty="0" smtClean="0"/>
          </a:p>
          <a:p>
            <a:pPr marL="285750" lvl="1" indent="-285750">
              <a:buFontTx/>
              <a:buChar char="-"/>
            </a:pPr>
            <a:r>
              <a:rPr lang="cs-CZ" sz="1700" b="1" dirty="0" smtClean="0"/>
              <a:t>PXS</a:t>
            </a:r>
            <a:r>
              <a:rPr lang="cs-CZ" sz="1700" dirty="0" smtClean="0"/>
              <a:t>: X-</a:t>
            </a:r>
            <a:r>
              <a:rPr lang="cs-CZ" sz="1700" dirty="0" err="1" smtClean="0"/>
              <a:t>rays</a:t>
            </a:r>
            <a:r>
              <a:rPr lang="cs-CZ" sz="1700" dirty="0" smtClean="0"/>
              <a:t> </a:t>
            </a:r>
            <a:r>
              <a:rPr lang="en-US" sz="1700" dirty="0" smtClean="0"/>
              <a:t>&lt; </a:t>
            </a:r>
            <a:r>
              <a:rPr lang="en-US" sz="1700" dirty="0"/>
              <a:t>30 </a:t>
            </a:r>
            <a:r>
              <a:rPr lang="en-US" sz="1700" dirty="0" err="1"/>
              <a:t>keV</a:t>
            </a:r>
            <a:r>
              <a:rPr lang="en-US" sz="1700" dirty="0"/>
              <a:t>, </a:t>
            </a:r>
            <a:r>
              <a:rPr lang="cs-CZ" sz="1700" dirty="0" err="1" smtClean="0"/>
              <a:t>commissioning</a:t>
            </a:r>
            <a:r>
              <a:rPr lang="cs-CZ" sz="1700" dirty="0" smtClean="0"/>
              <a:t> </a:t>
            </a:r>
            <a:r>
              <a:rPr lang="cs-CZ" sz="1700" dirty="0" err="1" smtClean="0"/>
              <a:t>ongoing</a:t>
            </a:r>
            <a:endParaRPr lang="cs-CZ" sz="1700" dirty="0" smtClean="0"/>
          </a:p>
        </p:txBody>
      </p:sp>
      <p:pic>
        <p:nvPicPr>
          <p:cNvPr id="17" name="Obrázek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938" y="4329949"/>
            <a:ext cx="4831290" cy="2552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5633938" y="6381177"/>
            <a:ext cx="1008112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HHG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102459" y="6363813"/>
            <a:ext cx="928846" cy="523220"/>
          </a:xfrm>
          <a:prstGeom prst="rect">
            <a:avLst/>
          </a:prstGeom>
          <a:solidFill>
            <a:schemeClr val="bg1">
              <a:alpha val="75000"/>
            </a:schemeClr>
          </a:solidFill>
          <a:ln w="63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PXS</a:t>
            </a:r>
            <a:endParaRPr lang="en-US" sz="2800" dirty="0"/>
          </a:p>
        </p:txBody>
      </p:sp>
      <p:sp>
        <p:nvSpPr>
          <p:cNvPr id="12" name="Zástupný symbol pro datum 2"/>
          <p:cNvSpPr>
            <a:spLocks noGrp="1"/>
          </p:cNvSpPr>
          <p:nvPr>
            <p:ph type="dt" sz="half" idx="11"/>
          </p:nvPr>
        </p:nvSpPr>
        <p:spPr>
          <a:xfrm>
            <a:off x="4553818" y="7020991"/>
            <a:ext cx="929437" cy="360000"/>
          </a:xfrm>
        </p:spPr>
        <p:txBody>
          <a:bodyPr/>
          <a:lstStyle/>
          <a:p>
            <a:r>
              <a:rPr lang="cs-CZ" dirty="0" smtClean="0">
                <a:solidFill>
                  <a:prstClr val="white"/>
                </a:solidFill>
              </a:rPr>
              <a:t>15.5.2019</a:t>
            </a:r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_EN">
  <a:themeElements>
    <a:clrScheme name="Eli-beams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FF6633"/>
      </a:accent1>
      <a:accent2>
        <a:srgbClr val="666666"/>
      </a:accent2>
      <a:accent3>
        <a:srgbClr val="9BBB59"/>
      </a:accent3>
      <a:accent4>
        <a:srgbClr val="8064A2"/>
      </a:accent4>
      <a:accent5>
        <a:srgbClr val="CCCDCF"/>
      </a:accent5>
      <a:accent6>
        <a:srgbClr val="9A9C9F"/>
      </a:accent6>
      <a:hlink>
        <a:srgbClr val="FF6633"/>
      </a:hlink>
      <a:folHlink>
        <a:srgbClr val="FF6633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Presentation_EN</Template>
  <TotalTime>0</TotalTime>
  <Words>995</Words>
  <Application>Microsoft Office PowerPoint</Application>
  <PresentationFormat>Custom</PresentationFormat>
  <Paragraphs>345</Paragraphs>
  <Slides>28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Presentation_EN</vt:lpstr>
      <vt:lpstr>SmartDraw</vt:lpstr>
      <vt:lpstr>Radiation protection at ELI Beamlines facility</vt:lpstr>
      <vt:lpstr>ELI pillars</vt:lpstr>
      <vt:lpstr>PowerPoint Presentation</vt:lpstr>
      <vt:lpstr>Experimental building scheme</vt:lpstr>
      <vt:lpstr>Main laser systems</vt:lpstr>
      <vt:lpstr>Operational laser systems</vt:lpstr>
      <vt:lpstr>Work-in-progress laser systems</vt:lpstr>
      <vt:lpstr>Experimental halls</vt:lpstr>
      <vt:lpstr>Experimental halls</vt:lpstr>
      <vt:lpstr>Experimental halls</vt:lpstr>
      <vt:lpstr>Experimental halls</vt:lpstr>
      <vt:lpstr>Safety at ELI Beamlines</vt:lpstr>
      <vt:lpstr>Radiation protection at ELI Beamlines</vt:lpstr>
      <vt:lpstr>Laser safety</vt:lpstr>
      <vt:lpstr>Laser safety - Training</vt:lpstr>
      <vt:lpstr>Laser safety - PPE</vt:lpstr>
      <vt:lpstr>Laser safety – local enclosures</vt:lpstr>
      <vt:lpstr>Ionizing radiation protection</vt:lpstr>
      <vt:lpstr>Ionizing radiation protection</vt:lpstr>
      <vt:lpstr>Ionizing radiation protection  Simulations</vt:lpstr>
      <vt:lpstr>Ionizing radiation protection Monitoring</vt:lpstr>
      <vt:lpstr>Personal safety interlock</vt:lpstr>
      <vt:lpstr>Test-bed TERESA TEst-bed for high-REpetition rate Source of Accelerated particles</vt:lpstr>
      <vt:lpstr>First results</vt:lpstr>
      <vt:lpstr>Test-bed TERESA</vt:lpstr>
      <vt:lpstr>Test-bed TERESA: safety measures</vt:lpstr>
      <vt:lpstr>Test-bed TERESA: safety measures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2016-04-28T07:59:05Z</dcterms:created>
  <dcterms:modified xsi:type="dcterms:W3CDTF">2019-05-15T09:12:50Z</dcterms:modified>
</cp:coreProperties>
</file>