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74" r:id="rId3"/>
    <p:sldId id="308" r:id="rId4"/>
    <p:sldId id="307" r:id="rId5"/>
    <p:sldId id="272" r:id="rId6"/>
    <p:sldId id="300" r:id="rId7"/>
    <p:sldId id="305" r:id="rId8"/>
    <p:sldId id="302" r:id="rId9"/>
    <p:sldId id="294" r:id="rId10"/>
    <p:sldId id="298" r:id="rId11"/>
    <p:sldId id="299" r:id="rId12"/>
    <p:sldId id="297" r:id="rId13"/>
    <p:sldId id="301" r:id="rId14"/>
    <p:sldId id="306" r:id="rId15"/>
    <p:sldId id="293" r:id="rId16"/>
    <p:sldId id="258" r:id="rId17"/>
    <p:sldId id="27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2634" autoAdjust="0"/>
  </p:normalViewPr>
  <p:slideViewPr>
    <p:cSldViewPr snapToGrid="0" snapToObjects="1">
      <p:cViewPr varScale="1">
        <p:scale>
          <a:sx n="85" d="100"/>
          <a:sy n="85" d="100"/>
        </p:scale>
        <p:origin x="-43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15BC4-2BA7-7E4C-84D6-9F1A0312155F}" type="datetimeFigureOut">
              <a:rPr lang="fr-FR" smtClean="0"/>
              <a:t>15/05/19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0AA99-030E-A643-A061-47A628719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9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CB9-51E7-4251-B363-CC37539CC07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04.10.18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4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0AA99-030E-A643-A061-47A628719F9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327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42632-AF2C-5E47-B79A-6B39DB354F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0AA99-030E-A643-A061-47A628719F9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0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0AA99-030E-A643-A061-47A628719F9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0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0AA99-030E-A643-A061-47A628719F9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6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0AA99-030E-A643-A061-47A628719F9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6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0AA99-030E-A643-A061-47A628719F9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05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0AA99-030E-A643-A061-47A628719F9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6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0AA99-030E-A643-A061-47A628719F9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05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0AA99-030E-A643-A061-47A628719F9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0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28th January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O. Beltramello, L. Di Giulio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82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28th January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O. Beltramello, L. Di Giulio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6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28th January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O. Beltramello, L. Di Giulio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77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09.13.18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Marzio Nessi |CERN Neutrino Platform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28th January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O. Beltramello, L. Di Giulio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80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28th January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O. Beltramello, L. Di Giulio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7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28th January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O. Beltramello, L. Di Giulio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76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28th January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O. Beltramello, L. Di Giulio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37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82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28th January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O. Beltramello, L. Di Giulio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22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28th January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O. Beltramello, L. Di Giulio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9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C593F-A25C-D049-8710-5712DDF4C1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54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23FB9-0F0B-2244-8B46-19CE49944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596" y="4759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+mn-lt"/>
              </a:rPr>
              <a:t>CERN Experiments </a:t>
            </a:r>
            <a:r>
              <a:rPr lang="en-GB" b="1" dirty="0">
                <a:solidFill>
                  <a:srgbClr val="0000FF"/>
                </a:solidFill>
                <a:latin typeface="+mn-lt"/>
              </a:rPr>
              <a:t>Safety Validation </a:t>
            </a:r>
            <a:r>
              <a:rPr lang="en-GB" b="1" dirty="0" smtClean="0">
                <a:solidFill>
                  <a:srgbClr val="0000FF"/>
                </a:solidFill>
                <a:latin typeface="+mn-lt"/>
              </a:rPr>
              <a:t>and sign-off Process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1FEE85-C8FD-D445-887C-D266E6766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3230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</a:rPr>
              <a:t>An example  .. The Neutrino Platform </a:t>
            </a:r>
            <a:endParaRPr lang="en-GB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</a:rPr>
              <a:t>NP04 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</a:rPr>
              <a:t>Experiment</a:t>
            </a:r>
          </a:p>
          <a:p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-GB" sz="4800" b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81458F-E5D2-C842-8F88-5BCF21C9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0130" y="5940959"/>
            <a:ext cx="4114800" cy="365125"/>
          </a:xfrm>
        </p:spPr>
        <p:txBody>
          <a:bodyPr/>
          <a:lstStyle/>
          <a:p>
            <a:pPr algn="ctr"/>
            <a:r>
              <a:rPr lang="fr-FR" sz="2400" dirty="0"/>
              <a:t>O. </a:t>
            </a:r>
            <a:r>
              <a:rPr lang="fr-FR" sz="2400" dirty="0" smtClean="0"/>
              <a:t>Beltramello</a:t>
            </a:r>
          </a:p>
          <a:p>
            <a:pPr algn="ctr"/>
            <a:r>
              <a:rPr lang="fr-FR" sz="2400" dirty="0" smtClean="0"/>
              <a:t>15th May 2019</a:t>
            </a:r>
            <a:endParaRPr lang="fr-FR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9FD39B-2E99-5D4F-857A-A468ADB3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83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BE59-A651-5747-BBE5-31F122324927}" type="slidenum">
              <a:rPr lang="en-GB" smtClean="0"/>
              <a:t>10</a:t>
            </a:fld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1434C1B-C726-0D40-9E81-545F2311B034}"/>
              </a:ext>
            </a:extLst>
          </p:cNvPr>
          <p:cNvCxnSpPr/>
          <p:nvPr/>
        </p:nvCxnSpPr>
        <p:spPr>
          <a:xfrm>
            <a:off x="298525" y="829056"/>
            <a:ext cx="11588675" cy="30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m9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992" y="168324"/>
            <a:ext cx="4325740" cy="3072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4DDC16-30EA-4245-B0CD-5BDB416DEA98}"/>
              </a:ext>
            </a:extLst>
          </p:cNvPr>
          <p:cNvSpPr txBox="1"/>
          <p:nvPr/>
        </p:nvSpPr>
        <p:spPr>
          <a:xfrm>
            <a:off x="0" y="203352"/>
            <a:ext cx="1173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An </a:t>
            </a:r>
            <a:r>
              <a:rPr lang="en-GB" sz="2800" b="1" dirty="0" smtClean="0">
                <a:solidFill>
                  <a:srgbClr val="0000FF"/>
                </a:solidFill>
              </a:rPr>
              <a:t>example: </a:t>
            </a:r>
            <a:r>
              <a:rPr lang="en-GB" sz="2800" b="1" dirty="0">
                <a:solidFill>
                  <a:srgbClr val="0000FF"/>
                </a:solidFill>
              </a:rPr>
              <a:t>Cryostat structure design and validation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525" y="1404471"/>
            <a:ext cx="1658769" cy="7470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</a:t>
            </a:r>
            <a:endParaRPr lang="en-US" dirty="0"/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1957294" y="1778001"/>
            <a:ext cx="8113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68602" y="1124437"/>
            <a:ext cx="5097658" cy="187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000" b="1" dirty="0" smtClean="0">
                <a:cs typeface="ＭＳ Ｐゴシック" charset="0"/>
              </a:rPr>
              <a:t>Designed by EN1993</a:t>
            </a:r>
            <a:r>
              <a:rPr lang="en-US" sz="2000" b="1" dirty="0">
                <a:cs typeface="ＭＳ Ｐゴシック" charset="0"/>
              </a:rPr>
              <a:t>, EN1990, EN1991, EN1997, </a:t>
            </a:r>
            <a:r>
              <a:rPr lang="en-US" sz="2000" b="1" dirty="0" smtClean="0">
                <a:cs typeface="ＭＳ Ｐゴシック" charset="0"/>
              </a:rPr>
              <a:t> EN1998 </a:t>
            </a:r>
          </a:p>
          <a:p>
            <a:pPr lvl="1"/>
            <a:endParaRPr lang="en-US" sz="800" b="1" dirty="0" smtClean="0">
              <a:cs typeface="ＭＳ Ｐゴシック" charset="0"/>
            </a:endParaRPr>
          </a:p>
          <a:p>
            <a:pPr lvl="1"/>
            <a:r>
              <a:rPr lang="en-US" sz="2000" b="1" dirty="0" smtClean="0">
                <a:cs typeface="ＭＳ Ｐゴシック" charset="0"/>
              </a:rPr>
              <a:t>Calculated </a:t>
            </a:r>
            <a:r>
              <a:rPr lang="en-US" sz="2000" b="1" dirty="0">
                <a:cs typeface="ＭＳ Ｐゴシック" charset="0"/>
              </a:rPr>
              <a:t>using FEA global and detailed modeling</a:t>
            </a:r>
          </a:p>
          <a:p>
            <a:pPr lvl="1"/>
            <a:endParaRPr lang="en-US" sz="800" b="1" dirty="0" smtClean="0">
              <a:cs typeface="ＭＳ Ｐゴシック" charset="0"/>
            </a:endParaRP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cs typeface="ＭＳ Ｐゴシック" charset="0"/>
              </a:rPr>
              <a:t>Validated by HSE unit </a:t>
            </a:r>
            <a:endParaRPr lang="en-US" sz="2000" b="1" dirty="0">
              <a:solidFill>
                <a:srgbClr val="0000FF"/>
              </a:solidFill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524" y="3620651"/>
            <a:ext cx="1658769" cy="7470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Fabrication and installation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68602" y="3360430"/>
            <a:ext cx="7218807" cy="2185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000" b="1" dirty="0">
                <a:cs typeface="ＭＳ Ｐゴシック" charset="0"/>
              </a:rPr>
              <a:t>Manufactured and assembled </a:t>
            </a:r>
            <a:r>
              <a:rPr lang="en-US" sz="2000" dirty="0">
                <a:cs typeface="ＭＳ Ｐゴシック" charset="0"/>
              </a:rPr>
              <a:t>following </a:t>
            </a:r>
            <a:r>
              <a:rPr lang="en-US" sz="2000" b="1" dirty="0">
                <a:cs typeface="ＭＳ Ｐゴシック" charset="0"/>
              </a:rPr>
              <a:t>EN1090-2</a:t>
            </a:r>
            <a:r>
              <a:rPr lang="en-US" sz="2000" dirty="0">
                <a:cs typeface="ＭＳ Ｐゴシック" charset="0"/>
              </a:rPr>
              <a:t> </a:t>
            </a:r>
          </a:p>
          <a:p>
            <a:pPr lvl="1"/>
            <a:r>
              <a:rPr lang="en-US" sz="2000" dirty="0" smtClean="0">
                <a:cs typeface="ＭＳ Ｐゴシック" charset="0"/>
              </a:rPr>
              <a:t>(</a:t>
            </a:r>
            <a:r>
              <a:rPr lang="en-GB" sz="2000" dirty="0">
                <a:cs typeface="Helvetica"/>
              </a:rPr>
              <a:t>execution of steel structures</a:t>
            </a:r>
            <a:r>
              <a:rPr lang="en-GB" sz="2000" dirty="0" smtClean="0">
                <a:cs typeface="Helvetica"/>
              </a:rPr>
              <a:t>)</a:t>
            </a:r>
            <a:endParaRPr lang="en-GB" sz="2000" dirty="0">
              <a:cs typeface="Helvetica"/>
            </a:endParaRPr>
          </a:p>
          <a:p>
            <a:pPr lvl="1"/>
            <a:endParaRPr lang="en-GB" sz="800" dirty="0">
              <a:cs typeface="Helvetica"/>
            </a:endParaRPr>
          </a:p>
          <a:p>
            <a:pPr lvl="1"/>
            <a:r>
              <a:rPr lang="en-US" sz="2000" dirty="0">
                <a:cs typeface="Helvetica"/>
              </a:rPr>
              <a:t>Followed a strict </a:t>
            </a:r>
            <a:r>
              <a:rPr lang="en-US" sz="2000" b="1" dirty="0">
                <a:cs typeface="Helvetica"/>
              </a:rPr>
              <a:t>QA / inspection / testing plan </a:t>
            </a:r>
            <a:r>
              <a:rPr lang="en-US" sz="2000" dirty="0">
                <a:cs typeface="Helvetica"/>
              </a:rPr>
              <a:t>as per </a:t>
            </a:r>
            <a:r>
              <a:rPr lang="en-US" sz="2000" b="1" dirty="0">
                <a:cs typeface="Helvetica"/>
              </a:rPr>
              <a:t>EN1090 validated by HSE unit</a:t>
            </a:r>
          </a:p>
          <a:p>
            <a:pPr marL="800100" lvl="1" indent="-342900">
              <a:buFont typeface="Wingdings" charset="2"/>
              <a:buChar char="Ø"/>
            </a:pPr>
            <a:endParaRPr lang="en-US" sz="800" dirty="0">
              <a:cs typeface="Helvetica"/>
            </a:endParaRPr>
          </a:p>
          <a:p>
            <a:pPr lvl="1" algn="just"/>
            <a:r>
              <a:rPr lang="en-GB" sz="2000" dirty="0">
                <a:cs typeface="Helvetica"/>
              </a:rPr>
              <a:t>Extensively </a:t>
            </a:r>
            <a:r>
              <a:rPr lang="en-GB" sz="2000" b="1" dirty="0">
                <a:cs typeface="Helvetica"/>
              </a:rPr>
              <a:t>leak tested - </a:t>
            </a:r>
            <a:r>
              <a:rPr lang="en-GB" sz="2000" dirty="0">
                <a:cs typeface="Helvetica"/>
              </a:rPr>
              <a:t>primary and the secondary membrane including </a:t>
            </a:r>
            <a:r>
              <a:rPr lang="en-GB" sz="2000" dirty="0" smtClean="0">
                <a:cs typeface="Helvetica"/>
              </a:rPr>
              <a:t>penetrations</a:t>
            </a:r>
            <a:endParaRPr lang="en-GB" sz="2000" dirty="0">
              <a:cs typeface="Helvetica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94003" y="4051655"/>
            <a:ext cx="11952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8525" y="5815686"/>
            <a:ext cx="1658769" cy="7470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Commissioning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8602" y="5841915"/>
            <a:ext cx="721880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GB" sz="2000" dirty="0">
                <a:cs typeface="Helvetica"/>
              </a:rPr>
              <a:t>C</a:t>
            </a:r>
            <a:r>
              <a:rPr lang="en-GB" sz="2000" dirty="0" smtClean="0">
                <a:cs typeface="Helvetica"/>
              </a:rPr>
              <a:t>ryostat </a:t>
            </a:r>
            <a:r>
              <a:rPr lang="en-GB" sz="2000" dirty="0">
                <a:cs typeface="Helvetica"/>
              </a:rPr>
              <a:t>structures have been finally </a:t>
            </a:r>
            <a:r>
              <a:rPr lang="en-GB" sz="2000" b="1" dirty="0">
                <a:cs typeface="Helvetica"/>
              </a:rPr>
              <a:t>qualified in steps during the NP04 cryogenics commissioning phases</a:t>
            </a:r>
            <a:endParaRPr lang="en-US" sz="2000" b="1" dirty="0">
              <a:cs typeface="Helvetica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>
            <a:off x="1957294" y="6189216"/>
            <a:ext cx="811308" cy="6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7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BE59-A651-5747-BBE5-31F122324927}" type="slidenum">
              <a:rPr lang="en-GB" smtClean="0">
                <a:latin typeface="+mj-lt"/>
              </a:rPr>
              <a:t>11</a:t>
            </a:fld>
            <a:endParaRPr lang="en-GB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1434C1B-C726-0D40-9E81-545F2311B034}"/>
              </a:ext>
            </a:extLst>
          </p:cNvPr>
          <p:cNvCxnSpPr/>
          <p:nvPr/>
        </p:nvCxnSpPr>
        <p:spPr>
          <a:xfrm>
            <a:off x="298525" y="829056"/>
            <a:ext cx="11588675" cy="30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p12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176" y="2856088"/>
            <a:ext cx="1686035" cy="2000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1D06BAF-1E67-AF47-80C8-72C087B2AC09}"/>
              </a:ext>
            </a:extLst>
          </p:cNvPr>
          <p:cNvSpPr txBox="1"/>
          <p:nvPr/>
        </p:nvSpPr>
        <p:spPr>
          <a:xfrm>
            <a:off x="298525" y="188258"/>
            <a:ext cx="865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Cryostat </a:t>
            </a:r>
            <a:r>
              <a:rPr lang="en-GB" sz="2800" b="1" dirty="0">
                <a:solidFill>
                  <a:srgbClr val="0000FF"/>
                </a:solidFill>
              </a:rPr>
              <a:t>structure </a:t>
            </a:r>
            <a:r>
              <a:rPr lang="en-GB" sz="2800" b="1" dirty="0" smtClean="0">
                <a:solidFill>
                  <a:srgbClr val="0000FF"/>
                </a:solidFill>
              </a:rPr>
              <a:t>qualification </a:t>
            </a:r>
            <a:r>
              <a:rPr lang="is-IS" sz="2800" b="1" dirty="0" smtClean="0">
                <a:solidFill>
                  <a:srgbClr val="0000FF"/>
                </a:solidFill>
              </a:rPr>
              <a:t>… in steps  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324" y="2843100"/>
            <a:ext cx="746625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000" b="1" dirty="0" smtClean="0">
                <a:cs typeface="ＭＳ Ｐゴシック" charset="0"/>
              </a:rPr>
              <a:t>The cryostat structure is </a:t>
            </a:r>
            <a:r>
              <a:rPr lang="en-US" sz="2000" b="1" dirty="0">
                <a:cs typeface="ＭＳ Ｐゴシック" charset="0"/>
              </a:rPr>
              <a:t>instrumented with strain </a:t>
            </a:r>
            <a:r>
              <a:rPr lang="en-US" sz="2000" b="1" dirty="0" smtClean="0">
                <a:cs typeface="ＭＳ Ｐゴシック" charset="0"/>
              </a:rPr>
              <a:t>gauges (60), </a:t>
            </a:r>
            <a:r>
              <a:rPr lang="en-US" sz="2000" b="1" dirty="0">
                <a:cs typeface="ＭＳ Ｐゴシック" charset="0"/>
              </a:rPr>
              <a:t>displacement </a:t>
            </a:r>
            <a:r>
              <a:rPr lang="en-US" sz="2000" b="1" dirty="0" smtClean="0">
                <a:cs typeface="ＭＳ Ｐゴシック" charset="0"/>
              </a:rPr>
              <a:t>sensors and </a:t>
            </a:r>
            <a:r>
              <a:rPr lang="en-US" sz="2000" b="1" dirty="0">
                <a:cs typeface="ＭＳ Ｐゴシック" charset="0"/>
              </a:rPr>
              <a:t>temperature </a:t>
            </a:r>
            <a:r>
              <a:rPr lang="en-US" sz="2000" b="1" dirty="0" smtClean="0">
                <a:cs typeface="ＭＳ Ｐゴシック" charset="0"/>
              </a:rPr>
              <a:t>sensors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868892-444C-6744-AAB9-8F04AA565A64}"/>
              </a:ext>
            </a:extLst>
          </p:cNvPr>
          <p:cNvSpPr txBox="1"/>
          <p:nvPr/>
        </p:nvSpPr>
        <p:spPr>
          <a:xfrm>
            <a:off x="222324" y="1031471"/>
            <a:ext cx="767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 smtClean="0"/>
              <a:t>4 main steps of structural qualification: 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dirty="0"/>
              <a:t>P</a:t>
            </a:r>
            <a:r>
              <a:rPr lang="en-GB" sz="2000" dirty="0" smtClean="0"/>
              <a:t>ressure test at 200 </a:t>
            </a:r>
            <a:r>
              <a:rPr lang="en-GB" sz="2000" dirty="0" err="1" smtClean="0"/>
              <a:t>mbarg</a:t>
            </a:r>
            <a:r>
              <a:rPr lang="en-GB" sz="2000" dirty="0" smtClean="0"/>
              <a:t> (few hours) 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dirty="0"/>
              <a:t>C</a:t>
            </a:r>
            <a:r>
              <a:rPr lang="en-GB" sz="2000" dirty="0" smtClean="0"/>
              <a:t>ooling and purging (few weeks)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Liquid argon filling of the cryostat (about a month) 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u="sng" dirty="0"/>
              <a:t>F</a:t>
            </a:r>
            <a:r>
              <a:rPr lang="en-GB" sz="2000" u="sng" dirty="0" smtClean="0"/>
              <a:t>inal pressure test when the cryostat is full (few hours)</a:t>
            </a:r>
            <a:endParaRPr lang="en-GB" sz="2000" u="sng" dirty="0"/>
          </a:p>
          <a:p>
            <a:pPr>
              <a:buNone/>
            </a:pPr>
            <a:r>
              <a:rPr lang="en-GB" sz="2000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5516" y="1096704"/>
            <a:ext cx="5269416" cy="13275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Sizing load case of the cryostat structure : Cryostat full of </a:t>
            </a:r>
            <a:r>
              <a:rPr lang="en-US" sz="2000" dirty="0" err="1" smtClean="0"/>
              <a:t>LAr</a:t>
            </a:r>
            <a:r>
              <a:rPr lang="en-US" sz="2000" dirty="0" smtClean="0"/>
              <a:t> – 350 </a:t>
            </a:r>
            <a:r>
              <a:rPr lang="en-US" sz="2000" dirty="0" err="1" smtClean="0"/>
              <a:t>mbarg</a:t>
            </a:r>
            <a:r>
              <a:rPr lang="en-US" sz="2000" dirty="0" smtClean="0"/>
              <a:t> overpressure (safety relief valve opening)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222324" y="3859153"/>
            <a:ext cx="8249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We monitor structural behaviour of the cryostat during </a:t>
            </a:r>
            <a:r>
              <a:rPr lang="en-GB" sz="2000" b="1" dirty="0" smtClean="0">
                <a:solidFill>
                  <a:srgbClr val="0000FF"/>
                </a:solidFill>
              </a:rPr>
              <a:t>commissioning</a:t>
            </a:r>
          </a:p>
          <a:p>
            <a:r>
              <a:rPr lang="en-GB" sz="2000" b="1" dirty="0">
                <a:solidFill>
                  <a:srgbClr val="0000FF"/>
                </a:solidFill>
              </a:rPr>
              <a:t>a</a:t>
            </a:r>
            <a:r>
              <a:rPr lang="en-GB" sz="2000" b="1" dirty="0" smtClean="0">
                <a:solidFill>
                  <a:srgbClr val="0000FF"/>
                </a:solidFill>
              </a:rPr>
              <a:t>t least twice a day or in real time : </a:t>
            </a:r>
            <a:endParaRPr lang="en-GB" sz="20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en-GB" sz="2000" dirty="0">
              <a:latin typeface="+mj-lt"/>
              <a:cs typeface="Helvetica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GB" sz="2000" b="1" dirty="0">
                <a:solidFill>
                  <a:srgbClr val="0000FF"/>
                </a:solidFill>
                <a:cs typeface="Helvetica"/>
              </a:rPr>
              <a:t>check the maximum stresses and strains </a:t>
            </a:r>
            <a:r>
              <a:rPr lang="en-GB" sz="2000" dirty="0">
                <a:latin typeface="+mj-lt"/>
                <a:cs typeface="Helvetica"/>
              </a:rPr>
              <a:t>are not exceeded in the most loaded </a:t>
            </a:r>
            <a:r>
              <a:rPr lang="en-GB" sz="2000" dirty="0" smtClean="0">
                <a:latin typeface="+mj-lt"/>
                <a:cs typeface="Helvetica"/>
              </a:rPr>
              <a:t>areas and the symmetrical behaviour </a:t>
            </a:r>
            <a:endParaRPr lang="en-GB" sz="2000" dirty="0">
              <a:latin typeface="+mj-lt"/>
              <a:cs typeface="Helvetica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GB" sz="2000" b="1" dirty="0">
                <a:latin typeface="+mj-lt"/>
                <a:cs typeface="Helvetica"/>
              </a:rPr>
              <a:t>monitor the </a:t>
            </a:r>
            <a:r>
              <a:rPr lang="en-GB" sz="2000" b="1" dirty="0">
                <a:solidFill>
                  <a:srgbClr val="0000FF"/>
                </a:solidFill>
                <a:cs typeface="Helvetica"/>
              </a:rPr>
              <a:t>maximum deformations </a:t>
            </a:r>
            <a:r>
              <a:rPr lang="en-GB" sz="2000" dirty="0">
                <a:latin typeface="+mj-lt"/>
                <a:cs typeface="Helvetica"/>
              </a:rPr>
              <a:t>of the </a:t>
            </a:r>
            <a:r>
              <a:rPr lang="en-GB" sz="2000" dirty="0" smtClean="0">
                <a:latin typeface="+mj-lt"/>
                <a:cs typeface="Helvetica"/>
              </a:rPr>
              <a:t>cryostat</a:t>
            </a:r>
            <a:endParaRPr lang="en-GB" sz="2000" b="1" dirty="0">
              <a:latin typeface="+mj-lt"/>
              <a:cs typeface="Helvetica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GB" sz="2000" b="1" dirty="0">
                <a:solidFill>
                  <a:srgbClr val="0000FF"/>
                </a:solidFill>
                <a:cs typeface="Helvetica"/>
              </a:rPr>
              <a:t>validate the FEA models </a:t>
            </a:r>
            <a:r>
              <a:rPr lang="en-GB" sz="2000" dirty="0">
                <a:latin typeface="+mj-lt"/>
                <a:cs typeface="Helvetica"/>
              </a:rPr>
              <a:t>(global or sub models) that have been </a:t>
            </a:r>
            <a:r>
              <a:rPr lang="en-GB" sz="2000" dirty="0" smtClean="0">
                <a:latin typeface="+mj-lt"/>
                <a:cs typeface="Helvetica"/>
              </a:rPr>
              <a:t>developed</a:t>
            </a:r>
            <a:endParaRPr lang="en-GB" sz="2000" dirty="0">
              <a:latin typeface="+mj-lt"/>
              <a:cs typeface="Helvetica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GB" sz="2000" dirty="0">
                <a:latin typeface="+mj-lt"/>
                <a:cs typeface="Helvetica"/>
              </a:rPr>
              <a:t>as a </a:t>
            </a:r>
            <a:r>
              <a:rPr lang="en-GB" sz="2000" b="1" dirty="0">
                <a:solidFill>
                  <a:srgbClr val="0000FF"/>
                </a:solidFill>
                <a:cs typeface="Helvetica"/>
              </a:rPr>
              <a:t>safety indicator </a:t>
            </a:r>
            <a:r>
              <a:rPr lang="en-GB" sz="2000" b="1" dirty="0">
                <a:latin typeface="+mj-lt"/>
                <a:cs typeface="Helvetica"/>
              </a:rPr>
              <a:t>of an abnormal behaviour </a:t>
            </a:r>
            <a:r>
              <a:rPr lang="en-GB" sz="2000" dirty="0">
                <a:latin typeface="+mj-lt"/>
                <a:cs typeface="Helvetica"/>
              </a:rPr>
              <a:t>of the cryostat while commissioning</a:t>
            </a:r>
          </a:p>
        </p:txBody>
      </p:sp>
    </p:spTree>
    <p:extLst>
      <p:ext uri="{BB962C8B-B14F-4D97-AF65-F5344CB8AC3E}">
        <p14:creationId xmlns:p14="http://schemas.microsoft.com/office/powerpoint/2010/main" val="118853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BE59-A651-5747-BBE5-31F122324927}" type="slidenum">
              <a:rPr lang="en-GB" smtClean="0">
                <a:latin typeface="+mj-lt"/>
              </a:rPr>
              <a:t>12</a:t>
            </a:fld>
            <a:endParaRPr lang="en-GB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1434C1B-C726-0D40-9E81-545F2311B034}"/>
              </a:ext>
            </a:extLst>
          </p:cNvPr>
          <p:cNvCxnSpPr/>
          <p:nvPr/>
        </p:nvCxnSpPr>
        <p:spPr>
          <a:xfrm>
            <a:off x="298525" y="829056"/>
            <a:ext cx="11588675" cy="30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1D06BAF-1E67-AF47-80C8-72C087B2AC09}"/>
              </a:ext>
            </a:extLst>
          </p:cNvPr>
          <p:cNvSpPr txBox="1"/>
          <p:nvPr/>
        </p:nvSpPr>
        <p:spPr>
          <a:xfrm>
            <a:off x="298525" y="188258"/>
            <a:ext cx="945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Cryostat structure testing campaign – some results </a:t>
            </a:r>
            <a:endParaRPr lang="en-GB" sz="2800" b="1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612" y="4031433"/>
            <a:ext cx="4203489" cy="290692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12855" y="2468958"/>
            <a:ext cx="2899149" cy="2886025"/>
            <a:chOff x="3656726" y="3991608"/>
            <a:chExt cx="2448103" cy="2729867"/>
          </a:xfrm>
        </p:grpSpPr>
        <p:grpSp>
          <p:nvGrpSpPr>
            <p:cNvPr id="16" name="Group 15"/>
            <p:cNvGrpSpPr/>
            <p:nvPr/>
          </p:nvGrpSpPr>
          <p:grpSpPr>
            <a:xfrm>
              <a:off x="3656726" y="3991608"/>
              <a:ext cx="2448103" cy="2729867"/>
              <a:chOff x="432456" y="1090106"/>
              <a:chExt cx="3491844" cy="3899488"/>
            </a:xfrm>
          </p:grpSpPr>
          <p:pic>
            <p:nvPicPr>
              <p:cNvPr id="17" name="Picture 16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2456" y="1090106"/>
                <a:ext cx="3491844" cy="3899488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977141" y="3011616"/>
                <a:ext cx="595541" cy="3077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+mj-lt"/>
                  </a:rPr>
                  <a:t>DS</a:t>
                </a:r>
              </a:p>
            </p:txBody>
          </p:sp>
          <p:cxnSp>
            <p:nvCxnSpPr>
              <p:cNvPr id="21" name="Straight Arrow Connector 20"/>
              <p:cNvCxnSpPr>
                <a:stCxn id="20" idx="3"/>
              </p:cNvCxnSpPr>
              <p:nvPr/>
            </p:nvCxnSpPr>
            <p:spPr>
              <a:xfrm>
                <a:off x="1572682" y="3165492"/>
                <a:ext cx="479039" cy="119493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 rot="1017027">
              <a:off x="4818749" y="4611485"/>
              <a:ext cx="419922" cy="246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+mj-lt"/>
                </a:rPr>
                <a:t>3B</a:t>
              </a:r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 flipH="1">
              <a:off x="4791980" y="4852358"/>
              <a:ext cx="200838" cy="55983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643" y="932188"/>
            <a:ext cx="3485841" cy="2769545"/>
          </a:xfrm>
          <a:prstGeom prst="rect">
            <a:avLst/>
          </a:prstGeom>
        </p:spPr>
      </p:pic>
      <p:pic>
        <p:nvPicPr>
          <p:cNvPr id="24" name="Picture 23" descr="DS_vs_si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736" y="832104"/>
            <a:ext cx="3947902" cy="28696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004" y="4031433"/>
            <a:ext cx="3924477" cy="2758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9788" y="1424413"/>
            <a:ext cx="3262432" cy="369332"/>
          </a:xfrm>
          <a:prstGeom prst="rect">
            <a:avLst/>
          </a:prstGeom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cs typeface="Helvetica"/>
              </a:rPr>
              <a:t>Initial pressure </a:t>
            </a:r>
            <a:r>
              <a:rPr lang="en-GB" b="1" dirty="0">
                <a:solidFill>
                  <a:srgbClr val="0000FF"/>
                </a:solidFill>
                <a:cs typeface="Helvetica"/>
              </a:rPr>
              <a:t>test@200 </a:t>
            </a:r>
            <a:r>
              <a:rPr lang="en-GB" b="1" dirty="0" err="1">
                <a:solidFill>
                  <a:srgbClr val="0000FF"/>
                </a:solidFill>
                <a:cs typeface="Helvetica"/>
              </a:rPr>
              <a:t>mbarg</a:t>
            </a:r>
            <a:r>
              <a:rPr lang="en-GB" b="1" dirty="0">
                <a:solidFill>
                  <a:srgbClr val="0000FF"/>
                </a:solidFill>
                <a:cs typeface="Helvetica"/>
              </a:rPr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2572" y="5787998"/>
            <a:ext cx="3070071" cy="369332"/>
          </a:xfrm>
          <a:prstGeom prst="rect">
            <a:avLst/>
          </a:prstGeom>
          <a:ln w="28575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rgbClr val="0000FF"/>
                </a:solidFill>
                <a:cs typeface="Helvetica"/>
              </a:rPr>
              <a:t>LAr</a:t>
            </a:r>
            <a:r>
              <a:rPr lang="en-GB" b="1" dirty="0" smtClean="0">
                <a:solidFill>
                  <a:srgbClr val="0000FF"/>
                </a:solidFill>
                <a:cs typeface="Helvetica"/>
              </a:rPr>
              <a:t> filling phase – august 2018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691880" y="5544103"/>
            <a:ext cx="419922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3B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3144" y="5574880"/>
            <a:ext cx="417529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DS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9954" y="2843018"/>
            <a:ext cx="5252045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CA" sz="1600" b="1" dirty="0">
                <a:cs typeface="Helvetica"/>
              </a:rPr>
              <a:t>linear behaviour of the strain gauges </a:t>
            </a:r>
          </a:p>
          <a:p>
            <a:pPr marL="285750" indent="-285750">
              <a:buFont typeface="Courier New"/>
              <a:buChar char="o"/>
            </a:pPr>
            <a:r>
              <a:rPr lang="en-CA" sz="1600" b="1" dirty="0" smtClean="0">
                <a:cs typeface="Helvetica"/>
              </a:rPr>
              <a:t>symmetric </a:t>
            </a:r>
            <a:r>
              <a:rPr lang="en-CA" sz="1600" b="1" dirty="0">
                <a:cs typeface="Helvetica"/>
              </a:rPr>
              <a:t>behaviour of the cryostat </a:t>
            </a:r>
          </a:p>
          <a:p>
            <a:pPr marL="285750" indent="-285750">
              <a:buFont typeface="Courier New"/>
              <a:buChar char="o"/>
            </a:pPr>
            <a:r>
              <a:rPr lang="en-CA" sz="1600" b="1" dirty="0" smtClean="0">
                <a:cs typeface="Helvetica"/>
              </a:rPr>
              <a:t>very </a:t>
            </a:r>
            <a:r>
              <a:rPr lang="en-CA" sz="1600" b="1" dirty="0">
                <a:cs typeface="Helvetica"/>
              </a:rPr>
              <a:t>good agreement between </a:t>
            </a:r>
            <a:r>
              <a:rPr lang="en-CA" sz="1600" b="1" dirty="0" smtClean="0">
                <a:cs typeface="Helvetica"/>
              </a:rPr>
              <a:t>measurements </a:t>
            </a:r>
            <a:r>
              <a:rPr lang="en-CA" sz="1600" b="1" dirty="0">
                <a:cs typeface="Helvetica"/>
              </a:rPr>
              <a:t>and </a:t>
            </a:r>
            <a:r>
              <a:rPr lang="en-CA" sz="1600" b="1" dirty="0" smtClean="0">
                <a:cs typeface="Helvetica"/>
              </a:rPr>
              <a:t>simulations </a:t>
            </a:r>
            <a:r>
              <a:rPr lang="en-CA" sz="1600" dirty="0" smtClean="0">
                <a:cs typeface="Helvetica"/>
              </a:rPr>
              <a:t>(</a:t>
            </a:r>
            <a:r>
              <a:rPr lang="en-CA" sz="1600" dirty="0">
                <a:cs typeface="Helvetica"/>
              </a:rPr>
              <a:t>within 15 - </a:t>
            </a:r>
            <a:r>
              <a:rPr lang="en-CA" sz="1600" dirty="0" smtClean="0">
                <a:cs typeface="Helvetica"/>
              </a:rPr>
              <a:t>20 </a:t>
            </a:r>
            <a:r>
              <a:rPr lang="en-CA" sz="1600" dirty="0">
                <a:cs typeface="Helvetica"/>
              </a:rPr>
              <a:t>%</a:t>
            </a:r>
            <a:r>
              <a:rPr lang="en-CA" sz="1600" dirty="0" smtClean="0">
                <a:cs typeface="Helvetica"/>
              </a:rPr>
              <a:t>)</a:t>
            </a:r>
          </a:p>
          <a:p>
            <a:pPr marL="285750" indent="-285750">
              <a:buFont typeface="Courier New"/>
              <a:buChar char="o"/>
            </a:pPr>
            <a:r>
              <a:rPr lang="en-CA" sz="1600" dirty="0">
                <a:cs typeface="Helvetica"/>
              </a:rPr>
              <a:t>r</a:t>
            </a:r>
            <a:r>
              <a:rPr lang="en-CA" sz="1600" dirty="0" smtClean="0">
                <a:cs typeface="Helvetica"/>
              </a:rPr>
              <a:t>erun FEA for a </a:t>
            </a:r>
            <a:r>
              <a:rPr lang="en-CA" sz="1600" b="1" dirty="0" smtClean="0">
                <a:cs typeface="Helvetica"/>
              </a:rPr>
              <a:t>final check of the EU regulation with updated FEA models</a:t>
            </a:r>
          </a:p>
          <a:p>
            <a:pPr marL="285750" indent="-285750">
              <a:buFont typeface="Wingdings" charset="2"/>
              <a:buChar char="Ø"/>
            </a:pPr>
            <a:r>
              <a:rPr lang="en-CA" sz="1600" b="1" dirty="0" smtClean="0">
                <a:solidFill>
                  <a:srgbClr val="FF0000"/>
                </a:solidFill>
                <a:cs typeface="Helvetica"/>
              </a:rPr>
              <a:t>NP04 structure is qualified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lèche vers la droite 109"/>
          <p:cNvSpPr/>
          <p:nvPr/>
        </p:nvSpPr>
        <p:spPr>
          <a:xfrm>
            <a:off x="3031938" y="6321315"/>
            <a:ext cx="7389287" cy="5352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RISK ASSESSMENTS (ODH/Blast) </a:t>
            </a:r>
          </a:p>
        </p:txBody>
      </p:sp>
      <p:sp>
        <p:nvSpPr>
          <p:cNvPr id="129" name="ZoneTexte 10"/>
          <p:cNvSpPr txBox="1"/>
          <p:nvPr/>
        </p:nvSpPr>
        <p:spPr>
          <a:xfrm>
            <a:off x="-8463" y="9052"/>
            <a:ext cx="9895859" cy="461665"/>
          </a:xfrm>
          <a:prstGeom prst="rect">
            <a:avLst/>
          </a:prstGeom>
          <a:ln w="285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Safety files creation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003" y="648348"/>
            <a:ext cx="11715003" cy="5825602"/>
            <a:chOff x="180004" y="634463"/>
            <a:chExt cx="11715003" cy="5825602"/>
          </a:xfrm>
        </p:grpSpPr>
        <p:sp>
          <p:nvSpPr>
            <p:cNvPr id="17" name="ZoneTexte 16"/>
            <p:cNvSpPr txBox="1"/>
            <p:nvPr/>
          </p:nvSpPr>
          <p:spPr>
            <a:xfrm rot="16200000">
              <a:off x="-190806" y="1981705"/>
              <a:ext cx="1326395" cy="584776"/>
            </a:xfrm>
            <a:prstGeom prst="rect">
              <a:avLst/>
            </a:prstGeom>
            <a:solidFill>
              <a:schemeClr val="accent6"/>
            </a:solidFill>
            <a:ln w="28575" cmpd="sng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Equipment responsible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-344322" y="4162182"/>
              <a:ext cx="1633428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EP Safety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Office/HSE Unit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11426" y="634463"/>
              <a:ext cx="10983581" cy="5825602"/>
              <a:chOff x="911426" y="634463"/>
              <a:chExt cx="10983581" cy="5825602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1134573" y="639371"/>
                <a:ext cx="146339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Initial safety declaration of equipment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911426" y="3516217"/>
                <a:ext cx="1872208" cy="246221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List of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hazards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r>
                  <a:rPr lang="en-GB" sz="1400" dirty="0" smtClean="0">
                    <a:solidFill>
                      <a:srgbClr val="0000FF"/>
                    </a:solidFill>
                  </a:rPr>
                  <a:t> </a:t>
                </a:r>
                <a:endParaRPr lang="en-GB" sz="1400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Applicable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rules and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regulations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Required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safety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checks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 / EP) 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Formal authorisation 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to start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design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(EP/ HSE) 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3085694" y="634463"/>
                <a:ext cx="150751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Design and fabrication of sub systems 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5094992" y="640520"/>
                <a:ext cx="130103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Installation</a:t>
                </a:r>
              </a:p>
              <a:p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56424" y="648959"/>
                <a:ext cx="3697423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Cryogenics/Cryostat commissioning </a:t>
                </a: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validation and sign-off process</a:t>
                </a:r>
              </a:p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5081534" y="3538946"/>
                <a:ext cx="1608333" cy="206210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Activity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safety 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analysis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b="1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Validation of the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activity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 with the assistance of HSE)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Supervision on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site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Flèche vers la droite 55"/>
              <p:cNvSpPr/>
              <p:nvPr/>
            </p:nvSpPr>
            <p:spPr>
              <a:xfrm>
                <a:off x="1201463" y="5924807"/>
                <a:ext cx="10693544" cy="535258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SAFETY FILE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EDITION 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ZoneTexte 10"/>
              <p:cNvSpPr txBox="1"/>
              <p:nvPr/>
            </p:nvSpPr>
            <p:spPr>
              <a:xfrm>
                <a:off x="2867166" y="3518873"/>
                <a:ext cx="2042364" cy="160043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- </a:t>
                </a:r>
                <a:r>
                  <a:rPr lang="en-GB" sz="1400" dirty="0">
                    <a:solidFill>
                      <a:schemeClr val="tx1"/>
                    </a:solidFill>
                  </a:rPr>
                  <a:t>Equipment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 safety validation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by expert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engineer</a:t>
                </a:r>
              </a:p>
              <a:p>
                <a:r>
                  <a:rPr lang="en-GB" sz="1400" dirty="0" smtClean="0">
                    <a:solidFill>
                      <a:schemeClr val="tx1"/>
                    </a:solidFill>
                  </a:rPr>
                  <a:t>(mechanical, electrical, ..)</a:t>
                </a:r>
              </a:p>
              <a:p>
                <a:r>
                  <a:rPr lang="en-GB" sz="1400" b="1" dirty="0" smtClean="0">
                    <a:solidFill>
                      <a:srgbClr val="0000FF"/>
                    </a:solidFill>
                  </a:rPr>
                  <a:t>(HSE with the assistance of EP specialised safety officers)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3" name="ZoneTexte 52"/>
              <p:cNvSpPr txBox="1"/>
              <p:nvPr/>
            </p:nvSpPr>
            <p:spPr>
              <a:xfrm>
                <a:off x="6856425" y="3476555"/>
                <a:ext cx="1617120" cy="2492990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- Safety inspections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(HSE/EP)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Required safety systems </a:t>
                </a:r>
                <a:r>
                  <a:rPr lang="en-GB" sz="1400" dirty="0">
                    <a:solidFill>
                      <a:schemeClr val="tx1"/>
                    </a:solidFill>
                  </a:rPr>
                  <a:t>commissioned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 with the assistance of EN/BE/TE dep.) 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b="1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</a:t>
                </a:r>
                <a:r>
                  <a:rPr lang="en-GB" sz="1400" dirty="0">
                    <a:solidFill>
                      <a:schemeClr val="tx1"/>
                    </a:solidFill>
                  </a:rPr>
                  <a:t>Organisational Safety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procedures validated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 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1" name="ZoneTexte 10"/>
              <p:cNvSpPr txBox="1"/>
              <p:nvPr/>
            </p:nvSpPr>
            <p:spPr>
              <a:xfrm>
                <a:off x="3085694" y="1734030"/>
                <a:ext cx="1507510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Mechanical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calculations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Certificates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Tests results</a:t>
                </a:r>
              </a:p>
            </p:txBody>
          </p:sp>
          <p:sp>
            <p:nvSpPr>
              <p:cNvPr id="143" name="ZoneTexte 10"/>
              <p:cNvSpPr txBox="1"/>
              <p:nvPr/>
            </p:nvSpPr>
            <p:spPr>
              <a:xfrm>
                <a:off x="4990255" y="1722905"/>
                <a:ext cx="1503417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Activity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declaration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Detailed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installation info</a:t>
                </a:r>
              </a:p>
            </p:txBody>
          </p:sp>
          <p:sp>
            <p:nvSpPr>
              <p:cNvPr id="151" name="ZoneTexte 52"/>
              <p:cNvSpPr txBox="1"/>
              <p:nvPr/>
            </p:nvSpPr>
            <p:spPr>
              <a:xfrm>
                <a:off x="8473545" y="2328580"/>
                <a:ext cx="2083096" cy="181588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- Cryogenics/Cryostat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equipment</a:t>
                </a:r>
                <a:r>
                  <a:rPr lang="en-GB" sz="1600" dirty="0">
                    <a:solidFill>
                      <a:schemeClr val="tx1"/>
                    </a:solidFill>
                  </a:rPr>
                  <a:t> and related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safety systems </a:t>
                </a:r>
                <a:r>
                  <a:rPr lang="en-GB" sz="1600" dirty="0">
                    <a:solidFill>
                      <a:schemeClr val="tx1"/>
                    </a:solidFill>
                  </a:rPr>
                  <a:t>installed, tested and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validated</a:t>
                </a:r>
                <a:r>
                  <a:rPr lang="en-GB" sz="1600" dirty="0">
                    <a:solidFill>
                      <a:schemeClr val="tx1"/>
                    </a:solidFill>
                  </a:rPr>
                  <a:t> as required</a:t>
                </a:r>
              </a:p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GB" sz="1600" b="1" dirty="0" smtClean="0">
                    <a:solidFill>
                      <a:schemeClr val="tx1"/>
                    </a:solidFill>
                  </a:rPr>
                  <a:t>Safety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file validated </a:t>
                </a:r>
                <a:endParaRPr lang="en-GB" sz="1600" b="1" dirty="0" smtClean="0">
                  <a:solidFill>
                    <a:schemeClr val="tx1"/>
                  </a:solidFill>
                </a:endParaRPr>
              </a:p>
              <a:p>
                <a:r>
                  <a:rPr lang="en-GB" sz="1600" b="1" dirty="0" smtClean="0">
                    <a:solidFill>
                      <a:srgbClr val="0000FF"/>
                    </a:solidFill>
                  </a:rPr>
                  <a:t>(inter-departmental)</a:t>
                </a:r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95" name="ZoneTexte 10"/>
              <p:cNvSpPr txBox="1"/>
              <p:nvPr/>
            </p:nvSpPr>
            <p:spPr>
              <a:xfrm rot="5400000">
                <a:off x="9241766" y="3030268"/>
                <a:ext cx="4937148" cy="369332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Cryogenics/Cryostat commissioning authorised </a:t>
                </a:r>
              </a:p>
            </p:txBody>
          </p:sp>
          <p:sp>
            <p:nvSpPr>
              <p:cNvPr id="196" name="Striped Right Arrow 195"/>
              <p:cNvSpPr/>
              <p:nvPr/>
            </p:nvSpPr>
            <p:spPr>
              <a:xfrm>
                <a:off x="10649444" y="2818664"/>
                <a:ext cx="780634" cy="539300"/>
              </a:xfrm>
              <a:prstGeom prst="stripedRight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ight Arrow 37">
                <a:extLst>
                  <a:ext uri="{FF2B5EF4-FFF2-40B4-BE49-F238E27FC236}">
                    <a16:creationId xmlns:a16="http://schemas.microsoft.com/office/drawing/2014/main" xmlns="" id="{DCA42B78-0BE0-E947-80FB-AE8A08BA87C4}"/>
                  </a:ext>
                </a:extLst>
              </p:cNvPr>
              <p:cNvSpPr/>
              <p:nvPr/>
            </p:nvSpPr>
            <p:spPr>
              <a:xfrm>
                <a:off x="2659808" y="934537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ight Arrow 72">
                <a:extLst>
                  <a:ext uri="{FF2B5EF4-FFF2-40B4-BE49-F238E27FC236}">
                    <a16:creationId xmlns:a16="http://schemas.microsoft.com/office/drawing/2014/main" xmlns="" id="{57B13356-7F8C-814F-BD0F-7019FA8B5ED1}"/>
                  </a:ext>
                </a:extLst>
              </p:cNvPr>
              <p:cNvSpPr/>
              <p:nvPr/>
            </p:nvSpPr>
            <p:spPr>
              <a:xfrm>
                <a:off x="6439201" y="912753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ight Arrow 73">
                <a:extLst>
                  <a:ext uri="{FF2B5EF4-FFF2-40B4-BE49-F238E27FC236}">
                    <a16:creationId xmlns:a16="http://schemas.microsoft.com/office/drawing/2014/main" xmlns="" id="{3FD70843-4C0A-4447-9F99-678AF9C9FDCD}"/>
                  </a:ext>
                </a:extLst>
              </p:cNvPr>
              <p:cNvSpPr/>
              <p:nvPr/>
            </p:nvSpPr>
            <p:spPr>
              <a:xfrm>
                <a:off x="4664753" y="895029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ZoneTexte 10">
                <a:extLst>
                  <a:ext uri="{FF2B5EF4-FFF2-40B4-BE49-F238E27FC236}">
                    <a16:creationId xmlns:a16="http://schemas.microsoft.com/office/drawing/2014/main" xmlns="" id="{60CDD7D3-849D-084C-AB64-EF3C7BDC4D55}"/>
                  </a:ext>
                </a:extLst>
              </p:cNvPr>
              <p:cNvSpPr txBox="1"/>
              <p:nvPr/>
            </p:nvSpPr>
            <p:spPr>
              <a:xfrm>
                <a:off x="6859784" y="1747528"/>
                <a:ext cx="1331764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Write operational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procedures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Perform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tests</a:t>
                </a:r>
              </a:p>
            </p:txBody>
          </p:sp>
          <p:sp>
            <p:nvSpPr>
              <p:cNvPr id="81" name="ZoneTexte 10">
                <a:extLst>
                  <a:ext uri="{FF2B5EF4-FFF2-40B4-BE49-F238E27FC236}">
                    <a16:creationId xmlns:a16="http://schemas.microsoft.com/office/drawing/2014/main" xmlns="" id="{7B811A05-3C58-2B45-AE41-3C3D5DFD6C86}"/>
                  </a:ext>
                </a:extLst>
              </p:cNvPr>
              <p:cNvSpPr txBox="1"/>
              <p:nvPr/>
            </p:nvSpPr>
            <p:spPr>
              <a:xfrm>
                <a:off x="1200389" y="1729212"/>
                <a:ext cx="1397581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Detailed description of the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system</a:t>
                </a: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Up-Down Arrow 43">
                <a:extLst>
                  <a:ext uri="{FF2B5EF4-FFF2-40B4-BE49-F238E27FC236}">
                    <a16:creationId xmlns:a16="http://schemas.microsoft.com/office/drawing/2014/main" xmlns="" id="{2C2E11A1-B712-AD4C-9B2E-00B129ADF28B}"/>
                  </a:ext>
                </a:extLst>
              </p:cNvPr>
              <p:cNvSpPr/>
              <p:nvPr/>
            </p:nvSpPr>
            <p:spPr>
              <a:xfrm>
                <a:off x="1809489" y="2767599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Up-Down Arrow 85">
                <a:extLst>
                  <a:ext uri="{FF2B5EF4-FFF2-40B4-BE49-F238E27FC236}">
                    <a16:creationId xmlns:a16="http://schemas.microsoft.com/office/drawing/2014/main" xmlns="" id="{715C337C-8998-3B4F-B347-CB6CE1DB89B1}"/>
                  </a:ext>
                </a:extLst>
              </p:cNvPr>
              <p:cNvSpPr/>
              <p:nvPr/>
            </p:nvSpPr>
            <p:spPr>
              <a:xfrm>
                <a:off x="3699220" y="2791074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Up-Down Arrow 86">
                <a:extLst>
                  <a:ext uri="{FF2B5EF4-FFF2-40B4-BE49-F238E27FC236}">
                    <a16:creationId xmlns:a16="http://schemas.microsoft.com/office/drawing/2014/main" xmlns="" id="{34C9A531-16A5-C84F-BD53-2EDA16986773}"/>
                  </a:ext>
                </a:extLst>
              </p:cNvPr>
              <p:cNvSpPr/>
              <p:nvPr/>
            </p:nvSpPr>
            <p:spPr>
              <a:xfrm>
                <a:off x="7376173" y="2784904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Up-Down Arrow 89">
                <a:extLst>
                  <a:ext uri="{FF2B5EF4-FFF2-40B4-BE49-F238E27FC236}">
                    <a16:creationId xmlns:a16="http://schemas.microsoft.com/office/drawing/2014/main" xmlns="" id="{C4567107-0E5D-1744-8D5C-6788D619882E}"/>
                  </a:ext>
                </a:extLst>
              </p:cNvPr>
              <p:cNvSpPr/>
              <p:nvPr/>
            </p:nvSpPr>
            <p:spPr>
              <a:xfrm>
                <a:off x="5634520" y="2806692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ZoneTexte 10"/>
              <p:cNvSpPr txBox="1"/>
              <p:nvPr/>
            </p:nvSpPr>
            <p:spPr>
              <a:xfrm>
                <a:off x="8763286" y="4318219"/>
                <a:ext cx="1886158" cy="1477328"/>
              </a:xfrm>
              <a:prstGeom prst="rect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Safety Permit</a:t>
                </a:r>
              </a:p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signed off</a:t>
                </a:r>
                <a:r>
                  <a:rPr lang="en-GB" b="1" dirty="0" smtClean="0">
                    <a:solidFill>
                      <a:schemeClr val="tx1"/>
                    </a:solidFill>
                  </a:rPr>
                  <a:t>!</a:t>
                </a:r>
              </a:p>
              <a:p>
                <a:pPr algn="ctr"/>
                <a:r>
                  <a:rPr lang="en-GB" b="1" dirty="0">
                    <a:solidFill>
                      <a:srgbClr val="0000FF"/>
                    </a:solidFill>
                  </a:rPr>
                  <a:t>(inter-</a:t>
                </a:r>
                <a:r>
                  <a:rPr lang="en-GB" b="1" dirty="0" smtClean="0">
                    <a:solidFill>
                      <a:srgbClr val="0000FF"/>
                    </a:solidFill>
                  </a:rPr>
                  <a:t>departmental</a:t>
                </a:r>
                <a:r>
                  <a:rPr lang="en-GB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algn="ctr"/>
                <a:endParaRPr lang="en-GB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1765512" y="5981452"/>
            <a:ext cx="9463107" cy="44884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7068129">
            <a:off x="7186322" y="4987632"/>
            <a:ext cx="2055182" cy="264013"/>
          </a:xfrm>
          <a:prstGeom prst="rightArrow">
            <a:avLst/>
          </a:prstGeom>
          <a:gradFill flip="none" rotWithShape="1">
            <a:gsLst>
              <a:gs pos="1500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4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BE59-A651-5747-BBE5-31F122324927}" type="slidenum">
              <a:rPr lang="en-GB" smtClean="0"/>
              <a:t>14</a:t>
            </a:fld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298525" y="682752"/>
            <a:ext cx="11588675" cy="304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3218688" y="992302"/>
            <a:ext cx="6217920" cy="4949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r="6035"/>
          <a:stretch/>
        </p:blipFill>
        <p:spPr>
          <a:xfrm>
            <a:off x="268224" y="2644359"/>
            <a:ext cx="2950464" cy="2091245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426720" y="3466896"/>
            <a:ext cx="2426208" cy="260560"/>
          </a:xfrm>
          <a:prstGeom prst="frame">
            <a:avLst>
              <a:gd name="adj1" fmla="val 583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463962" y="2446557"/>
            <a:ext cx="2426208" cy="260560"/>
          </a:xfrm>
          <a:prstGeom prst="frame">
            <a:avLst>
              <a:gd name="adj1" fmla="val 583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907" r="21644"/>
          <a:stretch/>
        </p:blipFill>
        <p:spPr>
          <a:xfrm>
            <a:off x="6245201" y="1719072"/>
            <a:ext cx="5946799" cy="2748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1" y="2337857"/>
            <a:ext cx="1892300" cy="3048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394597" y="5296532"/>
            <a:ext cx="1699845" cy="93165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More than 300 documents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9233480" y="5103632"/>
            <a:ext cx="1877568" cy="1427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HSE Safety Clearance for NP04 released on 29/08/’18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44520" y="4716739"/>
            <a:ext cx="0" cy="3810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BDA68E-4731-914C-9CAB-BF342706DCE2}"/>
              </a:ext>
            </a:extLst>
          </p:cNvPr>
          <p:cNvSpPr txBox="1"/>
          <p:nvPr/>
        </p:nvSpPr>
        <p:spPr>
          <a:xfrm>
            <a:off x="298525" y="86196"/>
            <a:ext cx="633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NP04 Safety Files </a:t>
            </a:r>
          </a:p>
        </p:txBody>
      </p:sp>
    </p:spTree>
    <p:extLst>
      <p:ext uri="{BB962C8B-B14F-4D97-AF65-F5344CB8AC3E}">
        <p14:creationId xmlns:p14="http://schemas.microsoft.com/office/powerpoint/2010/main" val="215542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lèche vers la droite 109"/>
          <p:cNvSpPr/>
          <p:nvPr/>
        </p:nvSpPr>
        <p:spPr>
          <a:xfrm>
            <a:off x="3031938" y="6321315"/>
            <a:ext cx="7389287" cy="5352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RISK ASSESSMENTS (ODH/Blast) </a:t>
            </a:r>
          </a:p>
        </p:txBody>
      </p:sp>
      <p:sp>
        <p:nvSpPr>
          <p:cNvPr id="129" name="ZoneTexte 10"/>
          <p:cNvSpPr txBox="1"/>
          <p:nvPr/>
        </p:nvSpPr>
        <p:spPr>
          <a:xfrm>
            <a:off x="-8463" y="9052"/>
            <a:ext cx="9895859" cy="461665"/>
          </a:xfrm>
          <a:prstGeom prst="rect">
            <a:avLst/>
          </a:prstGeom>
          <a:ln w="285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NP04 Cryogenics/Cryostat </a:t>
            </a:r>
            <a:r>
              <a:rPr lang="en-GB" sz="2400" b="1" dirty="0" smtClean="0">
                <a:solidFill>
                  <a:srgbClr val="FF0000"/>
                </a:solidFill>
              </a:rPr>
              <a:t>signature of the </a:t>
            </a:r>
            <a:r>
              <a:rPr lang="en-GB" sz="2400" b="1" dirty="0" err="1" smtClean="0">
                <a:solidFill>
                  <a:srgbClr val="FF0000"/>
                </a:solidFill>
              </a:rPr>
              <a:t>cryo</a:t>
            </a:r>
            <a:r>
              <a:rPr lang="en-GB" sz="2400" b="1" dirty="0" smtClean="0">
                <a:solidFill>
                  <a:srgbClr val="FF0000"/>
                </a:solidFill>
              </a:rPr>
              <a:t>. Safety permit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003" y="648348"/>
            <a:ext cx="11715003" cy="5825602"/>
            <a:chOff x="180004" y="634463"/>
            <a:chExt cx="11715003" cy="5825602"/>
          </a:xfrm>
        </p:grpSpPr>
        <p:sp>
          <p:nvSpPr>
            <p:cNvPr id="17" name="ZoneTexte 16"/>
            <p:cNvSpPr txBox="1"/>
            <p:nvPr/>
          </p:nvSpPr>
          <p:spPr>
            <a:xfrm rot="16200000">
              <a:off x="-190806" y="1981705"/>
              <a:ext cx="1326395" cy="584776"/>
            </a:xfrm>
            <a:prstGeom prst="rect">
              <a:avLst/>
            </a:prstGeom>
            <a:solidFill>
              <a:schemeClr val="accent6"/>
            </a:solidFill>
            <a:ln w="28575" cmpd="sng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Equipment responsible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-344322" y="4162182"/>
              <a:ext cx="1633428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EP Safety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Office/HSE Unit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11426" y="634463"/>
              <a:ext cx="10983581" cy="5825602"/>
              <a:chOff x="911426" y="634463"/>
              <a:chExt cx="10983581" cy="5825602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1134573" y="639371"/>
                <a:ext cx="146339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Initial safety declaration of equipment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911426" y="3516217"/>
                <a:ext cx="1872208" cy="246221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List of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hazards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r>
                  <a:rPr lang="en-GB" sz="1400" dirty="0" smtClean="0">
                    <a:solidFill>
                      <a:srgbClr val="0000FF"/>
                    </a:solidFill>
                  </a:rPr>
                  <a:t> </a:t>
                </a:r>
                <a:endParaRPr lang="en-GB" sz="1400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Applicable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rules and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regulations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Required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safety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checks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 / EP) 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Formal authorisation 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to start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design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(EP/ HSE) 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3085694" y="634463"/>
                <a:ext cx="150751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Design and fabrication of sub systems 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5094992" y="640520"/>
                <a:ext cx="130103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Installation</a:t>
                </a:r>
              </a:p>
              <a:p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56424" y="648959"/>
                <a:ext cx="3697423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Cryogenics/Cryostat commissioning </a:t>
                </a: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validation and sign-off process</a:t>
                </a:r>
              </a:p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5081534" y="3538946"/>
                <a:ext cx="1608333" cy="206210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Activity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safety 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analysis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b="1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Validation of the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activity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 with the assistance of HSE)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Supervision on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site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Flèche vers la droite 55"/>
              <p:cNvSpPr/>
              <p:nvPr/>
            </p:nvSpPr>
            <p:spPr>
              <a:xfrm>
                <a:off x="1201463" y="5924807"/>
                <a:ext cx="10693544" cy="535258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SAFETY FILE EDITION</a:t>
                </a:r>
              </a:p>
            </p:txBody>
          </p:sp>
          <p:sp>
            <p:nvSpPr>
              <p:cNvPr id="42" name="ZoneTexte 10"/>
              <p:cNvSpPr txBox="1"/>
              <p:nvPr/>
            </p:nvSpPr>
            <p:spPr>
              <a:xfrm>
                <a:off x="2867166" y="3518873"/>
                <a:ext cx="2042364" cy="160043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- </a:t>
                </a:r>
                <a:r>
                  <a:rPr lang="en-GB" sz="1400" dirty="0">
                    <a:solidFill>
                      <a:schemeClr val="tx1"/>
                    </a:solidFill>
                  </a:rPr>
                  <a:t>Equipment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 safety validation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by expert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engineer</a:t>
                </a:r>
              </a:p>
              <a:p>
                <a:r>
                  <a:rPr lang="en-GB" sz="1400" dirty="0" smtClean="0">
                    <a:solidFill>
                      <a:schemeClr val="tx1"/>
                    </a:solidFill>
                  </a:rPr>
                  <a:t>(mechanical, electrical, ..)</a:t>
                </a:r>
              </a:p>
              <a:p>
                <a:r>
                  <a:rPr lang="en-GB" sz="1400" b="1" dirty="0" smtClean="0">
                    <a:solidFill>
                      <a:srgbClr val="0000FF"/>
                    </a:solidFill>
                  </a:rPr>
                  <a:t>(HSE with the assistance of EP specialised safety officers)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3" name="ZoneTexte 52"/>
              <p:cNvSpPr txBox="1"/>
              <p:nvPr/>
            </p:nvSpPr>
            <p:spPr>
              <a:xfrm>
                <a:off x="6856425" y="3476555"/>
                <a:ext cx="1617120" cy="2492990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- Safety inspections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(HSE/EP)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Required safety systems </a:t>
                </a:r>
                <a:r>
                  <a:rPr lang="en-GB" sz="1400" dirty="0">
                    <a:solidFill>
                      <a:schemeClr val="tx1"/>
                    </a:solidFill>
                  </a:rPr>
                  <a:t>commissioned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 with the assistance of EN/BE/TE dep.) 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b="1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</a:t>
                </a:r>
                <a:r>
                  <a:rPr lang="en-GB" sz="1400" dirty="0">
                    <a:solidFill>
                      <a:schemeClr val="tx1"/>
                    </a:solidFill>
                  </a:rPr>
                  <a:t>Organisational Safety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procedures validated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 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1" name="ZoneTexte 10"/>
              <p:cNvSpPr txBox="1"/>
              <p:nvPr/>
            </p:nvSpPr>
            <p:spPr>
              <a:xfrm>
                <a:off x="3085694" y="1734030"/>
                <a:ext cx="1507510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Mechanical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calculations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Certificates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Tests results</a:t>
                </a:r>
              </a:p>
            </p:txBody>
          </p:sp>
          <p:sp>
            <p:nvSpPr>
              <p:cNvPr id="143" name="ZoneTexte 10"/>
              <p:cNvSpPr txBox="1"/>
              <p:nvPr/>
            </p:nvSpPr>
            <p:spPr>
              <a:xfrm>
                <a:off x="4990255" y="1722905"/>
                <a:ext cx="1503417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Activity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declaration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Detailed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installation info</a:t>
                </a:r>
              </a:p>
            </p:txBody>
          </p:sp>
          <p:sp>
            <p:nvSpPr>
              <p:cNvPr id="151" name="ZoneTexte 52"/>
              <p:cNvSpPr txBox="1"/>
              <p:nvPr/>
            </p:nvSpPr>
            <p:spPr>
              <a:xfrm>
                <a:off x="8545710" y="2328580"/>
                <a:ext cx="2083096" cy="181588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- Cryogenics/Cryostat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equipment</a:t>
                </a:r>
                <a:r>
                  <a:rPr lang="en-GB" sz="1600" dirty="0">
                    <a:solidFill>
                      <a:schemeClr val="tx1"/>
                    </a:solidFill>
                  </a:rPr>
                  <a:t> and related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safety systems </a:t>
                </a:r>
                <a:r>
                  <a:rPr lang="en-GB" sz="1600" dirty="0">
                    <a:solidFill>
                      <a:schemeClr val="tx1"/>
                    </a:solidFill>
                  </a:rPr>
                  <a:t>installed, tested and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validated</a:t>
                </a:r>
                <a:r>
                  <a:rPr lang="en-GB" sz="1600" dirty="0">
                    <a:solidFill>
                      <a:schemeClr val="tx1"/>
                    </a:solidFill>
                  </a:rPr>
                  <a:t> as required</a:t>
                </a:r>
              </a:p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GB" sz="1600" b="1" dirty="0" smtClean="0">
                    <a:solidFill>
                      <a:schemeClr val="tx1"/>
                    </a:solidFill>
                  </a:rPr>
                  <a:t>Safety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file validated </a:t>
                </a:r>
                <a:endParaRPr lang="en-GB" sz="1600" b="1" dirty="0" smtClean="0">
                  <a:solidFill>
                    <a:schemeClr val="tx1"/>
                  </a:solidFill>
                </a:endParaRPr>
              </a:p>
              <a:p>
                <a:r>
                  <a:rPr lang="en-GB" sz="1600" b="1" dirty="0" smtClean="0">
                    <a:solidFill>
                      <a:srgbClr val="0000FF"/>
                    </a:solidFill>
                  </a:rPr>
                  <a:t>(inter-departmental)</a:t>
                </a:r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95" name="ZoneTexte 10"/>
              <p:cNvSpPr txBox="1"/>
              <p:nvPr/>
            </p:nvSpPr>
            <p:spPr>
              <a:xfrm rot="5400000">
                <a:off x="9241766" y="3030268"/>
                <a:ext cx="4937148" cy="369332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Cryogenics/Cryostat commissioning authorised </a:t>
                </a:r>
              </a:p>
            </p:txBody>
          </p:sp>
          <p:sp>
            <p:nvSpPr>
              <p:cNvPr id="196" name="Striped Right Arrow 195"/>
              <p:cNvSpPr/>
              <p:nvPr/>
            </p:nvSpPr>
            <p:spPr>
              <a:xfrm>
                <a:off x="10649444" y="2818664"/>
                <a:ext cx="780634" cy="539300"/>
              </a:xfrm>
              <a:prstGeom prst="stripedRight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ight Arrow 37">
                <a:extLst>
                  <a:ext uri="{FF2B5EF4-FFF2-40B4-BE49-F238E27FC236}">
                    <a16:creationId xmlns:a16="http://schemas.microsoft.com/office/drawing/2014/main" xmlns="" id="{DCA42B78-0BE0-E947-80FB-AE8A08BA87C4}"/>
                  </a:ext>
                </a:extLst>
              </p:cNvPr>
              <p:cNvSpPr/>
              <p:nvPr/>
            </p:nvSpPr>
            <p:spPr>
              <a:xfrm>
                <a:off x="2659808" y="934537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ight Arrow 72">
                <a:extLst>
                  <a:ext uri="{FF2B5EF4-FFF2-40B4-BE49-F238E27FC236}">
                    <a16:creationId xmlns:a16="http://schemas.microsoft.com/office/drawing/2014/main" xmlns="" id="{57B13356-7F8C-814F-BD0F-7019FA8B5ED1}"/>
                  </a:ext>
                </a:extLst>
              </p:cNvPr>
              <p:cNvSpPr/>
              <p:nvPr/>
            </p:nvSpPr>
            <p:spPr>
              <a:xfrm>
                <a:off x="6439201" y="912753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ight Arrow 73">
                <a:extLst>
                  <a:ext uri="{FF2B5EF4-FFF2-40B4-BE49-F238E27FC236}">
                    <a16:creationId xmlns:a16="http://schemas.microsoft.com/office/drawing/2014/main" xmlns="" id="{3FD70843-4C0A-4447-9F99-678AF9C9FDCD}"/>
                  </a:ext>
                </a:extLst>
              </p:cNvPr>
              <p:cNvSpPr/>
              <p:nvPr/>
            </p:nvSpPr>
            <p:spPr>
              <a:xfrm>
                <a:off x="4664753" y="895029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ZoneTexte 10">
                <a:extLst>
                  <a:ext uri="{FF2B5EF4-FFF2-40B4-BE49-F238E27FC236}">
                    <a16:creationId xmlns:a16="http://schemas.microsoft.com/office/drawing/2014/main" xmlns="" id="{60CDD7D3-849D-084C-AB64-EF3C7BDC4D55}"/>
                  </a:ext>
                </a:extLst>
              </p:cNvPr>
              <p:cNvSpPr txBox="1"/>
              <p:nvPr/>
            </p:nvSpPr>
            <p:spPr>
              <a:xfrm>
                <a:off x="6859784" y="1747528"/>
                <a:ext cx="1331764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Write operational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procedures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Perform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tests</a:t>
                </a:r>
              </a:p>
            </p:txBody>
          </p:sp>
          <p:sp>
            <p:nvSpPr>
              <p:cNvPr id="81" name="ZoneTexte 10">
                <a:extLst>
                  <a:ext uri="{FF2B5EF4-FFF2-40B4-BE49-F238E27FC236}">
                    <a16:creationId xmlns:a16="http://schemas.microsoft.com/office/drawing/2014/main" xmlns="" id="{7B811A05-3C58-2B45-AE41-3C3D5DFD6C86}"/>
                  </a:ext>
                </a:extLst>
              </p:cNvPr>
              <p:cNvSpPr txBox="1"/>
              <p:nvPr/>
            </p:nvSpPr>
            <p:spPr>
              <a:xfrm>
                <a:off x="1200389" y="1729212"/>
                <a:ext cx="1397581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Detailed description of the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system</a:t>
                </a: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Up-Down Arrow 43">
                <a:extLst>
                  <a:ext uri="{FF2B5EF4-FFF2-40B4-BE49-F238E27FC236}">
                    <a16:creationId xmlns:a16="http://schemas.microsoft.com/office/drawing/2014/main" xmlns="" id="{2C2E11A1-B712-AD4C-9B2E-00B129ADF28B}"/>
                  </a:ext>
                </a:extLst>
              </p:cNvPr>
              <p:cNvSpPr/>
              <p:nvPr/>
            </p:nvSpPr>
            <p:spPr>
              <a:xfrm>
                <a:off x="1809489" y="2767599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Up-Down Arrow 85">
                <a:extLst>
                  <a:ext uri="{FF2B5EF4-FFF2-40B4-BE49-F238E27FC236}">
                    <a16:creationId xmlns:a16="http://schemas.microsoft.com/office/drawing/2014/main" xmlns="" id="{715C337C-8998-3B4F-B347-CB6CE1DB89B1}"/>
                  </a:ext>
                </a:extLst>
              </p:cNvPr>
              <p:cNvSpPr/>
              <p:nvPr/>
            </p:nvSpPr>
            <p:spPr>
              <a:xfrm>
                <a:off x="3699220" y="2791074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Up-Down Arrow 86">
                <a:extLst>
                  <a:ext uri="{FF2B5EF4-FFF2-40B4-BE49-F238E27FC236}">
                    <a16:creationId xmlns:a16="http://schemas.microsoft.com/office/drawing/2014/main" xmlns="" id="{34C9A531-16A5-C84F-BD53-2EDA16986773}"/>
                  </a:ext>
                </a:extLst>
              </p:cNvPr>
              <p:cNvSpPr/>
              <p:nvPr/>
            </p:nvSpPr>
            <p:spPr>
              <a:xfrm>
                <a:off x="7376173" y="2784904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Up-Down Arrow 89">
                <a:extLst>
                  <a:ext uri="{FF2B5EF4-FFF2-40B4-BE49-F238E27FC236}">
                    <a16:creationId xmlns:a16="http://schemas.microsoft.com/office/drawing/2014/main" xmlns="" id="{C4567107-0E5D-1744-8D5C-6788D619882E}"/>
                  </a:ext>
                </a:extLst>
              </p:cNvPr>
              <p:cNvSpPr/>
              <p:nvPr/>
            </p:nvSpPr>
            <p:spPr>
              <a:xfrm>
                <a:off x="5634520" y="2806692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ZoneTexte 10"/>
              <p:cNvSpPr txBox="1"/>
              <p:nvPr/>
            </p:nvSpPr>
            <p:spPr>
              <a:xfrm>
                <a:off x="8763286" y="4318219"/>
                <a:ext cx="1886158" cy="1477328"/>
              </a:xfrm>
              <a:prstGeom prst="rect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Safety Permit</a:t>
                </a:r>
              </a:p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signed off</a:t>
                </a:r>
                <a:r>
                  <a:rPr lang="en-GB" b="1" dirty="0" smtClean="0">
                    <a:solidFill>
                      <a:schemeClr val="tx1"/>
                    </a:solidFill>
                  </a:rPr>
                  <a:t>!</a:t>
                </a:r>
              </a:p>
              <a:p>
                <a:pPr algn="ctr"/>
                <a:r>
                  <a:rPr lang="en-GB" b="1" dirty="0">
                    <a:solidFill>
                      <a:srgbClr val="0000FF"/>
                    </a:solidFill>
                  </a:rPr>
                  <a:t>(inter-</a:t>
                </a:r>
                <a:r>
                  <a:rPr lang="en-GB" b="1" dirty="0" smtClean="0">
                    <a:solidFill>
                      <a:srgbClr val="0000FF"/>
                    </a:solidFill>
                  </a:rPr>
                  <a:t>departmental</a:t>
                </a:r>
                <a:r>
                  <a:rPr lang="en-GB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algn="ctr"/>
                <a:endParaRPr lang="en-GB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8473544" y="687120"/>
            <a:ext cx="2403632" cy="546797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7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BE59-A651-5747-BBE5-31F122324927}" type="slidenum">
              <a:rPr lang="en-GB" smtClean="0"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7" t="1909" r="7636" b="63721"/>
          <a:stretch/>
        </p:blipFill>
        <p:spPr>
          <a:xfrm>
            <a:off x="3603971" y="1018675"/>
            <a:ext cx="8846844" cy="50595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9878" y="931959"/>
            <a:ext cx="398202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GB" dirty="0" smtClean="0"/>
              <a:t>Complex </a:t>
            </a:r>
            <a:r>
              <a:rPr lang="en-GB" dirty="0"/>
              <a:t>and very formal process    </a:t>
            </a:r>
            <a:r>
              <a:rPr lang="en-GB" b="1" dirty="0"/>
              <a:t>signed</a:t>
            </a:r>
            <a:r>
              <a:rPr lang="en-GB" dirty="0"/>
              <a:t> by: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00FF"/>
                </a:solidFill>
              </a:rPr>
              <a:t>NP04 </a:t>
            </a:r>
            <a:r>
              <a:rPr lang="en-GB" b="1" dirty="0">
                <a:solidFill>
                  <a:srgbClr val="0000FF"/>
                </a:solidFill>
              </a:rPr>
              <a:t>Technical </a:t>
            </a:r>
            <a:r>
              <a:rPr lang="en-GB" b="1" dirty="0" smtClean="0">
                <a:solidFill>
                  <a:srgbClr val="0000FF"/>
                </a:solidFill>
              </a:rPr>
              <a:t>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FF"/>
                </a:solidFill>
              </a:rPr>
              <a:t>Equipment responsible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FF"/>
                </a:solidFill>
              </a:rPr>
              <a:t>CERN section responsible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Wingdings" charset="2"/>
              <a:buChar char="Ø"/>
            </a:pPr>
            <a:r>
              <a:rPr lang="en-GB" dirty="0" smtClean="0"/>
              <a:t>Summarises </a:t>
            </a:r>
            <a:r>
              <a:rPr lang="en-GB" b="1" dirty="0">
                <a:solidFill>
                  <a:srgbClr val="0000FF"/>
                </a:solidFill>
              </a:rPr>
              <a:t>tests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rgbClr val="0000FF"/>
                </a:solidFill>
              </a:rPr>
              <a:t>inspections</a:t>
            </a:r>
          </a:p>
          <a:p>
            <a:endParaRPr lang="en-GB" dirty="0"/>
          </a:p>
          <a:p>
            <a:pPr marL="342900" indent="-342900">
              <a:buFont typeface="Wingdings" charset="2"/>
              <a:buChar char="Ø"/>
            </a:pPr>
            <a:r>
              <a:rPr lang="en-GB" dirty="0" smtClean="0"/>
              <a:t>Refers </a:t>
            </a:r>
            <a:r>
              <a:rPr lang="en-GB" dirty="0"/>
              <a:t>to </a:t>
            </a:r>
            <a:r>
              <a:rPr lang="en-GB" b="1" dirty="0">
                <a:solidFill>
                  <a:srgbClr val="0000FF"/>
                </a:solidFill>
              </a:rPr>
              <a:t>safety file content </a:t>
            </a:r>
            <a:r>
              <a:rPr lang="en-GB" dirty="0">
                <a:solidFill>
                  <a:srgbClr val="0000FF"/>
                </a:solidFill>
              </a:rPr>
              <a:t>and </a:t>
            </a:r>
            <a:r>
              <a:rPr lang="en-GB" b="1" dirty="0">
                <a:solidFill>
                  <a:srgbClr val="0000FF"/>
                </a:solidFill>
              </a:rPr>
              <a:t>safety validations </a:t>
            </a:r>
          </a:p>
          <a:p>
            <a:endParaRPr lang="en-GB" dirty="0"/>
          </a:p>
          <a:p>
            <a:pPr marL="342900" indent="-342900">
              <a:buFont typeface="Wingdings" charset="2"/>
              <a:buChar char="Ø"/>
            </a:pPr>
            <a:r>
              <a:rPr lang="en-GB" dirty="0" smtClean="0"/>
              <a:t>Identifies </a:t>
            </a:r>
            <a:r>
              <a:rPr lang="en-GB" b="1" dirty="0">
                <a:solidFill>
                  <a:srgbClr val="0000FF"/>
                </a:solidFill>
              </a:rPr>
              <a:t>usage restriction </a:t>
            </a:r>
            <a:r>
              <a:rPr lang="en-GB" dirty="0"/>
              <a:t>(if required</a:t>
            </a:r>
            <a:r>
              <a:rPr lang="en-GB" dirty="0" smtClean="0"/>
              <a:t>)</a:t>
            </a:r>
          </a:p>
          <a:p>
            <a:pPr marL="342900" indent="-342900">
              <a:buFont typeface="Wingdings" charset="2"/>
              <a:buChar char="Ø"/>
            </a:pP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b="1" dirty="0" smtClean="0">
                <a:solidFill>
                  <a:srgbClr val="0000FF"/>
                </a:solidFill>
              </a:rPr>
              <a:t>Can </a:t>
            </a:r>
            <a:r>
              <a:rPr lang="en-GB" b="1" dirty="0">
                <a:solidFill>
                  <a:srgbClr val="0000FF"/>
                </a:solidFill>
              </a:rPr>
              <a:t>be suspended </a:t>
            </a:r>
            <a:r>
              <a:rPr lang="en-GB" dirty="0"/>
              <a:t>by signatory person, if a safety condition is lost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12E4A9E-6579-D14C-8B40-E1062FF0B2A5}"/>
              </a:ext>
            </a:extLst>
          </p:cNvPr>
          <p:cNvCxnSpPr/>
          <p:nvPr/>
        </p:nvCxnSpPr>
        <p:spPr>
          <a:xfrm>
            <a:off x="298525" y="829056"/>
            <a:ext cx="11588675" cy="30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69A0AC3-CFC7-C04E-A060-D3A257349585}"/>
              </a:ext>
            </a:extLst>
          </p:cNvPr>
          <p:cNvSpPr txBox="1"/>
          <p:nvPr/>
        </p:nvSpPr>
        <p:spPr>
          <a:xfrm>
            <a:off x="298525" y="183732"/>
            <a:ext cx="112103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</a:rPr>
              <a:t>July 2018 </a:t>
            </a:r>
            <a:r>
              <a:rPr lang="is-IS" sz="3200" b="1" dirty="0" smtClean="0">
                <a:solidFill>
                  <a:srgbClr val="0000FF"/>
                </a:solidFill>
              </a:rPr>
              <a:t>… Signature of the </a:t>
            </a:r>
            <a:r>
              <a:rPr lang="en-GB" sz="3200" b="1" dirty="0" smtClean="0">
                <a:solidFill>
                  <a:srgbClr val="0000FF"/>
                </a:solidFill>
              </a:rPr>
              <a:t>Cryogenics </a:t>
            </a:r>
            <a:r>
              <a:rPr lang="en-GB" sz="3200" b="1" dirty="0">
                <a:solidFill>
                  <a:srgbClr val="0000FF"/>
                </a:solidFill>
              </a:rPr>
              <a:t>Safety Permit for NP04</a:t>
            </a:r>
          </a:p>
        </p:txBody>
      </p:sp>
      <p:sp>
        <p:nvSpPr>
          <p:cNvPr id="2" name="Rectangle 1"/>
          <p:cNvSpPr/>
          <p:nvPr/>
        </p:nvSpPr>
        <p:spPr>
          <a:xfrm>
            <a:off x="3896822" y="1154424"/>
            <a:ext cx="8247850" cy="493887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0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>
                <a:latin typeface="+mj-lt"/>
              </a:rPr>
              <a:pPr/>
              <a:t>17</a:t>
            </a:fld>
            <a:endParaRPr lang="fr-CA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818" y="1135430"/>
            <a:ext cx="11488556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200" dirty="0">
              <a:solidFill>
                <a:srgbClr val="0000FF"/>
              </a:solidFill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CA" sz="2200" dirty="0" smtClean="0">
                <a:cs typeface="Helvetica"/>
              </a:rPr>
              <a:t>The CERN experiment safety validation is </a:t>
            </a:r>
            <a:r>
              <a:rPr lang="en-CA" sz="2200" b="1" dirty="0" smtClean="0">
                <a:cs typeface="Helvetica"/>
              </a:rPr>
              <a:t>a complex process based on CERN inter-department experts’ controls and sign-off process</a:t>
            </a:r>
            <a:r>
              <a:rPr lang="en-CA" sz="2200" dirty="0" smtClean="0">
                <a:cs typeface="Helvetica"/>
              </a:rPr>
              <a:t>. </a:t>
            </a:r>
          </a:p>
          <a:p>
            <a:pPr marL="342900" indent="-342900">
              <a:buFont typeface="Wingdings" charset="2"/>
              <a:buChar char="Ø"/>
            </a:pPr>
            <a:endParaRPr lang="en-CA" sz="2200" dirty="0" smtClean="0"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CA" sz="2200" dirty="0" smtClean="0">
                <a:cs typeface="Helvetica"/>
              </a:rPr>
              <a:t>This process has been recently successfully applied to the Neutrino Platform NP04 experiment (and to other experiments). </a:t>
            </a:r>
          </a:p>
          <a:p>
            <a:pPr marL="342900" indent="-342900">
              <a:buFont typeface="Wingdings" charset="2"/>
              <a:buChar char="Ø"/>
            </a:pPr>
            <a:endParaRPr lang="en-CA" sz="2200" dirty="0"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CA" sz="2200" dirty="0" smtClean="0">
                <a:cs typeface="Helvetica"/>
              </a:rPr>
              <a:t>NP04 has </a:t>
            </a:r>
            <a:r>
              <a:rPr lang="en-CA" sz="2200" dirty="0">
                <a:cs typeface="Helvetica"/>
              </a:rPr>
              <a:t>the particularity to be a CERN experiment but also a prototype for the US future DUNE experiments</a:t>
            </a:r>
            <a:r>
              <a:rPr lang="en-CA" sz="2200" dirty="0" smtClean="0">
                <a:cs typeface="Helvetica"/>
              </a:rPr>
              <a:t>. </a:t>
            </a:r>
          </a:p>
          <a:p>
            <a:endParaRPr lang="en-CA" sz="2200" dirty="0" smtClean="0">
              <a:cs typeface="Helvetica"/>
            </a:endParaRPr>
          </a:p>
          <a:p>
            <a:r>
              <a:rPr lang="en-CA" sz="2200" b="1" dirty="0" smtClean="0">
                <a:cs typeface="Helvetica"/>
              </a:rPr>
              <a:t>We are currently in discussions with our US </a:t>
            </a:r>
            <a:r>
              <a:rPr lang="en-CA" sz="2200" b="1" dirty="0" smtClean="0">
                <a:cs typeface="Helvetica"/>
              </a:rPr>
              <a:t>colleagues to </a:t>
            </a:r>
            <a:r>
              <a:rPr lang="en-CA" sz="2200" b="1" dirty="0" smtClean="0">
                <a:cs typeface="Helvetica"/>
              </a:rPr>
              <a:t>discuss the standards equivalency and the possible adaptation of our method of validation to match the US uses and requirements. </a:t>
            </a:r>
            <a:endParaRPr lang="en-CA" sz="2200" b="1" dirty="0"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endParaRPr lang="en-CA" sz="2200" dirty="0">
              <a:cs typeface="Helvetic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1434C1B-C726-0D40-9E81-545F2311B034}"/>
              </a:ext>
            </a:extLst>
          </p:cNvPr>
          <p:cNvCxnSpPr/>
          <p:nvPr/>
        </p:nvCxnSpPr>
        <p:spPr>
          <a:xfrm>
            <a:off x="0" y="824704"/>
            <a:ext cx="120777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214236-6405-6849-92EC-8D9BCCCE1D8B}"/>
              </a:ext>
            </a:extLst>
          </p:cNvPr>
          <p:cNvSpPr txBox="1"/>
          <p:nvPr/>
        </p:nvSpPr>
        <p:spPr>
          <a:xfrm>
            <a:off x="298525" y="188258"/>
            <a:ext cx="785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</a:rPr>
              <a:t>In Conclusion </a:t>
            </a:r>
            <a:endParaRPr lang="en-GB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7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593F-A25C-D049-8710-5712DDF4C1CC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83994" y="182207"/>
            <a:ext cx="11478396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</a:rPr>
              <a:t>The Context </a:t>
            </a:r>
          </a:p>
          <a:p>
            <a:endParaRPr lang="en-US" sz="2000" b="1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 The validation of the physics Experiments at CERN is based on an historic close collaboration between the CERN HSE (environment, health and safety unit) and the EP Physics department. </a:t>
            </a:r>
          </a:p>
          <a:p>
            <a:pPr marL="285750" indent="-285750">
              <a:buFont typeface="Wingdings" charset="2"/>
              <a:buChar char="Ø"/>
            </a:pPr>
            <a:endParaRPr lang="en-US" sz="800" b="1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 3 years ago, we have decided to revise the procedure of validation to : </a:t>
            </a:r>
            <a:br>
              <a:rPr lang="en-US" sz="2000" b="1" dirty="0" smtClean="0"/>
            </a:br>
            <a:r>
              <a:rPr lang="en-US" sz="2000" b="1" dirty="0" smtClean="0"/>
              <a:t> 	- </a:t>
            </a:r>
            <a:r>
              <a:rPr lang="en-US" sz="2000" b="1" dirty="0" smtClean="0">
                <a:solidFill>
                  <a:srgbClr val="660066"/>
                </a:solidFill>
              </a:rPr>
              <a:t>strengthen the collaboration HSE unit / EP </a:t>
            </a:r>
            <a:r>
              <a:rPr lang="en-US" sz="2000" b="1" dirty="0" smtClean="0"/>
              <a:t>Safety </a:t>
            </a:r>
            <a:r>
              <a:rPr lang="en-US" sz="2000" b="1" dirty="0"/>
              <a:t>O</a:t>
            </a:r>
            <a:r>
              <a:rPr lang="en-US" sz="2000" b="1" dirty="0" smtClean="0"/>
              <a:t>ffice </a:t>
            </a:r>
          </a:p>
          <a:p>
            <a:r>
              <a:rPr lang="en-US" sz="2000" b="1" dirty="0" smtClean="0"/>
              <a:t>	- </a:t>
            </a:r>
            <a:r>
              <a:rPr lang="en-US" sz="2000" b="1" dirty="0" err="1" smtClean="0">
                <a:solidFill>
                  <a:srgbClr val="660066"/>
                </a:solidFill>
              </a:rPr>
              <a:t>optimise</a:t>
            </a:r>
            <a:r>
              <a:rPr lang="en-US" sz="2000" b="1" dirty="0" smtClean="0">
                <a:solidFill>
                  <a:srgbClr val="660066"/>
                </a:solidFill>
              </a:rPr>
              <a:t> and clarify the role of each entity </a:t>
            </a:r>
            <a:r>
              <a:rPr lang="en-US" sz="2000" b="1" dirty="0" smtClean="0"/>
              <a:t>towards the Experiments 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- </a:t>
            </a:r>
            <a:r>
              <a:rPr lang="en-US" sz="2000" b="1" dirty="0" smtClean="0">
                <a:solidFill>
                  <a:srgbClr val="660066"/>
                </a:solidFill>
              </a:rPr>
              <a:t>develop the assistance of the EP Safety Office </a:t>
            </a:r>
            <a:r>
              <a:rPr lang="en-US" sz="2000" b="1" dirty="0" smtClean="0"/>
              <a:t>to the Experiments in order to guarantee their safety 	compliance and a safe operation. </a:t>
            </a:r>
          </a:p>
          <a:p>
            <a:endParaRPr lang="en-US" sz="800" b="1" dirty="0"/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In parallel, we have developed </a:t>
            </a:r>
            <a:r>
              <a:rPr lang="en-US" sz="2000" b="1" dirty="0" smtClean="0">
                <a:solidFill>
                  <a:srgbClr val="660066"/>
                </a:solidFill>
              </a:rPr>
              <a:t>uniformed inter-departmental  </a:t>
            </a:r>
          </a:p>
          <a:p>
            <a:r>
              <a:rPr lang="en-US" sz="2000" b="1" dirty="0" smtClean="0">
                <a:solidFill>
                  <a:srgbClr val="660066"/>
                </a:solidFill>
              </a:rPr>
              <a:t>sign-off process for safety permits </a:t>
            </a:r>
            <a:r>
              <a:rPr lang="en-US" sz="2000" b="1" dirty="0" smtClean="0"/>
              <a:t>(beam, cryogenics, lasers,..) </a:t>
            </a:r>
          </a:p>
          <a:p>
            <a:pPr marL="285750" indent="-285750">
              <a:buFont typeface="Wingdings" charset="2"/>
              <a:buChar char="Ø"/>
            </a:pPr>
            <a:endParaRPr lang="en-US" sz="2000" b="1" dirty="0" smtClean="0"/>
          </a:p>
          <a:p>
            <a:pPr marL="285750" indent="-285750">
              <a:buFont typeface="Wingdings" charset="2"/>
              <a:buChar char="Ø"/>
            </a:pPr>
            <a:endParaRPr lang="en-US" sz="2000" b="1" dirty="0" smtClean="0"/>
          </a:p>
          <a:p>
            <a:pPr marL="285750" indent="-285750">
              <a:buFont typeface="Wingdings" charset="2"/>
              <a:buChar char="Ø"/>
            </a:pPr>
            <a:endParaRPr lang="en-US" sz="2000" b="1" dirty="0" smtClean="0"/>
          </a:p>
          <a:p>
            <a:endParaRPr lang="en-US" sz="2000" b="1" dirty="0" smtClean="0"/>
          </a:p>
          <a:p>
            <a:pPr marL="285750" indent="-285750">
              <a:buFont typeface="Wingdings" charset="2"/>
              <a:buChar char="Ø"/>
            </a:pPr>
            <a:endParaRPr lang="en-US" sz="2000" b="1" dirty="0" smtClean="0"/>
          </a:p>
          <a:p>
            <a:pPr marL="285750" indent="-285750">
              <a:buFont typeface="Wingdings" charset="2"/>
              <a:buChar char="Ø"/>
            </a:pPr>
            <a:endParaRPr lang="en-US" sz="2000" b="1" dirty="0"/>
          </a:p>
        </p:txBody>
      </p:sp>
      <p:pic>
        <p:nvPicPr>
          <p:cNvPr id="8" name="Picture 7" descr="im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78" y="2988208"/>
            <a:ext cx="3809822" cy="24907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8524" y="5823831"/>
            <a:ext cx="11663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This revised process </a:t>
            </a:r>
            <a:r>
              <a:rPr lang="en-US" sz="2400" b="1" dirty="0">
                <a:solidFill>
                  <a:srgbClr val="0000FF"/>
                </a:solidFill>
              </a:rPr>
              <a:t>was fully implemented for the first time </a:t>
            </a:r>
            <a:r>
              <a:rPr lang="en-US" sz="2400" b="1" dirty="0" smtClean="0">
                <a:solidFill>
                  <a:srgbClr val="0000FF"/>
                </a:solidFill>
              </a:rPr>
              <a:t>in EP on </a:t>
            </a:r>
            <a:r>
              <a:rPr lang="en-US" sz="2400" b="1" dirty="0">
                <a:solidFill>
                  <a:srgbClr val="0000FF"/>
                </a:solidFill>
              </a:rPr>
              <a:t>NP04 experiment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is-IS" sz="2400" b="1" dirty="0" smtClean="0">
                <a:solidFill>
                  <a:srgbClr val="0000FF"/>
                </a:solidFill>
              </a:rPr>
              <a:t>… </a:t>
            </a:r>
            <a:r>
              <a:rPr lang="en-US" sz="2400" b="1" dirty="0" smtClean="0">
                <a:solidFill>
                  <a:srgbClr val="0000FF"/>
                </a:solidFill>
              </a:rPr>
              <a:t>from </a:t>
            </a:r>
            <a:r>
              <a:rPr lang="en-US" sz="2400" b="1" dirty="0">
                <a:solidFill>
                  <a:srgbClr val="0000FF"/>
                </a:solidFill>
              </a:rPr>
              <a:t>design to </a:t>
            </a:r>
            <a:r>
              <a:rPr lang="en-US" sz="2400" b="1" dirty="0" smtClean="0">
                <a:solidFill>
                  <a:srgbClr val="0000FF"/>
                </a:solidFill>
              </a:rPr>
              <a:t>operation. </a:t>
            </a:r>
            <a:endParaRPr lang="fr-CA" sz="240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1434C1B-C726-0D40-9E81-545F2311B034}"/>
              </a:ext>
            </a:extLst>
          </p:cNvPr>
          <p:cNvCxnSpPr/>
          <p:nvPr/>
        </p:nvCxnSpPr>
        <p:spPr>
          <a:xfrm>
            <a:off x="298525" y="829056"/>
            <a:ext cx="11588675" cy="30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89" y="3950175"/>
            <a:ext cx="3295575" cy="18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9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4 at 07.35.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9" y="960393"/>
            <a:ext cx="10244895" cy="57579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Screen Shot 2016-11-08 at 05.07.4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68" y="776941"/>
            <a:ext cx="10736985" cy="4404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4133" y="1524001"/>
            <a:ext cx="311573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LBNF / DUNE</a:t>
            </a:r>
          </a:p>
          <a:p>
            <a:r>
              <a:rPr lang="en-US" sz="2000" dirty="0" smtClean="0"/>
              <a:t>(South Dakota – US)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686800" y="3822700"/>
            <a:ext cx="1320800" cy="10922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89600" y="5499101"/>
            <a:ext cx="13716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 x 360 t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96667" y="5270500"/>
            <a:ext cx="999067" cy="3175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~ 750 t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66667" y="5181600"/>
            <a:ext cx="999067" cy="3175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~ 750 t</a:t>
            </a:r>
            <a:endParaRPr lang="en-US" sz="14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151467" y="5181600"/>
            <a:ext cx="9906000" cy="127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81333" y="6350001"/>
            <a:ext cx="218440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ProtoDUNE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(CERN)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B63A82E-DD5B-E844-9CA9-62B97275BC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4030" y="4546467"/>
            <a:ext cx="2394025" cy="2315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99694" cy="96039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An example: the </a:t>
            </a:r>
            <a:r>
              <a:rPr lang="en-GB" sz="2400" dirty="0" err="1">
                <a:solidFill>
                  <a:srgbClr val="0000FF"/>
                </a:solidFill>
              </a:rPr>
              <a:t>ProtoDUNE</a:t>
            </a:r>
            <a:r>
              <a:rPr lang="en-GB" sz="2400" dirty="0">
                <a:solidFill>
                  <a:srgbClr val="0000FF"/>
                </a:solidFill>
              </a:rPr>
              <a:t> experiments at CERN - </a:t>
            </a:r>
            <a:r>
              <a:rPr lang="en-GB" sz="2400" dirty="0" smtClean="0">
                <a:solidFill>
                  <a:srgbClr val="0000FF"/>
                </a:solidFill>
              </a:rPr>
              <a:t>NP04</a:t>
            </a:r>
            <a:br>
              <a:rPr lang="en-GB" sz="2400" dirty="0" smtClean="0">
                <a:solidFill>
                  <a:srgbClr val="0000FF"/>
                </a:solidFill>
              </a:rPr>
            </a:br>
            <a:r>
              <a:rPr lang="en-GB" sz="2400" dirty="0" smtClean="0">
                <a:solidFill>
                  <a:srgbClr val="0000FF"/>
                </a:solidFill>
              </a:rPr>
              <a:t>as part of the general Neutrino Platform step by step project 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7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BE59-A651-5747-BBE5-31F122324927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868892-444C-6744-AAB9-8F04AA565A64}"/>
              </a:ext>
            </a:extLst>
          </p:cNvPr>
          <p:cNvSpPr txBox="1"/>
          <p:nvPr/>
        </p:nvSpPr>
        <p:spPr>
          <a:xfrm>
            <a:off x="-217379" y="821932"/>
            <a:ext cx="877531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b="1" dirty="0" smtClean="0"/>
              <a:t>NP04 is hosted in the North area extension at CERN. </a:t>
            </a:r>
          </a:p>
          <a:p>
            <a:pPr lvl="1"/>
            <a:endParaRPr lang="en-GB" sz="2000" b="1" dirty="0" smtClean="0"/>
          </a:p>
          <a:p>
            <a:pPr lvl="1"/>
            <a:r>
              <a:rPr lang="en-GB" sz="2000" b="1" dirty="0" smtClean="0"/>
              <a:t>We had to face some “common” hazards like </a:t>
            </a:r>
            <a:r>
              <a:rPr lang="en-GB" sz="2000" b="1" dirty="0" smtClean="0">
                <a:solidFill>
                  <a:srgbClr val="0000FF"/>
                </a:solidFill>
              </a:rPr>
              <a:t>fire, flammable gases, </a:t>
            </a:r>
            <a:r>
              <a:rPr lang="en-GB" sz="2000" b="1" dirty="0">
                <a:solidFill>
                  <a:srgbClr val="0000FF"/>
                </a:solidFill>
              </a:rPr>
              <a:t>r</a:t>
            </a:r>
            <a:r>
              <a:rPr lang="en-GB" sz="2000" b="1" dirty="0" smtClean="0">
                <a:solidFill>
                  <a:srgbClr val="0000FF"/>
                </a:solidFill>
              </a:rPr>
              <a:t>adiations, confined space, working at height,  HV, </a:t>
            </a:r>
            <a:r>
              <a:rPr lang="en-GB" sz="2000" b="1" dirty="0" smtClean="0"/>
              <a:t>etc.. </a:t>
            </a:r>
            <a:endParaRPr lang="en-GB" sz="2000" b="1" dirty="0"/>
          </a:p>
          <a:p>
            <a:pPr lvl="1"/>
            <a:endParaRPr lang="en-GB" sz="900" b="1" dirty="0" smtClean="0"/>
          </a:p>
          <a:p>
            <a:pPr lvl="1"/>
            <a:r>
              <a:rPr lang="en-GB" sz="2000" b="1" u="sng" dirty="0" smtClean="0"/>
              <a:t>Main specificities</a:t>
            </a:r>
            <a:r>
              <a:rPr lang="en-GB" sz="2000" b="1" dirty="0" smtClean="0"/>
              <a:t>: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b="1" dirty="0"/>
              <a:t>A</a:t>
            </a:r>
            <a:r>
              <a:rPr lang="en-GB" sz="2000" b="1" dirty="0" smtClean="0"/>
              <a:t> membrane tank cryostat of </a:t>
            </a:r>
            <a:r>
              <a:rPr lang="en-GB" sz="2000" b="1" dirty="0" smtClean="0">
                <a:solidFill>
                  <a:srgbClr val="0000FF"/>
                </a:solidFill>
              </a:rPr>
              <a:t>11 m height </a:t>
            </a:r>
            <a:r>
              <a:rPr lang="en-GB" sz="2000" b="1" dirty="0" smtClean="0"/>
              <a:t>filled at 96 % with </a:t>
            </a:r>
            <a:endParaRPr lang="en-GB" sz="2000" b="1" dirty="0" smtClean="0"/>
          </a:p>
          <a:p>
            <a:pPr lvl="1"/>
            <a:r>
              <a:rPr lang="en-GB" sz="2000" b="1" dirty="0">
                <a:solidFill>
                  <a:srgbClr val="0000FF"/>
                </a:solidFill>
              </a:rPr>
              <a:t>	</a:t>
            </a:r>
            <a:r>
              <a:rPr lang="en-GB" sz="2000" b="1" dirty="0" smtClean="0">
                <a:solidFill>
                  <a:srgbClr val="0000FF"/>
                </a:solidFill>
              </a:rPr>
              <a:t>550 </a:t>
            </a:r>
            <a:r>
              <a:rPr lang="en-GB" sz="2000" b="1" dirty="0" smtClean="0">
                <a:solidFill>
                  <a:srgbClr val="0000FF"/>
                </a:solidFill>
              </a:rPr>
              <a:t>m3</a:t>
            </a:r>
            <a:r>
              <a:rPr lang="en-GB" sz="2000" b="1" dirty="0" smtClean="0"/>
              <a:t> of </a:t>
            </a:r>
            <a:r>
              <a:rPr lang="en-GB" sz="2000" b="1" dirty="0" err="1" smtClean="0"/>
              <a:t>Lar</a:t>
            </a:r>
            <a:r>
              <a:rPr lang="en-GB" sz="2000" b="1" dirty="0" smtClean="0"/>
              <a:t> with a maximum gas overpressure </a:t>
            </a:r>
            <a:r>
              <a:rPr lang="en-GB" sz="2000" b="1" dirty="0" smtClean="0">
                <a:solidFill>
                  <a:srgbClr val="0000FF"/>
                </a:solidFill>
              </a:rPr>
              <a:t>350 </a:t>
            </a:r>
            <a:r>
              <a:rPr lang="en-GB" sz="2000" b="1" dirty="0" err="1" smtClean="0">
                <a:solidFill>
                  <a:srgbClr val="0000FF"/>
                </a:solidFill>
              </a:rPr>
              <a:t>mbarg</a:t>
            </a:r>
            <a:r>
              <a:rPr lang="en-GB" sz="2000" b="1" dirty="0" smtClean="0">
                <a:solidFill>
                  <a:srgbClr val="0000FF"/>
                </a:solidFill>
              </a:rPr>
              <a:t>, </a:t>
            </a:r>
            <a:r>
              <a:rPr lang="en-GB" sz="2000" b="1" dirty="0" smtClean="0"/>
              <a:t>with</a:t>
            </a:r>
            <a:r>
              <a:rPr lang="en-GB" sz="2000" b="1" dirty="0" smtClean="0">
                <a:solidFill>
                  <a:srgbClr val="0000FF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side </a:t>
            </a:r>
            <a:r>
              <a:rPr lang="en-GB" sz="2000" b="1" dirty="0" smtClean="0">
                <a:solidFill>
                  <a:srgbClr val="0000FF"/>
                </a:solidFill>
              </a:rPr>
              <a:t>	penetration </a:t>
            </a:r>
            <a:r>
              <a:rPr lang="en-GB" sz="2000" b="1" dirty="0" smtClean="0"/>
              <a:t>(</a:t>
            </a:r>
            <a:r>
              <a:rPr lang="en-GB" sz="2000" b="1" dirty="0" err="1" smtClean="0"/>
              <a:t>Protego</a:t>
            </a:r>
            <a:r>
              <a:rPr lang="en-GB" sz="2000" b="1" dirty="0" smtClean="0"/>
              <a:t> </a:t>
            </a:r>
            <a:r>
              <a:rPr lang="en-GB" sz="2000" b="1" dirty="0"/>
              <a:t>valve) for liquid recirculation</a:t>
            </a:r>
            <a:endParaRPr lang="en-GB" sz="2000" b="1" dirty="0" smtClean="0">
              <a:solidFill>
                <a:srgbClr val="0000FF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GB" sz="2000" b="1" dirty="0" smtClean="0"/>
              <a:t>A </a:t>
            </a:r>
            <a:r>
              <a:rPr lang="en-GB" sz="2000" b="1" dirty="0" smtClean="0">
                <a:solidFill>
                  <a:srgbClr val="0000FF"/>
                </a:solidFill>
              </a:rPr>
              <a:t>complex cryogenics commissioning process </a:t>
            </a:r>
          </a:p>
          <a:p>
            <a:pPr lvl="1"/>
            <a:endParaRPr lang="en-GB" sz="900" b="1" dirty="0" smtClean="0"/>
          </a:p>
          <a:p>
            <a:pPr lvl="1"/>
            <a:r>
              <a:rPr lang="en-GB" sz="2000" b="1" u="sng" dirty="0" smtClean="0">
                <a:solidFill>
                  <a:srgbClr val="000000"/>
                </a:solidFill>
              </a:rPr>
              <a:t>Main risks and safety challenges</a:t>
            </a:r>
            <a:r>
              <a:rPr lang="en-GB" sz="2000" b="1" dirty="0" smtClean="0">
                <a:solidFill>
                  <a:srgbClr val="000000"/>
                </a:solidFill>
              </a:rPr>
              <a:t>: 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b="1" dirty="0" smtClean="0"/>
              <a:t>A </a:t>
            </a:r>
            <a:r>
              <a:rPr lang="en-GB" sz="2000" b="1" dirty="0" smtClean="0">
                <a:solidFill>
                  <a:srgbClr val="0000FF"/>
                </a:solidFill>
              </a:rPr>
              <a:t>complex process of validation and sign-off </a:t>
            </a:r>
            <a:r>
              <a:rPr lang="en-GB" sz="2000" b="1" dirty="0" smtClean="0"/>
              <a:t>due to the complexity of the experiment and of the nature of the EU/US nature project </a:t>
            </a:r>
          </a:p>
          <a:p>
            <a:pPr lvl="1"/>
            <a:r>
              <a:rPr lang="en-GB" sz="2000" b="1" dirty="0" smtClean="0"/>
              <a:t>	EU (NP04 prototype) </a:t>
            </a:r>
            <a:r>
              <a:rPr lang="en-GB" sz="2000" b="1" dirty="0" smtClean="0">
                <a:sym typeface="Wingdings"/>
              </a:rPr>
              <a:t> US (DUNE experiment)</a:t>
            </a:r>
            <a:endParaRPr lang="en-GB" sz="2000" b="1" dirty="0" smtClean="0"/>
          </a:p>
          <a:p>
            <a:pPr marL="800100" lvl="1" indent="-342900">
              <a:buFont typeface="Arial"/>
              <a:buChar char="•"/>
            </a:pPr>
            <a:endParaRPr lang="en-GB" sz="900" b="1" dirty="0" smtClean="0"/>
          </a:p>
          <a:p>
            <a:pPr lvl="1"/>
            <a:r>
              <a:rPr lang="en-GB" sz="2000" b="1" dirty="0" smtClean="0"/>
              <a:t>			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1434C1B-C726-0D40-9E81-545F2311B034}"/>
              </a:ext>
            </a:extLst>
          </p:cNvPr>
          <p:cNvCxnSpPr/>
          <p:nvPr/>
        </p:nvCxnSpPr>
        <p:spPr>
          <a:xfrm>
            <a:off x="298525" y="829056"/>
            <a:ext cx="11588675" cy="30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FD7CEAB-879D-C041-887B-8E476C655D6A}"/>
              </a:ext>
            </a:extLst>
          </p:cNvPr>
          <p:cNvSpPr txBox="1"/>
          <p:nvPr/>
        </p:nvSpPr>
        <p:spPr>
          <a:xfrm>
            <a:off x="298524" y="188258"/>
            <a:ext cx="9781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NP04  Experiment .. the risks and specificities  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97686" y="5110663"/>
            <a:ext cx="120848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GB" sz="2000" b="1" dirty="0"/>
              <a:t>for example .. the </a:t>
            </a:r>
            <a:r>
              <a:rPr lang="en-GB" sz="2000" b="1" dirty="0">
                <a:solidFill>
                  <a:srgbClr val="0000FF"/>
                </a:solidFill>
              </a:rPr>
              <a:t>validation of the cryostat structure is challenging </a:t>
            </a:r>
            <a:r>
              <a:rPr lang="en-GB" sz="2000" b="1" dirty="0"/>
              <a:t>in </a:t>
            </a:r>
            <a:r>
              <a:rPr lang="en-GB" sz="2000" b="1" dirty="0" smtClean="0"/>
              <a:t>term </a:t>
            </a:r>
            <a:r>
              <a:rPr lang="en-GB" sz="2000" b="1" dirty="0"/>
              <a:t>of standards and regulation: </a:t>
            </a:r>
            <a:endParaRPr lang="en-GB" sz="2000" b="1" dirty="0" smtClean="0"/>
          </a:p>
          <a:p>
            <a:pPr lvl="1"/>
            <a:r>
              <a:rPr lang="en-GB" sz="2000" b="1" dirty="0" smtClean="0"/>
              <a:t>	</a:t>
            </a:r>
            <a:r>
              <a:rPr lang="en-GB" sz="2000" b="1" dirty="0"/>
              <a:t>it is effectively an </a:t>
            </a:r>
            <a:r>
              <a:rPr lang="en-GB" sz="2000" b="1" dirty="0">
                <a:solidFill>
                  <a:srgbClr val="0000FF"/>
                </a:solidFill>
              </a:rPr>
              <a:t>atmospheric cryogenic storage tank </a:t>
            </a:r>
            <a:r>
              <a:rPr lang="en-GB" sz="2000" b="1" dirty="0"/>
              <a:t>with low pressure (not subjected to PED or ASME) </a:t>
            </a:r>
          </a:p>
          <a:p>
            <a:pPr marL="800100" lvl="1" indent="-342900">
              <a:buFont typeface="Arial"/>
              <a:buChar char="•"/>
            </a:pPr>
            <a:endParaRPr lang="en-GB" sz="900" b="1" dirty="0"/>
          </a:p>
          <a:p>
            <a:pPr marL="800100" lvl="1" indent="-342900">
              <a:buFont typeface="Arial"/>
              <a:buChar char="•"/>
            </a:pPr>
            <a:r>
              <a:rPr lang="en-GB" sz="2000" b="1" dirty="0" smtClean="0"/>
              <a:t>Very large quantity of cryogenics : risk of </a:t>
            </a:r>
            <a:r>
              <a:rPr lang="en-GB" sz="2000" b="1" dirty="0" smtClean="0">
                <a:solidFill>
                  <a:srgbClr val="0000FF"/>
                </a:solidFill>
              </a:rPr>
              <a:t>ODH </a:t>
            </a:r>
          </a:p>
          <a:p>
            <a:pPr marL="800100" lvl="1" indent="-342900">
              <a:buFont typeface="Arial"/>
              <a:buChar char="•"/>
            </a:pPr>
            <a:endParaRPr lang="en-GB" sz="900" b="1" dirty="0" smtClean="0"/>
          </a:p>
          <a:p>
            <a:pPr marL="800100" lvl="1" indent="-342900">
              <a:buFont typeface="Arial"/>
              <a:buChar char="•"/>
            </a:pPr>
            <a:r>
              <a:rPr lang="en-GB" sz="2000" b="1" dirty="0" smtClean="0"/>
              <a:t>Large stored energy in the vessel during cryogenics commissioning phases : risk of </a:t>
            </a:r>
            <a:r>
              <a:rPr lang="en-GB" sz="2000" b="1" dirty="0" smtClean="0">
                <a:solidFill>
                  <a:srgbClr val="0000FF"/>
                </a:solidFill>
              </a:rPr>
              <a:t>blast</a:t>
            </a:r>
            <a:endParaRPr lang="en-GB" sz="2000" b="1" dirty="0" smtClean="0"/>
          </a:p>
          <a:p>
            <a:pPr marL="800100" lvl="1" indent="-342900">
              <a:buFont typeface="Arial"/>
              <a:buChar char="•"/>
            </a:pPr>
            <a:endParaRPr lang="en-GB" sz="2000" b="1" dirty="0"/>
          </a:p>
          <a:p>
            <a:pPr marL="800100" lvl="1" indent="-342900">
              <a:buFont typeface="Arial"/>
              <a:buChar char="•"/>
            </a:pPr>
            <a:endParaRPr lang="en-GB" sz="2000" b="1" dirty="0"/>
          </a:p>
        </p:txBody>
      </p:sp>
      <p:pic>
        <p:nvPicPr>
          <p:cNvPr id="8" name="Picture 7" descr="DSC002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29" y="0"/>
            <a:ext cx="4582192" cy="27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0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lèche vers la droite 109"/>
          <p:cNvSpPr/>
          <p:nvPr/>
        </p:nvSpPr>
        <p:spPr>
          <a:xfrm>
            <a:off x="3031938" y="6321315"/>
            <a:ext cx="7389287" cy="5352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RISK ASSESSMENTS (ODH/Blast) </a:t>
            </a:r>
          </a:p>
        </p:txBody>
      </p:sp>
      <p:sp>
        <p:nvSpPr>
          <p:cNvPr id="129" name="ZoneTexte 10"/>
          <p:cNvSpPr txBox="1"/>
          <p:nvPr/>
        </p:nvSpPr>
        <p:spPr>
          <a:xfrm>
            <a:off x="-8463" y="9052"/>
            <a:ext cx="9895859" cy="461665"/>
          </a:xfrm>
          <a:prstGeom prst="rect">
            <a:avLst/>
          </a:prstGeom>
          <a:ln w="285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NP04 Cryogenics/Cryostat Commissioning  Safety Validation 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0003" y="648348"/>
            <a:ext cx="11715003" cy="5825602"/>
            <a:chOff x="180004" y="634463"/>
            <a:chExt cx="11715003" cy="5825602"/>
          </a:xfrm>
        </p:grpSpPr>
        <p:sp>
          <p:nvSpPr>
            <p:cNvPr id="17" name="ZoneTexte 16"/>
            <p:cNvSpPr txBox="1"/>
            <p:nvPr/>
          </p:nvSpPr>
          <p:spPr>
            <a:xfrm rot="16200000">
              <a:off x="-190806" y="1981705"/>
              <a:ext cx="1326395" cy="584776"/>
            </a:xfrm>
            <a:prstGeom prst="rect">
              <a:avLst/>
            </a:prstGeom>
            <a:solidFill>
              <a:schemeClr val="accent6"/>
            </a:solidFill>
            <a:ln w="28575" cmpd="sng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Equipment responsible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-344322" y="4162182"/>
              <a:ext cx="1633428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EP Safety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Office/HSE Unit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11426" y="634463"/>
              <a:ext cx="10983581" cy="5825602"/>
              <a:chOff x="911426" y="634463"/>
              <a:chExt cx="10983581" cy="5825602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1134573" y="639371"/>
                <a:ext cx="146339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Initial safety declaration of equipment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911426" y="3516217"/>
                <a:ext cx="1872208" cy="246221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List of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hazards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r>
                  <a:rPr lang="en-GB" sz="1400" dirty="0" smtClean="0">
                    <a:solidFill>
                      <a:srgbClr val="0000FF"/>
                    </a:solidFill>
                  </a:rPr>
                  <a:t> </a:t>
                </a:r>
                <a:endParaRPr lang="en-GB" sz="1400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Applicable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rules and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regulations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Required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safety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checks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 / EP) 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Formal authorisation 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to start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design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(EP/ HSE) 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3085694" y="634463"/>
                <a:ext cx="150751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Design and fabrication of sub systems 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5094992" y="640520"/>
                <a:ext cx="130103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Installation</a:t>
                </a:r>
              </a:p>
              <a:p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56424" y="648959"/>
                <a:ext cx="3697423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Cryogenics/Cryostat commissioning </a:t>
                </a: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validation and sign-off process</a:t>
                </a:r>
              </a:p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5081534" y="3538946"/>
                <a:ext cx="1608333" cy="206210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Activity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safety 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analysis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b="1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Validation of the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activity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 with the assistance of HSE)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Supervision on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site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Flèche vers la droite 55"/>
              <p:cNvSpPr/>
              <p:nvPr/>
            </p:nvSpPr>
            <p:spPr>
              <a:xfrm>
                <a:off x="1201463" y="5924807"/>
                <a:ext cx="10693544" cy="535258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SAFETY FILE EDITION</a:t>
                </a:r>
              </a:p>
            </p:txBody>
          </p:sp>
          <p:sp>
            <p:nvSpPr>
              <p:cNvPr id="42" name="ZoneTexte 10"/>
              <p:cNvSpPr txBox="1"/>
              <p:nvPr/>
            </p:nvSpPr>
            <p:spPr>
              <a:xfrm>
                <a:off x="2867166" y="3518873"/>
                <a:ext cx="2042364" cy="1815882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- </a:t>
                </a:r>
                <a:r>
                  <a:rPr lang="en-GB" sz="1400" dirty="0">
                    <a:solidFill>
                      <a:schemeClr val="tx1"/>
                    </a:solidFill>
                  </a:rPr>
                  <a:t>Equipment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 safety validation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by expert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engineer</a:t>
                </a:r>
              </a:p>
              <a:p>
                <a:r>
                  <a:rPr lang="en-GB" sz="1400" dirty="0" smtClean="0">
                    <a:solidFill>
                      <a:schemeClr val="tx1"/>
                    </a:solidFill>
                  </a:rPr>
                  <a:t>(mechanical, electrical, ..)</a:t>
                </a:r>
              </a:p>
              <a:p>
                <a:r>
                  <a:rPr lang="en-GB" sz="1400" b="1" dirty="0" smtClean="0">
                    <a:solidFill>
                      <a:srgbClr val="0000FF"/>
                    </a:solidFill>
                  </a:rPr>
                  <a:t>(HSE with the collaboration of EP specialised safety officers)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3" name="ZoneTexte 52"/>
              <p:cNvSpPr txBox="1"/>
              <p:nvPr/>
            </p:nvSpPr>
            <p:spPr>
              <a:xfrm>
                <a:off x="6856425" y="3476555"/>
                <a:ext cx="1617120" cy="2492990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- Safety inspections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(HSE/EP)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Required safety systems </a:t>
                </a:r>
                <a:r>
                  <a:rPr lang="en-GB" sz="1400" dirty="0">
                    <a:solidFill>
                      <a:schemeClr val="tx1"/>
                    </a:solidFill>
                  </a:rPr>
                  <a:t>commissioned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 with the assistance of EN/BE/TE dep.) 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b="1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</a:t>
                </a:r>
                <a:r>
                  <a:rPr lang="en-GB" sz="1400" dirty="0">
                    <a:solidFill>
                      <a:schemeClr val="tx1"/>
                    </a:solidFill>
                  </a:rPr>
                  <a:t>Organisational Safety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procedures validated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 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1" name="ZoneTexte 10"/>
              <p:cNvSpPr txBox="1"/>
              <p:nvPr/>
            </p:nvSpPr>
            <p:spPr>
              <a:xfrm>
                <a:off x="3085694" y="1734030"/>
                <a:ext cx="1507510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Mechanical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calculations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Certificates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Tests results</a:t>
                </a:r>
              </a:p>
            </p:txBody>
          </p:sp>
          <p:sp>
            <p:nvSpPr>
              <p:cNvPr id="143" name="ZoneTexte 10"/>
              <p:cNvSpPr txBox="1"/>
              <p:nvPr/>
            </p:nvSpPr>
            <p:spPr>
              <a:xfrm>
                <a:off x="4990255" y="1722905"/>
                <a:ext cx="1503417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Activity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declaration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Detailed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installation info</a:t>
                </a:r>
              </a:p>
            </p:txBody>
          </p:sp>
          <p:sp>
            <p:nvSpPr>
              <p:cNvPr id="151" name="ZoneTexte 52"/>
              <p:cNvSpPr txBox="1"/>
              <p:nvPr/>
            </p:nvSpPr>
            <p:spPr>
              <a:xfrm>
                <a:off x="8560143" y="2328580"/>
                <a:ext cx="2083096" cy="181588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- Cryogenics/Cryostat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equipment</a:t>
                </a:r>
                <a:r>
                  <a:rPr lang="en-GB" sz="1600" dirty="0">
                    <a:solidFill>
                      <a:schemeClr val="tx1"/>
                    </a:solidFill>
                  </a:rPr>
                  <a:t> and related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safety systems </a:t>
                </a:r>
                <a:r>
                  <a:rPr lang="en-GB" sz="1600" dirty="0">
                    <a:solidFill>
                      <a:schemeClr val="tx1"/>
                    </a:solidFill>
                  </a:rPr>
                  <a:t>installed, tested and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validated</a:t>
                </a:r>
                <a:r>
                  <a:rPr lang="en-GB" sz="1600" dirty="0">
                    <a:solidFill>
                      <a:schemeClr val="tx1"/>
                    </a:solidFill>
                  </a:rPr>
                  <a:t> as required</a:t>
                </a:r>
              </a:p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GB" sz="1600" b="1" dirty="0" smtClean="0">
                    <a:solidFill>
                      <a:schemeClr val="tx1"/>
                    </a:solidFill>
                  </a:rPr>
                  <a:t>Safety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file validated </a:t>
                </a:r>
                <a:endParaRPr lang="en-GB" sz="1600" b="1" dirty="0" smtClean="0">
                  <a:solidFill>
                    <a:schemeClr val="tx1"/>
                  </a:solidFill>
                </a:endParaRPr>
              </a:p>
              <a:p>
                <a:r>
                  <a:rPr lang="en-GB" sz="1600" b="1" dirty="0" smtClean="0">
                    <a:solidFill>
                      <a:srgbClr val="0000FF"/>
                    </a:solidFill>
                  </a:rPr>
                  <a:t>(inter-departmental)</a:t>
                </a:r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95" name="ZoneTexte 10"/>
              <p:cNvSpPr txBox="1"/>
              <p:nvPr/>
            </p:nvSpPr>
            <p:spPr>
              <a:xfrm rot="5400000">
                <a:off x="9241766" y="3030268"/>
                <a:ext cx="4937148" cy="369332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Cryogenics/Cryostat commissioning authorised </a:t>
                </a:r>
              </a:p>
            </p:txBody>
          </p:sp>
          <p:sp>
            <p:nvSpPr>
              <p:cNvPr id="196" name="Striped Right Arrow 195"/>
              <p:cNvSpPr/>
              <p:nvPr/>
            </p:nvSpPr>
            <p:spPr>
              <a:xfrm>
                <a:off x="10649444" y="2818664"/>
                <a:ext cx="780634" cy="539300"/>
              </a:xfrm>
              <a:prstGeom prst="stripedRight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ight Arrow 37">
                <a:extLst>
                  <a:ext uri="{FF2B5EF4-FFF2-40B4-BE49-F238E27FC236}">
                    <a16:creationId xmlns:a16="http://schemas.microsoft.com/office/drawing/2014/main" xmlns="" id="{DCA42B78-0BE0-E947-80FB-AE8A08BA87C4}"/>
                  </a:ext>
                </a:extLst>
              </p:cNvPr>
              <p:cNvSpPr/>
              <p:nvPr/>
            </p:nvSpPr>
            <p:spPr>
              <a:xfrm>
                <a:off x="2659808" y="934537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ight Arrow 72">
                <a:extLst>
                  <a:ext uri="{FF2B5EF4-FFF2-40B4-BE49-F238E27FC236}">
                    <a16:creationId xmlns:a16="http://schemas.microsoft.com/office/drawing/2014/main" xmlns="" id="{57B13356-7F8C-814F-BD0F-7019FA8B5ED1}"/>
                  </a:ext>
                </a:extLst>
              </p:cNvPr>
              <p:cNvSpPr/>
              <p:nvPr/>
            </p:nvSpPr>
            <p:spPr>
              <a:xfrm>
                <a:off x="6439201" y="912753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ight Arrow 73">
                <a:extLst>
                  <a:ext uri="{FF2B5EF4-FFF2-40B4-BE49-F238E27FC236}">
                    <a16:creationId xmlns:a16="http://schemas.microsoft.com/office/drawing/2014/main" xmlns="" id="{3FD70843-4C0A-4447-9F99-678AF9C9FDCD}"/>
                  </a:ext>
                </a:extLst>
              </p:cNvPr>
              <p:cNvSpPr/>
              <p:nvPr/>
            </p:nvSpPr>
            <p:spPr>
              <a:xfrm>
                <a:off x="4664753" y="895029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ZoneTexte 10">
                <a:extLst>
                  <a:ext uri="{FF2B5EF4-FFF2-40B4-BE49-F238E27FC236}">
                    <a16:creationId xmlns:a16="http://schemas.microsoft.com/office/drawing/2014/main" xmlns="" id="{60CDD7D3-849D-084C-AB64-EF3C7BDC4D55}"/>
                  </a:ext>
                </a:extLst>
              </p:cNvPr>
              <p:cNvSpPr txBox="1"/>
              <p:nvPr/>
            </p:nvSpPr>
            <p:spPr>
              <a:xfrm>
                <a:off x="6859784" y="1747528"/>
                <a:ext cx="1331764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Write operational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procedures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Perform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tests</a:t>
                </a:r>
              </a:p>
            </p:txBody>
          </p:sp>
          <p:sp>
            <p:nvSpPr>
              <p:cNvPr id="81" name="ZoneTexte 10">
                <a:extLst>
                  <a:ext uri="{FF2B5EF4-FFF2-40B4-BE49-F238E27FC236}">
                    <a16:creationId xmlns:a16="http://schemas.microsoft.com/office/drawing/2014/main" xmlns="" id="{7B811A05-3C58-2B45-AE41-3C3D5DFD6C86}"/>
                  </a:ext>
                </a:extLst>
              </p:cNvPr>
              <p:cNvSpPr txBox="1"/>
              <p:nvPr/>
            </p:nvSpPr>
            <p:spPr>
              <a:xfrm>
                <a:off x="1200389" y="1729212"/>
                <a:ext cx="1397581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Detailed description of the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system</a:t>
                </a: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Up-Down Arrow 43">
                <a:extLst>
                  <a:ext uri="{FF2B5EF4-FFF2-40B4-BE49-F238E27FC236}">
                    <a16:creationId xmlns:a16="http://schemas.microsoft.com/office/drawing/2014/main" xmlns="" id="{2C2E11A1-B712-AD4C-9B2E-00B129ADF28B}"/>
                  </a:ext>
                </a:extLst>
              </p:cNvPr>
              <p:cNvSpPr/>
              <p:nvPr/>
            </p:nvSpPr>
            <p:spPr>
              <a:xfrm>
                <a:off x="1809489" y="2767599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Up-Down Arrow 85">
                <a:extLst>
                  <a:ext uri="{FF2B5EF4-FFF2-40B4-BE49-F238E27FC236}">
                    <a16:creationId xmlns:a16="http://schemas.microsoft.com/office/drawing/2014/main" xmlns="" id="{715C337C-8998-3B4F-B347-CB6CE1DB89B1}"/>
                  </a:ext>
                </a:extLst>
              </p:cNvPr>
              <p:cNvSpPr/>
              <p:nvPr/>
            </p:nvSpPr>
            <p:spPr>
              <a:xfrm>
                <a:off x="3699220" y="2791074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Up-Down Arrow 86">
                <a:extLst>
                  <a:ext uri="{FF2B5EF4-FFF2-40B4-BE49-F238E27FC236}">
                    <a16:creationId xmlns:a16="http://schemas.microsoft.com/office/drawing/2014/main" xmlns="" id="{34C9A531-16A5-C84F-BD53-2EDA16986773}"/>
                  </a:ext>
                </a:extLst>
              </p:cNvPr>
              <p:cNvSpPr/>
              <p:nvPr/>
            </p:nvSpPr>
            <p:spPr>
              <a:xfrm>
                <a:off x="7376173" y="2784904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Up-Down Arrow 89">
                <a:extLst>
                  <a:ext uri="{FF2B5EF4-FFF2-40B4-BE49-F238E27FC236}">
                    <a16:creationId xmlns:a16="http://schemas.microsoft.com/office/drawing/2014/main" xmlns="" id="{C4567107-0E5D-1744-8D5C-6788D619882E}"/>
                  </a:ext>
                </a:extLst>
              </p:cNvPr>
              <p:cNvSpPr/>
              <p:nvPr/>
            </p:nvSpPr>
            <p:spPr>
              <a:xfrm>
                <a:off x="5634520" y="2806692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ZoneTexte 10"/>
              <p:cNvSpPr txBox="1"/>
              <p:nvPr/>
            </p:nvSpPr>
            <p:spPr>
              <a:xfrm>
                <a:off x="8763286" y="4318219"/>
                <a:ext cx="1886158" cy="1477328"/>
              </a:xfrm>
              <a:prstGeom prst="rect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Safety Permit</a:t>
                </a:r>
              </a:p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signed off</a:t>
                </a:r>
                <a:r>
                  <a:rPr lang="en-GB" b="1" dirty="0" smtClean="0">
                    <a:solidFill>
                      <a:schemeClr val="tx1"/>
                    </a:solidFill>
                  </a:rPr>
                  <a:t>!</a:t>
                </a:r>
              </a:p>
              <a:p>
                <a:pPr algn="ctr"/>
                <a:r>
                  <a:rPr lang="en-GB" b="1" dirty="0">
                    <a:solidFill>
                      <a:srgbClr val="0000FF"/>
                    </a:solidFill>
                  </a:rPr>
                  <a:t>(inter-</a:t>
                </a:r>
                <a:r>
                  <a:rPr lang="en-GB" b="1" dirty="0" smtClean="0">
                    <a:solidFill>
                      <a:srgbClr val="0000FF"/>
                    </a:solidFill>
                  </a:rPr>
                  <a:t>departmental</a:t>
                </a:r>
                <a:r>
                  <a:rPr lang="en-GB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algn="ctr"/>
                <a:endParaRPr lang="en-GB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0882235" y="54979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9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lèche vers la droite 109"/>
          <p:cNvSpPr/>
          <p:nvPr/>
        </p:nvSpPr>
        <p:spPr>
          <a:xfrm>
            <a:off x="3031938" y="6321315"/>
            <a:ext cx="7389287" cy="5352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RISK ASSESSMENTS (ODH/Blast) </a:t>
            </a:r>
          </a:p>
        </p:txBody>
      </p:sp>
      <p:sp>
        <p:nvSpPr>
          <p:cNvPr id="129" name="ZoneTexte 10"/>
          <p:cNvSpPr txBox="1"/>
          <p:nvPr/>
        </p:nvSpPr>
        <p:spPr>
          <a:xfrm>
            <a:off x="-8463" y="9052"/>
            <a:ext cx="11903468" cy="40011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An example: Risk assessment of a possible mechanical rupture / blast effect during </a:t>
            </a:r>
            <a:r>
              <a:rPr lang="en-GB" sz="2000" b="1" dirty="0" err="1" smtClean="0">
                <a:solidFill>
                  <a:srgbClr val="FF0000"/>
                </a:solidFill>
              </a:rPr>
              <a:t>cryo</a:t>
            </a:r>
            <a:r>
              <a:rPr lang="en-GB" sz="2000" b="1" dirty="0" smtClean="0">
                <a:solidFill>
                  <a:srgbClr val="FF0000"/>
                </a:solidFill>
              </a:rPr>
              <a:t>. commissioning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003" y="648348"/>
            <a:ext cx="11715003" cy="5825602"/>
            <a:chOff x="180004" y="634463"/>
            <a:chExt cx="11715003" cy="5825602"/>
          </a:xfrm>
        </p:grpSpPr>
        <p:sp>
          <p:nvSpPr>
            <p:cNvPr id="17" name="ZoneTexte 16"/>
            <p:cNvSpPr txBox="1"/>
            <p:nvPr/>
          </p:nvSpPr>
          <p:spPr>
            <a:xfrm rot="16200000">
              <a:off x="-190806" y="1981705"/>
              <a:ext cx="1326395" cy="584776"/>
            </a:xfrm>
            <a:prstGeom prst="rect">
              <a:avLst/>
            </a:prstGeom>
            <a:solidFill>
              <a:schemeClr val="accent6"/>
            </a:solidFill>
            <a:ln w="28575" cmpd="sng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Equipment responsible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-344322" y="4162182"/>
              <a:ext cx="1633428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EP Safety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Office/HSE Unit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11426" y="634463"/>
              <a:ext cx="10983581" cy="5825602"/>
              <a:chOff x="911426" y="634463"/>
              <a:chExt cx="10983581" cy="5825602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1134573" y="639371"/>
                <a:ext cx="146339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Initial safety declaration of equipment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911426" y="3516217"/>
                <a:ext cx="1872208" cy="246221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List of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hazards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r>
                  <a:rPr lang="en-GB" sz="1400" dirty="0" smtClean="0">
                    <a:solidFill>
                      <a:srgbClr val="0000FF"/>
                    </a:solidFill>
                  </a:rPr>
                  <a:t> </a:t>
                </a:r>
                <a:endParaRPr lang="en-GB" sz="1400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Applicable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rules and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regulations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Required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safety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checks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 / EP) 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Formal authorisation 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to start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design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(EP/ HSE) 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3085694" y="634463"/>
                <a:ext cx="150751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Design and fabrication of sub systems 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5094992" y="640520"/>
                <a:ext cx="130103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Installation</a:t>
                </a:r>
              </a:p>
              <a:p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56424" y="648959"/>
                <a:ext cx="3697423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Cryogenics/Cryostat commissioning </a:t>
                </a: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validation and sign-off process</a:t>
                </a:r>
              </a:p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5081534" y="3538946"/>
                <a:ext cx="1608333" cy="206210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Activity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safety 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analysis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b="1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Validation of the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activity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 with the assistance of HSE)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Supervision on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site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Flèche vers la droite 55"/>
              <p:cNvSpPr/>
              <p:nvPr/>
            </p:nvSpPr>
            <p:spPr>
              <a:xfrm>
                <a:off x="1201463" y="5924807"/>
                <a:ext cx="10693544" cy="535258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SAFETY FILE EDITION</a:t>
                </a:r>
              </a:p>
            </p:txBody>
          </p:sp>
          <p:sp>
            <p:nvSpPr>
              <p:cNvPr id="42" name="ZoneTexte 10"/>
              <p:cNvSpPr txBox="1"/>
              <p:nvPr/>
            </p:nvSpPr>
            <p:spPr>
              <a:xfrm>
                <a:off x="2867166" y="3518873"/>
                <a:ext cx="2042364" cy="160043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- </a:t>
                </a:r>
                <a:r>
                  <a:rPr lang="en-GB" sz="1400" dirty="0">
                    <a:solidFill>
                      <a:schemeClr val="tx1"/>
                    </a:solidFill>
                  </a:rPr>
                  <a:t>Equipment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 safety validation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by expert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engineer</a:t>
                </a:r>
              </a:p>
              <a:p>
                <a:r>
                  <a:rPr lang="en-GB" sz="1400" dirty="0" smtClean="0">
                    <a:solidFill>
                      <a:schemeClr val="tx1"/>
                    </a:solidFill>
                  </a:rPr>
                  <a:t>(mechanical, electrical, ..)</a:t>
                </a:r>
              </a:p>
              <a:p>
                <a:r>
                  <a:rPr lang="en-GB" sz="1400" b="1" dirty="0" smtClean="0">
                    <a:solidFill>
                      <a:srgbClr val="0000FF"/>
                    </a:solidFill>
                  </a:rPr>
                  <a:t>(HSE with the assistance of EP specialised safety officers)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3" name="ZoneTexte 52"/>
              <p:cNvSpPr txBox="1"/>
              <p:nvPr/>
            </p:nvSpPr>
            <p:spPr>
              <a:xfrm>
                <a:off x="6856425" y="3476555"/>
                <a:ext cx="1617120" cy="2492990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- Safety inspections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(HSE/EP)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Required safety systems </a:t>
                </a:r>
                <a:r>
                  <a:rPr lang="en-GB" sz="1400" dirty="0">
                    <a:solidFill>
                      <a:schemeClr val="tx1"/>
                    </a:solidFill>
                  </a:rPr>
                  <a:t>commissioned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 with the assistance of EN/BE/TE dep.) 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b="1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</a:t>
                </a:r>
                <a:r>
                  <a:rPr lang="en-GB" sz="1400" dirty="0">
                    <a:solidFill>
                      <a:schemeClr val="tx1"/>
                    </a:solidFill>
                  </a:rPr>
                  <a:t>Organisational Safety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procedures validated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 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1" name="ZoneTexte 10"/>
              <p:cNvSpPr txBox="1"/>
              <p:nvPr/>
            </p:nvSpPr>
            <p:spPr>
              <a:xfrm>
                <a:off x="3085694" y="1734030"/>
                <a:ext cx="1507510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Mechanical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calculations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Certificates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Tests results</a:t>
                </a:r>
              </a:p>
            </p:txBody>
          </p:sp>
          <p:sp>
            <p:nvSpPr>
              <p:cNvPr id="143" name="ZoneTexte 10"/>
              <p:cNvSpPr txBox="1"/>
              <p:nvPr/>
            </p:nvSpPr>
            <p:spPr>
              <a:xfrm>
                <a:off x="4990255" y="1722905"/>
                <a:ext cx="1503417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Activity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declaration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Detailed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installation info</a:t>
                </a:r>
              </a:p>
            </p:txBody>
          </p:sp>
          <p:sp>
            <p:nvSpPr>
              <p:cNvPr id="151" name="ZoneTexte 52"/>
              <p:cNvSpPr txBox="1"/>
              <p:nvPr/>
            </p:nvSpPr>
            <p:spPr>
              <a:xfrm>
                <a:off x="8473545" y="2328580"/>
                <a:ext cx="2083096" cy="181588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- Cryogenics/Cryostat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equipment</a:t>
                </a:r>
                <a:r>
                  <a:rPr lang="en-GB" sz="1600" dirty="0">
                    <a:solidFill>
                      <a:schemeClr val="tx1"/>
                    </a:solidFill>
                  </a:rPr>
                  <a:t> and related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safety systems </a:t>
                </a:r>
                <a:r>
                  <a:rPr lang="en-GB" sz="1600" dirty="0">
                    <a:solidFill>
                      <a:schemeClr val="tx1"/>
                    </a:solidFill>
                  </a:rPr>
                  <a:t>installed, tested and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validated</a:t>
                </a:r>
                <a:r>
                  <a:rPr lang="en-GB" sz="1600" dirty="0">
                    <a:solidFill>
                      <a:schemeClr val="tx1"/>
                    </a:solidFill>
                  </a:rPr>
                  <a:t> as required</a:t>
                </a:r>
              </a:p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GB" sz="1600" b="1" dirty="0" smtClean="0">
                    <a:solidFill>
                      <a:schemeClr val="tx1"/>
                    </a:solidFill>
                  </a:rPr>
                  <a:t>Safety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file validated </a:t>
                </a:r>
                <a:endParaRPr lang="en-GB" sz="1600" b="1" dirty="0" smtClean="0">
                  <a:solidFill>
                    <a:schemeClr val="tx1"/>
                  </a:solidFill>
                </a:endParaRPr>
              </a:p>
              <a:p>
                <a:r>
                  <a:rPr lang="en-GB" sz="1600" b="1" dirty="0" smtClean="0">
                    <a:solidFill>
                      <a:srgbClr val="0000FF"/>
                    </a:solidFill>
                  </a:rPr>
                  <a:t>(inter-departmental)</a:t>
                </a:r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95" name="ZoneTexte 10"/>
              <p:cNvSpPr txBox="1"/>
              <p:nvPr/>
            </p:nvSpPr>
            <p:spPr>
              <a:xfrm rot="5400000">
                <a:off x="9241766" y="3030268"/>
                <a:ext cx="4937148" cy="369332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Cryogenics/Cryostat commissioning authorised </a:t>
                </a:r>
              </a:p>
            </p:txBody>
          </p:sp>
          <p:sp>
            <p:nvSpPr>
              <p:cNvPr id="196" name="Striped Right Arrow 195"/>
              <p:cNvSpPr/>
              <p:nvPr/>
            </p:nvSpPr>
            <p:spPr>
              <a:xfrm>
                <a:off x="10649444" y="2818664"/>
                <a:ext cx="780634" cy="539300"/>
              </a:xfrm>
              <a:prstGeom prst="stripedRight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ight Arrow 37">
                <a:extLst>
                  <a:ext uri="{FF2B5EF4-FFF2-40B4-BE49-F238E27FC236}">
                    <a16:creationId xmlns:a16="http://schemas.microsoft.com/office/drawing/2014/main" xmlns="" id="{DCA42B78-0BE0-E947-80FB-AE8A08BA87C4}"/>
                  </a:ext>
                </a:extLst>
              </p:cNvPr>
              <p:cNvSpPr/>
              <p:nvPr/>
            </p:nvSpPr>
            <p:spPr>
              <a:xfrm>
                <a:off x="2659808" y="934537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ight Arrow 72">
                <a:extLst>
                  <a:ext uri="{FF2B5EF4-FFF2-40B4-BE49-F238E27FC236}">
                    <a16:creationId xmlns:a16="http://schemas.microsoft.com/office/drawing/2014/main" xmlns="" id="{57B13356-7F8C-814F-BD0F-7019FA8B5ED1}"/>
                  </a:ext>
                </a:extLst>
              </p:cNvPr>
              <p:cNvSpPr/>
              <p:nvPr/>
            </p:nvSpPr>
            <p:spPr>
              <a:xfrm>
                <a:off x="6439201" y="912753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ight Arrow 73">
                <a:extLst>
                  <a:ext uri="{FF2B5EF4-FFF2-40B4-BE49-F238E27FC236}">
                    <a16:creationId xmlns:a16="http://schemas.microsoft.com/office/drawing/2014/main" xmlns="" id="{3FD70843-4C0A-4447-9F99-678AF9C9FDCD}"/>
                  </a:ext>
                </a:extLst>
              </p:cNvPr>
              <p:cNvSpPr/>
              <p:nvPr/>
            </p:nvSpPr>
            <p:spPr>
              <a:xfrm>
                <a:off x="4664753" y="895029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ZoneTexte 10">
                <a:extLst>
                  <a:ext uri="{FF2B5EF4-FFF2-40B4-BE49-F238E27FC236}">
                    <a16:creationId xmlns:a16="http://schemas.microsoft.com/office/drawing/2014/main" xmlns="" id="{60CDD7D3-849D-084C-AB64-EF3C7BDC4D55}"/>
                  </a:ext>
                </a:extLst>
              </p:cNvPr>
              <p:cNvSpPr txBox="1"/>
              <p:nvPr/>
            </p:nvSpPr>
            <p:spPr>
              <a:xfrm>
                <a:off x="6859784" y="1747528"/>
                <a:ext cx="1331764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Write operational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procedures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Perform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tests</a:t>
                </a:r>
              </a:p>
            </p:txBody>
          </p:sp>
          <p:sp>
            <p:nvSpPr>
              <p:cNvPr id="81" name="ZoneTexte 10">
                <a:extLst>
                  <a:ext uri="{FF2B5EF4-FFF2-40B4-BE49-F238E27FC236}">
                    <a16:creationId xmlns:a16="http://schemas.microsoft.com/office/drawing/2014/main" xmlns="" id="{7B811A05-3C58-2B45-AE41-3C3D5DFD6C86}"/>
                  </a:ext>
                </a:extLst>
              </p:cNvPr>
              <p:cNvSpPr txBox="1"/>
              <p:nvPr/>
            </p:nvSpPr>
            <p:spPr>
              <a:xfrm>
                <a:off x="1200389" y="1729212"/>
                <a:ext cx="1397581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Detailed description of the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system</a:t>
                </a: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Up-Down Arrow 43">
                <a:extLst>
                  <a:ext uri="{FF2B5EF4-FFF2-40B4-BE49-F238E27FC236}">
                    <a16:creationId xmlns:a16="http://schemas.microsoft.com/office/drawing/2014/main" xmlns="" id="{2C2E11A1-B712-AD4C-9B2E-00B129ADF28B}"/>
                  </a:ext>
                </a:extLst>
              </p:cNvPr>
              <p:cNvSpPr/>
              <p:nvPr/>
            </p:nvSpPr>
            <p:spPr>
              <a:xfrm>
                <a:off x="1809489" y="2767599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Up-Down Arrow 85">
                <a:extLst>
                  <a:ext uri="{FF2B5EF4-FFF2-40B4-BE49-F238E27FC236}">
                    <a16:creationId xmlns:a16="http://schemas.microsoft.com/office/drawing/2014/main" xmlns="" id="{715C337C-8998-3B4F-B347-CB6CE1DB89B1}"/>
                  </a:ext>
                </a:extLst>
              </p:cNvPr>
              <p:cNvSpPr/>
              <p:nvPr/>
            </p:nvSpPr>
            <p:spPr>
              <a:xfrm>
                <a:off x="3699220" y="2791074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Up-Down Arrow 86">
                <a:extLst>
                  <a:ext uri="{FF2B5EF4-FFF2-40B4-BE49-F238E27FC236}">
                    <a16:creationId xmlns:a16="http://schemas.microsoft.com/office/drawing/2014/main" xmlns="" id="{34C9A531-16A5-C84F-BD53-2EDA16986773}"/>
                  </a:ext>
                </a:extLst>
              </p:cNvPr>
              <p:cNvSpPr/>
              <p:nvPr/>
            </p:nvSpPr>
            <p:spPr>
              <a:xfrm>
                <a:off x="7376173" y="2784904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Up-Down Arrow 89">
                <a:extLst>
                  <a:ext uri="{FF2B5EF4-FFF2-40B4-BE49-F238E27FC236}">
                    <a16:creationId xmlns:a16="http://schemas.microsoft.com/office/drawing/2014/main" xmlns="" id="{C4567107-0E5D-1744-8D5C-6788D619882E}"/>
                  </a:ext>
                </a:extLst>
              </p:cNvPr>
              <p:cNvSpPr/>
              <p:nvPr/>
            </p:nvSpPr>
            <p:spPr>
              <a:xfrm>
                <a:off x="5634520" y="2806692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ZoneTexte 10"/>
              <p:cNvSpPr txBox="1"/>
              <p:nvPr/>
            </p:nvSpPr>
            <p:spPr>
              <a:xfrm>
                <a:off x="8763286" y="4318219"/>
                <a:ext cx="1886158" cy="1477328"/>
              </a:xfrm>
              <a:prstGeom prst="rect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Safety Permit</a:t>
                </a:r>
              </a:p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signed off</a:t>
                </a:r>
                <a:r>
                  <a:rPr lang="en-GB" b="1" dirty="0" smtClean="0">
                    <a:solidFill>
                      <a:schemeClr val="tx1"/>
                    </a:solidFill>
                  </a:rPr>
                  <a:t>!</a:t>
                </a:r>
              </a:p>
              <a:p>
                <a:pPr algn="ctr"/>
                <a:r>
                  <a:rPr lang="en-GB" b="1" dirty="0">
                    <a:solidFill>
                      <a:srgbClr val="0000FF"/>
                    </a:solidFill>
                  </a:rPr>
                  <a:t>(inter-</a:t>
                </a:r>
                <a:r>
                  <a:rPr lang="en-GB" b="1" dirty="0" smtClean="0">
                    <a:solidFill>
                      <a:srgbClr val="0000FF"/>
                    </a:solidFill>
                  </a:rPr>
                  <a:t>departmental</a:t>
                </a:r>
                <a:r>
                  <a:rPr lang="en-GB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algn="ctr"/>
                <a:endParaRPr lang="en-GB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2939026" y="6416229"/>
            <a:ext cx="7594953" cy="35892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788489" y="5512515"/>
            <a:ext cx="6477287" cy="593834"/>
          </a:xfrm>
          <a:prstGeom prst="rightArrow">
            <a:avLst>
              <a:gd name="adj1" fmla="val 15697"/>
              <a:gd name="adj2" fmla="val 50000"/>
            </a:avLst>
          </a:prstGeom>
          <a:gradFill flip="none" rotWithShape="1">
            <a:gsLst>
              <a:gs pos="66000">
                <a:srgbClr val="FF0000">
                  <a:alpha val="95000"/>
                </a:srgbClr>
              </a:gs>
              <a:gs pos="100000">
                <a:srgbClr val="FFFFFF">
                  <a:alpha val="95000"/>
                </a:srgbClr>
              </a:gs>
            </a:gsLst>
            <a:lin ang="1716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4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BE59-A651-5747-BBE5-31F122324927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868892-444C-6744-AAB9-8F04AA565A64}"/>
              </a:ext>
            </a:extLst>
          </p:cNvPr>
          <p:cNvSpPr txBox="1"/>
          <p:nvPr/>
        </p:nvSpPr>
        <p:spPr>
          <a:xfrm>
            <a:off x="75126" y="1906029"/>
            <a:ext cx="5902830" cy="132343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ＭＳ Ｐゴシック" charset="0"/>
              </a:rPr>
              <a:t>Detailed risk </a:t>
            </a:r>
            <a:r>
              <a:rPr lang="en-US" sz="2000" b="1" dirty="0">
                <a:cs typeface="ＭＳ Ｐゴシック" charset="0"/>
              </a:rPr>
              <a:t>assessment </a:t>
            </a:r>
            <a:r>
              <a:rPr lang="en-US" sz="2000" b="1" dirty="0" smtClean="0">
                <a:cs typeface="ＭＳ Ｐゴシック" charset="0"/>
              </a:rPr>
              <a:t>performed (EP/ HSE) </a:t>
            </a:r>
          </a:p>
          <a:p>
            <a:r>
              <a:rPr lang="en-US" sz="2000" b="1" dirty="0" smtClean="0">
                <a:cs typeface="ＭＳ Ｐゴシック" charset="0"/>
              </a:rPr>
              <a:t>before </a:t>
            </a:r>
            <a:r>
              <a:rPr lang="en-US" sz="2000" b="1" dirty="0">
                <a:cs typeface="ＭＳ Ｐゴシック" charset="0"/>
              </a:rPr>
              <a:t>starting the </a:t>
            </a:r>
            <a:r>
              <a:rPr lang="en-US" sz="2000" b="1" dirty="0" smtClean="0">
                <a:cs typeface="ＭＳ Ｐゴシック" charset="0"/>
              </a:rPr>
              <a:t>cryogenics commissioning </a:t>
            </a:r>
            <a:r>
              <a:rPr lang="en-US" sz="2000" b="1" dirty="0">
                <a:cs typeface="ＭＳ Ｐゴシック" charset="0"/>
              </a:rPr>
              <a:t>phases </a:t>
            </a:r>
            <a:endParaRPr lang="en-US" sz="2000" b="1" dirty="0" smtClean="0">
              <a:cs typeface="ＭＳ Ｐゴシック" charset="0"/>
            </a:endParaRPr>
          </a:p>
          <a:p>
            <a:r>
              <a:rPr lang="en-US" sz="2000" dirty="0" smtClean="0">
                <a:cs typeface="ＭＳ Ｐゴシック" charset="0"/>
              </a:rPr>
              <a:t>For risks of: 	ODH</a:t>
            </a:r>
            <a:endParaRPr lang="en-US" sz="2000" dirty="0">
              <a:cs typeface="ＭＳ Ｐゴシック" charset="0"/>
            </a:endParaRPr>
          </a:p>
          <a:p>
            <a:r>
              <a:rPr lang="en-US" sz="2000" dirty="0">
                <a:cs typeface="ＭＳ Ｐゴシック" charset="0"/>
              </a:rPr>
              <a:t>	</a:t>
            </a:r>
            <a:r>
              <a:rPr lang="en-US" sz="2000" dirty="0" smtClean="0">
                <a:cs typeface="ＭＳ Ｐゴシック" charset="0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cs typeface="ＭＳ Ｐゴシック" charset="0"/>
              </a:rPr>
              <a:t>Explosion </a:t>
            </a:r>
            <a:r>
              <a:rPr lang="en-US" sz="2000" b="1" dirty="0">
                <a:solidFill>
                  <a:srgbClr val="0000FF"/>
                </a:solidFill>
                <a:cs typeface="ＭＳ Ｐゴシック" charset="0"/>
              </a:rPr>
              <a:t>– blast effect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1434C1B-C726-0D40-9E81-545F2311B034}"/>
              </a:ext>
            </a:extLst>
          </p:cNvPr>
          <p:cNvCxnSpPr/>
          <p:nvPr/>
        </p:nvCxnSpPr>
        <p:spPr>
          <a:xfrm>
            <a:off x="298525" y="831118"/>
            <a:ext cx="11588675" cy="30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532" y="950646"/>
            <a:ext cx="791688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rgbClr val="0000FF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000" b="1" dirty="0" smtClean="0">
                <a:cs typeface="ＭＳ Ｐゴシック" charset="0"/>
              </a:rPr>
              <a:t>Cryogenics/cryostat </a:t>
            </a:r>
            <a:r>
              <a:rPr lang="en-US" sz="2000" b="1" dirty="0">
                <a:cs typeface="ＭＳ Ｐゴシック" charset="0"/>
              </a:rPr>
              <a:t>commissioning </a:t>
            </a:r>
            <a:r>
              <a:rPr lang="en-US" sz="2000" b="1" dirty="0" smtClean="0">
                <a:cs typeface="ＭＳ Ｐゴシック" charset="0"/>
              </a:rPr>
              <a:t>phases: </a:t>
            </a:r>
          </a:p>
          <a:p>
            <a:pPr lvl="1"/>
            <a:r>
              <a:rPr lang="en-US" sz="2000" b="1" dirty="0">
                <a:cs typeface="ＭＳ Ｐゴシック" charset="0"/>
              </a:rPr>
              <a:t>P</a:t>
            </a:r>
            <a:r>
              <a:rPr lang="en-US" sz="2000" b="1" dirty="0" smtClean="0">
                <a:cs typeface="ＭＳ Ｐゴシック" charset="0"/>
              </a:rPr>
              <a:t>urge</a:t>
            </a:r>
            <a:r>
              <a:rPr lang="en-US" sz="2000" b="1" dirty="0">
                <a:cs typeface="ＭＳ Ｐゴシック" charset="0"/>
              </a:rPr>
              <a:t>, cool down and filling up to 96 % of the internal </a:t>
            </a:r>
            <a:r>
              <a:rPr lang="en-US" sz="2000" b="1" dirty="0" smtClean="0">
                <a:cs typeface="ＭＳ Ｐゴシック" charset="0"/>
              </a:rPr>
              <a:t>volume by </a:t>
            </a:r>
            <a:r>
              <a:rPr lang="en-US" sz="2000" b="1" dirty="0" err="1" smtClean="0">
                <a:cs typeface="ＭＳ Ｐゴシック" charset="0"/>
              </a:rPr>
              <a:t>LAr</a:t>
            </a:r>
            <a:endParaRPr lang="en-US" sz="2000" b="1" dirty="0">
              <a:cs typeface="ＭＳ Ｐゴシック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5638788" y="2978412"/>
            <a:ext cx="678336" cy="23088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12413" y="1858256"/>
            <a:ext cx="5998670" cy="15279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Mechanical </a:t>
            </a:r>
            <a:r>
              <a:rPr lang="en-US" dirty="0"/>
              <a:t>break of structural elements </a:t>
            </a:r>
            <a:r>
              <a:rPr lang="en-US" dirty="0" smtClean="0"/>
              <a:t>including </a:t>
            </a:r>
            <a:r>
              <a:rPr lang="en-US" dirty="0"/>
              <a:t>welds and </a:t>
            </a:r>
            <a:r>
              <a:rPr lang="en-US" dirty="0" smtClean="0"/>
              <a:t>penetrations that </a:t>
            </a:r>
            <a:r>
              <a:rPr lang="en-US" dirty="0"/>
              <a:t>could lead to </a:t>
            </a:r>
            <a:r>
              <a:rPr lang="en-US" dirty="0" smtClean="0"/>
              <a:t>a </a:t>
            </a:r>
            <a:r>
              <a:rPr lang="en-US" dirty="0"/>
              <a:t>sudden </a:t>
            </a:r>
            <a:r>
              <a:rPr lang="en-US" dirty="0" err="1" smtClean="0"/>
              <a:t>depressurisation</a:t>
            </a:r>
            <a:r>
              <a:rPr lang="en-US" dirty="0" smtClean="0"/>
              <a:t> </a:t>
            </a:r>
            <a:r>
              <a:rPr lang="en-US" dirty="0"/>
              <a:t>of the cryostat with </a:t>
            </a:r>
            <a:r>
              <a:rPr lang="en-US" b="1" dirty="0"/>
              <a:t>potentially blast effects depending on the energy stored in the cryostat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868892-444C-6744-AAB9-8F04AA565A64}"/>
              </a:ext>
            </a:extLst>
          </p:cNvPr>
          <p:cNvSpPr txBox="1"/>
          <p:nvPr/>
        </p:nvSpPr>
        <p:spPr>
          <a:xfrm>
            <a:off x="0" y="3699767"/>
            <a:ext cx="5977956" cy="210057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cs typeface="ＭＳ Ｐゴシック" charset="0"/>
              </a:rPr>
              <a:t>P</a:t>
            </a:r>
            <a:r>
              <a:rPr lang="en-US" sz="2000" b="1" dirty="0" smtClean="0">
                <a:cs typeface="ＭＳ Ｐゴシック" charset="0"/>
              </a:rPr>
              <a:t>rovided</a:t>
            </a:r>
            <a:r>
              <a:rPr lang="en-US" sz="2000" b="1" dirty="0">
                <a:cs typeface="ＭＳ Ｐゴシック" charset="0"/>
              </a:rPr>
              <a:t>: </a:t>
            </a:r>
          </a:p>
          <a:p>
            <a:pPr>
              <a:buFont typeface="Wingdings" charset="2"/>
              <a:buChar char="Ø"/>
            </a:pPr>
            <a:r>
              <a:rPr lang="en-US" sz="2000" dirty="0">
                <a:cs typeface="ＭＳ Ｐゴシック" charset="0"/>
              </a:rPr>
              <a:t>An </a:t>
            </a:r>
            <a:r>
              <a:rPr lang="en-US" sz="2000" b="1" dirty="0">
                <a:solidFill>
                  <a:srgbClr val="0000FF"/>
                </a:solidFill>
                <a:cs typeface="ＭＳ Ｐゴシック" charset="0"/>
              </a:rPr>
              <a:t>exhaustive QC of the cryostat structure design, fabrication and installation</a:t>
            </a:r>
            <a:r>
              <a:rPr lang="en-US" sz="2000" dirty="0">
                <a:cs typeface="ＭＳ Ｐゴシック" charset="0"/>
              </a:rPr>
              <a:t> </a:t>
            </a:r>
            <a:r>
              <a:rPr lang="en-US" sz="2000" dirty="0" smtClean="0">
                <a:cs typeface="ＭＳ Ｐゴシック" charset="0"/>
              </a:rPr>
              <a:t>and </a:t>
            </a:r>
            <a:r>
              <a:rPr lang="en-US" sz="2000" b="1" dirty="0" smtClean="0">
                <a:solidFill>
                  <a:srgbClr val="0000FF"/>
                </a:solidFill>
                <a:cs typeface="ＭＳ Ｐゴシック" charset="0"/>
              </a:rPr>
              <a:t>testing </a:t>
            </a:r>
            <a:r>
              <a:rPr lang="en-US" sz="2000" b="1" dirty="0">
                <a:solidFill>
                  <a:srgbClr val="0000FF"/>
                </a:solidFill>
                <a:cs typeface="ＭＳ Ｐゴシック" charset="0"/>
              </a:rPr>
              <a:t>campaign  </a:t>
            </a:r>
          </a:p>
          <a:p>
            <a:pPr>
              <a:buFont typeface="Wingdings" charset="2"/>
              <a:buChar char="Ø"/>
            </a:pPr>
            <a:endParaRPr lang="en-US" sz="1050" dirty="0">
              <a:cs typeface="ＭＳ Ｐゴシック" charset="0"/>
            </a:endParaRPr>
          </a:p>
          <a:p>
            <a:pPr>
              <a:buFont typeface="Wingdings" charset="2"/>
              <a:buChar char="Ø"/>
            </a:pPr>
            <a:r>
              <a:rPr lang="en-US" sz="2000" dirty="0">
                <a:cs typeface="ＭＳ Ｐゴシック" charset="0"/>
              </a:rPr>
              <a:t>A </a:t>
            </a:r>
            <a:r>
              <a:rPr lang="en-US" sz="2000" b="1" dirty="0">
                <a:solidFill>
                  <a:srgbClr val="0000FF"/>
                </a:solidFill>
                <a:cs typeface="ＭＳ Ｐゴシック" charset="0"/>
              </a:rPr>
              <a:t>cryogenics safety control system </a:t>
            </a:r>
            <a:r>
              <a:rPr lang="en-US" sz="2000" dirty="0" smtClean="0">
                <a:cs typeface="ＭＳ Ｐゴシック" charset="0"/>
              </a:rPr>
              <a:t>and:</a:t>
            </a:r>
          </a:p>
          <a:p>
            <a:r>
              <a:rPr lang="en-US" sz="2000" dirty="0">
                <a:cs typeface="ＭＳ Ｐゴシック" charset="0"/>
              </a:rPr>
              <a:t>	- </a:t>
            </a:r>
            <a:r>
              <a:rPr lang="en-US" sz="2000" b="1" dirty="0">
                <a:cs typeface="ＭＳ Ｐゴシック" charset="0"/>
              </a:rPr>
              <a:t>regulation vent valve at 200 </a:t>
            </a:r>
            <a:r>
              <a:rPr lang="en-US" sz="2000" b="1" dirty="0" err="1">
                <a:cs typeface="ＭＳ Ｐゴシック" charset="0"/>
              </a:rPr>
              <a:t>mbarg</a:t>
            </a:r>
            <a:endParaRPr lang="en-US" sz="2000" b="1" dirty="0">
              <a:cs typeface="ＭＳ Ｐゴシック" charset="0"/>
            </a:endParaRPr>
          </a:p>
          <a:p>
            <a:r>
              <a:rPr lang="en-US" sz="2000" b="1" dirty="0">
                <a:cs typeface="ＭＳ Ｐゴシック" charset="0"/>
              </a:rPr>
              <a:t>	</a:t>
            </a:r>
            <a:r>
              <a:rPr lang="en-US" sz="2000" b="1" dirty="0" smtClean="0">
                <a:cs typeface="ＭＳ Ｐゴシック" charset="0"/>
              </a:rPr>
              <a:t>- </a:t>
            </a:r>
            <a:r>
              <a:rPr lang="en-US" sz="2000" b="1" dirty="0">
                <a:cs typeface="ＭＳ Ｐゴシック" charset="0"/>
              </a:rPr>
              <a:t>safety valve opens at 350 </a:t>
            </a:r>
            <a:r>
              <a:rPr lang="en-US" sz="2000" b="1" dirty="0" err="1">
                <a:cs typeface="ＭＳ Ｐゴシック" charset="0"/>
              </a:rPr>
              <a:t>mbarg</a:t>
            </a:r>
            <a:r>
              <a:rPr lang="en-US" sz="2000" b="1" dirty="0">
                <a:cs typeface="ＭＳ Ｐゴシック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868892-444C-6744-AAB9-8F04AA565A64}"/>
              </a:ext>
            </a:extLst>
          </p:cNvPr>
          <p:cNvSpPr txBox="1"/>
          <p:nvPr/>
        </p:nvSpPr>
        <p:spPr>
          <a:xfrm>
            <a:off x="6214044" y="3738239"/>
            <a:ext cx="5824268" cy="2062103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ＭＳ Ｐゴシック" charset="0"/>
              </a:rPr>
              <a:t>We concluded</a:t>
            </a:r>
            <a:r>
              <a:rPr lang="en-US" sz="2000" dirty="0" smtClean="0">
                <a:cs typeface="ＭＳ Ｐゴシック" charset="0"/>
              </a:rPr>
              <a:t>: </a:t>
            </a:r>
            <a:endParaRPr lang="en-US" sz="2000" dirty="0">
              <a:cs typeface="ＭＳ Ｐゴシック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sz="2000" dirty="0"/>
              <a:t>The scenario of exceeding the </a:t>
            </a:r>
            <a:r>
              <a:rPr lang="en-GB" sz="2000" b="1" u="sng" dirty="0"/>
              <a:t>200 </a:t>
            </a:r>
            <a:r>
              <a:rPr lang="en-GB" sz="2000" b="1" u="sng" dirty="0" err="1"/>
              <a:t>mbarg</a:t>
            </a:r>
            <a:r>
              <a:rPr lang="en-GB" sz="2000" dirty="0"/>
              <a:t> </a:t>
            </a:r>
            <a:r>
              <a:rPr lang="en-GB" sz="2000" dirty="0" smtClean="0"/>
              <a:t>is </a:t>
            </a:r>
            <a:r>
              <a:rPr lang="en-GB" sz="2000" dirty="0"/>
              <a:t>considered very unlikely. </a:t>
            </a:r>
            <a:endParaRPr lang="en-GB" sz="2000" dirty="0" smtClean="0"/>
          </a:p>
          <a:p>
            <a:pPr marL="342900" indent="-342900">
              <a:buFont typeface="Wingdings" charset="2"/>
              <a:buChar char="Ø"/>
            </a:pPr>
            <a:endParaRPr lang="en-US" sz="800" i="1" dirty="0" smtClean="0"/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A </a:t>
            </a:r>
            <a:r>
              <a:rPr lang="en-GB" sz="2000" b="1" dirty="0" smtClean="0"/>
              <a:t>sudden </a:t>
            </a:r>
            <a:r>
              <a:rPr lang="en-GB" sz="2000" b="1" dirty="0"/>
              <a:t>depressurization of the cryostat warm vessel and an ODH in the area is considered totally unlikely.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334005" y="490070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52706" y="6104177"/>
            <a:ext cx="8815293" cy="646331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800000"/>
                </a:solidFill>
              </a:rPr>
              <a:t>Nevertheless, </a:t>
            </a:r>
            <a:r>
              <a:rPr lang="en-GB" b="1" dirty="0">
                <a:solidFill>
                  <a:srgbClr val="800000"/>
                </a:solidFill>
              </a:rPr>
              <a:t>we put in place compensatory safety measures for the risk of ODH and blast effect in case of sudden depressurization</a:t>
            </a:r>
            <a:r>
              <a:rPr lang="en-GB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4DDC16-30EA-4245-B0CD-5BDB416DEA98}"/>
              </a:ext>
            </a:extLst>
          </p:cNvPr>
          <p:cNvSpPr txBox="1"/>
          <p:nvPr/>
        </p:nvSpPr>
        <p:spPr>
          <a:xfrm>
            <a:off x="298524" y="112144"/>
            <a:ext cx="1173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An example: risk assessment of the cryogenics /cryostat commissioning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BE59-A651-5747-BBE5-31F122324927}" type="slidenum">
              <a:rPr lang="en-GB" smtClean="0"/>
              <a:t>8</a:t>
            </a:fld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1434C1B-C726-0D40-9E81-545F2311B034}"/>
              </a:ext>
            </a:extLst>
          </p:cNvPr>
          <p:cNvCxnSpPr/>
          <p:nvPr/>
        </p:nvCxnSpPr>
        <p:spPr>
          <a:xfrm>
            <a:off x="298525" y="820776"/>
            <a:ext cx="11588675" cy="30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824" y="1036979"/>
            <a:ext cx="7304294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rgbClr val="0000FF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Energy induced by a possible </a:t>
            </a:r>
            <a:r>
              <a:rPr lang="en-US" sz="2000" dirty="0" smtClean="0"/>
              <a:t>cryostat mechanical </a:t>
            </a:r>
            <a:r>
              <a:rPr lang="en-US" sz="2000" dirty="0"/>
              <a:t>failure </a:t>
            </a:r>
            <a:r>
              <a:rPr lang="en-US" sz="2000" dirty="0" smtClean="0"/>
              <a:t>due </a:t>
            </a:r>
            <a:r>
              <a:rPr lang="en-US" sz="2000" dirty="0"/>
              <a:t>to an internal overpressure of gas </a:t>
            </a:r>
            <a:r>
              <a:rPr lang="en-US" sz="2000" dirty="0" smtClean="0"/>
              <a:t>determined </a:t>
            </a:r>
            <a:r>
              <a:rPr lang="en-US" sz="2000" dirty="0"/>
              <a:t>using </a:t>
            </a:r>
            <a:r>
              <a:rPr lang="en-GB" sz="2000" dirty="0" smtClean="0"/>
              <a:t>the </a:t>
            </a:r>
            <a:r>
              <a:rPr lang="en-GB" sz="2000" b="1" dirty="0" smtClean="0"/>
              <a:t>Baker</a:t>
            </a:r>
            <a:r>
              <a:rPr lang="en-GB" sz="2000" dirty="0" smtClean="0"/>
              <a:t>  </a:t>
            </a:r>
            <a:r>
              <a:rPr lang="en-GB" sz="2000" dirty="0"/>
              <a:t>isentropic </a:t>
            </a:r>
            <a:r>
              <a:rPr lang="en-GB" sz="2000" dirty="0" smtClean="0"/>
              <a:t>method: </a:t>
            </a:r>
          </a:p>
          <a:p>
            <a:endParaRPr lang="en-GB" sz="2000" dirty="0"/>
          </a:p>
          <a:p>
            <a:r>
              <a:rPr lang="en-GB" sz="2000" b="1" dirty="0"/>
              <a:t>200 </a:t>
            </a:r>
            <a:r>
              <a:rPr lang="en-GB" sz="2000" b="1" dirty="0" err="1"/>
              <a:t>mbarg</a:t>
            </a:r>
            <a:r>
              <a:rPr lang="en-GB" sz="2000" b="1" dirty="0"/>
              <a:t> </a:t>
            </a:r>
            <a:r>
              <a:rPr lang="en-GB" sz="2000" dirty="0"/>
              <a:t>gas overpressure in </a:t>
            </a:r>
            <a:r>
              <a:rPr lang="en-GB" sz="2000" b="1" dirty="0"/>
              <a:t>570 m3 </a:t>
            </a:r>
            <a:r>
              <a:rPr lang="en-GB" sz="2000" dirty="0"/>
              <a:t>volume </a:t>
            </a:r>
          </a:p>
          <a:p>
            <a:r>
              <a:rPr lang="en-GB" sz="2000" dirty="0"/>
              <a:t>Equivalent to </a:t>
            </a:r>
            <a:r>
              <a:rPr lang="en-GB" sz="2000" b="1" dirty="0">
                <a:solidFill>
                  <a:srgbClr val="FF0000"/>
                </a:solidFill>
              </a:rPr>
              <a:t>1.75 Kg of TNT</a:t>
            </a:r>
          </a:p>
          <a:p>
            <a:endParaRPr lang="en-GB" sz="2000" dirty="0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334" y="2027146"/>
            <a:ext cx="3678020" cy="1424267"/>
          </a:xfrm>
          <a:prstGeom prst="rect">
            <a:avLst/>
          </a:prstGeom>
        </p:spPr>
      </p:pic>
      <p:pic>
        <p:nvPicPr>
          <p:cNvPr id="16" name="Picture 15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33" y="1086286"/>
            <a:ext cx="3437467" cy="762000"/>
          </a:xfrm>
          <a:prstGeom prst="rect">
            <a:avLst/>
          </a:prstGeom>
        </p:spPr>
      </p:pic>
      <p:pic>
        <p:nvPicPr>
          <p:cNvPr id="19" name="Picture 18" descr="im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48" y="3669598"/>
            <a:ext cx="4221816" cy="25608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16317" y="4162358"/>
            <a:ext cx="324876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Safety measures:  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Exclusion areas 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Restricted access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Trained people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Cryogenics system under permanent control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Cryostat structure </a:t>
            </a:r>
            <a:r>
              <a:rPr lang="en-US" b="1" dirty="0" err="1" smtClean="0">
                <a:solidFill>
                  <a:srgbClr val="0000FF"/>
                </a:solidFill>
              </a:rPr>
              <a:t>behaviour</a:t>
            </a:r>
            <a:r>
              <a:rPr lang="en-US" b="1" dirty="0" smtClean="0">
                <a:solidFill>
                  <a:srgbClr val="0000FF"/>
                </a:solidFill>
              </a:rPr>
              <a:t> under surveillance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883" y="3406196"/>
            <a:ext cx="6937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Determination of personnel </a:t>
            </a:r>
            <a:r>
              <a:rPr lang="en-US" b="1" dirty="0"/>
              <a:t>injuries</a:t>
            </a:r>
            <a:r>
              <a:rPr lang="en-US" dirty="0"/>
              <a:t>: </a:t>
            </a:r>
            <a:r>
              <a:rPr lang="en-US" dirty="0" smtClean="0"/>
              <a:t>for eardrum </a:t>
            </a:r>
            <a:r>
              <a:rPr lang="en-US" dirty="0"/>
              <a:t>and lung </a:t>
            </a:r>
            <a:r>
              <a:rPr lang="en-US" dirty="0" smtClean="0"/>
              <a:t>hemorrhage</a:t>
            </a:r>
          </a:p>
          <a:p>
            <a:r>
              <a:rPr lang="en-US" b="1" dirty="0" smtClean="0"/>
              <a:t>Determination of structural damages  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270883" y="4081518"/>
            <a:ext cx="4676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For a </a:t>
            </a:r>
            <a:r>
              <a:rPr lang="en-US" b="1" u="sng" dirty="0"/>
              <a:t>TNT mass of </a:t>
            </a:r>
            <a:r>
              <a:rPr lang="en-US" b="1" u="sng" dirty="0" smtClean="0"/>
              <a:t>1.75 Kg</a:t>
            </a:r>
            <a:r>
              <a:rPr lang="en-US" u="sng" dirty="0"/>
              <a:t> </a:t>
            </a:r>
            <a:r>
              <a:rPr lang="en-US" u="sng" dirty="0" smtClean="0"/>
              <a:t>: </a:t>
            </a:r>
            <a:endParaRPr lang="en-US" i="1" dirty="0"/>
          </a:p>
          <a:p>
            <a:r>
              <a:rPr lang="en-US" dirty="0"/>
              <a:t>S</a:t>
            </a:r>
            <a:r>
              <a:rPr lang="en-US" dirty="0" smtClean="0"/>
              <a:t>afe </a:t>
            </a:r>
            <a:r>
              <a:rPr lang="en-US" dirty="0"/>
              <a:t>distance for </a:t>
            </a:r>
            <a:r>
              <a:rPr lang="en-US" b="1" dirty="0"/>
              <a:t>eardrum is 11 </a:t>
            </a:r>
            <a:r>
              <a:rPr lang="en-US" b="1" dirty="0" smtClean="0"/>
              <a:t>m</a:t>
            </a:r>
            <a:endParaRPr lang="en-US" i="1" dirty="0" smtClean="0"/>
          </a:p>
          <a:p>
            <a:r>
              <a:rPr lang="en-US" dirty="0"/>
              <a:t>S</a:t>
            </a:r>
            <a:r>
              <a:rPr lang="en-US" dirty="0" smtClean="0"/>
              <a:t>afe </a:t>
            </a:r>
            <a:r>
              <a:rPr lang="en-US" dirty="0"/>
              <a:t>distance for </a:t>
            </a:r>
            <a:r>
              <a:rPr lang="en-US" b="1" dirty="0"/>
              <a:t>lung </a:t>
            </a:r>
            <a:r>
              <a:rPr lang="en-US" b="1" dirty="0" err="1" smtClean="0"/>
              <a:t>haemorrhage</a:t>
            </a:r>
            <a:r>
              <a:rPr lang="en-US" b="1" dirty="0" smtClean="0"/>
              <a:t> </a:t>
            </a:r>
            <a:r>
              <a:rPr lang="en-US" b="1" dirty="0"/>
              <a:t>is 3.7 </a:t>
            </a:r>
            <a:r>
              <a:rPr lang="en-US" b="1" dirty="0" smtClean="0"/>
              <a:t>m</a:t>
            </a:r>
          </a:p>
          <a:p>
            <a:r>
              <a:rPr lang="en-US" dirty="0"/>
              <a:t>Safe distance </a:t>
            </a:r>
            <a:r>
              <a:rPr lang="en-US" dirty="0" smtClean="0"/>
              <a:t> for structural damages is  </a:t>
            </a:r>
            <a:r>
              <a:rPr lang="en-US" b="1" dirty="0"/>
              <a:t>20 </a:t>
            </a:r>
            <a:r>
              <a:rPr lang="en-US" b="1" dirty="0" smtClean="0"/>
              <a:t>m</a:t>
            </a:r>
            <a:endParaRPr lang="en-GB" b="1" dirty="0"/>
          </a:p>
          <a:p>
            <a:r>
              <a:rPr lang="en-US" b="1" dirty="0" smtClean="0"/>
              <a:t> </a:t>
            </a:r>
            <a:endParaRPr lang="en-US" i="1" dirty="0"/>
          </a:p>
        </p:txBody>
      </p:sp>
      <p:pic>
        <p:nvPicPr>
          <p:cNvPr id="22" name="Picture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24" y="5292725"/>
            <a:ext cx="3848100" cy="14287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E4DDC16-30EA-4245-B0CD-5BDB416DEA98}"/>
              </a:ext>
            </a:extLst>
          </p:cNvPr>
          <p:cNvSpPr txBox="1"/>
          <p:nvPr/>
        </p:nvSpPr>
        <p:spPr>
          <a:xfrm>
            <a:off x="298524" y="112144"/>
            <a:ext cx="1173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An example: risk assessment of the cryogenics /cryostat commissioning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2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lèche vers la droite 109"/>
          <p:cNvSpPr/>
          <p:nvPr/>
        </p:nvSpPr>
        <p:spPr>
          <a:xfrm>
            <a:off x="3031938" y="6321315"/>
            <a:ext cx="7389287" cy="5352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RISK ASSESSMENTS (ODH/Blast) </a:t>
            </a:r>
          </a:p>
        </p:txBody>
      </p:sp>
      <p:sp>
        <p:nvSpPr>
          <p:cNvPr id="129" name="ZoneTexte 10"/>
          <p:cNvSpPr txBox="1"/>
          <p:nvPr/>
        </p:nvSpPr>
        <p:spPr>
          <a:xfrm>
            <a:off x="-8463" y="9052"/>
            <a:ext cx="9895859" cy="46166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An example : Cryostat structure design and validation process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003" y="648348"/>
            <a:ext cx="11715003" cy="5825602"/>
            <a:chOff x="180004" y="634463"/>
            <a:chExt cx="11715003" cy="5825602"/>
          </a:xfrm>
        </p:grpSpPr>
        <p:sp>
          <p:nvSpPr>
            <p:cNvPr id="17" name="ZoneTexte 16"/>
            <p:cNvSpPr txBox="1"/>
            <p:nvPr/>
          </p:nvSpPr>
          <p:spPr>
            <a:xfrm rot="16200000">
              <a:off x="-190806" y="1981705"/>
              <a:ext cx="1326395" cy="584776"/>
            </a:xfrm>
            <a:prstGeom prst="rect">
              <a:avLst/>
            </a:prstGeom>
            <a:solidFill>
              <a:schemeClr val="accent6"/>
            </a:solidFill>
            <a:ln w="28575" cmpd="sng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Equipment responsible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-344322" y="4162182"/>
              <a:ext cx="1633428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EP Safety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Office/HSE Unit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11426" y="634463"/>
              <a:ext cx="10983581" cy="5825602"/>
              <a:chOff x="911426" y="634463"/>
              <a:chExt cx="10983581" cy="5825602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1134573" y="639371"/>
                <a:ext cx="146339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Initial safety declaration of equipment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911426" y="3516217"/>
                <a:ext cx="1872208" cy="246221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List of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hazards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r>
                  <a:rPr lang="en-GB" sz="1400" dirty="0" smtClean="0">
                    <a:solidFill>
                      <a:srgbClr val="0000FF"/>
                    </a:solidFill>
                  </a:rPr>
                  <a:t> </a:t>
                </a:r>
                <a:endParaRPr lang="en-GB" sz="1400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Applicable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rules and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regulations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Required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safety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checks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 / EP) 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Formal authorisation 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to start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design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(EP/ HSE) 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3085694" y="634463"/>
                <a:ext cx="150751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Design and fabrication of sub systems 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5094992" y="640520"/>
                <a:ext cx="130103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Installation</a:t>
                </a:r>
              </a:p>
              <a:p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56424" y="648959"/>
                <a:ext cx="3697423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Cryogenics/Cryostat commissioning </a:t>
                </a: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validation and sign-off process</a:t>
                </a:r>
              </a:p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5081534" y="3538946"/>
                <a:ext cx="1608333" cy="206210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Activity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safety 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analysis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b="1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Validation of the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activity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 with the assistance of HSE)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Supervision on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site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Flèche vers la droite 55"/>
              <p:cNvSpPr/>
              <p:nvPr/>
            </p:nvSpPr>
            <p:spPr>
              <a:xfrm>
                <a:off x="1201463" y="5924807"/>
                <a:ext cx="10693544" cy="535258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SAFETY FILE EDITION</a:t>
                </a:r>
              </a:p>
            </p:txBody>
          </p:sp>
          <p:sp>
            <p:nvSpPr>
              <p:cNvPr id="42" name="ZoneTexte 10"/>
              <p:cNvSpPr txBox="1"/>
              <p:nvPr/>
            </p:nvSpPr>
            <p:spPr>
              <a:xfrm>
                <a:off x="2867166" y="3518873"/>
                <a:ext cx="2042364" cy="160043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- </a:t>
                </a:r>
                <a:r>
                  <a:rPr lang="en-GB" sz="1400" dirty="0">
                    <a:solidFill>
                      <a:schemeClr val="tx1"/>
                    </a:solidFill>
                  </a:rPr>
                  <a:t>Equipment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 safety validation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by expert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engineer</a:t>
                </a:r>
              </a:p>
              <a:p>
                <a:r>
                  <a:rPr lang="en-GB" sz="1400" dirty="0" smtClean="0">
                    <a:solidFill>
                      <a:schemeClr val="tx1"/>
                    </a:solidFill>
                  </a:rPr>
                  <a:t>(mechanical, electrical, ..)</a:t>
                </a:r>
              </a:p>
              <a:p>
                <a:r>
                  <a:rPr lang="en-GB" sz="1400" b="1" dirty="0" smtClean="0">
                    <a:solidFill>
                      <a:srgbClr val="0000FF"/>
                    </a:solidFill>
                  </a:rPr>
                  <a:t>(HSE with the assistance of EP specialised safety officers)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3" name="ZoneTexte 52"/>
              <p:cNvSpPr txBox="1"/>
              <p:nvPr/>
            </p:nvSpPr>
            <p:spPr>
              <a:xfrm>
                <a:off x="6856425" y="3476555"/>
                <a:ext cx="1617120" cy="2492990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- Safety inspections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(HSE/EP)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Required safety systems </a:t>
                </a:r>
                <a:r>
                  <a:rPr lang="en-GB" sz="1400" dirty="0">
                    <a:solidFill>
                      <a:schemeClr val="tx1"/>
                    </a:solidFill>
                  </a:rPr>
                  <a:t>commissioned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 with the assistance of EN/BE/TE dep.) </a:t>
                </a:r>
                <a:endParaRPr lang="en-GB" sz="1400" b="1" dirty="0">
                  <a:solidFill>
                    <a:srgbClr val="0000FF"/>
                  </a:solidFill>
                </a:endParaRPr>
              </a:p>
              <a:p>
                <a:endParaRPr lang="en-GB" sz="800" b="1" dirty="0">
                  <a:solidFill>
                    <a:schemeClr val="tx1"/>
                  </a:solidFill>
                </a:endParaRP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- </a:t>
                </a:r>
                <a:r>
                  <a:rPr lang="en-GB" sz="1400" dirty="0">
                    <a:solidFill>
                      <a:schemeClr val="tx1"/>
                    </a:solidFill>
                  </a:rPr>
                  <a:t>Organisational Safety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procedures validated 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(EP) 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1" name="ZoneTexte 10"/>
              <p:cNvSpPr txBox="1"/>
              <p:nvPr/>
            </p:nvSpPr>
            <p:spPr>
              <a:xfrm>
                <a:off x="3085694" y="1734030"/>
                <a:ext cx="1507510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Mechanical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calculations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Certificates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Tests results</a:t>
                </a:r>
              </a:p>
            </p:txBody>
          </p:sp>
          <p:sp>
            <p:nvSpPr>
              <p:cNvPr id="143" name="ZoneTexte 10"/>
              <p:cNvSpPr txBox="1"/>
              <p:nvPr/>
            </p:nvSpPr>
            <p:spPr>
              <a:xfrm>
                <a:off x="4990255" y="1722905"/>
                <a:ext cx="1503417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Activity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declaration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Detailed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installation info</a:t>
                </a:r>
              </a:p>
            </p:txBody>
          </p:sp>
          <p:sp>
            <p:nvSpPr>
              <p:cNvPr id="151" name="ZoneTexte 52"/>
              <p:cNvSpPr txBox="1"/>
              <p:nvPr/>
            </p:nvSpPr>
            <p:spPr>
              <a:xfrm>
                <a:off x="8473545" y="2328580"/>
                <a:ext cx="2083096" cy="181588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- Cryogenics/Cryostat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equipment</a:t>
                </a:r>
                <a:r>
                  <a:rPr lang="en-GB" sz="1600" dirty="0">
                    <a:solidFill>
                      <a:schemeClr val="tx1"/>
                    </a:solidFill>
                  </a:rPr>
                  <a:t> and related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safety systems </a:t>
                </a:r>
                <a:r>
                  <a:rPr lang="en-GB" sz="1600" dirty="0">
                    <a:solidFill>
                      <a:schemeClr val="tx1"/>
                    </a:solidFill>
                  </a:rPr>
                  <a:t>installed, tested and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validated</a:t>
                </a:r>
                <a:r>
                  <a:rPr lang="en-GB" sz="1600" dirty="0">
                    <a:solidFill>
                      <a:schemeClr val="tx1"/>
                    </a:solidFill>
                  </a:rPr>
                  <a:t> as required</a:t>
                </a:r>
              </a:p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GB" sz="1600" b="1" dirty="0" smtClean="0">
                    <a:solidFill>
                      <a:schemeClr val="tx1"/>
                    </a:solidFill>
                  </a:rPr>
                  <a:t>Safety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file validated </a:t>
                </a:r>
                <a:endParaRPr lang="en-GB" sz="1600" b="1" dirty="0" smtClean="0">
                  <a:solidFill>
                    <a:schemeClr val="tx1"/>
                  </a:solidFill>
                </a:endParaRPr>
              </a:p>
              <a:p>
                <a:r>
                  <a:rPr lang="en-GB" sz="1600" b="1" dirty="0" smtClean="0">
                    <a:solidFill>
                      <a:srgbClr val="0000FF"/>
                    </a:solidFill>
                  </a:rPr>
                  <a:t>(inter-departmental)</a:t>
                </a:r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95" name="ZoneTexte 10"/>
              <p:cNvSpPr txBox="1"/>
              <p:nvPr/>
            </p:nvSpPr>
            <p:spPr>
              <a:xfrm rot="5400000">
                <a:off x="9241766" y="3030268"/>
                <a:ext cx="4937148" cy="369332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Cryogenics/Cryostat commissioning authorised </a:t>
                </a:r>
              </a:p>
            </p:txBody>
          </p:sp>
          <p:sp>
            <p:nvSpPr>
              <p:cNvPr id="196" name="Striped Right Arrow 195"/>
              <p:cNvSpPr/>
              <p:nvPr/>
            </p:nvSpPr>
            <p:spPr>
              <a:xfrm>
                <a:off x="10649444" y="2818664"/>
                <a:ext cx="780634" cy="539300"/>
              </a:xfrm>
              <a:prstGeom prst="stripedRight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ight Arrow 37">
                <a:extLst>
                  <a:ext uri="{FF2B5EF4-FFF2-40B4-BE49-F238E27FC236}">
                    <a16:creationId xmlns:a16="http://schemas.microsoft.com/office/drawing/2014/main" xmlns="" id="{DCA42B78-0BE0-E947-80FB-AE8A08BA87C4}"/>
                  </a:ext>
                </a:extLst>
              </p:cNvPr>
              <p:cNvSpPr/>
              <p:nvPr/>
            </p:nvSpPr>
            <p:spPr>
              <a:xfrm>
                <a:off x="2659808" y="934537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ight Arrow 72">
                <a:extLst>
                  <a:ext uri="{FF2B5EF4-FFF2-40B4-BE49-F238E27FC236}">
                    <a16:creationId xmlns:a16="http://schemas.microsoft.com/office/drawing/2014/main" xmlns="" id="{57B13356-7F8C-814F-BD0F-7019FA8B5ED1}"/>
                  </a:ext>
                </a:extLst>
              </p:cNvPr>
              <p:cNvSpPr/>
              <p:nvPr/>
            </p:nvSpPr>
            <p:spPr>
              <a:xfrm>
                <a:off x="6439201" y="912753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ight Arrow 73">
                <a:extLst>
                  <a:ext uri="{FF2B5EF4-FFF2-40B4-BE49-F238E27FC236}">
                    <a16:creationId xmlns:a16="http://schemas.microsoft.com/office/drawing/2014/main" xmlns="" id="{3FD70843-4C0A-4447-9F99-678AF9C9FDCD}"/>
                  </a:ext>
                </a:extLst>
              </p:cNvPr>
              <p:cNvSpPr/>
              <p:nvPr/>
            </p:nvSpPr>
            <p:spPr>
              <a:xfrm>
                <a:off x="4664753" y="895029"/>
                <a:ext cx="394683" cy="32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ZoneTexte 10">
                <a:extLst>
                  <a:ext uri="{FF2B5EF4-FFF2-40B4-BE49-F238E27FC236}">
                    <a16:creationId xmlns:a16="http://schemas.microsoft.com/office/drawing/2014/main" xmlns="" id="{60CDD7D3-849D-084C-AB64-EF3C7BDC4D55}"/>
                  </a:ext>
                </a:extLst>
              </p:cNvPr>
              <p:cNvSpPr txBox="1"/>
              <p:nvPr/>
            </p:nvSpPr>
            <p:spPr>
              <a:xfrm>
                <a:off x="6859784" y="1747528"/>
                <a:ext cx="1331764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Write operational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procedures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- Perform </a:t>
                </a:r>
                <a:r>
                  <a:rPr lang="en-GB" sz="1400" b="1" dirty="0">
                    <a:solidFill>
                      <a:schemeClr val="tx1"/>
                    </a:solidFill>
                  </a:rPr>
                  <a:t>tests</a:t>
                </a:r>
              </a:p>
            </p:txBody>
          </p:sp>
          <p:sp>
            <p:nvSpPr>
              <p:cNvPr id="81" name="ZoneTexte 10">
                <a:extLst>
                  <a:ext uri="{FF2B5EF4-FFF2-40B4-BE49-F238E27FC236}">
                    <a16:creationId xmlns:a16="http://schemas.microsoft.com/office/drawing/2014/main" xmlns="" id="{7B811A05-3C58-2B45-AE41-3C3D5DFD6C86}"/>
                  </a:ext>
                </a:extLst>
              </p:cNvPr>
              <p:cNvSpPr txBox="1"/>
              <p:nvPr/>
            </p:nvSpPr>
            <p:spPr>
              <a:xfrm>
                <a:off x="1200389" y="1729212"/>
                <a:ext cx="1397581" cy="95410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- Detailed description of the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system</a:t>
                </a: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Up-Down Arrow 43">
                <a:extLst>
                  <a:ext uri="{FF2B5EF4-FFF2-40B4-BE49-F238E27FC236}">
                    <a16:creationId xmlns:a16="http://schemas.microsoft.com/office/drawing/2014/main" xmlns="" id="{2C2E11A1-B712-AD4C-9B2E-00B129ADF28B}"/>
                  </a:ext>
                </a:extLst>
              </p:cNvPr>
              <p:cNvSpPr/>
              <p:nvPr/>
            </p:nvSpPr>
            <p:spPr>
              <a:xfrm>
                <a:off x="1809489" y="2767599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Up-Down Arrow 85">
                <a:extLst>
                  <a:ext uri="{FF2B5EF4-FFF2-40B4-BE49-F238E27FC236}">
                    <a16:creationId xmlns:a16="http://schemas.microsoft.com/office/drawing/2014/main" xmlns="" id="{715C337C-8998-3B4F-B347-CB6CE1DB89B1}"/>
                  </a:ext>
                </a:extLst>
              </p:cNvPr>
              <p:cNvSpPr/>
              <p:nvPr/>
            </p:nvSpPr>
            <p:spPr>
              <a:xfrm>
                <a:off x="3699220" y="2791074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Up-Down Arrow 86">
                <a:extLst>
                  <a:ext uri="{FF2B5EF4-FFF2-40B4-BE49-F238E27FC236}">
                    <a16:creationId xmlns:a16="http://schemas.microsoft.com/office/drawing/2014/main" xmlns="" id="{34C9A531-16A5-C84F-BD53-2EDA16986773}"/>
                  </a:ext>
                </a:extLst>
              </p:cNvPr>
              <p:cNvSpPr/>
              <p:nvPr/>
            </p:nvSpPr>
            <p:spPr>
              <a:xfrm>
                <a:off x="7376173" y="2784904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Up-Down Arrow 89">
                <a:extLst>
                  <a:ext uri="{FF2B5EF4-FFF2-40B4-BE49-F238E27FC236}">
                    <a16:creationId xmlns:a16="http://schemas.microsoft.com/office/drawing/2014/main" xmlns="" id="{C4567107-0E5D-1744-8D5C-6788D619882E}"/>
                  </a:ext>
                </a:extLst>
              </p:cNvPr>
              <p:cNvSpPr/>
              <p:nvPr/>
            </p:nvSpPr>
            <p:spPr>
              <a:xfrm>
                <a:off x="5634520" y="2806692"/>
                <a:ext cx="179380" cy="63962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ZoneTexte 10"/>
              <p:cNvSpPr txBox="1"/>
              <p:nvPr/>
            </p:nvSpPr>
            <p:spPr>
              <a:xfrm>
                <a:off x="8763286" y="4318219"/>
                <a:ext cx="1886158" cy="1477328"/>
              </a:xfrm>
              <a:prstGeom prst="rect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Safety Permit</a:t>
                </a:r>
              </a:p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signed off</a:t>
                </a:r>
                <a:r>
                  <a:rPr lang="en-GB" b="1" dirty="0" smtClean="0">
                    <a:solidFill>
                      <a:schemeClr val="tx1"/>
                    </a:solidFill>
                  </a:rPr>
                  <a:t>!</a:t>
                </a:r>
              </a:p>
              <a:p>
                <a:pPr algn="ctr"/>
                <a:r>
                  <a:rPr lang="en-GB" b="1" dirty="0">
                    <a:solidFill>
                      <a:srgbClr val="0000FF"/>
                    </a:solidFill>
                  </a:rPr>
                  <a:t>(inter-</a:t>
                </a:r>
                <a:r>
                  <a:rPr lang="en-GB" b="1" dirty="0" smtClean="0">
                    <a:solidFill>
                      <a:srgbClr val="0000FF"/>
                    </a:solidFill>
                  </a:rPr>
                  <a:t>departmental</a:t>
                </a:r>
                <a:r>
                  <a:rPr lang="en-GB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algn="ctr"/>
                <a:endParaRPr lang="en-GB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2838299" y="560363"/>
            <a:ext cx="2123089" cy="546797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779765" y="574282"/>
            <a:ext cx="1664913" cy="546797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041149" y="2798789"/>
            <a:ext cx="4403529" cy="593834"/>
          </a:xfrm>
          <a:prstGeom prst="rightArrow">
            <a:avLst>
              <a:gd name="adj1" fmla="val 15697"/>
              <a:gd name="adj2" fmla="val 50000"/>
            </a:avLst>
          </a:prstGeom>
          <a:gradFill flip="none" rotWithShape="1">
            <a:gsLst>
              <a:gs pos="66000">
                <a:srgbClr val="FF0000">
                  <a:alpha val="95000"/>
                </a:srgbClr>
              </a:gs>
              <a:gs pos="100000">
                <a:srgbClr val="FFFFFF">
                  <a:alpha val="95000"/>
                </a:srgbClr>
              </a:gs>
            </a:gsLst>
            <a:lin ang="1716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7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2212</Words>
  <Application>Microsoft Macintosh PowerPoint</Application>
  <PresentationFormat>Custom</PresentationFormat>
  <Paragraphs>431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Thème Office</vt:lpstr>
      <vt:lpstr>CERN Experiments Safety Validation and sign-off Process</vt:lpstr>
      <vt:lpstr>PowerPoint Presentation</vt:lpstr>
      <vt:lpstr>An example: the ProtoDUNE experiments at CERN - NP04 as part of the general Neutrino Platform step by step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alexandre.desmarest@gmail.com</dc:creator>
  <cp:lastModifiedBy>Olga Beltramello</cp:lastModifiedBy>
  <cp:revision>158</cp:revision>
  <dcterms:created xsi:type="dcterms:W3CDTF">2017-12-12T16:18:21Z</dcterms:created>
  <dcterms:modified xsi:type="dcterms:W3CDTF">2019-05-15T11:36:25Z</dcterms:modified>
</cp:coreProperties>
</file>