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85" r:id="rId4"/>
    <p:sldId id="258" r:id="rId5"/>
    <p:sldId id="283" r:id="rId6"/>
    <p:sldId id="260" r:id="rId7"/>
    <p:sldId id="290" r:id="rId8"/>
    <p:sldId id="291" r:id="rId9"/>
    <p:sldId id="284" r:id="rId10"/>
    <p:sldId id="276" r:id="rId11"/>
    <p:sldId id="274" r:id="rId12"/>
    <p:sldId id="279" r:id="rId13"/>
    <p:sldId id="275" r:id="rId14"/>
    <p:sldId id="286" r:id="rId15"/>
    <p:sldId id="288" r:id="rId16"/>
    <p:sldId id="277" r:id="rId17"/>
    <p:sldId id="278" r:id="rId18"/>
    <p:sldId id="29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nt Cubbon" initials="GC" lastIdx="1" clrIdx="0">
    <p:extLst>
      <p:ext uri="{19B8F6BF-5375-455C-9EA6-DF929625EA0E}">
        <p15:presenceInfo xmlns:p15="http://schemas.microsoft.com/office/powerpoint/2012/main" userId="S-1-5-21-4142797139-2987544416-1137214568-12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1C5E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9" autoAdjust="0"/>
    <p:restoredTop sz="94660"/>
  </p:normalViewPr>
  <p:slideViewPr>
    <p:cSldViewPr>
      <p:cViewPr varScale="1">
        <p:scale>
          <a:sx n="63" d="100"/>
          <a:sy n="63" d="100"/>
        </p:scale>
        <p:origin x="1304" y="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Sheet1!$R$4</c:f>
              <c:strCache>
                <c:ptCount val="1"/>
                <c:pt idx="0">
                  <c:v>Identified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Sheet1!$Q$5:$Q$18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Sheet1!$R$5:$R$18</c:f>
              <c:numCache>
                <c:formatCode>General</c:formatCode>
                <c:ptCount val="14"/>
                <c:pt idx="0">
                  <c:v>157</c:v>
                </c:pt>
                <c:pt idx="1">
                  <c:v>96</c:v>
                </c:pt>
                <c:pt idx="2">
                  <c:v>100</c:v>
                </c:pt>
                <c:pt idx="3">
                  <c:v>47</c:v>
                </c:pt>
                <c:pt idx="4">
                  <c:v>45</c:v>
                </c:pt>
                <c:pt idx="5">
                  <c:v>68</c:v>
                </c:pt>
                <c:pt idx="6">
                  <c:v>73</c:v>
                </c:pt>
                <c:pt idx="7">
                  <c:v>90</c:v>
                </c:pt>
                <c:pt idx="8">
                  <c:v>52</c:v>
                </c:pt>
                <c:pt idx="9">
                  <c:v>88</c:v>
                </c:pt>
                <c:pt idx="10">
                  <c:v>89</c:v>
                </c:pt>
                <c:pt idx="11">
                  <c:v>110</c:v>
                </c:pt>
                <c:pt idx="12">
                  <c:v>144</c:v>
                </c:pt>
                <c:pt idx="13">
                  <c:v>134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9B-4F2F-A6B1-52C5F35B1F50}"/>
            </c:ext>
          </c:extLst>
        </c:ser>
        <c:ser>
          <c:idx val="1"/>
          <c:order val="1"/>
          <c:tx>
            <c:strRef>
              <c:f>Sheet1!$S$4</c:f>
              <c:strCache>
                <c:ptCount val="1"/>
                <c:pt idx="0">
                  <c:v>Completed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Sheet1!$Q$5:$Q$18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Sheet1!$S$5:$S$18</c:f>
              <c:numCache>
                <c:formatCode>General</c:formatCode>
                <c:ptCount val="14"/>
                <c:pt idx="0">
                  <c:v>56</c:v>
                </c:pt>
                <c:pt idx="1">
                  <c:v>133</c:v>
                </c:pt>
                <c:pt idx="2">
                  <c:v>105</c:v>
                </c:pt>
                <c:pt idx="3">
                  <c:v>57</c:v>
                </c:pt>
                <c:pt idx="4">
                  <c:v>66</c:v>
                </c:pt>
                <c:pt idx="5">
                  <c:v>69</c:v>
                </c:pt>
                <c:pt idx="6">
                  <c:v>66</c:v>
                </c:pt>
                <c:pt idx="7">
                  <c:v>76</c:v>
                </c:pt>
                <c:pt idx="8">
                  <c:v>61</c:v>
                </c:pt>
                <c:pt idx="9">
                  <c:v>97</c:v>
                </c:pt>
                <c:pt idx="10">
                  <c:v>114</c:v>
                </c:pt>
                <c:pt idx="11">
                  <c:v>104</c:v>
                </c:pt>
                <c:pt idx="12">
                  <c:v>148</c:v>
                </c:pt>
                <c:pt idx="13">
                  <c:v>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9B-4F2F-A6B1-52C5F35B1F50}"/>
            </c:ext>
          </c:extLst>
        </c:ser>
        <c:ser>
          <c:idx val="2"/>
          <c:order val="2"/>
          <c:tx>
            <c:strRef>
              <c:f>Sheet1!$T$4</c:f>
              <c:strCache>
                <c:ptCount val="1"/>
                <c:pt idx="0">
                  <c:v>Remaining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Sheet1!$Q$5:$Q$18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Sheet1!$T$5:$T$18</c:f>
              <c:numCache>
                <c:formatCode>General</c:formatCode>
                <c:ptCount val="14"/>
                <c:pt idx="0">
                  <c:v>101</c:v>
                </c:pt>
                <c:pt idx="1">
                  <c:v>64</c:v>
                </c:pt>
                <c:pt idx="2">
                  <c:v>59</c:v>
                </c:pt>
                <c:pt idx="3">
                  <c:v>49</c:v>
                </c:pt>
                <c:pt idx="4">
                  <c:v>28</c:v>
                </c:pt>
                <c:pt idx="5">
                  <c:v>27</c:v>
                </c:pt>
                <c:pt idx="6">
                  <c:v>34</c:v>
                </c:pt>
                <c:pt idx="7">
                  <c:v>48</c:v>
                </c:pt>
                <c:pt idx="8">
                  <c:v>39</c:v>
                </c:pt>
                <c:pt idx="9">
                  <c:v>30</c:v>
                </c:pt>
                <c:pt idx="10">
                  <c:v>5</c:v>
                </c:pt>
                <c:pt idx="11">
                  <c:v>11</c:v>
                </c:pt>
                <c:pt idx="12">
                  <c:v>7</c:v>
                </c:pt>
                <c:pt idx="13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F9B-4F2F-A6B1-52C5F35B1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6772399"/>
        <c:axId val="519389103"/>
      </c:lineChart>
      <c:catAx>
        <c:axId val="596772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389103"/>
        <c:crosses val="autoZero"/>
        <c:auto val="1"/>
        <c:lblAlgn val="ctr"/>
        <c:lblOffset val="100"/>
        <c:noMultiLvlLbl val="0"/>
      </c:catAx>
      <c:valAx>
        <c:axId val="519389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6772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Sheet1!$R$4</c:f>
              <c:strCache>
                <c:ptCount val="1"/>
                <c:pt idx="0">
                  <c:v>Identified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Sheet1!$Q$5:$Q$18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Sheet1!$R$5:$R$18</c:f>
              <c:numCache>
                <c:formatCode>General</c:formatCode>
                <c:ptCount val="14"/>
                <c:pt idx="0">
                  <c:v>157</c:v>
                </c:pt>
                <c:pt idx="1">
                  <c:v>96</c:v>
                </c:pt>
                <c:pt idx="2">
                  <c:v>100</c:v>
                </c:pt>
                <c:pt idx="3">
                  <c:v>47</c:v>
                </c:pt>
                <c:pt idx="4">
                  <c:v>45</c:v>
                </c:pt>
                <c:pt idx="5">
                  <c:v>68</c:v>
                </c:pt>
                <c:pt idx="6">
                  <c:v>73</c:v>
                </c:pt>
                <c:pt idx="7">
                  <c:v>90</c:v>
                </c:pt>
                <c:pt idx="8">
                  <c:v>52</c:v>
                </c:pt>
                <c:pt idx="9">
                  <c:v>88</c:v>
                </c:pt>
                <c:pt idx="10">
                  <c:v>89</c:v>
                </c:pt>
                <c:pt idx="11">
                  <c:v>110</c:v>
                </c:pt>
                <c:pt idx="12">
                  <c:v>144</c:v>
                </c:pt>
                <c:pt idx="13">
                  <c:v>134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9B-4F2F-A6B1-52C5F35B1F50}"/>
            </c:ext>
          </c:extLst>
        </c:ser>
        <c:ser>
          <c:idx val="1"/>
          <c:order val="1"/>
          <c:tx>
            <c:strRef>
              <c:f>Sheet1!$S$4</c:f>
              <c:strCache>
                <c:ptCount val="1"/>
                <c:pt idx="0">
                  <c:v>Completed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Sheet1!$Q$5:$Q$18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Sheet1!$S$5:$S$18</c:f>
              <c:numCache>
                <c:formatCode>General</c:formatCode>
                <c:ptCount val="14"/>
                <c:pt idx="0">
                  <c:v>56</c:v>
                </c:pt>
                <c:pt idx="1">
                  <c:v>133</c:v>
                </c:pt>
                <c:pt idx="2">
                  <c:v>105</c:v>
                </c:pt>
                <c:pt idx="3">
                  <c:v>57</c:v>
                </c:pt>
                <c:pt idx="4">
                  <c:v>66</c:v>
                </c:pt>
                <c:pt idx="5">
                  <c:v>69</c:v>
                </c:pt>
                <c:pt idx="6">
                  <c:v>66</c:v>
                </c:pt>
                <c:pt idx="7">
                  <c:v>76</c:v>
                </c:pt>
                <c:pt idx="8">
                  <c:v>61</c:v>
                </c:pt>
                <c:pt idx="9">
                  <c:v>97</c:v>
                </c:pt>
                <c:pt idx="10">
                  <c:v>114</c:v>
                </c:pt>
                <c:pt idx="11">
                  <c:v>104</c:v>
                </c:pt>
                <c:pt idx="12">
                  <c:v>148</c:v>
                </c:pt>
                <c:pt idx="13">
                  <c:v>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9B-4F2F-A6B1-52C5F35B1F50}"/>
            </c:ext>
          </c:extLst>
        </c:ser>
        <c:ser>
          <c:idx val="2"/>
          <c:order val="2"/>
          <c:tx>
            <c:strRef>
              <c:f>Sheet1!$T$4</c:f>
              <c:strCache>
                <c:ptCount val="1"/>
                <c:pt idx="0">
                  <c:v>Remaining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Sheet1!$Q$5:$Q$18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Sheet1!$T$5:$T$18</c:f>
              <c:numCache>
                <c:formatCode>General</c:formatCode>
                <c:ptCount val="14"/>
                <c:pt idx="0">
                  <c:v>101</c:v>
                </c:pt>
                <c:pt idx="1">
                  <c:v>64</c:v>
                </c:pt>
                <c:pt idx="2">
                  <c:v>59</c:v>
                </c:pt>
                <c:pt idx="3">
                  <c:v>49</c:v>
                </c:pt>
                <c:pt idx="4">
                  <c:v>28</c:v>
                </c:pt>
                <c:pt idx="5">
                  <c:v>27</c:v>
                </c:pt>
                <c:pt idx="6">
                  <c:v>34</c:v>
                </c:pt>
                <c:pt idx="7">
                  <c:v>48</c:v>
                </c:pt>
                <c:pt idx="8">
                  <c:v>39</c:v>
                </c:pt>
                <c:pt idx="9">
                  <c:v>30</c:v>
                </c:pt>
                <c:pt idx="10">
                  <c:v>5</c:v>
                </c:pt>
                <c:pt idx="11">
                  <c:v>11</c:v>
                </c:pt>
                <c:pt idx="12">
                  <c:v>7</c:v>
                </c:pt>
                <c:pt idx="13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F9B-4F2F-A6B1-52C5F35B1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6772399"/>
        <c:axId val="519389103"/>
      </c:lineChart>
      <c:catAx>
        <c:axId val="596772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389103"/>
        <c:crosses val="autoZero"/>
        <c:auto val="1"/>
        <c:lblAlgn val="ctr"/>
        <c:lblOffset val="100"/>
        <c:noMultiLvlLbl val="0"/>
      </c:catAx>
      <c:valAx>
        <c:axId val="519389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6772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OHSC Inspection Findings</a:t>
            </a:r>
          </a:p>
        </c:rich>
      </c:tx>
      <c:layout>
        <c:manualLayout>
          <c:xMode val="edge"/>
          <c:yMode val="edge"/>
          <c:x val="0.17310182612458985"/>
          <c:y val="2.77778192341157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Sheet1!$V$4</c:f>
              <c:strCache>
                <c:ptCount val="1"/>
                <c:pt idx="0">
                  <c:v>Identified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Sheet1!$T$5:$T$10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Sheet1!$V$5:$V$10</c:f>
              <c:numCache>
                <c:formatCode>General</c:formatCode>
                <c:ptCount val="6"/>
                <c:pt idx="0">
                  <c:v>52</c:v>
                </c:pt>
                <c:pt idx="1">
                  <c:v>88</c:v>
                </c:pt>
                <c:pt idx="2">
                  <c:v>89</c:v>
                </c:pt>
                <c:pt idx="3">
                  <c:v>110</c:v>
                </c:pt>
                <c:pt idx="4">
                  <c:v>144</c:v>
                </c:pt>
                <c:pt idx="5">
                  <c:v>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45-4607-996C-027EE8A2C7C9}"/>
            </c:ext>
          </c:extLst>
        </c:ser>
        <c:ser>
          <c:idx val="2"/>
          <c:order val="2"/>
          <c:tx>
            <c:strRef>
              <c:f>Sheet1!$W$4</c:f>
              <c:strCache>
                <c:ptCount val="1"/>
                <c:pt idx="0">
                  <c:v>Completed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Sheet1!$T$5:$T$10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Sheet1!$W$5:$W$10</c:f>
              <c:numCache>
                <c:formatCode>General</c:formatCode>
                <c:ptCount val="6"/>
                <c:pt idx="0">
                  <c:v>61</c:v>
                </c:pt>
                <c:pt idx="1">
                  <c:v>97</c:v>
                </c:pt>
                <c:pt idx="2">
                  <c:v>114</c:v>
                </c:pt>
                <c:pt idx="3">
                  <c:v>104</c:v>
                </c:pt>
                <c:pt idx="4">
                  <c:v>148</c:v>
                </c:pt>
                <c:pt idx="5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45-4607-996C-027EE8A2C7C9}"/>
            </c:ext>
          </c:extLst>
        </c:ser>
        <c:ser>
          <c:idx val="3"/>
          <c:order val="3"/>
          <c:tx>
            <c:strRef>
              <c:f>Sheet1!$X$4</c:f>
              <c:strCache>
                <c:ptCount val="1"/>
                <c:pt idx="0">
                  <c:v>Remaining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Sheet1!$T$5:$T$10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Sheet1!$X$5:$X$10</c:f>
              <c:numCache>
                <c:formatCode>General</c:formatCode>
                <c:ptCount val="6"/>
                <c:pt idx="0">
                  <c:v>39</c:v>
                </c:pt>
                <c:pt idx="1">
                  <c:v>30</c:v>
                </c:pt>
                <c:pt idx="2">
                  <c:v>5</c:v>
                </c:pt>
                <c:pt idx="3">
                  <c:v>11</c:v>
                </c:pt>
                <c:pt idx="4">
                  <c:v>7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945-4607-996C-027EE8A2C7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7880335"/>
        <c:axId val="1703952399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Sheet1!$U$4</c15:sqref>
                        </c15:formulaRef>
                      </c:ext>
                    </c:extLst>
                    <c:strCache>
                      <c:ptCount val="1"/>
                      <c:pt idx="0">
                        <c:v>Carry Forward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Sheet1!$T$5:$T$10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Sheet1!$U$5:$U$10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48</c:v>
                      </c:pt>
                      <c:pt idx="1">
                        <c:v>39</c:v>
                      </c:pt>
                      <c:pt idx="2">
                        <c:v>30</c:v>
                      </c:pt>
                      <c:pt idx="3">
                        <c:v>5</c:v>
                      </c:pt>
                      <c:pt idx="4">
                        <c:v>11</c:v>
                      </c:pt>
                      <c:pt idx="5">
                        <c:v>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E945-4607-996C-027EE8A2C7C9}"/>
                  </c:ext>
                </c:extLst>
              </c15:ser>
            </c15:filteredBarSeries>
          </c:ext>
        </c:extLst>
      </c:barChart>
      <c:catAx>
        <c:axId val="1657880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3952399"/>
        <c:crosses val="autoZero"/>
        <c:auto val="1"/>
        <c:lblAlgn val="ctr"/>
        <c:lblOffset val="100"/>
        <c:tickLblSkip val="1"/>
        <c:noMultiLvlLbl val="0"/>
      </c:catAx>
      <c:valAx>
        <c:axId val="1703952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7880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822257217847769"/>
          <c:y val="0.94541104564726608"/>
          <c:w val="0.66217042869641296"/>
          <c:h val="3.93359396509002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0.09622</cdr:x>
      <cdr:y>0.8943</cdr:y>
    </cdr:from>
    <cdr:to>
      <cdr:x>0.09622</cdr:x>
      <cdr:y>1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46B89617-7D5B-4853-897D-1DD22D21CD34}"/>
            </a:ext>
          </a:extLst>
        </cdr:cNvPr>
        <cdr:cNvCxnSpPr/>
      </cdr:nvCxnSpPr>
      <cdr:spPr>
        <a:xfrm xmlns:a="http://schemas.openxmlformats.org/drawingml/2006/main">
          <a:off x="576064" y="3302942"/>
          <a:ext cx="0" cy="390376"/>
        </a:xfrm>
        <a:prstGeom xmlns:a="http://schemas.openxmlformats.org/drawingml/2006/main" prst="straightConnector1">
          <a:avLst/>
        </a:prstGeom>
        <a:ln xmlns:a="http://schemas.openxmlformats.org/drawingml/2006/main" w="69850">
          <a:headEnd type="triangle"/>
          <a:tailEnd type="non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0.09622</cdr:x>
      <cdr:y>0.8943</cdr:y>
    </cdr:from>
    <cdr:to>
      <cdr:x>0.09622</cdr:x>
      <cdr:y>1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46B89617-7D5B-4853-897D-1DD22D21CD34}"/>
            </a:ext>
          </a:extLst>
        </cdr:cNvPr>
        <cdr:cNvCxnSpPr/>
      </cdr:nvCxnSpPr>
      <cdr:spPr>
        <a:xfrm xmlns:a="http://schemas.openxmlformats.org/drawingml/2006/main">
          <a:off x="576064" y="3302942"/>
          <a:ext cx="0" cy="390376"/>
        </a:xfrm>
        <a:prstGeom xmlns:a="http://schemas.openxmlformats.org/drawingml/2006/main" prst="straightConnector1">
          <a:avLst/>
        </a:prstGeom>
        <a:ln xmlns:a="http://schemas.openxmlformats.org/drawingml/2006/main" w="69850">
          <a:headEnd type="triangle"/>
          <a:tailEnd type="non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386104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464F-1C53-4D89-B18D-B764F913530B}" type="datetimeFigureOut">
              <a:rPr lang="en-CA" smtClean="0"/>
              <a:pPr/>
              <a:t>2019-05-14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234C-A580-4BC0-B465-9DD9CC3EE666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464F-1C53-4D89-B18D-B764F913530B}" type="datetimeFigureOut">
              <a:rPr lang="en-CA" smtClean="0"/>
              <a:pPr/>
              <a:t>2019-05-14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234C-A580-4BC0-B465-9DD9CC3EE666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464F-1C53-4D89-B18D-B764F913530B}" type="datetimeFigureOut">
              <a:rPr lang="en-CA" smtClean="0"/>
              <a:pPr/>
              <a:t>2019-05-14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234C-A580-4BC0-B465-9DD9CC3EE666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464F-1C53-4D89-B18D-B764F913530B}" type="datetimeFigureOut">
              <a:rPr lang="en-CA" smtClean="0"/>
              <a:pPr/>
              <a:t>2019-05-14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234C-A580-4BC0-B465-9DD9CC3EE666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464F-1C53-4D89-B18D-B764F913530B}" type="datetimeFigureOut">
              <a:rPr lang="en-CA" smtClean="0"/>
              <a:pPr/>
              <a:t>2019-05-14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234C-A580-4BC0-B465-9DD9CC3EE666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464F-1C53-4D89-B18D-B764F913530B}" type="datetimeFigureOut">
              <a:rPr lang="en-CA" smtClean="0"/>
              <a:pPr/>
              <a:t>2019-05-14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234C-A580-4BC0-B465-9DD9CC3EE666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464F-1C53-4D89-B18D-B764F913530B}" type="datetimeFigureOut">
              <a:rPr lang="en-CA" smtClean="0"/>
              <a:pPr/>
              <a:t>2019-05-14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234C-A580-4BC0-B465-9DD9CC3EE666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464F-1C53-4D89-B18D-B764F913530B}" type="datetimeFigureOut">
              <a:rPr lang="en-CA" smtClean="0"/>
              <a:pPr/>
              <a:t>2019-05-14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234C-A580-4BC0-B465-9DD9CC3EE666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464F-1C53-4D89-B18D-B764F913530B}" type="datetimeFigureOut">
              <a:rPr lang="en-CA" smtClean="0"/>
              <a:pPr/>
              <a:t>2019-05-14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234C-A580-4BC0-B465-9DD9CC3EE666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464F-1C53-4D89-B18D-B764F913530B}" type="datetimeFigureOut">
              <a:rPr lang="en-CA" smtClean="0"/>
              <a:pPr/>
              <a:t>2019-05-14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234C-A580-4BC0-B465-9DD9CC3EE666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464F-1C53-4D89-B18D-B764F913530B}" type="datetimeFigureOut">
              <a:rPr lang="en-CA" smtClean="0"/>
              <a:pPr/>
              <a:t>2019-05-14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8234C-A580-4BC0-B465-9DD9CC3EE666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B464F-1C53-4D89-B18D-B764F913530B}" type="datetimeFigureOut">
              <a:rPr lang="en-CA" smtClean="0"/>
              <a:pPr/>
              <a:t>2019-05-14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8234C-A580-4BC0-B465-9DD9CC3EE666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>
            <a:lum bright="26000"/>
          </a:blip>
          <a:srcRect/>
          <a:stretch>
            <a:fillRect/>
          </a:stretch>
        </p:blipFill>
        <p:spPr bwMode="auto">
          <a:xfrm rot="10800000">
            <a:off x="0" y="6237311"/>
            <a:ext cx="9144000" cy="6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33766" y="6237312"/>
            <a:ext cx="578594" cy="49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421C5E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421C5E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421C5E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21C5E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21C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421C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4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980723"/>
            <a:ext cx="7772400" cy="1470025"/>
          </a:xfrm>
        </p:spPr>
        <p:txBody>
          <a:bodyPr>
            <a:noAutofit/>
          </a:bodyPr>
          <a:lstStyle/>
          <a:p>
            <a:r>
              <a:rPr lang="en-CA" sz="4800" dirty="0"/>
              <a:t>Joint Workplace Safety Committee as a Reflection of Safety Culture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4636480"/>
            <a:ext cx="6400800" cy="17526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CA" dirty="0"/>
              <a:t>Grant Cubbon</a:t>
            </a:r>
          </a:p>
          <a:p>
            <a:pPr>
              <a:spcBef>
                <a:spcPts val="0"/>
              </a:spcBef>
            </a:pPr>
            <a:r>
              <a:rPr lang="en-CA" dirty="0"/>
              <a:t>Canadian Light Source </a:t>
            </a:r>
          </a:p>
          <a:p>
            <a:pPr>
              <a:spcBef>
                <a:spcPts val="0"/>
              </a:spcBef>
            </a:pPr>
            <a:r>
              <a:rPr lang="en-CA" dirty="0"/>
              <a:t>HSE Manager </a:t>
            </a:r>
          </a:p>
          <a:p>
            <a:pPr>
              <a:spcBef>
                <a:spcPts val="0"/>
              </a:spcBef>
            </a:pPr>
            <a:r>
              <a:rPr lang="en-CA" dirty="0"/>
              <a:t>ITSF 2019 – Lund Sweden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65205"/>
            <a:ext cx="1462157" cy="150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8920"/>
            <a:ext cx="1296144" cy="1114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A36D4-AA59-4A29-9BF7-D417BA198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Not Another Committee!!!</a:t>
            </a:r>
          </a:p>
        </p:txBody>
      </p:sp>
      <p:pic>
        <p:nvPicPr>
          <p:cNvPr id="4098" name="Picture 2" descr="Image result for frustrated Graphic">
            <a:extLst>
              <a:ext uri="{FF2B5EF4-FFF2-40B4-BE49-F238E27FC236}">
                <a16:creationId xmlns:a16="http://schemas.microsoft.com/office/drawing/2014/main" id="{8E692986-5031-474C-9AEC-6BC3C29465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82" y="256059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frustrated Graphic">
            <a:extLst>
              <a:ext uri="{FF2B5EF4-FFF2-40B4-BE49-F238E27FC236}">
                <a16:creationId xmlns:a16="http://schemas.microsoft.com/office/drawing/2014/main" id="{69BE72B1-F815-4C46-941A-8B037B425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966" y="3233812"/>
            <a:ext cx="164782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frustrated Graphic">
            <a:extLst>
              <a:ext uri="{FF2B5EF4-FFF2-40B4-BE49-F238E27FC236}">
                <a16:creationId xmlns:a16="http://schemas.microsoft.com/office/drawing/2014/main" id="{425E438E-1F6E-4A0D-8B45-4E32DA1EF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30" y="235743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5EBCEB-1C2A-4613-A374-D1F4984F0F0B}"/>
              </a:ext>
            </a:extLst>
          </p:cNvPr>
          <p:cNvSpPr txBox="1"/>
          <p:nvPr/>
        </p:nvSpPr>
        <p:spPr>
          <a:xfrm>
            <a:off x="1780995" y="5438414"/>
            <a:ext cx="4625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Why do we need this??</a:t>
            </a:r>
          </a:p>
        </p:txBody>
      </p:sp>
      <p:pic>
        <p:nvPicPr>
          <p:cNvPr id="9" name="Picture 20" descr="Image result for judge graphics">
            <a:extLst>
              <a:ext uri="{FF2B5EF4-FFF2-40B4-BE49-F238E27FC236}">
                <a16:creationId xmlns:a16="http://schemas.microsoft.com/office/drawing/2014/main" id="{BC4A24D3-B380-4700-B511-769BEAA58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15" y="2357590"/>
            <a:ext cx="21145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DF73D4-2B5B-41B2-866E-5987D4E6EC4E}"/>
              </a:ext>
            </a:extLst>
          </p:cNvPr>
          <p:cNvSpPr txBox="1"/>
          <p:nvPr/>
        </p:nvSpPr>
        <p:spPr>
          <a:xfrm>
            <a:off x="4093609" y="2511772"/>
            <a:ext cx="46928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u="sng" dirty="0"/>
              <a:t>It’s the Law!</a:t>
            </a:r>
          </a:p>
          <a:p>
            <a:endParaRPr lang="en-CA" dirty="0"/>
          </a:p>
          <a:p>
            <a:r>
              <a:rPr lang="en-CA" dirty="0"/>
              <a:t>Canadian companies with more than 20 employees must have a workplace safety committee</a:t>
            </a:r>
          </a:p>
        </p:txBody>
      </p:sp>
      <p:grpSp>
        <p:nvGrpSpPr>
          <p:cNvPr id="12" name="Graphic 10" descr="Thought bubble">
            <a:extLst>
              <a:ext uri="{FF2B5EF4-FFF2-40B4-BE49-F238E27FC236}">
                <a16:creationId xmlns:a16="http://schemas.microsoft.com/office/drawing/2014/main" id="{73C39A47-2EB0-409C-ABEB-8D380C145FAC}"/>
              </a:ext>
            </a:extLst>
          </p:cNvPr>
          <p:cNvGrpSpPr/>
          <p:nvPr/>
        </p:nvGrpSpPr>
        <p:grpSpPr>
          <a:xfrm>
            <a:off x="7685702" y="2068039"/>
            <a:ext cx="1442870" cy="1143000"/>
            <a:chOff x="8040375" y="1088857"/>
            <a:chExt cx="885201" cy="59551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A12F146-B3EE-46AE-8B3D-0898ACB97EF5}"/>
                </a:ext>
              </a:extLst>
            </p:cNvPr>
            <p:cNvSpPr/>
            <p:nvPr/>
          </p:nvSpPr>
          <p:spPr>
            <a:xfrm>
              <a:off x="8040375" y="1088857"/>
              <a:ext cx="885201" cy="514350"/>
            </a:xfrm>
            <a:custGeom>
              <a:avLst/>
              <a:gdLst>
                <a:gd name="connsiteX0" fmla="*/ 654844 w 752475"/>
                <a:gd name="connsiteY0" fmla="*/ 178594 h 514350"/>
                <a:gd name="connsiteX1" fmla="*/ 632936 w 752475"/>
                <a:gd name="connsiteY1" fmla="*/ 181451 h 514350"/>
                <a:gd name="connsiteX2" fmla="*/ 635794 w 752475"/>
                <a:gd name="connsiteY2" fmla="*/ 159544 h 514350"/>
                <a:gd name="connsiteX3" fmla="*/ 540544 w 752475"/>
                <a:gd name="connsiteY3" fmla="*/ 64294 h 514350"/>
                <a:gd name="connsiteX4" fmla="*/ 481489 w 752475"/>
                <a:gd name="connsiteY4" fmla="*/ 84296 h 514350"/>
                <a:gd name="connsiteX5" fmla="*/ 388144 w 752475"/>
                <a:gd name="connsiteY5" fmla="*/ 7144 h 514350"/>
                <a:gd name="connsiteX6" fmla="*/ 295751 w 752475"/>
                <a:gd name="connsiteY6" fmla="*/ 78581 h 514350"/>
                <a:gd name="connsiteX7" fmla="*/ 216694 w 752475"/>
                <a:gd name="connsiteY7" fmla="*/ 35719 h 514350"/>
                <a:gd name="connsiteX8" fmla="*/ 121444 w 752475"/>
                <a:gd name="connsiteY8" fmla="*/ 130969 h 514350"/>
                <a:gd name="connsiteX9" fmla="*/ 124301 w 752475"/>
                <a:gd name="connsiteY9" fmla="*/ 152876 h 514350"/>
                <a:gd name="connsiteX10" fmla="*/ 102394 w 752475"/>
                <a:gd name="connsiteY10" fmla="*/ 150019 h 514350"/>
                <a:gd name="connsiteX11" fmla="*/ 7144 w 752475"/>
                <a:gd name="connsiteY11" fmla="*/ 245269 h 514350"/>
                <a:gd name="connsiteX12" fmla="*/ 102394 w 752475"/>
                <a:gd name="connsiteY12" fmla="*/ 340519 h 514350"/>
                <a:gd name="connsiteX13" fmla="*/ 103346 w 752475"/>
                <a:gd name="connsiteY13" fmla="*/ 340519 h 514350"/>
                <a:gd name="connsiteX14" fmla="*/ 197644 w 752475"/>
                <a:gd name="connsiteY14" fmla="*/ 426244 h 514350"/>
                <a:gd name="connsiteX15" fmla="*/ 255746 w 752475"/>
                <a:gd name="connsiteY15" fmla="*/ 406241 h 514350"/>
                <a:gd name="connsiteX16" fmla="*/ 254794 w 752475"/>
                <a:gd name="connsiteY16" fmla="*/ 416719 h 514350"/>
                <a:gd name="connsiteX17" fmla="*/ 350044 w 752475"/>
                <a:gd name="connsiteY17" fmla="*/ 511969 h 514350"/>
                <a:gd name="connsiteX18" fmla="*/ 445294 w 752475"/>
                <a:gd name="connsiteY18" fmla="*/ 425291 h 514350"/>
                <a:gd name="connsiteX19" fmla="*/ 521494 w 752475"/>
                <a:gd name="connsiteY19" fmla="*/ 464344 h 514350"/>
                <a:gd name="connsiteX20" fmla="*/ 616744 w 752475"/>
                <a:gd name="connsiteY20" fmla="*/ 369094 h 514350"/>
                <a:gd name="connsiteX21" fmla="*/ 616744 w 752475"/>
                <a:gd name="connsiteY21" fmla="*/ 360521 h 514350"/>
                <a:gd name="connsiteX22" fmla="*/ 654844 w 752475"/>
                <a:gd name="connsiteY22" fmla="*/ 369094 h 514350"/>
                <a:gd name="connsiteX23" fmla="*/ 750094 w 752475"/>
                <a:gd name="connsiteY23" fmla="*/ 273844 h 514350"/>
                <a:gd name="connsiteX24" fmla="*/ 654844 w 752475"/>
                <a:gd name="connsiteY24" fmla="*/ 178594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52475" h="514350">
                  <a:moveTo>
                    <a:pt x="654844" y="178594"/>
                  </a:moveTo>
                  <a:cubicBezTo>
                    <a:pt x="647224" y="178594"/>
                    <a:pt x="640556" y="179546"/>
                    <a:pt x="632936" y="181451"/>
                  </a:cubicBezTo>
                  <a:cubicBezTo>
                    <a:pt x="634841" y="174784"/>
                    <a:pt x="635794" y="167164"/>
                    <a:pt x="635794" y="159544"/>
                  </a:cubicBezTo>
                  <a:cubicBezTo>
                    <a:pt x="635794" y="107156"/>
                    <a:pt x="592931" y="64294"/>
                    <a:pt x="540544" y="64294"/>
                  </a:cubicBezTo>
                  <a:cubicBezTo>
                    <a:pt x="518636" y="64294"/>
                    <a:pt x="497681" y="71914"/>
                    <a:pt x="481489" y="84296"/>
                  </a:cubicBezTo>
                  <a:cubicBezTo>
                    <a:pt x="473869" y="40481"/>
                    <a:pt x="434816" y="7144"/>
                    <a:pt x="388144" y="7144"/>
                  </a:cubicBezTo>
                  <a:cubicBezTo>
                    <a:pt x="344329" y="7144"/>
                    <a:pt x="307181" y="37624"/>
                    <a:pt x="295751" y="78581"/>
                  </a:cubicBezTo>
                  <a:cubicBezTo>
                    <a:pt x="278606" y="52864"/>
                    <a:pt x="250031" y="35719"/>
                    <a:pt x="216694" y="35719"/>
                  </a:cubicBezTo>
                  <a:cubicBezTo>
                    <a:pt x="164306" y="35719"/>
                    <a:pt x="121444" y="78581"/>
                    <a:pt x="121444" y="130969"/>
                  </a:cubicBezTo>
                  <a:cubicBezTo>
                    <a:pt x="121444" y="138589"/>
                    <a:pt x="122396" y="145256"/>
                    <a:pt x="124301" y="152876"/>
                  </a:cubicBezTo>
                  <a:cubicBezTo>
                    <a:pt x="116681" y="150971"/>
                    <a:pt x="110014" y="150019"/>
                    <a:pt x="102394" y="150019"/>
                  </a:cubicBezTo>
                  <a:cubicBezTo>
                    <a:pt x="50006" y="150019"/>
                    <a:pt x="7144" y="192881"/>
                    <a:pt x="7144" y="245269"/>
                  </a:cubicBezTo>
                  <a:cubicBezTo>
                    <a:pt x="7144" y="297656"/>
                    <a:pt x="50006" y="340519"/>
                    <a:pt x="102394" y="340519"/>
                  </a:cubicBezTo>
                  <a:cubicBezTo>
                    <a:pt x="102394" y="340519"/>
                    <a:pt x="102394" y="340519"/>
                    <a:pt x="103346" y="340519"/>
                  </a:cubicBezTo>
                  <a:cubicBezTo>
                    <a:pt x="108109" y="389096"/>
                    <a:pt x="149066" y="426244"/>
                    <a:pt x="197644" y="426244"/>
                  </a:cubicBezTo>
                  <a:cubicBezTo>
                    <a:pt x="219551" y="426244"/>
                    <a:pt x="239554" y="418624"/>
                    <a:pt x="255746" y="406241"/>
                  </a:cubicBezTo>
                  <a:cubicBezTo>
                    <a:pt x="255746" y="409099"/>
                    <a:pt x="254794" y="412909"/>
                    <a:pt x="254794" y="416719"/>
                  </a:cubicBezTo>
                  <a:cubicBezTo>
                    <a:pt x="254794" y="469106"/>
                    <a:pt x="297656" y="511969"/>
                    <a:pt x="350044" y="511969"/>
                  </a:cubicBezTo>
                  <a:cubicBezTo>
                    <a:pt x="399574" y="511969"/>
                    <a:pt x="440531" y="473869"/>
                    <a:pt x="445294" y="425291"/>
                  </a:cubicBezTo>
                  <a:cubicBezTo>
                    <a:pt x="462439" y="449104"/>
                    <a:pt x="490061" y="464344"/>
                    <a:pt x="521494" y="464344"/>
                  </a:cubicBezTo>
                  <a:cubicBezTo>
                    <a:pt x="573881" y="464344"/>
                    <a:pt x="616744" y="421481"/>
                    <a:pt x="616744" y="369094"/>
                  </a:cubicBezTo>
                  <a:cubicBezTo>
                    <a:pt x="616744" y="366236"/>
                    <a:pt x="616744" y="363379"/>
                    <a:pt x="616744" y="360521"/>
                  </a:cubicBezTo>
                  <a:cubicBezTo>
                    <a:pt x="628174" y="365284"/>
                    <a:pt x="641509" y="369094"/>
                    <a:pt x="654844" y="369094"/>
                  </a:cubicBezTo>
                  <a:cubicBezTo>
                    <a:pt x="707231" y="369094"/>
                    <a:pt x="750094" y="326231"/>
                    <a:pt x="750094" y="273844"/>
                  </a:cubicBezTo>
                  <a:cubicBezTo>
                    <a:pt x="750094" y="221456"/>
                    <a:pt x="707231" y="178594"/>
                    <a:pt x="654844" y="1785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CA" dirty="0">
                  <a:solidFill>
                    <a:schemeClr val="bg1"/>
                  </a:solidFill>
                </a:rPr>
                <a:t>I work safely!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001AFE2-C4C8-43DA-AE3E-4B3B3E871CF8}"/>
                </a:ext>
              </a:extLst>
            </p:cNvPr>
            <p:cNvSpPr/>
            <p:nvPr/>
          </p:nvSpPr>
          <p:spPr>
            <a:xfrm>
              <a:off x="8140387" y="1474826"/>
              <a:ext cx="123825" cy="123825"/>
            </a:xfrm>
            <a:custGeom>
              <a:avLst/>
              <a:gdLst>
                <a:gd name="connsiteX0" fmla="*/ 121444 w 123825"/>
                <a:gd name="connsiteY0" fmla="*/ 64294 h 123825"/>
                <a:gd name="connsiteX1" fmla="*/ 64294 w 123825"/>
                <a:gd name="connsiteY1" fmla="*/ 121444 h 123825"/>
                <a:gd name="connsiteX2" fmla="*/ 7144 w 123825"/>
                <a:gd name="connsiteY2" fmla="*/ 64294 h 123825"/>
                <a:gd name="connsiteX3" fmla="*/ 64294 w 123825"/>
                <a:gd name="connsiteY3" fmla="*/ 7144 h 123825"/>
                <a:gd name="connsiteX4" fmla="*/ 121444 w 123825"/>
                <a:gd name="connsiteY4" fmla="*/ 6429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123825">
                  <a:moveTo>
                    <a:pt x="121444" y="64294"/>
                  </a:moveTo>
                  <a:cubicBezTo>
                    <a:pt x="121444" y="95857"/>
                    <a:pt x="95857" y="121444"/>
                    <a:pt x="64294" y="121444"/>
                  </a:cubicBezTo>
                  <a:cubicBezTo>
                    <a:pt x="32731" y="121444"/>
                    <a:pt x="7144" y="95857"/>
                    <a:pt x="7144" y="64294"/>
                  </a:cubicBezTo>
                  <a:cubicBezTo>
                    <a:pt x="7144" y="32731"/>
                    <a:pt x="32731" y="7144"/>
                    <a:pt x="64294" y="7144"/>
                  </a:cubicBezTo>
                  <a:cubicBezTo>
                    <a:pt x="95857" y="7144"/>
                    <a:pt x="121444" y="32731"/>
                    <a:pt x="121444" y="642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39EA273-C1E8-447E-B01F-60766A7E038D}"/>
                </a:ext>
              </a:extLst>
            </p:cNvPr>
            <p:cNvSpPr/>
            <p:nvPr/>
          </p:nvSpPr>
          <p:spPr>
            <a:xfrm>
              <a:off x="8040375" y="1589126"/>
              <a:ext cx="95250" cy="95250"/>
            </a:xfrm>
            <a:custGeom>
              <a:avLst/>
              <a:gdLst>
                <a:gd name="connsiteX0" fmla="*/ 92869 w 95250"/>
                <a:gd name="connsiteY0" fmla="*/ 50006 h 95250"/>
                <a:gd name="connsiteX1" fmla="*/ 50006 w 95250"/>
                <a:gd name="connsiteY1" fmla="*/ 92869 h 95250"/>
                <a:gd name="connsiteX2" fmla="*/ 7144 w 95250"/>
                <a:gd name="connsiteY2" fmla="*/ 50006 h 95250"/>
                <a:gd name="connsiteX3" fmla="*/ 50006 w 95250"/>
                <a:gd name="connsiteY3" fmla="*/ 7144 h 95250"/>
                <a:gd name="connsiteX4" fmla="*/ 92869 w 95250"/>
                <a:gd name="connsiteY4" fmla="*/ 5000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2869" y="50006"/>
                  </a:moveTo>
                  <a:cubicBezTo>
                    <a:pt x="92869" y="73679"/>
                    <a:pt x="73679" y="92869"/>
                    <a:pt x="50006" y="92869"/>
                  </a:cubicBezTo>
                  <a:cubicBezTo>
                    <a:pt x="26334" y="92869"/>
                    <a:pt x="7144" y="73679"/>
                    <a:pt x="7144" y="50006"/>
                  </a:cubicBezTo>
                  <a:cubicBezTo>
                    <a:pt x="7144" y="26334"/>
                    <a:pt x="26334" y="7144"/>
                    <a:pt x="50006" y="7144"/>
                  </a:cubicBezTo>
                  <a:cubicBezTo>
                    <a:pt x="73679" y="7144"/>
                    <a:pt x="92869" y="26334"/>
                    <a:pt x="92869" y="5000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grpSp>
        <p:nvGrpSpPr>
          <p:cNvPr id="19" name="Graphic 10" descr="Thought bubble">
            <a:extLst>
              <a:ext uri="{FF2B5EF4-FFF2-40B4-BE49-F238E27FC236}">
                <a16:creationId xmlns:a16="http://schemas.microsoft.com/office/drawing/2014/main" id="{C21F1678-D9ED-4EA3-9FE7-29F4780525DB}"/>
              </a:ext>
            </a:extLst>
          </p:cNvPr>
          <p:cNvGrpSpPr/>
          <p:nvPr/>
        </p:nvGrpSpPr>
        <p:grpSpPr>
          <a:xfrm>
            <a:off x="4451731" y="1417638"/>
            <a:ext cx="2626249" cy="1581797"/>
            <a:chOff x="7823908" y="1004674"/>
            <a:chExt cx="1611204" cy="679702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1AAD438-7E06-44B9-B196-B66922C3BE0F}"/>
                </a:ext>
              </a:extLst>
            </p:cNvPr>
            <p:cNvSpPr/>
            <p:nvPr/>
          </p:nvSpPr>
          <p:spPr>
            <a:xfrm>
              <a:off x="7823908" y="1004674"/>
              <a:ext cx="1611204" cy="514350"/>
            </a:xfrm>
            <a:custGeom>
              <a:avLst/>
              <a:gdLst>
                <a:gd name="connsiteX0" fmla="*/ 654844 w 752475"/>
                <a:gd name="connsiteY0" fmla="*/ 178594 h 514350"/>
                <a:gd name="connsiteX1" fmla="*/ 632936 w 752475"/>
                <a:gd name="connsiteY1" fmla="*/ 181451 h 514350"/>
                <a:gd name="connsiteX2" fmla="*/ 635794 w 752475"/>
                <a:gd name="connsiteY2" fmla="*/ 159544 h 514350"/>
                <a:gd name="connsiteX3" fmla="*/ 540544 w 752475"/>
                <a:gd name="connsiteY3" fmla="*/ 64294 h 514350"/>
                <a:gd name="connsiteX4" fmla="*/ 481489 w 752475"/>
                <a:gd name="connsiteY4" fmla="*/ 84296 h 514350"/>
                <a:gd name="connsiteX5" fmla="*/ 388144 w 752475"/>
                <a:gd name="connsiteY5" fmla="*/ 7144 h 514350"/>
                <a:gd name="connsiteX6" fmla="*/ 295751 w 752475"/>
                <a:gd name="connsiteY6" fmla="*/ 78581 h 514350"/>
                <a:gd name="connsiteX7" fmla="*/ 216694 w 752475"/>
                <a:gd name="connsiteY7" fmla="*/ 35719 h 514350"/>
                <a:gd name="connsiteX8" fmla="*/ 121444 w 752475"/>
                <a:gd name="connsiteY8" fmla="*/ 130969 h 514350"/>
                <a:gd name="connsiteX9" fmla="*/ 124301 w 752475"/>
                <a:gd name="connsiteY9" fmla="*/ 152876 h 514350"/>
                <a:gd name="connsiteX10" fmla="*/ 102394 w 752475"/>
                <a:gd name="connsiteY10" fmla="*/ 150019 h 514350"/>
                <a:gd name="connsiteX11" fmla="*/ 7144 w 752475"/>
                <a:gd name="connsiteY11" fmla="*/ 245269 h 514350"/>
                <a:gd name="connsiteX12" fmla="*/ 102394 w 752475"/>
                <a:gd name="connsiteY12" fmla="*/ 340519 h 514350"/>
                <a:gd name="connsiteX13" fmla="*/ 103346 w 752475"/>
                <a:gd name="connsiteY13" fmla="*/ 340519 h 514350"/>
                <a:gd name="connsiteX14" fmla="*/ 197644 w 752475"/>
                <a:gd name="connsiteY14" fmla="*/ 426244 h 514350"/>
                <a:gd name="connsiteX15" fmla="*/ 255746 w 752475"/>
                <a:gd name="connsiteY15" fmla="*/ 406241 h 514350"/>
                <a:gd name="connsiteX16" fmla="*/ 254794 w 752475"/>
                <a:gd name="connsiteY16" fmla="*/ 416719 h 514350"/>
                <a:gd name="connsiteX17" fmla="*/ 350044 w 752475"/>
                <a:gd name="connsiteY17" fmla="*/ 511969 h 514350"/>
                <a:gd name="connsiteX18" fmla="*/ 445294 w 752475"/>
                <a:gd name="connsiteY18" fmla="*/ 425291 h 514350"/>
                <a:gd name="connsiteX19" fmla="*/ 521494 w 752475"/>
                <a:gd name="connsiteY19" fmla="*/ 464344 h 514350"/>
                <a:gd name="connsiteX20" fmla="*/ 616744 w 752475"/>
                <a:gd name="connsiteY20" fmla="*/ 369094 h 514350"/>
                <a:gd name="connsiteX21" fmla="*/ 616744 w 752475"/>
                <a:gd name="connsiteY21" fmla="*/ 360521 h 514350"/>
                <a:gd name="connsiteX22" fmla="*/ 654844 w 752475"/>
                <a:gd name="connsiteY22" fmla="*/ 369094 h 514350"/>
                <a:gd name="connsiteX23" fmla="*/ 750094 w 752475"/>
                <a:gd name="connsiteY23" fmla="*/ 273844 h 514350"/>
                <a:gd name="connsiteX24" fmla="*/ 654844 w 752475"/>
                <a:gd name="connsiteY24" fmla="*/ 178594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52475" h="514350">
                  <a:moveTo>
                    <a:pt x="654844" y="178594"/>
                  </a:moveTo>
                  <a:cubicBezTo>
                    <a:pt x="647224" y="178594"/>
                    <a:pt x="640556" y="179546"/>
                    <a:pt x="632936" y="181451"/>
                  </a:cubicBezTo>
                  <a:cubicBezTo>
                    <a:pt x="634841" y="174784"/>
                    <a:pt x="635794" y="167164"/>
                    <a:pt x="635794" y="159544"/>
                  </a:cubicBezTo>
                  <a:cubicBezTo>
                    <a:pt x="635794" y="107156"/>
                    <a:pt x="592931" y="64294"/>
                    <a:pt x="540544" y="64294"/>
                  </a:cubicBezTo>
                  <a:cubicBezTo>
                    <a:pt x="518636" y="64294"/>
                    <a:pt x="497681" y="71914"/>
                    <a:pt x="481489" y="84296"/>
                  </a:cubicBezTo>
                  <a:cubicBezTo>
                    <a:pt x="473869" y="40481"/>
                    <a:pt x="434816" y="7144"/>
                    <a:pt x="388144" y="7144"/>
                  </a:cubicBezTo>
                  <a:cubicBezTo>
                    <a:pt x="344329" y="7144"/>
                    <a:pt x="307181" y="37624"/>
                    <a:pt x="295751" y="78581"/>
                  </a:cubicBezTo>
                  <a:cubicBezTo>
                    <a:pt x="278606" y="52864"/>
                    <a:pt x="250031" y="35719"/>
                    <a:pt x="216694" y="35719"/>
                  </a:cubicBezTo>
                  <a:cubicBezTo>
                    <a:pt x="164306" y="35719"/>
                    <a:pt x="121444" y="78581"/>
                    <a:pt x="121444" y="130969"/>
                  </a:cubicBezTo>
                  <a:cubicBezTo>
                    <a:pt x="121444" y="138589"/>
                    <a:pt x="122396" y="145256"/>
                    <a:pt x="124301" y="152876"/>
                  </a:cubicBezTo>
                  <a:cubicBezTo>
                    <a:pt x="116681" y="150971"/>
                    <a:pt x="110014" y="150019"/>
                    <a:pt x="102394" y="150019"/>
                  </a:cubicBezTo>
                  <a:cubicBezTo>
                    <a:pt x="50006" y="150019"/>
                    <a:pt x="7144" y="192881"/>
                    <a:pt x="7144" y="245269"/>
                  </a:cubicBezTo>
                  <a:cubicBezTo>
                    <a:pt x="7144" y="297656"/>
                    <a:pt x="50006" y="340519"/>
                    <a:pt x="102394" y="340519"/>
                  </a:cubicBezTo>
                  <a:cubicBezTo>
                    <a:pt x="102394" y="340519"/>
                    <a:pt x="102394" y="340519"/>
                    <a:pt x="103346" y="340519"/>
                  </a:cubicBezTo>
                  <a:cubicBezTo>
                    <a:pt x="108109" y="389096"/>
                    <a:pt x="149066" y="426244"/>
                    <a:pt x="197644" y="426244"/>
                  </a:cubicBezTo>
                  <a:cubicBezTo>
                    <a:pt x="219551" y="426244"/>
                    <a:pt x="239554" y="418624"/>
                    <a:pt x="255746" y="406241"/>
                  </a:cubicBezTo>
                  <a:cubicBezTo>
                    <a:pt x="255746" y="409099"/>
                    <a:pt x="254794" y="412909"/>
                    <a:pt x="254794" y="416719"/>
                  </a:cubicBezTo>
                  <a:cubicBezTo>
                    <a:pt x="254794" y="469106"/>
                    <a:pt x="297656" y="511969"/>
                    <a:pt x="350044" y="511969"/>
                  </a:cubicBezTo>
                  <a:cubicBezTo>
                    <a:pt x="399574" y="511969"/>
                    <a:pt x="440531" y="473869"/>
                    <a:pt x="445294" y="425291"/>
                  </a:cubicBezTo>
                  <a:cubicBezTo>
                    <a:pt x="462439" y="449104"/>
                    <a:pt x="490061" y="464344"/>
                    <a:pt x="521494" y="464344"/>
                  </a:cubicBezTo>
                  <a:cubicBezTo>
                    <a:pt x="573881" y="464344"/>
                    <a:pt x="616744" y="421481"/>
                    <a:pt x="616744" y="369094"/>
                  </a:cubicBezTo>
                  <a:cubicBezTo>
                    <a:pt x="616744" y="366236"/>
                    <a:pt x="616744" y="363379"/>
                    <a:pt x="616744" y="360521"/>
                  </a:cubicBezTo>
                  <a:cubicBezTo>
                    <a:pt x="628174" y="365284"/>
                    <a:pt x="641509" y="369094"/>
                    <a:pt x="654844" y="369094"/>
                  </a:cubicBezTo>
                  <a:cubicBezTo>
                    <a:pt x="707231" y="369094"/>
                    <a:pt x="750094" y="326231"/>
                    <a:pt x="750094" y="273844"/>
                  </a:cubicBezTo>
                  <a:cubicBezTo>
                    <a:pt x="750094" y="221456"/>
                    <a:pt x="707231" y="178594"/>
                    <a:pt x="654844" y="1785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CA" sz="1600" dirty="0">
                  <a:solidFill>
                    <a:schemeClr val="bg1"/>
                  </a:solidFill>
                </a:rPr>
                <a:t>Who needs this committee?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DD11424-9488-4EFA-AD2D-B36324DAD210}"/>
                </a:ext>
              </a:extLst>
            </p:cNvPr>
            <p:cNvSpPr/>
            <p:nvPr/>
          </p:nvSpPr>
          <p:spPr>
            <a:xfrm>
              <a:off x="8140387" y="1474826"/>
              <a:ext cx="123825" cy="123825"/>
            </a:xfrm>
            <a:custGeom>
              <a:avLst/>
              <a:gdLst>
                <a:gd name="connsiteX0" fmla="*/ 121444 w 123825"/>
                <a:gd name="connsiteY0" fmla="*/ 64294 h 123825"/>
                <a:gd name="connsiteX1" fmla="*/ 64294 w 123825"/>
                <a:gd name="connsiteY1" fmla="*/ 121444 h 123825"/>
                <a:gd name="connsiteX2" fmla="*/ 7144 w 123825"/>
                <a:gd name="connsiteY2" fmla="*/ 64294 h 123825"/>
                <a:gd name="connsiteX3" fmla="*/ 64294 w 123825"/>
                <a:gd name="connsiteY3" fmla="*/ 7144 h 123825"/>
                <a:gd name="connsiteX4" fmla="*/ 121444 w 123825"/>
                <a:gd name="connsiteY4" fmla="*/ 6429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123825">
                  <a:moveTo>
                    <a:pt x="121444" y="64294"/>
                  </a:moveTo>
                  <a:cubicBezTo>
                    <a:pt x="121444" y="95857"/>
                    <a:pt x="95857" y="121444"/>
                    <a:pt x="64294" y="121444"/>
                  </a:cubicBezTo>
                  <a:cubicBezTo>
                    <a:pt x="32731" y="121444"/>
                    <a:pt x="7144" y="95857"/>
                    <a:pt x="7144" y="64294"/>
                  </a:cubicBezTo>
                  <a:cubicBezTo>
                    <a:pt x="7144" y="32731"/>
                    <a:pt x="32731" y="7144"/>
                    <a:pt x="64294" y="7144"/>
                  </a:cubicBezTo>
                  <a:cubicBezTo>
                    <a:pt x="95857" y="7144"/>
                    <a:pt x="121444" y="32731"/>
                    <a:pt x="121444" y="642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ACABF7B-EA55-40A8-B79E-E513331DED70}"/>
                </a:ext>
              </a:extLst>
            </p:cNvPr>
            <p:cNvSpPr/>
            <p:nvPr/>
          </p:nvSpPr>
          <p:spPr>
            <a:xfrm>
              <a:off x="8040375" y="1589126"/>
              <a:ext cx="95250" cy="95250"/>
            </a:xfrm>
            <a:custGeom>
              <a:avLst/>
              <a:gdLst>
                <a:gd name="connsiteX0" fmla="*/ 92869 w 95250"/>
                <a:gd name="connsiteY0" fmla="*/ 50006 h 95250"/>
                <a:gd name="connsiteX1" fmla="*/ 50006 w 95250"/>
                <a:gd name="connsiteY1" fmla="*/ 92869 h 95250"/>
                <a:gd name="connsiteX2" fmla="*/ 7144 w 95250"/>
                <a:gd name="connsiteY2" fmla="*/ 50006 h 95250"/>
                <a:gd name="connsiteX3" fmla="*/ 50006 w 95250"/>
                <a:gd name="connsiteY3" fmla="*/ 7144 h 95250"/>
                <a:gd name="connsiteX4" fmla="*/ 92869 w 95250"/>
                <a:gd name="connsiteY4" fmla="*/ 5000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2869" y="50006"/>
                  </a:moveTo>
                  <a:cubicBezTo>
                    <a:pt x="92869" y="73679"/>
                    <a:pt x="73679" y="92869"/>
                    <a:pt x="50006" y="92869"/>
                  </a:cubicBezTo>
                  <a:cubicBezTo>
                    <a:pt x="26334" y="92869"/>
                    <a:pt x="7144" y="73679"/>
                    <a:pt x="7144" y="50006"/>
                  </a:cubicBezTo>
                  <a:cubicBezTo>
                    <a:pt x="7144" y="26334"/>
                    <a:pt x="26334" y="7144"/>
                    <a:pt x="50006" y="7144"/>
                  </a:cubicBezTo>
                  <a:cubicBezTo>
                    <a:pt x="73679" y="7144"/>
                    <a:pt x="92869" y="26334"/>
                    <a:pt x="92869" y="5000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pic>
        <p:nvPicPr>
          <p:cNvPr id="7" name="Graphic 6" descr="Thought bubble">
            <a:extLst>
              <a:ext uri="{FF2B5EF4-FFF2-40B4-BE49-F238E27FC236}">
                <a16:creationId xmlns:a16="http://schemas.microsoft.com/office/drawing/2014/main" id="{9EEA6298-CF59-4E79-BD64-4F95F3070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71322" y="1572075"/>
            <a:ext cx="2822480" cy="13204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207463-D6BF-4F85-BE13-4F94201AA198}"/>
              </a:ext>
            </a:extLst>
          </p:cNvPr>
          <p:cNvSpPr txBox="1"/>
          <p:nvPr/>
        </p:nvSpPr>
        <p:spPr>
          <a:xfrm>
            <a:off x="1861722" y="1915960"/>
            <a:ext cx="179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I’m busy enough!</a:t>
            </a:r>
          </a:p>
        </p:txBody>
      </p:sp>
      <p:pic>
        <p:nvPicPr>
          <p:cNvPr id="23" name="FFC9DD4F-D844-4CB7-A8EC-3AB6DD3DECBB" descr="Image result for but wait, theres more">
            <a:extLst>
              <a:ext uri="{FF2B5EF4-FFF2-40B4-BE49-F238E27FC236}">
                <a16:creationId xmlns:a16="http://schemas.microsoft.com/office/drawing/2014/main" id="{6E678B1A-B9FA-4331-A989-F959897EF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12206" r="17127" b="14266"/>
          <a:stretch/>
        </p:blipFill>
        <p:spPr bwMode="auto">
          <a:xfrm>
            <a:off x="2695035" y="2276730"/>
            <a:ext cx="3496456" cy="224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0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5F0273-7F7E-4111-ABDB-CE8F332F5860}"/>
              </a:ext>
            </a:extLst>
          </p:cNvPr>
          <p:cNvSpPr txBox="1"/>
          <p:nvPr/>
        </p:nvSpPr>
        <p:spPr>
          <a:xfrm>
            <a:off x="787699" y="1600928"/>
            <a:ext cx="338437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Workers Have Rights!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Right to Know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Right to Refuse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Right to Participate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4411C-F100-49BF-AC78-C2F65629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Right To Participate</a:t>
            </a:r>
          </a:p>
        </p:txBody>
      </p:sp>
      <p:pic>
        <p:nvPicPr>
          <p:cNvPr id="2050" name="Picture 2" descr="Image result for legal requirements graphics">
            <a:extLst>
              <a:ext uri="{FF2B5EF4-FFF2-40B4-BE49-F238E27FC236}">
                <a16:creationId xmlns:a16="http://schemas.microsoft.com/office/drawing/2014/main" id="{79932F0A-54D8-498E-B7DC-9F173D6039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8317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legal requirements graphics">
            <a:extLst>
              <a:ext uri="{FF2B5EF4-FFF2-40B4-BE49-F238E27FC236}">
                <a16:creationId xmlns:a16="http://schemas.microsoft.com/office/drawing/2014/main" id="{848FBA51-37E6-42BF-B758-60931BA70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39" y="1600928"/>
            <a:ext cx="28194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9BC2132-CD79-4CC5-8FDE-0E3114A4B877}"/>
              </a:ext>
            </a:extLst>
          </p:cNvPr>
          <p:cNvCxnSpPr/>
          <p:nvPr/>
        </p:nvCxnSpPr>
        <p:spPr>
          <a:xfrm>
            <a:off x="1907704" y="6237312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9B0A86A-1549-4727-A8FC-3B49C942CAEE}"/>
              </a:ext>
            </a:extLst>
          </p:cNvPr>
          <p:cNvSpPr txBox="1"/>
          <p:nvPr/>
        </p:nvSpPr>
        <p:spPr>
          <a:xfrm>
            <a:off x="755576" y="3501008"/>
            <a:ext cx="446449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Participation in the Committee is Defined!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Employer Co-Chair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Employee Co-Chair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Worker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Management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Rules       Support Workers</a:t>
            </a:r>
          </a:p>
        </p:txBody>
      </p:sp>
      <p:pic>
        <p:nvPicPr>
          <p:cNvPr id="1026" name="FFC9DD4F-D844-4CB7-A8EC-3AB6DD3DECBB" descr="Image result for but wait, theres more">
            <a:extLst>
              <a:ext uri="{FF2B5EF4-FFF2-40B4-BE49-F238E27FC236}">
                <a16:creationId xmlns:a16="http://schemas.microsoft.com/office/drawing/2014/main" id="{3548F70A-350C-434A-9C93-C6200A1E1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12206" r="17127" b="14266"/>
          <a:stretch/>
        </p:blipFill>
        <p:spPr bwMode="auto">
          <a:xfrm>
            <a:off x="922062" y="846138"/>
            <a:ext cx="7531246" cy="482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38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 uiExpand="1" build="allAtOnce"/>
      <p:bldP spid="3" grpId="2" uiExpand="1" build="allAtOnce"/>
      <p:bldP spid="3" grpId="3" uiExpand="1" build="allAtOnce"/>
      <p:bldP spid="3" grpId="4" uiExpand="1" build="allAtOnce"/>
      <p:bldP spid="2" grpId="0"/>
      <p:bldP spid="5" grpId="0"/>
      <p:bldP spid="5" grpId="1" build="allAtOnce"/>
      <p:bldP spid="5" grpId="2" uiExpand="1" build="allAtOnce"/>
      <p:bldP spid="5" grpId="3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7E73E-AD35-4867-BBB7-89AE44C60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1AF24-2950-42CE-A5D1-9365DDA6C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39" y="1745754"/>
            <a:ext cx="8229600" cy="4525963"/>
          </a:xfrm>
        </p:spPr>
        <p:txBody>
          <a:bodyPr/>
          <a:lstStyle/>
          <a:p>
            <a:r>
              <a:rPr lang="en-CA" dirty="0"/>
              <a:t>Interaction</a:t>
            </a:r>
          </a:p>
          <a:p>
            <a:r>
              <a:rPr lang="en-CA" dirty="0"/>
              <a:t>Discussion</a:t>
            </a:r>
          </a:p>
          <a:p>
            <a:r>
              <a:rPr lang="en-CA" dirty="0"/>
              <a:t>Dialogue</a:t>
            </a:r>
          </a:p>
          <a:p>
            <a:pPr lvl="1"/>
            <a:r>
              <a:rPr lang="en-CA" dirty="0"/>
              <a:t>With workers and management</a:t>
            </a:r>
          </a:p>
          <a:p>
            <a:r>
              <a:rPr lang="en-CA" dirty="0"/>
              <a:t>A place to report issues not resolved with your supervisor</a:t>
            </a:r>
          </a:p>
          <a:p>
            <a:r>
              <a:rPr lang="en-CA" dirty="0"/>
              <a:t>Empowerment</a:t>
            </a:r>
          </a:p>
          <a:p>
            <a:r>
              <a:rPr lang="en-CA" dirty="0"/>
              <a:t>Foster Safety Culture!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90CB62-766D-4EE5-B492-DDBB2F50E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659525"/>
            <a:ext cx="1462157" cy="1502216"/>
          </a:xfrm>
          <a:prstGeom prst="rect">
            <a:avLst/>
          </a:prstGeom>
        </p:spPr>
      </p:pic>
      <p:pic>
        <p:nvPicPr>
          <p:cNvPr id="1026" name="Picture 2" descr="Image result for dialogue graphics">
            <a:extLst>
              <a:ext uri="{FF2B5EF4-FFF2-40B4-BE49-F238E27FC236}">
                <a16:creationId xmlns:a16="http://schemas.microsoft.com/office/drawing/2014/main" id="{4C8CED21-0658-4A93-820A-D10FF20C0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93823"/>
            <a:ext cx="22669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14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D52A2-24BF-44B0-86C2-5D66CE833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Committee Activities</a:t>
            </a:r>
          </a:p>
        </p:txBody>
      </p:sp>
      <p:pic>
        <p:nvPicPr>
          <p:cNvPr id="3080" name="Picture 8" descr="Image result for safety inspection graphics">
            <a:extLst>
              <a:ext uri="{FF2B5EF4-FFF2-40B4-BE49-F238E27FC236}">
                <a16:creationId xmlns:a16="http://schemas.microsoft.com/office/drawing/2014/main" id="{5DCBEC9F-DA60-4120-869C-06494BAC2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74638"/>
            <a:ext cx="1917602" cy="12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833350-9059-4DA7-85D1-FE4268B7EFA6}"/>
              </a:ext>
            </a:extLst>
          </p:cNvPr>
          <p:cNvSpPr txBox="1"/>
          <p:nvPr/>
        </p:nvSpPr>
        <p:spPr>
          <a:xfrm>
            <a:off x="452761" y="1091447"/>
            <a:ext cx="568863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b="1" u="sng" dirty="0"/>
          </a:p>
          <a:p>
            <a:r>
              <a:rPr lang="en-CA" u="sng" dirty="0"/>
              <a:t>Inspections</a:t>
            </a:r>
            <a:r>
              <a:rPr lang="en-CA" dirty="0"/>
              <a:t> – Entire facility must be inspected annually </a:t>
            </a:r>
          </a:p>
          <a:p>
            <a:endParaRPr lang="en-CA" dirty="0"/>
          </a:p>
          <a:p>
            <a:r>
              <a:rPr lang="en-CA" u="sng" dirty="0"/>
              <a:t>Meetings</a:t>
            </a:r>
            <a:r>
              <a:rPr lang="en-CA" dirty="0"/>
              <a:t> – Minimum 9 meetings per year</a:t>
            </a:r>
          </a:p>
          <a:p>
            <a:endParaRPr lang="en-CA" dirty="0"/>
          </a:p>
          <a:p>
            <a:r>
              <a:rPr lang="en-CA" u="sng" dirty="0"/>
              <a:t>Raise Concerns </a:t>
            </a:r>
            <a:r>
              <a:rPr lang="en-CA" dirty="0"/>
              <a:t>– Safety concerns raised by committee and other workers discussed</a:t>
            </a:r>
          </a:p>
          <a:p>
            <a:endParaRPr lang="en-CA" u="sng" dirty="0"/>
          </a:p>
          <a:p>
            <a:r>
              <a:rPr lang="en-CA" u="sng" dirty="0"/>
              <a:t>Escalate concerns </a:t>
            </a:r>
            <a:r>
              <a:rPr lang="en-CA" dirty="0"/>
              <a:t>– concerns raised not addressed escalated to senior management</a:t>
            </a:r>
          </a:p>
          <a:p>
            <a:endParaRPr lang="en-CA" dirty="0"/>
          </a:p>
          <a:p>
            <a:r>
              <a:rPr lang="en-CA" u="sng" dirty="0"/>
              <a:t>Foster Safety Culture</a:t>
            </a:r>
            <a:r>
              <a:rPr lang="en-CA" dirty="0"/>
              <a:t> – interaction, dialogue, engagement</a:t>
            </a:r>
          </a:p>
          <a:p>
            <a:endParaRPr lang="en-CA" dirty="0"/>
          </a:p>
          <a:p>
            <a:r>
              <a:rPr lang="en-CA" sz="3200" u="sng" dirty="0"/>
              <a:t>Is it Effective????</a:t>
            </a:r>
          </a:p>
          <a:p>
            <a:endParaRPr lang="en-CA" dirty="0"/>
          </a:p>
        </p:txBody>
      </p:sp>
      <p:pic>
        <p:nvPicPr>
          <p:cNvPr id="9" name="Picture 4" descr="Image result for legal requirements graphics">
            <a:extLst>
              <a:ext uri="{FF2B5EF4-FFF2-40B4-BE49-F238E27FC236}">
                <a16:creationId xmlns:a16="http://schemas.microsoft.com/office/drawing/2014/main" id="{AEF7D0F2-508F-4819-BAD3-CBCB6C6CC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698" y="207830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2082A8-2688-44CE-8E92-C6DF1313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24" y="4348974"/>
            <a:ext cx="1462157" cy="150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6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EE4A-B9D9-4C63-A11E-608801A3F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Committee Inspections Findings</a:t>
            </a:r>
            <a:br>
              <a:rPr lang="en-CA" dirty="0"/>
            </a:br>
            <a:endParaRPr lang="en-CA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4C80B76-F127-4254-AB53-94BC5F23CE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3986012"/>
              </p:ext>
            </p:extLst>
          </p:nvPr>
        </p:nvGraphicFramePr>
        <p:xfrm>
          <a:off x="107504" y="846138"/>
          <a:ext cx="5987008" cy="3693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E1B47BE-0C5A-4EE1-862B-D607961F177F}"/>
              </a:ext>
            </a:extLst>
          </p:cNvPr>
          <p:cNvSpPr txBox="1"/>
          <p:nvPr/>
        </p:nvSpPr>
        <p:spPr>
          <a:xfrm>
            <a:off x="6444208" y="1417638"/>
            <a:ext cx="2242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Observations: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</a:rPr>
              <a:t>I</a:t>
            </a:r>
            <a:r>
              <a:rPr lang="en-CA" dirty="0"/>
              <a:t> ~ </a:t>
            </a:r>
            <a:r>
              <a:rPr lang="en-CA" dirty="0">
                <a:solidFill>
                  <a:srgbClr val="C00000"/>
                </a:solidFill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C00000"/>
                </a:solidFill>
              </a:rPr>
              <a:t>Parabolic Curves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2005 </a:t>
            </a:r>
            <a:r>
              <a:rPr lang="en-CA" dirty="0" smtClean="0"/>
              <a:t>exception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5FBB4-BB23-4B11-8958-4E1909260E69}"/>
              </a:ext>
            </a:extLst>
          </p:cNvPr>
          <p:cNvSpPr txBox="1"/>
          <p:nvPr/>
        </p:nvSpPr>
        <p:spPr>
          <a:xfrm>
            <a:off x="524771" y="4433906"/>
            <a:ext cx="7614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Apart from 2005, </a:t>
            </a:r>
            <a:r>
              <a:rPr lang="en-CA" dirty="0">
                <a:solidFill>
                  <a:srgbClr val="0070C0"/>
                </a:solidFill>
              </a:rPr>
              <a:t>Identified</a:t>
            </a:r>
            <a:r>
              <a:rPr lang="en-CA" dirty="0"/>
              <a:t> ~ </a:t>
            </a:r>
            <a:r>
              <a:rPr lang="en-CA" dirty="0">
                <a:solidFill>
                  <a:srgbClr val="C00000"/>
                </a:solidFill>
              </a:rPr>
              <a:t>Completed</a:t>
            </a:r>
            <a:r>
              <a:rPr lang="en-CA" dirty="0"/>
              <a:t> for every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</a:rPr>
              <a:t>Identified</a:t>
            </a:r>
            <a:r>
              <a:rPr lang="en-CA" dirty="0"/>
              <a:t> highest in 2005, drops, trends back up starting 2013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B6E87A-5788-4136-A4A3-4CD3F2E3DD6A}"/>
              </a:ext>
            </a:extLst>
          </p:cNvPr>
          <p:cNvSpPr txBox="1"/>
          <p:nvPr/>
        </p:nvSpPr>
        <p:spPr>
          <a:xfrm>
            <a:off x="524771" y="4823395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2005 – Start of Normal Operations after Commissioning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Very busy with transition to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Push to get machine going, then push to get committee 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50% </a:t>
            </a:r>
            <a:r>
              <a:rPr lang="en-CA" dirty="0">
                <a:solidFill>
                  <a:srgbClr val="0070C0"/>
                </a:solidFill>
              </a:rPr>
              <a:t>Identified</a:t>
            </a:r>
            <a:r>
              <a:rPr lang="en-CA" dirty="0"/>
              <a:t> in November led to high # </a:t>
            </a:r>
            <a:r>
              <a:rPr lang="en-CA" dirty="0">
                <a:solidFill>
                  <a:srgbClr val="92D050"/>
                </a:solidFill>
              </a:rPr>
              <a:t>Remaining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199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2" build="allAtOnce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EE4A-B9D9-4C63-A11E-608801A3F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Committee Inspections Findings</a:t>
            </a:r>
            <a:br>
              <a:rPr lang="en-CA" dirty="0"/>
            </a:br>
            <a:endParaRPr lang="en-CA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4C80B76-F127-4254-AB53-94BC5F23CE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5748970"/>
              </p:ext>
            </p:extLst>
          </p:nvPr>
        </p:nvGraphicFramePr>
        <p:xfrm>
          <a:off x="107504" y="846138"/>
          <a:ext cx="5987008" cy="3693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E1B47BE-0C5A-4EE1-862B-D607961F177F}"/>
              </a:ext>
            </a:extLst>
          </p:cNvPr>
          <p:cNvSpPr txBox="1"/>
          <p:nvPr/>
        </p:nvSpPr>
        <p:spPr>
          <a:xfrm>
            <a:off x="6444208" y="1417638"/>
            <a:ext cx="2242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Observations: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</a:rPr>
              <a:t>I</a:t>
            </a:r>
            <a:r>
              <a:rPr lang="en-CA" dirty="0"/>
              <a:t> = </a:t>
            </a:r>
            <a:r>
              <a:rPr lang="en-CA" dirty="0">
                <a:solidFill>
                  <a:srgbClr val="C00000"/>
                </a:solidFill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2005 exception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C00000"/>
                </a:solidFill>
              </a:rPr>
              <a:t>Parabolic Curves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92D050"/>
                </a:solidFill>
              </a:rPr>
              <a:t>R ~ trending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92D050"/>
                </a:solidFill>
              </a:rPr>
              <a:t>‘</a:t>
            </a:r>
            <a:r>
              <a:rPr lang="en-CA" dirty="0">
                <a:solidFill>
                  <a:srgbClr val="92D050"/>
                </a:solidFill>
              </a:rPr>
              <a:t>flat spots’</a:t>
            </a:r>
            <a:endParaRPr lang="en-CA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271D4F-CC97-4626-A47D-FA991BE5E22A}"/>
              </a:ext>
            </a:extLst>
          </p:cNvPr>
          <p:cNvCxnSpPr>
            <a:cxnSpLocks/>
          </p:cNvCxnSpPr>
          <p:nvPr/>
        </p:nvCxnSpPr>
        <p:spPr>
          <a:xfrm>
            <a:off x="2195736" y="3356992"/>
            <a:ext cx="2060848" cy="0"/>
          </a:xfrm>
          <a:prstGeom prst="straightConnector1">
            <a:avLst/>
          </a:prstGeom>
          <a:ln w="412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03B338B-DD87-4F61-931B-26BF2D002364}"/>
              </a:ext>
            </a:extLst>
          </p:cNvPr>
          <p:cNvCxnSpPr>
            <a:cxnSpLocks/>
          </p:cNvCxnSpPr>
          <p:nvPr/>
        </p:nvCxnSpPr>
        <p:spPr>
          <a:xfrm>
            <a:off x="4572000" y="3729385"/>
            <a:ext cx="1404156" cy="0"/>
          </a:xfrm>
          <a:prstGeom prst="straightConnector1">
            <a:avLst/>
          </a:prstGeom>
          <a:ln w="412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6535FC7-465F-48E7-AED4-A8BB75D2A974}"/>
              </a:ext>
            </a:extLst>
          </p:cNvPr>
          <p:cNvSpPr txBox="1"/>
          <p:nvPr/>
        </p:nvSpPr>
        <p:spPr>
          <a:xfrm>
            <a:off x="1015709" y="4545091"/>
            <a:ext cx="71125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As </a:t>
            </a:r>
            <a:r>
              <a:rPr lang="en-CA" dirty="0">
                <a:solidFill>
                  <a:srgbClr val="92D050"/>
                </a:solidFill>
              </a:rPr>
              <a:t>Remaining</a:t>
            </a:r>
            <a:r>
              <a:rPr lang="en-CA" dirty="0"/>
              <a:t> persisted ~ 60 (2006 – 2008), </a:t>
            </a:r>
            <a:r>
              <a:rPr lang="en-CA" dirty="0">
                <a:solidFill>
                  <a:srgbClr val="0070C0"/>
                </a:solidFill>
              </a:rPr>
              <a:t>Identified</a:t>
            </a:r>
            <a:r>
              <a:rPr lang="en-CA" dirty="0"/>
              <a:t> reduced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Commitment to correct issues lacking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As </a:t>
            </a:r>
            <a:r>
              <a:rPr lang="en-CA" dirty="0">
                <a:solidFill>
                  <a:srgbClr val="92D050"/>
                </a:solidFill>
              </a:rPr>
              <a:t>Remaining</a:t>
            </a:r>
            <a:r>
              <a:rPr lang="en-CA" dirty="0"/>
              <a:t> persisted ~ 40 (2008 – </a:t>
            </a:r>
            <a:r>
              <a:rPr lang="en-CA" dirty="0" smtClean="0"/>
              <a:t>2014), </a:t>
            </a:r>
            <a:r>
              <a:rPr lang="en-CA" dirty="0">
                <a:solidFill>
                  <a:srgbClr val="0070C0"/>
                </a:solidFill>
              </a:rPr>
              <a:t>Identified</a:t>
            </a:r>
            <a:r>
              <a:rPr lang="en-CA" dirty="0"/>
              <a:t> rose then fell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Commitment to correct issues lacking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As </a:t>
            </a:r>
            <a:r>
              <a:rPr lang="en-CA" dirty="0">
                <a:solidFill>
                  <a:srgbClr val="92D050"/>
                </a:solidFill>
              </a:rPr>
              <a:t>Remaining</a:t>
            </a:r>
            <a:r>
              <a:rPr lang="en-CA" dirty="0"/>
              <a:t> started to reduce from 2013 level, </a:t>
            </a:r>
            <a:r>
              <a:rPr lang="en-CA" dirty="0">
                <a:solidFill>
                  <a:srgbClr val="0070C0"/>
                </a:solidFill>
              </a:rPr>
              <a:t>I</a:t>
            </a:r>
            <a:r>
              <a:rPr lang="en-CA" dirty="0"/>
              <a:t> + </a:t>
            </a:r>
            <a:r>
              <a:rPr lang="en-CA" dirty="0">
                <a:solidFill>
                  <a:srgbClr val="C00000"/>
                </a:solidFill>
              </a:rPr>
              <a:t>C</a:t>
            </a:r>
            <a:r>
              <a:rPr lang="en-CA" dirty="0"/>
              <a:t> Increase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2015 saw large change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E34D751-9255-4DD4-9359-91F0B4D9063E}"/>
              </a:ext>
            </a:extLst>
          </p:cNvPr>
          <p:cNvSpPr/>
          <p:nvPr/>
        </p:nvSpPr>
        <p:spPr>
          <a:xfrm>
            <a:off x="899592" y="2482921"/>
            <a:ext cx="124163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042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AA0B2B7-6A75-49C8-8F92-030853BFF7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7413817"/>
              </p:ext>
            </p:extLst>
          </p:nvPr>
        </p:nvGraphicFramePr>
        <p:xfrm>
          <a:off x="370492" y="1418853"/>
          <a:ext cx="4718298" cy="4020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88E9040-243D-4101-9F82-7F92EA8F4107}"/>
              </a:ext>
            </a:extLst>
          </p:cNvPr>
          <p:cNvSpPr txBox="1"/>
          <p:nvPr/>
        </p:nvSpPr>
        <p:spPr>
          <a:xfrm>
            <a:off x="107504" y="260648"/>
            <a:ext cx="9181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/>
              <a:t>Committee Inspections 2013-2018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7997F-3BE6-4455-AE26-B3DB540F9A08}"/>
              </a:ext>
            </a:extLst>
          </p:cNvPr>
          <p:cNvSpPr txBox="1"/>
          <p:nvPr/>
        </p:nvSpPr>
        <p:spPr>
          <a:xfrm>
            <a:off x="5040052" y="2924944"/>
            <a:ext cx="4248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CLS Organizational changes led to</a:t>
            </a:r>
          </a:p>
          <a:p>
            <a:r>
              <a:rPr lang="en-CA" dirty="0"/>
              <a:t>Improvements in accountabilities: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Reduced number of </a:t>
            </a:r>
            <a:r>
              <a:rPr lang="en-CA" dirty="0">
                <a:solidFill>
                  <a:srgbClr val="C00000"/>
                </a:solidFill>
              </a:rPr>
              <a:t>remaining</a:t>
            </a:r>
            <a:r>
              <a:rPr lang="en-CA" dirty="0"/>
              <a:t> inspection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Higher completion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In 2018 completion times – 25% in &lt; 3 days</a:t>
            </a:r>
            <a:br>
              <a:rPr lang="en-CA" dirty="0"/>
            </a:b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BC0FE-69AB-4980-9329-457459A44ED9}"/>
              </a:ext>
            </a:extLst>
          </p:cNvPr>
          <p:cNvSpPr txBox="1"/>
          <p:nvPr/>
        </p:nvSpPr>
        <p:spPr>
          <a:xfrm>
            <a:off x="5148064" y="1120676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Identified have increased, but resolution has kept pace</a:t>
            </a:r>
          </a:p>
          <a:p>
            <a:endParaRPr lang="en-CA" dirty="0"/>
          </a:p>
          <a:p>
            <a:r>
              <a:rPr lang="en-CA" dirty="0"/>
              <a:t>Inspection item findings low risk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322E1BE-1DEB-4BB9-9939-D5A982F279BB}"/>
              </a:ext>
            </a:extLst>
          </p:cNvPr>
          <p:cNvCxnSpPr>
            <a:cxnSpLocks/>
          </p:cNvCxnSpPr>
          <p:nvPr/>
        </p:nvCxnSpPr>
        <p:spPr>
          <a:xfrm flipV="1">
            <a:off x="894154" y="2457350"/>
            <a:ext cx="3504697" cy="121608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70A8E5-03C2-47E3-B2B1-ED0DF83B4324}"/>
              </a:ext>
            </a:extLst>
          </p:cNvPr>
          <p:cNvCxnSpPr>
            <a:cxnSpLocks/>
          </p:cNvCxnSpPr>
          <p:nvPr/>
        </p:nvCxnSpPr>
        <p:spPr>
          <a:xfrm flipV="1">
            <a:off x="987411" y="2204864"/>
            <a:ext cx="3512581" cy="14685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C0255F7-3953-4719-904E-8347CB8439CF}"/>
              </a:ext>
            </a:extLst>
          </p:cNvPr>
          <p:cNvCxnSpPr>
            <a:cxnSpLocks/>
          </p:cNvCxnSpPr>
          <p:nvPr/>
        </p:nvCxnSpPr>
        <p:spPr>
          <a:xfrm>
            <a:off x="1119052" y="4087344"/>
            <a:ext cx="3600400" cy="4689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Arrow: Up 4">
            <a:extLst>
              <a:ext uri="{FF2B5EF4-FFF2-40B4-BE49-F238E27FC236}">
                <a16:creationId xmlns:a16="http://schemas.microsoft.com/office/drawing/2014/main" id="{98553009-C18E-4FC4-9623-9D4D92EFE453}"/>
              </a:ext>
            </a:extLst>
          </p:cNvPr>
          <p:cNvSpPr/>
          <p:nvPr/>
        </p:nvSpPr>
        <p:spPr>
          <a:xfrm>
            <a:off x="2259069" y="5202429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048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6CBBF7-1812-4AC7-82AD-1CF831A20977}"/>
              </a:ext>
            </a:extLst>
          </p:cNvPr>
          <p:cNvSpPr txBox="1"/>
          <p:nvPr/>
        </p:nvSpPr>
        <p:spPr>
          <a:xfrm>
            <a:off x="1331640" y="260648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In Closing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880A58-757A-4D60-B1DB-47F093B1945C}"/>
              </a:ext>
            </a:extLst>
          </p:cNvPr>
          <p:cNvSpPr txBox="1"/>
          <p:nvPr/>
        </p:nvSpPr>
        <p:spPr>
          <a:xfrm>
            <a:off x="1079104" y="788462"/>
            <a:ext cx="806489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Data </a:t>
            </a:r>
            <a:r>
              <a:rPr lang="en-CA" sz="2800" dirty="0" smtClean="0"/>
              <a:t>shows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correlation </a:t>
            </a:r>
            <a:r>
              <a:rPr lang="en-CA" sz="2800" dirty="0"/>
              <a:t>between Findings addressed and management </a:t>
            </a:r>
            <a:r>
              <a:rPr lang="en-CA" sz="2800" dirty="0" smtClean="0"/>
              <a:t>commitment</a:t>
            </a:r>
            <a:endParaRPr lang="en-CA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800" dirty="0"/>
              <a:t>Organizational Structure played a </a:t>
            </a:r>
            <a:r>
              <a:rPr lang="en-CA" sz="2800" dirty="0" smtClean="0"/>
              <a:t>role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Committee is a reflection of safety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dirty="0"/>
          </a:p>
          <a:p>
            <a:r>
              <a:rPr lang="en-CA" sz="2800" dirty="0" smtClean="0"/>
              <a:t>“… </a:t>
            </a:r>
            <a:r>
              <a:rPr lang="en-CA" sz="2800" dirty="0"/>
              <a:t>Performance in Conventional Health and Safety is Fully Satisfactory.”    </a:t>
            </a:r>
          </a:p>
          <a:p>
            <a:r>
              <a:rPr lang="en-CA" sz="2800" dirty="0"/>
              <a:t>(2017 CNSC Inspection Findings)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1026" name="Picture 2" descr="Patricia Cason Kent">
            <a:extLst>
              <a:ext uri="{FF2B5EF4-FFF2-40B4-BE49-F238E27FC236}">
                <a16:creationId xmlns:a16="http://schemas.microsoft.com/office/drawing/2014/main" id="{8AFA2A4A-6FED-4BAE-A765-FE794AEC3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36" y="4998537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k Silzer">
            <a:extLst>
              <a:ext uri="{FF2B5EF4-FFF2-40B4-BE49-F238E27FC236}">
                <a16:creationId xmlns:a16="http://schemas.microsoft.com/office/drawing/2014/main" id="{F94CE819-E206-4E1C-B80D-C99A3F769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4976225"/>
            <a:ext cx="1268760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EF9C02-16E5-459B-83E8-4E772B384514}"/>
              </a:ext>
            </a:extLst>
          </p:cNvPr>
          <p:cNvSpPr txBox="1"/>
          <p:nvPr/>
        </p:nvSpPr>
        <p:spPr>
          <a:xfrm>
            <a:off x="892584" y="557634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Employee Co-Chair</a:t>
            </a:r>
          </a:p>
          <a:p>
            <a:r>
              <a:rPr lang="en-CA" dirty="0"/>
              <a:t>Patti Cason-Kent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5BB9AD-2EF2-4D74-B78B-6510FD7E67CF}"/>
              </a:ext>
            </a:extLst>
          </p:cNvPr>
          <p:cNvSpPr txBox="1"/>
          <p:nvPr/>
        </p:nvSpPr>
        <p:spPr>
          <a:xfrm>
            <a:off x="5850904" y="5567566"/>
            <a:ext cx="2507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Employer Co-Chair</a:t>
            </a:r>
          </a:p>
          <a:p>
            <a:r>
              <a:rPr lang="en-CA" dirty="0"/>
              <a:t>Mark Silzer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900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6632"/>
            <a:ext cx="8135613" cy="60742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476672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Thank-you for </a:t>
            </a:r>
            <a:r>
              <a:rPr lang="en-CA" sz="3200" dirty="0" smtClean="0">
                <a:solidFill>
                  <a:schemeClr val="bg1"/>
                </a:solidFill>
              </a:rPr>
              <a:t>Listening!</a:t>
            </a:r>
            <a:endParaRPr lang="en-CA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40" y="2132856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chemeClr val="bg1"/>
                </a:solidFill>
              </a:rPr>
              <a:t>QUESTIONS???</a:t>
            </a:r>
          </a:p>
        </p:txBody>
      </p:sp>
    </p:spTree>
    <p:extLst>
      <p:ext uri="{BB962C8B-B14F-4D97-AF65-F5344CB8AC3E}">
        <p14:creationId xmlns:p14="http://schemas.microsoft.com/office/powerpoint/2010/main" val="130559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56217" cy="4525963"/>
          </a:xfrm>
        </p:spPr>
        <p:txBody>
          <a:bodyPr/>
          <a:lstStyle/>
          <a:p>
            <a:r>
              <a:rPr lang="en-CA" dirty="0"/>
              <a:t>CLS Facility</a:t>
            </a:r>
          </a:p>
          <a:p>
            <a:r>
              <a:rPr lang="en-CA" dirty="0"/>
              <a:t>Regulations</a:t>
            </a:r>
          </a:p>
          <a:p>
            <a:r>
              <a:rPr lang="en-CA" dirty="0" smtClean="0"/>
              <a:t>Joint Workplace Committee </a:t>
            </a:r>
            <a:endParaRPr lang="en-CA" dirty="0"/>
          </a:p>
          <a:p>
            <a:r>
              <a:rPr lang="en-CA" dirty="0"/>
              <a:t>Analysis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24413"/>
            <a:ext cx="2680330" cy="1786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17948"/>
            <a:ext cx="2680330" cy="1788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257485-D17E-4A51-B621-805198AF6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307" y="4547138"/>
            <a:ext cx="2701198" cy="156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7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449" y="476672"/>
            <a:ext cx="3993512" cy="4281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585" y="569036"/>
            <a:ext cx="3601889" cy="2592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89EFDB-C487-48F5-8937-7B3F1FBEAFD2}"/>
              </a:ext>
            </a:extLst>
          </p:cNvPr>
          <p:cNvSpPr txBox="1"/>
          <p:nvPr/>
        </p:nvSpPr>
        <p:spPr>
          <a:xfrm>
            <a:off x="27732" y="836712"/>
            <a:ext cx="598442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u="sng" dirty="0">
                <a:solidFill>
                  <a:srgbClr val="421C5E"/>
                </a:solidFill>
                <a:latin typeface="Arial" pitchFamily="34" charset="0"/>
                <a:cs typeface="Arial" pitchFamily="34" charset="0"/>
              </a:rPr>
              <a:t>Canadian Light Source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421C5E"/>
                </a:solidFill>
                <a:latin typeface="Arial" pitchFamily="34" charset="0"/>
                <a:cs typeface="Arial" pitchFamily="34" charset="0"/>
              </a:rPr>
              <a:t>National Synchrotron </a:t>
            </a:r>
            <a:r>
              <a:rPr lang="en-CA" sz="2800" dirty="0" smtClean="0">
                <a:solidFill>
                  <a:srgbClr val="421C5E"/>
                </a:solidFill>
                <a:latin typeface="Arial" pitchFamily="34" charset="0"/>
                <a:cs typeface="Arial" pitchFamily="34" charset="0"/>
              </a:rPr>
              <a:t>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rgbClr val="421C5E"/>
                </a:solidFill>
                <a:latin typeface="Arial" pitchFamily="34" charset="0"/>
                <a:cs typeface="Arial" pitchFamily="34" charset="0"/>
              </a:rPr>
              <a:t>250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rgbClr val="421C5E"/>
                </a:solidFill>
                <a:latin typeface="Arial" pitchFamily="34" charset="0"/>
                <a:cs typeface="Arial" pitchFamily="34" charset="0"/>
              </a:rPr>
              <a:t>1200 User visits annually</a:t>
            </a:r>
            <a:endParaRPr lang="en-CA" sz="2800" dirty="0">
              <a:solidFill>
                <a:srgbClr val="421C5E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421C5E"/>
                </a:solidFill>
                <a:latin typeface="Arial" pitchFamily="34" charset="0"/>
                <a:cs typeface="Arial" pitchFamily="34" charset="0"/>
              </a:rPr>
              <a:t>City of Saskatoon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421C5E"/>
                </a:solidFill>
                <a:latin typeface="Arial" pitchFamily="34" charset="0"/>
                <a:cs typeface="Arial" pitchFamily="34" charset="0"/>
              </a:rPr>
              <a:t>Pop 300,000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421C5E"/>
                </a:solidFill>
                <a:latin typeface="Arial" pitchFamily="34" charset="0"/>
                <a:cs typeface="Arial" pitchFamily="34" charset="0"/>
              </a:rPr>
              <a:t>Province of Saskatchewan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421C5E"/>
                </a:solidFill>
                <a:latin typeface="Arial" pitchFamily="34" charset="0"/>
                <a:cs typeface="Arial" pitchFamily="34" charset="0"/>
              </a:rPr>
              <a:t>Pop 1.1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421C5E"/>
                </a:solidFill>
                <a:latin typeface="Arial" pitchFamily="34" charset="0"/>
                <a:cs typeface="Arial" pitchFamily="34" charset="0"/>
              </a:rPr>
              <a:t>On U of S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421C5E"/>
                </a:solidFill>
                <a:latin typeface="Arial" pitchFamily="34" charset="0"/>
                <a:cs typeface="Arial" pitchFamily="34" charset="0"/>
              </a:rPr>
              <a:t>20,000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421C5E"/>
                </a:solidFill>
                <a:latin typeface="Arial" pitchFamily="34" charset="0"/>
                <a:cs typeface="Arial" pitchFamily="34" charset="0"/>
              </a:rPr>
              <a:t>Near city center, residential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5F3BD3-FB18-49C8-BAE3-14C78975BF1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986" y="3426027"/>
            <a:ext cx="4935488" cy="32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A0C0BA-2A8A-4A27-8033-4844D2F01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097" y="569036"/>
            <a:ext cx="3368864" cy="24736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Facility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Saskatchewan Accelerator Laboratory</a:t>
            </a:r>
          </a:p>
          <a:p>
            <a:pPr lvl="1"/>
            <a:r>
              <a:rPr lang="en-CA" dirty="0"/>
              <a:t>1964 -high energy physics research facility</a:t>
            </a:r>
          </a:p>
          <a:p>
            <a:pPr lvl="1"/>
            <a:r>
              <a:rPr lang="en-CA" dirty="0"/>
              <a:t>300 MeV e</a:t>
            </a:r>
            <a:r>
              <a:rPr lang="en-CA" baseline="30000" dirty="0"/>
              <a:t>- </a:t>
            </a:r>
            <a:r>
              <a:rPr lang="en-CA" dirty="0"/>
              <a:t>LINAC </a:t>
            </a:r>
            <a:r>
              <a:rPr lang="en-CA" dirty="0" smtClean="0"/>
              <a:t>2 stories underground</a:t>
            </a:r>
            <a:endParaRPr lang="en-CA" dirty="0"/>
          </a:p>
          <a:p>
            <a:pPr lvl="2"/>
            <a:r>
              <a:rPr lang="en-CA" dirty="0"/>
              <a:t>Owned by University of Saskatchewan</a:t>
            </a:r>
          </a:p>
          <a:p>
            <a:pPr lvl="2"/>
            <a:r>
              <a:rPr lang="en-CA" dirty="0" smtClean="0"/>
              <a:t>360 </a:t>
            </a:r>
            <a:r>
              <a:rPr lang="en-CA" dirty="0"/>
              <a:t>Hz</a:t>
            </a:r>
          </a:p>
          <a:p>
            <a:pPr lvl="3"/>
            <a:r>
              <a:rPr lang="en-CA" dirty="0" smtClean="0"/>
              <a:t>CLS now 1 </a:t>
            </a:r>
            <a:r>
              <a:rPr lang="en-CA" dirty="0"/>
              <a:t>Hz</a:t>
            </a:r>
          </a:p>
          <a:p>
            <a:pPr marL="457200" lvl="1" indent="0">
              <a:buNone/>
            </a:pPr>
            <a:endParaRPr lang="en-CA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37112"/>
            <a:ext cx="3322774" cy="221417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512" y="3642210"/>
            <a:ext cx="3441968" cy="248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0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CLS Facility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11" y="1600200"/>
            <a:ext cx="8573589" cy="4525963"/>
          </a:xfrm>
        </p:spPr>
        <p:txBody>
          <a:bodyPr>
            <a:normAutofit lnSpcReduction="10000"/>
          </a:bodyPr>
          <a:lstStyle/>
          <a:p>
            <a:r>
              <a:rPr lang="en-CA" dirty="0"/>
              <a:t>Synchrotron Facility</a:t>
            </a:r>
          </a:p>
          <a:p>
            <a:pPr lvl="1"/>
            <a:r>
              <a:rPr lang="en-CA" dirty="0"/>
              <a:t>Construction start 1999</a:t>
            </a:r>
          </a:p>
          <a:p>
            <a:pPr lvl="1"/>
            <a:r>
              <a:rPr lang="en-CA" dirty="0"/>
              <a:t>Transfer lines to bring beam </a:t>
            </a:r>
          </a:p>
          <a:p>
            <a:pPr marL="457200" lvl="1" indent="0">
              <a:buNone/>
            </a:pPr>
            <a:r>
              <a:rPr lang="en-CA" dirty="0"/>
              <a:t>	up two floors to Booster Ring</a:t>
            </a:r>
          </a:p>
          <a:p>
            <a:pPr lvl="1"/>
            <a:r>
              <a:rPr lang="en-CA" dirty="0"/>
              <a:t>Booster Ring ramps 250 MeV to 2.9 GeV</a:t>
            </a:r>
          </a:p>
          <a:p>
            <a:pPr lvl="1"/>
            <a:r>
              <a:rPr lang="en-CA" dirty="0"/>
              <a:t>2.9 GeV Synchrotron Storage </a:t>
            </a:r>
            <a:r>
              <a:rPr lang="en-CA" dirty="0" smtClean="0"/>
              <a:t>Ring (178m)</a:t>
            </a:r>
            <a:endParaRPr lang="en-CA" dirty="0"/>
          </a:p>
          <a:p>
            <a:pPr lvl="1"/>
            <a:r>
              <a:rPr lang="en-CA" dirty="0"/>
              <a:t>17 Beamlines in ‘new’ section of building</a:t>
            </a:r>
            <a:endParaRPr lang="en-CA" baseline="40000" dirty="0"/>
          </a:p>
          <a:p>
            <a:pPr lvl="1"/>
            <a:r>
              <a:rPr lang="en-CA" dirty="0"/>
              <a:t>3 hectare footprint</a:t>
            </a:r>
          </a:p>
          <a:p>
            <a:pPr lvl="1"/>
            <a:r>
              <a:rPr lang="en-CA" dirty="0"/>
              <a:t>1800 m</a:t>
            </a:r>
            <a:r>
              <a:rPr lang="en-CA" baseline="40000" dirty="0"/>
              <a:t>2</a:t>
            </a:r>
            <a:r>
              <a:rPr lang="en-CA" dirty="0"/>
              <a:t> building</a:t>
            </a:r>
          </a:p>
          <a:p>
            <a:endParaRPr lang="en-CA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28" y="2060848"/>
            <a:ext cx="2169727" cy="1440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28" y="260444"/>
            <a:ext cx="2243556" cy="153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1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Medical Isotope </a:t>
            </a:r>
            <a:r>
              <a:rPr lang="en-CA" dirty="0" smtClean="0"/>
              <a:t>LINAC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/>
              <a:t>2012 addition</a:t>
            </a:r>
          </a:p>
          <a:p>
            <a:r>
              <a:rPr lang="en-CA" dirty="0"/>
              <a:t>30 MeV, 40 kW e</a:t>
            </a:r>
            <a:r>
              <a:rPr lang="en-CA" baseline="30000" dirty="0"/>
              <a:t>-</a:t>
            </a:r>
            <a:r>
              <a:rPr lang="en-CA" dirty="0"/>
              <a:t> </a:t>
            </a:r>
            <a:r>
              <a:rPr lang="en-CA" dirty="0" err="1"/>
              <a:t>linac</a:t>
            </a:r>
            <a:endParaRPr lang="en-CA" dirty="0"/>
          </a:p>
          <a:p>
            <a:r>
              <a:rPr lang="en-CA" dirty="0"/>
              <a:t>E- beam hits tantalum target</a:t>
            </a:r>
          </a:p>
          <a:p>
            <a:pPr lvl="1"/>
            <a:r>
              <a:rPr lang="en-CA" dirty="0"/>
              <a:t>Bremsstrahlung strikes Mo-100</a:t>
            </a:r>
          </a:p>
          <a:p>
            <a:pPr lvl="1"/>
            <a:r>
              <a:rPr lang="en-CA" dirty="0"/>
              <a:t>Mo-100 produces </a:t>
            </a:r>
            <a:r>
              <a:rPr lang="en-CA" dirty="0" smtClean="0"/>
              <a:t>Mo-99</a:t>
            </a:r>
            <a:endParaRPr lang="en-CA" dirty="0"/>
          </a:p>
          <a:p>
            <a:pPr lvl="1"/>
            <a:endParaRPr lang="en-CA" dirty="0"/>
          </a:p>
          <a:p>
            <a:r>
              <a:rPr lang="en-CA" dirty="0" smtClean="0"/>
              <a:t>Research Facility</a:t>
            </a:r>
            <a:endParaRPr lang="en-CA" dirty="0"/>
          </a:p>
          <a:p>
            <a:pPr lvl="1"/>
            <a:r>
              <a:rPr lang="en-CA" dirty="0"/>
              <a:t>Small impact on overall operation</a:t>
            </a:r>
          </a:p>
          <a:p>
            <a:pPr lvl="1"/>
            <a:r>
              <a:rPr lang="en-CA" dirty="0"/>
              <a:t>Separate operating licence - budget</a:t>
            </a:r>
          </a:p>
          <a:p>
            <a:pPr marL="457200" lvl="1" indent="0">
              <a:buNone/>
            </a:pPr>
            <a:endParaRPr lang="en-CA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97" y="2703771"/>
            <a:ext cx="2992503" cy="231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4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Regulatory Oversight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Canadian Nuclear Safety Commission (CNSC)</a:t>
            </a:r>
          </a:p>
          <a:p>
            <a:pPr lvl="1"/>
            <a:r>
              <a:rPr lang="en-CA" dirty="0" smtClean="0"/>
              <a:t>Act and Regulations</a:t>
            </a:r>
          </a:p>
          <a:p>
            <a:pPr lvl="1"/>
            <a:r>
              <a:rPr lang="en-CA" dirty="0" smtClean="0"/>
              <a:t>Licencing and oversight (inspections)</a:t>
            </a:r>
          </a:p>
          <a:p>
            <a:pPr lvl="1"/>
            <a:r>
              <a:rPr lang="en-CA" dirty="0" smtClean="0"/>
              <a:t>Licencing requires CLS to follow other regulations and internal documentation also</a:t>
            </a:r>
          </a:p>
          <a:p>
            <a:r>
              <a:rPr lang="en-CA" dirty="0" smtClean="0"/>
              <a:t>Labour Canada</a:t>
            </a:r>
          </a:p>
          <a:p>
            <a:pPr lvl="1"/>
            <a:r>
              <a:rPr lang="en-CA" dirty="0" smtClean="0"/>
              <a:t>Canada Labour Code </a:t>
            </a:r>
          </a:p>
        </p:txBody>
      </p:sp>
    </p:spTree>
    <p:extLst>
      <p:ext uri="{BB962C8B-B14F-4D97-AF65-F5344CB8AC3E}">
        <p14:creationId xmlns:p14="http://schemas.microsoft.com/office/powerpoint/2010/main" val="227613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Safety Culture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CNSC Definition:</a:t>
            </a:r>
          </a:p>
          <a:p>
            <a:pPr marL="0" indent="0">
              <a:buNone/>
            </a:pPr>
            <a:r>
              <a:rPr lang="en-CA" dirty="0" smtClean="0"/>
              <a:t>“the characteristics of the work environment such as the values, rules, and common understanding that influence workers perceptions and attitudes about the importance the organization places on safety”</a:t>
            </a:r>
          </a:p>
          <a:p>
            <a:r>
              <a:rPr lang="en-CA" dirty="0"/>
              <a:t>REGDOC 2.1.2 </a:t>
            </a:r>
            <a:r>
              <a:rPr lang="en-CA" dirty="0" smtClean="0"/>
              <a:t>‘Safety Culture’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5472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CD2A2-B7FA-44CD-805C-0BAB1743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Canadian </a:t>
            </a:r>
            <a:r>
              <a:rPr lang="en-CA" dirty="0" smtClean="0"/>
              <a:t>Labour Regulations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F2E63-B5F3-42C8-B800-8B92F6F25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Canada Labour Code Part II -135 (1)</a:t>
            </a:r>
          </a:p>
          <a:p>
            <a:pPr marL="0" indent="0">
              <a:buNone/>
            </a:pPr>
            <a:r>
              <a:rPr lang="en-CA" dirty="0"/>
              <a:t>	“Every employer </a:t>
            </a:r>
            <a:r>
              <a:rPr lang="en-CA" u="sng" dirty="0"/>
              <a:t>shall</a:t>
            </a:r>
            <a:r>
              <a:rPr lang="en-CA" dirty="0"/>
              <a:t> … establish a workplace health and safety committee…”</a:t>
            </a:r>
          </a:p>
          <a:p>
            <a:endParaRPr lang="en-CA" dirty="0"/>
          </a:p>
          <a:p>
            <a:pPr lvl="1"/>
            <a:r>
              <a:rPr lang="en-CA" sz="2400" dirty="0"/>
              <a:t>Why is the committee a legal requirement?</a:t>
            </a:r>
          </a:p>
          <a:p>
            <a:pPr lvl="1"/>
            <a:r>
              <a:rPr lang="en-CA" sz="2400" dirty="0"/>
              <a:t>What does the committee mean to the workers?</a:t>
            </a:r>
          </a:p>
          <a:p>
            <a:pPr lvl="1"/>
            <a:r>
              <a:rPr lang="en-CA" sz="2400" dirty="0" smtClean="0"/>
              <a:t>Does </a:t>
            </a:r>
            <a:r>
              <a:rPr lang="en-CA" sz="2400" dirty="0"/>
              <a:t>the committee reflect safety culture?</a:t>
            </a:r>
          </a:p>
          <a:p>
            <a:pPr marL="457200" lvl="1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241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12597</TotalTime>
  <Words>630</Words>
  <Application>Microsoft Office PowerPoint</Application>
  <PresentationFormat>On-screen Show (4:3)</PresentationFormat>
  <Paragraphs>165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Joint Workplace Safety Committee as a Reflection of Safety Culture</vt:lpstr>
      <vt:lpstr>Outline</vt:lpstr>
      <vt:lpstr>PowerPoint Presentation</vt:lpstr>
      <vt:lpstr>Facility Overview</vt:lpstr>
      <vt:lpstr>CLS Facility </vt:lpstr>
      <vt:lpstr>Medical Isotope LINAC</vt:lpstr>
      <vt:lpstr>Regulatory Oversight</vt:lpstr>
      <vt:lpstr>Safety Culture</vt:lpstr>
      <vt:lpstr>Canadian Labour Regulations</vt:lpstr>
      <vt:lpstr>Not Another Committee!!!</vt:lpstr>
      <vt:lpstr>Right To Participate</vt:lpstr>
      <vt:lpstr>Engagement</vt:lpstr>
      <vt:lpstr>Committee Activities</vt:lpstr>
      <vt:lpstr>Committee Inspections Findings </vt:lpstr>
      <vt:lpstr>Committee Inspections Findings </vt:lpstr>
      <vt:lpstr>PowerPoint Presentation</vt:lpstr>
      <vt:lpstr>PowerPoint Presentation</vt:lpstr>
      <vt:lpstr>PowerPoint Presentation</vt:lpstr>
    </vt:vector>
  </TitlesOfParts>
  <Company>Canadian Light Source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ribeirs</dc:creator>
  <cp:lastModifiedBy>Grant Cubbon</cp:lastModifiedBy>
  <cp:revision>155</cp:revision>
  <dcterms:created xsi:type="dcterms:W3CDTF">2013-02-11T16:19:45Z</dcterms:created>
  <dcterms:modified xsi:type="dcterms:W3CDTF">2019-05-15T05:57:23Z</dcterms:modified>
</cp:coreProperties>
</file>