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6" r:id="rId3"/>
    <p:sldId id="275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6" r:id="rId12"/>
    <p:sldId id="305" r:id="rId13"/>
    <p:sldId id="276" r:id="rId14"/>
    <p:sldId id="304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1" autoAdjust="0"/>
    <p:restoredTop sz="94672" autoAdjust="0"/>
  </p:normalViewPr>
  <p:slideViewPr>
    <p:cSldViewPr showGuides="1">
      <p:cViewPr>
        <p:scale>
          <a:sx n="110" d="100"/>
          <a:sy n="110" d="100"/>
        </p:scale>
        <p:origin x="-366" y="-9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pPr/>
              <a:t>14.05.2019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pPr/>
              <a:t>14.05.2019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4263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42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42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426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426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426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4263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426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4263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426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Hazardous substance management in dynamic scientific environments | Sven Mohr, May 15th 2019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Hazardous substance management in dynamic scientific environments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Sven Mohr</a:t>
            </a:r>
          </a:p>
          <a:p>
            <a:r>
              <a:rPr lang="en-US" dirty="0" smtClean="0"/>
              <a:t>Lund, May 15th 2019</a:t>
            </a:r>
          </a:p>
          <a:p>
            <a:r>
              <a:rPr lang="en-US" dirty="0"/>
              <a:t>International Technical Safety Forum</a:t>
            </a:r>
          </a:p>
        </p:txBody>
      </p:sp>
    </p:spTree>
    <p:extLst>
      <p:ext uri="{BB962C8B-B14F-4D97-AF65-F5344CB8AC3E}">
        <p14:creationId xmlns=""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of Hazardous Substances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11304636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Remainders of experiments</a:t>
            </a:r>
          </a:p>
          <a:p>
            <a:r>
              <a:rPr lang="en-US" dirty="0" smtClean="0"/>
              <a:t>Low and/or minimum quantities </a:t>
            </a:r>
          </a:p>
          <a:p>
            <a:r>
              <a:rPr lang="en-US" dirty="0" smtClean="0"/>
              <a:t>Sometimes very dangerous substances</a:t>
            </a:r>
          </a:p>
          <a:p>
            <a:r>
              <a:rPr lang="en-US" dirty="0" smtClean="0"/>
              <a:t>Storage ↔ disposal</a:t>
            </a:r>
            <a:endParaRPr lang="en-US" dirty="0"/>
          </a:p>
          <a:p>
            <a:r>
              <a:rPr lang="en-US" dirty="0" smtClean="0"/>
              <a:t>Documentation?</a:t>
            </a:r>
          </a:p>
          <a:p>
            <a:r>
              <a:rPr lang="en-US" dirty="0" smtClean="0"/>
              <a:t>Responsibility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→ for further processes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→ for storage/disposal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→ registration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DESY Photon Science solution for user experiments via user portal (DOOR), risk assessment, verification of substances approval and documentation done via DOOR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But no transfer of data (of substances for short-term experiments) to official register</a:t>
            </a:r>
          </a:p>
          <a:p>
            <a:endParaRPr lang="en-US" dirty="0" smtClean="0"/>
          </a:p>
        </p:txBody>
      </p:sp>
      <p:sp>
        <p:nvSpPr>
          <p:cNvPr id="6" name="AutoShape 4" descr="Image result for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2184" y="2252097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hiking piktogra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743038"/>
            <a:ext cx="1610408" cy="1610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ösungsmittel für die HPL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6993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399"/>
          <a:stretch/>
        </p:blipFill>
        <p:spPr bwMode="auto">
          <a:xfrm>
            <a:off x="8256240" y="2995790"/>
            <a:ext cx="919166" cy="1104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93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of Hazardous Substances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Solution via DOOR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11304636" cy="504690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Photon Science User Experiments</a:t>
            </a:r>
          </a:p>
          <a:p>
            <a:r>
              <a:rPr lang="en-US" dirty="0" smtClean="0"/>
              <a:t>Substances declared via </a:t>
            </a:r>
            <a:r>
              <a:rPr lang="en-US" dirty="0"/>
              <a:t>user portal (DOOR</a:t>
            </a:r>
            <a:r>
              <a:rPr lang="en-US" dirty="0" smtClean="0"/>
              <a:t>):</a:t>
            </a:r>
          </a:p>
          <a:p>
            <a:pPr lvl="1"/>
            <a:r>
              <a:rPr lang="en-US" dirty="0"/>
              <a:t>Large number of different </a:t>
            </a:r>
            <a:r>
              <a:rPr lang="en-US" dirty="0" smtClean="0"/>
              <a:t>substances and samples (hazard </a:t>
            </a:r>
            <a:r>
              <a:rPr lang="en-US" dirty="0"/>
              <a:t>characteristics from harmless to toxic etc</a:t>
            </a:r>
            <a:r>
              <a:rPr lang="en-US" dirty="0" smtClean="0"/>
              <a:t>.)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ypically </a:t>
            </a:r>
            <a:r>
              <a:rPr lang="en-US" dirty="0"/>
              <a:t>small quantities </a:t>
            </a:r>
          </a:p>
          <a:p>
            <a:pPr lvl="1"/>
            <a:r>
              <a:rPr lang="en-US" dirty="0"/>
              <a:t>Sometimes new </a:t>
            </a:r>
            <a:r>
              <a:rPr lang="en-US" dirty="0" smtClean="0"/>
              <a:t>compounds</a:t>
            </a:r>
          </a:p>
          <a:p>
            <a:pPr lvl="1"/>
            <a:r>
              <a:rPr lang="en-US" smtClean="0"/>
              <a:t>Database </a:t>
            </a:r>
            <a:r>
              <a:rPr lang="en-US" dirty="0" smtClean="0"/>
              <a:t>of 12.000 substances/samples</a:t>
            </a:r>
            <a:endParaRPr lang="en-US" dirty="0"/>
          </a:p>
          <a:p>
            <a:pPr lvl="1"/>
            <a:r>
              <a:rPr lang="en-US" dirty="0" smtClean="0"/>
              <a:t>Verification </a:t>
            </a:r>
            <a:r>
              <a:rPr lang="en-US" dirty="0"/>
              <a:t>of </a:t>
            </a:r>
            <a:r>
              <a:rPr lang="en-US" dirty="0" smtClean="0"/>
              <a:t>substances, risk assessment, safety approval </a:t>
            </a:r>
            <a:r>
              <a:rPr lang="en-US" dirty="0"/>
              <a:t>and documentation done via </a:t>
            </a:r>
            <a:r>
              <a:rPr lang="en-US" dirty="0" smtClean="0"/>
              <a:t>DOOR</a:t>
            </a:r>
          </a:p>
          <a:p>
            <a:pPr lvl="1"/>
            <a:r>
              <a:rPr lang="en-US" dirty="0" smtClean="0"/>
              <a:t>Latest MSDS can be downloaded via link to different suppliers</a:t>
            </a:r>
          </a:p>
          <a:p>
            <a:pPr lvl="1"/>
            <a:r>
              <a:rPr lang="en-US" dirty="0" smtClean="0"/>
              <a:t>But no </a:t>
            </a:r>
            <a:r>
              <a:rPr lang="en-US" dirty="0"/>
              <a:t>transfer of data (of substances for short-term experiments) to official </a:t>
            </a:r>
            <a:r>
              <a:rPr lang="en-US" dirty="0" smtClean="0"/>
              <a:t>register. 				</a:t>
            </a:r>
          </a:p>
          <a:p>
            <a:pPr lvl="1"/>
            <a:r>
              <a:rPr lang="en-US" dirty="0" smtClean="0"/>
              <a:t>Storage ↔ disposal: arranged in user chemistry labs - if not possible to be taken home by the user (due to flight etc.)</a:t>
            </a:r>
            <a:endParaRPr lang="en-US" dirty="0"/>
          </a:p>
          <a:p>
            <a:r>
              <a:rPr lang="en-US" dirty="0" smtClean="0"/>
              <a:t>Responsibility:</a:t>
            </a:r>
          </a:p>
          <a:p>
            <a:pPr lvl="1"/>
            <a:r>
              <a:rPr lang="en-US" dirty="0" smtClean="0"/>
              <a:t>Chemistry lab operation: DESY staff</a:t>
            </a:r>
          </a:p>
          <a:p>
            <a:pPr lvl="1"/>
            <a:r>
              <a:rPr lang="en-US" dirty="0" smtClean="0"/>
              <a:t>User activities in chemistry lab: user group, project leader</a:t>
            </a:r>
          </a:p>
        </p:txBody>
      </p:sp>
      <p:sp>
        <p:nvSpPr>
          <p:cNvPr id="6" name="AutoShape 4" descr="Image result for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336" t="9251" r="4601" b="9034"/>
          <a:stretch>
            <a:fillRect/>
          </a:stretch>
        </p:blipFill>
        <p:spPr bwMode="auto">
          <a:xfrm>
            <a:off x="8112224" y="0"/>
            <a:ext cx="4079776" cy="205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840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for discussion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11376644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Is it even possible to track all hazardous substances (in real-time)?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Is it worth the effort to transfer substances (from DOOR) into the institute´s register that are needed only for short-term experiments?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As long as we handle them professionally, do we really need to register all substances (immediately)?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Are there resulting safety issues when substances are not (temporarily) registered?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AutoShape 4" descr="Image result for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499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3" name="Textplatzhalter 1">
            <a:extLst>
              <a:ext uri="{FF2B5EF4-FFF2-40B4-BE49-F238E27FC236}">
                <a16:creationId xmlns="" xmlns:a16="http://schemas.microsoft.com/office/drawing/2014/main" id="{50AD6CCA-2661-4C25-9614-623803F9256C}"/>
              </a:ext>
            </a:extLst>
          </p:cNvPr>
          <p:cNvSpPr txBox="1">
            <a:spLocks/>
          </p:cNvSpPr>
          <p:nvPr/>
        </p:nvSpPr>
        <p:spPr>
          <a:xfrm>
            <a:off x="3599890" y="1772816"/>
            <a:ext cx="5148821" cy="1899936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Anca </a:t>
            </a:r>
            <a:r>
              <a:rPr lang="de-DE" dirty="0" smtClean="0"/>
              <a:t>Ciobanu</a:t>
            </a:r>
          </a:p>
          <a:p>
            <a:pPr marL="0" indent="0">
              <a:buNone/>
            </a:pPr>
            <a:r>
              <a:rPr lang="de-DE" dirty="0" smtClean="0"/>
              <a:t>Photon Science – Technical Infrastructure</a:t>
            </a:r>
          </a:p>
          <a:p>
            <a:pPr marL="0" indent="0">
              <a:buNone/>
            </a:pPr>
            <a:r>
              <a:rPr lang="de-DE" dirty="0" smtClean="0"/>
              <a:t>anca.ciobanu@desy.de</a:t>
            </a:r>
          </a:p>
          <a:p>
            <a:pPr marL="0" indent="0">
              <a:buNone/>
            </a:pPr>
            <a:r>
              <a:rPr lang="de-DE" dirty="0" smtClean="0"/>
              <a:t>+</a:t>
            </a:r>
            <a:r>
              <a:rPr lang="de-DE" dirty="0"/>
              <a:t>0049 </a:t>
            </a:r>
            <a:r>
              <a:rPr lang="de-DE" dirty="0" smtClean="0"/>
              <a:t>40 8998 4683</a:t>
            </a:r>
            <a:endParaRPr lang="de-DE" dirty="0"/>
          </a:p>
        </p:txBody>
      </p:sp>
      <p:sp>
        <p:nvSpPr>
          <p:cNvPr id="4" name="Textplatzhalter 1">
            <a:extLst>
              <a:ext uri="{FF2B5EF4-FFF2-40B4-BE49-F238E27FC236}">
                <a16:creationId xmlns="" xmlns:a16="http://schemas.microsoft.com/office/drawing/2014/main" id="{50AD6CCA-2661-4C25-9614-623803F9256C}"/>
              </a:ext>
            </a:extLst>
          </p:cNvPr>
          <p:cNvSpPr txBox="1">
            <a:spLocks/>
          </p:cNvSpPr>
          <p:nvPr/>
        </p:nvSpPr>
        <p:spPr>
          <a:xfrm>
            <a:off x="3599889" y="4293096"/>
            <a:ext cx="5148821" cy="1899936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Sabine Lessmann-Bassen</a:t>
            </a:r>
          </a:p>
          <a:p>
            <a:pPr marL="0" indent="0">
              <a:buNone/>
            </a:pPr>
            <a:r>
              <a:rPr lang="de-DE" dirty="0"/>
              <a:t>Photon Science – Technical Infrastructure</a:t>
            </a:r>
          </a:p>
          <a:p>
            <a:pPr marL="0" indent="0">
              <a:buNone/>
            </a:pPr>
            <a:r>
              <a:rPr lang="de-DE" dirty="0" smtClean="0"/>
              <a:t>sabine.lessmann-bassen@desy.de</a:t>
            </a:r>
          </a:p>
          <a:p>
            <a:pPr marL="0" indent="0">
              <a:buNone/>
            </a:pPr>
            <a:r>
              <a:rPr lang="de-DE" dirty="0" smtClean="0"/>
              <a:t>+</a:t>
            </a:r>
            <a:r>
              <a:rPr lang="de-DE" dirty="0"/>
              <a:t>0049 </a:t>
            </a:r>
            <a:r>
              <a:rPr lang="de-DE" dirty="0" smtClean="0"/>
              <a:t>40 8998 3180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7768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pic>
        <p:nvPicPr>
          <p:cNvPr id="2050" name="Picture 2" descr="Image result for chemicals com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81" y="1988840"/>
            <a:ext cx="4831043" cy="3617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40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Sven Mohr</a:t>
            </a:r>
            <a:endParaRPr lang="de-DE" dirty="0"/>
          </a:p>
          <a:p>
            <a:r>
              <a:rPr lang="de-DE" dirty="0" err="1" smtClean="0"/>
              <a:t>Occupational</a:t>
            </a:r>
            <a:r>
              <a:rPr lang="de-DE" dirty="0" smtClean="0"/>
              <a:t> Safety </a:t>
            </a:r>
            <a:r>
              <a:rPr lang="de-DE" dirty="0" err="1"/>
              <a:t>and</a:t>
            </a:r>
            <a:r>
              <a:rPr lang="de-DE" dirty="0"/>
              <a:t> Environmental </a:t>
            </a:r>
            <a:r>
              <a:rPr lang="de-DE" dirty="0" err="1" smtClean="0"/>
              <a:t>Protection</a:t>
            </a:r>
            <a:endParaRPr lang="de-DE" dirty="0" smtClean="0"/>
          </a:p>
          <a:p>
            <a:r>
              <a:rPr lang="de-DE" dirty="0" smtClean="0"/>
              <a:t>sven.mohr@desy.de</a:t>
            </a:r>
            <a:endParaRPr lang="de-DE" dirty="0"/>
          </a:p>
          <a:p>
            <a:r>
              <a:rPr lang="de-DE" dirty="0" smtClean="0"/>
              <a:t>+0049 40 8998 4831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550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01	Legal requirements</a:t>
            </a:r>
          </a:p>
          <a:p>
            <a:pPr>
              <a:spcAft>
                <a:spcPts val="0"/>
              </a:spcAft>
            </a:pPr>
            <a:r>
              <a:rPr lang="en-US" dirty="0"/>
              <a:t>European/German </a:t>
            </a:r>
            <a:r>
              <a:rPr lang="en-US" dirty="0" smtClean="0"/>
              <a:t>law</a:t>
            </a:r>
          </a:p>
          <a:p>
            <a:pPr>
              <a:spcAft>
                <a:spcPts val="0"/>
              </a:spcAft>
            </a:pPr>
            <a:r>
              <a:rPr lang="en-US" dirty="0"/>
              <a:t>Internal regulation</a:t>
            </a:r>
          </a:p>
          <a:p>
            <a:pPr>
              <a:spcAft>
                <a:spcPts val="0"/>
              </a:spcAft>
            </a:pPr>
            <a:r>
              <a:rPr lang="en-US" dirty="0"/>
              <a:t>Obligations</a:t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02	Register of Hazardous Substances</a:t>
            </a:r>
            <a:endParaRPr lang="en-US" b="1" dirty="0" smtClean="0"/>
          </a:p>
          <a:p>
            <a:pPr>
              <a:spcAft>
                <a:spcPts val="0"/>
              </a:spcAft>
            </a:pPr>
            <a:r>
              <a:rPr lang="en-US" dirty="0"/>
              <a:t>Software </a:t>
            </a:r>
            <a:r>
              <a:rPr lang="en-US" dirty="0" smtClean="0"/>
              <a:t>solution</a:t>
            </a:r>
          </a:p>
          <a:p>
            <a:pPr>
              <a:spcAft>
                <a:spcPts val="0"/>
              </a:spcAft>
            </a:pPr>
            <a:r>
              <a:rPr lang="en-US" dirty="0"/>
              <a:t>Challenges</a:t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03	Basis for discussion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04	</a:t>
            </a:r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39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requirements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According to European/German law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280300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Relevant laws</a:t>
            </a:r>
            <a:endParaRPr lang="en-US" b="1" dirty="0"/>
          </a:p>
          <a:p>
            <a:r>
              <a:rPr lang="en-US" dirty="0" smtClean="0"/>
              <a:t>Chemicals Act</a:t>
            </a:r>
          </a:p>
          <a:p>
            <a:pPr marL="361950" lvl="1" indent="0">
              <a:buNone/>
            </a:pPr>
            <a:r>
              <a:rPr lang="en-US" dirty="0" smtClean="0"/>
              <a:t>Definition of hazardous substances, classification, producer/importer/distributer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Ordinance </a:t>
            </a:r>
            <a:r>
              <a:rPr lang="en-US" dirty="0"/>
              <a:t>on Hazardous </a:t>
            </a:r>
            <a:r>
              <a:rPr lang="en-US" dirty="0" smtClean="0"/>
              <a:t>Substances</a:t>
            </a:r>
          </a:p>
          <a:p>
            <a:pPr marL="361950" lvl="1" indent="0">
              <a:buNone/>
            </a:pPr>
            <a:r>
              <a:rPr lang="en-US" dirty="0" smtClean="0"/>
              <a:t>Details on protective measures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Working Conditions Act</a:t>
            </a:r>
          </a:p>
          <a:p>
            <a:pPr marL="0" indent="0">
              <a:buNone/>
            </a:pPr>
            <a:r>
              <a:rPr lang="en-US" sz="1600" dirty="0" smtClean="0"/>
              <a:t>	Risk assessments with regard to hazardous substances</a:t>
            </a:r>
          </a:p>
        </p:txBody>
      </p:sp>
      <p:pic>
        <p:nvPicPr>
          <p:cNvPr id="10" name="Picture 2" descr="http://www.diekopfschmerzen.de/wp-content/uploads/2012/07/para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4319" y="2276872"/>
            <a:ext cx="2708997" cy="225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48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requirements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Internal regulation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280300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Relevant documentation</a:t>
            </a:r>
            <a:endParaRPr lang="en-US" b="1" dirty="0"/>
          </a:p>
          <a:p>
            <a:r>
              <a:rPr lang="en-US" dirty="0" smtClean="0"/>
              <a:t>DESY safety regulation #8: Handling of working substances</a:t>
            </a:r>
          </a:p>
          <a:p>
            <a:pPr lvl="1"/>
            <a:r>
              <a:rPr lang="en-US" dirty="0" smtClean="0"/>
              <a:t>Includes chemical and biological agents</a:t>
            </a:r>
          </a:p>
          <a:p>
            <a:pPr lvl="1"/>
            <a:r>
              <a:rPr lang="en-US" dirty="0" smtClean="0"/>
              <a:t>Process scheme</a:t>
            </a:r>
          </a:p>
          <a:p>
            <a:pPr lvl="1"/>
            <a:r>
              <a:rPr lang="en-US" dirty="0" smtClean="0"/>
              <a:t>Orders / warehouse requisitions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Transport</a:t>
            </a:r>
          </a:p>
          <a:p>
            <a:pPr lvl="1"/>
            <a:r>
              <a:rPr lang="en-US" dirty="0" smtClean="0"/>
              <a:t>Disposal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680" t="8085" r="15108" b="730"/>
          <a:stretch/>
        </p:blipFill>
        <p:spPr bwMode="auto">
          <a:xfrm>
            <a:off x="7824192" y="980728"/>
            <a:ext cx="3504875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61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requirements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Obligations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280300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Register of Hazardous Substances</a:t>
            </a:r>
          </a:p>
          <a:p>
            <a:r>
              <a:rPr lang="en-US" dirty="0" smtClean="0"/>
              <a:t>List of substances</a:t>
            </a:r>
          </a:p>
          <a:p>
            <a:r>
              <a:rPr lang="en-US" dirty="0" smtClean="0"/>
              <a:t>Specific properties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Reference to facility management system (location)</a:t>
            </a:r>
          </a:p>
          <a:p>
            <a:r>
              <a:rPr lang="en-US" dirty="0" smtClean="0"/>
              <a:t>Interface to electronic data management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0" r="54248"/>
          <a:stretch/>
        </p:blipFill>
        <p:spPr bwMode="auto">
          <a:xfrm>
            <a:off x="7238663" y="1412776"/>
            <a:ext cx="4608512" cy="346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25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22" r="54234"/>
          <a:stretch/>
        </p:blipFill>
        <p:spPr bwMode="auto">
          <a:xfrm>
            <a:off x="7254027" y="1412776"/>
            <a:ext cx="4608511" cy="346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of Hazardous Substances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Software solution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280300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Database of approx. 960 substances</a:t>
            </a:r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GHS symbol</a:t>
            </a:r>
          </a:p>
          <a:p>
            <a:r>
              <a:rPr lang="en-US" dirty="0" smtClean="0"/>
              <a:t>H &amp; P statements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Responsible person</a:t>
            </a:r>
          </a:p>
          <a:p>
            <a:r>
              <a:rPr lang="en-US" dirty="0" smtClean="0"/>
              <a:t>Link to safety data sheet</a:t>
            </a:r>
          </a:p>
          <a:p>
            <a:r>
              <a:rPr lang="en-US" dirty="0" smtClean="0"/>
              <a:t>CAS number</a:t>
            </a:r>
          </a:p>
          <a:p>
            <a:r>
              <a:rPr lang="en-US" dirty="0" smtClean="0"/>
              <a:t>Minor updates in 2018 (e.g. additional statuses, producer URL)</a:t>
            </a:r>
          </a:p>
        </p:txBody>
      </p:sp>
    </p:spTree>
    <p:extLst>
      <p:ext uri="{BB962C8B-B14F-4D97-AF65-F5344CB8AC3E}">
        <p14:creationId xmlns="" xmlns:p14="http://schemas.microsoft.com/office/powerpoint/2010/main" val="15095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of Hazardous Substances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280300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New lab/workshop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Clarify responsibility</a:t>
            </a:r>
          </a:p>
          <a:p>
            <a:r>
              <a:rPr lang="en-US" dirty="0" smtClean="0"/>
              <a:t>Proper storage</a:t>
            </a:r>
          </a:p>
          <a:p>
            <a:r>
              <a:rPr lang="en-US" dirty="0" smtClean="0"/>
              <a:t>Capacities</a:t>
            </a:r>
          </a:p>
          <a:p>
            <a:r>
              <a:rPr lang="en-US" dirty="0" smtClean="0"/>
              <a:t>Number and type of chemical agents</a:t>
            </a:r>
          </a:p>
          <a:p>
            <a:r>
              <a:rPr lang="en-US" dirty="0" smtClean="0"/>
              <a:t>Documents</a:t>
            </a:r>
          </a:p>
          <a:p>
            <a:pPr marL="0" indent="0">
              <a:buNone/>
            </a:pPr>
            <a:r>
              <a:rPr lang="en-US" smtClean="0"/>
              <a:t>→ Enormous </a:t>
            </a:r>
            <a:r>
              <a:rPr lang="en-US" dirty="0" smtClean="0"/>
              <a:t>amount of work to enter base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628800"/>
            <a:ext cx="5387528" cy="387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72264" y="2924944"/>
            <a:ext cx="432048" cy="1008112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?</a:t>
            </a:r>
            <a:endParaRPr lang="de-DE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0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of Hazardous Substances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280300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Register update</a:t>
            </a:r>
          </a:p>
          <a:p>
            <a:r>
              <a:rPr lang="en-US" dirty="0" smtClean="0"/>
              <a:t>Update cycles</a:t>
            </a:r>
          </a:p>
          <a:p>
            <a:r>
              <a:rPr lang="en-US" dirty="0" smtClean="0"/>
              <a:t>Contact / responsible person</a:t>
            </a:r>
          </a:p>
          <a:p>
            <a:r>
              <a:rPr lang="en-US" dirty="0" smtClean="0"/>
              <a:t>File formats (!)</a:t>
            </a:r>
          </a:p>
          <a:p>
            <a:r>
              <a:rPr lang="en-US" dirty="0" err="1" smtClean="0"/>
              <a:t>Dublicates</a:t>
            </a:r>
            <a:endParaRPr lang="en-US" dirty="0" smtClean="0"/>
          </a:p>
          <a:p>
            <a:r>
              <a:rPr lang="en-US" dirty="0"/>
              <a:t>Consistent data</a:t>
            </a:r>
          </a:p>
          <a:p>
            <a:r>
              <a:rPr lang="en-US" dirty="0" smtClean="0"/>
              <a:t>Quality control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AutoShape 4" descr="Image result for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628800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23" y="4401208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23" y="1628800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38" y="4401208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71" y="2636912"/>
            <a:ext cx="1584176" cy="167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ent Arrow 6"/>
          <p:cNvSpPr/>
          <p:nvPr/>
        </p:nvSpPr>
        <p:spPr>
          <a:xfrm rot="5400000">
            <a:off x="8450171" y="2128259"/>
            <a:ext cx="440805" cy="450000"/>
          </a:xfrm>
          <a:prstGeom prst="ben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0800000">
            <a:off x="9826657" y="2528800"/>
            <a:ext cx="440805" cy="450000"/>
          </a:xfrm>
          <a:prstGeom prst="ben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6200000">
            <a:off x="9125173" y="4405805"/>
            <a:ext cx="440805" cy="450000"/>
          </a:xfrm>
          <a:prstGeom prst="ben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7990135" y="3865557"/>
            <a:ext cx="440805" cy="450000"/>
          </a:xfrm>
          <a:prstGeom prst="ben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2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ollte die Grafik nicht angezeigt werden, benutzen Sie bitte unten stehenden Link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745" y="3032816"/>
            <a:ext cx="1259999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llte die Grafik nicht angezeigt werden, benutzen Sie bitte unten stehenden Link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77281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llte die Grafik nicht angezeigt werden, benutzen Sie bitte unten stehenden Link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44" y="3032816"/>
            <a:ext cx="1259999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llte die Grafik nicht angezeigt werden, benutzen Sie bitte unten stehenden Link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92" y="1772816"/>
            <a:ext cx="1259999" cy="12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of Hazardous Substances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 Hazardous substance management in dynamic scientific environments | Sven Mohr, May 15th 2019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280300" cy="24543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Content of database</a:t>
            </a:r>
          </a:p>
          <a:p>
            <a:r>
              <a:rPr lang="en-US" dirty="0" smtClean="0"/>
              <a:t>Definition “Hazardous Substances”</a:t>
            </a:r>
          </a:p>
          <a:p>
            <a:r>
              <a:rPr lang="en-US" dirty="0" smtClean="0"/>
              <a:t>Minimum quantity</a:t>
            </a:r>
          </a:p>
          <a:p>
            <a:r>
              <a:rPr lang="en-US" dirty="0" smtClean="0"/>
              <a:t>Same substance, different producers</a:t>
            </a:r>
          </a:p>
          <a:p>
            <a:pPr marL="361950" lvl="1" indent="0">
              <a:buNone/>
            </a:pPr>
            <a:r>
              <a:rPr lang="en-US" dirty="0" smtClean="0"/>
              <a:t>→ keep duplicates?</a:t>
            </a:r>
          </a:p>
          <a:p>
            <a:r>
              <a:rPr lang="en-US" dirty="0" smtClean="0"/>
              <a:t>Actuality of linked documents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AutoShape 4" descr="Image result for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6494" b="93939" l="9174" r="894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03" y="2096712"/>
            <a:ext cx="1584176" cy="167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66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Benutzerdefiniert</PresentationFormat>
  <Paragraphs>158</Paragraphs>
  <Slides>15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DESY</vt:lpstr>
      <vt:lpstr>Hazardous substance management in dynamic scientific environments</vt:lpstr>
      <vt:lpstr>Content</vt:lpstr>
      <vt:lpstr>Legal requirements</vt:lpstr>
      <vt:lpstr>Legal requirements</vt:lpstr>
      <vt:lpstr>Legal requirements</vt:lpstr>
      <vt:lpstr>Register of Hazardous Substances</vt:lpstr>
      <vt:lpstr>Register of Hazardous Substances</vt:lpstr>
      <vt:lpstr>Register of Hazardous Substances</vt:lpstr>
      <vt:lpstr>Register of Hazardous Substances</vt:lpstr>
      <vt:lpstr>Register of Hazardous Substances</vt:lpstr>
      <vt:lpstr>Register of Hazardous Substances</vt:lpstr>
      <vt:lpstr>Basis for discussion</vt:lpstr>
      <vt:lpstr>Acknowledgements</vt:lpstr>
      <vt:lpstr>Thank you</vt:lpstr>
      <vt:lpstr>Folie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Office-Anwender</dc:creator>
  <cp:lastModifiedBy>Sven Mohr</cp:lastModifiedBy>
  <cp:revision>56</cp:revision>
  <dcterms:created xsi:type="dcterms:W3CDTF">2018-01-19T12:33:44Z</dcterms:created>
  <dcterms:modified xsi:type="dcterms:W3CDTF">2019-05-14T21:29:06Z</dcterms:modified>
</cp:coreProperties>
</file>