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5"/>
  </p:notesMasterIdLst>
  <p:sldIdLst>
    <p:sldId id="349" r:id="rId3"/>
    <p:sldId id="401" r:id="rId4"/>
    <p:sldId id="405" r:id="rId5"/>
    <p:sldId id="420" r:id="rId6"/>
    <p:sldId id="403" r:id="rId7"/>
    <p:sldId id="404" r:id="rId8"/>
    <p:sldId id="418" r:id="rId9"/>
    <p:sldId id="415" r:id="rId10"/>
    <p:sldId id="424" r:id="rId11"/>
    <p:sldId id="427" r:id="rId12"/>
    <p:sldId id="428" r:id="rId13"/>
    <p:sldId id="429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C932"/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3" autoAdjust="0"/>
    <p:restoredTop sz="93243" autoAdjust="0"/>
  </p:normalViewPr>
  <p:slideViewPr>
    <p:cSldViewPr>
      <p:cViewPr varScale="1">
        <p:scale>
          <a:sx n="47" d="100"/>
          <a:sy n="47" d="100"/>
        </p:scale>
        <p:origin x="52" y="772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2019-05-10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10/05/2019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10/05/2019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2019-05-10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10/05/2019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2019-05-10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hess.esss.lu.se/enovia/link/ESS-0150035/21308.51166.21248.33103/valid" TargetMode="External"/><Relationship Id="rId3" Type="http://schemas.openxmlformats.org/officeDocument/2006/relationships/hyperlink" Target="https://chess.esss.lu.se/enovia/link/ESS-0104828/21308.51166.24064.27398/valid" TargetMode="External"/><Relationship Id="rId7" Type="http://schemas.openxmlformats.org/officeDocument/2006/relationships/hyperlink" Target="https://chess.esss.lu.se/enovia/link/ESS-0105581/21308.51166.54784.40477/vali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ess.esss.lu.se/enovia/link/ESS-0488867/21308.51166.27392.14771/valid" TargetMode="External"/><Relationship Id="rId5" Type="http://schemas.openxmlformats.org/officeDocument/2006/relationships/hyperlink" Target="https://chess.esss.lu.se/enovia/link/ESS-0105616/21308.51166.42496.50777/valid" TargetMode="External"/><Relationship Id="rId10" Type="http://schemas.openxmlformats.org/officeDocument/2006/relationships/image" Target="../media/image14.jpg"/><Relationship Id="rId4" Type="http://schemas.openxmlformats.org/officeDocument/2006/relationships/hyperlink" Target="https://chess.esss.lu.se/enovia/link/ESS-0512890/21308.51166.48640.43406/valid" TargetMode="External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defTabSz="315314"/>
            <a:r>
              <a:rPr lang="en-US" sz="4000" b="1" dirty="0"/>
              <a:t>Safety at a shared construction site </a:t>
            </a:r>
            <a:r>
              <a:rPr lang="en-US" sz="4000" b="1" dirty="0" smtClean="0"/>
              <a:t>–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/>
              <a:t>ESS perspective</a:t>
            </a:r>
            <a:br>
              <a:rPr lang="en-US" sz="4000" b="1" dirty="0"/>
            </a:br>
            <a:r>
              <a:rPr lang="en-GB" b="1" dirty="0">
                <a:solidFill>
                  <a:srgbClr val="FFFFFF"/>
                </a:solidFill>
              </a:rPr>
              <a:t/>
            </a:r>
            <a:br>
              <a:rPr lang="en-GB" b="1" dirty="0">
                <a:solidFill>
                  <a:srgbClr val="FFFFFF"/>
                </a:solidFill>
              </a:rPr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 smtClean="0">
                <a:solidFill>
                  <a:srgbClr val="FFFFFF"/>
                </a:solidFill>
              </a:rPr>
              <a:t>Åsa Alström Johannesson </a:t>
            </a:r>
            <a:endParaRPr lang="sv-SE" sz="1800" dirty="0">
              <a:solidFill>
                <a:srgbClr val="FFFFFF"/>
              </a:solidFill>
            </a:endParaRPr>
          </a:p>
          <a:p>
            <a:pPr defTabSz="315314"/>
            <a:r>
              <a:rPr lang="en-US" sz="1800" dirty="0" smtClean="0">
                <a:solidFill>
                  <a:srgbClr val="FFFFFF"/>
                </a:solidFill>
              </a:rPr>
              <a:t>Senior Occupational Health and Safety engineer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 smtClean="0">
                <a:solidFill>
                  <a:srgbClr val="FFFFFF"/>
                </a:solidFill>
              </a:rPr>
              <a:t>2019-05-14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948323"/>
            <a:ext cx="9518848" cy="562074"/>
          </a:xfrm>
        </p:spPr>
        <p:txBody>
          <a:bodyPr/>
          <a:lstStyle/>
          <a:p>
            <a:r>
              <a:rPr lang="sv-SE" altLang="sv-SE" dirty="0"/>
              <a:t>Challenges and </a:t>
            </a:r>
            <a:r>
              <a:rPr lang="sv-SE" altLang="sv-SE" dirty="0" err="1"/>
              <a:t>Key</a:t>
            </a:r>
            <a:r>
              <a:rPr lang="sv-SE" altLang="sv-SE" dirty="0"/>
              <a:t> </a:t>
            </a:r>
            <a:r>
              <a:rPr lang="sv-SE" altLang="sv-SE" dirty="0" err="1"/>
              <a:t>Success</a:t>
            </a:r>
            <a:r>
              <a:rPr lang="sv-SE" altLang="sv-SE" dirty="0"/>
              <a:t> </a:t>
            </a:r>
            <a:r>
              <a:rPr lang="sv-SE" altLang="sv-SE" dirty="0" err="1"/>
              <a:t>factors</a:t>
            </a:r>
            <a:r>
              <a:rPr lang="sv-SE" altLang="sv-SE" dirty="0"/>
              <a:t> for </a:t>
            </a:r>
            <a:r>
              <a:rPr lang="sv-SE" altLang="sv-SE" dirty="0" err="1" smtClean="0"/>
              <a:t>Safety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performane</a:t>
            </a:r>
            <a:r>
              <a:rPr lang="sv-SE" altLang="sv-SE" dirty="0" smtClean="0"/>
              <a:t> at </a:t>
            </a:r>
            <a:r>
              <a:rPr lang="sv-SE" altLang="sv-SE" dirty="0" err="1" smtClean="0"/>
              <a:t>Shared</a:t>
            </a:r>
            <a:r>
              <a:rPr lang="sv-SE" altLang="sv-SE" dirty="0" smtClean="0"/>
              <a:t> Construction site in 2019-2020</a:t>
            </a:r>
            <a:br>
              <a:rPr lang="sv-SE" altLang="sv-SE" dirty="0" smtClean="0"/>
            </a:b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Challenges:</a:t>
            </a:r>
            <a:endParaRPr lang="sv-SE" dirty="0" smtClean="0"/>
          </a:p>
          <a:p>
            <a:r>
              <a:rPr lang="sv-SE" dirty="0" err="1" smtClean="0"/>
              <a:t>Coordination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Parallell </a:t>
            </a:r>
            <a:r>
              <a:rPr lang="sv-SE" dirty="0" err="1" smtClean="0"/>
              <a:t>works</a:t>
            </a:r>
            <a:r>
              <a:rPr lang="sv-SE" dirty="0" smtClean="0"/>
              <a:t> </a:t>
            </a:r>
            <a:r>
              <a:rPr lang="sv-SE" dirty="0" smtClean="0"/>
              <a:t>in Permanent </a:t>
            </a:r>
            <a:r>
              <a:rPr lang="sv-SE" dirty="0" err="1" smtClean="0"/>
              <a:t>work</a:t>
            </a:r>
            <a:r>
              <a:rPr lang="sv-SE" dirty="0" smtClean="0"/>
              <a:t> areas (</a:t>
            </a:r>
            <a:r>
              <a:rPr lang="sv-SE" dirty="0" err="1" smtClean="0"/>
              <a:t>Clystron</a:t>
            </a:r>
            <a:r>
              <a:rPr lang="sv-SE" dirty="0" smtClean="0"/>
              <a:t> </a:t>
            </a:r>
            <a:r>
              <a:rPr lang="sv-SE" dirty="0" err="1" smtClean="0"/>
              <a:t>Gallery</a:t>
            </a:r>
            <a:r>
              <a:rPr lang="sv-SE" dirty="0" smtClean="0"/>
              <a:t>, </a:t>
            </a:r>
            <a:br>
              <a:rPr lang="sv-SE" dirty="0" smtClean="0"/>
            </a:br>
            <a:r>
              <a:rPr lang="sv-SE" dirty="0" err="1" smtClean="0"/>
              <a:t>Li</a:t>
            </a:r>
            <a:r>
              <a:rPr lang="sv-SE" dirty="0" err="1" smtClean="0"/>
              <a:t>nac</a:t>
            </a:r>
            <a:r>
              <a:rPr lang="sv-SE" dirty="0" smtClean="0"/>
              <a:t> etc.)</a:t>
            </a:r>
            <a:endParaRPr lang="sv-SE" dirty="0" smtClean="0"/>
          </a:p>
          <a:p>
            <a:r>
              <a:rPr lang="sv-SE" dirty="0" err="1" smtClean="0"/>
              <a:t>Coordination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Parallell </a:t>
            </a:r>
            <a:r>
              <a:rPr lang="sv-SE" dirty="0" err="1"/>
              <a:t>works</a:t>
            </a:r>
            <a:r>
              <a:rPr lang="sv-SE" dirty="0"/>
              <a:t> </a:t>
            </a:r>
            <a:r>
              <a:rPr lang="sv-SE" dirty="0" smtClean="0"/>
              <a:t>in </a:t>
            </a:r>
            <a:r>
              <a:rPr lang="sv-SE" dirty="0" smtClean="0"/>
              <a:t>Target and </a:t>
            </a:r>
            <a:r>
              <a:rPr lang="sv-SE" dirty="0" err="1" smtClean="0"/>
              <a:t>Experimentals</a:t>
            </a:r>
            <a:r>
              <a:rPr lang="sv-SE" dirty="0" smtClean="0"/>
              <a:t> halls </a:t>
            </a:r>
          </a:p>
          <a:p>
            <a:r>
              <a:rPr lang="sv-SE" altLang="sv-SE" dirty="0" smtClean="0"/>
              <a:t>Start </a:t>
            </a:r>
            <a:r>
              <a:rPr lang="sv-SE" altLang="sv-SE" dirty="0" err="1" smtClean="0"/>
              <a:t>of</a:t>
            </a:r>
            <a:r>
              <a:rPr lang="sv-SE" altLang="sv-SE" dirty="0" smtClean="0"/>
              <a:t> operation and </a:t>
            </a:r>
            <a:r>
              <a:rPr lang="sv-SE" altLang="sv-SE" dirty="0" smtClean="0"/>
              <a:t>maintenece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work</a:t>
            </a:r>
            <a:endParaRPr lang="sv-SE" altLang="sv-SE" dirty="0"/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Key</a:t>
            </a:r>
            <a:r>
              <a:rPr lang="sv-SE" dirty="0" smtClean="0"/>
              <a:t> </a:t>
            </a:r>
            <a:r>
              <a:rPr lang="sv-SE" dirty="0" err="1" smtClean="0"/>
              <a:t>Success</a:t>
            </a:r>
            <a:r>
              <a:rPr lang="sv-SE" dirty="0" smtClean="0"/>
              <a:t> </a:t>
            </a:r>
            <a:r>
              <a:rPr lang="sv-SE" dirty="0" err="1" smtClean="0"/>
              <a:t>Factors</a:t>
            </a:r>
            <a:r>
              <a:rPr lang="sv-SE" dirty="0" smtClean="0"/>
              <a:t>:</a:t>
            </a:r>
          </a:p>
          <a:p>
            <a:r>
              <a:rPr lang="sv-SE" dirty="0" smtClean="0"/>
              <a:t>Common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schedule</a:t>
            </a:r>
            <a:r>
              <a:rPr lang="sv-SE" dirty="0" smtClean="0"/>
              <a:t> </a:t>
            </a:r>
          </a:p>
          <a:p>
            <a:r>
              <a:rPr lang="sv-SE" dirty="0" smtClean="0"/>
              <a:t>Common planning and </a:t>
            </a:r>
            <a:r>
              <a:rPr lang="sv-SE" dirty="0" err="1" smtClean="0"/>
              <a:t>coordination</a:t>
            </a:r>
            <a:r>
              <a:rPr lang="sv-SE" dirty="0" smtClean="0"/>
              <a:t> meetings on all </a:t>
            </a:r>
            <a:r>
              <a:rPr lang="sv-SE" dirty="0" err="1" smtClean="0"/>
              <a:t>levels</a:t>
            </a:r>
            <a:r>
              <a:rPr lang="sv-SE" dirty="0"/>
              <a:t> </a:t>
            </a:r>
            <a:endParaRPr lang="sv-SE" dirty="0" smtClean="0"/>
          </a:p>
          <a:p>
            <a:r>
              <a:rPr lang="en-US" dirty="0" smtClean="0"/>
              <a:t>Communication of risks </a:t>
            </a:r>
            <a:endParaRPr lang="sv-SE" dirty="0" smtClean="0"/>
          </a:p>
          <a:p>
            <a:r>
              <a:rPr lang="sv-SE" dirty="0" smtClean="0"/>
              <a:t>Robust </a:t>
            </a:r>
            <a:r>
              <a:rPr lang="sv-SE" dirty="0" err="1" smtClean="0"/>
              <a:t>structure</a:t>
            </a:r>
            <a:r>
              <a:rPr lang="sv-SE" dirty="0" smtClean="0"/>
              <a:t> for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coordination</a:t>
            </a:r>
            <a:r>
              <a:rPr lang="sv-SE" dirty="0" smtClean="0"/>
              <a:t> set </a:t>
            </a:r>
            <a:r>
              <a:rPr lang="sv-SE" dirty="0" err="1" smtClean="0"/>
              <a:t>up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site</a:t>
            </a:r>
          </a:p>
          <a:p>
            <a:r>
              <a:rPr lang="en-US" dirty="0" smtClean="0"/>
              <a:t>Strong Safety culture!</a:t>
            </a:r>
            <a:endParaRPr lang="sv-SE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D13A0-1E6B-904F-94E9-CFC544393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7054" y="1406979"/>
            <a:ext cx="2460808" cy="2864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4478712"/>
            <a:ext cx="3302357" cy="20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75" y="1600201"/>
            <a:ext cx="44044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Questions</a:t>
            </a:r>
            <a:r>
              <a:rPr lang="sv-SE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02" y="1781175"/>
            <a:ext cx="3776796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8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613445"/>
            <a:ext cx="9518848" cy="562074"/>
          </a:xfrm>
        </p:spPr>
        <p:txBody>
          <a:bodyPr/>
          <a:lstStyle/>
          <a:p>
            <a:r>
              <a:rPr lang="en-US" dirty="0"/>
              <a:t>Safety at a shared construction site –</a:t>
            </a:r>
            <a:br>
              <a:rPr lang="en-US" dirty="0"/>
            </a:br>
            <a:r>
              <a:rPr lang="en-US" dirty="0"/>
              <a:t> ESS perspective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Background</a:t>
            </a:r>
            <a:endParaRPr lang="sv-SE" dirty="0"/>
          </a:p>
          <a:p>
            <a:r>
              <a:rPr lang="en-US" dirty="0" smtClean="0"/>
              <a:t>ESS Site Safety coordination </a:t>
            </a:r>
            <a:r>
              <a:rPr lang="en-US" dirty="0" err="1" smtClean="0"/>
              <a:t>organisation</a:t>
            </a:r>
            <a:endParaRPr lang="sv-SE" dirty="0"/>
          </a:p>
          <a:p>
            <a:r>
              <a:rPr lang="en-US" dirty="0" smtClean="0"/>
              <a:t>Challenges and Key Success factors</a:t>
            </a:r>
            <a:endParaRPr lang="en-US" dirty="0"/>
          </a:p>
          <a:p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6DACAE-F272-E440-B7F1-F936C3713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352" y="1735862"/>
            <a:ext cx="6350496" cy="439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sv-S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407542"/>
            <a:ext cx="10972800" cy="43451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2014 - Skanska Selected as Main construction contractor and formed Collaboration </a:t>
            </a:r>
            <a:r>
              <a:rPr lang="en-US" dirty="0" err="1" smtClean="0"/>
              <a:t>organisation</a:t>
            </a:r>
            <a:r>
              <a:rPr lang="en-US" dirty="0" smtClean="0"/>
              <a:t> Skanska ESS Construction Company (SEC)  and construction work starts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2015 - Safety Coordination (BAS U) assigned to SEC for overall safety coordination at 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2017 - Installation work of ESS starts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2018 - Handover of buildings from SEC to ESS and Initial operations starts </a:t>
            </a:r>
          </a:p>
          <a:p>
            <a:pPr marL="0" indent="0">
              <a:buNone/>
            </a:pPr>
            <a:r>
              <a:rPr lang="en-US" dirty="0" smtClean="0"/>
              <a:t>                    New set up of Site Safety coordination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sv-SE" dirty="0"/>
          </a:p>
        </p:txBody>
      </p:sp>
      <p:sp>
        <p:nvSpPr>
          <p:cNvPr id="53" name="Right Arrow 52"/>
          <p:cNvSpPr/>
          <p:nvPr/>
        </p:nvSpPr>
        <p:spPr>
          <a:xfrm>
            <a:off x="911424" y="3273153"/>
            <a:ext cx="900646" cy="367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Pentagon 4"/>
          <p:cNvSpPr/>
          <p:nvPr/>
        </p:nvSpPr>
        <p:spPr bwMode="auto">
          <a:xfrm>
            <a:off x="1612932" y="4813930"/>
            <a:ext cx="7279048" cy="34793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8016" tIns="64008" rIns="32004" bIns="64008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 smtClean="0"/>
              <a:t>Installation</a:t>
            </a:r>
            <a:endParaRPr 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3E0DF0C-64F5-C745-8A73-2560F7C92A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716" y="3396550"/>
            <a:ext cx="5611742" cy="3240565"/>
          </a:xfrm>
          <a:prstGeom prst="rect">
            <a:avLst/>
          </a:prstGeom>
        </p:spPr>
      </p:pic>
      <p:sp>
        <p:nvSpPr>
          <p:cNvPr id="58" name="Chevron 57"/>
          <p:cNvSpPr/>
          <p:nvPr/>
        </p:nvSpPr>
        <p:spPr bwMode="auto">
          <a:xfrm>
            <a:off x="767408" y="5772449"/>
            <a:ext cx="9507101" cy="347934"/>
          </a:xfrm>
          <a:prstGeom prst="chevron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-4464771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Construction</a:t>
            </a:r>
            <a:endParaRPr lang="sv-SE" dirty="0"/>
          </a:p>
        </p:txBody>
      </p:sp>
      <p:sp>
        <p:nvSpPr>
          <p:cNvPr id="59" name="Pentagon 58"/>
          <p:cNvSpPr/>
          <p:nvPr/>
        </p:nvSpPr>
        <p:spPr bwMode="auto">
          <a:xfrm>
            <a:off x="4177031" y="5211980"/>
            <a:ext cx="7727224" cy="347934"/>
          </a:xfrm>
          <a:prstGeom prst="homePlat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Installation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16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18DD-B956-674B-BCE5-89F41A93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Installation during </a:t>
            </a:r>
            <a:r>
              <a:rPr lang="en-US" dirty="0" smtClean="0"/>
              <a:t>ongoing Construction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D0060-6ADB-FF4E-8477-CADEAD00C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Project Scope (22 buildings) – </a:t>
            </a:r>
            <a:r>
              <a:rPr lang="sv-SE" dirty="0" smtClean="0"/>
              <a:t>May </a:t>
            </a:r>
            <a:r>
              <a:rPr lang="sv-SE" dirty="0"/>
              <a:t>2019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2A4ACFA-E7DF-AA4D-8B3D-0807A638E702}"/>
              </a:ext>
            </a:extLst>
          </p:cNvPr>
          <p:cNvSpPr/>
          <p:nvPr/>
        </p:nvSpPr>
        <p:spPr>
          <a:xfrm>
            <a:off x="9768608" y="1556992"/>
            <a:ext cx="1800000" cy="1728000"/>
          </a:xfrm>
          <a:prstGeom prst="rect">
            <a:avLst/>
          </a:prstGeom>
          <a:ln>
            <a:solidFill>
              <a:srgbClr val="5080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 rtlCol="0">
            <a:spAutoFit/>
          </a:bodyPr>
          <a:lstStyle/>
          <a:p>
            <a:pPr algn="ctr"/>
            <a:endParaRPr lang="sv-SE" sz="1400" ker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2DA39A57-E03E-6F41-8CCF-99CFFEC9F8FC}"/>
              </a:ext>
            </a:extLst>
          </p:cNvPr>
          <p:cNvSpPr/>
          <p:nvPr/>
        </p:nvSpPr>
        <p:spPr>
          <a:xfrm>
            <a:off x="6216830" y="4036305"/>
            <a:ext cx="433057" cy="431568"/>
          </a:xfrm>
          <a:custGeom>
            <a:avLst/>
            <a:gdLst>
              <a:gd name="connsiteX0" fmla="*/ 158566 w 422844"/>
              <a:gd name="connsiteY0" fmla="*/ 0 h 417558"/>
              <a:gd name="connsiteX1" fmla="*/ 422844 w 422844"/>
              <a:gd name="connsiteY1" fmla="*/ 79283 h 417558"/>
              <a:gd name="connsiteX2" fmla="*/ 322418 w 422844"/>
              <a:gd name="connsiteY2" fmla="*/ 417558 h 417558"/>
              <a:gd name="connsiteX3" fmla="*/ 63426 w 422844"/>
              <a:gd name="connsiteY3" fmla="*/ 343561 h 417558"/>
              <a:gd name="connsiteX4" fmla="*/ 73997 w 422844"/>
              <a:gd name="connsiteY4" fmla="*/ 311847 h 417558"/>
              <a:gd name="connsiteX5" fmla="*/ 0 w 422844"/>
              <a:gd name="connsiteY5" fmla="*/ 285420 h 417558"/>
              <a:gd name="connsiteX6" fmla="*/ 42284 w 422844"/>
              <a:gd name="connsiteY6" fmla="*/ 116282 h 417558"/>
              <a:gd name="connsiteX7" fmla="*/ 110996 w 422844"/>
              <a:gd name="connsiteY7" fmla="*/ 132139 h 417558"/>
              <a:gd name="connsiteX8" fmla="*/ 158566 w 422844"/>
              <a:gd name="connsiteY8" fmla="*/ 0 h 4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844" h="417558">
                <a:moveTo>
                  <a:pt x="158566" y="0"/>
                </a:moveTo>
                <a:lnTo>
                  <a:pt x="422844" y="79283"/>
                </a:lnTo>
                <a:lnTo>
                  <a:pt x="322418" y="417558"/>
                </a:lnTo>
                <a:lnTo>
                  <a:pt x="63426" y="343561"/>
                </a:lnTo>
                <a:lnTo>
                  <a:pt x="73997" y="311847"/>
                </a:lnTo>
                <a:lnTo>
                  <a:pt x="0" y="285420"/>
                </a:lnTo>
                <a:lnTo>
                  <a:pt x="42284" y="116282"/>
                </a:lnTo>
                <a:lnTo>
                  <a:pt x="110996" y="132139"/>
                </a:lnTo>
                <a:lnTo>
                  <a:pt x="158566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40" name="Freeform 139">
            <a:extLst>
              <a:ext uri="{FF2B5EF4-FFF2-40B4-BE49-F238E27FC236}">
                <a16:creationId xmlns:a16="http://schemas.microsoft.com/office/drawing/2014/main" id="{079D5E69-7135-544F-AF6F-00FC9FDF436C}"/>
              </a:ext>
            </a:extLst>
          </p:cNvPr>
          <p:cNvSpPr/>
          <p:nvPr/>
        </p:nvSpPr>
        <p:spPr>
          <a:xfrm>
            <a:off x="7259419" y="3950830"/>
            <a:ext cx="348532" cy="339188"/>
          </a:xfrm>
          <a:custGeom>
            <a:avLst/>
            <a:gdLst>
              <a:gd name="connsiteX0" fmla="*/ 82340 w 225350"/>
              <a:gd name="connsiteY0" fmla="*/ 0 h 260019"/>
              <a:gd name="connsiteX1" fmla="*/ 225350 w 225350"/>
              <a:gd name="connsiteY1" fmla="*/ 56337 h 260019"/>
              <a:gd name="connsiteX2" fmla="*/ 138677 w 225350"/>
              <a:gd name="connsiteY2" fmla="*/ 260019 h 260019"/>
              <a:gd name="connsiteX3" fmla="*/ 0 w 225350"/>
              <a:gd name="connsiteY3" fmla="*/ 199348 h 260019"/>
              <a:gd name="connsiteX4" fmla="*/ 82340 w 225350"/>
              <a:gd name="connsiteY4" fmla="*/ 0 h 26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50" h="260019">
                <a:moveTo>
                  <a:pt x="82340" y="0"/>
                </a:moveTo>
                <a:lnTo>
                  <a:pt x="225350" y="56337"/>
                </a:lnTo>
                <a:lnTo>
                  <a:pt x="138677" y="260019"/>
                </a:lnTo>
                <a:lnTo>
                  <a:pt x="0" y="199348"/>
                </a:lnTo>
                <a:lnTo>
                  <a:pt x="8234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41" name="Freeform 140">
            <a:extLst>
              <a:ext uri="{FF2B5EF4-FFF2-40B4-BE49-F238E27FC236}">
                <a16:creationId xmlns:a16="http://schemas.microsoft.com/office/drawing/2014/main" id="{5D769F9D-4D7F-DF49-862C-150CD0A5CC80}"/>
              </a:ext>
            </a:extLst>
          </p:cNvPr>
          <p:cNvSpPr/>
          <p:nvPr/>
        </p:nvSpPr>
        <p:spPr>
          <a:xfrm>
            <a:off x="3576574" y="5066296"/>
            <a:ext cx="1289340" cy="489535"/>
          </a:xfrm>
          <a:custGeom>
            <a:avLst/>
            <a:gdLst>
              <a:gd name="connsiteX0" fmla="*/ 935542 w 988398"/>
              <a:gd name="connsiteY0" fmla="*/ 5286 h 375274"/>
              <a:gd name="connsiteX1" fmla="*/ 988398 w 988398"/>
              <a:gd name="connsiteY1" fmla="*/ 10571 h 375274"/>
              <a:gd name="connsiteX2" fmla="*/ 983112 w 988398"/>
              <a:gd name="connsiteY2" fmla="*/ 63427 h 375274"/>
              <a:gd name="connsiteX3" fmla="*/ 935542 w 988398"/>
              <a:gd name="connsiteY3" fmla="*/ 68712 h 375274"/>
              <a:gd name="connsiteX4" fmla="*/ 935542 w 988398"/>
              <a:gd name="connsiteY4" fmla="*/ 137425 h 375274"/>
              <a:gd name="connsiteX5" fmla="*/ 940828 w 988398"/>
              <a:gd name="connsiteY5" fmla="*/ 327704 h 375274"/>
              <a:gd name="connsiteX6" fmla="*/ 930257 w 988398"/>
              <a:gd name="connsiteY6" fmla="*/ 369989 h 375274"/>
              <a:gd name="connsiteX7" fmla="*/ 26428 w 988398"/>
              <a:gd name="connsiteY7" fmla="*/ 375274 h 375274"/>
              <a:gd name="connsiteX8" fmla="*/ 5286 w 988398"/>
              <a:gd name="connsiteY8" fmla="*/ 343561 h 375274"/>
              <a:gd name="connsiteX9" fmla="*/ 0 w 988398"/>
              <a:gd name="connsiteY9" fmla="*/ 36999 h 375274"/>
              <a:gd name="connsiteX10" fmla="*/ 211422 w 988398"/>
              <a:gd name="connsiteY10" fmla="*/ 36999 h 375274"/>
              <a:gd name="connsiteX11" fmla="*/ 253707 w 988398"/>
              <a:gd name="connsiteY11" fmla="*/ 0 h 375274"/>
              <a:gd name="connsiteX12" fmla="*/ 935542 w 988398"/>
              <a:gd name="connsiteY12" fmla="*/ 5286 h 37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8398" h="375274">
                <a:moveTo>
                  <a:pt x="935542" y="5286"/>
                </a:moveTo>
                <a:lnTo>
                  <a:pt x="988398" y="10571"/>
                </a:lnTo>
                <a:lnTo>
                  <a:pt x="983112" y="63427"/>
                </a:lnTo>
                <a:lnTo>
                  <a:pt x="935542" y="68712"/>
                </a:lnTo>
                <a:lnTo>
                  <a:pt x="935542" y="137425"/>
                </a:lnTo>
                <a:lnTo>
                  <a:pt x="940828" y="327704"/>
                </a:lnTo>
                <a:lnTo>
                  <a:pt x="930257" y="369989"/>
                </a:lnTo>
                <a:lnTo>
                  <a:pt x="26428" y="375274"/>
                </a:lnTo>
                <a:lnTo>
                  <a:pt x="5286" y="343561"/>
                </a:lnTo>
                <a:lnTo>
                  <a:pt x="0" y="36999"/>
                </a:lnTo>
                <a:lnTo>
                  <a:pt x="211422" y="36999"/>
                </a:lnTo>
                <a:lnTo>
                  <a:pt x="253707" y="0"/>
                </a:lnTo>
                <a:lnTo>
                  <a:pt x="935542" y="5286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42" name="Freeform 141">
            <a:extLst>
              <a:ext uri="{FF2B5EF4-FFF2-40B4-BE49-F238E27FC236}">
                <a16:creationId xmlns:a16="http://schemas.microsoft.com/office/drawing/2014/main" id="{6471E1E9-E21B-DA45-8F19-303379F957CA}"/>
              </a:ext>
            </a:extLst>
          </p:cNvPr>
          <p:cNvSpPr/>
          <p:nvPr/>
        </p:nvSpPr>
        <p:spPr>
          <a:xfrm>
            <a:off x="3355940" y="4859452"/>
            <a:ext cx="1441026" cy="255110"/>
          </a:xfrm>
          <a:custGeom>
            <a:avLst/>
            <a:gdLst>
              <a:gd name="connsiteX0" fmla="*/ 1099394 w 1104679"/>
              <a:gd name="connsiteY0" fmla="*/ 169137 h 195565"/>
              <a:gd name="connsiteX1" fmla="*/ 417558 w 1104679"/>
              <a:gd name="connsiteY1" fmla="*/ 163852 h 195565"/>
              <a:gd name="connsiteX2" fmla="*/ 391130 w 1104679"/>
              <a:gd name="connsiteY2" fmla="*/ 195565 h 195565"/>
              <a:gd name="connsiteX3" fmla="*/ 5285 w 1104679"/>
              <a:gd name="connsiteY3" fmla="*/ 190280 h 195565"/>
              <a:gd name="connsiteX4" fmla="*/ 0 w 1104679"/>
              <a:gd name="connsiteY4" fmla="*/ 0 h 195565"/>
              <a:gd name="connsiteX5" fmla="*/ 385845 w 1104679"/>
              <a:gd name="connsiteY5" fmla="*/ 0 h 195565"/>
              <a:gd name="connsiteX6" fmla="*/ 401701 w 1104679"/>
              <a:gd name="connsiteY6" fmla="*/ 21142 h 195565"/>
              <a:gd name="connsiteX7" fmla="*/ 1104679 w 1104679"/>
              <a:gd name="connsiteY7" fmla="*/ 21142 h 195565"/>
              <a:gd name="connsiteX8" fmla="*/ 1099394 w 1104679"/>
              <a:gd name="connsiteY8" fmla="*/ 169137 h 1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679" h="195565">
                <a:moveTo>
                  <a:pt x="1099394" y="169137"/>
                </a:moveTo>
                <a:lnTo>
                  <a:pt x="417558" y="163852"/>
                </a:lnTo>
                <a:lnTo>
                  <a:pt x="391130" y="195565"/>
                </a:lnTo>
                <a:lnTo>
                  <a:pt x="5285" y="190280"/>
                </a:lnTo>
                <a:lnTo>
                  <a:pt x="0" y="0"/>
                </a:lnTo>
                <a:lnTo>
                  <a:pt x="385845" y="0"/>
                </a:lnTo>
                <a:lnTo>
                  <a:pt x="401701" y="21142"/>
                </a:lnTo>
                <a:lnTo>
                  <a:pt x="1104679" y="21142"/>
                </a:lnTo>
                <a:lnTo>
                  <a:pt x="1099394" y="169137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F02787A1-F185-B040-916B-6A42486FE829}"/>
              </a:ext>
            </a:extLst>
          </p:cNvPr>
          <p:cNvSpPr/>
          <p:nvPr/>
        </p:nvSpPr>
        <p:spPr>
          <a:xfrm>
            <a:off x="3355939" y="4686634"/>
            <a:ext cx="1530660" cy="200396"/>
          </a:xfrm>
          <a:custGeom>
            <a:avLst/>
            <a:gdLst>
              <a:gd name="connsiteX0" fmla="*/ 1099394 w 1173392"/>
              <a:gd name="connsiteY0" fmla="*/ 206136 h 211422"/>
              <a:gd name="connsiteX1" fmla="*/ 1173392 w 1173392"/>
              <a:gd name="connsiteY1" fmla="*/ 211422 h 211422"/>
              <a:gd name="connsiteX2" fmla="*/ 1115250 w 1173392"/>
              <a:gd name="connsiteY2" fmla="*/ 10571 h 211422"/>
              <a:gd name="connsiteX3" fmla="*/ 734691 w 1173392"/>
              <a:gd name="connsiteY3" fmla="*/ 0 h 211422"/>
              <a:gd name="connsiteX4" fmla="*/ 729405 w 1173392"/>
              <a:gd name="connsiteY4" fmla="*/ 73998 h 211422"/>
              <a:gd name="connsiteX5" fmla="*/ 184994 w 1173392"/>
              <a:gd name="connsiteY5" fmla="*/ 68712 h 211422"/>
              <a:gd name="connsiteX6" fmla="*/ 174423 w 1173392"/>
              <a:gd name="connsiteY6" fmla="*/ 153281 h 211422"/>
              <a:gd name="connsiteX7" fmla="*/ 116282 w 1173392"/>
              <a:gd name="connsiteY7" fmla="*/ 158567 h 211422"/>
              <a:gd name="connsiteX8" fmla="*/ 95139 w 1173392"/>
              <a:gd name="connsiteY8" fmla="*/ 105711 h 211422"/>
              <a:gd name="connsiteX9" fmla="*/ 0 w 1173392"/>
              <a:gd name="connsiteY9" fmla="*/ 163852 h 211422"/>
              <a:gd name="connsiteX10" fmla="*/ 0 w 1173392"/>
              <a:gd name="connsiteY10" fmla="*/ 190280 h 211422"/>
              <a:gd name="connsiteX11" fmla="*/ 396416 w 1173392"/>
              <a:gd name="connsiteY11" fmla="*/ 190280 h 211422"/>
              <a:gd name="connsiteX12" fmla="*/ 412272 w 1173392"/>
              <a:gd name="connsiteY12" fmla="*/ 206136 h 211422"/>
              <a:gd name="connsiteX13" fmla="*/ 1099394 w 1173392"/>
              <a:gd name="connsiteY13" fmla="*/ 206136 h 21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92" h="211422">
                <a:moveTo>
                  <a:pt x="1099394" y="206136"/>
                </a:moveTo>
                <a:lnTo>
                  <a:pt x="1173392" y="211422"/>
                </a:lnTo>
                <a:lnTo>
                  <a:pt x="1115250" y="10571"/>
                </a:lnTo>
                <a:lnTo>
                  <a:pt x="734691" y="0"/>
                </a:lnTo>
                <a:lnTo>
                  <a:pt x="729405" y="73998"/>
                </a:lnTo>
                <a:lnTo>
                  <a:pt x="184994" y="68712"/>
                </a:lnTo>
                <a:lnTo>
                  <a:pt x="174423" y="153281"/>
                </a:lnTo>
                <a:lnTo>
                  <a:pt x="116282" y="158567"/>
                </a:lnTo>
                <a:lnTo>
                  <a:pt x="95139" y="105711"/>
                </a:lnTo>
                <a:lnTo>
                  <a:pt x="0" y="163852"/>
                </a:lnTo>
                <a:lnTo>
                  <a:pt x="0" y="190280"/>
                </a:lnTo>
                <a:lnTo>
                  <a:pt x="396416" y="190280"/>
                </a:lnTo>
                <a:lnTo>
                  <a:pt x="412272" y="206136"/>
                </a:lnTo>
                <a:lnTo>
                  <a:pt x="1099394" y="206136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1FE219AE-9A9E-4140-B8AE-96B22D0B13D0}"/>
              </a:ext>
            </a:extLst>
          </p:cNvPr>
          <p:cNvSpPr/>
          <p:nvPr/>
        </p:nvSpPr>
        <p:spPr>
          <a:xfrm>
            <a:off x="3052564" y="3694218"/>
            <a:ext cx="1172128" cy="1006650"/>
          </a:xfrm>
          <a:custGeom>
            <a:avLst/>
            <a:gdLst>
              <a:gd name="connsiteX0" fmla="*/ 898544 w 898544"/>
              <a:gd name="connsiteY0" fmla="*/ 761119 h 771690"/>
              <a:gd name="connsiteX1" fmla="*/ 602553 w 898544"/>
              <a:gd name="connsiteY1" fmla="*/ 0 h 771690"/>
              <a:gd name="connsiteX2" fmla="*/ 422844 w 898544"/>
              <a:gd name="connsiteY2" fmla="*/ 68712 h 771690"/>
              <a:gd name="connsiteX3" fmla="*/ 264278 w 898544"/>
              <a:gd name="connsiteY3" fmla="*/ 179709 h 771690"/>
              <a:gd name="connsiteX4" fmla="*/ 153281 w 898544"/>
              <a:gd name="connsiteY4" fmla="*/ 280134 h 771690"/>
              <a:gd name="connsiteX5" fmla="*/ 79284 w 898544"/>
              <a:gd name="connsiteY5" fmla="*/ 359417 h 771690"/>
              <a:gd name="connsiteX6" fmla="*/ 0 w 898544"/>
              <a:gd name="connsiteY6" fmla="*/ 486271 h 771690"/>
              <a:gd name="connsiteX7" fmla="*/ 523270 w 898544"/>
              <a:gd name="connsiteY7" fmla="*/ 771690 h 771690"/>
              <a:gd name="connsiteX8" fmla="*/ 898544 w 898544"/>
              <a:gd name="connsiteY8" fmla="*/ 761119 h 77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544" h="771690">
                <a:moveTo>
                  <a:pt x="898544" y="761119"/>
                </a:moveTo>
                <a:lnTo>
                  <a:pt x="602553" y="0"/>
                </a:lnTo>
                <a:lnTo>
                  <a:pt x="422844" y="68712"/>
                </a:lnTo>
                <a:lnTo>
                  <a:pt x="264278" y="179709"/>
                </a:lnTo>
                <a:lnTo>
                  <a:pt x="153281" y="280134"/>
                </a:lnTo>
                <a:lnTo>
                  <a:pt x="79284" y="359417"/>
                </a:lnTo>
                <a:lnTo>
                  <a:pt x="0" y="486271"/>
                </a:lnTo>
                <a:lnTo>
                  <a:pt x="523270" y="771690"/>
                </a:lnTo>
                <a:lnTo>
                  <a:pt x="898544" y="761119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45" name="Freeform 144">
            <a:extLst>
              <a:ext uri="{FF2B5EF4-FFF2-40B4-BE49-F238E27FC236}">
                <a16:creationId xmlns:a16="http://schemas.microsoft.com/office/drawing/2014/main" id="{82948021-1B54-8540-874C-FDA0CD9AAA55}"/>
              </a:ext>
            </a:extLst>
          </p:cNvPr>
          <p:cNvSpPr/>
          <p:nvPr/>
        </p:nvSpPr>
        <p:spPr>
          <a:xfrm>
            <a:off x="2845720" y="3473582"/>
            <a:ext cx="1089389" cy="910123"/>
          </a:xfrm>
          <a:custGeom>
            <a:avLst/>
            <a:gdLst>
              <a:gd name="connsiteX0" fmla="*/ 142710 w 835117"/>
              <a:gd name="connsiteY0" fmla="*/ 697693 h 697693"/>
              <a:gd name="connsiteX1" fmla="*/ 221993 w 835117"/>
              <a:gd name="connsiteY1" fmla="*/ 544412 h 697693"/>
              <a:gd name="connsiteX2" fmla="*/ 343561 w 835117"/>
              <a:gd name="connsiteY2" fmla="*/ 412273 h 697693"/>
              <a:gd name="connsiteX3" fmla="*/ 428129 w 835117"/>
              <a:gd name="connsiteY3" fmla="*/ 338276 h 697693"/>
              <a:gd name="connsiteX4" fmla="*/ 586696 w 835117"/>
              <a:gd name="connsiteY4" fmla="*/ 232565 h 697693"/>
              <a:gd name="connsiteX5" fmla="*/ 761119 w 835117"/>
              <a:gd name="connsiteY5" fmla="*/ 158567 h 697693"/>
              <a:gd name="connsiteX6" fmla="*/ 835117 w 835117"/>
              <a:gd name="connsiteY6" fmla="*/ 147996 h 697693"/>
              <a:gd name="connsiteX7" fmla="*/ 771690 w 835117"/>
              <a:gd name="connsiteY7" fmla="*/ 0 h 697693"/>
              <a:gd name="connsiteX8" fmla="*/ 570839 w 835117"/>
              <a:gd name="connsiteY8" fmla="*/ 63427 h 697693"/>
              <a:gd name="connsiteX9" fmla="*/ 406987 w 835117"/>
              <a:gd name="connsiteY9" fmla="*/ 158567 h 697693"/>
              <a:gd name="connsiteX10" fmla="*/ 285420 w 835117"/>
              <a:gd name="connsiteY10" fmla="*/ 248421 h 697693"/>
              <a:gd name="connsiteX11" fmla="*/ 179709 w 835117"/>
              <a:gd name="connsiteY11" fmla="*/ 364703 h 697693"/>
              <a:gd name="connsiteX12" fmla="*/ 84569 w 835117"/>
              <a:gd name="connsiteY12" fmla="*/ 470414 h 697693"/>
              <a:gd name="connsiteX13" fmla="*/ 26428 w 835117"/>
              <a:gd name="connsiteY13" fmla="*/ 576125 h 697693"/>
              <a:gd name="connsiteX14" fmla="*/ 0 w 835117"/>
              <a:gd name="connsiteY14" fmla="*/ 628981 h 697693"/>
              <a:gd name="connsiteX15" fmla="*/ 142710 w 835117"/>
              <a:gd name="connsiteY15" fmla="*/ 697693 h 69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5117" h="697693">
                <a:moveTo>
                  <a:pt x="142710" y="697693"/>
                </a:moveTo>
                <a:lnTo>
                  <a:pt x="221993" y="544412"/>
                </a:lnTo>
                <a:lnTo>
                  <a:pt x="343561" y="412273"/>
                </a:lnTo>
                <a:lnTo>
                  <a:pt x="428129" y="338276"/>
                </a:lnTo>
                <a:lnTo>
                  <a:pt x="586696" y="232565"/>
                </a:lnTo>
                <a:lnTo>
                  <a:pt x="761119" y="158567"/>
                </a:lnTo>
                <a:lnTo>
                  <a:pt x="835117" y="147996"/>
                </a:lnTo>
                <a:lnTo>
                  <a:pt x="771690" y="0"/>
                </a:lnTo>
                <a:lnTo>
                  <a:pt x="570839" y="63427"/>
                </a:lnTo>
                <a:lnTo>
                  <a:pt x="406987" y="158567"/>
                </a:lnTo>
                <a:lnTo>
                  <a:pt x="285420" y="248421"/>
                </a:lnTo>
                <a:lnTo>
                  <a:pt x="179709" y="364703"/>
                </a:lnTo>
                <a:lnTo>
                  <a:pt x="84569" y="470414"/>
                </a:lnTo>
                <a:lnTo>
                  <a:pt x="26428" y="576125"/>
                </a:lnTo>
                <a:lnTo>
                  <a:pt x="0" y="628981"/>
                </a:lnTo>
                <a:lnTo>
                  <a:pt x="142710" y="697693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46" name="Freeform 145">
            <a:extLst>
              <a:ext uri="{FF2B5EF4-FFF2-40B4-BE49-F238E27FC236}">
                <a16:creationId xmlns:a16="http://schemas.microsoft.com/office/drawing/2014/main" id="{06728BF2-EF45-F641-8217-E87CF1C0A6E7}"/>
              </a:ext>
            </a:extLst>
          </p:cNvPr>
          <p:cNvSpPr/>
          <p:nvPr/>
        </p:nvSpPr>
        <p:spPr>
          <a:xfrm>
            <a:off x="4824546" y="4604341"/>
            <a:ext cx="186160" cy="241321"/>
          </a:xfrm>
          <a:custGeom>
            <a:avLst/>
            <a:gdLst>
              <a:gd name="connsiteX0" fmla="*/ 0 w 142709"/>
              <a:gd name="connsiteY0" fmla="*/ 21143 h 184995"/>
              <a:gd name="connsiteX1" fmla="*/ 105711 w 142709"/>
              <a:gd name="connsiteY1" fmla="*/ 0 h 184995"/>
              <a:gd name="connsiteX2" fmla="*/ 142709 w 142709"/>
              <a:gd name="connsiteY2" fmla="*/ 169138 h 184995"/>
              <a:gd name="connsiteX3" fmla="*/ 31713 w 142709"/>
              <a:gd name="connsiteY3" fmla="*/ 184995 h 184995"/>
              <a:gd name="connsiteX4" fmla="*/ 0 w 142709"/>
              <a:gd name="connsiteY4" fmla="*/ 21143 h 1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09" h="184995">
                <a:moveTo>
                  <a:pt x="0" y="21143"/>
                </a:moveTo>
                <a:lnTo>
                  <a:pt x="105711" y="0"/>
                </a:lnTo>
                <a:lnTo>
                  <a:pt x="142709" y="169138"/>
                </a:lnTo>
                <a:lnTo>
                  <a:pt x="31713" y="184995"/>
                </a:lnTo>
                <a:lnTo>
                  <a:pt x="0" y="21143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47" name="Freeform 146">
            <a:extLst>
              <a:ext uri="{FF2B5EF4-FFF2-40B4-BE49-F238E27FC236}">
                <a16:creationId xmlns:a16="http://schemas.microsoft.com/office/drawing/2014/main" id="{A66BE950-68DF-9A48-A2C1-AADC94A90254}"/>
              </a:ext>
            </a:extLst>
          </p:cNvPr>
          <p:cNvSpPr/>
          <p:nvPr/>
        </p:nvSpPr>
        <p:spPr>
          <a:xfrm>
            <a:off x="4796966" y="5231774"/>
            <a:ext cx="137897" cy="282690"/>
          </a:xfrm>
          <a:custGeom>
            <a:avLst/>
            <a:gdLst>
              <a:gd name="connsiteX0" fmla="*/ 0 w 105711"/>
              <a:gd name="connsiteY0" fmla="*/ 0 h 216708"/>
              <a:gd name="connsiteX1" fmla="*/ 105711 w 105711"/>
              <a:gd name="connsiteY1" fmla="*/ 42285 h 216708"/>
              <a:gd name="connsiteX2" fmla="*/ 63427 w 105711"/>
              <a:gd name="connsiteY2" fmla="*/ 216708 h 216708"/>
              <a:gd name="connsiteX3" fmla="*/ 10571 w 105711"/>
              <a:gd name="connsiteY3" fmla="*/ 200851 h 216708"/>
              <a:gd name="connsiteX4" fmla="*/ 0 w 105711"/>
              <a:gd name="connsiteY4" fmla="*/ 0 h 21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11" h="216708">
                <a:moveTo>
                  <a:pt x="0" y="0"/>
                </a:moveTo>
                <a:lnTo>
                  <a:pt x="105711" y="42285"/>
                </a:lnTo>
                <a:lnTo>
                  <a:pt x="63427" y="216708"/>
                </a:lnTo>
                <a:lnTo>
                  <a:pt x="10571" y="200851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48" name="Freeform 147">
            <a:extLst>
              <a:ext uri="{FF2B5EF4-FFF2-40B4-BE49-F238E27FC236}">
                <a16:creationId xmlns:a16="http://schemas.microsoft.com/office/drawing/2014/main" id="{150BAABA-83F8-6E4C-BED9-241FBE094CFB}"/>
              </a:ext>
            </a:extLst>
          </p:cNvPr>
          <p:cNvSpPr/>
          <p:nvPr/>
        </p:nvSpPr>
        <p:spPr>
          <a:xfrm>
            <a:off x="3397308" y="5224878"/>
            <a:ext cx="179266" cy="303374"/>
          </a:xfrm>
          <a:custGeom>
            <a:avLst/>
            <a:gdLst>
              <a:gd name="connsiteX0" fmla="*/ 132139 w 137424"/>
              <a:gd name="connsiteY0" fmla="*/ 0 h 232564"/>
              <a:gd name="connsiteX1" fmla="*/ 0 w 137424"/>
              <a:gd name="connsiteY1" fmla="*/ 36999 h 232564"/>
              <a:gd name="connsiteX2" fmla="*/ 36999 w 137424"/>
              <a:gd name="connsiteY2" fmla="*/ 232564 h 232564"/>
              <a:gd name="connsiteX3" fmla="*/ 137424 w 137424"/>
              <a:gd name="connsiteY3" fmla="*/ 216707 h 232564"/>
              <a:gd name="connsiteX4" fmla="*/ 132139 w 137424"/>
              <a:gd name="connsiteY4" fmla="*/ 0 h 23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24" h="232564">
                <a:moveTo>
                  <a:pt x="132139" y="0"/>
                </a:moveTo>
                <a:lnTo>
                  <a:pt x="0" y="36999"/>
                </a:lnTo>
                <a:lnTo>
                  <a:pt x="36999" y="232564"/>
                </a:lnTo>
                <a:lnTo>
                  <a:pt x="137424" y="216707"/>
                </a:lnTo>
                <a:lnTo>
                  <a:pt x="132139" y="0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8CE79BC7-8E1C-BB4D-827A-1CAF172001CC}"/>
              </a:ext>
            </a:extLst>
          </p:cNvPr>
          <p:cNvSpPr/>
          <p:nvPr/>
        </p:nvSpPr>
        <p:spPr>
          <a:xfrm>
            <a:off x="4307429" y="5548938"/>
            <a:ext cx="337849" cy="165477"/>
          </a:xfrm>
          <a:custGeom>
            <a:avLst/>
            <a:gdLst>
              <a:gd name="connsiteX0" fmla="*/ 0 w 258992"/>
              <a:gd name="connsiteY0" fmla="*/ 0 h 126853"/>
              <a:gd name="connsiteX1" fmla="*/ 10571 w 258992"/>
              <a:gd name="connsiteY1" fmla="*/ 126853 h 126853"/>
              <a:gd name="connsiteX2" fmla="*/ 258992 w 258992"/>
              <a:gd name="connsiteY2" fmla="*/ 110996 h 126853"/>
              <a:gd name="connsiteX3" fmla="*/ 258992 w 258992"/>
              <a:gd name="connsiteY3" fmla="*/ 0 h 126853"/>
              <a:gd name="connsiteX4" fmla="*/ 0 w 258992"/>
              <a:gd name="connsiteY4" fmla="*/ 0 h 12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92" h="126853">
                <a:moveTo>
                  <a:pt x="0" y="0"/>
                </a:moveTo>
                <a:lnTo>
                  <a:pt x="10571" y="126853"/>
                </a:lnTo>
                <a:lnTo>
                  <a:pt x="258992" y="110996"/>
                </a:lnTo>
                <a:lnTo>
                  <a:pt x="258992" y="0"/>
                </a:lnTo>
                <a:lnTo>
                  <a:pt x="0" y="0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6338FE3B-AD16-FA4E-9DD8-FCE5A86C2AAA}"/>
              </a:ext>
            </a:extLst>
          </p:cNvPr>
          <p:cNvSpPr/>
          <p:nvPr/>
        </p:nvSpPr>
        <p:spPr>
          <a:xfrm>
            <a:off x="2687136" y="3783853"/>
            <a:ext cx="434377" cy="461956"/>
          </a:xfrm>
          <a:custGeom>
            <a:avLst/>
            <a:gdLst>
              <a:gd name="connsiteX0" fmla="*/ 126854 w 332990"/>
              <a:gd name="connsiteY0" fmla="*/ 354132 h 354132"/>
              <a:gd name="connsiteX1" fmla="*/ 79284 w 332990"/>
              <a:gd name="connsiteY1" fmla="*/ 332990 h 354132"/>
              <a:gd name="connsiteX2" fmla="*/ 95140 w 332990"/>
              <a:gd name="connsiteY2" fmla="*/ 301276 h 354132"/>
              <a:gd name="connsiteX3" fmla="*/ 0 w 332990"/>
              <a:gd name="connsiteY3" fmla="*/ 248421 h 354132"/>
              <a:gd name="connsiteX4" fmla="*/ 142710 w 332990"/>
              <a:gd name="connsiteY4" fmla="*/ 0 h 354132"/>
              <a:gd name="connsiteX5" fmla="*/ 332990 w 332990"/>
              <a:gd name="connsiteY5" fmla="*/ 89854 h 354132"/>
              <a:gd name="connsiteX6" fmla="*/ 221993 w 332990"/>
              <a:gd name="connsiteY6" fmla="*/ 221993 h 354132"/>
              <a:gd name="connsiteX7" fmla="*/ 126854 w 332990"/>
              <a:gd name="connsiteY7" fmla="*/ 354132 h 35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990" h="354132">
                <a:moveTo>
                  <a:pt x="126854" y="354132"/>
                </a:moveTo>
                <a:lnTo>
                  <a:pt x="79284" y="332990"/>
                </a:lnTo>
                <a:lnTo>
                  <a:pt x="95140" y="301276"/>
                </a:lnTo>
                <a:lnTo>
                  <a:pt x="0" y="248421"/>
                </a:lnTo>
                <a:lnTo>
                  <a:pt x="142710" y="0"/>
                </a:lnTo>
                <a:lnTo>
                  <a:pt x="332990" y="89854"/>
                </a:lnTo>
                <a:lnTo>
                  <a:pt x="221993" y="221993"/>
                </a:lnTo>
                <a:lnTo>
                  <a:pt x="126854" y="354132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51" name="Freeform 150">
            <a:extLst>
              <a:ext uri="{FF2B5EF4-FFF2-40B4-BE49-F238E27FC236}">
                <a16:creationId xmlns:a16="http://schemas.microsoft.com/office/drawing/2014/main" id="{6689C15F-5CB0-2A42-A8B2-5D772460B566}"/>
              </a:ext>
            </a:extLst>
          </p:cNvPr>
          <p:cNvSpPr/>
          <p:nvPr/>
        </p:nvSpPr>
        <p:spPr>
          <a:xfrm>
            <a:off x="3532034" y="3363265"/>
            <a:ext cx="295811" cy="188023"/>
          </a:xfrm>
          <a:custGeom>
            <a:avLst/>
            <a:gdLst>
              <a:gd name="connsiteX0" fmla="*/ 26427 w 158566"/>
              <a:gd name="connsiteY0" fmla="*/ 116283 h 116283"/>
              <a:gd name="connsiteX1" fmla="*/ 0 w 158566"/>
              <a:gd name="connsiteY1" fmla="*/ 42285 h 116283"/>
              <a:gd name="connsiteX2" fmla="*/ 132138 w 158566"/>
              <a:gd name="connsiteY2" fmla="*/ 0 h 116283"/>
              <a:gd name="connsiteX3" fmla="*/ 158566 w 158566"/>
              <a:gd name="connsiteY3" fmla="*/ 73998 h 116283"/>
              <a:gd name="connsiteX4" fmla="*/ 26427 w 158566"/>
              <a:gd name="connsiteY4" fmla="*/ 116283 h 11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66" h="116283">
                <a:moveTo>
                  <a:pt x="26427" y="116283"/>
                </a:moveTo>
                <a:lnTo>
                  <a:pt x="0" y="42285"/>
                </a:lnTo>
                <a:lnTo>
                  <a:pt x="132138" y="0"/>
                </a:lnTo>
                <a:lnTo>
                  <a:pt x="158566" y="73998"/>
                </a:lnTo>
                <a:lnTo>
                  <a:pt x="26427" y="116283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BEC31EE6-87A7-8A48-A0EA-36ABDC4AFC10}"/>
              </a:ext>
            </a:extLst>
          </p:cNvPr>
          <p:cNvSpPr/>
          <p:nvPr/>
        </p:nvSpPr>
        <p:spPr>
          <a:xfrm>
            <a:off x="9015643" y="5701081"/>
            <a:ext cx="983646" cy="599233"/>
          </a:xfrm>
          <a:custGeom>
            <a:avLst/>
            <a:gdLst>
              <a:gd name="connsiteX0" fmla="*/ 177680 w 754055"/>
              <a:gd name="connsiteY0" fmla="*/ 0 h 459367"/>
              <a:gd name="connsiteX1" fmla="*/ 0 w 754055"/>
              <a:gd name="connsiteY1" fmla="*/ 99674 h 459367"/>
              <a:gd name="connsiteX2" fmla="*/ 112675 w 754055"/>
              <a:gd name="connsiteY2" fmla="*/ 286021 h 459367"/>
              <a:gd name="connsiteX3" fmla="*/ 281687 w 754055"/>
              <a:gd name="connsiteY3" fmla="*/ 186347 h 459367"/>
              <a:gd name="connsiteX4" fmla="*/ 368360 w 754055"/>
              <a:gd name="connsiteY4" fmla="*/ 459367 h 459367"/>
              <a:gd name="connsiteX5" fmla="*/ 684717 w 754055"/>
              <a:gd name="connsiteY5" fmla="*/ 359693 h 459367"/>
              <a:gd name="connsiteX6" fmla="*/ 663048 w 754055"/>
              <a:gd name="connsiteY6" fmla="*/ 320691 h 459367"/>
              <a:gd name="connsiteX7" fmla="*/ 754055 w 754055"/>
              <a:gd name="connsiteY7" fmla="*/ 320691 h 459367"/>
              <a:gd name="connsiteX8" fmla="*/ 749721 w 754055"/>
              <a:gd name="connsiteY8" fmla="*/ 147345 h 459367"/>
              <a:gd name="connsiteX9" fmla="*/ 611044 w 754055"/>
              <a:gd name="connsiteY9" fmla="*/ 151678 h 459367"/>
              <a:gd name="connsiteX10" fmla="*/ 580709 w 754055"/>
              <a:gd name="connsiteY10" fmla="*/ 82340 h 459367"/>
              <a:gd name="connsiteX11" fmla="*/ 277353 w 754055"/>
              <a:gd name="connsiteY11" fmla="*/ 160346 h 459367"/>
              <a:gd name="connsiteX12" fmla="*/ 177680 w 754055"/>
              <a:gd name="connsiteY12" fmla="*/ 0 h 45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055" h="459367">
                <a:moveTo>
                  <a:pt x="177680" y="0"/>
                </a:moveTo>
                <a:lnTo>
                  <a:pt x="0" y="99674"/>
                </a:lnTo>
                <a:lnTo>
                  <a:pt x="112675" y="286021"/>
                </a:lnTo>
                <a:lnTo>
                  <a:pt x="281687" y="186347"/>
                </a:lnTo>
                <a:lnTo>
                  <a:pt x="368360" y="459367"/>
                </a:lnTo>
                <a:lnTo>
                  <a:pt x="684717" y="359693"/>
                </a:lnTo>
                <a:lnTo>
                  <a:pt x="663048" y="320691"/>
                </a:lnTo>
                <a:lnTo>
                  <a:pt x="754055" y="320691"/>
                </a:lnTo>
                <a:lnTo>
                  <a:pt x="749721" y="147345"/>
                </a:lnTo>
                <a:lnTo>
                  <a:pt x="611044" y="151678"/>
                </a:lnTo>
                <a:lnTo>
                  <a:pt x="580709" y="82340"/>
                </a:lnTo>
                <a:lnTo>
                  <a:pt x="277353" y="160346"/>
                </a:lnTo>
                <a:lnTo>
                  <a:pt x="177680" y="0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90915BEB-1AB5-F94C-AB5B-344FDCBA57E8}"/>
              </a:ext>
            </a:extLst>
          </p:cNvPr>
          <p:cNvSpPr/>
          <p:nvPr/>
        </p:nvSpPr>
        <p:spPr>
          <a:xfrm>
            <a:off x="5369369" y="3287193"/>
            <a:ext cx="542701" cy="616192"/>
          </a:xfrm>
          <a:custGeom>
            <a:avLst/>
            <a:gdLst>
              <a:gd name="connsiteX0" fmla="*/ 0 w 416030"/>
              <a:gd name="connsiteY0" fmla="*/ 99674 h 472368"/>
              <a:gd name="connsiteX1" fmla="*/ 273020 w 416030"/>
              <a:gd name="connsiteY1" fmla="*/ 0 h 472368"/>
              <a:gd name="connsiteX2" fmla="*/ 416030 w 416030"/>
              <a:gd name="connsiteY2" fmla="*/ 377028 h 472368"/>
              <a:gd name="connsiteX3" fmla="*/ 138677 w 416030"/>
              <a:gd name="connsiteY3" fmla="*/ 472368 h 472368"/>
              <a:gd name="connsiteX4" fmla="*/ 0 w 416030"/>
              <a:gd name="connsiteY4" fmla="*/ 99674 h 47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30" h="472368">
                <a:moveTo>
                  <a:pt x="0" y="99674"/>
                </a:moveTo>
                <a:lnTo>
                  <a:pt x="273020" y="0"/>
                </a:lnTo>
                <a:lnTo>
                  <a:pt x="416030" y="377028"/>
                </a:lnTo>
                <a:lnTo>
                  <a:pt x="138677" y="472368"/>
                </a:lnTo>
                <a:lnTo>
                  <a:pt x="0" y="99674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/>
          </a:p>
        </p:txBody>
      </p:sp>
      <p:sp>
        <p:nvSpPr>
          <p:cNvPr id="154" name="Freeform 153">
            <a:extLst>
              <a:ext uri="{FF2B5EF4-FFF2-40B4-BE49-F238E27FC236}">
                <a16:creationId xmlns:a16="http://schemas.microsoft.com/office/drawing/2014/main" id="{53495DB1-4851-6143-A371-A8B160ED6757}"/>
              </a:ext>
            </a:extLst>
          </p:cNvPr>
          <p:cNvSpPr/>
          <p:nvPr/>
        </p:nvSpPr>
        <p:spPr>
          <a:xfrm>
            <a:off x="5126284" y="2908434"/>
            <a:ext cx="293963" cy="339188"/>
          </a:xfrm>
          <a:custGeom>
            <a:avLst/>
            <a:gdLst>
              <a:gd name="connsiteX0" fmla="*/ 82340 w 225350"/>
              <a:gd name="connsiteY0" fmla="*/ 0 h 260019"/>
              <a:gd name="connsiteX1" fmla="*/ 225350 w 225350"/>
              <a:gd name="connsiteY1" fmla="*/ 56337 h 260019"/>
              <a:gd name="connsiteX2" fmla="*/ 138677 w 225350"/>
              <a:gd name="connsiteY2" fmla="*/ 260019 h 260019"/>
              <a:gd name="connsiteX3" fmla="*/ 0 w 225350"/>
              <a:gd name="connsiteY3" fmla="*/ 199348 h 260019"/>
              <a:gd name="connsiteX4" fmla="*/ 82340 w 225350"/>
              <a:gd name="connsiteY4" fmla="*/ 0 h 26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50" h="260019">
                <a:moveTo>
                  <a:pt x="82340" y="0"/>
                </a:moveTo>
                <a:lnTo>
                  <a:pt x="225350" y="56337"/>
                </a:lnTo>
                <a:lnTo>
                  <a:pt x="138677" y="260019"/>
                </a:lnTo>
                <a:lnTo>
                  <a:pt x="0" y="199348"/>
                </a:lnTo>
                <a:lnTo>
                  <a:pt x="8234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799B57C3-6187-414A-8B74-C7B6DD1E062D}"/>
              </a:ext>
            </a:extLst>
          </p:cNvPr>
          <p:cNvSpPr/>
          <p:nvPr/>
        </p:nvSpPr>
        <p:spPr>
          <a:xfrm>
            <a:off x="1536544" y="3094986"/>
            <a:ext cx="260044" cy="480516"/>
          </a:xfrm>
          <a:custGeom>
            <a:avLst/>
            <a:gdLst>
              <a:gd name="connsiteX0" fmla="*/ 0 w 199348"/>
              <a:gd name="connsiteY0" fmla="*/ 30336 h 368360"/>
              <a:gd name="connsiteX1" fmla="*/ 86673 w 199348"/>
              <a:gd name="connsiteY1" fmla="*/ 0 h 368360"/>
              <a:gd name="connsiteX2" fmla="*/ 199348 w 199348"/>
              <a:gd name="connsiteY2" fmla="*/ 333691 h 368360"/>
              <a:gd name="connsiteX3" fmla="*/ 99674 w 199348"/>
              <a:gd name="connsiteY3" fmla="*/ 368360 h 368360"/>
              <a:gd name="connsiteX4" fmla="*/ 0 w 199348"/>
              <a:gd name="connsiteY4" fmla="*/ 30336 h 36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48" h="368360">
                <a:moveTo>
                  <a:pt x="0" y="30336"/>
                </a:moveTo>
                <a:lnTo>
                  <a:pt x="86673" y="0"/>
                </a:lnTo>
                <a:lnTo>
                  <a:pt x="199348" y="333691"/>
                </a:lnTo>
                <a:lnTo>
                  <a:pt x="99674" y="368360"/>
                </a:lnTo>
                <a:lnTo>
                  <a:pt x="0" y="30336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789A63AA-797A-5D49-A153-A8A42FAFFBC2}"/>
              </a:ext>
            </a:extLst>
          </p:cNvPr>
          <p:cNvSpPr/>
          <p:nvPr/>
        </p:nvSpPr>
        <p:spPr>
          <a:xfrm>
            <a:off x="4634230" y="3428510"/>
            <a:ext cx="496430" cy="344743"/>
          </a:xfrm>
          <a:custGeom>
            <a:avLst/>
            <a:gdLst>
              <a:gd name="connsiteX0" fmla="*/ 31713 w 380559"/>
              <a:gd name="connsiteY0" fmla="*/ 0 h 264277"/>
              <a:gd name="connsiteX1" fmla="*/ 380559 w 380559"/>
              <a:gd name="connsiteY1" fmla="*/ 63426 h 264277"/>
              <a:gd name="connsiteX2" fmla="*/ 348846 w 380559"/>
              <a:gd name="connsiteY2" fmla="*/ 264277 h 264277"/>
              <a:gd name="connsiteX3" fmla="*/ 0 w 380559"/>
              <a:gd name="connsiteY3" fmla="*/ 200850 h 264277"/>
              <a:gd name="connsiteX4" fmla="*/ 31713 w 380559"/>
              <a:gd name="connsiteY4" fmla="*/ 0 h 26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559" h="264277">
                <a:moveTo>
                  <a:pt x="31713" y="0"/>
                </a:moveTo>
                <a:lnTo>
                  <a:pt x="380559" y="63426"/>
                </a:lnTo>
                <a:lnTo>
                  <a:pt x="348846" y="264277"/>
                </a:lnTo>
                <a:lnTo>
                  <a:pt x="0" y="200850"/>
                </a:lnTo>
                <a:lnTo>
                  <a:pt x="31713" y="0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en-GB" sz="1400" kern="0">
              <a:cs typeface="Arial" pitchFamily="34" charset="0"/>
            </a:endParaRPr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E9B71F29-0C22-B048-AB97-BFF604393BC2}"/>
              </a:ext>
            </a:extLst>
          </p:cNvPr>
          <p:cNvSpPr/>
          <p:nvPr/>
        </p:nvSpPr>
        <p:spPr>
          <a:xfrm>
            <a:off x="1323224" y="2133350"/>
            <a:ext cx="318550" cy="1113563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1D782FC-2700-5343-90DC-056614159B1A}"/>
              </a:ext>
            </a:extLst>
          </p:cNvPr>
          <p:cNvSpPr txBox="1"/>
          <p:nvPr/>
        </p:nvSpPr>
        <p:spPr>
          <a:xfrm>
            <a:off x="967126" y="1840898"/>
            <a:ext cx="1642735" cy="521919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H05 Primary Substation</a:t>
            </a:r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7A67694F-BD0B-924F-B964-37887486327E}"/>
              </a:ext>
            </a:extLst>
          </p:cNvPr>
          <p:cNvSpPr/>
          <p:nvPr/>
        </p:nvSpPr>
        <p:spPr>
          <a:xfrm>
            <a:off x="4664487" y="2024782"/>
            <a:ext cx="602650" cy="1001315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2D3AF95-6BA9-BB46-A030-F4C67B42F410}"/>
              </a:ext>
            </a:extLst>
          </p:cNvPr>
          <p:cNvSpPr txBox="1"/>
          <p:nvPr/>
        </p:nvSpPr>
        <p:spPr>
          <a:xfrm>
            <a:off x="4423572" y="1849425"/>
            <a:ext cx="1528612" cy="521919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H06 Distribution Substation</a:t>
            </a:r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1CC55A47-0575-D74D-9D9B-C444593FF3C2}"/>
              </a:ext>
            </a:extLst>
          </p:cNvPr>
          <p:cNvSpPr/>
          <p:nvPr/>
        </p:nvSpPr>
        <p:spPr>
          <a:xfrm flipH="1">
            <a:off x="5640720" y="2454541"/>
            <a:ext cx="1028869" cy="1133521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948BF16-B5F5-0B48-9EE1-C6931AD40FD1}"/>
              </a:ext>
            </a:extLst>
          </p:cNvPr>
          <p:cNvSpPr txBox="1"/>
          <p:nvPr/>
        </p:nvSpPr>
        <p:spPr>
          <a:xfrm>
            <a:off x="6239678" y="2017448"/>
            <a:ext cx="1225803" cy="521919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>
            <a:defPPr>
              <a:defRPr lang="sv-S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ea typeface=""/>
                <a:cs typeface=""/>
              </a:defRPr>
            </a:lvl1pPr>
          </a:lstStyle>
          <a:p>
            <a:r>
              <a:rPr lang="en-GB" dirty="0"/>
              <a:t>H01 CUB Building</a:t>
            </a:r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56725DD6-A40B-1B47-A582-C3CE47CEA79B}"/>
              </a:ext>
            </a:extLst>
          </p:cNvPr>
          <p:cNvSpPr/>
          <p:nvPr/>
        </p:nvSpPr>
        <p:spPr>
          <a:xfrm flipH="1">
            <a:off x="6447885" y="3473582"/>
            <a:ext cx="550089" cy="783829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EF29745-3BB5-AC42-A07C-3B02CC806A10}"/>
              </a:ext>
            </a:extLst>
          </p:cNvPr>
          <p:cNvSpPr txBox="1"/>
          <p:nvPr/>
        </p:nvSpPr>
        <p:spPr>
          <a:xfrm>
            <a:off x="6541291" y="2713317"/>
            <a:ext cx="1254186" cy="738654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G04 Cryo Compressor Building</a:t>
            </a:r>
          </a:p>
        </p:txBody>
      </p:sp>
      <p:sp>
        <p:nvSpPr>
          <p:cNvPr id="165" name="Freeform 164">
            <a:extLst>
              <a:ext uri="{FF2B5EF4-FFF2-40B4-BE49-F238E27FC236}">
                <a16:creationId xmlns:a16="http://schemas.microsoft.com/office/drawing/2014/main" id="{AB284B06-32E0-D34A-B26B-CFA5AEA9B4CC}"/>
              </a:ext>
            </a:extLst>
          </p:cNvPr>
          <p:cNvSpPr/>
          <p:nvPr/>
        </p:nvSpPr>
        <p:spPr>
          <a:xfrm flipH="1">
            <a:off x="9622315" y="5619175"/>
            <a:ext cx="603732" cy="458705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9648253-2FAD-7541-B369-97F06987F5F8}"/>
              </a:ext>
            </a:extLst>
          </p:cNvPr>
          <p:cNvSpPr txBox="1"/>
          <p:nvPr/>
        </p:nvSpPr>
        <p:spPr>
          <a:xfrm>
            <a:off x="9624592" y="5373216"/>
            <a:ext cx="1652203" cy="307766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algn="ctr" defTabSz="9144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F03 Logistic Centre</a:t>
            </a:r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F5C6C976-2222-9D42-BC9B-95F691A79EF9}"/>
              </a:ext>
            </a:extLst>
          </p:cNvPr>
          <p:cNvSpPr/>
          <p:nvPr/>
        </p:nvSpPr>
        <p:spPr>
          <a:xfrm flipH="1">
            <a:off x="7408924" y="3790744"/>
            <a:ext cx="1739464" cy="377673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F794B-B053-CD4B-98B0-4B9B5A43B43D}"/>
              </a:ext>
            </a:extLst>
          </p:cNvPr>
          <p:cNvSpPr txBox="1"/>
          <p:nvPr/>
        </p:nvSpPr>
        <p:spPr>
          <a:xfrm>
            <a:off x="8597155" y="3583284"/>
            <a:ext cx="1496715" cy="52191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algn="ctr" defTabSz="914400">
              <a:defRPr sz="1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H10 Sprinkler Building</a:t>
            </a: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E7FFE4E3-0E0A-9A42-8C73-CF00304132A3}"/>
              </a:ext>
            </a:extLst>
          </p:cNvPr>
          <p:cNvSpPr/>
          <p:nvPr/>
        </p:nvSpPr>
        <p:spPr>
          <a:xfrm>
            <a:off x="617082" y="5022641"/>
            <a:ext cx="496430" cy="344743"/>
          </a:xfrm>
          <a:custGeom>
            <a:avLst/>
            <a:gdLst>
              <a:gd name="connsiteX0" fmla="*/ 31713 w 380559"/>
              <a:gd name="connsiteY0" fmla="*/ 0 h 264277"/>
              <a:gd name="connsiteX1" fmla="*/ 380559 w 380559"/>
              <a:gd name="connsiteY1" fmla="*/ 63426 h 264277"/>
              <a:gd name="connsiteX2" fmla="*/ 348846 w 380559"/>
              <a:gd name="connsiteY2" fmla="*/ 264277 h 264277"/>
              <a:gd name="connsiteX3" fmla="*/ 0 w 380559"/>
              <a:gd name="connsiteY3" fmla="*/ 200850 h 264277"/>
              <a:gd name="connsiteX4" fmla="*/ 31713 w 380559"/>
              <a:gd name="connsiteY4" fmla="*/ 0 h 26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559" h="264277">
                <a:moveTo>
                  <a:pt x="31713" y="0"/>
                </a:moveTo>
                <a:lnTo>
                  <a:pt x="380559" y="63426"/>
                </a:lnTo>
                <a:lnTo>
                  <a:pt x="348846" y="264277"/>
                </a:lnTo>
                <a:lnTo>
                  <a:pt x="0" y="200850"/>
                </a:lnTo>
                <a:lnTo>
                  <a:pt x="31713" y="0"/>
                </a:lnTo>
                <a:close/>
              </a:path>
            </a:pathLst>
          </a:custGeom>
          <a:pattFill prst="pct5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en-GB" sz="1400" kern="0">
              <a:cs typeface="Arial" pitchFamily="34" charset="0"/>
            </a:endParaRPr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06FCE516-0AA6-2F4F-8CB2-B12612F3681F}"/>
              </a:ext>
            </a:extLst>
          </p:cNvPr>
          <p:cNvSpPr/>
          <p:nvPr/>
        </p:nvSpPr>
        <p:spPr>
          <a:xfrm flipH="1" flipV="1">
            <a:off x="897963" y="5186228"/>
            <a:ext cx="296696" cy="922276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rgbClr val="969696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CCDA736-ABC7-7048-8A55-99A6569E77D6}"/>
              </a:ext>
            </a:extLst>
          </p:cNvPr>
          <p:cNvSpPr txBox="1"/>
          <p:nvPr/>
        </p:nvSpPr>
        <p:spPr>
          <a:xfrm>
            <a:off x="660728" y="6108505"/>
            <a:ext cx="1438963" cy="307766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sv-SE"/>
            </a:defPPr>
            <a:lvl1pPr algn="ctr">
              <a:defRPr sz="1400" kern="0">
                <a:cs typeface="Arial" pitchFamily="34" charset="0"/>
              </a:defRPr>
            </a:lvl1pPr>
          </a:lstStyle>
          <a:p>
            <a:r>
              <a:rPr lang="en-GB" dirty="0"/>
              <a:t>F04 Guard House</a:t>
            </a:r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B1F0CB00-F2E8-2D4B-A724-4D9E63319165}"/>
              </a:ext>
            </a:extLst>
          </p:cNvPr>
          <p:cNvSpPr/>
          <p:nvPr/>
        </p:nvSpPr>
        <p:spPr>
          <a:xfrm>
            <a:off x="3107725" y="3418424"/>
            <a:ext cx="441271" cy="372323"/>
          </a:xfrm>
          <a:custGeom>
            <a:avLst/>
            <a:gdLst>
              <a:gd name="connsiteX0" fmla="*/ 84569 w 338275"/>
              <a:gd name="connsiteY0" fmla="*/ 285420 h 285420"/>
              <a:gd name="connsiteX1" fmla="*/ 0 w 338275"/>
              <a:gd name="connsiteY1" fmla="*/ 179709 h 285420"/>
              <a:gd name="connsiteX2" fmla="*/ 280134 w 338275"/>
              <a:gd name="connsiteY2" fmla="*/ 0 h 285420"/>
              <a:gd name="connsiteX3" fmla="*/ 338275 w 338275"/>
              <a:gd name="connsiteY3" fmla="*/ 121568 h 285420"/>
              <a:gd name="connsiteX4" fmla="*/ 190280 w 338275"/>
              <a:gd name="connsiteY4" fmla="*/ 227279 h 285420"/>
              <a:gd name="connsiteX5" fmla="*/ 84569 w 338275"/>
              <a:gd name="connsiteY5" fmla="*/ 285420 h 28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275" h="285420">
                <a:moveTo>
                  <a:pt x="84569" y="285420"/>
                </a:moveTo>
                <a:lnTo>
                  <a:pt x="0" y="179709"/>
                </a:lnTo>
                <a:lnTo>
                  <a:pt x="280134" y="0"/>
                </a:lnTo>
                <a:lnTo>
                  <a:pt x="338275" y="121568"/>
                </a:lnTo>
                <a:lnTo>
                  <a:pt x="190280" y="227279"/>
                </a:lnTo>
                <a:lnTo>
                  <a:pt x="84569" y="285420"/>
                </a:lnTo>
                <a:close/>
              </a:path>
            </a:pathLst>
          </a:custGeom>
          <a:pattFill prst="ltHorz">
            <a:fgClr>
              <a:srgbClr val="00B0F0"/>
            </a:fgClr>
            <a:bgClr>
              <a:schemeClr val="bg1"/>
            </a:bgClr>
          </a:patt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0D59C57B-C7D2-5C41-8D0B-2019FD5F592C}"/>
              </a:ext>
            </a:extLst>
          </p:cNvPr>
          <p:cNvSpPr/>
          <p:nvPr/>
        </p:nvSpPr>
        <p:spPr>
          <a:xfrm flipV="1">
            <a:off x="2512887" y="3583282"/>
            <a:ext cx="843049" cy="45719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7EA1329-2661-894A-9DAB-3858937D7963}"/>
              </a:ext>
            </a:extLst>
          </p:cNvPr>
          <p:cNvSpPr txBox="1"/>
          <p:nvPr/>
        </p:nvSpPr>
        <p:spPr>
          <a:xfrm>
            <a:off x="1938686" y="3418325"/>
            <a:ext cx="764592" cy="307766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E04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Lab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FD3175B-1CAB-3243-AA02-D64E8323B03D}"/>
              </a:ext>
            </a:extLst>
          </p:cNvPr>
          <p:cNvGrpSpPr/>
          <p:nvPr/>
        </p:nvGrpSpPr>
        <p:grpSpPr>
          <a:xfrm>
            <a:off x="3647959" y="5048317"/>
            <a:ext cx="1162762" cy="514864"/>
            <a:chOff x="4145203" y="5841491"/>
            <a:chExt cx="802024" cy="319301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2340B9C-0474-7E4C-B193-D363958E9FBC}"/>
                </a:ext>
              </a:extLst>
            </p:cNvPr>
            <p:cNvSpPr/>
            <p:nvPr/>
          </p:nvSpPr>
          <p:spPr>
            <a:xfrm>
              <a:off x="4148536" y="5970807"/>
              <a:ext cx="32656" cy="128571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6F1BC8B-B7AB-694B-9E5B-3B7B9E96519D}"/>
                </a:ext>
              </a:extLst>
            </p:cNvPr>
            <p:cNvSpPr/>
            <p:nvPr/>
          </p:nvSpPr>
          <p:spPr>
            <a:xfrm>
              <a:off x="4148536" y="5940163"/>
              <a:ext cx="185986" cy="32656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8410FA2-3A76-994E-B9CE-2311AF25C1A9}"/>
                </a:ext>
              </a:extLst>
            </p:cNvPr>
            <p:cNvSpPr/>
            <p:nvPr/>
          </p:nvSpPr>
          <p:spPr>
            <a:xfrm>
              <a:off x="4335553" y="5841491"/>
              <a:ext cx="32656" cy="129315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91D464-86C2-674E-9243-1821E59354EC}"/>
                </a:ext>
              </a:extLst>
            </p:cNvPr>
            <p:cNvSpPr/>
            <p:nvPr/>
          </p:nvSpPr>
          <p:spPr>
            <a:xfrm>
              <a:off x="4151937" y="5938149"/>
              <a:ext cx="589360" cy="45719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F27F254-1AD6-2049-8DD6-F3A7251AD45C}"/>
                </a:ext>
              </a:extLst>
            </p:cNvPr>
            <p:cNvSpPr/>
            <p:nvPr/>
          </p:nvSpPr>
          <p:spPr>
            <a:xfrm>
              <a:off x="4555310" y="5938149"/>
              <a:ext cx="172681" cy="34671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CEA398B-D9DF-7D4B-8AED-DCD78DDA97C5}"/>
                </a:ext>
              </a:extLst>
            </p:cNvPr>
            <p:cNvSpPr/>
            <p:nvPr/>
          </p:nvSpPr>
          <p:spPr>
            <a:xfrm>
              <a:off x="4879603" y="5841491"/>
              <a:ext cx="32656" cy="129315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61A7A3A-437A-1C45-8AB2-A7E868CA957D}"/>
                </a:ext>
              </a:extLst>
            </p:cNvPr>
            <p:cNvSpPr/>
            <p:nvPr/>
          </p:nvSpPr>
          <p:spPr>
            <a:xfrm>
              <a:off x="4879603" y="5972820"/>
              <a:ext cx="32656" cy="115374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8628A4C4-58DD-F54E-8734-BC498D5AA9E8}"/>
                </a:ext>
              </a:extLst>
            </p:cNvPr>
            <p:cNvSpPr/>
            <p:nvPr/>
          </p:nvSpPr>
          <p:spPr>
            <a:xfrm>
              <a:off x="4912258" y="6055538"/>
              <a:ext cx="34259" cy="32656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633916FE-ED44-294C-811A-D70861AE6FEE}"/>
                </a:ext>
              </a:extLst>
            </p:cNvPr>
            <p:cNvSpPr/>
            <p:nvPr/>
          </p:nvSpPr>
          <p:spPr>
            <a:xfrm>
              <a:off x="4727991" y="5938148"/>
              <a:ext cx="151487" cy="34671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F48769E-BBA6-374A-ADA2-69AE68FC6D59}"/>
                </a:ext>
              </a:extLst>
            </p:cNvPr>
            <p:cNvSpPr/>
            <p:nvPr/>
          </p:nvSpPr>
          <p:spPr>
            <a:xfrm>
              <a:off x="4759687" y="5972819"/>
              <a:ext cx="32656" cy="115375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0335DC6-65D0-3943-AFF8-BBD16B4EBC70}"/>
                </a:ext>
              </a:extLst>
            </p:cNvPr>
            <p:cNvSpPr/>
            <p:nvPr/>
          </p:nvSpPr>
          <p:spPr>
            <a:xfrm>
              <a:off x="4759686" y="6088193"/>
              <a:ext cx="32657" cy="70431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87B9C96B-B414-1A40-8C0F-5B1941A62AD9}"/>
                </a:ext>
              </a:extLst>
            </p:cNvPr>
            <p:cNvSpPr/>
            <p:nvPr/>
          </p:nvSpPr>
          <p:spPr>
            <a:xfrm>
              <a:off x="4148293" y="5970293"/>
              <a:ext cx="614265" cy="188556"/>
            </a:xfrm>
            <a:custGeom>
              <a:avLst/>
              <a:gdLst>
                <a:gd name="connsiteX0" fmla="*/ 0 w 859971"/>
                <a:gd name="connsiteY0" fmla="*/ 179614 h 263979"/>
                <a:gd name="connsiteX1" fmla="*/ 51707 w 859971"/>
                <a:gd name="connsiteY1" fmla="*/ 179614 h 263979"/>
                <a:gd name="connsiteX2" fmla="*/ 48985 w 859971"/>
                <a:gd name="connsiteY2" fmla="*/ 0 h 263979"/>
                <a:gd name="connsiteX3" fmla="*/ 859971 w 859971"/>
                <a:gd name="connsiteY3" fmla="*/ 2722 h 263979"/>
                <a:gd name="connsiteX4" fmla="*/ 857250 w 859971"/>
                <a:gd name="connsiteY4" fmla="*/ 263979 h 263979"/>
                <a:gd name="connsiteX5" fmla="*/ 0 w 859971"/>
                <a:gd name="connsiteY5" fmla="*/ 263979 h 263979"/>
                <a:gd name="connsiteX6" fmla="*/ 0 w 859971"/>
                <a:gd name="connsiteY6" fmla="*/ 179614 h 26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9971" h="263979">
                  <a:moveTo>
                    <a:pt x="0" y="179614"/>
                  </a:moveTo>
                  <a:lnTo>
                    <a:pt x="51707" y="179614"/>
                  </a:lnTo>
                  <a:cubicBezTo>
                    <a:pt x="50800" y="119743"/>
                    <a:pt x="49892" y="59871"/>
                    <a:pt x="48985" y="0"/>
                  </a:cubicBezTo>
                  <a:lnTo>
                    <a:pt x="859971" y="2722"/>
                  </a:lnTo>
                  <a:lnTo>
                    <a:pt x="857250" y="263979"/>
                  </a:lnTo>
                  <a:lnTo>
                    <a:pt x="0" y="263979"/>
                  </a:lnTo>
                  <a:lnTo>
                    <a:pt x="0" y="179614"/>
                  </a:lnTo>
                  <a:close/>
                </a:path>
              </a:pathLst>
            </a:cu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B31951F1-5D49-1F4C-AF9C-B5C9714C1FE1}"/>
                </a:ext>
              </a:extLst>
            </p:cNvPr>
            <p:cNvSpPr/>
            <p:nvPr/>
          </p:nvSpPr>
          <p:spPr>
            <a:xfrm>
              <a:off x="4791716" y="5970292"/>
              <a:ext cx="155511" cy="190500"/>
            </a:xfrm>
            <a:custGeom>
              <a:avLst/>
              <a:gdLst>
                <a:gd name="connsiteX0" fmla="*/ 0 w 217715"/>
                <a:gd name="connsiteY0" fmla="*/ 0 h 266700"/>
                <a:gd name="connsiteX1" fmla="*/ 125186 w 217715"/>
                <a:gd name="connsiteY1" fmla="*/ 0 h 266700"/>
                <a:gd name="connsiteX2" fmla="*/ 127908 w 217715"/>
                <a:gd name="connsiteY2" fmla="*/ 166007 h 266700"/>
                <a:gd name="connsiteX3" fmla="*/ 214993 w 217715"/>
                <a:gd name="connsiteY3" fmla="*/ 166007 h 266700"/>
                <a:gd name="connsiteX4" fmla="*/ 217715 w 217715"/>
                <a:gd name="connsiteY4" fmla="*/ 263979 h 266700"/>
                <a:gd name="connsiteX5" fmla="*/ 2722 w 217715"/>
                <a:gd name="connsiteY5" fmla="*/ 266700 h 266700"/>
                <a:gd name="connsiteX6" fmla="*/ 0 w 217715"/>
                <a:gd name="connsiteY6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715" h="266700">
                  <a:moveTo>
                    <a:pt x="0" y="0"/>
                  </a:moveTo>
                  <a:lnTo>
                    <a:pt x="125186" y="0"/>
                  </a:lnTo>
                  <a:cubicBezTo>
                    <a:pt x="126093" y="55336"/>
                    <a:pt x="127001" y="110671"/>
                    <a:pt x="127908" y="166007"/>
                  </a:cubicBezTo>
                  <a:lnTo>
                    <a:pt x="214993" y="166007"/>
                  </a:lnTo>
                  <a:cubicBezTo>
                    <a:pt x="215900" y="198664"/>
                    <a:pt x="216808" y="231322"/>
                    <a:pt x="217715" y="263979"/>
                  </a:cubicBezTo>
                  <a:lnTo>
                    <a:pt x="2722" y="266700"/>
                  </a:lnTo>
                  <a:cubicBezTo>
                    <a:pt x="1815" y="177800"/>
                    <a:pt x="907" y="88900"/>
                    <a:pt x="0" y="0"/>
                  </a:cubicBezTo>
                  <a:close/>
                </a:path>
              </a:pathLst>
            </a:cu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41B56C52-8AFB-094F-B569-B0292FC719E8}"/>
                </a:ext>
              </a:extLst>
            </p:cNvPr>
            <p:cNvSpPr/>
            <p:nvPr/>
          </p:nvSpPr>
          <p:spPr>
            <a:xfrm>
              <a:off x="4145203" y="5850216"/>
              <a:ext cx="189319" cy="87932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2C2E63F2-97DC-DE4B-B267-0AFB4140E744}"/>
                </a:ext>
              </a:extLst>
            </p:cNvPr>
            <p:cNvSpPr/>
            <p:nvPr/>
          </p:nvSpPr>
          <p:spPr>
            <a:xfrm>
              <a:off x="4368209" y="5841491"/>
              <a:ext cx="511269" cy="96658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4FDE5A1-1FBE-0640-96D9-BD365076110D}"/>
                </a:ext>
              </a:extLst>
            </p:cNvPr>
            <p:cNvSpPr/>
            <p:nvPr/>
          </p:nvSpPr>
          <p:spPr>
            <a:xfrm>
              <a:off x="4152762" y="5973151"/>
              <a:ext cx="32656" cy="115375"/>
            </a:xfrm>
            <a:prstGeom prst="rect">
              <a:avLst/>
            </a:prstGeom>
            <a:pattFill prst="ltHorz">
              <a:fgClr>
                <a:srgbClr val="00B0F0"/>
              </a:fgClr>
              <a:bgClr>
                <a:schemeClr val="bg1"/>
              </a:bgClr>
            </a:pattFill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29" tIns="45715" rIns="91429" bIns="45715" rtlCol="0" anchor="ctr"/>
            <a:lstStyle/>
            <a:p>
              <a:pPr algn="ctr"/>
              <a:endParaRPr lang="en-GB" sz="1200" kern="0">
                <a:solidFill>
                  <a:prstClr val="white"/>
                </a:solidFill>
              </a:endParaRPr>
            </a:p>
          </p:txBody>
        </p: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D579C7C-3B03-664A-B525-8345DE9B6530}"/>
              </a:ext>
            </a:extLst>
          </p:cNvPr>
          <p:cNvSpPr/>
          <p:nvPr/>
        </p:nvSpPr>
        <p:spPr>
          <a:xfrm>
            <a:off x="3896744" y="4701009"/>
            <a:ext cx="311266" cy="596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E51983E-008D-584E-A9EA-B95F1D8BEF5E}"/>
              </a:ext>
            </a:extLst>
          </p:cNvPr>
          <p:cNvSpPr/>
          <p:nvPr/>
        </p:nvSpPr>
        <p:spPr>
          <a:xfrm>
            <a:off x="4316337" y="4741557"/>
            <a:ext cx="274249" cy="596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5E72D7F-1E79-5E46-8541-274776F6B375}"/>
              </a:ext>
            </a:extLst>
          </p:cNvPr>
          <p:cNvSpPr/>
          <p:nvPr/>
        </p:nvSpPr>
        <p:spPr>
          <a:xfrm>
            <a:off x="4076940" y="4701009"/>
            <a:ext cx="311266" cy="596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A293CAB-DD50-3F42-A419-768B178055C7}"/>
              </a:ext>
            </a:extLst>
          </p:cNvPr>
          <p:cNvSpPr/>
          <p:nvPr/>
        </p:nvSpPr>
        <p:spPr>
          <a:xfrm>
            <a:off x="4476120" y="4740965"/>
            <a:ext cx="274249" cy="59639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A030D68-A05F-D148-A94B-8612C0884D85}"/>
              </a:ext>
            </a:extLst>
          </p:cNvPr>
          <p:cNvSpPr/>
          <p:nvPr/>
        </p:nvSpPr>
        <p:spPr>
          <a:xfrm>
            <a:off x="4694409" y="4740523"/>
            <a:ext cx="137125" cy="59639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4579281A-392F-C74F-8FB8-DB3640CEC3E8}"/>
              </a:ext>
            </a:extLst>
          </p:cNvPr>
          <p:cNvSpPr/>
          <p:nvPr/>
        </p:nvSpPr>
        <p:spPr>
          <a:xfrm>
            <a:off x="3898455" y="4700868"/>
            <a:ext cx="309234" cy="59639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B593B65-80A3-594E-B3EF-B447B29441AA}"/>
              </a:ext>
            </a:extLst>
          </p:cNvPr>
          <p:cNvSpPr/>
          <p:nvPr/>
        </p:nvSpPr>
        <p:spPr>
          <a:xfrm>
            <a:off x="4078620" y="4696726"/>
            <a:ext cx="309231" cy="59639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C4606AF0-21AD-074F-808A-A5352B017752}"/>
              </a:ext>
            </a:extLst>
          </p:cNvPr>
          <p:cNvSpPr/>
          <p:nvPr/>
        </p:nvSpPr>
        <p:spPr>
          <a:xfrm>
            <a:off x="4267652" y="4578687"/>
            <a:ext cx="74641" cy="158585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algn="ctr" defTabSz="457200"/>
            <a:endParaRPr lang="en-GB" kern="0">
              <a:solidFill>
                <a:prstClr val="white"/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121F150-A78D-0449-84D2-71A4A14ABC4F}"/>
              </a:ext>
            </a:extLst>
          </p:cNvPr>
          <p:cNvSpPr/>
          <p:nvPr/>
        </p:nvSpPr>
        <p:spPr>
          <a:xfrm>
            <a:off x="4338450" y="4740214"/>
            <a:ext cx="246830" cy="63092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7024179D-8403-5D45-8381-F0C51C1140A2}"/>
              </a:ext>
            </a:extLst>
          </p:cNvPr>
          <p:cNvSpPr/>
          <p:nvPr/>
        </p:nvSpPr>
        <p:spPr>
          <a:xfrm>
            <a:off x="4207124" y="4865227"/>
            <a:ext cx="412654" cy="182221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FD755ED-9735-6244-BA0A-B55DDCC47396}"/>
              </a:ext>
            </a:extLst>
          </p:cNvPr>
          <p:cNvSpPr/>
          <p:nvPr/>
        </p:nvSpPr>
        <p:spPr>
          <a:xfrm>
            <a:off x="3345138" y="4869492"/>
            <a:ext cx="535799" cy="196803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29" tIns="45715" rIns="91429" bIns="45715" rtlCol="0" anchor="ctr"/>
          <a:lstStyle/>
          <a:p>
            <a:pPr algn="ctr"/>
            <a:endParaRPr lang="en-GB" sz="1200" kern="0">
              <a:solidFill>
                <a:prstClr val="white"/>
              </a:solidFill>
            </a:endParaRPr>
          </a:p>
        </p:txBody>
      </p:sp>
      <p:sp>
        <p:nvSpPr>
          <p:cNvPr id="203" name="Freeform 202">
            <a:extLst>
              <a:ext uri="{FF2B5EF4-FFF2-40B4-BE49-F238E27FC236}">
                <a16:creationId xmlns:a16="http://schemas.microsoft.com/office/drawing/2014/main" id="{90AE6C58-27FC-9243-B1DE-8000D04E7FAF}"/>
              </a:ext>
            </a:extLst>
          </p:cNvPr>
          <p:cNvSpPr/>
          <p:nvPr/>
        </p:nvSpPr>
        <p:spPr>
          <a:xfrm>
            <a:off x="4851614" y="4960256"/>
            <a:ext cx="632334" cy="197530"/>
          </a:xfrm>
          <a:custGeom>
            <a:avLst/>
            <a:gdLst>
              <a:gd name="connsiteX0" fmla="*/ 0 w 577901"/>
              <a:gd name="connsiteY0" fmla="*/ 0 h 193853"/>
              <a:gd name="connsiteX1" fmla="*/ 577901 w 577901"/>
              <a:gd name="connsiteY1" fmla="*/ 7315 h 193853"/>
              <a:gd name="connsiteX2" fmla="*/ 577901 w 577901"/>
              <a:gd name="connsiteY2" fmla="*/ 76809 h 193853"/>
              <a:gd name="connsiteX3" fmla="*/ 296266 w 577901"/>
              <a:gd name="connsiteY3" fmla="*/ 76809 h 193853"/>
              <a:gd name="connsiteX4" fmla="*/ 296266 w 577901"/>
              <a:gd name="connsiteY4" fmla="*/ 193853 h 193853"/>
              <a:gd name="connsiteX5" fmla="*/ 241402 w 577901"/>
              <a:gd name="connsiteY5" fmla="*/ 190195 h 193853"/>
              <a:gd name="connsiteX6" fmla="*/ 241402 w 577901"/>
              <a:gd name="connsiteY6" fmla="*/ 128016 h 193853"/>
              <a:gd name="connsiteX7" fmla="*/ 146304 w 577901"/>
              <a:gd name="connsiteY7" fmla="*/ 128016 h 193853"/>
              <a:gd name="connsiteX8" fmla="*/ 142647 w 577901"/>
              <a:gd name="connsiteY8" fmla="*/ 73152 h 193853"/>
              <a:gd name="connsiteX9" fmla="*/ 7315 w 577901"/>
              <a:gd name="connsiteY9" fmla="*/ 73152 h 193853"/>
              <a:gd name="connsiteX10" fmla="*/ 0 w 577901"/>
              <a:gd name="connsiteY10" fmla="*/ 0 h 19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901" h="193853">
                <a:moveTo>
                  <a:pt x="0" y="0"/>
                </a:moveTo>
                <a:lnTo>
                  <a:pt x="577901" y="7315"/>
                </a:lnTo>
                <a:lnTo>
                  <a:pt x="577901" y="76809"/>
                </a:lnTo>
                <a:lnTo>
                  <a:pt x="296266" y="76809"/>
                </a:lnTo>
                <a:lnTo>
                  <a:pt x="296266" y="193853"/>
                </a:lnTo>
                <a:lnTo>
                  <a:pt x="241402" y="190195"/>
                </a:lnTo>
                <a:lnTo>
                  <a:pt x="241402" y="128016"/>
                </a:lnTo>
                <a:lnTo>
                  <a:pt x="146304" y="128016"/>
                </a:lnTo>
                <a:lnTo>
                  <a:pt x="142647" y="73152"/>
                </a:lnTo>
                <a:lnTo>
                  <a:pt x="7315" y="7315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22876BE-2532-724A-805C-A50F761F949E}"/>
              </a:ext>
            </a:extLst>
          </p:cNvPr>
          <p:cNvSpPr/>
          <p:nvPr/>
        </p:nvSpPr>
        <p:spPr>
          <a:xfrm>
            <a:off x="5834107" y="4960256"/>
            <a:ext cx="393951" cy="86612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0812EB7-6E43-8542-90C3-6C3F4601E63D}"/>
              </a:ext>
            </a:extLst>
          </p:cNvPr>
          <p:cNvSpPr/>
          <p:nvPr/>
        </p:nvSpPr>
        <p:spPr>
          <a:xfrm>
            <a:off x="6228058" y="4960255"/>
            <a:ext cx="630323" cy="85721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06" name="Freeform 205">
            <a:extLst>
              <a:ext uri="{FF2B5EF4-FFF2-40B4-BE49-F238E27FC236}">
                <a16:creationId xmlns:a16="http://schemas.microsoft.com/office/drawing/2014/main" id="{9FA8107B-5B66-E740-9EC8-933C4E47EBBE}"/>
              </a:ext>
            </a:extLst>
          </p:cNvPr>
          <p:cNvSpPr/>
          <p:nvPr/>
        </p:nvSpPr>
        <p:spPr>
          <a:xfrm>
            <a:off x="6252354" y="5045977"/>
            <a:ext cx="772407" cy="242254"/>
          </a:xfrm>
          <a:custGeom>
            <a:avLst/>
            <a:gdLst>
              <a:gd name="connsiteX0" fmla="*/ 0 w 705917"/>
              <a:gd name="connsiteY0" fmla="*/ 0 h 237744"/>
              <a:gd name="connsiteX1" fmla="*/ 0 w 705917"/>
              <a:gd name="connsiteY1" fmla="*/ 69494 h 237744"/>
              <a:gd name="connsiteX2" fmla="*/ 102413 w 705917"/>
              <a:gd name="connsiteY2" fmla="*/ 69494 h 237744"/>
              <a:gd name="connsiteX3" fmla="*/ 102413 w 705917"/>
              <a:gd name="connsiteY3" fmla="*/ 237744 h 237744"/>
              <a:gd name="connsiteX4" fmla="*/ 325527 w 705917"/>
              <a:gd name="connsiteY4" fmla="*/ 237744 h 237744"/>
              <a:gd name="connsiteX5" fmla="*/ 321869 w 705917"/>
              <a:gd name="connsiteY5" fmla="*/ 168249 h 237744"/>
              <a:gd name="connsiteX6" fmla="*/ 424282 w 705917"/>
              <a:gd name="connsiteY6" fmla="*/ 168249 h 237744"/>
              <a:gd name="connsiteX7" fmla="*/ 585216 w 705917"/>
              <a:gd name="connsiteY7" fmla="*/ 135331 h 237744"/>
              <a:gd name="connsiteX8" fmla="*/ 705917 w 705917"/>
              <a:gd name="connsiteY8" fmla="*/ 128016 h 237744"/>
              <a:gd name="connsiteX9" fmla="*/ 705917 w 705917"/>
              <a:gd name="connsiteY9" fmla="*/ 40233 h 237744"/>
              <a:gd name="connsiteX10" fmla="*/ 559613 w 705917"/>
              <a:gd name="connsiteY10" fmla="*/ 40233 h 237744"/>
              <a:gd name="connsiteX11" fmla="*/ 329184 w 705917"/>
              <a:gd name="connsiteY11" fmla="*/ 3657 h 237744"/>
              <a:gd name="connsiteX12" fmla="*/ 0 w 705917"/>
              <a:gd name="connsiteY12" fmla="*/ 0 h 2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5917" h="237744">
                <a:moveTo>
                  <a:pt x="0" y="0"/>
                </a:moveTo>
                <a:lnTo>
                  <a:pt x="0" y="69494"/>
                </a:lnTo>
                <a:lnTo>
                  <a:pt x="102413" y="69494"/>
                </a:lnTo>
                <a:lnTo>
                  <a:pt x="102413" y="237744"/>
                </a:lnTo>
                <a:lnTo>
                  <a:pt x="325527" y="237744"/>
                </a:lnTo>
                <a:lnTo>
                  <a:pt x="321869" y="168249"/>
                </a:lnTo>
                <a:lnTo>
                  <a:pt x="424282" y="168249"/>
                </a:lnTo>
                <a:lnTo>
                  <a:pt x="585216" y="135331"/>
                </a:lnTo>
                <a:lnTo>
                  <a:pt x="705917" y="128016"/>
                </a:lnTo>
                <a:lnTo>
                  <a:pt x="705917" y="40233"/>
                </a:lnTo>
                <a:lnTo>
                  <a:pt x="559613" y="40233"/>
                </a:lnTo>
                <a:lnTo>
                  <a:pt x="329184" y="365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3BCEA78-06DE-964E-BA90-46E284DDD6DD}"/>
              </a:ext>
            </a:extLst>
          </p:cNvPr>
          <p:cNvSpPr/>
          <p:nvPr/>
        </p:nvSpPr>
        <p:spPr>
          <a:xfrm>
            <a:off x="6858383" y="4959367"/>
            <a:ext cx="623360" cy="86609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43C25A3-31E9-C649-9CE7-523F81D677A5}"/>
              </a:ext>
            </a:extLst>
          </p:cNvPr>
          <p:cNvSpPr/>
          <p:nvPr/>
        </p:nvSpPr>
        <p:spPr>
          <a:xfrm>
            <a:off x="7481742" y="4960258"/>
            <a:ext cx="623360" cy="86609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5D2AE17-E90C-BF4C-9A69-6884B2CDD436}"/>
              </a:ext>
            </a:extLst>
          </p:cNvPr>
          <p:cNvSpPr/>
          <p:nvPr/>
        </p:nvSpPr>
        <p:spPr>
          <a:xfrm>
            <a:off x="8105102" y="4959365"/>
            <a:ext cx="623360" cy="86609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0178E8D-D0B6-A044-B971-BD73DEE15687}"/>
              </a:ext>
            </a:extLst>
          </p:cNvPr>
          <p:cNvSpPr/>
          <p:nvPr/>
        </p:nvSpPr>
        <p:spPr>
          <a:xfrm>
            <a:off x="8728462" y="4959364"/>
            <a:ext cx="623360" cy="86609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BF926358-EC02-184D-8A6B-130B4CEEB9EB}"/>
              </a:ext>
            </a:extLst>
          </p:cNvPr>
          <p:cNvSpPr/>
          <p:nvPr/>
        </p:nvSpPr>
        <p:spPr>
          <a:xfrm>
            <a:off x="9349650" y="4960258"/>
            <a:ext cx="502771" cy="8572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12" name="Freeform 211">
            <a:extLst>
              <a:ext uri="{FF2B5EF4-FFF2-40B4-BE49-F238E27FC236}">
                <a16:creationId xmlns:a16="http://schemas.microsoft.com/office/drawing/2014/main" id="{638D4A79-209B-2642-9509-DB3D65F9D4D4}"/>
              </a:ext>
            </a:extLst>
          </p:cNvPr>
          <p:cNvSpPr/>
          <p:nvPr/>
        </p:nvSpPr>
        <p:spPr>
          <a:xfrm>
            <a:off x="9794223" y="4669552"/>
            <a:ext cx="276147" cy="376426"/>
          </a:xfrm>
          <a:custGeom>
            <a:avLst/>
            <a:gdLst>
              <a:gd name="connsiteX0" fmla="*/ 54864 w 252375"/>
              <a:gd name="connsiteY0" fmla="*/ 369418 h 369418"/>
              <a:gd name="connsiteX1" fmla="*/ 54864 w 252375"/>
              <a:gd name="connsiteY1" fmla="*/ 95098 h 369418"/>
              <a:gd name="connsiteX2" fmla="*/ 0 w 252375"/>
              <a:gd name="connsiteY2" fmla="*/ 95098 h 369418"/>
              <a:gd name="connsiteX3" fmla="*/ 0 w 252375"/>
              <a:gd name="connsiteY3" fmla="*/ 0 h 369418"/>
              <a:gd name="connsiteX4" fmla="*/ 252375 w 252375"/>
              <a:gd name="connsiteY4" fmla="*/ 0 h 369418"/>
              <a:gd name="connsiteX5" fmla="*/ 248717 w 252375"/>
              <a:gd name="connsiteY5" fmla="*/ 369418 h 369418"/>
              <a:gd name="connsiteX6" fmla="*/ 54864 w 252375"/>
              <a:gd name="connsiteY6" fmla="*/ 369418 h 36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375" h="369418">
                <a:moveTo>
                  <a:pt x="54864" y="369418"/>
                </a:moveTo>
                <a:lnTo>
                  <a:pt x="54864" y="95098"/>
                </a:lnTo>
                <a:lnTo>
                  <a:pt x="0" y="95098"/>
                </a:lnTo>
                <a:lnTo>
                  <a:pt x="0" y="0"/>
                </a:lnTo>
                <a:lnTo>
                  <a:pt x="252375" y="0"/>
                </a:lnTo>
                <a:cubicBezTo>
                  <a:pt x="251156" y="123139"/>
                  <a:pt x="249936" y="246279"/>
                  <a:pt x="248717" y="369418"/>
                </a:cubicBezTo>
                <a:lnTo>
                  <a:pt x="54864" y="369418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A018A1C8-303B-E54F-BEBC-1CE64DDCD556}"/>
              </a:ext>
            </a:extLst>
          </p:cNvPr>
          <p:cNvSpPr/>
          <p:nvPr/>
        </p:nvSpPr>
        <p:spPr>
          <a:xfrm>
            <a:off x="5483948" y="4673279"/>
            <a:ext cx="376197" cy="321176"/>
          </a:xfrm>
          <a:custGeom>
            <a:avLst/>
            <a:gdLst>
              <a:gd name="connsiteX0" fmla="*/ 43891 w 343814"/>
              <a:gd name="connsiteY0" fmla="*/ 234086 h 237744"/>
              <a:gd name="connsiteX1" fmla="*/ 43891 w 343814"/>
              <a:gd name="connsiteY1" fmla="*/ 87782 h 237744"/>
              <a:gd name="connsiteX2" fmla="*/ 3658 w 343814"/>
              <a:gd name="connsiteY2" fmla="*/ 87782 h 237744"/>
              <a:gd name="connsiteX3" fmla="*/ 0 w 343814"/>
              <a:gd name="connsiteY3" fmla="*/ 0 h 237744"/>
              <a:gd name="connsiteX4" fmla="*/ 135331 w 343814"/>
              <a:gd name="connsiteY4" fmla="*/ 3657 h 237744"/>
              <a:gd name="connsiteX5" fmla="*/ 131674 w 343814"/>
              <a:gd name="connsiteY5" fmla="*/ 40233 h 237744"/>
              <a:gd name="connsiteX6" fmla="*/ 343814 w 343814"/>
              <a:gd name="connsiteY6" fmla="*/ 40233 h 237744"/>
              <a:gd name="connsiteX7" fmla="*/ 340157 w 343814"/>
              <a:gd name="connsiteY7" fmla="*/ 237744 h 237744"/>
              <a:gd name="connsiteX8" fmla="*/ 43891 w 343814"/>
              <a:gd name="connsiteY8" fmla="*/ 234086 h 2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14" h="237744">
                <a:moveTo>
                  <a:pt x="43891" y="234086"/>
                </a:moveTo>
                <a:lnTo>
                  <a:pt x="43891" y="87782"/>
                </a:lnTo>
                <a:lnTo>
                  <a:pt x="3658" y="87782"/>
                </a:lnTo>
                <a:lnTo>
                  <a:pt x="0" y="0"/>
                </a:lnTo>
                <a:lnTo>
                  <a:pt x="135331" y="3657"/>
                </a:lnTo>
                <a:lnTo>
                  <a:pt x="131674" y="40233"/>
                </a:lnTo>
                <a:lnTo>
                  <a:pt x="343814" y="40233"/>
                </a:lnTo>
                <a:lnTo>
                  <a:pt x="340157" y="237744"/>
                </a:lnTo>
                <a:lnTo>
                  <a:pt x="43891" y="234086"/>
                </a:lnTo>
                <a:close/>
              </a:path>
            </a:pathLst>
          </a:custGeom>
          <a:solidFill>
            <a:srgbClr val="00B0F0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Arial" pitchFamily="34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958F3AB-2F17-954F-B6FE-A8A61DDEAA4F}"/>
              </a:ext>
            </a:extLst>
          </p:cNvPr>
          <p:cNvSpPr/>
          <p:nvPr/>
        </p:nvSpPr>
        <p:spPr>
          <a:xfrm>
            <a:off x="5860145" y="4667637"/>
            <a:ext cx="367913" cy="24789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912008A-B752-CC40-BC62-FFACC6D25EC2}"/>
              </a:ext>
            </a:extLst>
          </p:cNvPr>
          <p:cNvSpPr/>
          <p:nvPr/>
        </p:nvSpPr>
        <p:spPr>
          <a:xfrm>
            <a:off x="6230445" y="4667635"/>
            <a:ext cx="408111" cy="281207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78CDF667-69CA-3F49-9912-4DFC08C48EF0}"/>
              </a:ext>
            </a:extLst>
          </p:cNvPr>
          <p:cNvSpPr/>
          <p:nvPr/>
        </p:nvSpPr>
        <p:spPr>
          <a:xfrm>
            <a:off x="6639222" y="4667635"/>
            <a:ext cx="770693" cy="247896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17" name="Freeform 216">
            <a:extLst>
              <a:ext uri="{FF2B5EF4-FFF2-40B4-BE49-F238E27FC236}">
                <a16:creationId xmlns:a16="http://schemas.microsoft.com/office/drawing/2014/main" id="{B0E42B16-BB03-9249-8F92-7BE8FC8E95C7}"/>
              </a:ext>
            </a:extLst>
          </p:cNvPr>
          <p:cNvSpPr/>
          <p:nvPr/>
        </p:nvSpPr>
        <p:spPr>
          <a:xfrm>
            <a:off x="7408965" y="4677005"/>
            <a:ext cx="748395" cy="234800"/>
          </a:xfrm>
          <a:custGeom>
            <a:avLst/>
            <a:gdLst>
              <a:gd name="connsiteX0" fmla="*/ 0 w 683971"/>
              <a:gd name="connsiteY0" fmla="*/ 87783 h 230429"/>
              <a:gd name="connsiteX1" fmla="*/ 427939 w 683971"/>
              <a:gd name="connsiteY1" fmla="*/ 87783 h 230429"/>
              <a:gd name="connsiteX2" fmla="*/ 427939 w 683971"/>
              <a:gd name="connsiteY2" fmla="*/ 0 h 230429"/>
              <a:gd name="connsiteX3" fmla="*/ 647395 w 683971"/>
              <a:gd name="connsiteY3" fmla="*/ 3658 h 230429"/>
              <a:gd name="connsiteX4" fmla="*/ 647395 w 683971"/>
              <a:gd name="connsiteY4" fmla="*/ 84125 h 230429"/>
              <a:gd name="connsiteX5" fmla="*/ 683971 w 683971"/>
              <a:gd name="connsiteY5" fmla="*/ 84125 h 230429"/>
              <a:gd name="connsiteX6" fmla="*/ 683971 w 683971"/>
              <a:gd name="connsiteY6" fmla="*/ 230429 h 230429"/>
              <a:gd name="connsiteX7" fmla="*/ 0 w 683971"/>
              <a:gd name="connsiteY7" fmla="*/ 226771 h 230429"/>
              <a:gd name="connsiteX8" fmla="*/ 0 w 683971"/>
              <a:gd name="connsiteY8" fmla="*/ 87783 h 2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971" h="230429">
                <a:moveTo>
                  <a:pt x="0" y="87783"/>
                </a:moveTo>
                <a:lnTo>
                  <a:pt x="427939" y="87783"/>
                </a:lnTo>
                <a:lnTo>
                  <a:pt x="427939" y="0"/>
                </a:lnTo>
                <a:lnTo>
                  <a:pt x="647395" y="3658"/>
                </a:lnTo>
                <a:lnTo>
                  <a:pt x="647395" y="84125"/>
                </a:lnTo>
                <a:lnTo>
                  <a:pt x="683971" y="84125"/>
                </a:lnTo>
                <a:lnTo>
                  <a:pt x="683971" y="230429"/>
                </a:lnTo>
                <a:lnTo>
                  <a:pt x="0" y="226771"/>
                </a:lnTo>
                <a:lnTo>
                  <a:pt x="0" y="87783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87E54720-7A41-D749-B243-C94BD11ABF25}"/>
              </a:ext>
            </a:extLst>
          </p:cNvPr>
          <p:cNvSpPr/>
          <p:nvPr/>
        </p:nvSpPr>
        <p:spPr>
          <a:xfrm>
            <a:off x="8157360" y="4664205"/>
            <a:ext cx="513205" cy="24789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19" name="Freeform 218">
            <a:extLst>
              <a:ext uri="{FF2B5EF4-FFF2-40B4-BE49-F238E27FC236}">
                <a16:creationId xmlns:a16="http://schemas.microsoft.com/office/drawing/2014/main" id="{1350FBD2-0217-CF44-A8AC-F5CCCF63F437}"/>
              </a:ext>
            </a:extLst>
          </p:cNvPr>
          <p:cNvSpPr/>
          <p:nvPr/>
        </p:nvSpPr>
        <p:spPr>
          <a:xfrm>
            <a:off x="8671499" y="4678401"/>
            <a:ext cx="564004" cy="233836"/>
          </a:xfrm>
          <a:custGeom>
            <a:avLst/>
            <a:gdLst>
              <a:gd name="connsiteX0" fmla="*/ 0 w 515454"/>
              <a:gd name="connsiteY0" fmla="*/ 229483 h 229483"/>
              <a:gd name="connsiteX1" fmla="*/ 515454 w 515454"/>
              <a:gd name="connsiteY1" fmla="*/ 229483 h 229483"/>
              <a:gd name="connsiteX2" fmla="*/ 515454 w 515454"/>
              <a:gd name="connsiteY2" fmla="*/ 84732 h 229483"/>
              <a:gd name="connsiteX3" fmla="*/ 469557 w 515454"/>
              <a:gd name="connsiteY3" fmla="*/ 84732 h 229483"/>
              <a:gd name="connsiteX4" fmla="*/ 469557 w 515454"/>
              <a:gd name="connsiteY4" fmla="*/ 0 h 229483"/>
              <a:gd name="connsiteX5" fmla="*/ 381295 w 515454"/>
              <a:gd name="connsiteY5" fmla="*/ 0 h 229483"/>
              <a:gd name="connsiteX6" fmla="*/ 381295 w 515454"/>
              <a:gd name="connsiteY6" fmla="*/ 88263 h 229483"/>
              <a:gd name="connsiteX7" fmla="*/ 3531 w 515454"/>
              <a:gd name="connsiteY7" fmla="*/ 88263 h 229483"/>
              <a:gd name="connsiteX8" fmla="*/ 0 w 515454"/>
              <a:gd name="connsiteY8" fmla="*/ 229483 h 22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454" h="229483">
                <a:moveTo>
                  <a:pt x="0" y="229483"/>
                </a:moveTo>
                <a:lnTo>
                  <a:pt x="515454" y="229483"/>
                </a:lnTo>
                <a:lnTo>
                  <a:pt x="515454" y="84732"/>
                </a:lnTo>
                <a:lnTo>
                  <a:pt x="469557" y="84732"/>
                </a:lnTo>
                <a:lnTo>
                  <a:pt x="469557" y="0"/>
                </a:lnTo>
                <a:lnTo>
                  <a:pt x="381295" y="0"/>
                </a:lnTo>
                <a:lnTo>
                  <a:pt x="381295" y="88263"/>
                </a:lnTo>
                <a:lnTo>
                  <a:pt x="3531" y="88263"/>
                </a:lnTo>
                <a:cubicBezTo>
                  <a:pt x="4708" y="135336"/>
                  <a:pt x="5884" y="182410"/>
                  <a:pt x="0" y="229483"/>
                </a:cubicBezTo>
                <a:close/>
              </a:path>
            </a:pathLst>
          </a:cu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20" name="Freeform 219">
            <a:extLst>
              <a:ext uri="{FF2B5EF4-FFF2-40B4-BE49-F238E27FC236}">
                <a16:creationId xmlns:a16="http://schemas.microsoft.com/office/drawing/2014/main" id="{723EFB34-D6DD-B24B-9F62-AF2B79005548}"/>
              </a:ext>
            </a:extLst>
          </p:cNvPr>
          <p:cNvSpPr/>
          <p:nvPr/>
        </p:nvSpPr>
        <p:spPr>
          <a:xfrm>
            <a:off x="9235505" y="4678400"/>
            <a:ext cx="625813" cy="241032"/>
          </a:xfrm>
          <a:custGeom>
            <a:avLst/>
            <a:gdLst>
              <a:gd name="connsiteX0" fmla="*/ 0 w 571941"/>
              <a:gd name="connsiteY0" fmla="*/ 236544 h 236544"/>
              <a:gd name="connsiteX1" fmla="*/ 571941 w 571941"/>
              <a:gd name="connsiteY1" fmla="*/ 236544 h 236544"/>
              <a:gd name="connsiteX2" fmla="*/ 571941 w 571941"/>
              <a:gd name="connsiteY2" fmla="*/ 91793 h 236544"/>
              <a:gd name="connsiteX3" fmla="*/ 314214 w 571941"/>
              <a:gd name="connsiteY3" fmla="*/ 91793 h 236544"/>
              <a:gd name="connsiteX4" fmla="*/ 310684 w 571941"/>
              <a:gd name="connsiteY4" fmla="*/ 3531 h 236544"/>
              <a:gd name="connsiteX5" fmla="*/ 31774 w 571941"/>
              <a:gd name="connsiteY5" fmla="*/ 0 h 236544"/>
              <a:gd name="connsiteX6" fmla="*/ 35305 w 571941"/>
              <a:gd name="connsiteY6" fmla="*/ 84732 h 236544"/>
              <a:gd name="connsiteX7" fmla="*/ 3530 w 571941"/>
              <a:gd name="connsiteY7" fmla="*/ 84732 h 236544"/>
              <a:gd name="connsiteX8" fmla="*/ 0 w 571941"/>
              <a:gd name="connsiteY8" fmla="*/ 236544 h 23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941" h="236544">
                <a:moveTo>
                  <a:pt x="0" y="236544"/>
                </a:moveTo>
                <a:lnTo>
                  <a:pt x="571941" y="236544"/>
                </a:lnTo>
                <a:lnTo>
                  <a:pt x="571941" y="91793"/>
                </a:lnTo>
                <a:lnTo>
                  <a:pt x="314214" y="91793"/>
                </a:lnTo>
                <a:lnTo>
                  <a:pt x="310684" y="3531"/>
                </a:lnTo>
                <a:lnTo>
                  <a:pt x="31774" y="0"/>
                </a:lnTo>
                <a:lnTo>
                  <a:pt x="35305" y="84732"/>
                </a:lnTo>
                <a:lnTo>
                  <a:pt x="3530" y="84732"/>
                </a:lnTo>
                <a:cubicBezTo>
                  <a:pt x="2353" y="135336"/>
                  <a:pt x="1177" y="185940"/>
                  <a:pt x="0" y="236544"/>
                </a:cubicBezTo>
                <a:close/>
              </a:path>
            </a:pathLst>
          </a:cu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EE998F8-AA79-4A4B-B0A9-C481F93E8511}"/>
              </a:ext>
            </a:extLst>
          </p:cNvPr>
          <p:cNvSpPr/>
          <p:nvPr/>
        </p:nvSpPr>
        <p:spPr>
          <a:xfrm>
            <a:off x="5483948" y="4960256"/>
            <a:ext cx="350159" cy="86612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ED11D0E-7188-DB4D-950C-21989247DBC7}"/>
              </a:ext>
            </a:extLst>
          </p:cNvPr>
          <p:cNvSpPr/>
          <p:nvPr/>
        </p:nvSpPr>
        <p:spPr>
          <a:xfrm>
            <a:off x="8157360" y="4919433"/>
            <a:ext cx="514139" cy="46585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AB5097B-F570-C74C-984A-B872B3CBFDA9}"/>
              </a:ext>
            </a:extLst>
          </p:cNvPr>
          <p:cNvSpPr/>
          <p:nvPr/>
        </p:nvSpPr>
        <p:spPr>
          <a:xfrm>
            <a:off x="6638032" y="4668135"/>
            <a:ext cx="770892" cy="246848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lIns="65306" tIns="32653" rIns="65306" bIns="32653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24" name="Freeform 223">
            <a:extLst>
              <a:ext uri="{FF2B5EF4-FFF2-40B4-BE49-F238E27FC236}">
                <a16:creationId xmlns:a16="http://schemas.microsoft.com/office/drawing/2014/main" id="{5D81CCB3-8BA4-5243-8D96-8473CEAC2850}"/>
              </a:ext>
            </a:extLst>
          </p:cNvPr>
          <p:cNvSpPr/>
          <p:nvPr/>
        </p:nvSpPr>
        <p:spPr>
          <a:xfrm flipV="1">
            <a:off x="7471505" y="5016629"/>
            <a:ext cx="59639" cy="853583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25" name="Freeform 224">
            <a:extLst>
              <a:ext uri="{FF2B5EF4-FFF2-40B4-BE49-F238E27FC236}">
                <a16:creationId xmlns:a16="http://schemas.microsoft.com/office/drawing/2014/main" id="{E3F16FF0-279C-E044-94CD-658D384F7CBD}"/>
              </a:ext>
            </a:extLst>
          </p:cNvPr>
          <p:cNvSpPr/>
          <p:nvPr/>
        </p:nvSpPr>
        <p:spPr>
          <a:xfrm rot="19772301" flipV="1">
            <a:off x="2695129" y="5213476"/>
            <a:ext cx="972134" cy="272045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26" name="Freeform 225">
            <a:extLst>
              <a:ext uri="{FF2B5EF4-FFF2-40B4-BE49-F238E27FC236}">
                <a16:creationId xmlns:a16="http://schemas.microsoft.com/office/drawing/2014/main" id="{0C301F13-4933-184E-B7F1-F94F7F464E06}"/>
              </a:ext>
            </a:extLst>
          </p:cNvPr>
          <p:cNvSpPr/>
          <p:nvPr/>
        </p:nvSpPr>
        <p:spPr>
          <a:xfrm>
            <a:off x="2440379" y="2937946"/>
            <a:ext cx="1053998" cy="1301279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94FB8AE-CFE8-DB49-A2AC-04CD5D0DB673}"/>
              </a:ext>
            </a:extLst>
          </p:cNvPr>
          <p:cNvSpPr txBox="1"/>
          <p:nvPr/>
        </p:nvSpPr>
        <p:spPr>
          <a:xfrm>
            <a:off x="1832259" y="2473654"/>
            <a:ext cx="1299444" cy="530251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sv-SE"/>
            </a:defPPr>
            <a:lvl1pPr algn="ct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E02 Beam Line Gallery</a:t>
            </a:r>
          </a:p>
        </p:txBody>
      </p:sp>
      <p:sp>
        <p:nvSpPr>
          <p:cNvPr id="228" name="Freeform 227">
            <a:extLst>
              <a:ext uri="{FF2B5EF4-FFF2-40B4-BE49-F238E27FC236}">
                <a16:creationId xmlns:a16="http://schemas.microsoft.com/office/drawing/2014/main" id="{EA4CF4D1-302C-E840-9827-2C7CB4D77A0F}"/>
              </a:ext>
            </a:extLst>
          </p:cNvPr>
          <p:cNvSpPr/>
          <p:nvPr/>
        </p:nvSpPr>
        <p:spPr>
          <a:xfrm>
            <a:off x="3189243" y="2017448"/>
            <a:ext cx="335964" cy="1684536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5484A48-D93C-AF4F-A4EC-3A9F015365E9}"/>
              </a:ext>
            </a:extLst>
          </p:cNvPr>
          <p:cNvSpPr txBox="1"/>
          <p:nvPr/>
        </p:nvSpPr>
        <p:spPr>
          <a:xfrm>
            <a:off x="2734552" y="1849208"/>
            <a:ext cx="1535909" cy="521919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sv-SE"/>
            </a:defPPr>
            <a:lvl1pPr algn="ct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E01 Experimental Hall 3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71865F0-3D59-CD45-BBA9-89ED59348956}"/>
              </a:ext>
            </a:extLst>
          </p:cNvPr>
          <p:cNvSpPr txBox="1"/>
          <p:nvPr/>
        </p:nvSpPr>
        <p:spPr>
          <a:xfrm>
            <a:off x="6921468" y="5356371"/>
            <a:ext cx="1249025" cy="521919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G01 Linac Tunnel</a:t>
            </a:r>
          </a:p>
        </p:txBody>
      </p:sp>
      <p:sp>
        <p:nvSpPr>
          <p:cNvPr id="231" name="5-Point Star 230">
            <a:extLst>
              <a:ext uri="{FF2B5EF4-FFF2-40B4-BE49-F238E27FC236}">
                <a16:creationId xmlns:a16="http://schemas.microsoft.com/office/drawing/2014/main" id="{7CDB3926-AC37-F347-9EE2-716BF8EA1314}"/>
              </a:ext>
            </a:extLst>
          </p:cNvPr>
          <p:cNvSpPr/>
          <p:nvPr/>
        </p:nvSpPr>
        <p:spPr>
          <a:xfrm>
            <a:off x="9890785" y="4770342"/>
            <a:ext cx="140883" cy="140883"/>
          </a:xfrm>
          <a:prstGeom prst="star5">
            <a:avLst/>
          </a:prstGeom>
          <a:solidFill>
            <a:srgbClr val="00B0F0"/>
          </a:solidFill>
          <a:ln w="31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32" name="TextBox 176">
            <a:extLst>
              <a:ext uri="{FF2B5EF4-FFF2-40B4-BE49-F238E27FC236}">
                <a16:creationId xmlns:a16="http://schemas.microsoft.com/office/drawing/2014/main" id="{7AC6E76B-5426-8745-A65A-114FBF6A54DC}"/>
              </a:ext>
            </a:extLst>
          </p:cNvPr>
          <p:cNvSpPr txBox="1"/>
          <p:nvPr/>
        </p:nvSpPr>
        <p:spPr>
          <a:xfrm>
            <a:off x="9866889" y="1648754"/>
            <a:ext cx="1601732" cy="52321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algn="ctr" defTabSz="914400">
              <a:defRPr sz="1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Building handed over to ESS</a:t>
            </a:r>
          </a:p>
        </p:txBody>
      </p:sp>
      <p:sp>
        <p:nvSpPr>
          <p:cNvPr id="233" name="TextBox 173">
            <a:extLst>
              <a:ext uri="{FF2B5EF4-FFF2-40B4-BE49-F238E27FC236}">
                <a16:creationId xmlns:a16="http://schemas.microsoft.com/office/drawing/2014/main" id="{4C10095E-7ADA-E54F-A02A-C2F4B20071A2}"/>
              </a:ext>
            </a:extLst>
          </p:cNvPr>
          <p:cNvSpPr txBox="1"/>
          <p:nvPr/>
        </p:nvSpPr>
        <p:spPr>
          <a:xfrm>
            <a:off x="9861683" y="2256268"/>
            <a:ext cx="1607303" cy="307766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algn="ctr" defTabSz="91440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Under construction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7D2FE16-0DB8-554C-9BC0-3D7CA4AA4658}"/>
              </a:ext>
            </a:extLst>
          </p:cNvPr>
          <p:cNvGrpSpPr/>
          <p:nvPr/>
        </p:nvGrpSpPr>
        <p:grpSpPr>
          <a:xfrm>
            <a:off x="1741117" y="4617987"/>
            <a:ext cx="749333" cy="478197"/>
            <a:chOff x="1087523" y="4652754"/>
            <a:chExt cx="749333" cy="478197"/>
          </a:xfrm>
        </p:grpSpPr>
        <p:sp>
          <p:nvSpPr>
            <p:cNvPr id="235" name="Rektangel 110">
              <a:extLst>
                <a:ext uri="{FF2B5EF4-FFF2-40B4-BE49-F238E27FC236}">
                  <a16:creationId xmlns:a16="http://schemas.microsoft.com/office/drawing/2014/main" id="{58111472-FC10-2945-B45A-C6CCAD2FF96E}"/>
                </a:ext>
              </a:extLst>
            </p:cNvPr>
            <p:cNvSpPr/>
            <p:nvPr/>
          </p:nvSpPr>
          <p:spPr>
            <a:xfrm rot="4252485" flipV="1">
              <a:off x="1169535" y="4695238"/>
              <a:ext cx="143742" cy="307766"/>
            </a:xfrm>
            <a:prstGeom prst="rect">
              <a:avLst/>
            </a:prstGeom>
            <a:pattFill prst="pct5">
              <a:fgClr>
                <a:srgbClr val="00B0F0"/>
              </a:fgClr>
              <a:bgClr>
                <a:schemeClr val="bg1"/>
              </a:bgClr>
            </a:patt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endParaRPr lang="sv-SE" sz="1400" kern="0">
                <a:cs typeface="Arial" pitchFamily="34" charset="0"/>
              </a:endParaRPr>
            </a:p>
          </p:txBody>
        </p:sp>
        <p:sp>
          <p:nvSpPr>
            <p:cNvPr id="236" name="Rektangel 111">
              <a:extLst>
                <a:ext uri="{FF2B5EF4-FFF2-40B4-BE49-F238E27FC236}">
                  <a16:creationId xmlns:a16="http://schemas.microsoft.com/office/drawing/2014/main" id="{B8047460-0BE7-124B-AF28-2C79E890D3EF}"/>
                </a:ext>
              </a:extLst>
            </p:cNvPr>
            <p:cNvSpPr/>
            <p:nvPr/>
          </p:nvSpPr>
          <p:spPr>
            <a:xfrm rot="4761905" flipV="1">
              <a:off x="1316899" y="4938956"/>
              <a:ext cx="174251" cy="209740"/>
            </a:xfrm>
            <a:prstGeom prst="rect">
              <a:avLst/>
            </a:prstGeom>
            <a:pattFill prst="pct5">
              <a:fgClr>
                <a:srgbClr val="00B0F0"/>
              </a:fgClr>
              <a:bgClr>
                <a:schemeClr val="bg1"/>
              </a:bgClr>
            </a:patt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endParaRPr lang="sv-SE" sz="1400" ker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37" name="Rektangel 112">
              <a:extLst>
                <a:ext uri="{FF2B5EF4-FFF2-40B4-BE49-F238E27FC236}">
                  <a16:creationId xmlns:a16="http://schemas.microsoft.com/office/drawing/2014/main" id="{08C974AB-4099-1648-9C46-0C4F668A8917}"/>
                </a:ext>
              </a:extLst>
            </p:cNvPr>
            <p:cNvSpPr/>
            <p:nvPr/>
          </p:nvSpPr>
          <p:spPr>
            <a:xfrm rot="4252485" flipV="1">
              <a:off x="1469303" y="4585997"/>
              <a:ext cx="174251" cy="307766"/>
            </a:xfrm>
            <a:prstGeom prst="rect">
              <a:avLst/>
            </a:prstGeom>
            <a:pattFill prst="pct5">
              <a:fgClr>
                <a:srgbClr val="00B0F0"/>
              </a:fgClr>
              <a:bgClr>
                <a:schemeClr val="bg1"/>
              </a:bgClr>
            </a:patt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endParaRPr lang="sv-SE" sz="1400" kern="0">
                <a:cs typeface="Arial" pitchFamily="34" charset="0"/>
              </a:endParaRPr>
            </a:p>
          </p:txBody>
        </p:sp>
        <p:sp>
          <p:nvSpPr>
            <p:cNvPr id="238" name="Rektangel 113">
              <a:extLst>
                <a:ext uri="{FF2B5EF4-FFF2-40B4-BE49-F238E27FC236}">
                  <a16:creationId xmlns:a16="http://schemas.microsoft.com/office/drawing/2014/main" id="{8D2CDC69-C6E4-144D-A589-C033B71D73A9}"/>
                </a:ext>
              </a:extLst>
            </p:cNvPr>
            <p:cNvSpPr/>
            <p:nvPr/>
          </p:nvSpPr>
          <p:spPr>
            <a:xfrm rot="10142049" flipV="1">
              <a:off x="1358714" y="4757061"/>
              <a:ext cx="174250" cy="307766"/>
            </a:xfrm>
            <a:prstGeom prst="rect">
              <a:avLst/>
            </a:prstGeom>
            <a:pattFill prst="pct5">
              <a:fgClr>
                <a:srgbClr val="00B0F0"/>
              </a:fgClr>
              <a:bgClr>
                <a:schemeClr val="bg1"/>
              </a:bgClr>
            </a:patt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endParaRPr lang="sv-SE" sz="1400" kern="0">
                <a:cs typeface="Arial" pitchFamily="34" charset="0"/>
              </a:endParaRPr>
            </a:p>
          </p:txBody>
        </p:sp>
        <p:sp>
          <p:nvSpPr>
            <p:cNvPr id="239" name="Rektangel 114">
              <a:extLst>
                <a:ext uri="{FF2B5EF4-FFF2-40B4-BE49-F238E27FC236}">
                  <a16:creationId xmlns:a16="http://schemas.microsoft.com/office/drawing/2014/main" id="{35D666AD-6EA7-1B43-9697-82D2499A3E84}"/>
                </a:ext>
              </a:extLst>
            </p:cNvPr>
            <p:cNvSpPr/>
            <p:nvPr/>
          </p:nvSpPr>
          <p:spPr>
            <a:xfrm rot="4761905" flipV="1">
              <a:off x="1593684" y="4843644"/>
              <a:ext cx="174251" cy="205673"/>
            </a:xfrm>
            <a:prstGeom prst="rect">
              <a:avLst/>
            </a:prstGeom>
            <a:pattFill prst="pct5">
              <a:fgClr>
                <a:srgbClr val="00B0F0"/>
              </a:fgClr>
              <a:bgClr>
                <a:schemeClr val="bg1"/>
              </a:bgClr>
            </a:patt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endParaRPr lang="sv-SE" sz="1400" ker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40" name="Rektangel 115">
              <a:extLst>
                <a:ext uri="{FF2B5EF4-FFF2-40B4-BE49-F238E27FC236}">
                  <a16:creationId xmlns:a16="http://schemas.microsoft.com/office/drawing/2014/main" id="{A00FDEAD-FC0C-854B-AA7E-0CDCBEA5775E}"/>
                </a:ext>
              </a:extLst>
            </p:cNvPr>
            <p:cNvSpPr/>
            <p:nvPr/>
          </p:nvSpPr>
          <p:spPr>
            <a:xfrm rot="3834266" flipV="1">
              <a:off x="1613294" y="4684466"/>
              <a:ext cx="139358" cy="307766"/>
            </a:xfrm>
            <a:prstGeom prst="rect">
              <a:avLst/>
            </a:prstGeom>
            <a:pattFill prst="pct5">
              <a:fgClr>
                <a:srgbClr val="00B0F0"/>
              </a:fgClr>
              <a:bgClr>
                <a:schemeClr val="bg1"/>
              </a:bgClr>
            </a:patt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endParaRPr lang="sv-SE" sz="1400" kern="0" dirty="0">
                <a:cs typeface="Arial" pitchFamily="34" charset="0"/>
              </a:endParaRPr>
            </a:p>
          </p:txBody>
        </p:sp>
      </p:grpSp>
      <p:grpSp>
        <p:nvGrpSpPr>
          <p:cNvPr id="241" name="Grupp 116">
            <a:extLst>
              <a:ext uri="{FF2B5EF4-FFF2-40B4-BE49-F238E27FC236}">
                <a16:creationId xmlns:a16="http://schemas.microsoft.com/office/drawing/2014/main" id="{CE150242-208F-EC49-A24A-9BD137338045}"/>
              </a:ext>
            </a:extLst>
          </p:cNvPr>
          <p:cNvGrpSpPr/>
          <p:nvPr/>
        </p:nvGrpSpPr>
        <p:grpSpPr>
          <a:xfrm rot="4793721">
            <a:off x="2371987" y="4980708"/>
            <a:ext cx="346175" cy="512038"/>
            <a:chOff x="4227414" y="2168633"/>
            <a:chExt cx="1667741" cy="2466801"/>
          </a:xfrm>
          <a:solidFill>
            <a:schemeClr val="bg1">
              <a:lumMod val="95000"/>
            </a:schemeClr>
          </a:solidFill>
        </p:grpSpPr>
        <p:sp>
          <p:nvSpPr>
            <p:cNvPr id="242" name="Rektangel 117">
              <a:extLst>
                <a:ext uri="{FF2B5EF4-FFF2-40B4-BE49-F238E27FC236}">
                  <a16:creationId xmlns:a16="http://schemas.microsoft.com/office/drawing/2014/main" id="{14009F8E-1D18-AB41-9159-360D79BA80AD}"/>
                </a:ext>
              </a:extLst>
            </p:cNvPr>
            <p:cNvSpPr/>
            <p:nvPr/>
          </p:nvSpPr>
          <p:spPr>
            <a:xfrm rot="20744252">
              <a:off x="4227416" y="2505607"/>
              <a:ext cx="788930" cy="808750"/>
            </a:xfrm>
            <a:prstGeom prst="rect">
              <a:avLst/>
            </a:prstGeom>
            <a:pattFill prst="pct5">
              <a:fgClr>
                <a:srgbClr val="00B0F0"/>
              </a:fgClr>
              <a:bgClr>
                <a:schemeClr val="bg1"/>
              </a:bgClr>
            </a:patt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endParaRPr lang="sv-SE" sz="1400" ker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43" name="Rektangel 118">
              <a:extLst>
                <a:ext uri="{FF2B5EF4-FFF2-40B4-BE49-F238E27FC236}">
                  <a16:creationId xmlns:a16="http://schemas.microsoft.com/office/drawing/2014/main" id="{BAF2DFC5-549C-4D4E-B0F1-CB24159563E2}"/>
                </a:ext>
              </a:extLst>
            </p:cNvPr>
            <p:cNvSpPr/>
            <p:nvPr/>
          </p:nvSpPr>
          <p:spPr>
            <a:xfrm rot="19821678">
              <a:off x="4830294" y="3400815"/>
              <a:ext cx="788930" cy="986547"/>
            </a:xfrm>
            <a:prstGeom prst="rect">
              <a:avLst/>
            </a:prstGeom>
            <a:pattFill prst="pct5">
              <a:fgClr>
                <a:srgbClr val="00B0F0"/>
              </a:fgClr>
              <a:bgClr>
                <a:schemeClr val="bg1"/>
              </a:bgClr>
            </a:patt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endParaRPr lang="sv-SE" sz="1400" ker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44" name="Rektangel 119">
              <a:extLst>
                <a:ext uri="{FF2B5EF4-FFF2-40B4-BE49-F238E27FC236}">
                  <a16:creationId xmlns:a16="http://schemas.microsoft.com/office/drawing/2014/main" id="{5472012F-48F5-6D45-8F81-EF8AEBC60CEC}"/>
                </a:ext>
              </a:extLst>
            </p:cNvPr>
            <p:cNvSpPr/>
            <p:nvPr/>
          </p:nvSpPr>
          <p:spPr>
            <a:xfrm rot="19931146">
              <a:off x="4949065" y="2825113"/>
              <a:ext cx="788930" cy="495297"/>
            </a:xfrm>
            <a:prstGeom prst="rect">
              <a:avLst/>
            </a:prstGeom>
            <a:pattFill prst="pct5">
              <a:fgClr>
                <a:srgbClr val="00B0F0"/>
              </a:fgClr>
              <a:bgClr>
                <a:schemeClr val="bg1"/>
              </a:bgClr>
            </a:patt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endParaRPr lang="sv-SE" sz="1400" kern="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45" name="Rektangel 120">
              <a:extLst>
                <a:ext uri="{FF2B5EF4-FFF2-40B4-BE49-F238E27FC236}">
                  <a16:creationId xmlns:a16="http://schemas.microsoft.com/office/drawing/2014/main" id="{1FA38183-F61B-334C-B989-0B02F5BC8B20}"/>
                </a:ext>
              </a:extLst>
            </p:cNvPr>
            <p:cNvSpPr/>
            <p:nvPr/>
          </p:nvSpPr>
          <p:spPr>
            <a:xfrm rot="19931146">
              <a:off x="5338465" y="3251642"/>
              <a:ext cx="556692" cy="1241768"/>
            </a:xfrm>
            <a:prstGeom prst="rect">
              <a:avLst/>
            </a:prstGeom>
            <a:pattFill prst="pct5">
              <a:fgClr>
                <a:srgbClr val="00B0F0"/>
              </a:fgClr>
              <a:bgClr>
                <a:schemeClr val="bg1"/>
              </a:bgClr>
            </a:pattFill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endParaRPr lang="sv-SE" sz="1400" kern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46" name="Freeform 178">
            <a:extLst>
              <a:ext uri="{FF2B5EF4-FFF2-40B4-BE49-F238E27FC236}">
                <a16:creationId xmlns:a16="http://schemas.microsoft.com/office/drawing/2014/main" id="{77EE2E91-DEF9-004C-8162-314694152ECF}"/>
              </a:ext>
            </a:extLst>
          </p:cNvPr>
          <p:cNvSpPr/>
          <p:nvPr/>
        </p:nvSpPr>
        <p:spPr>
          <a:xfrm rot="9842391" flipH="1" flipV="1">
            <a:off x="1155131" y="4345861"/>
            <a:ext cx="1153389" cy="1112042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rgbClr val="969696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47" name="Freeform 178">
            <a:extLst>
              <a:ext uri="{FF2B5EF4-FFF2-40B4-BE49-F238E27FC236}">
                <a16:creationId xmlns:a16="http://schemas.microsoft.com/office/drawing/2014/main" id="{CC6C6F0D-C5F5-1543-A9BB-3D8A0072877D}"/>
              </a:ext>
            </a:extLst>
          </p:cNvPr>
          <p:cNvSpPr/>
          <p:nvPr/>
        </p:nvSpPr>
        <p:spPr>
          <a:xfrm rot="9842391" flipH="1" flipV="1">
            <a:off x="1659750" y="4445762"/>
            <a:ext cx="370830" cy="479694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rgbClr val="969696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48" name="Freeform 247">
            <a:extLst>
              <a:ext uri="{FF2B5EF4-FFF2-40B4-BE49-F238E27FC236}">
                <a16:creationId xmlns:a16="http://schemas.microsoft.com/office/drawing/2014/main" id="{45D67DC1-8173-7A4B-A2BC-B119E665868D}"/>
              </a:ext>
            </a:extLst>
          </p:cNvPr>
          <p:cNvSpPr/>
          <p:nvPr/>
        </p:nvSpPr>
        <p:spPr>
          <a:xfrm flipV="1">
            <a:off x="3821298" y="5371971"/>
            <a:ext cx="59639" cy="853583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0CE9F0D-BB92-7F40-B2C3-22A0F76BE690}"/>
              </a:ext>
            </a:extLst>
          </p:cNvPr>
          <p:cNvSpPr txBox="1"/>
          <p:nvPr/>
        </p:nvSpPr>
        <p:spPr>
          <a:xfrm>
            <a:off x="2845720" y="6095071"/>
            <a:ext cx="2089143" cy="307766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sv-S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ea typeface=""/>
                <a:cs typeface="Arial" pitchFamily="34" charset="0"/>
              </a:defRPr>
            </a:lvl1pPr>
          </a:lstStyle>
          <a:p>
            <a:r>
              <a:rPr lang="en-GB" dirty="0"/>
              <a:t>D01  Experimental Hall </a:t>
            </a:r>
          </a:p>
        </p:txBody>
      </p:sp>
      <p:sp>
        <p:nvSpPr>
          <p:cNvPr id="250" name="TextBox 179">
            <a:extLst>
              <a:ext uri="{FF2B5EF4-FFF2-40B4-BE49-F238E27FC236}">
                <a16:creationId xmlns:a16="http://schemas.microsoft.com/office/drawing/2014/main" id="{43A69B3F-D199-CD47-AE63-995DDBE87159}"/>
              </a:ext>
            </a:extLst>
          </p:cNvPr>
          <p:cNvSpPr txBox="1"/>
          <p:nvPr/>
        </p:nvSpPr>
        <p:spPr>
          <a:xfrm>
            <a:off x="549040" y="4369433"/>
            <a:ext cx="1067894" cy="307766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sv-S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ea typeface=""/>
                <a:cs typeface="Arial" pitchFamily="34" charset="0"/>
              </a:defRPr>
            </a:lvl1pPr>
          </a:lstStyle>
          <a:p>
            <a:r>
              <a:rPr lang="en-GB" dirty="0"/>
              <a:t>ESS Campus</a:t>
            </a:r>
          </a:p>
        </p:txBody>
      </p:sp>
      <p:sp>
        <p:nvSpPr>
          <p:cNvPr id="251" name="Freeform 250">
            <a:extLst>
              <a:ext uri="{FF2B5EF4-FFF2-40B4-BE49-F238E27FC236}">
                <a16:creationId xmlns:a16="http://schemas.microsoft.com/office/drawing/2014/main" id="{78CDA2E4-C7B0-6645-A874-BB18BF877F39}"/>
              </a:ext>
            </a:extLst>
          </p:cNvPr>
          <p:cNvSpPr/>
          <p:nvPr/>
        </p:nvSpPr>
        <p:spPr>
          <a:xfrm>
            <a:off x="4394947" y="3097495"/>
            <a:ext cx="291263" cy="461755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D93FE5B5-F5D8-C84A-98E3-3A991CBA8E19}"/>
              </a:ext>
            </a:extLst>
          </p:cNvPr>
          <p:cNvSpPr txBox="1"/>
          <p:nvPr/>
        </p:nvSpPr>
        <p:spPr>
          <a:xfrm>
            <a:off x="3454522" y="2584904"/>
            <a:ext cx="1526888" cy="523210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sv-S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ea typeface=""/>
                <a:cs typeface="Arial" pitchFamily="34" charset="0"/>
              </a:defRPr>
            </a:lvl1pPr>
          </a:lstStyle>
          <a:p>
            <a:r>
              <a:rPr lang="en-GB" dirty="0"/>
              <a:t>H09 Waste Treatment Facility</a:t>
            </a:r>
          </a:p>
        </p:txBody>
      </p:sp>
      <p:sp>
        <p:nvSpPr>
          <p:cNvPr id="253" name="TextBox 173">
            <a:extLst>
              <a:ext uri="{FF2B5EF4-FFF2-40B4-BE49-F238E27FC236}">
                <a16:creationId xmlns:a16="http://schemas.microsoft.com/office/drawing/2014/main" id="{481124C1-A580-E244-BDCF-78B3BB359580}"/>
              </a:ext>
            </a:extLst>
          </p:cNvPr>
          <p:cNvSpPr txBox="1"/>
          <p:nvPr/>
        </p:nvSpPr>
        <p:spPr>
          <a:xfrm>
            <a:off x="9861318" y="2675350"/>
            <a:ext cx="1607303" cy="523210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sv-SE"/>
            </a:defPPr>
            <a:lvl1pPr algn="ctr">
              <a:defRPr sz="1400" kern="0">
                <a:cs typeface="Arial" pitchFamily="34" charset="0"/>
              </a:defRPr>
            </a:lvl1pPr>
          </a:lstStyle>
          <a:p>
            <a:r>
              <a:rPr lang="en-GB" dirty="0"/>
              <a:t>ESS Campus - Under construction</a:t>
            </a:r>
          </a:p>
        </p:txBody>
      </p:sp>
      <p:sp>
        <p:nvSpPr>
          <p:cNvPr id="254" name="Freeform 253">
            <a:extLst>
              <a:ext uri="{FF2B5EF4-FFF2-40B4-BE49-F238E27FC236}">
                <a16:creationId xmlns:a16="http://schemas.microsoft.com/office/drawing/2014/main" id="{328FC4AC-1F25-C042-9907-22F3AE3026E7}"/>
              </a:ext>
            </a:extLst>
          </p:cNvPr>
          <p:cNvSpPr/>
          <p:nvPr/>
        </p:nvSpPr>
        <p:spPr>
          <a:xfrm>
            <a:off x="2057915" y="3903924"/>
            <a:ext cx="806363" cy="45719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2357C87B-222D-FA43-BE9C-4A991CFAC33F}"/>
              </a:ext>
            </a:extLst>
          </p:cNvPr>
          <p:cNvSpPr txBox="1"/>
          <p:nvPr/>
        </p:nvSpPr>
        <p:spPr>
          <a:xfrm>
            <a:off x="1549089" y="3788747"/>
            <a:ext cx="764592" cy="307766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E03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"/>
                <a:cs typeface="Arial" pitchFamily="34" charset="0"/>
              </a:rPr>
              <a:t>Lab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80CCB890-2C70-8240-B05A-24EFEFD0E580}"/>
              </a:ext>
            </a:extLst>
          </p:cNvPr>
          <p:cNvSpPr txBox="1"/>
          <p:nvPr/>
        </p:nvSpPr>
        <p:spPr>
          <a:xfrm>
            <a:off x="3481408" y="3171990"/>
            <a:ext cx="430376" cy="25456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sv-SE" sz="1000" b="1" dirty="0"/>
              <a:t>E05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51B1B3CF-2AE8-F04A-90F0-8A5E9FB4A0DB}"/>
              </a:ext>
            </a:extLst>
          </p:cNvPr>
          <p:cNvSpPr txBox="1"/>
          <p:nvPr/>
        </p:nvSpPr>
        <p:spPr>
          <a:xfrm>
            <a:off x="4204768" y="4386010"/>
            <a:ext cx="430376" cy="25456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sv-SE" sz="1000" b="1" dirty="0"/>
              <a:t>D05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8C2C63D9-BAA3-A647-988D-D3535DB78B20}"/>
              </a:ext>
            </a:extLst>
          </p:cNvPr>
          <p:cNvSpPr txBox="1"/>
          <p:nvPr/>
        </p:nvSpPr>
        <p:spPr>
          <a:xfrm>
            <a:off x="4909104" y="4566514"/>
            <a:ext cx="430376" cy="25456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sv-SE" sz="1000" b="1" dirty="0"/>
              <a:t>D04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9D372D39-0A29-8740-AFDF-AF9A596353E0}"/>
              </a:ext>
            </a:extLst>
          </p:cNvPr>
          <p:cNvSpPr txBox="1"/>
          <p:nvPr/>
        </p:nvSpPr>
        <p:spPr>
          <a:xfrm>
            <a:off x="4817571" y="5333885"/>
            <a:ext cx="430376" cy="25456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sv-SE" sz="1000" b="1" dirty="0"/>
              <a:t>D06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B7E00D1-A7B4-E347-8514-8F155F7E5F02}"/>
              </a:ext>
            </a:extLst>
          </p:cNvPr>
          <p:cNvSpPr txBox="1"/>
          <p:nvPr/>
        </p:nvSpPr>
        <p:spPr>
          <a:xfrm>
            <a:off x="4296979" y="5650175"/>
            <a:ext cx="430376" cy="25456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sv-SE" sz="1000" b="1" dirty="0"/>
              <a:t>D07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7047EAAA-1719-E84D-BB3D-14E8122FAB9B}"/>
              </a:ext>
            </a:extLst>
          </p:cNvPr>
          <p:cNvSpPr txBox="1"/>
          <p:nvPr/>
        </p:nvSpPr>
        <p:spPr>
          <a:xfrm>
            <a:off x="3094831" y="5318799"/>
            <a:ext cx="430376" cy="25456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sv-SE" sz="1000" b="1" dirty="0"/>
              <a:t>D08</a:t>
            </a:r>
          </a:p>
        </p:txBody>
      </p:sp>
      <p:sp>
        <p:nvSpPr>
          <p:cNvPr id="262" name="Freeform 261">
            <a:extLst>
              <a:ext uri="{FF2B5EF4-FFF2-40B4-BE49-F238E27FC236}">
                <a16:creationId xmlns:a16="http://schemas.microsoft.com/office/drawing/2014/main" id="{63209E5F-8069-304E-B825-34BF2BA114D6}"/>
              </a:ext>
            </a:extLst>
          </p:cNvPr>
          <p:cNvSpPr/>
          <p:nvPr/>
        </p:nvSpPr>
        <p:spPr>
          <a:xfrm flipH="1">
            <a:off x="8040806" y="2675350"/>
            <a:ext cx="365399" cy="2148403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9941062E-CC90-8C46-81EF-FCF5FDDB3985}"/>
              </a:ext>
            </a:extLst>
          </p:cNvPr>
          <p:cNvSpPr txBox="1"/>
          <p:nvPr/>
        </p:nvSpPr>
        <p:spPr>
          <a:xfrm>
            <a:off x="8004919" y="2452971"/>
            <a:ext cx="1590889" cy="52191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"/>
                <a:cs typeface="Arial" pitchFamily="34" charset="0"/>
              </a:rPr>
              <a:t>G02 Klystron Gallery</a:t>
            </a:r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350B3A5F-5C98-B74A-B7A4-B760E91D5FC4}"/>
              </a:ext>
            </a:extLst>
          </p:cNvPr>
          <p:cNvSpPr/>
          <p:nvPr/>
        </p:nvSpPr>
        <p:spPr>
          <a:xfrm flipH="1">
            <a:off x="3990363" y="4030087"/>
            <a:ext cx="558038" cy="783308"/>
          </a:xfrm>
          <a:custGeom>
            <a:avLst/>
            <a:gdLst>
              <a:gd name="connsiteX0" fmla="*/ 0 w 419100"/>
              <a:gd name="connsiteY0" fmla="*/ 0 h 438150"/>
              <a:gd name="connsiteX1" fmla="*/ 419100 w 419100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438150">
                <a:moveTo>
                  <a:pt x="0" y="0"/>
                </a:moveTo>
                <a:lnTo>
                  <a:pt x="419100" y="43815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tailEnd type="oval"/>
          </a:ln>
          <a:effectLst/>
        </p:spPr>
        <p:txBody>
          <a:bodyPr lIns="91429" tIns="45715" rIns="91429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"/>
              <a:cs typeface="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D984DDC2-D548-1043-9F06-FEE8909A8EC9}"/>
              </a:ext>
            </a:extLst>
          </p:cNvPr>
          <p:cNvSpPr txBox="1"/>
          <p:nvPr/>
        </p:nvSpPr>
        <p:spPr>
          <a:xfrm>
            <a:off x="4141645" y="3939907"/>
            <a:ext cx="1356099" cy="307766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sv-S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ea typeface=""/>
                <a:cs typeface="Arial" pitchFamily="34" charset="0"/>
              </a:defRPr>
            </a:lvl1pPr>
          </a:lstStyle>
          <a:p>
            <a:r>
              <a:rPr lang="en-GB" dirty="0"/>
              <a:t>D03 Exp. Hall 2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916F689-7F70-BA4F-AA1C-8F864B115C96}"/>
              </a:ext>
            </a:extLst>
          </p:cNvPr>
          <p:cNvSpPr txBox="1"/>
          <p:nvPr/>
        </p:nvSpPr>
        <p:spPr>
          <a:xfrm>
            <a:off x="1874702" y="5706579"/>
            <a:ext cx="1612239" cy="307766"/>
          </a:xfrm>
          <a:prstGeom prst="rect">
            <a:avLst/>
          </a:prstGeom>
          <a:pattFill prst="ltHorz">
            <a:fgClr>
              <a:srgbClr val="00B0F0"/>
            </a:fgClr>
            <a:bgClr>
              <a:schemeClr val="bg1"/>
            </a:bgClr>
          </a:patt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wrap="square" lIns="91429" tIns="45715" rIns="91429" bIns="45715" rtlCol="0">
            <a:spAutoFit/>
          </a:bodyPr>
          <a:lstStyle>
            <a:defPPr>
              <a:defRPr lang="sv-S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ea typeface=""/>
                <a:cs typeface="Arial" pitchFamily="34" charset="0"/>
              </a:defRPr>
            </a:lvl1pPr>
          </a:lstStyle>
          <a:p>
            <a:r>
              <a:rPr lang="en-GB" dirty="0"/>
              <a:t>D02 Target Building</a:t>
            </a:r>
          </a:p>
        </p:txBody>
      </p:sp>
    </p:spTree>
    <p:extLst>
      <p:ext uri="{BB962C8B-B14F-4D97-AF65-F5344CB8AC3E}">
        <p14:creationId xmlns:p14="http://schemas.microsoft.com/office/powerpoint/2010/main" val="19051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Safety Coordination set up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r>
              <a:rPr lang="sv-SE" altLang="en-US" b="1" dirty="0" smtClean="0"/>
              <a:t>”</a:t>
            </a:r>
            <a:r>
              <a:rPr lang="sv-SE" altLang="en-US" b="1" dirty="0" smtClean="0"/>
              <a:t>Permanent </a:t>
            </a:r>
            <a:r>
              <a:rPr lang="sv-SE" altLang="en-US" b="1" dirty="0" err="1" smtClean="0"/>
              <a:t>work</a:t>
            </a:r>
            <a:r>
              <a:rPr lang="sv-SE" altLang="en-US" b="1" dirty="0" smtClean="0"/>
              <a:t> area” </a:t>
            </a:r>
            <a:endParaRPr lang="sv-SE" altLang="en-US" b="1" dirty="0"/>
          </a:p>
          <a:p>
            <a:pPr lvl="1"/>
            <a:r>
              <a:rPr lang="sv-SE" altLang="en-US" dirty="0" smtClean="0"/>
              <a:t>ESS </a:t>
            </a:r>
            <a:r>
              <a:rPr lang="sv-SE" altLang="en-US" dirty="0" err="1"/>
              <a:t>responsible</a:t>
            </a:r>
            <a:r>
              <a:rPr lang="sv-SE" altLang="en-US" dirty="0"/>
              <a:t> for </a:t>
            </a:r>
            <a:r>
              <a:rPr lang="sv-SE" altLang="en-US" dirty="0" smtClean="0"/>
              <a:t>overall </a:t>
            </a:r>
            <a:r>
              <a:rPr lang="sv-SE" altLang="en-US" dirty="0" err="1" smtClean="0"/>
              <a:t>safety</a:t>
            </a:r>
            <a:r>
              <a:rPr lang="sv-SE" altLang="en-US" dirty="0" smtClean="0"/>
              <a:t> </a:t>
            </a:r>
            <a:r>
              <a:rPr lang="sv-SE" altLang="en-US" dirty="0" err="1"/>
              <a:t>coordination</a:t>
            </a:r>
            <a:r>
              <a:rPr lang="sv-SE" altLang="en-US" dirty="0"/>
              <a:t> </a:t>
            </a:r>
            <a:r>
              <a:rPr lang="sv-SE" altLang="en-US" dirty="0" err="1"/>
              <a:t>within</a:t>
            </a:r>
            <a:r>
              <a:rPr lang="sv-SE" altLang="en-US" dirty="0"/>
              <a:t> area</a:t>
            </a:r>
          </a:p>
          <a:p>
            <a:pPr lvl="1"/>
            <a:r>
              <a:rPr lang="en-US" altLang="en-US" dirty="0" smtClean="0"/>
              <a:t>Area Coordinator appointed for Safety coordination of Building/area</a:t>
            </a:r>
            <a:endParaRPr lang="sv-SE" altLang="en-US" dirty="0" smtClean="0"/>
          </a:p>
          <a:p>
            <a:pPr lvl="1"/>
            <a:r>
              <a:rPr lang="sv-SE" altLang="en-US" dirty="0" smtClean="0"/>
              <a:t>SEC </a:t>
            </a:r>
            <a:r>
              <a:rPr lang="sv-SE" altLang="en-US" dirty="0" err="1" smtClean="0"/>
              <a:t>can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remain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safety</a:t>
            </a:r>
            <a:r>
              <a:rPr lang="sv-SE" altLang="en-US" dirty="0" smtClean="0"/>
              <a:t> </a:t>
            </a:r>
            <a:r>
              <a:rPr lang="sv-SE" altLang="en-US" dirty="0" err="1" smtClean="0"/>
              <a:t>coordinator</a:t>
            </a:r>
            <a:r>
              <a:rPr lang="sv-SE" altLang="en-US" dirty="0" smtClean="0"/>
              <a:t> </a:t>
            </a:r>
            <a:r>
              <a:rPr lang="sv-SE" altLang="en-US" dirty="0" smtClean="0"/>
              <a:t>for </a:t>
            </a:r>
            <a:r>
              <a:rPr lang="sv-SE" altLang="en-US" dirty="0" smtClean="0"/>
              <a:t>Construction </a:t>
            </a:r>
            <a:r>
              <a:rPr lang="sv-SE" altLang="en-US" dirty="0" err="1" smtClean="0"/>
              <a:t>works</a:t>
            </a:r>
            <a:endParaRPr lang="sv-SE" altLang="en-US" dirty="0" smtClean="0"/>
          </a:p>
          <a:p>
            <a:pPr marL="342900" lvl="1" indent="0">
              <a:buNone/>
            </a:pPr>
            <a:endParaRPr lang="en-US" altLang="en-US" dirty="0" smtClean="0"/>
          </a:p>
          <a:p>
            <a:pPr marL="342900" lvl="1" indent="0">
              <a:buNone/>
            </a:pPr>
            <a:endParaRPr lang="sv-SE" altLang="en-US" dirty="0" smtClean="0"/>
          </a:p>
          <a:p>
            <a:pPr marL="342900" lvl="1" indent="0">
              <a:buNone/>
            </a:pPr>
            <a:r>
              <a:rPr lang="sv-SE" altLang="en-US" b="1" dirty="0" smtClean="0"/>
              <a:t>”Construction </a:t>
            </a:r>
            <a:r>
              <a:rPr lang="sv-SE" altLang="en-US" b="1" dirty="0" err="1" smtClean="0"/>
              <a:t>work</a:t>
            </a:r>
            <a:r>
              <a:rPr lang="sv-SE" altLang="en-US" b="1" dirty="0" smtClean="0"/>
              <a:t> area”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Main Contractor (SEC)  responsible for overall safety coordination within Construction area </a:t>
            </a:r>
            <a:endParaRPr lang="sv-SE" altLang="en-US" dirty="0"/>
          </a:p>
          <a:p>
            <a:pPr lvl="1"/>
            <a:r>
              <a:rPr lang="en-US" altLang="en-US" dirty="0" smtClean="0"/>
              <a:t>SEC (BAS U)  appointed as Safety coordinator for area </a:t>
            </a:r>
          </a:p>
          <a:p>
            <a:pPr marL="342900" lvl="1" indent="0">
              <a:buNone/>
            </a:pPr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13" y="4653136"/>
            <a:ext cx="2220924" cy="1546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25" y="1781000"/>
            <a:ext cx="3024594" cy="16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it work in </a:t>
            </a:r>
            <a:r>
              <a:rPr lang="en-US" dirty="0" err="1" smtClean="0"/>
              <a:t>practise</a:t>
            </a:r>
            <a:r>
              <a:rPr lang="en-US" dirty="0" smtClean="0"/>
              <a:t>?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495600" y="1628800"/>
            <a:ext cx="2088232" cy="4468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sv-SE" sz="2000" dirty="0" smtClean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34780E-1C9C-C244-A55F-A0567DA0D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7" y="2515321"/>
            <a:ext cx="4312976" cy="3480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515321"/>
            <a:ext cx="2880320" cy="3481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5" y="2515321"/>
            <a:ext cx="4121026" cy="34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620688"/>
            <a:ext cx="9518848" cy="562074"/>
          </a:xfrm>
        </p:spPr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of Safety coordination at ESS </a:t>
            </a:r>
            <a:r>
              <a:rPr lang="sv-SE" dirty="0"/>
              <a:t/>
            </a:r>
            <a:br>
              <a:rPr lang="sv-SE" dirty="0"/>
            </a:br>
            <a:r>
              <a:rPr lang="en-US" b="0" dirty="0" smtClean="0"/>
              <a:t>Safety Coordination areas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Bildobjek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1243714"/>
            <a:ext cx="8353392" cy="57216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672064" y="4746642"/>
            <a:ext cx="79208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420161" y="5153770"/>
            <a:ext cx="1628167" cy="5968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48328" y="5978851"/>
            <a:ext cx="1369255" cy="65704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sv-SE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9048328" y="57332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sv-SE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105254" y="5393014"/>
            <a:ext cx="2952328" cy="914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2000" dirty="0" smtClean="0"/>
              <a:t>Construction Work Gallery</a:t>
            </a:r>
            <a:br>
              <a:rPr lang="en-US" sz="2000" dirty="0" smtClean="0"/>
            </a:br>
            <a:r>
              <a:rPr lang="en-US" sz="2000" dirty="0" smtClean="0"/>
              <a:t>SEC Coordination area</a:t>
            </a: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37353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7753350" y="1414056"/>
            <a:ext cx="444500" cy="154575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78800" y="1387626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badi MT Condensed Extra Bold"/>
                <a:cs typeface="Abadi MT Condensed Extra Bold"/>
              </a:rPr>
              <a:t>Restricted area</a:t>
            </a:r>
          </a:p>
        </p:txBody>
      </p:sp>
      <p:pic>
        <p:nvPicPr>
          <p:cNvPr id="8" name="Picture 7" descr="Screen Shot 2017-12-28 at 10.12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5" b="21119"/>
          <a:stretch/>
        </p:blipFill>
        <p:spPr>
          <a:xfrm>
            <a:off x="0" y="2484358"/>
            <a:ext cx="9144000" cy="3628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3350" y="1721031"/>
            <a:ext cx="444500" cy="154575"/>
          </a:xfrm>
          <a:prstGeom prst="rect">
            <a:avLst/>
          </a:prstGeom>
          <a:solidFill>
            <a:srgbClr val="008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78800" y="1694601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badi MT Condensed Extra Bold"/>
                <a:cs typeface="Abadi MT Condensed Extra Bold"/>
              </a:rPr>
              <a:t>Authorized area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5727" y="4813884"/>
            <a:ext cx="6647873" cy="93886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6319" y="945458"/>
            <a:ext cx="147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badi MT Condensed Extra Bold"/>
                <a:cs typeface="Abadi MT Condensed Extra Bold"/>
              </a:rPr>
              <a:t>Area Co-Ordinator for Cryogenic buildings- G04 &amp; </a:t>
            </a:r>
            <a:r>
              <a:rPr lang="en-US" sz="700" dirty="0" err="1">
                <a:latin typeface="Abadi MT Condensed Extra Bold"/>
                <a:cs typeface="Abadi MT Condensed Extra Bold"/>
              </a:rPr>
              <a:t>ColdBox</a:t>
            </a:r>
            <a:endParaRPr lang="en-US" sz="700" dirty="0">
              <a:latin typeface="Abadi MT Condensed Extra Bold"/>
              <a:cs typeface="Abadi MT Condensed Extra Bold"/>
            </a:endParaRPr>
          </a:p>
          <a:p>
            <a:r>
              <a:rPr lang="en-GB" sz="700" dirty="0">
                <a:hlinkClick r:id="rId3"/>
              </a:rPr>
              <a:t>ESS-0104828</a:t>
            </a:r>
            <a:r>
              <a:rPr lang="en-GB" sz="700" dirty="0"/>
              <a:t> Cryogenic Building Risk Assessment</a:t>
            </a:r>
            <a:endParaRPr lang="en-US" sz="100" dirty="0">
              <a:latin typeface="Abadi MT Condensed Extra Bold"/>
              <a:cs typeface="Abadi MT Condensed Extra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749" y="788878"/>
            <a:ext cx="18976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badi MT Condensed Extra Bold"/>
                <a:cs typeface="Abadi MT Condensed Extra Bold"/>
              </a:rPr>
              <a:t>Christer Sjöblom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2270" y="926835"/>
            <a:ext cx="17767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badi MT Condensed Extra Bold"/>
                <a:cs typeface="Abadi MT Condensed Extra Bold"/>
              </a:rPr>
              <a:t>Area Co-Ordinator Accelerator Tunnel (G01/FEB100)</a:t>
            </a:r>
          </a:p>
          <a:p>
            <a:r>
              <a:rPr lang="en-GB" sz="700" dirty="0">
                <a:hlinkClick r:id="rId4"/>
              </a:rPr>
              <a:t>ESS-01512890</a:t>
            </a:r>
            <a:r>
              <a:rPr lang="en-GB" sz="700" dirty="0"/>
              <a:t> NCL Risk Assessment</a:t>
            </a:r>
          </a:p>
          <a:p>
            <a:r>
              <a:rPr lang="en-GB" sz="700" u="sng" dirty="0">
                <a:hlinkClick r:id="rId5"/>
              </a:rPr>
              <a:t>ESS-0105616</a:t>
            </a:r>
            <a:r>
              <a:rPr lang="en-GB" sz="200" u="sng" dirty="0">
                <a:solidFill>
                  <a:srgbClr val="0094CA"/>
                </a:solidFill>
                <a:latin typeface="-apple-system"/>
              </a:rPr>
              <a:t>  </a:t>
            </a:r>
            <a:r>
              <a:rPr lang="en-GB" sz="700" dirty="0">
                <a:latin typeface="-apple-system"/>
              </a:rPr>
              <a:t>G01 Risk Assessment</a:t>
            </a:r>
            <a:endParaRPr lang="en-GB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3016261" y="784827"/>
            <a:ext cx="14775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badi MT Condensed Extra Bold"/>
                <a:cs typeface="Abadi MT Condensed Extra Bold"/>
              </a:rPr>
              <a:t>Ila Sjöholm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3733" y="828250"/>
            <a:ext cx="18950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>
              <a:latin typeface="Abadi MT Condensed Extra Bold"/>
              <a:cs typeface="Abadi MT Condensed Extra Bold"/>
            </a:endParaRPr>
          </a:p>
          <a:p>
            <a:r>
              <a:rPr lang="en-US" sz="700" dirty="0">
                <a:latin typeface="Abadi MT Condensed Extra Bold"/>
                <a:cs typeface="Abadi MT Condensed Extra Bold"/>
              </a:rPr>
              <a:t>Area Co-Ordinator&amp; OHS Engineer (G02)</a:t>
            </a:r>
          </a:p>
          <a:p>
            <a:r>
              <a:rPr lang="en-GB" sz="700" u="sng" dirty="0">
                <a:solidFill>
                  <a:srgbClr val="0070C0"/>
                </a:solidFill>
                <a:hlinkClick r:id="rId6"/>
              </a:rPr>
              <a:t>ESS-0488867</a:t>
            </a:r>
            <a:r>
              <a:rPr lang="en-GB" sz="700" dirty="0"/>
              <a:t> TS2 Risk Assessment</a:t>
            </a:r>
          </a:p>
          <a:p>
            <a:r>
              <a:rPr lang="en-GB" sz="700" u="sng" dirty="0">
                <a:hlinkClick r:id="rId7"/>
              </a:rPr>
              <a:t>ESS-0105581</a:t>
            </a:r>
            <a:r>
              <a:rPr lang="en-GB" sz="700" u="sng" dirty="0"/>
              <a:t> </a:t>
            </a:r>
            <a:r>
              <a:rPr lang="en-GB" sz="700" dirty="0"/>
              <a:t>Klystron Gallery Risk Assessment</a:t>
            </a:r>
          </a:p>
          <a:p>
            <a:r>
              <a:rPr lang="en-GB" sz="700" dirty="0">
                <a:hlinkClick r:id="rId8"/>
              </a:rPr>
              <a:t>ESS-0150035</a:t>
            </a:r>
            <a:r>
              <a:rPr lang="en-GB" sz="700" dirty="0"/>
              <a:t> G02 Control Room Risk Assessment</a:t>
            </a:r>
            <a:endParaRPr lang="en-GB" sz="100" dirty="0"/>
          </a:p>
          <a:p>
            <a:endParaRPr lang="en-US" sz="100" dirty="0">
              <a:latin typeface="Abadi MT Condensed Extra Bold"/>
              <a:cs typeface="Abadi MT Condensed Extra Bol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2582" y="4417202"/>
            <a:ext cx="7134384" cy="27105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15709" y="4371617"/>
            <a:ext cx="355599" cy="45719"/>
          </a:xfrm>
          <a:prstGeom prst="rect">
            <a:avLst/>
          </a:prstGeom>
          <a:solidFill>
            <a:srgbClr val="008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034558" y="2852049"/>
            <a:ext cx="625475" cy="755650"/>
          </a:xfrm>
          <a:custGeom>
            <a:avLst/>
            <a:gdLst>
              <a:gd name="connsiteX0" fmla="*/ 180975 w 625475"/>
              <a:gd name="connsiteY0" fmla="*/ 0 h 755650"/>
              <a:gd name="connsiteX1" fmla="*/ 0 w 625475"/>
              <a:gd name="connsiteY1" fmla="*/ 612775 h 755650"/>
              <a:gd name="connsiteX2" fmla="*/ 450850 w 625475"/>
              <a:gd name="connsiteY2" fmla="*/ 755650 h 755650"/>
              <a:gd name="connsiteX3" fmla="*/ 625475 w 625475"/>
              <a:gd name="connsiteY3" fmla="*/ 130175 h 755650"/>
              <a:gd name="connsiteX4" fmla="*/ 180975 w 625475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475" h="755650">
                <a:moveTo>
                  <a:pt x="180975" y="0"/>
                </a:moveTo>
                <a:lnTo>
                  <a:pt x="0" y="612775"/>
                </a:lnTo>
                <a:lnTo>
                  <a:pt x="450850" y="755650"/>
                </a:lnTo>
                <a:lnTo>
                  <a:pt x="625475" y="130175"/>
                </a:lnTo>
                <a:lnTo>
                  <a:pt x="180975" y="0"/>
                </a:lnTo>
                <a:close/>
              </a:path>
            </a:pathLst>
          </a:custGeom>
          <a:solidFill>
            <a:srgbClr val="FF66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16359" y="4902979"/>
            <a:ext cx="911225" cy="390525"/>
          </a:xfrm>
          <a:custGeom>
            <a:avLst/>
            <a:gdLst>
              <a:gd name="connsiteX0" fmla="*/ 133350 w 911225"/>
              <a:gd name="connsiteY0" fmla="*/ 9525 h 390525"/>
              <a:gd name="connsiteX1" fmla="*/ 654050 w 911225"/>
              <a:gd name="connsiteY1" fmla="*/ 206375 h 390525"/>
              <a:gd name="connsiteX2" fmla="*/ 311150 w 911225"/>
              <a:gd name="connsiteY2" fmla="*/ 282575 h 390525"/>
              <a:gd name="connsiteX3" fmla="*/ 6350 w 911225"/>
              <a:gd name="connsiteY3" fmla="*/ 266700 h 390525"/>
              <a:gd name="connsiteX4" fmla="*/ 0 w 911225"/>
              <a:gd name="connsiteY4" fmla="*/ 387350 h 390525"/>
              <a:gd name="connsiteX5" fmla="*/ 314325 w 911225"/>
              <a:gd name="connsiteY5" fmla="*/ 390525 h 390525"/>
              <a:gd name="connsiteX6" fmla="*/ 320675 w 911225"/>
              <a:gd name="connsiteY6" fmla="*/ 327025 h 390525"/>
              <a:gd name="connsiteX7" fmla="*/ 723900 w 911225"/>
              <a:gd name="connsiteY7" fmla="*/ 244475 h 390525"/>
              <a:gd name="connsiteX8" fmla="*/ 911225 w 911225"/>
              <a:gd name="connsiteY8" fmla="*/ 250825 h 390525"/>
              <a:gd name="connsiteX9" fmla="*/ 904875 w 911225"/>
              <a:gd name="connsiteY9" fmla="*/ 171450 h 390525"/>
              <a:gd name="connsiteX10" fmla="*/ 733425 w 911225"/>
              <a:gd name="connsiteY10" fmla="*/ 168275 h 390525"/>
              <a:gd name="connsiteX11" fmla="*/ 215900 w 911225"/>
              <a:gd name="connsiteY11" fmla="*/ 0 h 390525"/>
              <a:gd name="connsiteX12" fmla="*/ 133350 w 911225"/>
              <a:gd name="connsiteY12" fmla="*/ 9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1225" h="390525">
                <a:moveTo>
                  <a:pt x="133350" y="9525"/>
                </a:moveTo>
                <a:lnTo>
                  <a:pt x="654050" y="206375"/>
                </a:lnTo>
                <a:lnTo>
                  <a:pt x="311150" y="282575"/>
                </a:lnTo>
                <a:lnTo>
                  <a:pt x="6350" y="266700"/>
                </a:lnTo>
                <a:lnTo>
                  <a:pt x="0" y="387350"/>
                </a:lnTo>
                <a:lnTo>
                  <a:pt x="314325" y="390525"/>
                </a:lnTo>
                <a:lnTo>
                  <a:pt x="320675" y="327025"/>
                </a:lnTo>
                <a:lnTo>
                  <a:pt x="723900" y="244475"/>
                </a:lnTo>
                <a:lnTo>
                  <a:pt x="911225" y="250825"/>
                </a:lnTo>
                <a:lnTo>
                  <a:pt x="904875" y="171450"/>
                </a:lnTo>
                <a:lnTo>
                  <a:pt x="733425" y="168275"/>
                </a:lnTo>
                <a:lnTo>
                  <a:pt x="215900" y="0"/>
                </a:lnTo>
                <a:lnTo>
                  <a:pt x="133350" y="9525"/>
                </a:lnTo>
                <a:close/>
              </a:path>
            </a:pathLst>
          </a:custGeom>
          <a:solidFill>
            <a:schemeClr val="accent6">
              <a:lumMod val="75000"/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8511756" y="3739175"/>
            <a:ext cx="266700" cy="387350"/>
          </a:xfrm>
          <a:custGeom>
            <a:avLst/>
            <a:gdLst>
              <a:gd name="connsiteX0" fmla="*/ 6350 w 266700"/>
              <a:gd name="connsiteY0" fmla="*/ 279400 h 387350"/>
              <a:gd name="connsiteX1" fmla="*/ 6350 w 266700"/>
              <a:gd name="connsiteY1" fmla="*/ 279400 h 387350"/>
              <a:gd name="connsiteX2" fmla="*/ 0 w 266700"/>
              <a:gd name="connsiteY2" fmla="*/ 387350 h 387350"/>
              <a:gd name="connsiteX3" fmla="*/ 266700 w 266700"/>
              <a:gd name="connsiteY3" fmla="*/ 381000 h 387350"/>
              <a:gd name="connsiteX4" fmla="*/ 266700 w 266700"/>
              <a:gd name="connsiteY4" fmla="*/ 0 h 387350"/>
              <a:gd name="connsiteX5" fmla="*/ 127000 w 266700"/>
              <a:gd name="connsiteY5" fmla="*/ 0 h 387350"/>
              <a:gd name="connsiteX6" fmla="*/ 139700 w 266700"/>
              <a:gd name="connsiteY6" fmla="*/ 279400 h 387350"/>
              <a:gd name="connsiteX7" fmla="*/ 6350 w 266700"/>
              <a:gd name="connsiteY7" fmla="*/ 27940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700" h="387350">
                <a:moveTo>
                  <a:pt x="6350" y="279400"/>
                </a:moveTo>
                <a:lnTo>
                  <a:pt x="6350" y="279400"/>
                </a:lnTo>
                <a:lnTo>
                  <a:pt x="0" y="387350"/>
                </a:lnTo>
                <a:lnTo>
                  <a:pt x="266700" y="381000"/>
                </a:lnTo>
                <a:lnTo>
                  <a:pt x="266700" y="0"/>
                </a:lnTo>
                <a:lnTo>
                  <a:pt x="127000" y="0"/>
                </a:lnTo>
                <a:lnTo>
                  <a:pt x="139700" y="279400"/>
                </a:lnTo>
                <a:lnTo>
                  <a:pt x="6350" y="279400"/>
                </a:lnTo>
                <a:close/>
              </a:path>
            </a:pathLst>
          </a:custGeom>
          <a:solidFill>
            <a:schemeClr val="accent6">
              <a:lumMod val="75000"/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2678" y="5900084"/>
            <a:ext cx="8269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badi MT Condensed Extra Bold"/>
                <a:cs typeface="Abadi MT Condensed Extra Bold"/>
              </a:rPr>
              <a:t>Comments</a:t>
            </a:r>
            <a:r>
              <a:rPr lang="fr-FR" sz="1200" dirty="0">
                <a:latin typeface="Abadi MT Condensed Extra Bold"/>
                <a:cs typeface="Abadi MT Condensed Extra Bold"/>
              </a:rPr>
              <a:t>: 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OBEY ALL SIGNS &amp; </a:t>
            </a:r>
            <a:r>
              <a:rPr lang="fr-FR" sz="1200" b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BARRIERS (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if unsure contact Area Co-</a:t>
            </a:r>
            <a:r>
              <a:rPr lang="fr-FR" sz="1200" b="1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Ordinator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), </a:t>
            </a:r>
            <a:r>
              <a:rPr lang="fr-FR" sz="1200" dirty="0">
                <a:latin typeface="Abadi MT Condensed Extra Bold"/>
                <a:cs typeface="Abadi MT Condensed Extra Bold"/>
              </a:rPr>
              <a:t>G02,G04 &amp; G01 FEB are </a:t>
            </a:r>
            <a:r>
              <a:rPr lang="fr-FR" sz="1200" dirty="0" err="1">
                <a:latin typeface="Abadi MT Condensed Extra Bold"/>
                <a:cs typeface="Abadi MT Condensed Extra Bold"/>
              </a:rPr>
              <a:t>restricted</a:t>
            </a:r>
            <a:r>
              <a:rPr lang="fr-FR" sz="1200" dirty="0">
                <a:latin typeface="Abadi MT Condensed Extra Bold"/>
                <a:cs typeface="Abadi MT Condensed Extra Bold"/>
              </a:rPr>
              <a:t> and are accessible by </a:t>
            </a:r>
            <a:r>
              <a:rPr lang="fr-FR" sz="1200" dirty="0" err="1">
                <a:latin typeface="Abadi MT Condensed Extra Bold"/>
                <a:cs typeface="Abadi MT Condensed Extra Bold"/>
              </a:rPr>
              <a:t>card</a:t>
            </a:r>
            <a:r>
              <a:rPr lang="fr-FR" sz="1200" dirty="0">
                <a:latin typeface="Abadi MT Condensed Extra Bold"/>
                <a:cs typeface="Abadi MT Condensed Extra Bold"/>
              </a:rPr>
              <a:t> </a:t>
            </a:r>
            <a:r>
              <a:rPr lang="fr-FR" sz="1200" dirty="0" err="1">
                <a:latin typeface="Abadi MT Condensed Extra Bold"/>
                <a:cs typeface="Abadi MT Condensed Extra Bold"/>
              </a:rPr>
              <a:t>readers</a:t>
            </a:r>
            <a:r>
              <a:rPr lang="fr-FR" sz="1200" dirty="0">
                <a:latin typeface="Abadi MT Condensed Extra Bold"/>
                <a:cs typeface="Abadi MT Condensed Extra Bold"/>
              </a:rPr>
              <a:t> </a:t>
            </a:r>
            <a:r>
              <a:rPr lang="fr-FR" sz="1200" dirty="0" err="1">
                <a:latin typeface="Abadi MT Condensed Extra Bold"/>
                <a:cs typeface="Abadi MT Condensed Extra Bold"/>
              </a:rPr>
              <a:t>only</a:t>
            </a:r>
            <a:r>
              <a:rPr lang="fr-FR" sz="1200" dirty="0">
                <a:latin typeface="Abadi MT Condensed Extra Bold"/>
                <a:cs typeface="Abadi MT Condensed Extra Bold"/>
              </a:rPr>
              <a:t>, </a:t>
            </a:r>
            <a:r>
              <a:rPr lang="fr-FR" sz="1200" dirty="0" err="1">
                <a:latin typeface="Abadi MT Condensed Extra Bold"/>
                <a:cs typeface="Abadi MT Condensed Extra Bold"/>
              </a:rPr>
              <a:t>please</a:t>
            </a:r>
            <a:r>
              <a:rPr lang="fr-FR" sz="1200" dirty="0">
                <a:latin typeface="Abadi MT Condensed Extra Bold"/>
                <a:cs typeface="Abadi MT Condensed Extra Bold"/>
              </a:rPr>
              <a:t> contact the Area </a:t>
            </a:r>
            <a:r>
              <a:rPr lang="fr-FR" sz="1200" dirty="0" err="1">
                <a:latin typeface="Abadi MT Condensed Extra Bold"/>
                <a:cs typeface="Abadi MT Condensed Extra Bold"/>
              </a:rPr>
              <a:t>Coordinators</a:t>
            </a:r>
            <a:r>
              <a:rPr lang="fr-FR" sz="1200" dirty="0">
                <a:latin typeface="Abadi MT Condensed Extra Bold"/>
                <a:cs typeface="Abadi MT Condensed Extra Bold"/>
              </a:rPr>
              <a:t> </a:t>
            </a:r>
            <a:r>
              <a:rPr lang="fr-FR" sz="1200" dirty="0" err="1">
                <a:latin typeface="Abadi MT Condensed Extra Bold"/>
                <a:cs typeface="Abadi MT Condensed Extra Bold"/>
              </a:rPr>
              <a:t>before</a:t>
            </a:r>
            <a:r>
              <a:rPr lang="fr-FR" sz="1200" dirty="0">
                <a:latin typeface="Abadi MT Condensed Extra Bold"/>
                <a:cs typeface="Abadi MT Condensed Extra Bold"/>
              </a:rPr>
              <a:t> </a:t>
            </a:r>
            <a:r>
              <a:rPr lang="fr-FR" sz="1200" dirty="0" err="1">
                <a:latin typeface="Abadi MT Condensed Extra Bold"/>
                <a:cs typeface="Abadi MT Condensed Extra Bold"/>
              </a:rPr>
              <a:t>accessing</a:t>
            </a:r>
            <a:r>
              <a:rPr lang="fr-FR" sz="1200" dirty="0">
                <a:latin typeface="Abadi MT Condensed Extra Bold"/>
                <a:cs typeface="Abadi MT Condensed Extra Bold"/>
              </a:rPr>
              <a:t> </a:t>
            </a:r>
            <a:r>
              <a:rPr lang="fr-FR" sz="1200" dirty="0" err="1">
                <a:latin typeface="Abadi MT Condensed Extra Bold"/>
                <a:cs typeface="Abadi MT Condensed Extra Bold"/>
              </a:rPr>
              <a:t>these</a:t>
            </a:r>
            <a:r>
              <a:rPr lang="fr-FR" sz="1200" dirty="0">
                <a:latin typeface="Abadi MT Condensed Extra Bold"/>
                <a:cs typeface="Abadi MT Condensed Extra Bold"/>
              </a:rPr>
              <a:t> areas</a:t>
            </a:r>
            <a:r>
              <a:rPr lang="fr-FR" sz="1200" dirty="0">
                <a:solidFill>
                  <a:srgbClr val="00B0F0"/>
                </a:solidFill>
                <a:latin typeface="Abadi MT Condensed Extra Bold"/>
                <a:cs typeface="Abadi MT Condensed Extra Bold"/>
              </a:rPr>
              <a:t>. </a:t>
            </a:r>
            <a:r>
              <a:rPr lang="fr-FR" sz="1200" b="1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Please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note </a:t>
            </a:r>
            <a:r>
              <a:rPr lang="fr-FR" sz="1200" b="1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that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ALL site </a:t>
            </a:r>
            <a:r>
              <a:rPr lang="fr-FR" sz="1200" b="1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visits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to G01 must enter </a:t>
            </a:r>
            <a:r>
              <a:rPr lang="fr-FR" sz="1200" b="1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thru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the HEBT </a:t>
            </a:r>
            <a:r>
              <a:rPr lang="fr-FR" sz="1200" b="1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Loading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Area and passage to the G01 </a:t>
            </a:r>
            <a:r>
              <a:rPr lang="fr-FR" sz="1200" b="1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thru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that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Emergency Exit ONLY, not HLB Chicane, plus all personnel must have G01 Training </a:t>
            </a:r>
            <a:r>
              <a:rPr lang="fr-FR" sz="1200" b="1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completed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, check </a:t>
            </a:r>
            <a:r>
              <a:rPr lang="fr-FR" sz="1200" b="1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with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G01 Area Co-</a:t>
            </a:r>
            <a:r>
              <a:rPr lang="fr-FR" sz="1200" b="1" dirty="0" err="1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Ordinator</a:t>
            </a:r>
            <a:r>
              <a:rPr lang="fr-FR" sz="1200" b="1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.</a:t>
            </a:r>
            <a:endParaRPr lang="en-US" sz="1200" b="1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53350" y="2034956"/>
            <a:ext cx="444500" cy="154575"/>
          </a:xfrm>
          <a:prstGeom prst="rect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78800" y="1957726"/>
            <a:ext cx="96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badi MT Condensed Extra Bold"/>
                <a:cs typeface="Abadi MT Condensed Extra Bold"/>
              </a:rPr>
              <a:t>Restricted area, access card needed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D31F1F-2A37-4690-9207-2BA655499762}"/>
              </a:ext>
            </a:extLst>
          </p:cNvPr>
          <p:cNvSpPr txBox="1"/>
          <p:nvPr/>
        </p:nvSpPr>
        <p:spPr>
          <a:xfrm>
            <a:off x="1504208" y="2106773"/>
            <a:ext cx="1530350" cy="8463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Until further notice the TMCP Hall is classed a high noise environment due to compressor pumps continuously running and all personnel must wear ear protection at all times, this is a mandatory requirement.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2510C0-37F0-4F0C-A02D-66B0A1899790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3034558" y="2529966"/>
            <a:ext cx="425133" cy="6841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78188-F3AE-4223-88A9-D11D66CDB389}"/>
              </a:ext>
            </a:extLst>
          </p:cNvPr>
          <p:cNvSpPr/>
          <p:nvPr/>
        </p:nvSpPr>
        <p:spPr>
          <a:xfrm>
            <a:off x="3669234" y="4423850"/>
            <a:ext cx="3522018" cy="246564"/>
          </a:xfrm>
          <a:prstGeom prst="rect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4857D5-F4C6-40EB-BB82-ABF49BD4F5DF}"/>
              </a:ext>
            </a:extLst>
          </p:cNvPr>
          <p:cNvSpPr txBox="1"/>
          <p:nvPr/>
        </p:nvSpPr>
        <p:spPr>
          <a:xfrm>
            <a:off x="5238221" y="776348"/>
            <a:ext cx="14775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badi MT Condensed Extra Bold"/>
                <a:cs typeface="Abadi MT Condensed Extra Bold"/>
              </a:rPr>
              <a:t>Nicolas Eke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98D3A6-17A9-4607-96B0-3E4D17015567}"/>
              </a:ext>
            </a:extLst>
          </p:cNvPr>
          <p:cNvSpPr txBox="1"/>
          <p:nvPr/>
        </p:nvSpPr>
        <p:spPr>
          <a:xfrm>
            <a:off x="7413625" y="2293037"/>
            <a:ext cx="163017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There will be ongoing commissioning activities at the Ion Source(LINAC) for weeks 15, Ion Source(LINAC) &amp; FEB areas it will remain a restricted area and is a NO thru passage, signs and rules apply. Please contact Ila Sjoholm or LCR for further information.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A2B8B1-ABA0-4837-BC99-07D95D9131FF}"/>
              </a:ext>
            </a:extLst>
          </p:cNvPr>
          <p:cNvCxnSpPr>
            <a:cxnSpLocks/>
          </p:cNvCxnSpPr>
          <p:nvPr/>
        </p:nvCxnSpPr>
        <p:spPr>
          <a:xfrm>
            <a:off x="8437631" y="3493366"/>
            <a:ext cx="277221" cy="1368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C690651-ACB6-4CD1-99DB-CEC3520ABFEA}"/>
              </a:ext>
            </a:extLst>
          </p:cNvPr>
          <p:cNvSpPr/>
          <p:nvPr/>
        </p:nvSpPr>
        <p:spPr>
          <a:xfrm>
            <a:off x="1732972" y="4401052"/>
            <a:ext cx="203290" cy="272106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TS2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D09825-5E9F-404C-9F85-7DD1B81499CC}"/>
              </a:ext>
            </a:extLst>
          </p:cNvPr>
          <p:cNvSpPr/>
          <p:nvPr/>
        </p:nvSpPr>
        <p:spPr>
          <a:xfrm>
            <a:off x="2440735" y="4501760"/>
            <a:ext cx="792742" cy="161756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</a:rPr>
              <a:t>                   </a:t>
            </a:r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TS3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F39272-E072-4806-A4B5-9535EA1B92DF}"/>
              </a:ext>
            </a:extLst>
          </p:cNvPr>
          <p:cNvSpPr/>
          <p:nvPr/>
        </p:nvSpPr>
        <p:spPr>
          <a:xfrm>
            <a:off x="7994073" y="4672678"/>
            <a:ext cx="873527" cy="245494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F92049-84F2-4CAC-A225-DC23D01872A5}"/>
              </a:ext>
            </a:extLst>
          </p:cNvPr>
          <p:cNvSpPr/>
          <p:nvPr/>
        </p:nvSpPr>
        <p:spPr>
          <a:xfrm>
            <a:off x="2657885" y="4217635"/>
            <a:ext cx="850355" cy="1745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657943-A61D-4809-93F7-EC5329C52E18}"/>
              </a:ext>
            </a:extLst>
          </p:cNvPr>
          <p:cNvSpPr txBox="1"/>
          <p:nvPr/>
        </p:nvSpPr>
        <p:spPr>
          <a:xfrm>
            <a:off x="5006285" y="3107167"/>
            <a:ext cx="142186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General Information </a:t>
            </a:r>
          </a:p>
          <a:p>
            <a:r>
              <a:rPr lang="en-GB" sz="800" b="1" dirty="0">
                <a:solidFill>
                  <a:srgbClr val="FF0000"/>
                </a:solidFill>
              </a:rPr>
              <a:t>IFJ PAN Cell</a:t>
            </a:r>
          </a:p>
          <a:p>
            <a:r>
              <a:rPr lang="en-GB" sz="800" b="1" dirty="0">
                <a:solidFill>
                  <a:srgbClr val="FF0000"/>
                </a:solidFill>
              </a:rPr>
              <a:t>Installing Hilti Hangers, testing Circulators, inst. of Conduits in STUB 210-300.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7A0DA13-E682-4409-AF18-ED1784A7DA7B}"/>
              </a:ext>
            </a:extLst>
          </p:cNvPr>
          <p:cNvCxnSpPr>
            <a:cxnSpLocks/>
          </p:cNvCxnSpPr>
          <p:nvPr/>
        </p:nvCxnSpPr>
        <p:spPr>
          <a:xfrm flipH="1">
            <a:off x="5474770" y="3815053"/>
            <a:ext cx="396165" cy="900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A913BF8-FEF7-44BD-AEC5-FF029836C35B}"/>
              </a:ext>
            </a:extLst>
          </p:cNvPr>
          <p:cNvSpPr/>
          <p:nvPr/>
        </p:nvSpPr>
        <p:spPr>
          <a:xfrm>
            <a:off x="2294087" y="4207192"/>
            <a:ext cx="347529" cy="173859"/>
          </a:xfrm>
          <a:prstGeom prst="rect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BF3034-E3C0-4EB9-9A9B-D71751079F05}"/>
              </a:ext>
            </a:extLst>
          </p:cNvPr>
          <p:cNvSpPr/>
          <p:nvPr/>
        </p:nvSpPr>
        <p:spPr>
          <a:xfrm>
            <a:off x="8716088" y="4401052"/>
            <a:ext cx="150276" cy="292485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D18217D-9AE3-419A-80A2-370E125DE665}"/>
              </a:ext>
            </a:extLst>
          </p:cNvPr>
          <p:cNvSpPr/>
          <p:nvPr/>
        </p:nvSpPr>
        <p:spPr>
          <a:xfrm>
            <a:off x="7183906" y="4417337"/>
            <a:ext cx="1530946" cy="23679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6D96CF-74DC-4113-82A7-870D79191C48}"/>
              </a:ext>
            </a:extLst>
          </p:cNvPr>
          <p:cNvSpPr txBox="1"/>
          <p:nvPr/>
        </p:nvSpPr>
        <p:spPr>
          <a:xfrm>
            <a:off x="9679357" y="5058028"/>
            <a:ext cx="2458931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100m of G02 from FEB100 closed off. Andreas Lööw is the SEC BAS-U for this area. Please obey rerouted walkways if in place in the area.  Please contact Nicolas Eke for further information for ongoing </a:t>
            </a:r>
            <a:r>
              <a:rPr lang="en-GB" sz="1400" b="1" dirty="0">
                <a:solidFill>
                  <a:srgbClr val="FF0000"/>
                </a:solidFill>
              </a:rPr>
              <a:t>works.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CBD125-BF0D-422A-8D61-AF6C132C44EF}"/>
              </a:ext>
            </a:extLst>
          </p:cNvPr>
          <p:cNvCxnSpPr>
            <a:cxnSpLocks/>
            <a:endCxn id="33" idx="0"/>
          </p:cNvCxnSpPr>
          <p:nvPr/>
        </p:nvCxnSpPr>
        <p:spPr>
          <a:xfrm flipH="1" flipV="1">
            <a:off x="8430837" y="4672678"/>
            <a:ext cx="1225559" cy="4593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B751B701-0D3A-46B0-A49A-737FF423A0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5796" y="860362"/>
            <a:ext cx="538762" cy="53876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3E15511-6DC0-40F6-83B1-FF08030E4CF0}"/>
              </a:ext>
            </a:extLst>
          </p:cNvPr>
          <p:cNvSpPr txBox="1"/>
          <p:nvPr/>
        </p:nvSpPr>
        <p:spPr>
          <a:xfrm>
            <a:off x="5850280" y="2629375"/>
            <a:ext cx="123825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Waveguide Installation ongoing G01 sides currently STUB 150-160.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87A6F08-58A9-42DE-931E-BBE1A285B8C2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6469405" y="3091040"/>
            <a:ext cx="23781" cy="1595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91488EB-FA50-4747-B005-222FB5CF2D59}"/>
              </a:ext>
            </a:extLst>
          </p:cNvPr>
          <p:cNvSpPr/>
          <p:nvPr/>
        </p:nvSpPr>
        <p:spPr>
          <a:xfrm>
            <a:off x="3297081" y="4510430"/>
            <a:ext cx="372153" cy="1492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TTC workshop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6990EDC-EB10-483D-A58E-33763C834061}"/>
              </a:ext>
            </a:extLst>
          </p:cNvPr>
          <p:cNvSpPr/>
          <p:nvPr/>
        </p:nvSpPr>
        <p:spPr>
          <a:xfrm>
            <a:off x="1931654" y="4423850"/>
            <a:ext cx="509081" cy="235829"/>
          </a:xfrm>
          <a:prstGeom prst="rect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DAFC57-602A-4D6F-81ED-8DEE4B1D33CC}"/>
              </a:ext>
            </a:extLst>
          </p:cNvPr>
          <p:cNvSpPr/>
          <p:nvPr/>
        </p:nvSpPr>
        <p:spPr>
          <a:xfrm>
            <a:off x="2431333" y="4416915"/>
            <a:ext cx="808753" cy="86911"/>
          </a:xfrm>
          <a:prstGeom prst="rect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5C411E-2511-49AE-98A8-B10F6C751ED1}"/>
              </a:ext>
            </a:extLst>
          </p:cNvPr>
          <p:cNvCxnSpPr>
            <a:stCxn id="32" idx="0"/>
            <a:endCxn id="32" idx="2"/>
          </p:cNvCxnSpPr>
          <p:nvPr/>
        </p:nvCxnSpPr>
        <p:spPr>
          <a:xfrm>
            <a:off x="2837106" y="4501760"/>
            <a:ext cx="0" cy="16175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B2E9453-83DA-4B5E-B512-E6E2D18A30F7}"/>
              </a:ext>
            </a:extLst>
          </p:cNvPr>
          <p:cNvSpPr/>
          <p:nvPr/>
        </p:nvSpPr>
        <p:spPr>
          <a:xfrm>
            <a:off x="3314637" y="4429053"/>
            <a:ext cx="354597" cy="81376"/>
          </a:xfrm>
          <a:prstGeom prst="rect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E06E9A-93D9-4D61-B460-6359C4A90337}"/>
              </a:ext>
            </a:extLst>
          </p:cNvPr>
          <p:cNvSpPr txBox="1"/>
          <p:nvPr/>
        </p:nvSpPr>
        <p:spPr>
          <a:xfrm>
            <a:off x="2384171" y="4514755"/>
            <a:ext cx="482824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DTL workshop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42D851-F8C4-4421-8D1C-0C8BD8B3FA7B}"/>
              </a:ext>
            </a:extLst>
          </p:cNvPr>
          <p:cNvSpPr txBox="1"/>
          <p:nvPr/>
        </p:nvSpPr>
        <p:spPr>
          <a:xfrm>
            <a:off x="4505915" y="5395706"/>
            <a:ext cx="26671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Eslov  &amp; Assemblin will continue drilling STUB 110 to IRSC &amp; reposition earthing busbars and G01 floor during week 15. Please be aware of silica dust &amp; high noise in this area.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63D8AD2-FD2D-48C5-88C6-3C55EFF2605A}"/>
              </a:ext>
            </a:extLst>
          </p:cNvPr>
          <p:cNvCxnSpPr>
            <a:cxnSpLocks/>
          </p:cNvCxnSpPr>
          <p:nvPr/>
        </p:nvCxnSpPr>
        <p:spPr>
          <a:xfrm flipV="1">
            <a:off x="6157836" y="4780120"/>
            <a:ext cx="482010" cy="615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EDAE6D36-A666-4F47-9CB4-83357F499560}"/>
              </a:ext>
            </a:extLst>
          </p:cNvPr>
          <p:cNvSpPr/>
          <p:nvPr/>
        </p:nvSpPr>
        <p:spPr>
          <a:xfrm>
            <a:off x="3256401" y="4688254"/>
            <a:ext cx="203290" cy="6568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T2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62AF02A-B190-4DC8-B21E-8101B6249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4572" y="864570"/>
            <a:ext cx="639536" cy="54256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72AABEF-C770-4631-944B-300F91147627}"/>
              </a:ext>
            </a:extLst>
          </p:cNvPr>
          <p:cNvSpPr txBox="1"/>
          <p:nvPr/>
        </p:nvSpPr>
        <p:spPr>
          <a:xfrm>
            <a:off x="1652184" y="5321016"/>
            <a:ext cx="123825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Water pressure testing ongoing during wk15 in the DTL area, please obey signs and barriers.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68894C-9C86-4E04-AE2A-699ACD001ADF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2271309" y="4769436"/>
            <a:ext cx="390272" cy="5515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F92585E-F28F-4C8F-B9C4-CAE8A4AD8B6C}"/>
              </a:ext>
            </a:extLst>
          </p:cNvPr>
          <p:cNvSpPr txBox="1"/>
          <p:nvPr/>
        </p:nvSpPr>
        <p:spPr>
          <a:xfrm>
            <a:off x="4118002" y="3313910"/>
            <a:ext cx="85612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Assemblin conduit installation STUB 250.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BE3E8DF-9684-428B-95A3-6BA643F71B3F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4546066" y="3898685"/>
            <a:ext cx="404961" cy="785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59"/>
          <p:cNvSpPr txBox="1">
            <a:spLocks noGrp="1"/>
          </p:cNvSpPr>
          <p:nvPr>
            <p:ph type="title"/>
          </p:nvPr>
        </p:nvSpPr>
        <p:spPr>
          <a:xfrm>
            <a:off x="192088" y="399990"/>
            <a:ext cx="951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Restricted areas </a:t>
            </a:r>
            <a:r>
              <a:rPr lang="mr-IN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–</a:t>
            </a:r>
            <a:r>
              <a:rPr lang="en-US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Accelerator buildings </a:t>
            </a:r>
            <a:r>
              <a:rPr lang="mr-IN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–</a:t>
            </a:r>
            <a:r>
              <a:rPr lang="en-US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 week 15</a:t>
            </a:r>
          </a:p>
        </p:txBody>
      </p:sp>
    </p:spTree>
    <p:extLst>
      <p:ext uri="{BB962C8B-B14F-4D97-AF65-F5344CB8AC3E}">
        <p14:creationId xmlns:p14="http://schemas.microsoft.com/office/powerpoint/2010/main" val="3532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Coordination</a:t>
            </a:r>
            <a:r>
              <a:rPr lang="sv-SE" dirty="0"/>
              <a:t> </a:t>
            </a:r>
            <a:r>
              <a:rPr lang="sv-SE" dirty="0" err="1"/>
              <a:t>activites</a:t>
            </a:r>
            <a:r>
              <a:rPr lang="sv-SE" dirty="0"/>
              <a:t> and </a:t>
            </a:r>
            <a:r>
              <a:rPr lang="sv-SE" dirty="0" err="1"/>
              <a:t>follow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on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Daily briefings at site  </a:t>
            </a:r>
          </a:p>
          <a:p>
            <a:r>
              <a:rPr lang="sv-SE" dirty="0" err="1" smtClean="0"/>
              <a:t>Coordination</a:t>
            </a:r>
            <a:r>
              <a:rPr lang="sv-SE" dirty="0" smtClean="0"/>
              <a:t> meetings (</a:t>
            </a:r>
            <a:r>
              <a:rPr lang="sv-SE" dirty="0" err="1" smtClean="0"/>
              <a:t>daily</a:t>
            </a:r>
            <a:r>
              <a:rPr lang="sv-SE" dirty="0" smtClean="0"/>
              <a:t> and </a:t>
            </a:r>
            <a:r>
              <a:rPr lang="sv-SE" dirty="0" err="1" smtClean="0"/>
              <a:t>weekly</a:t>
            </a:r>
            <a:r>
              <a:rPr lang="sv-SE" dirty="0" smtClean="0"/>
              <a:t>)</a:t>
            </a:r>
            <a:endParaRPr lang="sv-SE" dirty="0" smtClean="0"/>
          </a:p>
          <a:p>
            <a:r>
              <a:rPr lang="sv-SE" dirty="0" smtClean="0"/>
              <a:t>Risk </a:t>
            </a:r>
            <a:r>
              <a:rPr lang="sv-SE" dirty="0" smtClean="0"/>
              <a:t>workshops</a:t>
            </a:r>
          </a:p>
          <a:p>
            <a:r>
              <a:rPr lang="en-US" dirty="0" smtClean="0"/>
              <a:t>Jointly Safety inspections, fire inspections and electrical inspections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/>
              <a:t>Lessons</a:t>
            </a:r>
            <a:r>
              <a:rPr lang="sv-SE" dirty="0"/>
              <a:t> </a:t>
            </a:r>
            <a:r>
              <a:rPr lang="sv-SE" dirty="0" err="1" smtClean="0"/>
              <a:t>learned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Accidents</a:t>
            </a:r>
            <a:r>
              <a:rPr lang="sv-SE" dirty="0" smtClean="0"/>
              <a:t>, Near misses and</a:t>
            </a:r>
            <a:br>
              <a:rPr lang="sv-SE" dirty="0" smtClean="0"/>
            </a:br>
            <a:r>
              <a:rPr lang="sv-SE" dirty="0" smtClean="0"/>
              <a:t> risk observation on a </a:t>
            </a:r>
            <a:r>
              <a:rPr lang="sv-SE" dirty="0" err="1" smtClean="0"/>
              <a:t>daily</a:t>
            </a:r>
            <a:r>
              <a:rPr lang="sv-SE" dirty="0" smtClean="0"/>
              <a:t> basis (mail </a:t>
            </a:r>
            <a:r>
              <a:rPr lang="sv-SE" dirty="0" err="1" smtClean="0"/>
              <a:t>send</a:t>
            </a:r>
            <a:r>
              <a:rPr lang="sv-SE" dirty="0" err="1"/>
              <a:t>-</a:t>
            </a:r>
            <a:r>
              <a:rPr lang="sv-SE" dirty="0" err="1" smtClean="0"/>
              <a:t>out</a:t>
            </a:r>
            <a:r>
              <a:rPr lang="sv-SE" dirty="0" smtClean="0"/>
              <a:t>)</a:t>
            </a:r>
            <a:endParaRPr lang="sv-SE" dirty="0" smtClean="0"/>
          </a:p>
          <a:p>
            <a:r>
              <a:rPr lang="en-US" dirty="0" smtClean="0"/>
              <a:t>Jointly performed rescue exercises</a:t>
            </a:r>
          </a:p>
          <a:p>
            <a:r>
              <a:rPr lang="en-US" dirty="0" smtClean="0"/>
              <a:t>Other jointly performed Safety activities </a:t>
            </a:r>
            <a:endParaRPr lang="sv-SE" dirty="0" smtClean="0"/>
          </a:p>
        </p:txBody>
      </p:sp>
      <p:pic>
        <p:nvPicPr>
          <p:cNvPr id="7" name="Picture 6" descr="P10309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814049"/>
            <a:ext cx="4566692" cy="232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4058</TotalTime>
  <Words>737</Words>
  <Application>Microsoft Office PowerPoint</Application>
  <PresentationFormat>Widescreen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Abadi MT Condensed Extra Bold</vt:lpstr>
      <vt:lpstr>-apple-system</vt:lpstr>
      <vt:lpstr>Arial</vt:lpstr>
      <vt:lpstr>Calibri</vt:lpstr>
      <vt:lpstr>Wingdings</vt:lpstr>
      <vt:lpstr>Office-tema</vt:lpstr>
      <vt:lpstr>2_Anpassad formgivning</vt:lpstr>
      <vt:lpstr>Safety at a shared construction site –  ESS perspective  </vt:lpstr>
      <vt:lpstr>Safety at a shared construction site –  ESS perspective</vt:lpstr>
      <vt:lpstr>Background</vt:lpstr>
      <vt:lpstr>Continued Installation during ongoing Construction</vt:lpstr>
      <vt:lpstr>Site Safety Coordination set up</vt:lpstr>
      <vt:lpstr>How does this it work in practise? </vt:lpstr>
      <vt:lpstr>Organisation of Safety coordination at ESS  Safety Coordination areas</vt:lpstr>
      <vt:lpstr>Restricted areas – Accelerator buildings – week 15</vt:lpstr>
      <vt:lpstr>Safety Coordination activites and follow up on site</vt:lpstr>
      <vt:lpstr>Challenges and Key Success factors for Safety performane at Shared Construction site in 2019-2020 </vt:lpstr>
      <vt:lpstr>Thank you!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</dc:title>
  <dc:creator>Michael Plagge</dc:creator>
  <cp:lastModifiedBy>Åsa Alström Johannesson</cp:lastModifiedBy>
  <cp:revision>62</cp:revision>
  <dcterms:created xsi:type="dcterms:W3CDTF">2019-04-09T14:17:19Z</dcterms:created>
  <dcterms:modified xsi:type="dcterms:W3CDTF">2019-05-13T14:31:21Z</dcterms:modified>
</cp:coreProperties>
</file>