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20"/>
  </p:notesMasterIdLst>
  <p:handoutMasterIdLst>
    <p:handoutMasterId r:id="rId21"/>
  </p:handoutMasterIdLst>
  <p:sldIdLst>
    <p:sldId id="296" r:id="rId3"/>
    <p:sldId id="343" r:id="rId4"/>
    <p:sldId id="349" r:id="rId5"/>
    <p:sldId id="350" r:id="rId6"/>
    <p:sldId id="336" r:id="rId7"/>
    <p:sldId id="338" r:id="rId8"/>
    <p:sldId id="337" r:id="rId9"/>
    <p:sldId id="344" r:id="rId10"/>
    <p:sldId id="347" r:id="rId11"/>
    <p:sldId id="348" r:id="rId12"/>
    <p:sldId id="341" r:id="rId13"/>
    <p:sldId id="342" r:id="rId14"/>
    <p:sldId id="339" r:id="rId15"/>
    <p:sldId id="340" r:id="rId16"/>
    <p:sldId id="345" r:id="rId17"/>
    <p:sldId id="332" r:id="rId18"/>
    <p:sldId id="346" r:id="rId19"/>
  </p:sldIdLst>
  <p:sldSz cx="12192000" cy="6858000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D9D9D9"/>
    <a:srgbClr val="BFBFBF"/>
    <a:srgbClr val="1E9FDB"/>
    <a:srgbClr val="76D6FF"/>
    <a:srgbClr val="0094CA"/>
    <a:srgbClr val="13A1DD"/>
    <a:srgbClr val="FFFFFF"/>
    <a:srgbClr val="13A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62" autoAdjust="0"/>
    <p:restoredTop sz="93243" autoAdjust="0"/>
  </p:normalViewPr>
  <p:slideViewPr>
    <p:cSldViewPr>
      <p:cViewPr varScale="1">
        <p:scale>
          <a:sx n="69" d="100"/>
          <a:sy n="69" d="100"/>
        </p:scale>
        <p:origin x="280" y="32"/>
      </p:cViewPr>
      <p:guideLst>
        <p:guide pos="3840"/>
        <p:guide orient="horz"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1824" y="6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D4BAB-DD99-4ED0-923A-E84E71AF63A9}" type="datetimeFigureOut">
              <a:rPr lang="en-GB" smtClean="0"/>
              <a:pPr/>
              <a:t>14/05/2019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9994A-4CBA-423A-B410-D5191A2B86A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pPr/>
              <a:t>2019-05-14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5483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2936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3A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 name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7AC81-318B-4D49-A602-9E30227C87EC}" type="datetime1">
              <a:rPr lang="en-GB" smtClean="0"/>
              <a:pPr/>
              <a:t>14/05/2019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7" y="260651"/>
            <a:ext cx="2208245" cy="886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7A986-290F-D34E-872B-A89DF3BE5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9219135" y="260651"/>
            <a:ext cx="2972865" cy="13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12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4" y="1535116"/>
            <a:ext cx="5386917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4" y="2174878"/>
            <a:ext cx="5386917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4" y="1535116"/>
            <a:ext cx="5389033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4" y="2174878"/>
            <a:ext cx="5389033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44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1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42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11" y="273052"/>
            <a:ext cx="4011084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43" y="273401"/>
            <a:ext cx="6815668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30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5314" indent="0">
              <a:buNone/>
              <a:defRPr sz="1939"/>
            </a:lvl2pPr>
            <a:lvl3pPr marL="630630" indent="0">
              <a:buNone/>
              <a:defRPr sz="1661"/>
            </a:lvl3pPr>
            <a:lvl4pPr marL="945947" indent="0">
              <a:buNone/>
              <a:defRPr sz="1385"/>
            </a:lvl4pPr>
            <a:lvl5pPr marL="1261265" indent="0">
              <a:buNone/>
              <a:defRPr sz="1385"/>
            </a:lvl5pPr>
            <a:lvl6pPr marL="1576588" indent="0">
              <a:buNone/>
              <a:defRPr sz="1385"/>
            </a:lvl6pPr>
            <a:lvl7pPr marL="1891904" indent="0">
              <a:buNone/>
              <a:defRPr sz="1385"/>
            </a:lvl7pPr>
            <a:lvl8pPr marL="2207225" indent="0">
              <a:buNone/>
              <a:defRPr sz="1385"/>
            </a:lvl8pPr>
            <a:lvl9pPr marL="2522543" indent="0">
              <a:buNone/>
              <a:defRPr sz="1385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2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47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5036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5036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03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1349" y="301"/>
            <a:ext cx="7683499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3" name="Rak 7"/>
          <p:cNvCxnSpPr/>
          <p:nvPr userDrawn="1"/>
        </p:nvCxnSpPr>
        <p:spPr>
          <a:xfrm>
            <a:off x="-434760" y="1452400"/>
            <a:ext cx="129285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3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81000"/>
            <a:ext cx="10972800" cy="4345166"/>
          </a:xfrm>
        </p:spPr>
        <p:txBody>
          <a:bodyPr lIns="9000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636088-FAD8-024C-A1D7-D74763A458C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48251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D9470-03DC-FB43-B831-D8BEB3394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282D3D-8FD4-E041-9B14-07B58C6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852DFA2-0FC7-BC44-83D5-11A0ECDA5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Avoid text less than 16 points.</a:t>
            </a:r>
          </a:p>
          <a:p>
            <a:pPr lvl="0"/>
            <a:r>
              <a:rPr lang="en-US" noProof="0" dirty="0"/>
              <a:t>Always use Calibri font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/>
          <a:p>
            <a:fld id="{3C7D23FA-05C4-4CC1-B281-2F815585BC1C}" type="datetime1">
              <a:rPr lang="en-GB" noProof="0" smtClean="0"/>
              <a:pPr/>
              <a:t>14/05/2019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/>
          <a:p>
            <a:r>
              <a:rPr lang="en-GB" dirty="0"/>
              <a:t>© European Spallation Source ERIC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49880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sv-SE" dirty="0" err="1" smtClean="0"/>
              <a:t>Annual</a:t>
            </a:r>
            <a:r>
              <a:rPr lang="sv-SE" dirty="0" smtClean="0"/>
              <a:t> Review 2018 – </a:t>
            </a:r>
            <a:r>
              <a:rPr lang="sv-SE" dirty="0" err="1" smtClean="0"/>
              <a:t>worksite</a:t>
            </a:r>
            <a:r>
              <a:rPr lang="sv-SE" dirty="0" smtClean="0"/>
              <a:t> </a:t>
            </a:r>
            <a:r>
              <a:rPr lang="sv-SE" dirty="0" err="1" smtClean="0"/>
              <a:t>safety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551115BC-487E-4422-894C-CB7CD3E7922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319530"/>
            <a:ext cx="1464163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2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76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1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0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2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8360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3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7" y="4407120"/>
            <a:ext cx="10363200" cy="1362076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7" y="2906723"/>
            <a:ext cx="10363200" cy="150018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5314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0630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594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126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7658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190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0722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2254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5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pPr/>
              <a:t>14/05/2019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9" r:id="rId5"/>
    <p:sldLayoutId id="2147483670" r:id="rId6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090" tIns="45549" rIns="91090" bIns="45549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090" tIns="45549" rIns="91090" bIns="45549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4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2019-05-14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748"/>
            <a:ext cx="3860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ctr" defTabSz="315314" rtl="0" eaLnBrk="1" latinLnBrk="0" hangingPunct="1">
        <a:spcBef>
          <a:spcPct val="0"/>
        </a:spcBef>
        <a:buNone/>
        <a:defRPr sz="30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484" indent="-236484" algn="l" defTabSz="315314" rtl="0" eaLnBrk="1" latinLnBrk="0" hangingPunct="1">
        <a:spcBef>
          <a:spcPct val="20000"/>
        </a:spcBef>
        <a:buFont typeface="Arial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12390" indent="-197066" algn="l" defTabSz="315314" rtl="0" eaLnBrk="1" latinLnBrk="0" hangingPunct="1">
        <a:spcBef>
          <a:spcPct val="20000"/>
        </a:spcBef>
        <a:buFont typeface="Arial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788276" indent="-157655" algn="l" defTabSz="315314" rtl="0" eaLnBrk="1" latinLnBrk="0" hangingPunct="1">
        <a:spcBef>
          <a:spcPct val="20000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103609" indent="-157655" algn="l" defTabSz="315314" rtl="0" eaLnBrk="1" latinLnBrk="0" hangingPunct="1">
        <a:spcBef>
          <a:spcPct val="20000"/>
        </a:spcBef>
        <a:buFont typeface="Arial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18929" indent="-157655" algn="l" defTabSz="315314" rtl="0" eaLnBrk="1" latinLnBrk="0" hangingPunct="1">
        <a:spcBef>
          <a:spcPct val="20000"/>
        </a:spcBef>
        <a:buFont typeface="Arial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34244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49560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64882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80197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531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063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5947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126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76588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190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0722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22543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dirty="0" smtClean="0"/>
              <a:t>Incidents and Incident management @ ESS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293096"/>
            <a:ext cx="6400800" cy="1270992"/>
          </a:xfrm>
        </p:spPr>
        <p:txBody>
          <a:bodyPr>
            <a:noAutofit/>
          </a:bodyPr>
          <a:lstStyle/>
          <a:p>
            <a:pPr defTabSz="315314"/>
            <a:r>
              <a:rPr lang="sv-SE" sz="1800" dirty="0" smtClean="0">
                <a:solidFill>
                  <a:srgbClr val="FFFFFF"/>
                </a:solidFill>
              </a:rPr>
              <a:t>Helen Boyer </a:t>
            </a:r>
            <a:endParaRPr lang="sv-SE" sz="1800" dirty="0">
              <a:solidFill>
                <a:srgbClr val="FFFFFF"/>
              </a:solidFill>
            </a:endParaRPr>
          </a:p>
          <a:p>
            <a:pPr defTabSz="315314"/>
            <a:r>
              <a:rPr lang="sv-SE" sz="1800" dirty="0" smtClean="0">
                <a:solidFill>
                  <a:srgbClr val="FFFFFF"/>
                </a:solidFill>
              </a:rPr>
              <a:t>OHS Group </a:t>
            </a:r>
            <a:r>
              <a:rPr lang="sv-SE" sz="1800" dirty="0" err="1" smtClean="0">
                <a:solidFill>
                  <a:srgbClr val="FFFFFF"/>
                </a:solidFill>
              </a:rPr>
              <a:t>leader</a:t>
            </a:r>
            <a:endParaRPr lang="en-US" sz="1800" dirty="0">
              <a:solidFill>
                <a:prstClr val="white"/>
              </a:solidFill>
            </a:endParaRP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European Spallation Source ERIC</a:t>
            </a: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6980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9518848" cy="562074"/>
          </a:xfrm>
        </p:spPr>
        <p:txBody>
          <a:bodyPr/>
          <a:lstStyle/>
          <a:p>
            <a:r>
              <a:rPr lang="en-US" dirty="0"/>
              <a:t>Oxygen Deficiency Hazard (</a:t>
            </a:r>
            <a:r>
              <a:rPr lang="sv-SE" dirty="0"/>
              <a:t>ODH) incidents -  Nitrogen ingress </a:t>
            </a:r>
            <a:r>
              <a:rPr lang="sv-SE" dirty="0" err="1"/>
              <a:t>into</a:t>
            </a:r>
            <a:r>
              <a:rPr lang="sv-SE" dirty="0"/>
              <a:t> </a:t>
            </a:r>
            <a:r>
              <a:rPr lang="sv-SE" dirty="0" err="1"/>
              <a:t>working</a:t>
            </a:r>
            <a:r>
              <a:rPr lang="sv-SE" dirty="0"/>
              <a:t>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err="1" smtClean="0"/>
              <a:t>Recommendations</a:t>
            </a:r>
            <a:r>
              <a:rPr lang="sv-SE" dirty="0" smtClean="0"/>
              <a:t> from incident </a:t>
            </a:r>
            <a:r>
              <a:rPr lang="sv-SE" dirty="0" err="1" smtClean="0"/>
              <a:t>investigation</a:t>
            </a:r>
            <a:r>
              <a:rPr lang="sv-SE" dirty="0" smtClean="0"/>
              <a:t> </a:t>
            </a:r>
            <a:r>
              <a:rPr lang="sv-SE" dirty="0" err="1" smtClean="0"/>
              <a:t>included</a:t>
            </a:r>
            <a:r>
              <a:rPr lang="sv-SE" dirty="0" smtClean="0"/>
              <a:t>: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ODH alarm </a:t>
            </a:r>
            <a:r>
              <a:rPr lang="sv-SE" dirty="0" err="1" smtClean="0"/>
              <a:t>outside</a:t>
            </a:r>
            <a:r>
              <a:rPr lang="sv-SE" dirty="0" smtClean="0"/>
              <a:t> </a:t>
            </a:r>
            <a:r>
              <a:rPr lang="sv-SE" dirty="0" err="1" smtClean="0"/>
              <a:t>dogshed</a:t>
            </a:r>
            <a:r>
              <a:rPr lang="sv-SE" dirty="0" smtClean="0"/>
              <a:t> area</a:t>
            </a:r>
          </a:p>
          <a:p>
            <a:r>
              <a:rPr lang="sv-SE" dirty="0" err="1" smtClean="0"/>
              <a:t>Repositioning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alarm </a:t>
            </a:r>
            <a:r>
              <a:rPr lang="sv-SE" dirty="0" err="1" smtClean="0"/>
              <a:t>detection</a:t>
            </a:r>
            <a:endParaRPr lang="sv-SE" dirty="0" smtClean="0"/>
          </a:p>
          <a:p>
            <a:r>
              <a:rPr lang="sv-SE" dirty="0" err="1" smtClean="0"/>
              <a:t>Redesign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exhaust</a:t>
            </a:r>
            <a:r>
              <a:rPr lang="sv-SE" dirty="0" smtClean="0"/>
              <a:t> </a:t>
            </a:r>
            <a:r>
              <a:rPr lang="sv-SE" dirty="0" err="1" smtClean="0"/>
              <a:t>pipework</a:t>
            </a:r>
            <a:endParaRPr lang="sv-SE" dirty="0" smtClean="0"/>
          </a:p>
          <a:p>
            <a:r>
              <a:rPr lang="sv-SE" dirty="0" err="1" smtClean="0"/>
              <a:t>Improved</a:t>
            </a:r>
            <a:r>
              <a:rPr lang="sv-SE" dirty="0" smtClean="0"/>
              <a:t> </a:t>
            </a:r>
            <a:r>
              <a:rPr lang="sv-SE" dirty="0" err="1" smtClean="0"/>
              <a:t>sealing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pipework</a:t>
            </a:r>
            <a:endParaRPr lang="sv-SE" dirty="0" smtClean="0"/>
          </a:p>
          <a:p>
            <a:r>
              <a:rPr lang="sv-SE" dirty="0" err="1" smtClean="0"/>
              <a:t>Ensure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modifications</a:t>
            </a:r>
            <a:r>
              <a:rPr lang="sv-SE" dirty="0" smtClean="0"/>
              <a:t> to design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considered</a:t>
            </a:r>
            <a:r>
              <a:rPr lang="sv-SE" dirty="0" smtClean="0"/>
              <a:t> by all </a:t>
            </a:r>
            <a:r>
              <a:rPr lang="sv-SE" dirty="0" err="1" smtClean="0"/>
              <a:t>parties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8544272" y="4217746"/>
            <a:ext cx="2759710" cy="207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98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Oxygen Deficiency Hazard (</a:t>
            </a:r>
            <a:r>
              <a:rPr lang="sv-SE" dirty="0" smtClean="0"/>
              <a:t>ODH) incidents – Power </a:t>
            </a:r>
            <a:r>
              <a:rPr lang="sv-SE" dirty="0" err="1" smtClean="0"/>
              <a:t>failure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Alarm </a:t>
            </a:r>
            <a:r>
              <a:rPr lang="en-US" dirty="0"/>
              <a:t>of an </a:t>
            </a:r>
            <a:r>
              <a:rPr lang="en-US" dirty="0" smtClean="0"/>
              <a:t>oxygen deficiency hazard (ODH) </a:t>
            </a:r>
            <a:r>
              <a:rPr lang="en-US" dirty="0"/>
              <a:t>monitoring system due to loss of electrical </a:t>
            </a:r>
            <a:r>
              <a:rPr lang="en-US" dirty="0" smtClean="0"/>
              <a:t>power</a:t>
            </a:r>
          </a:p>
          <a:p>
            <a:r>
              <a:rPr lang="en-US" dirty="0" smtClean="0"/>
              <a:t>Lessons learned:</a:t>
            </a:r>
          </a:p>
          <a:p>
            <a:pPr lvl="1"/>
            <a:r>
              <a:rPr lang="sv-SE" dirty="0" smtClean="0"/>
              <a:t>UPS </a:t>
            </a:r>
            <a:r>
              <a:rPr lang="sv-SE" dirty="0" err="1" smtClean="0"/>
              <a:t>power</a:t>
            </a:r>
            <a:r>
              <a:rPr lang="sv-SE" dirty="0" smtClean="0"/>
              <a:t> to be </a:t>
            </a:r>
            <a:r>
              <a:rPr lang="sv-SE" dirty="0" err="1" smtClean="0"/>
              <a:t>provided</a:t>
            </a:r>
            <a:r>
              <a:rPr lang="sv-SE" dirty="0" smtClean="0"/>
              <a:t> as </a:t>
            </a:r>
            <a:r>
              <a:rPr lang="sv-SE" dirty="0" err="1" smtClean="0"/>
              <a:t>soon</a:t>
            </a:r>
            <a:r>
              <a:rPr lang="sv-SE" dirty="0" smtClean="0"/>
              <a:t> as </a:t>
            </a:r>
            <a:r>
              <a:rPr lang="sv-SE" dirty="0" err="1" smtClean="0"/>
              <a:t>possible</a:t>
            </a:r>
            <a:r>
              <a:rPr lang="sv-SE" dirty="0" smtClean="0"/>
              <a:t>. </a:t>
            </a:r>
          </a:p>
          <a:p>
            <a:pPr lvl="1"/>
            <a:r>
              <a:rPr lang="sv-SE" dirty="0" err="1" smtClean="0"/>
              <a:t>Procedures</a:t>
            </a:r>
            <a:r>
              <a:rPr lang="sv-SE" dirty="0" smtClean="0"/>
              <a:t> </a:t>
            </a:r>
            <a:r>
              <a:rPr lang="sv-SE" dirty="0" err="1" smtClean="0"/>
              <a:t>needed</a:t>
            </a:r>
            <a:r>
              <a:rPr lang="sv-SE" dirty="0" smtClean="0"/>
              <a:t> to </a:t>
            </a:r>
            <a:r>
              <a:rPr lang="sv-SE" dirty="0" err="1" smtClean="0"/>
              <a:t>ensure</a:t>
            </a:r>
            <a:r>
              <a:rPr lang="sv-SE" dirty="0" smtClean="0"/>
              <a:t> an operator </a:t>
            </a:r>
            <a:r>
              <a:rPr lang="sv-SE" dirty="0" err="1" smtClean="0"/>
              <a:t>does</a:t>
            </a:r>
            <a:r>
              <a:rPr lang="sv-SE" dirty="0" smtClean="0"/>
              <a:t> not </a:t>
            </a:r>
            <a:r>
              <a:rPr lang="sv-SE" dirty="0" err="1" smtClean="0"/>
              <a:t>enter</a:t>
            </a:r>
            <a:r>
              <a:rPr lang="sv-SE" dirty="0" smtClean="0"/>
              <a:t> a </a:t>
            </a:r>
            <a:r>
              <a:rPr lang="sv-SE" dirty="0" err="1" smtClean="0"/>
              <a:t>building</a:t>
            </a:r>
            <a:r>
              <a:rPr lang="sv-SE" dirty="0" smtClean="0"/>
              <a:t> </a:t>
            </a:r>
            <a:r>
              <a:rPr lang="sv-SE" dirty="0" err="1" smtClean="0"/>
              <a:t>when</a:t>
            </a:r>
            <a:r>
              <a:rPr lang="sv-SE" dirty="0" smtClean="0"/>
              <a:t> the ODH monitors </a:t>
            </a:r>
            <a:r>
              <a:rPr lang="sv-SE" dirty="0" err="1" smtClean="0"/>
              <a:t>are</a:t>
            </a:r>
            <a:r>
              <a:rPr lang="sv-SE" dirty="0" smtClean="0"/>
              <a:t> not </a:t>
            </a:r>
            <a:r>
              <a:rPr lang="sv-SE" dirty="0" err="1" smtClean="0"/>
              <a:t>working</a:t>
            </a:r>
            <a:r>
              <a:rPr lang="sv-SE" dirty="0"/>
              <a:t> </a:t>
            </a:r>
            <a:r>
              <a:rPr lang="sv-SE" dirty="0" err="1" smtClean="0"/>
              <a:t>following</a:t>
            </a:r>
            <a:r>
              <a:rPr lang="sv-SE" dirty="0" smtClean="0"/>
              <a:t> a </a:t>
            </a:r>
            <a:r>
              <a:rPr lang="sv-SE" dirty="0" err="1" smtClean="0"/>
              <a:t>power</a:t>
            </a:r>
            <a:r>
              <a:rPr lang="sv-SE" dirty="0" smtClean="0"/>
              <a:t> </a:t>
            </a:r>
            <a:r>
              <a:rPr lang="sv-SE" dirty="0" err="1" smtClean="0"/>
              <a:t>failure</a:t>
            </a:r>
            <a:r>
              <a:rPr lang="sv-SE" dirty="0" smtClean="0"/>
              <a:t>.</a:t>
            </a:r>
          </a:p>
          <a:p>
            <a:pPr lvl="1"/>
            <a:r>
              <a:rPr lang="sv-SE" dirty="0" smtClean="0"/>
              <a:t>ODH alarms to be sent to </a:t>
            </a:r>
            <a:r>
              <a:rPr lang="sv-SE" dirty="0" err="1" smtClean="0"/>
              <a:t>security</a:t>
            </a:r>
            <a:r>
              <a:rPr lang="sv-SE" dirty="0" smtClean="0"/>
              <a:t> </a:t>
            </a:r>
            <a:r>
              <a:rPr lang="sv-SE" dirty="0" err="1" smtClean="0"/>
              <a:t>company</a:t>
            </a:r>
            <a:r>
              <a:rPr lang="sv-SE" dirty="0" smtClean="0"/>
              <a:t> so the gate </a:t>
            </a:r>
            <a:r>
              <a:rPr lang="sv-SE" dirty="0" err="1" smtClean="0"/>
              <a:t>guard</a:t>
            </a:r>
            <a:r>
              <a:rPr lang="sv-SE" dirty="0" smtClean="0"/>
              <a:t> is </a:t>
            </a:r>
            <a:r>
              <a:rPr lang="sv-SE" dirty="0" err="1" smtClean="0"/>
              <a:t>aware</a:t>
            </a:r>
            <a:r>
              <a:rPr lang="sv-SE" dirty="0" smtClean="0"/>
              <a:t> </a:t>
            </a:r>
            <a:r>
              <a:rPr lang="sv-SE" dirty="0" err="1" smtClean="0"/>
              <a:t>if</a:t>
            </a:r>
            <a:r>
              <a:rPr lang="sv-SE" dirty="0" smtClean="0"/>
              <a:t> an alarm </a:t>
            </a:r>
            <a:r>
              <a:rPr lang="sv-SE" dirty="0" err="1" smtClean="0"/>
              <a:t>activates</a:t>
            </a:r>
            <a:r>
              <a:rPr lang="sv-SE" dirty="0" smtClean="0"/>
              <a:t>.</a:t>
            </a:r>
          </a:p>
          <a:p>
            <a:pPr lvl="1"/>
            <a:endParaRPr lang="sv-S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620" y="4275754"/>
            <a:ext cx="5578760" cy="235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3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ODH incidents – </a:t>
            </a:r>
            <a:r>
              <a:rPr lang="sv-SE" dirty="0" err="1" smtClean="0"/>
              <a:t>welding</a:t>
            </a:r>
            <a:r>
              <a:rPr lang="sv-SE" dirty="0" smtClean="0"/>
              <a:t> </a:t>
            </a:r>
            <a:r>
              <a:rPr lang="sv-SE" dirty="0" err="1" smtClean="0"/>
              <a:t>plug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81000"/>
            <a:ext cx="8006680" cy="1806327"/>
          </a:xfrm>
        </p:spPr>
        <p:txBody>
          <a:bodyPr/>
          <a:lstStyle/>
          <a:p>
            <a:r>
              <a:rPr lang="en-US" dirty="0"/>
              <a:t>During the regeneration process of one of the dryers, nitrogen was released into the safety relief header. The discharge port at the outside building was discovered to be blocked by a welding plug, (which had been left behind by the piping manufacturer). A large amount of </a:t>
            </a:r>
            <a:r>
              <a:rPr lang="en-US" dirty="0" smtClean="0"/>
              <a:t>gaseous </a:t>
            </a:r>
            <a:r>
              <a:rPr lang="en-US" dirty="0"/>
              <a:t>nitrogen blew off </a:t>
            </a:r>
            <a:r>
              <a:rPr lang="en-US" dirty="0" smtClean="0"/>
              <a:t>into the compressor </a:t>
            </a:r>
            <a:r>
              <a:rPr lang="en-US" dirty="0"/>
              <a:t>hall. The ODH </a:t>
            </a:r>
            <a:r>
              <a:rPr lang="en-US" dirty="0" smtClean="0"/>
              <a:t>alarms were triggered, 17.6% recorded.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328" y="4009027"/>
            <a:ext cx="2691338" cy="26268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3444" y="3556347"/>
            <a:ext cx="7358608" cy="25202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endParaRPr lang="sv-SE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15000" y="3819604"/>
            <a:ext cx="6984776" cy="239293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/>
          </a:bodyPr>
          <a:lstStyle/>
          <a:p>
            <a:pPr lvl="1"/>
            <a:r>
              <a:rPr lang="en-US" dirty="0"/>
              <a:t>Observations:</a:t>
            </a:r>
          </a:p>
          <a:p>
            <a:pPr marL="1328737" lvl="2" indent="-342900">
              <a:buFont typeface="+mj-lt"/>
              <a:buAutoNum type="alphaLcPeriod"/>
            </a:pPr>
            <a:r>
              <a:rPr lang="en-GB" dirty="0"/>
              <a:t>When the ventilation system is on maximum, as required when there is a leak, the doors exiting the building are very difficult to open. Changes have been made to the positioning of the </a:t>
            </a:r>
            <a:r>
              <a:rPr lang="en-GB" dirty="0" smtClean="0"/>
              <a:t>sensor to ensure doors can be easily opened</a:t>
            </a:r>
            <a:endParaRPr lang="en-GB" dirty="0"/>
          </a:p>
          <a:p>
            <a:pPr marL="1328737" lvl="2" indent="-342900">
              <a:buFont typeface="+mj-lt"/>
              <a:buAutoNum type="alphaLcPeriod"/>
            </a:pPr>
            <a:r>
              <a:rPr lang="en-US" dirty="0"/>
              <a:t>Some technicians working in the area were not immediately aware of an alarm since the compressor is running at high noise levels  - </a:t>
            </a:r>
            <a:r>
              <a:rPr lang="en-US" dirty="0" smtClean="0"/>
              <a:t>additional ODH lights installed</a:t>
            </a:r>
            <a:endParaRPr lang="en-US" dirty="0"/>
          </a:p>
          <a:p>
            <a:pPr algn="l"/>
            <a:endParaRPr lang="sv-SE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20334" y="6195621"/>
            <a:ext cx="7488832" cy="880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r>
              <a:rPr lang="sv-SE" sz="2000" dirty="0" smtClean="0"/>
              <a:t>Meeting </a:t>
            </a:r>
            <a:r>
              <a:rPr lang="sv-SE" sz="2000" dirty="0" err="1" smtClean="0"/>
              <a:t>held</a:t>
            </a:r>
            <a:r>
              <a:rPr lang="sv-SE" sz="2000" dirty="0" smtClean="0"/>
              <a:t> to </a:t>
            </a:r>
            <a:r>
              <a:rPr lang="sv-SE" sz="2000" dirty="0" err="1" smtClean="0"/>
              <a:t>investigate</a:t>
            </a:r>
            <a:r>
              <a:rPr lang="sv-SE" sz="2000" dirty="0" smtClean="0"/>
              <a:t> incident </a:t>
            </a:r>
            <a:r>
              <a:rPr lang="sv-SE" sz="2000" dirty="0" err="1" smtClean="0"/>
              <a:t>with</a:t>
            </a:r>
            <a:r>
              <a:rPr lang="sv-SE" sz="2000" dirty="0" smtClean="0"/>
              <a:t> all </a:t>
            </a:r>
            <a:r>
              <a:rPr lang="sv-SE" sz="2000" dirty="0" err="1" smtClean="0"/>
              <a:t>parties</a:t>
            </a:r>
            <a:r>
              <a:rPr lang="sv-SE" sz="2000" dirty="0" smtClean="0"/>
              <a:t> </a:t>
            </a:r>
            <a:r>
              <a:rPr lang="sv-SE" sz="2000" dirty="0" err="1" smtClean="0"/>
              <a:t>involved</a:t>
            </a:r>
            <a:endParaRPr lang="sv-SE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5769" y="1710012"/>
            <a:ext cx="3273898" cy="243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4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ODH Incidents – </a:t>
            </a:r>
            <a:r>
              <a:rPr lang="sv-SE" dirty="0" err="1" smtClean="0"/>
              <a:t>incorrrect</a:t>
            </a:r>
            <a:r>
              <a:rPr lang="sv-SE" dirty="0" smtClean="0"/>
              <a:t> </a:t>
            </a:r>
            <a:r>
              <a:rPr lang="sv-SE" dirty="0" err="1" smtClean="0"/>
              <a:t>dryer</a:t>
            </a:r>
            <a:r>
              <a:rPr lang="sv-SE" dirty="0" smtClean="0"/>
              <a:t> </a:t>
            </a:r>
            <a:r>
              <a:rPr lang="sv-SE" dirty="0" err="1" smtClean="0"/>
              <a:t>depressurisation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81000"/>
            <a:ext cx="5846440" cy="434516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Incorrectly performed </a:t>
            </a:r>
            <a:r>
              <a:rPr lang="en-US" sz="2000" dirty="0"/>
              <a:t>dryer </a:t>
            </a:r>
            <a:r>
              <a:rPr lang="en-US" sz="2000" dirty="0" err="1" smtClean="0"/>
              <a:t>depressurisation</a:t>
            </a:r>
            <a:r>
              <a:rPr lang="en-US" sz="2000" dirty="0" smtClean="0"/>
              <a:t> </a:t>
            </a:r>
            <a:r>
              <a:rPr lang="en-US" sz="2000" dirty="0"/>
              <a:t>(in &lt;1 second instead ~15 minutes) caused pipe </a:t>
            </a:r>
            <a:r>
              <a:rPr lang="en-US" sz="2000" dirty="0" smtClean="0"/>
              <a:t>disconnection, </a:t>
            </a:r>
          </a:p>
          <a:p>
            <a:r>
              <a:rPr lang="en-US" sz="2000" dirty="0" smtClean="0"/>
              <a:t>serious pressure relief incident</a:t>
            </a:r>
            <a:endParaRPr lang="en-US" sz="2000" dirty="0"/>
          </a:p>
          <a:p>
            <a:r>
              <a:rPr lang="en-US" sz="2000" dirty="0">
                <a:sym typeface="Wingdings" pitchFamily="2" charset="2"/>
              </a:rPr>
              <a:t>ODH Warning (sensor position 6 &lt; 19.5 % for ~40-50 seconds) and </a:t>
            </a:r>
          </a:p>
          <a:p>
            <a:r>
              <a:rPr lang="en-US" sz="2000" dirty="0">
                <a:sym typeface="Wingdings" pitchFamily="2" charset="2"/>
              </a:rPr>
              <a:t>Fire alarm (presumably caused by oil </a:t>
            </a:r>
            <a:r>
              <a:rPr lang="en-US" sz="2000" dirty="0" err="1">
                <a:sym typeface="Wingdings" pitchFamily="2" charset="2"/>
              </a:rPr>
              <a:t>vapour</a:t>
            </a:r>
            <a:r>
              <a:rPr lang="en-US" sz="2000" dirty="0">
                <a:sym typeface="Wingdings" pitchFamily="2" charset="2"/>
              </a:rPr>
              <a:t> cloud)</a:t>
            </a:r>
          </a:p>
          <a:p>
            <a:endParaRPr lang="en-US" sz="2000" dirty="0">
              <a:sym typeface="Wingdings" pitchFamily="2" charset="2"/>
            </a:endParaRP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6B8690-A817-9C47-87B7-729E178C43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00" y="4293095"/>
            <a:ext cx="1894023" cy="25253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80AAB5-4ABC-E945-836A-99F2EBE6A6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83309" y="4606584"/>
            <a:ext cx="2507914" cy="1880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040" y="1761587"/>
            <a:ext cx="4608512" cy="472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5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ODH Incidents – </a:t>
            </a:r>
            <a:r>
              <a:rPr lang="sv-SE" dirty="0" err="1"/>
              <a:t>incorrrect</a:t>
            </a:r>
            <a:r>
              <a:rPr lang="sv-SE" dirty="0"/>
              <a:t> </a:t>
            </a:r>
            <a:r>
              <a:rPr lang="sv-SE" dirty="0" err="1"/>
              <a:t>dryer</a:t>
            </a:r>
            <a:r>
              <a:rPr lang="sv-SE" dirty="0"/>
              <a:t> </a:t>
            </a:r>
            <a:r>
              <a:rPr lang="sv-SE" dirty="0" err="1" smtClean="0"/>
              <a:t>depressurisation</a:t>
            </a:r>
            <a:r>
              <a:rPr lang="sv-SE" dirty="0" smtClean="0"/>
              <a:t>, actions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en-GB" sz="2400" dirty="0"/>
              <a:t>Immediate stop of commissioning and machinery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v-SE" sz="2400" dirty="0" err="1"/>
              <a:t>Removing</a:t>
            </a:r>
            <a:r>
              <a:rPr lang="sv-SE" sz="2400" dirty="0"/>
              <a:t> </a:t>
            </a:r>
            <a:r>
              <a:rPr lang="sv-SE" sz="2400" dirty="0" err="1"/>
              <a:t>root</a:t>
            </a:r>
            <a:r>
              <a:rPr lang="sv-SE" sz="2400" dirty="0"/>
              <a:t> cause by putting a blind </a:t>
            </a:r>
            <a:r>
              <a:rPr lang="sv-SE" sz="2400" dirty="0" err="1"/>
              <a:t>flange</a:t>
            </a:r>
            <a:r>
              <a:rPr lang="sv-SE" sz="2400" dirty="0"/>
              <a:t> on the </a:t>
            </a:r>
            <a:r>
              <a:rPr lang="sv-SE" sz="2400" dirty="0" err="1"/>
              <a:t>safety</a:t>
            </a:r>
            <a:r>
              <a:rPr lang="sv-SE" sz="2400" dirty="0"/>
              <a:t> relief </a:t>
            </a:r>
            <a:r>
              <a:rPr lang="sv-SE" sz="2400" dirty="0" err="1" smtClean="0"/>
              <a:t>header</a:t>
            </a:r>
            <a:r>
              <a:rPr lang="sv-SE" sz="2400" dirty="0" smtClean="0"/>
              <a:t>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v-SE" sz="2400" dirty="0" smtClean="0"/>
              <a:t>Check for </a:t>
            </a:r>
            <a:r>
              <a:rPr lang="sv-SE" sz="2400" dirty="0" err="1" smtClean="0"/>
              <a:t>further</a:t>
            </a:r>
            <a:r>
              <a:rPr lang="sv-SE" sz="2400" dirty="0" smtClean="0"/>
              <a:t> </a:t>
            </a:r>
            <a:r>
              <a:rPr lang="sv-SE" sz="2400" dirty="0" err="1"/>
              <a:t>flow</a:t>
            </a:r>
            <a:r>
              <a:rPr lang="sv-SE" sz="2400" dirty="0"/>
              <a:t> </a:t>
            </a:r>
            <a:r>
              <a:rPr lang="sv-SE" sz="2400" dirty="0" err="1"/>
              <a:t>restrictions</a:t>
            </a:r>
            <a:r>
              <a:rPr lang="sv-SE" sz="2400" dirty="0"/>
              <a:t> </a:t>
            </a:r>
          </a:p>
          <a:p>
            <a:pPr marL="514350" indent="-514350" algn="just">
              <a:buFont typeface="+mj-lt"/>
              <a:buAutoNum type="arabicPeriod" startAt="4"/>
            </a:pPr>
            <a:r>
              <a:rPr lang="sv-SE" sz="2400" dirty="0"/>
              <a:t>Design </a:t>
            </a:r>
            <a:r>
              <a:rPr lang="sv-SE" sz="2400" dirty="0" err="1"/>
              <a:t>of</a:t>
            </a:r>
            <a:r>
              <a:rPr lang="sv-SE" sz="2400" dirty="0"/>
              <a:t> a </a:t>
            </a:r>
            <a:r>
              <a:rPr lang="sv-SE" sz="2400" dirty="0" err="1"/>
              <a:t>separate</a:t>
            </a:r>
            <a:r>
              <a:rPr lang="sv-SE" sz="2400" dirty="0"/>
              <a:t> </a:t>
            </a:r>
            <a:r>
              <a:rPr lang="sv-SE" sz="2400" dirty="0" err="1"/>
              <a:t>safety</a:t>
            </a:r>
            <a:r>
              <a:rPr lang="sv-SE" sz="2400" dirty="0"/>
              <a:t> relief </a:t>
            </a:r>
            <a:r>
              <a:rPr lang="sv-SE" sz="2400" dirty="0" err="1"/>
              <a:t>line</a:t>
            </a:r>
            <a:r>
              <a:rPr lang="sv-SE" sz="2400" dirty="0"/>
              <a:t> </a:t>
            </a:r>
            <a:r>
              <a:rPr lang="sv-SE" sz="2400" dirty="0" err="1"/>
              <a:t>only</a:t>
            </a:r>
            <a:r>
              <a:rPr lang="sv-SE" sz="2400" dirty="0"/>
              <a:t> for the gas bag relief  </a:t>
            </a:r>
            <a:endParaRPr lang="sv-SE" sz="2400" dirty="0" smtClean="0"/>
          </a:p>
          <a:p>
            <a:pPr marL="514350" indent="-514350" algn="just">
              <a:buFont typeface="+mj-lt"/>
              <a:buAutoNum type="arabicPeriod" startAt="4"/>
            </a:pPr>
            <a:r>
              <a:rPr lang="sv-SE" sz="2400" dirty="0" smtClean="0"/>
              <a:t>HAZOP </a:t>
            </a:r>
            <a:r>
              <a:rPr lang="sv-SE" sz="2400" dirty="0" err="1" smtClean="0"/>
              <a:t>of</a:t>
            </a:r>
            <a:r>
              <a:rPr lang="sv-SE" sz="2400" dirty="0" smtClean="0"/>
              <a:t> </a:t>
            </a:r>
            <a:r>
              <a:rPr lang="sv-SE" sz="2400" dirty="0" err="1" smtClean="0"/>
              <a:t>dryer</a:t>
            </a:r>
            <a:r>
              <a:rPr lang="sv-SE" sz="2400" dirty="0" smtClean="0"/>
              <a:t> system (</a:t>
            </a:r>
            <a:r>
              <a:rPr lang="sv-SE" sz="2400" dirty="0" err="1" smtClean="0"/>
              <a:t>planned</a:t>
            </a:r>
            <a:r>
              <a:rPr lang="sv-SE" sz="2400" dirty="0" smtClean="0"/>
              <a:t>)</a:t>
            </a:r>
            <a:endParaRPr lang="en-US" sz="2400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Communication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lessons</a:t>
            </a:r>
            <a:r>
              <a:rPr lang="sv-SE" dirty="0" smtClean="0"/>
              <a:t> </a:t>
            </a:r>
            <a:r>
              <a:rPr lang="sv-SE" dirty="0" err="1" smtClean="0"/>
              <a:t>learned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Local</a:t>
            </a:r>
            <a:r>
              <a:rPr lang="sv-SE" dirty="0" smtClean="0"/>
              <a:t> briefings</a:t>
            </a:r>
          </a:p>
          <a:p>
            <a:r>
              <a:rPr lang="sv-SE" dirty="0" smtClean="0"/>
              <a:t>Management meetings</a:t>
            </a:r>
          </a:p>
          <a:p>
            <a:r>
              <a:rPr lang="sv-SE" dirty="0" err="1" smtClean="0"/>
              <a:t>Work</a:t>
            </a:r>
            <a:r>
              <a:rPr lang="sv-SE" dirty="0" smtClean="0"/>
              <a:t> Environment </a:t>
            </a:r>
            <a:r>
              <a:rPr lang="sv-SE" dirty="0" err="1" smtClean="0"/>
              <a:t>Committee</a:t>
            </a:r>
            <a:endParaRPr lang="sv-SE" dirty="0" smtClean="0"/>
          </a:p>
          <a:p>
            <a:r>
              <a:rPr lang="sv-SE" dirty="0" err="1" smtClean="0"/>
              <a:t>Crisis</a:t>
            </a:r>
            <a:r>
              <a:rPr lang="sv-SE" dirty="0" smtClean="0"/>
              <a:t> Management team table </a:t>
            </a:r>
            <a:r>
              <a:rPr lang="sv-SE" dirty="0" err="1" smtClean="0"/>
              <a:t>top</a:t>
            </a:r>
            <a:r>
              <a:rPr lang="sv-SE" dirty="0" smtClean="0"/>
              <a:t> </a:t>
            </a:r>
            <a:r>
              <a:rPr lang="sv-SE" dirty="0" err="1" smtClean="0"/>
              <a:t>exercise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2780928"/>
            <a:ext cx="439556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64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Risk </a:t>
            </a:r>
            <a:r>
              <a:rPr lang="sv-SE" dirty="0" err="1" smtClean="0"/>
              <a:t>assessment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Going forward </a:t>
            </a:r>
            <a:r>
              <a:rPr lang="sv-SE" dirty="0" err="1" smtClean="0"/>
              <a:t>trying</a:t>
            </a:r>
            <a:r>
              <a:rPr lang="sv-SE" dirty="0" smtClean="0"/>
              <a:t> to </a:t>
            </a:r>
            <a:r>
              <a:rPr lang="sv-SE" dirty="0" err="1" smtClean="0"/>
              <a:t>identify</a:t>
            </a:r>
            <a:r>
              <a:rPr lang="sv-SE" dirty="0" smtClean="0"/>
              <a:t> </a:t>
            </a:r>
            <a:r>
              <a:rPr lang="sv-SE" dirty="0" err="1" smtClean="0"/>
              <a:t>hazards</a:t>
            </a:r>
            <a:r>
              <a:rPr lang="sv-SE" dirty="0" smtClean="0"/>
              <a:t> </a:t>
            </a:r>
            <a:r>
              <a:rPr lang="sv-SE" dirty="0" err="1" smtClean="0"/>
              <a:t>before</a:t>
            </a:r>
            <a:r>
              <a:rPr lang="sv-SE" dirty="0" smtClean="0"/>
              <a:t> installation </a:t>
            </a:r>
            <a:r>
              <a:rPr lang="sv-SE" dirty="0" err="1" smtClean="0"/>
              <a:t>having</a:t>
            </a:r>
            <a:r>
              <a:rPr lang="sv-SE" dirty="0" smtClean="0"/>
              <a:t> a global risk </a:t>
            </a:r>
            <a:r>
              <a:rPr lang="sv-SE" dirty="0" err="1" smtClean="0"/>
              <a:t>assessment</a:t>
            </a:r>
            <a:r>
              <a:rPr lang="sv-SE" dirty="0" smtClean="0"/>
              <a:t>.</a:t>
            </a:r>
          </a:p>
          <a:p>
            <a:r>
              <a:rPr lang="sv-SE" dirty="0" err="1" smtClean="0"/>
              <a:t>Used</a:t>
            </a:r>
            <a:r>
              <a:rPr lang="sv-SE" dirty="0" smtClean="0"/>
              <a:t> to </a:t>
            </a:r>
            <a:r>
              <a:rPr lang="sv-SE" dirty="0" err="1" smtClean="0"/>
              <a:t>identify</a:t>
            </a:r>
            <a:r>
              <a:rPr lang="sv-SE" dirty="0" smtClean="0"/>
              <a:t> </a:t>
            </a:r>
            <a:r>
              <a:rPr lang="sv-SE" dirty="0" err="1" smtClean="0"/>
              <a:t>safety</a:t>
            </a:r>
            <a:r>
              <a:rPr lang="sv-SE" dirty="0" smtClean="0"/>
              <a:t> </a:t>
            </a:r>
            <a:r>
              <a:rPr lang="sv-SE" dirty="0" err="1" smtClean="0"/>
              <a:t>requirements</a:t>
            </a:r>
            <a:r>
              <a:rPr lang="sv-SE" dirty="0" smtClean="0"/>
              <a:t> for the personal </a:t>
            </a:r>
            <a:r>
              <a:rPr lang="sv-SE" dirty="0" err="1" smtClean="0"/>
              <a:t>safety</a:t>
            </a:r>
            <a:r>
              <a:rPr lang="sv-SE" dirty="0" smtClean="0"/>
              <a:t> system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16</a:t>
            </a:fld>
            <a:endParaRPr lang="sv-S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606434"/>
              </p:ext>
            </p:extLst>
          </p:nvPr>
        </p:nvGraphicFramePr>
        <p:xfrm>
          <a:off x="609600" y="2420888"/>
          <a:ext cx="10814990" cy="4067905"/>
        </p:xfrm>
        <a:graphic>
          <a:graphicData uri="http://schemas.openxmlformats.org/drawingml/2006/table">
            <a:tbl>
              <a:tblPr firstCol="1" lastRow="1" lastCol="1" bandRow="1" bandCol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304258692"/>
                    </a:ext>
                  </a:extLst>
                </a:gridCol>
                <a:gridCol w="1214677">
                  <a:extLst>
                    <a:ext uri="{9D8B030D-6E8A-4147-A177-3AD203B41FA5}">
                      <a16:colId xmlns:a16="http://schemas.microsoft.com/office/drawing/2014/main" val="2916895101"/>
                    </a:ext>
                  </a:extLst>
                </a:gridCol>
                <a:gridCol w="1452506">
                  <a:extLst>
                    <a:ext uri="{9D8B030D-6E8A-4147-A177-3AD203B41FA5}">
                      <a16:colId xmlns:a16="http://schemas.microsoft.com/office/drawing/2014/main" val="866327230"/>
                    </a:ext>
                  </a:extLst>
                </a:gridCol>
                <a:gridCol w="2582233">
                  <a:extLst>
                    <a:ext uri="{9D8B030D-6E8A-4147-A177-3AD203B41FA5}">
                      <a16:colId xmlns:a16="http://schemas.microsoft.com/office/drawing/2014/main" val="1744445296"/>
                    </a:ext>
                  </a:extLst>
                </a:gridCol>
                <a:gridCol w="403474">
                  <a:extLst>
                    <a:ext uri="{9D8B030D-6E8A-4147-A177-3AD203B41FA5}">
                      <a16:colId xmlns:a16="http://schemas.microsoft.com/office/drawing/2014/main" val="769255478"/>
                    </a:ext>
                  </a:extLst>
                </a:gridCol>
                <a:gridCol w="322779">
                  <a:extLst>
                    <a:ext uri="{9D8B030D-6E8A-4147-A177-3AD203B41FA5}">
                      <a16:colId xmlns:a16="http://schemas.microsoft.com/office/drawing/2014/main" val="610449897"/>
                    </a:ext>
                  </a:extLst>
                </a:gridCol>
                <a:gridCol w="322779">
                  <a:extLst>
                    <a:ext uri="{9D8B030D-6E8A-4147-A177-3AD203B41FA5}">
                      <a16:colId xmlns:a16="http://schemas.microsoft.com/office/drawing/2014/main" val="1396408200"/>
                    </a:ext>
                  </a:extLst>
                </a:gridCol>
                <a:gridCol w="2824318">
                  <a:extLst>
                    <a:ext uri="{9D8B030D-6E8A-4147-A177-3AD203B41FA5}">
                      <a16:colId xmlns:a16="http://schemas.microsoft.com/office/drawing/2014/main" val="1351679683"/>
                    </a:ext>
                  </a:extLst>
                </a:gridCol>
                <a:gridCol w="322779">
                  <a:extLst>
                    <a:ext uri="{9D8B030D-6E8A-4147-A177-3AD203B41FA5}">
                      <a16:colId xmlns:a16="http://schemas.microsoft.com/office/drawing/2014/main" val="1220060820"/>
                    </a:ext>
                  </a:extLst>
                </a:gridCol>
                <a:gridCol w="322779">
                  <a:extLst>
                    <a:ext uri="{9D8B030D-6E8A-4147-A177-3AD203B41FA5}">
                      <a16:colId xmlns:a16="http://schemas.microsoft.com/office/drawing/2014/main" val="3210358328"/>
                    </a:ext>
                  </a:extLst>
                </a:gridCol>
                <a:gridCol w="470602">
                  <a:extLst>
                    <a:ext uri="{9D8B030D-6E8A-4147-A177-3AD203B41FA5}">
                      <a16:colId xmlns:a16="http://schemas.microsoft.com/office/drawing/2014/main" val="395613889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No.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Hazard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Cause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</a:t>
                      </a:r>
                      <a:r>
                        <a:rPr lang="sv-SE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16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might</a:t>
                      </a:r>
                      <a:r>
                        <a:rPr lang="sv-SE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be </a:t>
                      </a:r>
                      <a:r>
                        <a:rPr lang="sv-SE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harmed</a:t>
                      </a:r>
                      <a:r>
                        <a:rPr lang="sv-SE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sv-SE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 </a:t>
                      </a:r>
                      <a:r>
                        <a:rPr lang="sv-SE" sz="16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mitigation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767448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1.5.1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ODH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3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Release of helium into bunker (250 L of He per </a:t>
                      </a:r>
                      <a:r>
                        <a:rPr lang="en-GB" sz="135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cryo</a:t>
                      </a:r>
                      <a:r>
                        <a:rPr lang="en-GB" sz="13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module)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3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 oxygen levels in bunker causing ODH symptoms, possibly ultimately death, to personnel in the bunker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to be routed outside bunker from relief valves.</a:t>
                      </a:r>
                      <a:endParaRPr lang="sv-SE" sz="13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3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ODH system and alarm to be installed inside the bunker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256724"/>
                  </a:ext>
                </a:extLst>
              </a:tr>
              <a:tr h="2051681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1.2.1</a:t>
                      </a:r>
                      <a:endParaRPr lang="sv-SE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Pressure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Release of 14 bar pressurised helium in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</a:rPr>
                        <a:t>cryomodules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Breach of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</a:rPr>
                        <a:t>cryomodule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 could lead to pressurised gas being released and injury to personnel in the bunker. 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The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</a:rPr>
                        <a:t>cryomodules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 are inside the vacuum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envelope. 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Safety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Valves and rupture discs are installed on the </a:t>
                      </a:r>
                      <a:r>
                        <a:rPr lang="en-GB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cryomodule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Rupture discs are routed inside G02 outside of the bunker.</a:t>
                      </a:r>
                      <a:endParaRPr lang="sv-SE" sz="16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The safety relief valves go to a gas bag in the compressor hall. 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130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05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Any</a:t>
            </a:r>
            <a:r>
              <a:rPr lang="sv-SE" dirty="0" smtClean="0"/>
              <a:t> </a:t>
            </a:r>
            <a:r>
              <a:rPr lang="sv-SE" dirty="0" err="1" smtClean="0"/>
              <a:t>questions</a:t>
            </a:r>
            <a:endParaRPr lang="sv-S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965" y="1600200"/>
            <a:ext cx="6038069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2715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Overview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 smtClean="0"/>
              <a:t>Health and </a:t>
            </a:r>
            <a:r>
              <a:rPr lang="sv-SE" sz="2800" dirty="0" err="1" smtClean="0"/>
              <a:t>Safety</a:t>
            </a:r>
            <a:r>
              <a:rPr lang="sv-SE" sz="2800" dirty="0" smtClean="0"/>
              <a:t> organisation at ESS</a:t>
            </a:r>
            <a:endParaRPr lang="sv-SE" sz="2800" dirty="0" smtClean="0"/>
          </a:p>
          <a:p>
            <a:r>
              <a:rPr lang="sv-SE" sz="2800" dirty="0" err="1" smtClean="0"/>
              <a:t>Development</a:t>
            </a:r>
            <a:r>
              <a:rPr lang="sv-SE" sz="2800" dirty="0" smtClean="0"/>
              <a:t> </a:t>
            </a:r>
            <a:r>
              <a:rPr lang="sv-SE" sz="2800" dirty="0" err="1" smtClean="0"/>
              <a:t>of</a:t>
            </a:r>
            <a:r>
              <a:rPr lang="sv-SE" sz="2800" dirty="0" smtClean="0"/>
              <a:t> an OHS </a:t>
            </a:r>
            <a:r>
              <a:rPr lang="sv-SE" sz="2800" dirty="0" err="1" smtClean="0"/>
              <a:t>handbook</a:t>
            </a:r>
            <a:r>
              <a:rPr lang="sv-SE" sz="2800" dirty="0" smtClean="0"/>
              <a:t> for ESS</a:t>
            </a:r>
          </a:p>
          <a:p>
            <a:r>
              <a:rPr lang="sv-SE" sz="2800" dirty="0" smtClean="0"/>
              <a:t>Incident </a:t>
            </a:r>
            <a:r>
              <a:rPr lang="sv-SE" sz="2800" dirty="0" err="1" smtClean="0"/>
              <a:t>reporting</a:t>
            </a:r>
            <a:endParaRPr lang="sv-SE" sz="2800" dirty="0" smtClean="0"/>
          </a:p>
          <a:p>
            <a:r>
              <a:rPr lang="sv-SE" sz="2800" dirty="0" err="1" smtClean="0"/>
              <a:t>Examples</a:t>
            </a:r>
            <a:r>
              <a:rPr lang="sv-SE" sz="2800" dirty="0" smtClean="0"/>
              <a:t> </a:t>
            </a:r>
            <a:r>
              <a:rPr lang="sv-SE" sz="2800" dirty="0" err="1" smtClean="0"/>
              <a:t>of</a:t>
            </a:r>
            <a:r>
              <a:rPr lang="sv-SE" sz="2800" dirty="0" smtClean="0"/>
              <a:t> incidents and </a:t>
            </a:r>
            <a:r>
              <a:rPr lang="sv-SE" sz="2800" dirty="0" err="1" smtClean="0"/>
              <a:t>lessons</a:t>
            </a:r>
            <a:r>
              <a:rPr lang="sv-SE" sz="2800" dirty="0" smtClean="0"/>
              <a:t> </a:t>
            </a:r>
            <a:r>
              <a:rPr lang="sv-SE" sz="2800" dirty="0" err="1" smtClean="0"/>
              <a:t>learned</a:t>
            </a:r>
            <a:endParaRPr lang="sv-SE" sz="2800" dirty="0" smtClean="0"/>
          </a:p>
          <a:p>
            <a:r>
              <a:rPr lang="sv-SE" sz="2800" dirty="0" smtClean="0"/>
              <a:t>Communication</a:t>
            </a:r>
          </a:p>
          <a:p>
            <a:r>
              <a:rPr lang="sv-SE" sz="2800" dirty="0" smtClean="0"/>
              <a:t>Risk </a:t>
            </a:r>
            <a:r>
              <a:rPr lang="sv-SE" sz="2800" dirty="0" err="1" smtClean="0"/>
              <a:t>assessment</a:t>
            </a:r>
            <a:endParaRPr lang="sv-SE" sz="2800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593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Elbow Connector 14"/>
          <p:cNvCxnSpPr/>
          <p:nvPr/>
        </p:nvCxnSpPr>
        <p:spPr>
          <a:xfrm rot="5400000">
            <a:off x="2115927" y="4482670"/>
            <a:ext cx="780563" cy="114454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16200000" flipH="1">
            <a:off x="3250197" y="4492945"/>
            <a:ext cx="780563" cy="112399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ESH&amp;Q </a:t>
            </a:r>
            <a:r>
              <a:rPr lang="en-US" dirty="0" smtClean="0"/>
              <a:t>Organization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  <p:sp>
        <p:nvSpPr>
          <p:cNvPr id="7" name="Rounded Rectangle 6"/>
          <p:cNvSpPr/>
          <p:nvPr/>
        </p:nvSpPr>
        <p:spPr>
          <a:xfrm>
            <a:off x="1872994" y="3614122"/>
            <a:ext cx="2410974" cy="1218105"/>
          </a:xfrm>
          <a:prstGeom prst="roundRect">
            <a:avLst/>
          </a:prstGeom>
          <a:solidFill>
            <a:schemeClr val="accent1">
              <a:alpha val="64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prstClr val="white"/>
                </a:solidFill>
              </a:rPr>
              <a:t>ESH </a:t>
            </a:r>
            <a:r>
              <a:rPr lang="en-GB" sz="2400" b="1" dirty="0">
                <a:solidFill>
                  <a:prstClr val="white"/>
                </a:solidFill>
              </a:rPr>
              <a:t>Division</a:t>
            </a:r>
          </a:p>
          <a:p>
            <a:pPr algn="ctr"/>
            <a:r>
              <a:rPr lang="en-GB" sz="1700" i="1" dirty="0" smtClean="0">
                <a:solidFill>
                  <a:prstClr val="white"/>
                </a:solidFill>
              </a:rPr>
              <a:t>Training</a:t>
            </a:r>
          </a:p>
          <a:p>
            <a:pPr algn="ctr"/>
            <a:r>
              <a:rPr lang="en-GB" sz="1700" i="1" dirty="0" smtClean="0">
                <a:solidFill>
                  <a:prstClr val="white"/>
                </a:solidFill>
              </a:rPr>
              <a:t>Environment</a:t>
            </a:r>
          </a:p>
          <a:p>
            <a:pPr algn="ctr"/>
            <a:r>
              <a:rPr lang="en-GB" sz="1700" i="1" dirty="0" smtClean="0">
                <a:solidFill>
                  <a:prstClr val="white"/>
                </a:solidFill>
              </a:rPr>
              <a:t>Radiation Safety</a:t>
            </a:r>
            <a:endParaRPr lang="en-GB" sz="1700" i="1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28184" y="1709687"/>
            <a:ext cx="1800200" cy="936104"/>
          </a:xfrm>
          <a:prstGeom prst="roundRect">
            <a:avLst/>
          </a:prstGeom>
          <a:solidFill>
            <a:schemeClr val="accent1">
              <a:alpha val="64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prstClr val="white"/>
                </a:solidFill>
              </a:rPr>
              <a:t>Security</a:t>
            </a:r>
          </a:p>
          <a:p>
            <a:pPr algn="ctr"/>
            <a:r>
              <a:rPr lang="en-GB" sz="2000" b="1" dirty="0" smtClean="0">
                <a:solidFill>
                  <a:prstClr val="white"/>
                </a:solidFill>
              </a:rPr>
              <a:t>CM &amp; ER</a:t>
            </a:r>
            <a:endParaRPr lang="en-GB" sz="2000" i="1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16658" y="1646063"/>
            <a:ext cx="1944216" cy="1080120"/>
          </a:xfrm>
          <a:prstGeom prst="roundRect">
            <a:avLst/>
          </a:prstGeom>
          <a:solidFill>
            <a:schemeClr val="accent1">
              <a:alpha val="64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ESH &amp; Q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68008" y="3614122"/>
            <a:ext cx="1884040" cy="783870"/>
          </a:xfrm>
          <a:prstGeom prst="roundRect">
            <a:avLst/>
          </a:prstGeom>
          <a:solidFill>
            <a:schemeClr val="accent1">
              <a:alpha val="64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prstClr val="white"/>
                </a:solidFill>
              </a:rPr>
              <a:t>Quality</a:t>
            </a:r>
            <a:endParaRPr lang="en-GB" sz="2400" b="1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96710" y="5442578"/>
            <a:ext cx="2364164" cy="1010758"/>
          </a:xfrm>
          <a:prstGeom prst="roundRect">
            <a:avLst/>
          </a:prstGeom>
          <a:solidFill>
            <a:schemeClr val="accent1">
              <a:alpha val="64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prstClr val="white"/>
                </a:solidFill>
              </a:rPr>
              <a:t> </a:t>
            </a:r>
            <a:r>
              <a:rPr lang="en-GB" sz="2400" b="1" dirty="0" smtClean="0">
                <a:solidFill>
                  <a:prstClr val="white"/>
                </a:solidFill>
              </a:rPr>
              <a:t>Occupational Health &amp; Safety</a:t>
            </a:r>
            <a:endParaRPr lang="en-GB" sz="2400" i="1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91815" y="5455515"/>
            <a:ext cx="2007841" cy="1010758"/>
          </a:xfrm>
          <a:prstGeom prst="roundRect">
            <a:avLst/>
          </a:prstGeom>
          <a:solidFill>
            <a:schemeClr val="accent1">
              <a:alpha val="64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prstClr val="white"/>
                </a:solidFill>
              </a:rPr>
              <a:t>Radiation </a:t>
            </a:r>
            <a:r>
              <a:rPr lang="en-GB" sz="2400" b="1" dirty="0" smtClean="0">
                <a:solidFill>
                  <a:prstClr val="white"/>
                </a:solidFill>
              </a:rPr>
              <a:t>Protection</a:t>
            </a:r>
            <a:endParaRPr lang="en-GB" sz="2400" i="1" dirty="0" smtClean="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>
            <a:stCxn id="9" idx="1"/>
            <a:endCxn id="10" idx="3"/>
          </p:cNvCxnSpPr>
          <p:nvPr/>
        </p:nvCxnSpPr>
        <p:spPr>
          <a:xfrm flipH="1">
            <a:off x="5560874" y="2177739"/>
            <a:ext cx="667310" cy="8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0" idx="2"/>
            <a:endCxn id="11" idx="0"/>
          </p:cNvCxnSpPr>
          <p:nvPr/>
        </p:nvCxnSpPr>
        <p:spPr>
          <a:xfrm rot="16200000" flipH="1">
            <a:off x="5405428" y="1909521"/>
            <a:ext cx="887939" cy="252126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0" idx="2"/>
            <a:endCxn id="7" idx="0"/>
          </p:cNvCxnSpPr>
          <p:nvPr/>
        </p:nvCxnSpPr>
        <p:spPr>
          <a:xfrm rot="5400000">
            <a:off x="3389655" y="2415010"/>
            <a:ext cx="887939" cy="151028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1136438" y="1813626"/>
            <a:ext cx="1431170" cy="744991"/>
          </a:xfrm>
          <a:prstGeom prst="roundRect">
            <a:avLst/>
          </a:prstGeom>
          <a:solidFill>
            <a:schemeClr val="accent1">
              <a:alpha val="64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prstClr val="white"/>
                </a:solidFill>
              </a:rPr>
              <a:t>Licensing</a:t>
            </a:r>
            <a:endParaRPr lang="en-GB" sz="2400" b="1" dirty="0">
              <a:solidFill>
                <a:prstClr val="white"/>
              </a:solidFill>
            </a:endParaRPr>
          </a:p>
        </p:txBody>
      </p:sp>
      <p:cxnSp>
        <p:nvCxnSpPr>
          <p:cNvPr id="19" name="Straight Connector 18"/>
          <p:cNvCxnSpPr>
            <a:stCxn id="10" idx="1"/>
            <a:endCxn id="18" idx="3"/>
          </p:cNvCxnSpPr>
          <p:nvPr/>
        </p:nvCxnSpPr>
        <p:spPr>
          <a:xfrm flipH="1" flipV="1">
            <a:off x="2558618" y="2186122"/>
            <a:ext cx="105804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88088" y="5517232"/>
            <a:ext cx="4608512" cy="7920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n-GB" sz="2000" dirty="0" smtClean="0"/>
              <a:t>- 35 staff plus some consultancy </a:t>
            </a:r>
          </a:p>
          <a:p>
            <a:pPr algn="l"/>
            <a:r>
              <a:rPr lang="en-GB" sz="2000" dirty="0" smtClean="0"/>
              <a:t>- Ramping up in line with project phases</a:t>
            </a:r>
          </a:p>
        </p:txBody>
      </p:sp>
    </p:spTree>
    <p:extLst>
      <p:ext uri="{BB962C8B-B14F-4D97-AF65-F5344CB8AC3E}">
        <p14:creationId xmlns:p14="http://schemas.microsoft.com/office/powerpoint/2010/main" val="25853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ESH&amp;Q S</a:t>
            </a:r>
            <a:r>
              <a:rPr lang="en-US" dirty="0" smtClean="0"/>
              <a:t>cope</a:t>
            </a:r>
            <a:r>
              <a:rPr lang="en-US" dirty="0"/>
              <a:t>	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  <p:grpSp>
        <p:nvGrpSpPr>
          <p:cNvPr id="5" name="Group 4"/>
          <p:cNvGrpSpPr/>
          <p:nvPr/>
        </p:nvGrpSpPr>
        <p:grpSpPr>
          <a:xfrm>
            <a:off x="1487488" y="1556792"/>
            <a:ext cx="8640960" cy="5184576"/>
            <a:chOff x="6660306" y="3158639"/>
            <a:chExt cx="5484366" cy="3654737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6660306" y="3158639"/>
            <a:ext cx="5484366" cy="3654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Acrobat Document" r:id="rId4" imgW="6141526" imgH="4091904" progId="AcroExch.Document.DC">
                    <p:embed/>
                  </p:oleObj>
                </mc:Choice>
                <mc:Fallback>
                  <p:oleObj name="Acrobat Document" r:id="rId4" imgW="6141526" imgH="4091904" progId="AcroExch.Document.DC">
                    <p:embed/>
                    <p:pic>
                      <p:nvPicPr>
                        <p:cNvPr id="7" name="Object 6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660306" y="3158639"/>
                          <a:ext cx="5484366" cy="36547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Donut 7"/>
            <p:cNvSpPr/>
            <p:nvPr/>
          </p:nvSpPr>
          <p:spPr>
            <a:xfrm>
              <a:off x="8544272" y="4365104"/>
              <a:ext cx="720080" cy="720080"/>
            </a:xfrm>
            <a:prstGeom prst="donut">
              <a:avLst>
                <a:gd name="adj" fmla="val 8598"/>
              </a:avLst>
            </a:prstGeom>
            <a:solidFill>
              <a:srgbClr val="FFC000"/>
            </a:solidFill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7032104" y="5949280"/>
              <a:ext cx="720080" cy="720080"/>
            </a:xfrm>
            <a:prstGeom prst="donut">
              <a:avLst>
                <a:gd name="adj" fmla="val 8598"/>
              </a:avLst>
            </a:prstGeom>
            <a:solidFill>
              <a:srgbClr val="FFC000"/>
            </a:solidFill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 txBox="1">
            <a:spLocks/>
          </p:cNvSpPr>
          <p:nvPr/>
        </p:nvSpPr>
        <p:spPr>
          <a:xfrm>
            <a:off x="8890000" y="660573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sv-S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32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Developing a management system - OHS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" name="Cloud 6"/>
          <p:cNvSpPr/>
          <p:nvPr/>
        </p:nvSpPr>
        <p:spPr>
          <a:xfrm>
            <a:off x="1631504" y="2348880"/>
            <a:ext cx="2304256" cy="1368152"/>
          </a:xfrm>
          <a:prstGeom prst="clou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 smtClean="0"/>
              <a:t>Work</a:t>
            </a:r>
            <a:r>
              <a:rPr lang="sv-SE" dirty="0" smtClean="0"/>
              <a:t> </a:t>
            </a:r>
            <a:r>
              <a:rPr lang="sv-SE" dirty="0" err="1" smtClean="0"/>
              <a:t>permits</a:t>
            </a:r>
            <a:endParaRPr lang="sv-SE" dirty="0" smtClean="0"/>
          </a:p>
          <a:p>
            <a:pPr algn="ctr"/>
            <a:r>
              <a:rPr lang="sv-SE" dirty="0" smtClean="0"/>
              <a:t>(</a:t>
            </a:r>
            <a:r>
              <a:rPr lang="sv-SE" dirty="0" err="1" smtClean="0"/>
              <a:t>eg</a:t>
            </a:r>
            <a:r>
              <a:rPr lang="sv-SE" dirty="0" smtClean="0"/>
              <a:t> Hot </a:t>
            </a:r>
            <a:r>
              <a:rPr lang="sv-SE" dirty="0" err="1" smtClean="0"/>
              <a:t>works</a:t>
            </a:r>
            <a:r>
              <a:rPr lang="sv-SE" dirty="0" smtClean="0"/>
              <a:t>)</a:t>
            </a:r>
            <a:endParaRPr lang="sv-SE" dirty="0"/>
          </a:p>
        </p:txBody>
      </p:sp>
      <p:sp>
        <p:nvSpPr>
          <p:cNvPr id="8" name="Cloud 7"/>
          <p:cNvSpPr/>
          <p:nvPr/>
        </p:nvSpPr>
        <p:spPr>
          <a:xfrm>
            <a:off x="2207568" y="4266827"/>
            <a:ext cx="2232248" cy="1224136"/>
          </a:xfrm>
          <a:prstGeom prst="clou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 smtClean="0"/>
              <a:t>Chemical</a:t>
            </a:r>
            <a:r>
              <a:rPr lang="sv-SE" dirty="0" smtClean="0"/>
              <a:t> management</a:t>
            </a:r>
            <a:endParaRPr lang="sv-SE" dirty="0"/>
          </a:p>
        </p:txBody>
      </p:sp>
      <p:sp>
        <p:nvSpPr>
          <p:cNvPr id="9" name="Cloud 8"/>
          <p:cNvSpPr/>
          <p:nvPr/>
        </p:nvSpPr>
        <p:spPr>
          <a:xfrm>
            <a:off x="4525616" y="2064940"/>
            <a:ext cx="2218456" cy="1292052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Incident management</a:t>
            </a:r>
            <a:endParaRPr lang="sv-SE" dirty="0"/>
          </a:p>
        </p:txBody>
      </p:sp>
      <p:sp>
        <p:nvSpPr>
          <p:cNvPr id="10" name="Cloud 9"/>
          <p:cNvSpPr/>
          <p:nvPr/>
        </p:nvSpPr>
        <p:spPr>
          <a:xfrm>
            <a:off x="7355818" y="2277217"/>
            <a:ext cx="2268573" cy="1295797"/>
          </a:xfrm>
          <a:prstGeom prst="clou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 smtClean="0"/>
              <a:t>First</a:t>
            </a:r>
            <a:r>
              <a:rPr lang="sv-SE" dirty="0" smtClean="0"/>
              <a:t> </a:t>
            </a:r>
            <a:r>
              <a:rPr lang="sv-SE" dirty="0" err="1" smtClean="0"/>
              <a:t>responders</a:t>
            </a:r>
            <a:r>
              <a:rPr lang="sv-SE" dirty="0" smtClean="0"/>
              <a:t> &amp; </a:t>
            </a:r>
            <a:r>
              <a:rPr lang="sv-SE" dirty="0" err="1" smtClean="0"/>
              <a:t>Emergency</a:t>
            </a:r>
            <a:r>
              <a:rPr lang="sv-SE" dirty="0" smtClean="0"/>
              <a:t> organisation</a:t>
            </a:r>
            <a:endParaRPr lang="sv-SE" dirty="0"/>
          </a:p>
        </p:txBody>
      </p:sp>
      <p:sp>
        <p:nvSpPr>
          <p:cNvPr id="11" name="Cloud 10"/>
          <p:cNvSpPr/>
          <p:nvPr/>
        </p:nvSpPr>
        <p:spPr>
          <a:xfrm>
            <a:off x="8179810" y="3953583"/>
            <a:ext cx="2002432" cy="1263515"/>
          </a:xfrm>
          <a:prstGeom prst="clou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Risk </a:t>
            </a:r>
            <a:r>
              <a:rPr lang="sv-SE" dirty="0" err="1" smtClean="0"/>
              <a:t>Assessment</a:t>
            </a:r>
            <a:endParaRPr lang="sv-SE" dirty="0"/>
          </a:p>
        </p:txBody>
      </p:sp>
      <p:sp>
        <p:nvSpPr>
          <p:cNvPr id="12" name="Cloud 11"/>
          <p:cNvSpPr/>
          <p:nvPr/>
        </p:nvSpPr>
        <p:spPr>
          <a:xfrm>
            <a:off x="5087888" y="4797152"/>
            <a:ext cx="2016224" cy="1329014"/>
          </a:xfrm>
          <a:prstGeom prst="clou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 smtClean="0"/>
              <a:t>Electrical</a:t>
            </a:r>
            <a:r>
              <a:rPr lang="sv-SE" dirty="0" smtClean="0"/>
              <a:t> </a:t>
            </a:r>
            <a:r>
              <a:rPr lang="sv-SE" dirty="0" err="1" smtClean="0"/>
              <a:t>safety</a:t>
            </a:r>
            <a:r>
              <a:rPr lang="sv-SE" dirty="0" smtClean="0"/>
              <a:t> </a:t>
            </a:r>
            <a:r>
              <a:rPr lang="sv-SE" dirty="0" err="1" smtClean="0"/>
              <a:t>rules</a:t>
            </a:r>
            <a:endParaRPr lang="sv-SE" dirty="0"/>
          </a:p>
        </p:txBody>
      </p:sp>
      <p:sp>
        <p:nvSpPr>
          <p:cNvPr id="14" name="Rounded Rectangle 13"/>
          <p:cNvSpPr/>
          <p:nvPr/>
        </p:nvSpPr>
        <p:spPr>
          <a:xfrm>
            <a:off x="4525616" y="3635415"/>
            <a:ext cx="2808312" cy="792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Developing </a:t>
            </a:r>
            <a:r>
              <a:rPr lang="sv-SE" dirty="0" err="1" smtClean="0">
                <a:solidFill>
                  <a:schemeClr val="tx1"/>
                </a:solidFill>
              </a:rPr>
              <a:t>procedures</a:t>
            </a:r>
            <a:r>
              <a:rPr lang="sv-SE" dirty="0" smtClean="0">
                <a:solidFill>
                  <a:schemeClr val="tx1"/>
                </a:solidFill>
              </a:rPr>
              <a:t>, </a:t>
            </a:r>
            <a:r>
              <a:rPr lang="sv-SE" dirty="0" err="1" smtClean="0">
                <a:solidFill>
                  <a:schemeClr val="tx1"/>
                </a:solidFill>
              </a:rPr>
              <a:t>rules</a:t>
            </a:r>
            <a:r>
              <a:rPr lang="sv-SE" dirty="0" smtClean="0">
                <a:solidFill>
                  <a:schemeClr val="tx1"/>
                </a:solidFill>
              </a:rPr>
              <a:t>, </a:t>
            </a:r>
            <a:r>
              <a:rPr lang="sv-SE" dirty="0" err="1" smtClean="0">
                <a:solidFill>
                  <a:schemeClr val="tx1"/>
                </a:solidFill>
              </a:rPr>
              <a:t>guidance</a:t>
            </a:r>
            <a:r>
              <a:rPr lang="sv-SE" dirty="0" smtClean="0">
                <a:solidFill>
                  <a:schemeClr val="tx1"/>
                </a:solidFill>
              </a:rPr>
              <a:t>, </a:t>
            </a:r>
            <a:r>
              <a:rPr lang="sv-SE" dirty="0" err="1" smtClean="0">
                <a:solidFill>
                  <a:schemeClr val="tx1"/>
                </a:solidFill>
              </a:rPr>
              <a:t>communication</a:t>
            </a:r>
            <a:r>
              <a:rPr lang="sv-SE" dirty="0" smtClean="0">
                <a:solidFill>
                  <a:schemeClr val="tx1"/>
                </a:solidFill>
              </a:rPr>
              <a:t> &amp; </a:t>
            </a:r>
            <a:r>
              <a:rPr lang="sv-SE" dirty="0" err="1" smtClean="0">
                <a:solidFill>
                  <a:schemeClr val="tx1"/>
                </a:solidFill>
              </a:rPr>
              <a:t>training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1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BE592-7BA0-C14B-9C70-9C76F4162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Incident Reporting</a:t>
            </a:r>
            <a:endParaRPr lang="en-GB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7E0B-E4DD-ED43-9F6D-04562343E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6134472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ESS use an information </a:t>
            </a:r>
            <a:r>
              <a:rPr lang="en-US" dirty="0"/>
              <a:t>system (IA) </a:t>
            </a:r>
            <a:r>
              <a:rPr lang="en-US" dirty="0" smtClean="0"/>
              <a:t>made </a:t>
            </a:r>
            <a:r>
              <a:rPr lang="en-US" dirty="0"/>
              <a:t>available by the Swedish insurance </a:t>
            </a:r>
            <a:r>
              <a:rPr lang="en-US" dirty="0">
                <a:solidFill>
                  <a:schemeClr val="tx1"/>
                </a:solidFill>
              </a:rPr>
              <a:t>company </a:t>
            </a:r>
            <a:r>
              <a:rPr lang="en-US" dirty="0" smtClean="0">
                <a:solidFill>
                  <a:schemeClr val="tx1"/>
                </a:solidFill>
              </a:rPr>
              <a:t>AFA. </a:t>
            </a:r>
            <a:r>
              <a:rPr lang="en-GB" dirty="0" smtClean="0">
                <a:solidFill>
                  <a:schemeClr val="tx1"/>
                </a:solidFill>
              </a:rPr>
              <a:t>TIA </a:t>
            </a:r>
            <a:r>
              <a:rPr lang="en-GB" dirty="0"/>
              <a:t>is derived from Swedish</a:t>
            </a:r>
            <a:r>
              <a:rPr lang="en-GB" dirty="0" smtClean="0"/>
              <a:t>: ” </a:t>
            </a:r>
            <a:r>
              <a:rPr lang="en-GB" dirty="0" err="1"/>
              <a:t>Teknisk</a:t>
            </a:r>
            <a:r>
              <a:rPr lang="en-GB" dirty="0"/>
              <a:t> </a:t>
            </a:r>
            <a:r>
              <a:rPr lang="en-GB" dirty="0" err="1"/>
              <a:t>informationssystem</a:t>
            </a:r>
            <a:r>
              <a:rPr lang="en-GB" dirty="0"/>
              <a:t> om </a:t>
            </a:r>
            <a:r>
              <a:rPr lang="en-GB" dirty="0" err="1"/>
              <a:t>Arbetsmiljö</a:t>
            </a:r>
            <a:r>
              <a:rPr lang="en-GB" dirty="0" smtClean="0"/>
              <a:t>”.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Everyone at ESS can report incidents using this tool.</a:t>
            </a:r>
          </a:p>
          <a:p>
            <a:pPr marL="0" indent="0">
              <a:buNone/>
            </a:pPr>
            <a:r>
              <a:rPr lang="en-GB" dirty="0" smtClean="0"/>
              <a:t>An  incident management database that also allows direct reporting of claims to the insurance company.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/>
              <a:t>An e-learning training has been put in place to guide you on how to report an incident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695B7-C6BE-1E4E-AAE0-ECA6C492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813" y="2132856"/>
            <a:ext cx="5008247" cy="373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8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Incident </a:t>
            </a:r>
            <a:r>
              <a:rPr lang="sv-SE" dirty="0" err="1" smtClean="0"/>
              <a:t>Statistics</a:t>
            </a:r>
            <a:r>
              <a:rPr lang="sv-SE" dirty="0" smtClean="0"/>
              <a:t>: Jan to May 2019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9376" y="1753751"/>
            <a:ext cx="9649072" cy="5135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176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Incident </a:t>
            </a:r>
            <a:r>
              <a:rPr lang="sv-SE" dirty="0" err="1" smtClean="0"/>
              <a:t>location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062915-ED58-4342-989A-81AA484261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835" y="3341515"/>
            <a:ext cx="5646406" cy="34681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47ED91-141B-0447-8A3D-9140D54338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97" y="1457323"/>
            <a:ext cx="6409785" cy="399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78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52" y="620688"/>
            <a:ext cx="9518848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Oxygen </a:t>
            </a:r>
            <a:r>
              <a:rPr lang="en-US" dirty="0"/>
              <a:t>Deficiency Hazard (</a:t>
            </a:r>
            <a:r>
              <a:rPr lang="sv-SE" dirty="0"/>
              <a:t>ODH) </a:t>
            </a:r>
            <a:r>
              <a:rPr lang="sv-SE" dirty="0" smtClean="0"/>
              <a:t>incidents -  Nitrogen ingress </a:t>
            </a:r>
            <a:r>
              <a:rPr lang="sv-SE" dirty="0" err="1" smtClean="0"/>
              <a:t>into</a:t>
            </a:r>
            <a:r>
              <a:rPr lang="sv-SE" dirty="0" smtClean="0"/>
              <a:t> </a:t>
            </a:r>
            <a:r>
              <a:rPr lang="sv-SE" dirty="0" err="1" smtClean="0"/>
              <a:t>working</a:t>
            </a:r>
            <a:r>
              <a:rPr lang="sv-SE" dirty="0" smtClean="0"/>
              <a:t> area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6240" y="1955973"/>
            <a:ext cx="2759710" cy="18330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2060848"/>
            <a:ext cx="7286600" cy="434531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n-US" sz="2000" dirty="0"/>
              <a:t>The incident occurred </a:t>
            </a:r>
            <a:r>
              <a:rPr lang="en-US" sz="2000" dirty="0" smtClean="0"/>
              <a:t>at </a:t>
            </a:r>
            <a:r>
              <a:rPr lang="en-US" sz="2000" dirty="0"/>
              <a:t>G04, </a:t>
            </a:r>
            <a:r>
              <a:rPr lang="en-US" sz="2000" dirty="0" smtClean="0"/>
              <a:t>in </a:t>
            </a:r>
            <a:r>
              <a:rPr lang="en-US" sz="2000" dirty="0"/>
              <a:t>an area known as the </a:t>
            </a:r>
            <a:r>
              <a:rPr lang="en-US" sz="2000" dirty="0" err="1"/>
              <a:t>dogshed</a:t>
            </a:r>
            <a:r>
              <a:rPr lang="en-US" sz="2000" dirty="0"/>
              <a:t>. This area is where the regulators for the helium gas system are located.</a:t>
            </a:r>
            <a:endParaRPr lang="sv-SE" sz="2000" dirty="0"/>
          </a:p>
          <a:p>
            <a:pPr algn="l"/>
            <a:endParaRPr lang="sv-SE" sz="2000" dirty="0" smtClean="0"/>
          </a:p>
          <a:p>
            <a:pPr algn="l"/>
            <a:r>
              <a:rPr lang="sv-SE" sz="2000" dirty="0" smtClean="0"/>
              <a:t>Nitrogen </a:t>
            </a:r>
            <a:r>
              <a:rPr lang="sv-SE" sz="2000" dirty="0" err="1" smtClean="0"/>
              <a:t>was</a:t>
            </a:r>
            <a:r>
              <a:rPr lang="sv-SE" sz="2000" dirty="0" smtClean="0"/>
              <a:t> </a:t>
            </a:r>
            <a:r>
              <a:rPr lang="sv-SE" sz="2000" dirty="0" err="1" smtClean="0"/>
              <a:t>being</a:t>
            </a:r>
            <a:r>
              <a:rPr lang="sv-SE" sz="2000" dirty="0" smtClean="0"/>
              <a:t> </a:t>
            </a:r>
            <a:r>
              <a:rPr lang="sv-SE" sz="2000" dirty="0" err="1" smtClean="0"/>
              <a:t>exhausted</a:t>
            </a:r>
            <a:r>
              <a:rPr lang="sv-SE" sz="2000" dirty="0" smtClean="0"/>
              <a:t> </a:t>
            </a:r>
            <a:r>
              <a:rPr lang="sv-SE" sz="2000" dirty="0" err="1" smtClean="0"/>
              <a:t>outside</a:t>
            </a:r>
            <a:r>
              <a:rPr lang="sv-SE" sz="2000" dirty="0" smtClean="0"/>
              <a:t> </a:t>
            </a:r>
            <a:r>
              <a:rPr lang="sv-SE" sz="2000" dirty="0" err="1" smtClean="0"/>
              <a:t>building</a:t>
            </a:r>
            <a:r>
              <a:rPr lang="sv-SE" sz="2000" dirty="0" smtClean="0"/>
              <a:t>.</a:t>
            </a:r>
          </a:p>
          <a:p>
            <a:pPr algn="l"/>
            <a:endParaRPr lang="sv-SE" sz="2000" dirty="0"/>
          </a:p>
          <a:p>
            <a:r>
              <a:rPr lang="en-US" sz="2000" dirty="0"/>
              <a:t>Poor sealing of pipework into the </a:t>
            </a:r>
            <a:r>
              <a:rPr lang="en-US" sz="2000" dirty="0" err="1"/>
              <a:t>dogshed</a:t>
            </a:r>
            <a:r>
              <a:rPr lang="en-US" sz="2000" dirty="0"/>
              <a:t> building then allowed the nitrogen that had built up in this ’box’ to enter the </a:t>
            </a:r>
            <a:r>
              <a:rPr lang="en-US" sz="2000" dirty="0" err="1" smtClean="0"/>
              <a:t>dogshed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Person working in this are ODH alarm activated.</a:t>
            </a:r>
            <a:endParaRPr lang="sv-SE" sz="2000" dirty="0" smtClean="0"/>
          </a:p>
          <a:p>
            <a:pPr algn="l"/>
            <a:endParaRPr lang="sv-SE" sz="2000" dirty="0" smtClean="0"/>
          </a:p>
        </p:txBody>
      </p:sp>
    </p:spTree>
    <p:extLst>
      <p:ext uri="{BB962C8B-B14F-4D97-AF65-F5344CB8AC3E}">
        <p14:creationId xmlns:p14="http://schemas.microsoft.com/office/powerpoint/2010/main" val="920447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19 ESS template" id="{29187F29-8712-D14C-B8E7-170A5282868A}" vid="{E9B9166D-3D04-D74A-9E51-274D5F9AE507}"/>
    </a:ext>
  </a:extLst>
</a:theme>
</file>

<file path=ppt/theme/theme2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9 ESS template" id="{29187F29-8712-D14C-B8E7-170A5282868A}" vid="{A060585B-E451-5042-BC27-29214B958F9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1575</TotalTime>
  <Words>811</Words>
  <Application>Microsoft Office PowerPoint</Application>
  <PresentationFormat>Widescreen</PresentationFormat>
  <Paragraphs>151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Office-tema</vt:lpstr>
      <vt:lpstr>2_Anpassad formgivning</vt:lpstr>
      <vt:lpstr>Acrobat Document</vt:lpstr>
      <vt:lpstr>Incidents and Incident management @ ESS</vt:lpstr>
      <vt:lpstr>Overview</vt:lpstr>
      <vt:lpstr>ESH&amp;Q Organization</vt:lpstr>
      <vt:lpstr>ESH&amp;Q Scope </vt:lpstr>
      <vt:lpstr>Developing a management system - OHS</vt:lpstr>
      <vt:lpstr>Incident Reporting</vt:lpstr>
      <vt:lpstr>Incident Statistics: Jan to May 2019</vt:lpstr>
      <vt:lpstr>Incident location</vt:lpstr>
      <vt:lpstr>   Oxygen Deficiency Hazard (ODH) incidents -  Nitrogen ingress into working area</vt:lpstr>
      <vt:lpstr>Oxygen Deficiency Hazard (ODH) incidents -  Nitrogen ingress into working area</vt:lpstr>
      <vt:lpstr>Oxygen Deficiency Hazard (ODH) incidents – Power failure</vt:lpstr>
      <vt:lpstr>ODH incidents – welding plug</vt:lpstr>
      <vt:lpstr>ODH Incidents – incorrrect dryer depressurisation</vt:lpstr>
      <vt:lpstr>ODH Incidents – incorrrect dryer depressurisation, actions</vt:lpstr>
      <vt:lpstr>Communication of lessons learned</vt:lpstr>
      <vt:lpstr>Risk assessment</vt:lpstr>
      <vt:lpstr>Any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Spallation Source</dc:title>
  <dc:creator>martin.sjostrand@esss.se</dc:creator>
  <cp:lastModifiedBy>Helen Boyer</cp:lastModifiedBy>
  <cp:revision>102</cp:revision>
  <cp:lastPrinted>2019-05-08T08:39:40Z</cp:lastPrinted>
  <dcterms:created xsi:type="dcterms:W3CDTF">2018-10-29T15:52:13Z</dcterms:created>
  <dcterms:modified xsi:type="dcterms:W3CDTF">2019-05-14T10:16:03Z</dcterms:modified>
</cp:coreProperties>
</file>