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9" r:id="rId2"/>
  </p:sldMasterIdLst>
  <p:notesMasterIdLst>
    <p:notesMasterId r:id="rId22"/>
  </p:notesMasterIdLst>
  <p:handoutMasterIdLst>
    <p:handoutMasterId r:id="rId23"/>
  </p:handoutMasterIdLst>
  <p:sldIdLst>
    <p:sldId id="336" r:id="rId3"/>
    <p:sldId id="339" r:id="rId4"/>
    <p:sldId id="443" r:id="rId5"/>
    <p:sldId id="444" r:id="rId6"/>
    <p:sldId id="445" r:id="rId7"/>
    <p:sldId id="446" r:id="rId8"/>
    <p:sldId id="447" r:id="rId9"/>
    <p:sldId id="452" r:id="rId10"/>
    <p:sldId id="453" r:id="rId11"/>
    <p:sldId id="454" r:id="rId12"/>
    <p:sldId id="456" r:id="rId13"/>
    <p:sldId id="459" r:id="rId14"/>
    <p:sldId id="460" r:id="rId15"/>
    <p:sldId id="458" r:id="rId16"/>
    <p:sldId id="461" r:id="rId17"/>
    <p:sldId id="455" r:id="rId18"/>
    <p:sldId id="448" r:id="rId19"/>
    <p:sldId id="462" r:id="rId20"/>
    <p:sldId id="417" r:id="rId21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2BA81"/>
    <a:srgbClr val="333333"/>
    <a:srgbClr val="262626"/>
    <a:srgbClr val="404040"/>
    <a:srgbClr val="ADCAB8"/>
    <a:srgbClr val="BFB8AF"/>
    <a:srgbClr val="BED9C7"/>
    <a:srgbClr val="E9C4C7"/>
    <a:srgbClr val="FF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0116" autoAdjust="0"/>
  </p:normalViewPr>
  <p:slideViewPr>
    <p:cSldViewPr snapToGrid="0" showGuides="1">
      <p:cViewPr varScale="1">
        <p:scale>
          <a:sx n="80" d="100"/>
          <a:sy n="80" d="100"/>
        </p:scale>
        <p:origin x="1666" y="67"/>
      </p:cViewPr>
      <p:guideLst>
        <p:guide orient="horz" pos="4204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Occupation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9.0353218559544465E-2"/>
          <c:y val="0.16626708727655101"/>
          <c:w val="0.85613240638426635"/>
          <c:h val="0.6371358937319876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FCD-49D3-B2BB-38DDEFD1E9A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CD-49D3-B2BB-38DDEFD1E9A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FCD-49D3-B2BB-38DDEFD1E9A0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02194538897753"/>
                      <c:h val="0.13585495888404778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82034238781264"/>
                      <c:h val="0.1358549588840477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30572838900046445"/>
                  <c:y val="-1.05467773218493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CD-49D3-B2BB-38DDEFD1E9A0}"/>
                </c:ext>
                <c:ext xmlns:c15="http://schemas.microsoft.com/office/drawing/2012/chart" uri="{CE6537A1-D6FC-4f65-9D91-7224C49458BB}">
                  <c15:layout>
                    <c:manualLayout>
                      <c:w val="0.33588684136058639"/>
                      <c:h val="0.1456230187759083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CD-49D3-B2BB-38DDEFD1E9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alla resultat.xlsx]General info'!$AB$2:$AB$6</c:f>
              <c:strCache>
                <c:ptCount val="5"/>
                <c:pt idx="0">
                  <c:v>Engineer/Technician</c:v>
                </c:pt>
                <c:pt idx="1">
                  <c:v>Health and Safety Officer</c:v>
                </c:pt>
                <c:pt idx="2">
                  <c:v>Student (incl. PhD)</c:v>
                </c:pt>
                <c:pt idx="3">
                  <c:v>Researcher</c:v>
                </c:pt>
                <c:pt idx="4">
                  <c:v>Other</c:v>
                </c:pt>
              </c:strCache>
            </c:strRef>
          </c:cat>
          <c:val>
            <c:numRef>
              <c:f>'[Copy alla resultat.xlsx]General info'!$AC$2:$AC$6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CD-49D3-B2BB-38DDEFD1E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33288232"/>
        <c:axId val="131620848"/>
      </c:barChart>
      <c:barChart>
        <c:barDir val="bar"/>
        <c:grouping val="clustered"/>
        <c:varyColors val="0"/>
        <c:ser>
          <c:idx val="1"/>
          <c:order val="1"/>
          <c:tx>
            <c:v>helper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'[Copy alla resultat.xlsx]General info'!$AD$2:$AD$6</c:f>
              <c:numCache>
                <c:formatCode>0%</c:formatCode>
                <c:ptCount val="5"/>
                <c:pt idx="0">
                  <c:v>0.27777777777777779</c:v>
                </c:pt>
                <c:pt idx="1">
                  <c:v>0.18518518518518517</c:v>
                </c:pt>
                <c:pt idx="2">
                  <c:v>0.25925925925925924</c:v>
                </c:pt>
                <c:pt idx="3">
                  <c:v>0.16666666666666666</c:v>
                </c:pt>
                <c:pt idx="4">
                  <c:v>0.1111111111111111</c:v>
                </c:pt>
              </c:numCache>
            </c:numRef>
          </c:cat>
          <c:val>
            <c:numRef>
              <c:f>'[Copy alla resultat.xlsx]General info'!$AF$2:$AF$6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CD-49D3-B2BB-38DDEFD1E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14"/>
        <c:axId val="95251776"/>
        <c:axId val="133287840"/>
      </c:barChart>
      <c:valAx>
        <c:axId val="13162084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3288232"/>
        <c:crosses val="max"/>
        <c:crossBetween val="between"/>
      </c:valAx>
      <c:catAx>
        <c:axId val="1332882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Type of occupation</a:t>
                </a:r>
              </a:p>
            </c:rich>
          </c:tx>
          <c:layout>
            <c:manualLayout>
              <c:xMode val="edge"/>
              <c:yMode val="edge"/>
              <c:x val="3.0478755372969683E-2"/>
              <c:y val="0.36916767138662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crossAx val="131620848"/>
        <c:crosses val="autoZero"/>
        <c:auto val="1"/>
        <c:lblAlgn val="ctr"/>
        <c:lblOffset val="100"/>
        <c:noMultiLvlLbl val="0"/>
      </c:catAx>
      <c:valAx>
        <c:axId val="133287840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answers</a:t>
                </a:r>
              </a:p>
            </c:rich>
          </c:tx>
          <c:layout>
            <c:manualLayout>
              <c:xMode val="edge"/>
              <c:yMode val="edge"/>
              <c:x val="0.44659043706493212"/>
              <c:y val="0.90120213294432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251776"/>
        <c:crosses val="autoZero"/>
        <c:crossBetween val="between"/>
        <c:majorUnit val="5"/>
        <c:minorUnit val="1"/>
      </c:valAx>
      <c:catAx>
        <c:axId val="9525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328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2019-05-13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2019-05-13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81050" y="1781174"/>
            <a:ext cx="7486650" cy="1927226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  <p:extLst>
      <p:ext uri="{BB962C8B-B14F-4D97-AF65-F5344CB8AC3E}">
        <p14:creationId xmlns:p14="http://schemas.microsoft.com/office/powerpoint/2010/main" val="36933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 smtClean="0">
              <a:solidFill>
                <a:srgbClr val="4D4C44"/>
              </a:solidFill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0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One-line title</a:t>
            </a:r>
            <a:endParaRPr lang="en-GB" noProof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58357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58357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  <p:extLst>
      <p:ext uri="{BB962C8B-B14F-4D97-AF65-F5344CB8AC3E}">
        <p14:creationId xmlns:p14="http://schemas.microsoft.com/office/powerpoint/2010/main" val="95546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322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4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University_C2line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/>
            <a:endParaRPr lang="en-GB" dirty="0">
              <a:solidFill>
                <a:srgbClr val="9C6114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4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43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Title</a:t>
            </a:r>
            <a:endParaRPr lang="sv-SE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endParaRPr lang="sv-SE" dirty="0" smtClean="0"/>
          </a:p>
          <a:p>
            <a:pPr lvl="2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three</a:t>
            </a:r>
            <a:endParaRPr lang="sv-SE" dirty="0" smtClean="0"/>
          </a:p>
          <a:p>
            <a:pPr lvl="3"/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four</a:t>
            </a:r>
            <a:endParaRPr lang="sv-S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707" r:id="rId3"/>
    <p:sldLayoutId id="214748368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 baseline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4875"/>
              <a:endParaRPr lang="en-GB" dirty="0">
                <a:solidFill>
                  <a:srgbClr val="9C6114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Bildobjekt 20" descr="LundUniversity_C2line RGB 150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nd.lth.se/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d.lth.se/" TargetMode="External"/><Relationship Id="rId2" Type="http://schemas.openxmlformats.org/officeDocument/2006/relationships/hyperlink" Target="mailto:enrico.ronchi@brand.lth.se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4.png"/><Relationship Id="rId5" Type="http://schemas.microsoft.com/office/2007/relationships/media" Target="../media/media7.mp3"/><Relationship Id="rId10" Type="http://schemas.openxmlformats.org/officeDocument/2006/relationships/image" Target="../media/image15.pn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38614" y="2010576"/>
            <a:ext cx="8026266" cy="1479073"/>
          </a:xfrm>
        </p:spPr>
        <p:txBody>
          <a:bodyPr/>
          <a:lstStyle/>
          <a:p>
            <a:pPr algn="ctr"/>
            <a:r>
              <a:rPr lang="en-US" sz="3200" b="1" dirty="0"/>
              <a:t>The choice between single or multiple evacuation alarms in multi-hazard environments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329291" y="3413350"/>
            <a:ext cx="7587440" cy="1939059"/>
          </a:xfrm>
          <a:prstGeom prst="rect">
            <a:avLst/>
          </a:prstGeom>
        </p:spPr>
        <p:txBody>
          <a:bodyPr/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 baseline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sv-SE" b="1" kern="0" dirty="0" smtClean="0">
                <a:latin typeface="+mj-lt"/>
              </a:rPr>
              <a:t>Enrico Ronchi</a:t>
            </a:r>
          </a:p>
          <a:p>
            <a:pPr marL="0" indent="0">
              <a:buNone/>
            </a:pPr>
            <a:r>
              <a:rPr lang="sv-SE" b="1" kern="0" dirty="0" err="1" smtClean="0">
                <a:solidFill>
                  <a:schemeClr val="tx1"/>
                </a:solidFill>
                <a:latin typeface="Times New Roman"/>
                <a:cs typeface="+mj-cs"/>
              </a:rPr>
              <a:t>Department</a:t>
            </a:r>
            <a:r>
              <a:rPr lang="sv-SE" b="1" kern="0" dirty="0" smtClean="0">
                <a:solidFill>
                  <a:schemeClr val="tx1"/>
                </a:solidFill>
                <a:latin typeface="Times New Roman"/>
                <a:cs typeface="+mj-cs"/>
              </a:rPr>
              <a:t> </a:t>
            </a:r>
            <a:r>
              <a:rPr lang="sv-SE" b="1" kern="0" dirty="0">
                <a:solidFill>
                  <a:schemeClr val="tx1"/>
                </a:solidFill>
                <a:latin typeface="Times New Roman"/>
                <a:cs typeface="+mj-cs"/>
              </a:rPr>
              <a:t>of Fire Safety </a:t>
            </a:r>
            <a:r>
              <a:rPr lang="sv-SE" b="1" kern="0" dirty="0" smtClean="0">
                <a:solidFill>
                  <a:schemeClr val="tx1"/>
                </a:solidFill>
                <a:latin typeface="Times New Roman"/>
                <a:cs typeface="+mj-cs"/>
              </a:rPr>
              <a:t>Engineering</a:t>
            </a:r>
          </a:p>
          <a:p>
            <a:pPr marL="0" indent="0">
              <a:buNone/>
            </a:pPr>
            <a:r>
              <a:rPr lang="sv-SE" b="1" kern="0" dirty="0" smtClean="0">
                <a:solidFill>
                  <a:schemeClr val="tx1"/>
                </a:solidFill>
                <a:latin typeface="Times New Roman"/>
                <a:cs typeface="+mj-cs"/>
              </a:rPr>
              <a:t>Lund University, Sweden</a:t>
            </a:r>
          </a:p>
          <a:p>
            <a:pPr marL="0" indent="0">
              <a:buNone/>
            </a:pPr>
            <a:endParaRPr lang="sv-SE" b="1" kern="0" dirty="0" smtClean="0">
              <a:solidFill>
                <a:schemeClr val="tx1"/>
              </a:solidFill>
              <a:latin typeface="Times New Roman"/>
              <a:cs typeface="+mj-cs"/>
            </a:endParaRPr>
          </a:p>
          <a:p>
            <a:pPr marL="0" indent="0">
              <a:buNone/>
            </a:pPr>
            <a:r>
              <a:rPr lang="sv-SE" sz="2000" kern="0" dirty="0" err="1" smtClean="0">
                <a:latin typeface="+mj-lt"/>
              </a:rPr>
              <a:t>Based</a:t>
            </a:r>
            <a:r>
              <a:rPr lang="sv-SE" sz="2000" kern="0" dirty="0" smtClean="0">
                <a:latin typeface="+mj-lt"/>
              </a:rPr>
              <a:t> on student </a:t>
            </a:r>
            <a:r>
              <a:rPr lang="sv-SE" sz="2000" kern="0" dirty="0" err="1" smtClean="0">
                <a:latin typeface="+mj-lt"/>
              </a:rPr>
              <a:t>thesis</a:t>
            </a:r>
            <a:r>
              <a:rPr lang="sv-SE" sz="2000" kern="0" dirty="0" smtClean="0">
                <a:latin typeface="+mj-lt"/>
              </a:rPr>
              <a:t> </a:t>
            </a:r>
            <a:r>
              <a:rPr lang="sv-SE" sz="2000" kern="0" dirty="0" err="1" smtClean="0">
                <a:latin typeface="+mj-lt"/>
              </a:rPr>
              <a:t>work</a:t>
            </a:r>
            <a:r>
              <a:rPr lang="sv-SE" sz="2000" kern="0" dirty="0" smtClean="0">
                <a:latin typeface="+mj-lt"/>
              </a:rPr>
              <a:t> by </a:t>
            </a:r>
          </a:p>
          <a:p>
            <a:pPr marL="0" indent="0">
              <a:buNone/>
            </a:pPr>
            <a:r>
              <a:rPr lang="sv-SE" sz="2000" kern="0" dirty="0" smtClean="0">
                <a:latin typeface="+mj-lt"/>
              </a:rPr>
              <a:t>Robin Magnusson and </a:t>
            </a:r>
            <a:r>
              <a:rPr lang="sv-SE" sz="2000" kern="0" dirty="0">
                <a:latin typeface="+mj-lt"/>
              </a:rPr>
              <a:t>Claude </a:t>
            </a:r>
            <a:r>
              <a:rPr lang="sv-SE" sz="2000" kern="0" dirty="0" err="1">
                <a:latin typeface="+mj-lt"/>
              </a:rPr>
              <a:t>Pagnon</a:t>
            </a:r>
            <a:r>
              <a:rPr lang="sv-SE" sz="2000" kern="0" dirty="0">
                <a:latin typeface="+mj-lt"/>
              </a:rPr>
              <a:t> Eriksson</a:t>
            </a:r>
            <a:endParaRPr lang="sv-SE" sz="1600" b="1" kern="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329291" y="6225540"/>
            <a:ext cx="7587440" cy="510540"/>
          </a:xfrm>
          <a:prstGeom prst="rect">
            <a:avLst/>
          </a:prstGeom>
        </p:spPr>
        <p:txBody>
          <a:bodyPr/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 baseline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sv-SE" sz="2000" kern="0" dirty="0">
                <a:solidFill>
                  <a:srgbClr val="9C6114"/>
                </a:solidFill>
                <a:latin typeface="Times New Roman"/>
                <a:cs typeface="+mj-cs"/>
              </a:rPr>
              <a:t>enrico.ronchi@brand.lth.se</a:t>
            </a:r>
          </a:p>
        </p:txBody>
      </p:sp>
      <p:cxnSp>
        <p:nvCxnSpPr>
          <p:cNvPr id="9" name="Connettore 1 38"/>
          <p:cNvCxnSpPr>
            <a:cxnSpLocks noChangeShapeType="1"/>
          </p:cNvCxnSpPr>
          <p:nvPr/>
        </p:nvCxnSpPr>
        <p:spPr bwMode="auto">
          <a:xfrm flipH="1">
            <a:off x="1501140" y="1210310"/>
            <a:ext cx="7063740" cy="0"/>
          </a:xfrm>
          <a:prstGeom prst="line">
            <a:avLst/>
          </a:prstGeom>
          <a:noFill/>
          <a:ln w="936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1501140" y="561370"/>
            <a:ext cx="6622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9C6114"/>
                </a:solidFill>
                <a:latin typeface="Times New Roman"/>
                <a:cs typeface="+mj-cs"/>
              </a:rPr>
              <a:t>13</a:t>
            </a:r>
            <a:r>
              <a:rPr lang="en-US" sz="2000" b="0" kern="0" dirty="0" smtClean="0">
                <a:solidFill>
                  <a:srgbClr val="9C6114"/>
                </a:solidFill>
                <a:latin typeface="Times New Roman"/>
              </a:rPr>
              <a:t>/05/2019 </a:t>
            </a:r>
            <a:r>
              <a:rPr lang="en-US" sz="2000" b="0" kern="0" dirty="0">
                <a:solidFill>
                  <a:srgbClr val="9C6114"/>
                </a:solidFill>
                <a:latin typeface="Times New Roman"/>
              </a:rPr>
              <a:t>– International Technical Safety Forum ITSF </a:t>
            </a:r>
            <a:r>
              <a:rPr lang="en-US" sz="2000" b="0" kern="0" dirty="0" smtClean="0">
                <a:solidFill>
                  <a:srgbClr val="9C6114"/>
                </a:solidFill>
                <a:latin typeface="Times New Roman"/>
              </a:rPr>
              <a:t>2019</a:t>
            </a:r>
            <a:endParaRPr lang="en-US" sz="2000" b="0" kern="0" dirty="0">
              <a:solidFill>
                <a:srgbClr val="9C6114"/>
              </a:solidFill>
              <a:latin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noProof="0" dirty="0"/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35" y="1896040"/>
            <a:ext cx="3223663" cy="2103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0" y="4206430"/>
            <a:ext cx="3743007" cy="1762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434" y="1896040"/>
            <a:ext cx="2740459" cy="215009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4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589946"/>
              </p:ext>
            </p:extLst>
          </p:nvPr>
        </p:nvGraphicFramePr>
        <p:xfrm>
          <a:off x="4290679" y="3861532"/>
          <a:ext cx="4448406" cy="279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13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4452875" y="2265016"/>
            <a:ext cx="4449307" cy="2881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79" t="1337" r="872" b="3755"/>
          <a:stretch/>
        </p:blipFill>
        <p:spPr>
          <a:xfrm>
            <a:off x="126898" y="4368068"/>
            <a:ext cx="4349096" cy="1907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177" y="2757289"/>
            <a:ext cx="4434450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Different interpretations of urgency</a:t>
            </a:r>
          </a:p>
          <a:p>
            <a:pPr lvl="0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800" dirty="0" smtClean="0">
                <a:solidFill>
                  <a:srgbClr val="000000"/>
                </a:solidFill>
                <a:latin typeface="+mj-lt"/>
              </a:rPr>
              <a:t>Observable trends</a:t>
            </a:r>
            <a:endParaRPr lang="en-GB" sz="28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28" y="1566178"/>
            <a:ext cx="4498975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</a:rPr>
              <a:t>Is the urgency of an alarm interpreted differently by different people?</a:t>
            </a: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4214"/>
          <a:stretch/>
        </p:blipFill>
        <p:spPr>
          <a:xfrm>
            <a:off x="6911474" y="374209"/>
            <a:ext cx="1022098" cy="152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1956"/>
          <a:stretch/>
        </p:blipFill>
        <p:spPr>
          <a:xfrm>
            <a:off x="7933571" y="374209"/>
            <a:ext cx="715642" cy="1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61975" y="2524533"/>
            <a:ext cx="5046243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Different interpretations of alarm meaning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28" y="1664155"/>
            <a:ext cx="6478485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</a:rPr>
              <a:t>Do different people associate alarm signals to the same hazards, </a:t>
            </a:r>
            <a:r>
              <a:rPr lang="en-US" kern="0" dirty="0" smtClean="0">
                <a:solidFill>
                  <a:srgbClr val="000000"/>
                </a:solidFill>
              </a:rPr>
              <a:t>or </a:t>
            </a:r>
            <a:r>
              <a:rPr lang="en-US" kern="0" dirty="0">
                <a:solidFill>
                  <a:srgbClr val="000000"/>
                </a:solidFill>
              </a:rPr>
              <a:t>do they interpret the alarms differently?</a:t>
            </a: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28" y="3120532"/>
            <a:ext cx="3282950" cy="194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817" y="3025947"/>
            <a:ext cx="4159959" cy="247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17" y="3282630"/>
            <a:ext cx="2215615" cy="970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825" y="4724029"/>
            <a:ext cx="1676545" cy="182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755" y="5595500"/>
            <a:ext cx="44989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0" dirty="0" err="1">
                <a:latin typeface="+mj-lt"/>
              </a:rPr>
              <a:t>Even</a:t>
            </a:r>
            <a:r>
              <a:rPr lang="sv-SE" b="0" dirty="0">
                <a:latin typeface="+mj-lt"/>
              </a:rPr>
              <a:t> </a:t>
            </a:r>
            <a:r>
              <a:rPr lang="sv-SE" b="0" dirty="0" err="1">
                <a:latin typeface="+mj-lt"/>
              </a:rPr>
              <a:t>within</a:t>
            </a:r>
            <a:r>
              <a:rPr lang="sv-SE" b="0" dirty="0">
                <a:latin typeface="+mj-lt"/>
              </a:rPr>
              <a:t> the ’</a:t>
            </a:r>
            <a:r>
              <a:rPr lang="sv-SE" b="0" dirty="0" err="1">
                <a:latin typeface="+mj-lt"/>
              </a:rPr>
              <a:t>hazard</a:t>
            </a:r>
            <a:r>
              <a:rPr lang="sv-SE" b="0" dirty="0">
                <a:latin typeface="+mj-lt"/>
              </a:rPr>
              <a:t>’ </a:t>
            </a:r>
            <a:r>
              <a:rPr lang="sv-SE" b="0" dirty="0" err="1">
                <a:latin typeface="+mj-lt"/>
              </a:rPr>
              <a:t>category</a:t>
            </a:r>
            <a:r>
              <a:rPr lang="sv-SE" b="0" dirty="0">
                <a:latin typeface="+mj-lt"/>
              </a:rPr>
              <a:t> </a:t>
            </a:r>
            <a:r>
              <a:rPr lang="sv-SE" b="0" dirty="0" err="1">
                <a:latin typeface="+mj-lt"/>
              </a:rPr>
              <a:t>meanings</a:t>
            </a:r>
            <a:r>
              <a:rPr lang="sv-SE" b="0" dirty="0">
                <a:latin typeface="+mj-lt"/>
              </a:rPr>
              <a:t>/interpretations </a:t>
            </a:r>
            <a:r>
              <a:rPr lang="sv-SE" b="0" dirty="0" err="1">
                <a:latin typeface="+mj-lt"/>
              </a:rPr>
              <a:t>were</a:t>
            </a:r>
            <a:r>
              <a:rPr lang="sv-SE" b="0" dirty="0">
                <a:latin typeface="+mj-lt"/>
              </a:rPr>
              <a:t> </a:t>
            </a:r>
            <a:r>
              <a:rPr lang="sv-SE" b="0" dirty="0" smtClean="0">
                <a:latin typeface="+mj-lt"/>
              </a:rPr>
              <a:t>different</a:t>
            </a:r>
            <a:endParaRPr lang="en-GB" b="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74214"/>
          <a:stretch/>
        </p:blipFill>
        <p:spPr>
          <a:xfrm>
            <a:off x="6911474" y="374209"/>
            <a:ext cx="1022098" cy="1525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81956"/>
          <a:stretch/>
        </p:blipFill>
        <p:spPr>
          <a:xfrm>
            <a:off x="7933571" y="374209"/>
            <a:ext cx="715642" cy="1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0602"/>
          <a:stretch/>
        </p:blipFill>
        <p:spPr>
          <a:xfrm>
            <a:off x="161975" y="2789103"/>
            <a:ext cx="3607458" cy="239561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284128" y="2464421"/>
            <a:ext cx="785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More urgent-sounding alarm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more often associated with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hazard</a:t>
            </a:r>
            <a:endParaRPr lang="sv-S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28" y="1664155"/>
            <a:ext cx="6478485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</a:rPr>
              <a:t>Is there a relationship between the perceived urgency of an alarm and the interpretation of that alarm?</a:t>
            </a: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25" y="4750343"/>
            <a:ext cx="1676545" cy="182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74214"/>
          <a:stretch/>
        </p:blipFill>
        <p:spPr>
          <a:xfrm>
            <a:off x="7082513" y="711566"/>
            <a:ext cx="1022098" cy="1525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1956"/>
          <a:stretch/>
        </p:blipFill>
        <p:spPr>
          <a:xfrm>
            <a:off x="8104611" y="711566"/>
            <a:ext cx="707791" cy="1509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755" y="5595500"/>
            <a:ext cx="6544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+mj-lt"/>
              </a:rPr>
              <a:t>Alarm </a:t>
            </a:r>
            <a:r>
              <a:rPr lang="en-US" b="0" dirty="0">
                <a:latin typeface="+mj-lt"/>
              </a:rPr>
              <a:t>V </a:t>
            </a:r>
            <a:r>
              <a:rPr lang="en-US" b="0" dirty="0" smtClean="0">
                <a:latin typeface="+mj-lt"/>
              </a:rPr>
              <a:t>has the highest perceived urgency </a:t>
            </a:r>
            <a:r>
              <a:rPr lang="en-US" b="0" dirty="0" smtClean="0">
                <a:latin typeface="+mj-lt"/>
                <a:sym typeface="Wingdings" panose="05000000000000000000" pitchFamily="2" charset="2"/>
              </a:rPr>
              <a:t> </a:t>
            </a:r>
          </a:p>
          <a:p>
            <a:r>
              <a:rPr lang="en-US" b="0" dirty="0" smtClean="0">
                <a:latin typeface="+mj-lt"/>
              </a:rPr>
              <a:t>most </a:t>
            </a:r>
            <a:r>
              <a:rPr lang="en-US" b="0" dirty="0">
                <a:latin typeface="+mj-lt"/>
              </a:rPr>
              <a:t>associations with </a:t>
            </a:r>
            <a:r>
              <a:rPr lang="en-US" b="0" dirty="0" smtClean="0">
                <a:latin typeface="+mj-lt"/>
              </a:rPr>
              <a:t>hazard</a:t>
            </a:r>
            <a:endParaRPr lang="en-GB" b="0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7984" y="2978647"/>
            <a:ext cx="2657681" cy="1153272"/>
            <a:chOff x="7918704" y="3435911"/>
            <a:chExt cx="3383280" cy="1481510"/>
          </a:xfrm>
        </p:grpSpPr>
        <p:sp>
          <p:nvSpPr>
            <p:cNvPr id="16" name="Down Arrow 15"/>
            <p:cNvSpPr/>
            <p:nvPr/>
          </p:nvSpPr>
          <p:spPr>
            <a:xfrm>
              <a:off x="7918704" y="4270248"/>
              <a:ext cx="109728" cy="469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9012936" y="4447530"/>
              <a:ext cx="109728" cy="469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0107168" y="4035302"/>
              <a:ext cx="109728" cy="469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1192256" y="3435911"/>
              <a:ext cx="109728" cy="4698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67950" y="3138690"/>
            <a:ext cx="5044452" cy="770516"/>
            <a:chOff x="1492209" y="2361464"/>
            <a:chExt cx="5857956" cy="8503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1679" t="1336" r="87692" b="73109"/>
            <a:stretch/>
          </p:blipFill>
          <p:spPr>
            <a:xfrm>
              <a:off x="1492209" y="2361464"/>
              <a:ext cx="785546" cy="8503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29591" t="1336" r="1281" b="73109"/>
            <a:stretch/>
          </p:blipFill>
          <p:spPr>
            <a:xfrm>
              <a:off x="2241179" y="2361465"/>
              <a:ext cx="5108986" cy="85033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21880" y="4136503"/>
            <a:ext cx="4257816" cy="948867"/>
            <a:chOff x="1765236" y="4987855"/>
            <a:chExt cx="4944462" cy="10471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534" r="4629"/>
            <a:stretch/>
          </p:blipFill>
          <p:spPr>
            <a:xfrm>
              <a:off x="1765236" y="4988886"/>
              <a:ext cx="1217057" cy="104606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9045" r="3202"/>
            <a:stretch/>
          </p:blipFill>
          <p:spPr>
            <a:xfrm>
              <a:off x="3028202" y="4987855"/>
              <a:ext cx="1231379" cy="10471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630" r="4664"/>
            <a:stretch/>
          </p:blipFill>
          <p:spPr>
            <a:xfrm>
              <a:off x="4297681" y="5003096"/>
              <a:ext cx="1138473" cy="101669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897" r="4600"/>
            <a:stretch/>
          </p:blipFill>
          <p:spPr>
            <a:xfrm>
              <a:off x="5520428" y="4987855"/>
              <a:ext cx="1189270" cy="104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7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32" y="3335804"/>
            <a:ext cx="3629324" cy="227568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9060"/>
          <a:stretch/>
        </p:blipFill>
        <p:spPr>
          <a:xfrm>
            <a:off x="5016913" y="4948180"/>
            <a:ext cx="1632476" cy="1774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2593"/>
          <a:stretch/>
        </p:blipFill>
        <p:spPr>
          <a:xfrm>
            <a:off x="6649389" y="4948180"/>
            <a:ext cx="1092871" cy="1774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000" y="5272934"/>
            <a:ext cx="244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CERN: ODH alarm</a:t>
            </a:r>
            <a:endParaRPr lang="en-GB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049" y="5616279"/>
            <a:ext cx="244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Swedish </a:t>
            </a:r>
            <a:r>
              <a:rPr lang="en-GB" sz="1600" dirty="0">
                <a:latin typeface="+mj-lt"/>
              </a:rPr>
              <a:t>f</a:t>
            </a:r>
            <a:r>
              <a:rPr lang="en-GB" sz="1600" dirty="0" smtClean="0">
                <a:latin typeface="+mj-lt"/>
              </a:rPr>
              <a:t>ire alarm</a:t>
            </a:r>
            <a:endParaRPr lang="en-GB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8210" y="6002175"/>
            <a:ext cx="244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ESS: ODH alarm</a:t>
            </a:r>
            <a:endParaRPr lang="en-GB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0065" y="6326929"/>
            <a:ext cx="2706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CERN: evacuation alarm</a:t>
            </a:r>
            <a:endParaRPr lang="en-GB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128" y="1664155"/>
            <a:ext cx="5136488" cy="92333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</a:rPr>
              <a:t>Do </a:t>
            </a:r>
            <a:r>
              <a:rPr lang="en-US" kern="0" dirty="0" smtClean="0">
                <a:solidFill>
                  <a:srgbClr val="000000"/>
                </a:solidFill>
              </a:rPr>
              <a:t>people </a:t>
            </a:r>
            <a:r>
              <a:rPr lang="en-US" kern="0" dirty="0">
                <a:solidFill>
                  <a:srgbClr val="000000"/>
                </a:solidFill>
              </a:rPr>
              <a:t>associate alarm signals to the same hazards, </a:t>
            </a:r>
            <a:r>
              <a:rPr lang="en-US" kern="0" dirty="0" smtClean="0">
                <a:solidFill>
                  <a:srgbClr val="000000"/>
                </a:solidFill>
              </a:rPr>
              <a:t>or </a:t>
            </a:r>
            <a:r>
              <a:rPr lang="en-US" kern="0" dirty="0">
                <a:solidFill>
                  <a:srgbClr val="000000"/>
                </a:solidFill>
              </a:rPr>
              <a:t>do they interpret the alarms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632" y="2634827"/>
            <a:ext cx="7857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Different interpretations of alarm meaning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Swedish fire alarm case</a:t>
            </a:r>
            <a:endParaRPr lang="sv-SE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151" y="1809172"/>
            <a:ext cx="2496407" cy="26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888" y="2422026"/>
            <a:ext cx="3481484" cy="305769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noProof="0" dirty="0"/>
          </a:p>
        </p:txBody>
      </p:sp>
      <p:sp>
        <p:nvSpPr>
          <p:cNvPr id="9" name="Rectangle 8"/>
          <p:cNvSpPr/>
          <p:nvPr/>
        </p:nvSpPr>
        <p:spPr>
          <a:xfrm>
            <a:off x="284127" y="1664155"/>
            <a:ext cx="8024413" cy="6463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</a:rPr>
              <a:t>What are the </a:t>
            </a:r>
            <a:r>
              <a:rPr lang="en-US" kern="0" dirty="0" smtClean="0">
                <a:solidFill>
                  <a:srgbClr val="000000"/>
                </a:solidFill>
              </a:rPr>
              <a:t>views </a:t>
            </a:r>
            <a:r>
              <a:rPr lang="en-US" kern="0" dirty="0">
                <a:solidFill>
                  <a:srgbClr val="000000"/>
                </a:solidFill>
              </a:rPr>
              <a:t>of safety experts and other occupants of multi-hazard facilities on having multiple alarms?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7" y="2840271"/>
            <a:ext cx="4389120" cy="24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did we learn?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69" y="1762266"/>
            <a:ext cx="811836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Key findings from interviews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Safety experts have different opinions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Multiple alarms can be difficult to learn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Training is necessary – not too frequent?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One alarm for all hazards may be subjected to individual assessment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Sound level (volume) important for perceived urgency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Different urgency levels of evacuation alarms seems illogical</a:t>
            </a:r>
          </a:p>
          <a:p>
            <a:pPr lvl="1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</a:pP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Different </a:t>
            </a:r>
            <a:r>
              <a:rPr lang="en-GB" sz="2000" b="0" dirty="0">
                <a:solidFill>
                  <a:srgbClr val="000000"/>
                </a:solidFill>
                <a:latin typeface="+mj-lt"/>
              </a:rPr>
              <a:t>alarms useful for different evacuation responses</a:t>
            </a:r>
          </a:p>
          <a:p>
            <a:pPr marL="548640" lvl="1" indent="-91440" defTabSz="914400"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0000"/>
              </a:solidFill>
              <a:latin typeface="+mj-lt"/>
            </a:endParaRPr>
          </a:p>
          <a:p>
            <a:endParaRPr lang="sv-SE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did we learn?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44" y="1635224"/>
            <a:ext cx="7866431" cy="4758998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People seem to interpret </a:t>
            </a:r>
            <a:r>
              <a:rPr lang="en-GB" b="1" dirty="0" smtClean="0">
                <a:solidFill>
                  <a:srgbClr val="000000"/>
                </a:solidFill>
                <a:latin typeface="+mj-lt"/>
              </a:rPr>
              <a:t>urgency and meaning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of alarms </a:t>
            </a:r>
            <a:r>
              <a:rPr lang="en-GB" b="1" dirty="0" smtClean="0">
                <a:solidFill>
                  <a:srgbClr val="000000"/>
                </a:solidFill>
                <a:latin typeface="+mj-lt"/>
              </a:rPr>
              <a:t>differently</a:t>
            </a:r>
          </a:p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Higher </a:t>
            </a:r>
            <a:r>
              <a:rPr lang="en-GB" b="1" dirty="0" smtClean="0">
                <a:solidFill>
                  <a:srgbClr val="000000"/>
                </a:solidFill>
                <a:latin typeface="+mj-lt"/>
              </a:rPr>
              <a:t>perceived urgency </a:t>
            </a:r>
            <a:r>
              <a:rPr lang="en-GB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 more often associated with a </a:t>
            </a:r>
            <a:r>
              <a:rPr lang="en-GB" b="1" dirty="0" smtClean="0">
                <a:solidFill>
                  <a:srgbClr val="000000"/>
                </a:solidFill>
                <a:latin typeface="+mj-lt"/>
              </a:rPr>
              <a:t>hazard</a:t>
            </a:r>
          </a:p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People could identify purpose of alarms that they are </a:t>
            </a:r>
            <a:r>
              <a:rPr lang="en-GB" b="1" dirty="0" smtClean="0">
                <a:solidFill>
                  <a:srgbClr val="000000"/>
                </a:solidFill>
                <a:latin typeface="+mj-lt"/>
              </a:rPr>
              <a:t>widely known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 (Swedish fire alarm)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Mixed opinion on single and multiple alarms, but if multiple alarms are used </a:t>
            </a:r>
            <a:r>
              <a:rPr lang="en-GB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Ensure they are known </a:t>
            </a:r>
            <a:r>
              <a:rPr lang="en-GB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raining is necessary </a:t>
            </a:r>
            <a:r>
              <a:rPr lang="en-US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(some alarms may not be known)</a:t>
            </a:r>
            <a:endParaRPr lang="en-US" b="1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Experienced a real emergency </a:t>
            </a:r>
            <a:r>
              <a:rPr lang="en-GB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 majority prefer use of several alarms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00"/>
                </a:solidFill>
                <a:latin typeface="+mj-lt"/>
              </a:rPr>
              <a:t>Idea? </a:t>
            </a:r>
            <a:r>
              <a:rPr lang="en-GB" i="1" dirty="0" smtClean="0">
                <a:solidFill>
                  <a:srgbClr val="000000"/>
                </a:solidFill>
                <a:latin typeface="+mj-lt"/>
              </a:rPr>
              <a:t>Alarms can be based not only on the hazard that triggers them but on the </a:t>
            </a:r>
            <a:r>
              <a:rPr lang="en-GB" b="1" i="1" dirty="0" smtClean="0">
                <a:solidFill>
                  <a:srgbClr val="000000"/>
                </a:solidFill>
                <a:latin typeface="+mj-lt"/>
              </a:rPr>
              <a:t>required response</a:t>
            </a:r>
            <a:r>
              <a:rPr lang="en-GB" i="1" dirty="0" smtClean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8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Information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44" y="2230082"/>
            <a:ext cx="7974357" cy="342850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Full report will soon be available open access online at the Division of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Fire Safety Engineering at Lund University website: </a:t>
            </a:r>
            <a:r>
              <a:rPr lang="en-US" dirty="0" smtClean="0">
                <a:solidFill>
                  <a:srgbClr val="000000"/>
                </a:solidFill>
                <a:latin typeface="+mj-lt"/>
                <a:hlinkClick r:id="rId2"/>
              </a:rPr>
              <a:t>www.brand.lth.se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9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2057466" y="1976035"/>
            <a:ext cx="4809983" cy="114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kern="0" dirty="0" smtClean="0">
                <a:solidFill>
                  <a:srgbClr val="333333"/>
                </a:solidFill>
                <a:latin typeface="+mj-lt"/>
                <a:cs typeface="+mj-cs"/>
              </a:rPr>
              <a:t>THANK YOU!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kern="0" dirty="0">
              <a:solidFill>
                <a:srgbClr val="333333"/>
              </a:solidFill>
              <a:latin typeface="+mj-lt"/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kern="0" dirty="0" smtClean="0">
              <a:solidFill>
                <a:srgbClr val="333333"/>
              </a:solidFill>
              <a:latin typeface="+mj-lt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299" y="3116063"/>
            <a:ext cx="7868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Email: 					</a:t>
            </a:r>
            <a:r>
              <a:rPr lang="en-US" sz="2000" dirty="0" smtClean="0">
                <a:latin typeface="+mj-lt"/>
                <a:hlinkClick r:id="rId2"/>
              </a:rPr>
              <a:t>enrico.ronchi@brand.lth.se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Department of Fire Safety Engineering:	</a:t>
            </a:r>
            <a:r>
              <a:rPr lang="en-US" sz="2000" dirty="0" smtClean="0">
                <a:latin typeface="+mj-lt"/>
                <a:hlinkClick r:id="rId3"/>
              </a:rPr>
              <a:t>www.brand.lth.se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9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Acknowledgements</a:t>
            </a:r>
            <a:endParaRPr lang="en-GB" b="1" noProof="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473646" y="1994492"/>
            <a:ext cx="7923732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Fredrik Jörud (this research is his idea 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  <a:sym typeface="Wingdings" panose="05000000000000000000" pitchFamily="2" charset="2"/>
              </a:rPr>
              <a:t> ) 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and Marina </a:t>
            </a:r>
            <a:r>
              <a:rPr lang="en-US" sz="3200" kern="0" dirty="0" err="1" smtClean="0">
                <a:solidFill>
                  <a:srgbClr val="000000"/>
                </a:solidFill>
                <a:latin typeface="+mj-lt"/>
                <a:cs typeface="+mj-cs"/>
              </a:rPr>
              <a:t>Giampetro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 (ESS)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Stefan </a:t>
            </a:r>
            <a:r>
              <a:rPr lang="en-US" sz="3200" kern="0" dirty="0" err="1" smtClean="0">
                <a:solidFill>
                  <a:srgbClr val="000000"/>
                </a:solidFill>
                <a:latin typeface="+mj-lt"/>
                <a:cs typeface="+mj-cs"/>
              </a:rPr>
              <a:t>Wiklund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 (Max IV)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Valentin </a:t>
            </a:r>
            <a:r>
              <a:rPr lang="en-US" sz="3200" kern="0" dirty="0" err="1" smtClean="0">
                <a:solidFill>
                  <a:srgbClr val="000000"/>
                </a:solidFill>
                <a:latin typeface="+mj-lt"/>
                <a:cs typeface="+mj-cs"/>
              </a:rPr>
              <a:t>Algoet</a:t>
            </a:r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, Saverio La Mendola and Oriol Rios (CERN)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Interviewees and questionnaire responders</a:t>
            </a:r>
          </a:p>
        </p:txBody>
      </p:sp>
    </p:spTree>
    <p:extLst>
      <p:ext uri="{BB962C8B-B14F-4D97-AF65-F5344CB8AC3E}">
        <p14:creationId xmlns:p14="http://schemas.microsoft.com/office/powerpoint/2010/main" val="26538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Outline</a:t>
            </a:r>
            <a:endParaRPr lang="en-GB" b="1" noProof="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809938" y="2001070"/>
            <a:ext cx="758744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A single or multiple alarms?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Data collection </a:t>
            </a:r>
          </a:p>
          <a:p>
            <a:pPr marL="452438" lvl="1" indent="0"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(online questionnaires and interviews)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Results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What did we learn?</a:t>
            </a:r>
          </a:p>
        </p:txBody>
      </p:sp>
    </p:spTree>
    <p:extLst>
      <p:ext uri="{BB962C8B-B14F-4D97-AF65-F5344CB8AC3E}">
        <p14:creationId xmlns:p14="http://schemas.microsoft.com/office/powerpoint/2010/main" val="38723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A single or multiple alarms?</a:t>
            </a:r>
            <a:endParaRPr lang="en-GB" b="1" noProof="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470591" y="1832933"/>
            <a:ext cx="568296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Facilities may have different hazards (e.g., fire, radiation, oxygen deficiency, explosions, etc.) triggering evacuation</a:t>
            </a:r>
          </a:p>
          <a:p>
            <a:endParaRPr lang="en-US" sz="3200" kern="0" dirty="0" smtClean="0">
              <a:solidFill>
                <a:srgbClr val="000000"/>
              </a:solidFill>
              <a:latin typeface="+mj-lt"/>
              <a:cs typeface="+mj-cs"/>
            </a:endParaRPr>
          </a:p>
          <a:p>
            <a:r>
              <a:rPr lang="en-US" sz="3200" kern="0" dirty="0" smtClean="0">
                <a:solidFill>
                  <a:srgbClr val="000000"/>
                </a:solidFill>
                <a:latin typeface="+mj-lt"/>
                <a:cs typeface="+mj-cs"/>
              </a:rPr>
              <a:t>Not clear if a single alarm or multiple alarms referring to each threat is the best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50" y="2124694"/>
            <a:ext cx="1159752" cy="1159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14" y="3350364"/>
            <a:ext cx="1179488" cy="1453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3" y="1947210"/>
            <a:ext cx="1509987" cy="1514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299" y="3614513"/>
            <a:ext cx="1029900" cy="10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A single or multiple alarms?</a:t>
            </a:r>
            <a:endParaRPr lang="en-GB" b="1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8282" y="3400598"/>
            <a:ext cx="7855069" cy="1973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382" y="1705345"/>
            <a:ext cx="758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 smtClean="0">
                <a:solidFill>
                  <a:srgbClr val="000000"/>
                </a:solidFill>
                <a:latin typeface="+mj-lt"/>
              </a:rPr>
              <a:t>Alarms are crucial to reduce pre-evacuation time (</a:t>
            </a:r>
            <a:r>
              <a:rPr lang="en-US" sz="2000" b="0" kern="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possibly decreasing hazard exposure and improving life safety)</a:t>
            </a:r>
            <a:endParaRPr lang="en-US" sz="2000" b="0" kern="0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+mj-lt"/>
              </a:rPr>
              <a:t>Proulx and </a:t>
            </a:r>
            <a:r>
              <a:rPr lang="en-US" sz="2000" b="0" dirty="0" err="1">
                <a:solidFill>
                  <a:srgbClr val="000000"/>
                </a:solidFill>
                <a:latin typeface="+mj-lt"/>
              </a:rPr>
              <a:t>Laroche</a:t>
            </a:r>
            <a:r>
              <a:rPr lang="en-US" sz="2000" b="0" dirty="0">
                <a:solidFill>
                  <a:srgbClr val="000000"/>
                </a:solidFill>
                <a:latin typeface="+mj-lt"/>
              </a:rPr>
              <a:t> (2003): </a:t>
            </a:r>
            <a:r>
              <a:rPr lang="en-US" sz="2000" b="0" dirty="0" smtClean="0">
                <a:solidFill>
                  <a:srgbClr val="000000"/>
                </a:solidFill>
                <a:latin typeface="+mj-lt"/>
              </a:rPr>
              <a:t>people may </a:t>
            </a: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have </a:t>
            </a:r>
            <a:r>
              <a:rPr lang="en-GB" sz="2000" b="0" dirty="0">
                <a:solidFill>
                  <a:srgbClr val="000000"/>
                </a:solidFill>
                <a:latin typeface="+mj-lt"/>
              </a:rPr>
              <a:t>trouble correctly identifying a fire </a:t>
            </a:r>
            <a:r>
              <a:rPr lang="en-GB" sz="2000" b="0" dirty="0" smtClean="0">
                <a:solidFill>
                  <a:srgbClr val="000000"/>
                </a:solidFill>
                <a:latin typeface="+mj-lt"/>
              </a:rPr>
              <a:t>alarm, even if they have heard it before</a:t>
            </a:r>
            <a:endParaRPr lang="en-GB" sz="20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935" y="3431376"/>
            <a:ext cx="2269554" cy="396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kern="0" dirty="0" smtClean="0">
                <a:solidFill>
                  <a:srgbClr val="000000"/>
                </a:solidFill>
              </a:rPr>
              <a:t>Pre-evacuation time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6072976" y="3435401"/>
            <a:ext cx="1577723" cy="360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kern="0" dirty="0" smtClean="0">
                <a:solidFill>
                  <a:srgbClr val="000000"/>
                </a:solidFill>
              </a:rPr>
              <a:t>Movement time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90543" y="5905646"/>
            <a:ext cx="577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1" dirty="0" smtClean="0">
                <a:solidFill>
                  <a:srgbClr val="000000"/>
                </a:solidFill>
                <a:latin typeface="+mj-lt"/>
              </a:rPr>
              <a:t>We evaluated sound alarms (no voice messages in the study)</a:t>
            </a: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1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A single or multiple alarms?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01" y="1839156"/>
            <a:ext cx="8461161" cy="40233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Research questions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Is 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urgency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 of an alarm interpreted differently by different </a:t>
            </a: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people?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Do 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different people associate </a:t>
            </a:r>
            <a:r>
              <a:rPr lang="en-GB" b="1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alarm signals to the same hazards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, or do they interpret the alarms </a:t>
            </a: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differently?</a:t>
            </a:r>
            <a:endParaRPr lang="sv-SE" dirty="0">
              <a:solidFill>
                <a:srgbClr val="000000"/>
              </a:solidFill>
              <a:latin typeface="+mj-lt"/>
              <a:ea typeface="Batang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Is 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there a </a:t>
            </a:r>
            <a:r>
              <a:rPr lang="en-GB" b="1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relationship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 between the perceived urgency of an alarm and the interpretation of that </a:t>
            </a: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alarm?</a:t>
            </a:r>
            <a:endParaRPr lang="sv-SE" dirty="0">
              <a:solidFill>
                <a:srgbClr val="000000"/>
              </a:solidFill>
              <a:latin typeface="+mj-lt"/>
              <a:ea typeface="Batang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What 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are the respective views of </a:t>
            </a:r>
            <a:r>
              <a:rPr lang="en-GB" b="1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safety experts </a:t>
            </a:r>
            <a:r>
              <a:rPr lang="en-GB" dirty="0">
                <a:solidFill>
                  <a:srgbClr val="000000"/>
                </a:solidFill>
                <a:latin typeface="+mj-lt"/>
                <a:ea typeface="Batang"/>
                <a:cs typeface="Times New Roman" panose="02020603050405020304" pitchFamily="18" charset="0"/>
              </a:rPr>
              <a:t>and other occupants of multi-hazard facilities on having multiple alarms?</a:t>
            </a:r>
            <a:endParaRPr lang="sv-SE" dirty="0">
              <a:solidFill>
                <a:srgbClr val="000000"/>
              </a:solidFill>
              <a:latin typeface="+mj-lt"/>
              <a:ea typeface="Batang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sv-SE" sz="20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 collection </a:t>
            </a:r>
            <a:endParaRPr lang="en-GB" b="1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9969" y="1747058"/>
            <a:ext cx="7961200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Online questionnaire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3 multi-hazard facilities: ESS, MAX IV and </a:t>
            </a:r>
            <a:r>
              <a:rPr lang="en-GB" sz="2400" dirty="0" err="1" smtClean="0">
                <a:solidFill>
                  <a:srgbClr val="000000"/>
                </a:solidFill>
                <a:latin typeface="+mj-lt"/>
              </a:rPr>
              <a:t>Kemicentrum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 (KC) at Lund University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54 respondents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Audio files of 8 alarms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+mj-lt"/>
              </a:rPr>
              <a:t>Semi-structure interviews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5 safety experts at several multi-hazard facilities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72" y="2018142"/>
            <a:ext cx="1401408" cy="140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81" y="3479982"/>
            <a:ext cx="1572789" cy="15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 collection 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91" y="1562862"/>
            <a:ext cx="8046721" cy="973508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 First 4 alarms selected based on acoustic properties</a:t>
            </a:r>
          </a:p>
          <a:p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More or less urgent based on a combination of properties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773" y="4606552"/>
            <a:ext cx="2374808" cy="20771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24012"/>
              </p:ext>
            </p:extLst>
          </p:nvPr>
        </p:nvGraphicFramePr>
        <p:xfrm>
          <a:off x="3802325" y="4735393"/>
          <a:ext cx="3755222" cy="1784957"/>
        </p:xfrm>
        <a:graphic>
          <a:graphicData uri="http://schemas.openxmlformats.org/drawingml/2006/table">
            <a:tbl>
              <a:tblPr firstRow="1" firstCol="1" bandRow="1"/>
              <a:tblGrid>
                <a:gridCol w="1885666">
                  <a:extLst>
                    <a:ext uri="{9D8B030D-6E8A-4147-A177-3AD203B41FA5}">
                      <a16:colId xmlns:a16="http://schemas.microsoft.com/office/drawing/2014/main" xmlns="" val="383573300"/>
                    </a:ext>
                  </a:extLst>
                </a:gridCol>
                <a:gridCol w="1869556">
                  <a:extLst>
                    <a:ext uri="{9D8B030D-6E8A-4147-A177-3AD203B41FA5}">
                      <a16:colId xmlns:a16="http://schemas.microsoft.com/office/drawing/2014/main" xmlns="" val="289715016"/>
                    </a:ext>
                  </a:extLst>
                </a:gridCol>
              </a:tblGrid>
              <a:tr h="351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More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 urgent and </a:t>
                      </a:r>
                      <a:endParaRPr lang="sv-SE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attention-getting</a:t>
                      </a:r>
                      <a:endParaRPr lang="sv-SE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Less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 urgent and </a:t>
                      </a:r>
                      <a:endParaRPr lang="sv-SE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attention-getting</a:t>
                      </a:r>
                      <a:endParaRPr lang="sv-SE" sz="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962635"/>
                  </a:ext>
                </a:extLst>
              </a:tr>
              <a:tr h="279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Varies between 2 or more frequencies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Constant tone / single pitch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979760"/>
                  </a:ext>
                </a:extLst>
              </a:tr>
              <a:tr h="279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IPI = 0 s (continuous sound)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Long IPI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896399"/>
                  </a:ext>
                </a:extLst>
              </a:tr>
              <a:tr h="2371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Pulse rate </a:t>
                      </a: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≥ 1 </a:t>
                      </a: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Hz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Pulse rate ≤ 1 Hz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460542"/>
                  </a:ext>
                </a:extLst>
              </a:tr>
              <a:tr h="279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High pulse level (volume)</a:t>
                      </a:r>
                      <a:endParaRPr lang="sv-SE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Low pulse level (volume)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0660516"/>
                  </a:ext>
                </a:extLst>
              </a:tr>
              <a:tr h="28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High frequency</a:t>
                      </a:r>
                      <a:endParaRPr lang="sv-SE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/>
                          <a:cs typeface="Calibri" panose="020F0502020204030204" pitchFamily="34" charset="0"/>
                        </a:rPr>
                        <a:t>Low frequency</a:t>
                      </a:r>
                      <a:endParaRPr lang="sv-SE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71244" marR="71244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436286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1668" y="2536370"/>
            <a:ext cx="5235109" cy="2014774"/>
          </a:xfrm>
          <a:prstGeom prst="rect">
            <a:avLst/>
          </a:prstGeom>
        </p:spPr>
      </p:pic>
      <p:pic>
        <p:nvPicPr>
          <p:cNvPr id="10" name="Alarm 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790" y="4145476"/>
            <a:ext cx="360000" cy="360000"/>
          </a:xfrm>
          <a:prstGeom prst="rect">
            <a:avLst/>
          </a:prstGeom>
        </p:spPr>
      </p:pic>
      <p:pic>
        <p:nvPicPr>
          <p:cNvPr id="7" name="Alarm 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790" y="3368396"/>
            <a:ext cx="360000" cy="360000"/>
          </a:xfrm>
          <a:prstGeom prst="rect">
            <a:avLst/>
          </a:prstGeom>
        </p:spPr>
      </p:pic>
      <p:pic>
        <p:nvPicPr>
          <p:cNvPr id="8" name="Alarm X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790" y="3767703"/>
            <a:ext cx="360000" cy="360000"/>
          </a:xfrm>
          <a:prstGeom prst="rect">
            <a:avLst/>
          </a:prstGeom>
        </p:spPr>
      </p:pic>
      <p:pic>
        <p:nvPicPr>
          <p:cNvPr id="9" name="Alarm 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790" y="298826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17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 collection 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35" y="1668117"/>
            <a:ext cx="8382219" cy="40233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Additional 4 evacuation alarms are actually used for different hazards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3479" y="2704938"/>
            <a:ext cx="5174973" cy="2303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8451" y="3146829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CERN: ODH alarm</a:t>
            </a: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451" y="3589000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Swedish </a:t>
            </a:r>
            <a:r>
              <a:rPr lang="en-GB" dirty="0">
                <a:latin typeface="+mj-lt"/>
              </a:rPr>
              <a:t>f</a:t>
            </a:r>
            <a:r>
              <a:rPr lang="en-GB" dirty="0" smtClean="0">
                <a:latin typeface="+mj-lt"/>
              </a:rPr>
              <a:t>ire alarm</a:t>
            </a:r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452" y="4091878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ESS: ODH alarm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8451" y="4534049"/>
            <a:ext cx="27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CERN: evacuation alarm</a:t>
            </a:r>
            <a:endParaRPr lang="en-GB" dirty="0">
              <a:latin typeface="+mj-lt"/>
            </a:endParaRPr>
          </a:p>
        </p:txBody>
      </p:sp>
      <p:pic>
        <p:nvPicPr>
          <p:cNvPr id="9" name="Alarm 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9035" y="3181367"/>
            <a:ext cx="360000" cy="360000"/>
          </a:xfrm>
          <a:prstGeom prst="rect">
            <a:avLst/>
          </a:prstGeom>
        </p:spPr>
      </p:pic>
      <p:pic>
        <p:nvPicPr>
          <p:cNvPr id="10" name="Alarm 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9035" y="4091878"/>
            <a:ext cx="360000" cy="360000"/>
          </a:xfrm>
          <a:prstGeom prst="rect">
            <a:avLst/>
          </a:prstGeom>
        </p:spPr>
      </p:pic>
      <p:pic>
        <p:nvPicPr>
          <p:cNvPr id="11" name="Alarm F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9035" y="4553951"/>
            <a:ext cx="360000" cy="360000"/>
          </a:xfrm>
          <a:prstGeom prst="rect">
            <a:avLst/>
          </a:prstGeom>
        </p:spPr>
      </p:pic>
      <p:pic>
        <p:nvPicPr>
          <p:cNvPr id="12" name="Alarm Q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9035" y="36434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206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T_basmall_2012_ENG">
  <a:themeElements>
    <a:clrScheme name="LU basmall">
      <a:dk1>
        <a:srgbClr val="000000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U_PPT-mall_2012_ENG_120620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PPT_basmall_2012_ENG</Template>
  <TotalTime>2122</TotalTime>
  <Words>791</Words>
  <Application>Microsoft Office PowerPoint</Application>
  <PresentationFormat>Custom</PresentationFormat>
  <Paragraphs>120</Paragraphs>
  <Slides>19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Batang</vt:lpstr>
      <vt:lpstr>ＭＳ Ｐゴシック</vt:lpstr>
      <vt:lpstr>Arial</vt:lpstr>
      <vt:lpstr>Calibri</vt:lpstr>
      <vt:lpstr>Lucida Grande</vt:lpstr>
      <vt:lpstr>Times New Roman</vt:lpstr>
      <vt:lpstr>Wingdings</vt:lpstr>
      <vt:lpstr>PPT_basmall_2012_ENG</vt:lpstr>
      <vt:lpstr>LU_PPT-mall_2012_ENG_120620</vt:lpstr>
      <vt:lpstr>The choice between single or multiple evacuation alarms in multi-hazard environments</vt:lpstr>
      <vt:lpstr>Acknowledgements</vt:lpstr>
      <vt:lpstr>Outline</vt:lpstr>
      <vt:lpstr>A single or multiple alarms?</vt:lpstr>
      <vt:lpstr>A single or multiple alarms?</vt:lpstr>
      <vt:lpstr>A single or multiple alarms?</vt:lpstr>
      <vt:lpstr>Data collection </vt:lpstr>
      <vt:lpstr>Data collection </vt:lpstr>
      <vt:lpstr>Data collection </vt:lpstr>
      <vt:lpstr>Results</vt:lpstr>
      <vt:lpstr>Results</vt:lpstr>
      <vt:lpstr>Results</vt:lpstr>
      <vt:lpstr>Results</vt:lpstr>
      <vt:lpstr>Results</vt:lpstr>
      <vt:lpstr>Results</vt:lpstr>
      <vt:lpstr>What did we learn?</vt:lpstr>
      <vt:lpstr>What did we learn?</vt:lpstr>
      <vt:lpstr>Information</vt:lpstr>
      <vt:lpstr>PowerPoint Presentation</vt:lpstr>
    </vt:vector>
  </TitlesOfParts>
  <Company>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Enrico Ronchi</dc:creator>
  <cp:lastModifiedBy>Enrico Ronchi</cp:lastModifiedBy>
  <cp:revision>265</cp:revision>
  <cp:lastPrinted>2011-10-27T13:44:15Z</cp:lastPrinted>
  <dcterms:created xsi:type="dcterms:W3CDTF">2014-08-25T09:10:51Z</dcterms:created>
  <dcterms:modified xsi:type="dcterms:W3CDTF">2019-05-13T07:57:03Z</dcterms:modified>
</cp:coreProperties>
</file>