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5"/>
  </p:sldMasterIdLst>
  <p:notesMasterIdLst>
    <p:notesMasterId r:id="rId16"/>
  </p:notesMasterIdLst>
  <p:handoutMasterIdLst>
    <p:handoutMasterId r:id="rId17"/>
  </p:handoutMasterIdLst>
  <p:sldIdLst>
    <p:sldId id="258" r:id="rId6"/>
    <p:sldId id="272" r:id="rId7"/>
    <p:sldId id="279" r:id="rId8"/>
    <p:sldId id="280" r:id="rId9"/>
    <p:sldId id="282" r:id="rId10"/>
    <p:sldId id="281" r:id="rId11"/>
    <p:sldId id="283" r:id="rId12"/>
    <p:sldId id="284" r:id="rId13"/>
    <p:sldId id="265" r:id="rId14"/>
    <p:sldId id="278" r:id="rId15"/>
  </p:sldIdLst>
  <p:sldSz cx="12192000" cy="6858000"/>
  <p:notesSz cx="6858000" cy="9144000"/>
  <p:embeddedFontLs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Montserrat SemiBold" panose="00000700000000000000" pitchFamily="2" charset="0"/>
      <p:bold r:id="rId22"/>
      <p:boldItalic r:id="rId23"/>
    </p:embeddedFont>
    <p:embeddedFont>
      <p:font typeface="Gentium Basic" panose="02000503060000020004" pitchFamily="2" charset="0"/>
      <p:regular r:id="rId24"/>
      <p:bold r:id="rId25"/>
      <p:italic r:id="rId26"/>
      <p:boldItalic r:id="rId27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72C47FDB-D128-7F4E-91AC-A20DEDB1EED8}">
          <p14:sldIdLst>
            <p14:sldId id="258"/>
          </p14:sldIdLst>
        </p14:section>
        <p14:section name="Section Break" id="{2227CBC5-FBBA-F643-97C0-5849C5B0DA1B}">
          <p14:sldIdLst/>
        </p14:section>
        <p14:section name="Content Pages" id="{78C528B3-687E-BE4B-BDCE-11EBCD988D3C}">
          <p14:sldIdLst>
            <p14:sldId id="272"/>
            <p14:sldId id="279"/>
            <p14:sldId id="280"/>
            <p14:sldId id="282"/>
            <p14:sldId id="281"/>
            <p14:sldId id="283"/>
            <p14:sldId id="284"/>
            <p14:sldId id="265"/>
          </p14:sldIdLst>
        </p14:section>
        <p14:section name="Toolbox" id="{ABAF1B48-F672-2F46-A1F1-F02CACD5A9E3}">
          <p14:sldIdLst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D6EC"/>
    <a:srgbClr val="F8CBAD"/>
    <a:srgbClr val="FF4337"/>
    <a:srgbClr val="D9D9D6"/>
    <a:srgbClr val="1E242B"/>
    <a:srgbClr val="EEEBEA"/>
    <a:srgbClr val="D8E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56" autoAdjust="0"/>
    <p:restoredTop sz="94538"/>
  </p:normalViewPr>
  <p:slideViewPr>
    <p:cSldViewPr snapToGrid="0" snapToObjects="1" showGuides="1">
      <p:cViewPr varScale="1">
        <p:scale>
          <a:sx n="118" d="100"/>
          <a:sy n="118" d="100"/>
        </p:scale>
        <p:origin x="126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61" d="100"/>
          <a:sy n="161" d="100"/>
        </p:scale>
        <p:origin x="490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32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>
              <a:latin typeface="Montserrat" panose="00000500000000000000" pitchFamily="2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12493-3EF0-F140-9DE3-73B6E60D87D3}" type="datetimeFigureOut">
              <a:rPr lang="fr-FR" smtClean="0">
                <a:latin typeface="Montserrat" panose="00000500000000000000" pitchFamily="2" charset="0"/>
              </a:rPr>
              <a:t>13/05/2019</a:t>
            </a:fld>
            <a:endParaRPr lang="fr-FR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>
              <a:latin typeface="Montserrat" panose="00000500000000000000" pitchFamily="2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393B7-D41B-414F-B16D-BEE219EAF2BF}" type="slidenum">
              <a:rPr lang="fr-FR" smtClean="0">
                <a:latin typeface="Montserrat" panose="00000500000000000000" pitchFamily="2" charset="0"/>
              </a:rPr>
              <a:t>‹#›</a:t>
            </a:fld>
            <a:endParaRPr lang="fr-FR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595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anose="00000500000000000000" pitchFamily="2" charset="0"/>
              </a:defRPr>
            </a:lvl1pPr>
          </a:lstStyle>
          <a:p>
            <a:endParaRPr lang="en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anose="00000500000000000000" pitchFamily="2" charset="0"/>
              </a:defRPr>
            </a:lvl1pPr>
          </a:lstStyle>
          <a:p>
            <a:fld id="{6EABAEEB-E490-AF48-B0D1-7B00A0A50865}" type="datetimeFigureOut">
              <a:rPr lang="en-CA" smtClean="0"/>
              <a:pPr/>
              <a:t>2019-05-13</a:t>
            </a:fld>
            <a:endParaRPr lang="en-CA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>
              <a:latin typeface="Montserrat" panose="00000500000000000000" pitchFamily="2" charset="0"/>
            </a:endParaRPr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dirty="0" err="1"/>
              <a:t>Cliquez</a:t>
            </a:r>
            <a:r>
              <a:rPr lang="en-CA" dirty="0"/>
              <a:t> pour modifier les styles du </a:t>
            </a:r>
            <a:r>
              <a:rPr lang="en-CA" dirty="0" err="1"/>
              <a:t>texte</a:t>
            </a:r>
            <a:r>
              <a:rPr lang="en-CA" dirty="0"/>
              <a:t> du masque</a:t>
            </a:r>
          </a:p>
          <a:p>
            <a:pPr lvl="1"/>
            <a:r>
              <a:rPr lang="en-CA" dirty="0" err="1"/>
              <a:t>Deuxième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2"/>
            <a:r>
              <a:rPr lang="en-CA" dirty="0" err="1"/>
              <a:t>Troisième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3"/>
            <a:r>
              <a:rPr lang="en-CA" dirty="0" err="1"/>
              <a:t>Quatrième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4"/>
            <a:r>
              <a:rPr lang="en-CA" dirty="0" err="1"/>
              <a:t>Cinquième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anose="00000500000000000000" pitchFamily="2" charset="0"/>
              </a:defRPr>
            </a:lvl1pPr>
          </a:lstStyle>
          <a:p>
            <a:endParaRPr lang="en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anose="00000500000000000000" pitchFamily="2" charset="0"/>
              </a:defRPr>
            </a:lvl1pPr>
          </a:lstStyle>
          <a:p>
            <a:fld id="{523C7FC6-2EB7-DC4F-9390-156888BAA8A2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89998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1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74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2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770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9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43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10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597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le: Hero Red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7104063" y="0"/>
            <a:ext cx="5087937" cy="6858000"/>
          </a:xfr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  <p:sp>
        <p:nvSpPr>
          <p:cNvPr id="8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104063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7013" y="4182035"/>
            <a:ext cx="5832475" cy="1889251"/>
          </a:xfrm>
        </p:spPr>
        <p:txBody>
          <a:bodyPr anchor="b">
            <a:normAutofit/>
          </a:bodyPr>
          <a:lstStyle>
            <a:lvl1pPr algn="l">
              <a:defRPr sz="2800" baseline="0"/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7013" y="6071286"/>
            <a:ext cx="5832475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087" y="2250830"/>
            <a:ext cx="5127644" cy="24386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ection: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At a glance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227013" y="1052513"/>
            <a:ext cx="2376487" cy="313213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CA" dirty="0"/>
              <a:t>Insert section title here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190662" y="0"/>
            <a:ext cx="9001338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Project: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703388" y="0"/>
            <a:ext cx="10488612" cy="6876364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project image here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At a glance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2208214" y="620713"/>
            <a:ext cx="9251949" cy="115252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CA" dirty="0"/>
              <a:t>Insert project title here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Project: 1 Photo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703388" y="0"/>
            <a:ext cx="6805612" cy="6903695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project image here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At a glance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8580438" y="620713"/>
            <a:ext cx="3384550" cy="1152526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CA" dirty="0"/>
              <a:t>Insert project title here</a:t>
            </a:r>
            <a:br>
              <a:rPr lang="en-CA" dirty="0"/>
            </a:b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8580438" y="1844675"/>
            <a:ext cx="3384549" cy="4358875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/>
              <a:t>Insert project description here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Project: 2 Photos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6794219" y="225425"/>
            <a:ext cx="5170769" cy="2771776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project image here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At a glance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930400" y="3281137"/>
            <a:ext cx="4597400" cy="754748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CA" dirty="0"/>
              <a:t>Insert project title here</a:t>
            </a:r>
            <a:br>
              <a:rPr lang="en-CA" dirty="0"/>
            </a:b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1930400" y="4257675"/>
            <a:ext cx="4597400" cy="1945876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/>
              <a:t>Insert project description here</a:t>
            </a:r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7" hasCustomPrompt="1"/>
          </p:nvPr>
        </p:nvSpPr>
        <p:spPr>
          <a:xfrm>
            <a:off x="1703389" y="225425"/>
            <a:ext cx="5090830" cy="2771776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project image here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sz="quarter" idx="18" hasCustomPrompt="1"/>
          </p:nvPr>
        </p:nvSpPr>
        <p:spPr>
          <a:xfrm>
            <a:off x="7104063" y="4257675"/>
            <a:ext cx="4860925" cy="1945876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/>
              <a:t>Insert project description here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6794219" y="3254188"/>
            <a:ext cx="0" cy="2949363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8"/>
          <p:cNvSpPr>
            <a:spLocks noGrp="1"/>
          </p:cNvSpPr>
          <p:nvPr>
            <p:ph type="body" sz="quarter" idx="19" hasCustomPrompt="1"/>
          </p:nvPr>
        </p:nvSpPr>
        <p:spPr>
          <a:xfrm>
            <a:off x="7104063" y="3281363"/>
            <a:ext cx="4860925" cy="7540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Insert project title here</a:t>
            </a:r>
            <a:b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</a:br>
            <a:endParaRPr lang="en-CA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Content 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703387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At a glance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00" y="6203551"/>
            <a:ext cx="900111" cy="42902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208213" y="1844675"/>
            <a:ext cx="9251950" cy="4356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Content 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703387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At a glance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2208214" y="620713"/>
            <a:ext cx="9251949" cy="1152526"/>
          </a:xfrm>
        </p:spPr>
        <p:txBody>
          <a:bodyPr/>
          <a:lstStyle/>
          <a:p>
            <a:r>
              <a:rPr lang="en-CA" dirty="0"/>
              <a:t>Insert slide title here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00" y="6203551"/>
            <a:ext cx="900111" cy="42902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208213" y="1844675"/>
            <a:ext cx="4319587" cy="4356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7104064" y="1844675"/>
            <a:ext cx="4356100" cy="4356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4" name="Connecteur droit 3"/>
          <p:cNvCxnSpPr>
            <a:stCxn id="13" idx="2"/>
          </p:cNvCxnSpPr>
          <p:nvPr userDrawn="1"/>
        </p:nvCxnSpPr>
        <p:spPr>
          <a:xfrm flipH="1">
            <a:off x="6790765" y="1773239"/>
            <a:ext cx="43424" cy="4427536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: Hero White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104063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9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7104063" y="0"/>
            <a:ext cx="5087937" cy="6858000"/>
          </a:xfr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7013" y="4168589"/>
            <a:ext cx="5832475" cy="1902698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7013" y="6071286"/>
            <a:ext cx="5832475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0995" y="2241550"/>
            <a:ext cx="5173385" cy="24603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itle: Hero Red logo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7104063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22" t="49" r="1171" b="-49"/>
          <a:stretch/>
        </p:blipFill>
        <p:spPr>
          <a:xfrm>
            <a:off x="0" y="1047583"/>
            <a:ext cx="3270722" cy="584320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104063" y="0"/>
            <a:ext cx="5087938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9159575" y="-6093"/>
            <a:ext cx="3032425" cy="59491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7013" y="4689475"/>
            <a:ext cx="5832475" cy="1381811"/>
          </a:xfrm>
        </p:spPr>
        <p:txBody>
          <a:bodyPr anchor="b">
            <a:normAutofit/>
          </a:bodyPr>
          <a:lstStyle>
            <a:lvl1pPr algn="l">
              <a:defRPr sz="2800" baseline="0"/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7013" y="6071286"/>
            <a:ext cx="5832475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 baseline="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087" y="2250830"/>
            <a:ext cx="5127644" cy="24386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tle: Red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703388" y="0"/>
            <a:ext cx="10488612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6"/>
            <a:ext cx="1404937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9167339" y="-6093"/>
            <a:ext cx="3032425" cy="59491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08213" y="620713"/>
            <a:ext cx="9251950" cy="5038682"/>
          </a:xfrm>
        </p:spPr>
        <p:txBody>
          <a:bodyPr anchor="ctr">
            <a:normAutofit/>
          </a:bodyPr>
          <a:lstStyle>
            <a:lvl1pPr algn="ctr">
              <a:defRPr sz="54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24216" y="5651157"/>
            <a:ext cx="9242854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itle: Red Text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703388" y="0"/>
            <a:ext cx="10488611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22" t="49" r="1171" b="-49"/>
          <a:stretch/>
        </p:blipFill>
        <p:spPr>
          <a:xfrm>
            <a:off x="1706148" y="1052513"/>
            <a:ext cx="3267962" cy="583827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08213" y="620713"/>
            <a:ext cx="9251950" cy="5022206"/>
          </a:xfrm>
        </p:spPr>
        <p:txBody>
          <a:bodyPr anchor="ctr">
            <a:normAutofit/>
          </a:bodyPr>
          <a:lstStyle>
            <a:lvl1pPr algn="ctr">
              <a:defRPr sz="54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24216" y="5651157"/>
            <a:ext cx="9242854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6"/>
            <a:ext cx="1404937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itle: White Text +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703388" y="0"/>
            <a:ext cx="10488611" cy="6875248"/>
          </a:xfrm>
          <a:prstGeom prst="rect">
            <a:avLst/>
          </a:prstGeom>
          <a:solidFill>
            <a:srgbClr val="FF4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4337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08213" y="620713"/>
            <a:ext cx="9251950" cy="5038682"/>
          </a:xfrm>
        </p:spPr>
        <p:txBody>
          <a:bodyPr anchor="ctr">
            <a:norm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CA" dirty="0"/>
              <a:t>Insert presentation title </a:t>
            </a:r>
            <a:br>
              <a:rPr lang="en-CA" dirty="0"/>
            </a:br>
            <a:r>
              <a:rPr lang="en-CA" dirty="0"/>
              <a:t>here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24216" y="5651157"/>
            <a:ext cx="9242854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6"/>
            <a:ext cx="1404937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Title: White Text + Imag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703388" y="0"/>
            <a:ext cx="10488612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08213" y="620713"/>
            <a:ext cx="9251950" cy="5038682"/>
          </a:xfrm>
        </p:spPr>
        <p:txBody>
          <a:bodyPr anchor="ctr">
            <a:norm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6"/>
            <a:ext cx="1404937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24216" y="5651157"/>
            <a:ext cx="9242854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Section: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At a glance</a:t>
            </a:r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3179763" y="0"/>
            <a:ext cx="5832475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227013" y="1052513"/>
            <a:ext cx="2376487" cy="3132137"/>
          </a:xfr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Insert section title here</a:t>
            </a:r>
          </a:p>
        </p:txBody>
      </p:sp>
      <p:sp>
        <p:nvSpPr>
          <p:cNvPr id="14" name="Espace réservé pour une image  5"/>
          <p:cNvSpPr>
            <a:spLocks noGrp="1"/>
          </p:cNvSpPr>
          <p:nvPr>
            <p:ph type="pic" sz="quarter" idx="14" hasCustomPrompt="1"/>
          </p:nvPr>
        </p:nvSpPr>
        <p:spPr>
          <a:xfrm>
            <a:off x="9010651" y="0"/>
            <a:ext cx="3181349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413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Section: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At a glance</a:t>
            </a:r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3179763" y="0"/>
            <a:ext cx="9012237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227013" y="1052513"/>
            <a:ext cx="2376487" cy="3132137"/>
          </a:xfrm>
        </p:spPr>
        <p:txBody>
          <a:bodyPr/>
          <a:lstStyle/>
          <a:p>
            <a:r>
              <a:rPr lang="en-CA" dirty="0"/>
              <a:t>Insert section title here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03388" y="2231048"/>
            <a:ext cx="9756775" cy="3969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err="1"/>
              <a:t>Cliquez</a:t>
            </a:r>
            <a:r>
              <a:rPr lang="en-CA" dirty="0"/>
              <a:t> pour modifier les styles du </a:t>
            </a:r>
            <a:r>
              <a:rPr lang="en-CA" dirty="0" err="1"/>
              <a:t>texte</a:t>
            </a:r>
            <a:r>
              <a:rPr lang="en-CA" dirty="0"/>
              <a:t> du masque</a:t>
            </a:r>
          </a:p>
          <a:p>
            <a:pPr lvl="1"/>
            <a:r>
              <a:rPr lang="en-CA" dirty="0" err="1"/>
              <a:t>Deuxième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2"/>
            <a:r>
              <a:rPr lang="en-CA" dirty="0" err="1"/>
              <a:t>Troisième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3"/>
            <a:r>
              <a:rPr lang="en-CA" dirty="0" err="1"/>
              <a:t>Quatrième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4"/>
            <a:r>
              <a:rPr lang="en-CA" dirty="0" err="1"/>
              <a:t>Cinquième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27014" y="3465513"/>
            <a:ext cx="1404936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227014" y="225425"/>
            <a:ext cx="1326016" cy="75564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CA" dirty="0"/>
              <a:t>At a glance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023" y="6202800"/>
            <a:ext cx="900111" cy="429024"/>
          </a:xfrm>
          <a:prstGeom prst="rect">
            <a:avLst/>
          </a:prstGeom>
        </p:spPr>
      </p:pic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1703388" y="620713"/>
            <a:ext cx="9756775" cy="11525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196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9" r:id="rId4"/>
    <p:sldLayoutId id="2147483658" r:id="rId5"/>
    <p:sldLayoutId id="2147483666" r:id="rId6"/>
    <p:sldLayoutId id="2147483661" r:id="rId7"/>
    <p:sldLayoutId id="2147483649" r:id="rId8"/>
    <p:sldLayoutId id="2147483664" r:id="rId9"/>
    <p:sldLayoutId id="2147483662" r:id="rId10"/>
    <p:sldLayoutId id="2147483663" r:id="rId11"/>
    <p:sldLayoutId id="2147483665" r:id="rId12"/>
    <p:sldLayoutId id="2147483668" r:id="rId13"/>
    <p:sldLayoutId id="2147483650" r:id="rId14"/>
    <p:sldLayoutId id="2147483660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FF4337"/>
          </a:solidFill>
          <a:latin typeface="Montserrat SemiBold" charset="0"/>
          <a:ea typeface="Montserrat SemiBold" charset="0"/>
          <a:cs typeface="Montserrat SemiBold" charset="0"/>
        </a:defRPr>
      </a:lvl1pPr>
    </p:titleStyle>
    <p:bodyStyle>
      <a:lvl1pPr marL="403225" indent="-403225" algn="l" defTabSz="914400" rtl="0" eaLnBrk="1" latinLnBrk="0" hangingPunct="1">
        <a:lnSpc>
          <a:spcPct val="90000"/>
        </a:lnSpc>
        <a:spcBef>
          <a:spcPts val="1000"/>
        </a:spcBef>
        <a:buFont typeface=".HelveticaNeueDeskInterface-Regular" charset="0"/>
        <a:buChar char="—"/>
        <a:tabLst/>
        <a:defRPr sz="2400" kern="1200">
          <a:solidFill>
            <a:srgbClr val="1E242B"/>
          </a:solidFill>
          <a:latin typeface="Montserrat" panose="00000500000000000000" pitchFamily="2" charset="0"/>
          <a:ea typeface="Montserrat" panose="00000500000000000000" pitchFamily="2" charset="0"/>
          <a:cs typeface="Montserrat" panose="00000500000000000000" pitchFamily="2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tabLst/>
        <a:defRPr sz="2000" b="0" i="1" kern="1200">
          <a:solidFill>
            <a:srgbClr val="1E242B"/>
          </a:solidFill>
          <a:latin typeface="Montserrat" panose="00000500000000000000" pitchFamily="2" charset="0"/>
          <a:ea typeface="Montserrat" panose="00000500000000000000" pitchFamily="2" charset="0"/>
          <a:cs typeface="Montserrat" panose="000005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Montserrat" panose="00000500000000000000" pitchFamily="2" charset="0"/>
          <a:ea typeface="Montserrat" panose="00000500000000000000" pitchFamily="2" charset="0"/>
          <a:cs typeface="Montserrat" panose="000005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Montserrat" panose="00000500000000000000" pitchFamily="2" charset="0"/>
          <a:ea typeface="Montserrat" panose="00000500000000000000" pitchFamily="2" charset="0"/>
          <a:cs typeface="Montserrat" panose="000005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Montserrat" panose="00000500000000000000" pitchFamily="2" charset="0"/>
          <a:ea typeface="Montserrat" panose="00000500000000000000" pitchFamily="2" charset="0"/>
          <a:cs typeface="Montserrat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3">
          <p15:clr>
            <a:srgbClr val="F26B43"/>
          </p15:clr>
        </p15:guide>
        <p15:guide id="2" pos="7537">
          <p15:clr>
            <a:srgbClr val="F26B43"/>
          </p15:clr>
        </p15:guide>
        <p15:guide id="3" pos="3863">
          <p15:clr>
            <a:srgbClr val="F26B43"/>
          </p15:clr>
        </p15:guide>
        <p15:guide id="4" pos="3817">
          <p15:clr>
            <a:srgbClr val="F26B43"/>
          </p15:clr>
        </p15:guide>
        <p15:guide id="5" pos="415">
          <p15:clr>
            <a:srgbClr val="F26B43"/>
          </p15:clr>
        </p15:guide>
        <p15:guide id="6" pos="710">
          <p15:clr>
            <a:srgbClr val="F26B43"/>
          </p15:clr>
        </p15:guide>
        <p15:guide id="7" pos="756">
          <p15:clr>
            <a:srgbClr val="F26B43"/>
          </p15:clr>
        </p15:guide>
        <p15:guide id="8" pos="461">
          <p15:clr>
            <a:srgbClr val="F26B43"/>
          </p15:clr>
        </p15:guide>
        <p15:guide id="9" pos="1028">
          <p15:clr>
            <a:srgbClr val="F26B43"/>
          </p15:clr>
        </p15:guide>
        <p15:guide id="10" pos="1073">
          <p15:clr>
            <a:srgbClr val="F26B43"/>
          </p15:clr>
        </p15:guide>
        <p15:guide id="11" pos="1345">
          <p15:clr>
            <a:srgbClr val="F26B43"/>
          </p15:clr>
        </p15:guide>
        <p15:guide id="12" pos="1391">
          <p15:clr>
            <a:srgbClr val="F26B43"/>
          </p15:clr>
        </p15:guide>
        <p15:guide id="13" pos="1640">
          <p15:clr>
            <a:srgbClr val="F26B43"/>
          </p15:clr>
        </p15:guide>
        <p15:guide id="14" pos="1685">
          <p15:clr>
            <a:srgbClr val="F26B43"/>
          </p15:clr>
        </p15:guide>
        <p15:guide id="15" pos="1958">
          <p15:clr>
            <a:srgbClr val="F26B43"/>
          </p15:clr>
        </p15:guide>
        <p15:guide id="16" pos="2003">
          <p15:clr>
            <a:srgbClr val="F26B43"/>
          </p15:clr>
        </p15:guide>
        <p15:guide id="17" pos="2275">
          <p15:clr>
            <a:srgbClr val="F26B43"/>
          </p15:clr>
        </p15:guide>
        <p15:guide id="18" pos="2320">
          <p15:clr>
            <a:srgbClr val="F26B43"/>
          </p15:clr>
        </p15:guide>
        <p15:guide id="19" pos="2570">
          <p15:clr>
            <a:srgbClr val="F26B43"/>
          </p15:clr>
        </p15:guide>
        <p15:guide id="20" pos="2615">
          <p15:clr>
            <a:srgbClr val="F26B43"/>
          </p15:clr>
        </p15:guide>
        <p15:guide id="21" pos="2865">
          <p15:clr>
            <a:srgbClr val="F26B43"/>
          </p15:clr>
        </p15:guide>
        <p15:guide id="22" pos="2933">
          <p15:clr>
            <a:srgbClr val="F26B43"/>
          </p15:clr>
        </p15:guide>
        <p15:guide id="23" pos="3205">
          <p15:clr>
            <a:srgbClr val="F26B43"/>
          </p15:clr>
        </p15:guide>
        <p15:guide id="24" pos="3250">
          <p15:clr>
            <a:srgbClr val="F26B43"/>
          </p15:clr>
        </p15:guide>
        <p15:guide id="25" pos="3500">
          <p15:clr>
            <a:srgbClr val="F26B43"/>
          </p15:clr>
        </p15:guide>
        <p15:guide id="26" pos="3545">
          <p15:clr>
            <a:srgbClr val="F26B43"/>
          </p15:clr>
        </p15:guide>
        <p15:guide id="27" pos="4112">
          <p15:clr>
            <a:srgbClr val="F26B43"/>
          </p15:clr>
        </p15:guide>
        <p15:guide id="28" pos="4158">
          <p15:clr>
            <a:srgbClr val="F26B43"/>
          </p15:clr>
        </p15:guide>
        <p15:guide id="29" pos="4430">
          <p15:clr>
            <a:srgbClr val="F26B43"/>
          </p15:clr>
        </p15:guide>
        <p15:guide id="30" pos="4475">
          <p15:clr>
            <a:srgbClr val="F26B43"/>
          </p15:clr>
        </p15:guide>
        <p15:guide id="31" pos="4747">
          <p15:clr>
            <a:srgbClr val="F26B43"/>
          </p15:clr>
        </p15:guide>
        <p15:guide id="32" pos="4793">
          <p15:clr>
            <a:srgbClr val="F26B43"/>
          </p15:clr>
        </p15:guide>
        <p15:guide id="33" pos="5042">
          <p15:clr>
            <a:srgbClr val="F26B43"/>
          </p15:clr>
        </p15:guide>
        <p15:guide id="34" pos="5087">
          <p15:clr>
            <a:srgbClr val="F26B43"/>
          </p15:clr>
        </p15:guide>
        <p15:guide id="35" pos="5360">
          <p15:clr>
            <a:srgbClr val="F26B43"/>
          </p15:clr>
        </p15:guide>
        <p15:guide id="36" pos="5677">
          <p15:clr>
            <a:srgbClr val="F26B43"/>
          </p15:clr>
        </p15:guide>
        <p15:guide id="37" pos="5722">
          <p15:clr>
            <a:srgbClr val="F26B43"/>
          </p15:clr>
        </p15:guide>
        <p15:guide id="38" pos="5405">
          <p15:clr>
            <a:srgbClr val="F26B43"/>
          </p15:clr>
        </p15:guide>
        <p15:guide id="39" pos="5972">
          <p15:clr>
            <a:srgbClr val="F26B43"/>
          </p15:clr>
        </p15:guide>
        <p15:guide id="40" pos="6017">
          <p15:clr>
            <a:srgbClr val="F26B43"/>
          </p15:clr>
        </p15:guide>
        <p15:guide id="41" pos="6289">
          <p15:clr>
            <a:srgbClr val="F26B43"/>
          </p15:clr>
        </p15:guide>
        <p15:guide id="42" pos="6335">
          <p15:clr>
            <a:srgbClr val="F26B43"/>
          </p15:clr>
        </p15:guide>
        <p15:guide id="43" pos="6607">
          <p15:clr>
            <a:srgbClr val="F26B43"/>
          </p15:clr>
        </p15:guide>
        <p15:guide id="44" pos="6652">
          <p15:clr>
            <a:srgbClr val="F26B43"/>
          </p15:clr>
        </p15:guide>
        <p15:guide id="45" pos="6902">
          <p15:clr>
            <a:srgbClr val="F26B43"/>
          </p15:clr>
        </p15:guide>
        <p15:guide id="46" pos="6947">
          <p15:clr>
            <a:srgbClr val="F26B43"/>
          </p15:clr>
        </p15:guide>
        <p15:guide id="47" pos="7219">
          <p15:clr>
            <a:srgbClr val="F26B43"/>
          </p15:clr>
        </p15:guide>
        <p15:guide id="48" pos="7265">
          <p15:clr>
            <a:srgbClr val="F26B43"/>
          </p15:clr>
        </p15:guide>
        <p15:guide id="49" orient="horz" pos="142">
          <p15:clr>
            <a:srgbClr val="F26B43"/>
          </p15:clr>
        </p15:guide>
        <p15:guide id="50" orient="horz" pos="346">
          <p15:clr>
            <a:srgbClr val="F26B43"/>
          </p15:clr>
        </p15:guide>
        <p15:guide id="51" orient="horz" pos="391">
          <p15:clr>
            <a:srgbClr val="F26B43"/>
          </p15:clr>
        </p15:guide>
        <p15:guide id="52" orient="horz" pos="618">
          <p15:clr>
            <a:srgbClr val="F26B43"/>
          </p15:clr>
        </p15:guide>
        <p15:guide id="53" orient="horz" pos="663">
          <p15:clr>
            <a:srgbClr val="F26B43"/>
          </p15:clr>
        </p15:guide>
        <p15:guide id="54" orient="horz" pos="867">
          <p15:clr>
            <a:srgbClr val="F26B43"/>
          </p15:clr>
        </p15:guide>
        <p15:guide id="55" orient="horz" pos="913">
          <p15:clr>
            <a:srgbClr val="F26B43"/>
          </p15:clr>
        </p15:guide>
        <p15:guide id="56" orient="horz" pos="1117">
          <p15:clr>
            <a:srgbClr val="F26B43"/>
          </p15:clr>
        </p15:guide>
        <p15:guide id="57" orient="horz" pos="1162">
          <p15:clr>
            <a:srgbClr val="F26B43"/>
          </p15:clr>
        </p15:guide>
        <p15:guide id="58" orient="horz" pos="1366">
          <p15:clr>
            <a:srgbClr val="F26B43"/>
          </p15:clr>
        </p15:guide>
        <p15:guide id="59" orient="horz" pos="1412">
          <p15:clr>
            <a:srgbClr val="F26B43"/>
          </p15:clr>
        </p15:guide>
        <p15:guide id="60" orient="horz" pos="1616">
          <p15:clr>
            <a:srgbClr val="F26B43"/>
          </p15:clr>
        </p15:guide>
        <p15:guide id="61" orient="horz" pos="1684">
          <p15:clr>
            <a:srgbClr val="F26B43"/>
          </p15:clr>
        </p15:guide>
        <p15:guide id="62" orient="horz" pos="1888">
          <p15:clr>
            <a:srgbClr val="F26B43"/>
          </p15:clr>
        </p15:guide>
        <p15:guide id="63" orient="horz" pos="1933">
          <p15:clr>
            <a:srgbClr val="F26B43"/>
          </p15:clr>
        </p15:guide>
        <p15:guide id="64" orient="horz" pos="2137">
          <p15:clr>
            <a:srgbClr val="F26B43"/>
          </p15:clr>
        </p15:guide>
        <p15:guide id="65" orient="horz" pos="2183">
          <p15:clr>
            <a:srgbClr val="F26B43"/>
          </p15:clr>
        </p15:guide>
        <p15:guide id="66" orient="horz" pos="2387">
          <p15:clr>
            <a:srgbClr val="F26B43"/>
          </p15:clr>
        </p15:guide>
        <p15:guide id="67" orient="horz" pos="2432">
          <p15:clr>
            <a:srgbClr val="F26B43"/>
          </p15:clr>
        </p15:guide>
        <p15:guide id="68" orient="horz" pos="2636">
          <p15:clr>
            <a:srgbClr val="F26B43"/>
          </p15:clr>
        </p15:guide>
        <p15:guide id="69" orient="horz" pos="2682">
          <p15:clr>
            <a:srgbClr val="F26B43"/>
          </p15:clr>
        </p15:guide>
        <p15:guide id="70" orient="horz" pos="2908">
          <p15:clr>
            <a:srgbClr val="F26B43"/>
          </p15:clr>
        </p15:guide>
        <p15:guide id="71" orient="horz" pos="2954">
          <p15:clr>
            <a:srgbClr val="F26B43"/>
          </p15:clr>
        </p15:guide>
        <p15:guide id="72" orient="horz" pos="3158">
          <p15:clr>
            <a:srgbClr val="F26B43"/>
          </p15:clr>
        </p15:guide>
        <p15:guide id="73" orient="horz" pos="3203">
          <p15:clr>
            <a:srgbClr val="F26B43"/>
          </p15:clr>
        </p15:guide>
        <p15:guide id="74" orient="horz" pos="3407">
          <p15:clr>
            <a:srgbClr val="F26B43"/>
          </p15:clr>
        </p15:guide>
        <p15:guide id="75" orient="horz" pos="3453">
          <p15:clr>
            <a:srgbClr val="F26B43"/>
          </p15:clr>
        </p15:guide>
        <p15:guide id="76" orient="horz" pos="3657">
          <p15:clr>
            <a:srgbClr val="F26B43"/>
          </p15:clr>
        </p15:guide>
        <p15:guide id="77" orient="horz" pos="3702">
          <p15:clr>
            <a:srgbClr val="F26B43"/>
          </p15:clr>
        </p15:guide>
        <p15:guide id="78" orient="horz" pos="3906">
          <p15:clr>
            <a:srgbClr val="F26B43"/>
          </p15:clr>
        </p15:guide>
        <p15:guide id="79" orient="horz" pos="3952">
          <p15:clr>
            <a:srgbClr val="F26B43"/>
          </p15:clr>
        </p15:guide>
        <p15:guide id="80" orient="horz" pos="41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Espace réservé pour une image  25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063" y="0"/>
            <a:ext cx="5087937" cy="6858000"/>
          </a:xfrm>
        </p:spPr>
      </p:pic>
      <p:pic>
        <p:nvPicPr>
          <p:cNvPr id="27" name="Espace réservé pour une image  26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526" b="15526"/>
          <a:stretch/>
        </p:blipFill>
        <p:spPr/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>
                <a:latin typeface="Montserrat" panose="00000500000000000000" pitchFamily="2" charset="0"/>
              </a:rPr>
              <a:t>Question today</a:t>
            </a:r>
            <a:br>
              <a:rPr lang="en-CA" dirty="0">
                <a:latin typeface="Montserrat" panose="00000500000000000000" pitchFamily="2" charset="0"/>
              </a:rPr>
            </a:br>
            <a:r>
              <a:rPr lang="en-CA" b="0" i="1" dirty="0">
                <a:latin typeface="Montserrat" panose="00000500000000000000" pitchFamily="2" charset="0"/>
              </a:rPr>
              <a:t>imagine tomorrow</a:t>
            </a:r>
            <a:br>
              <a:rPr lang="en-CA" dirty="0">
                <a:latin typeface="Montserrat" panose="00000500000000000000" pitchFamily="2" charset="0"/>
              </a:rPr>
            </a:br>
            <a:r>
              <a:rPr lang="en-CA" b="0" dirty="0">
                <a:latin typeface="Gentium Basic" panose="02000503060000020004" pitchFamily="2" charset="0"/>
                <a:ea typeface="Gentium Basic" charset="0"/>
                <a:cs typeface="Gentium Basic" charset="0"/>
              </a:rPr>
              <a:t>create for the future</a:t>
            </a:r>
            <a:endParaRPr lang="en-CA" dirty="0">
              <a:latin typeface="Gentium Basic" panose="02000503060000020004" pitchFamily="2" charset="0"/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Daniel Rosberg, Technical Director, Fire &amp; Risk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9159575" y="-6093"/>
            <a:ext cx="3032425" cy="594919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2943" y="2250830"/>
            <a:ext cx="5127644" cy="24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2019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9901" y="2537918"/>
            <a:ext cx="1810512" cy="139750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6253" y="2537918"/>
            <a:ext cx="1243584" cy="139750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0818" y="2537918"/>
            <a:ext cx="1539240" cy="258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2012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2</a:t>
            </a:fld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Bunker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1930400" y="4565172"/>
            <a:ext cx="4597400" cy="1945876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Provides a shielding structure around the monolith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 of Experimental Hall D01 and D03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Radius 15/28 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 m high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310+330 m</a:t>
            </a:r>
            <a:r>
              <a:rPr lang="en-US" baseline="30000" dirty="0"/>
              <a:t>2</a:t>
            </a:r>
            <a:r>
              <a:rPr lang="en-US" dirty="0"/>
              <a:t> roof footprint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FADA80C7-7D07-47F6-BA38-3880AF71A3FB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9" b="4020"/>
          <a:stretch/>
        </p:blipFill>
        <p:spPr>
          <a:xfrm>
            <a:off x="8286259" y="261938"/>
            <a:ext cx="3018315" cy="2635011"/>
          </a:xfrm>
        </p:spPr>
      </p:pic>
      <p:pic>
        <p:nvPicPr>
          <p:cNvPr id="12" name="Cover Page Picture">
            <a:extLst>
              <a:ext uri="{FF2B5EF4-FFF2-40B4-BE49-F238E27FC236}">
                <a16:creationId xmlns:a16="http://schemas.microsoft.com/office/drawing/2014/main" id="{3802A12F-0DE7-4B1E-BE89-1E22B8A4C42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750" y="261938"/>
            <a:ext cx="5734050" cy="2698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3EF73A9F-7302-4C13-AF17-0B42D1BCB9DC}"/>
              </a:ext>
            </a:extLst>
          </p:cNvPr>
          <p:cNvSpPr txBox="1">
            <a:spLocks/>
          </p:cNvSpPr>
          <p:nvPr/>
        </p:nvSpPr>
        <p:spPr>
          <a:xfrm>
            <a:off x="7424892" y="4257675"/>
            <a:ext cx="4597400" cy="19458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.HelveticaNeueDeskInterface-Regular" charset="0"/>
              <a:buNone/>
              <a:tabLst/>
              <a:defRPr sz="1400" kern="1200" baseline="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HelveticaNeueDeskInterface-Regular" charset="0"/>
              <a:buNone/>
              <a:tabLst/>
              <a:defRPr sz="1400" b="0" i="1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HelveticaNeueDeskInterface-Regular" charset="0"/>
              <a:buNone/>
              <a:defRPr sz="1400" b="0" i="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HelveticaNeueDeskInterface-Regular" charset="0"/>
              <a:buNone/>
              <a:defRPr sz="1400" b="0" i="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HelveticaNeueDeskInterface-Regular" charset="0"/>
              <a:buNone/>
              <a:defRPr sz="1400" b="0" i="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D6590444-7FD0-483C-85A4-8875C3D1EFF5}"/>
              </a:ext>
            </a:extLst>
          </p:cNvPr>
          <p:cNvSpPr txBox="1">
            <a:spLocks/>
          </p:cNvSpPr>
          <p:nvPr/>
        </p:nvSpPr>
        <p:spPr>
          <a:xfrm>
            <a:off x="7496731" y="4807933"/>
            <a:ext cx="4597400" cy="19458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.HelveticaNeueDeskInterface-Regular" charset="0"/>
              <a:buNone/>
              <a:tabLst/>
              <a:defRPr sz="1400" kern="1200" baseline="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HelveticaNeueDeskInterface-Regular" charset="0"/>
              <a:buNone/>
              <a:tabLst/>
              <a:defRPr sz="1400" b="0" i="1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HelveticaNeueDeskInterface-Regular" charset="0"/>
              <a:buNone/>
              <a:defRPr sz="1400" b="0" i="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HelveticaNeueDeskInterface-Regular" charset="0"/>
              <a:buNone/>
              <a:defRPr sz="1400" b="0" i="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HelveticaNeueDeskInterface-Regular" charset="0"/>
              <a:buNone/>
              <a:defRPr sz="1400" b="0" i="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VKR 100x100x8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VKR 100x100x10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Utilization factor 0.5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3- and 4-side exposure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502721DC-132A-4AA8-819D-609B31FF4312}"/>
              </a:ext>
            </a:extLst>
          </p:cNvPr>
          <p:cNvSpPr txBox="1">
            <a:spLocks/>
          </p:cNvSpPr>
          <p:nvPr/>
        </p:nvSpPr>
        <p:spPr>
          <a:xfrm>
            <a:off x="7496716" y="3291743"/>
            <a:ext cx="4597400" cy="7547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FF4337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r>
              <a:rPr lang="en-US" dirty="0"/>
              <a:t>Structural Steel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9444929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7014" y="3465513"/>
            <a:ext cx="1404936" cy="323850"/>
          </a:xfrm>
        </p:spPr>
        <p:txBody>
          <a:bodyPr/>
          <a:lstStyle/>
          <a:p>
            <a:fld id="{52326D77-2960-1A4A-B5CA-B95B3484A035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30400" y="3281137"/>
            <a:ext cx="4597400" cy="754748"/>
          </a:xfrm>
        </p:spPr>
        <p:txBody>
          <a:bodyPr/>
          <a:lstStyle/>
          <a:p>
            <a:r>
              <a:rPr lang="sv-SE" dirty="0"/>
              <a:t>The </a:t>
            </a:r>
            <a:r>
              <a:rPr lang="en-US" dirty="0"/>
              <a:t>Requirements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1930400" y="4167685"/>
            <a:ext cx="4597400" cy="141581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Provided by the Swedish building regulations, 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Bunker is part of the experimental halls and BSK is adopted from a high building classification</a:t>
            </a:r>
          </a:p>
          <a:p>
            <a:pPr lvl="1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070B14-BC46-4EB1-B3FF-20EF4EB53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261401"/>
            <a:ext cx="3706152" cy="28750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98918D-4B52-4774-A085-49585C3B4EB0}"/>
              </a:ext>
            </a:extLst>
          </p:cNvPr>
          <p:cNvSpPr txBox="1"/>
          <p:nvPr/>
        </p:nvSpPr>
        <p:spPr>
          <a:xfrm rot="10800000" flipH="1" flipV="1">
            <a:off x="7110822" y="599228"/>
            <a:ext cx="132848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Fire load density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A39FC4-A305-4474-BF7A-DB4A8EB36A3D}"/>
              </a:ext>
            </a:extLst>
          </p:cNvPr>
          <p:cNvSpPr txBox="1"/>
          <p:nvPr/>
        </p:nvSpPr>
        <p:spPr>
          <a:xfrm rot="10800000" flipH="1" flipV="1">
            <a:off x="7110822" y="1267546"/>
            <a:ext cx="132848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Fire safety classification (Bsk)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710E63-422B-49C3-8902-D02CEF9D29E7}"/>
              </a:ext>
            </a:extLst>
          </p:cNvPr>
          <p:cNvSpPr txBox="1"/>
          <p:nvPr/>
        </p:nvSpPr>
        <p:spPr>
          <a:xfrm rot="10800000" flipH="1" flipV="1">
            <a:off x="7110822" y="2092934"/>
            <a:ext cx="132848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Design fire exposure (temperature)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48874A-A634-44C4-AA70-2B70AAD4AD70}"/>
              </a:ext>
            </a:extLst>
          </p:cNvPr>
          <p:cNvSpPr txBox="1"/>
          <p:nvPr/>
        </p:nvSpPr>
        <p:spPr>
          <a:xfrm rot="10800000" flipH="1" flipV="1">
            <a:off x="9109555" y="2092934"/>
            <a:ext cx="132848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Requirements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319123-2196-4183-AE3B-8879F4CA9BF1}"/>
              </a:ext>
            </a:extLst>
          </p:cNvPr>
          <p:cNvSpPr txBox="1"/>
          <p:nvPr/>
        </p:nvSpPr>
        <p:spPr>
          <a:xfrm rot="10800000" flipH="1" flipV="1">
            <a:off x="9109555" y="3251054"/>
            <a:ext cx="1328480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Temperature domain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Mechanical behavior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F5BE9F-99CE-4C7B-A0D7-39BF98E08AFC}"/>
              </a:ext>
            </a:extLst>
          </p:cNvPr>
          <p:cNvSpPr txBox="1"/>
          <p:nvPr/>
        </p:nvSpPr>
        <p:spPr>
          <a:xfrm rot="10800000" flipH="1" flipV="1">
            <a:off x="9109555" y="5200276"/>
            <a:ext cx="132848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Fire protection</a:t>
            </a:r>
          </a:p>
          <a:p>
            <a:endParaRPr lang="en-US" sz="1200" dirty="0"/>
          </a:p>
          <a:p>
            <a:endParaRPr lang="en-US" sz="1200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E73153-2C66-4C35-88B6-09FDD81AF76D}"/>
              </a:ext>
            </a:extLst>
          </p:cNvPr>
          <p:cNvCxnSpPr>
            <a:stCxn id="18" idx="3"/>
            <a:endCxn id="19" idx="1"/>
          </p:cNvCxnSpPr>
          <p:nvPr/>
        </p:nvCxnSpPr>
        <p:spPr>
          <a:xfrm>
            <a:off x="8439302" y="2416100"/>
            <a:ext cx="6702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D9CBD17-08F5-42E6-B61B-094F366D9C7A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8439302" y="1590712"/>
            <a:ext cx="13344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E11E42D-6E5D-4E8A-8AF5-FC80D2A2B999}"/>
              </a:ext>
            </a:extLst>
          </p:cNvPr>
          <p:cNvCxnSpPr>
            <a:cxnSpLocks/>
          </p:cNvCxnSpPr>
          <p:nvPr/>
        </p:nvCxnSpPr>
        <p:spPr>
          <a:xfrm flipV="1">
            <a:off x="8439302" y="830060"/>
            <a:ext cx="1334493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3994650-EBA5-4EE7-8F45-35F47407BEEA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9767782" y="830062"/>
            <a:ext cx="6013" cy="1262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55856B4-5276-41C1-A6C9-127C0A0AEAEC}"/>
              </a:ext>
            </a:extLst>
          </p:cNvPr>
          <p:cNvCxnSpPr>
            <a:cxnSpLocks/>
          </p:cNvCxnSpPr>
          <p:nvPr/>
        </p:nvCxnSpPr>
        <p:spPr>
          <a:xfrm>
            <a:off x="9773795" y="830062"/>
            <a:ext cx="11902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23D9A01-1231-4642-A40E-A67AB7F6D064}"/>
              </a:ext>
            </a:extLst>
          </p:cNvPr>
          <p:cNvCxnSpPr>
            <a:cxnSpLocks/>
          </p:cNvCxnSpPr>
          <p:nvPr/>
        </p:nvCxnSpPr>
        <p:spPr>
          <a:xfrm>
            <a:off x="10964016" y="830062"/>
            <a:ext cx="0" cy="3205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C0617F5-6A34-4443-B0AC-299555B6156E}"/>
              </a:ext>
            </a:extLst>
          </p:cNvPr>
          <p:cNvCxnSpPr>
            <a:cxnSpLocks/>
            <a:endCxn id="20" idx="3"/>
          </p:cNvCxnSpPr>
          <p:nvPr/>
        </p:nvCxnSpPr>
        <p:spPr>
          <a:xfrm flipH="1">
            <a:off x="10438035" y="4035884"/>
            <a:ext cx="5259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0E6D4CB-D96F-485E-8356-6AC2A9ABE838}"/>
              </a:ext>
            </a:extLst>
          </p:cNvPr>
          <p:cNvCxnSpPr>
            <a:stCxn id="20" idx="2"/>
            <a:endCxn id="21" idx="0"/>
          </p:cNvCxnSpPr>
          <p:nvPr/>
        </p:nvCxnSpPr>
        <p:spPr>
          <a:xfrm>
            <a:off x="9773795" y="4820714"/>
            <a:ext cx="0" cy="379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943A0CC-5D38-425C-8AFD-9BDD5010F737}"/>
              </a:ext>
            </a:extLst>
          </p:cNvPr>
          <p:cNvCxnSpPr>
            <a:stCxn id="19" idx="2"/>
            <a:endCxn id="20" idx="0"/>
          </p:cNvCxnSpPr>
          <p:nvPr/>
        </p:nvCxnSpPr>
        <p:spPr>
          <a:xfrm>
            <a:off x="9773795" y="2739265"/>
            <a:ext cx="0" cy="511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927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4</a:t>
            </a:fld>
            <a:endParaRPr lang="en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03389" y="3250064"/>
            <a:ext cx="4597400" cy="754748"/>
          </a:xfrm>
        </p:spPr>
        <p:txBody>
          <a:bodyPr/>
          <a:lstStyle/>
          <a:p>
            <a:r>
              <a:rPr lang="sv-SE" dirty="0"/>
              <a:t>Fire load density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1533230" y="3900361"/>
            <a:ext cx="4597400" cy="2872673"/>
          </a:xfrm>
        </p:spPr>
        <p:txBody>
          <a:bodyPr>
            <a:normAutofit/>
          </a:bodyPr>
          <a:lstStyle/>
          <a:p>
            <a:r>
              <a:rPr lang="en-US" sz="1200" dirty="0"/>
              <a:t>12 instruments (8 long and 4 short) are assumed. </a:t>
            </a:r>
          </a:p>
          <a:p>
            <a:r>
              <a:rPr lang="en-US" sz="1200" dirty="0"/>
              <a:t>A total amount of 1600 kg plastics is introduced by the instruments. </a:t>
            </a:r>
          </a:p>
          <a:p>
            <a:r>
              <a:rPr lang="en-US" sz="1200" dirty="0"/>
              <a:t>Shielding material is (Mirrobor) consist of 20% combustibles (plastic). </a:t>
            </a:r>
          </a:p>
          <a:p>
            <a:r>
              <a:rPr lang="en-US" sz="1200" dirty="0"/>
              <a:t>Three different values on the amount of shielding material are presented for each bunker: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A low estimate (only optics shielded)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A realistic estimate (Optics+side+½ rear of the instruments)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A worst case (Optics+side+rear+roof+floor of the instruments)</a:t>
            </a: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5" b="11345"/>
          <a:stretch>
            <a:fillRect/>
          </a:stretch>
        </p:blipFill>
        <p:spPr/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8E5FC9-548A-43A7-85D3-C515E052B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991" y="3465513"/>
            <a:ext cx="4977460" cy="265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60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8" r="6908"/>
          <a:stretch>
            <a:fillRect/>
          </a:stretch>
        </p:blipFill>
        <p:spPr>
          <a:xfrm>
            <a:off x="1620556" y="258534"/>
            <a:ext cx="5170769" cy="2771776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At a glance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5</a:t>
            </a:fld>
            <a:endParaRPr lang="en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Sprinkler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>
          <a:xfrm>
            <a:off x="1930400" y="4160570"/>
            <a:ext cx="4860925" cy="1945876"/>
          </a:xfrm>
        </p:spPr>
        <p:txBody>
          <a:bodyPr>
            <a:normAutofit/>
          </a:bodyPr>
          <a:lstStyle/>
          <a:p>
            <a:r>
              <a:rPr lang="en-US" dirty="0"/>
              <a:t>Sprinkler inside the bunker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Rescue service operation inside bunker is difficult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Defense in depth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Safe egress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 fire 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</p:txBody>
      </p:sp>
      <p:sp>
        <p:nvSpPr>
          <p:cNvPr id="78" name="Content Placeholder 7">
            <a:extLst>
              <a:ext uri="{FF2B5EF4-FFF2-40B4-BE49-F238E27FC236}">
                <a16:creationId xmlns:a16="http://schemas.microsoft.com/office/drawing/2014/main" id="{CC56323B-FD07-4921-9329-538E920FC9F4}"/>
              </a:ext>
            </a:extLst>
          </p:cNvPr>
          <p:cNvSpPr txBox="1">
            <a:spLocks/>
          </p:cNvSpPr>
          <p:nvPr/>
        </p:nvSpPr>
        <p:spPr>
          <a:xfrm>
            <a:off x="7044567" y="3281138"/>
            <a:ext cx="4860925" cy="27474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.HelveticaNeueDeskInterface-Regular" charset="0"/>
              <a:buNone/>
              <a:tabLst/>
              <a:defRPr sz="1400" kern="1200" baseline="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HelveticaNeueDeskInterface-Regular" charset="0"/>
              <a:buNone/>
              <a:tabLst/>
              <a:defRPr sz="1400" b="0" i="1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HelveticaNeueDeskInterface-Regular" charset="0"/>
              <a:buNone/>
              <a:defRPr sz="1400" b="0" i="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HelveticaNeueDeskInterface-Regular" charset="0"/>
              <a:buNone/>
              <a:defRPr sz="1400" b="0" i="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HelveticaNeueDeskInterface-Regular" charset="0"/>
              <a:buNone/>
              <a:defRPr sz="1400" b="0" i="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Provides some reduction if fire protection is designed using the classification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 and realistic estimate on shielding = R60     (no effects of sprinkler)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estimate on shielding = R90                                 (R120 without sprinkler)</a:t>
            </a:r>
          </a:p>
          <a:p>
            <a:endParaRPr lang="en-US" dirty="0"/>
          </a:p>
          <a:p>
            <a:r>
              <a:rPr lang="en-US" dirty="0"/>
              <a:t>Fire load density may be reduced to 60% using the design method of a natural fire</a:t>
            </a:r>
          </a:p>
        </p:txBody>
      </p:sp>
    </p:spTree>
    <p:extLst>
      <p:ext uri="{BB962C8B-B14F-4D97-AF65-F5344CB8AC3E}">
        <p14:creationId xmlns:p14="http://schemas.microsoft.com/office/powerpoint/2010/main" val="2661024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6</a:t>
            </a:fld>
            <a:endParaRPr lang="en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31950" y="546029"/>
            <a:ext cx="4597400" cy="754748"/>
          </a:xfrm>
        </p:spPr>
        <p:txBody>
          <a:bodyPr>
            <a:normAutofit/>
          </a:bodyPr>
          <a:lstStyle/>
          <a:p>
            <a:r>
              <a:rPr lang="sv-SE" dirty="0"/>
              <a:t>Analysis of a natural fire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6"/>
          </p:nvPr>
        </p:nvSpPr>
        <p:spPr>
          <a:xfrm>
            <a:off x="1530940" y="1646536"/>
            <a:ext cx="4597400" cy="447104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Method by European standard SS-EN 1991-1-2 to find the temperature exposure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Takes several parameters into consideration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Building geometry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Fire load density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Surrounding materials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Opening factors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Sprinkler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Steel temperature can be calculated using European standard SS-EN 1993-1-2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Critical temperature 585°C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3" descr="time temp curves">
            <a:extLst>
              <a:ext uri="{FF2B5EF4-FFF2-40B4-BE49-F238E27FC236}">
                <a16:creationId xmlns:a16="http://schemas.microsoft.com/office/drawing/2014/main" id="{E682A428-BB8D-47E1-8925-4BDD3BA7B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9" t="41071" r="19608" b="23212"/>
          <a:stretch>
            <a:fillRect/>
          </a:stretch>
        </p:blipFill>
        <p:spPr>
          <a:xfrm>
            <a:off x="7686662" y="1646536"/>
            <a:ext cx="3534294" cy="32749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751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7</a:t>
            </a:fld>
            <a:endParaRPr lang="en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results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1930400" y="3789363"/>
            <a:ext cx="4597400" cy="3068637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b="1" dirty="0"/>
              <a:t>Low and realistic estimate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8CBAD"/>
                </a:solidFill>
              </a:rPr>
              <a:t>No sprinkler </a:t>
            </a:r>
            <a:r>
              <a:rPr lang="en-US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Critical temperature is exceeded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B3D6EC"/>
                </a:solidFill>
              </a:rPr>
              <a:t>With Sprinkler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Low steel temperature in the fully developed fire  (&lt;585°C)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Localized fire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The localized fire will require a safety distance or fire insulation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>
          <a:xfrm>
            <a:off x="7220598" y="3390563"/>
            <a:ext cx="4860925" cy="3152575"/>
          </a:xfrm>
        </p:spPr>
        <p:txBody>
          <a:bodyPr>
            <a:normAutofit/>
          </a:bodyPr>
          <a:lstStyle/>
          <a:p>
            <a:r>
              <a:rPr lang="en-US" b="1" dirty="0"/>
              <a:t>Worst case estimate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No sprinkler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Fuel load density &gt;800 MJ/sqm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High (steel) temperature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R120 using classification method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With sprinkler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Fuel load density &gt;800 MJ/sqm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High (steel) temperature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R120 using classification method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ED8898-89AC-4F5D-9996-4A00229F9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419" y="259997"/>
            <a:ext cx="4977460" cy="26598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57E20F-DF27-462B-8909-EBDCC24FA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710" y="321850"/>
            <a:ext cx="4007339" cy="259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64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8</a:t>
            </a:fld>
            <a:endParaRPr lang="en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30400" y="2903763"/>
            <a:ext cx="4597400" cy="754748"/>
          </a:xfrm>
        </p:spPr>
        <p:txBody>
          <a:bodyPr/>
          <a:lstStyle/>
          <a:p>
            <a:r>
              <a:rPr lang="sv-SE" dirty="0"/>
              <a:t>The future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1930400" y="3789363"/>
            <a:ext cx="4597400" cy="306863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Determine the exact amount of shielding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Possibility to use safety distances to fire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Decide on the means of protection</a:t>
            </a:r>
          </a:p>
          <a:p>
            <a:endParaRPr lang="en-US" dirty="0"/>
          </a:p>
          <a:p>
            <a:r>
              <a:rPr lang="en-US" dirty="0"/>
              <a:t>Or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Back to basics and the possibility to revise the fire safety classification of the steel members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D20849-ED6D-4DF1-B479-2067CD9EF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697" y="456000"/>
            <a:ext cx="3804120" cy="2041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8C4871-9ED6-4C44-B416-948848ED1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267" y="3465513"/>
            <a:ext cx="3765550" cy="25126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D5E50C-858C-4EE8-A262-D01453D9B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1169" y="286068"/>
            <a:ext cx="3146360" cy="237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78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Thank you!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wsp.com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hème Office">
  <a:themeElements>
    <a:clrScheme name="WSP Corporate">
      <a:dk1>
        <a:sysClr val="windowText" lastClr="000000"/>
      </a:dk1>
      <a:lt1>
        <a:srgbClr val="FFFFFF"/>
      </a:lt1>
      <a:dk2>
        <a:srgbClr val="F9423A"/>
      </a:dk2>
      <a:lt2>
        <a:srgbClr val="FFFFFF"/>
      </a:lt2>
      <a:accent1>
        <a:srgbClr val="F9423A"/>
      </a:accent1>
      <a:accent2>
        <a:srgbClr val="D8E6F0"/>
      </a:accent2>
      <a:accent3>
        <a:srgbClr val="1E252B"/>
      </a:accent3>
      <a:accent4>
        <a:srgbClr val="333E48"/>
      </a:accent4>
      <a:accent5>
        <a:srgbClr val="D9D9D6"/>
      </a:accent5>
      <a:accent6>
        <a:srgbClr val="EFECEA"/>
      </a:accent6>
      <a:hlink>
        <a:srgbClr val="0046AD"/>
      </a:hlink>
      <a:folHlink>
        <a:srgbClr val="0098DB"/>
      </a:folHlink>
    </a:clrScheme>
    <a:fontScheme name="Personnalisé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SP Presentation - HD.potm" id="{596E79E2-294F-4E77-910B-FC2C8EF63C67}" vid="{5FB5D467-8DFF-413B-9546-B0219F3E9512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Precio.VS.ApplicationLogic.Workplace.EventReceivers.DocumentEventReceiver_ItemAdded_Synchronous</Name>
    <Synchronization>Synchronous</Synchronization>
    <Type>10001</Type>
    <SequenceNumber>10000</SequenceNumber>
    <Url/>
    <Assembly>Precio.VS.ApplicationLogic, Version=1.0.0.0, Culture=neutral, PublicKeyToken=ebe4555da8d0fa9c</Assembly>
    <Class>Precio.VS.ApplicationLogic.Workplace.EventReceivers.DocumentEventReceiver</Class>
    <Data/>
    <Filter/>
  </Receiver>
  <Receiver>
    <Name>Precio.VS.ApplicationLogic.Workplace.EventReceivers.DocumentEventReceiver_ItemUpdated_Synchronous</Name>
    <Synchronization>Synchronous</Synchronization>
    <Type>10002</Type>
    <SequenceNumber>10000</SequenceNumber>
    <Url/>
    <Assembly>Precio.VS.ApplicationLogic, Version=1.0.0.0, Culture=neutral, PublicKeyToken=ebe4555da8d0fa9c</Assembly>
    <Class>Precio.VS.ApplicationLogic.Workplace.EventReceivers.DocumentEventReceiver</Class>
    <Data/>
    <Filter/>
  </Receiver>
  <Receiver>
    <Name>Precio.VS.ApplicationLogic.Workplace.EventReceivers.DocumentEventReceiver_ItemDeleted_Synchronous</Name>
    <Synchronization>Synchronous</Synchronization>
    <Type>10003</Type>
    <SequenceNumber>10000</SequenceNumber>
    <Url/>
    <Assembly>Precio.VS.ApplicationLogic, Version=1.0.0.0, Culture=neutral, PublicKeyToken=ebe4555da8d0fa9c</Assembly>
    <Class>Precio.VS.ApplicationLogic.Workplace.EventReceivers.DocumentEventReceiver</Class>
    <Data/>
    <Filter/>
  </Receiver>
  <Receiver>
    <Name>Precio.VS.ApplicationLogic.Workplace.EventReceivers.DocumentEventReceiver_ItemAdded_Synchronous</Name>
    <Synchronization>Synchronous</Synchronization>
    <Type>10001</Type>
    <SequenceNumber>10000</SequenceNumber>
    <Url/>
    <Assembly>Precio.VS.ApplicationLogic, Version=1.0.0.0, Culture=neutral, PublicKeyToken=ebe4555da8d0fa9c</Assembly>
    <Class>Precio.VS.ApplicationLogic.Workplace.EventReceivers.DocumentEventReceiver</Class>
    <Data/>
    <Filter/>
  </Receiver>
  <Receiver>
    <Name>Precio.VS.ApplicationLogic.Workplace.EventReceivers.DocumentEventReceiver_ItemUpdated_Synchronous</Name>
    <Synchronization>Synchronous</Synchronization>
    <Type>10002</Type>
    <SequenceNumber>10000</SequenceNumber>
    <Url/>
    <Assembly>Precio.VS.ApplicationLogic, Version=1.0.0.0, Culture=neutral, PublicKeyToken=ebe4555da8d0fa9c</Assembly>
    <Class>Precio.VS.ApplicationLogic.Workplace.EventReceivers.DocumentEventReceiver</Class>
    <Data/>
    <Filter/>
  </Receiver>
  <Receiver>
    <Name>Precio.VS.ApplicationLogic.Workplace.EventReceivers.DocumentEventReceiver_ItemDeleted_Synchronous</Name>
    <Synchronization>Synchronous</Synchronization>
    <Type>10003</Type>
    <SequenceNumber>10000</SequenceNumber>
    <Url/>
    <Assembly>Precio.VS.ApplicationLogic, Version=1.0.0.0, Culture=neutral, PublicKeyToken=ebe4555da8d0fa9c</Assembly>
    <Class>Precio.VS.ApplicationLogic.Workplace.EventReceivers.DocumentEventReceiver</Class>
    <Data/>
    <Filter/>
  </Receiver>
  <Receiver>
    <Name>Precio.VS.ApplicationLogic.Workplace.EventReceivers.DocumentEventReceiver_ItemAdded_Synchronous</Name>
    <Synchronization>Synchronous</Synchronization>
    <Type>10001</Type>
    <SequenceNumber>10000</SequenceNumber>
    <Url/>
    <Assembly>Precio.VS.ApplicationLogic, Version=1.0.0.0, Culture=neutral, PublicKeyToken=ebe4555da8d0fa9c</Assembly>
    <Class>Precio.VS.ApplicationLogic.Workplace.EventReceivers.DocumentEventReceiver</Class>
    <Data/>
    <Filter/>
  </Receiver>
  <Receiver>
    <Name>Precio.VS.ApplicationLogic.Workplace.EventReceivers.DocumentEventReceiver_ItemUpdated_Synchronous</Name>
    <Synchronization>Synchronous</Synchronization>
    <Type>10002</Type>
    <SequenceNumber>10000</SequenceNumber>
    <Url/>
    <Assembly>Precio.VS.ApplicationLogic, Version=1.0.0.0, Culture=neutral, PublicKeyToken=ebe4555da8d0fa9c</Assembly>
    <Class>Precio.VS.ApplicationLogic.Workplace.EventReceivers.DocumentEventReceiver</Class>
    <Data/>
    <Filter/>
  </Receiver>
  <Receiver>
    <Name>Precio.VS.ApplicationLogic.Workplace.EventReceivers.DocumentEventReceiver_ItemDeleted_Synchronous</Name>
    <Synchronization>Synchronous</Synchronization>
    <Type>10003</Type>
    <SequenceNumber>10000</SequenceNumber>
    <Url/>
    <Assembly>Precio.VS.ApplicationLogic, Version=1.0.0.0, Culture=neutral, PublicKeyToken=ebe4555da8d0fa9c</Assembly>
    <Class>Precio.VS.ApplicationLogic.Workplace.EventReceivers.DocumentEventReceiver</Class>
    <Data/>
    <Filter/>
  </Receiver>
  <Receiver>
    <Name>Precio.VS.ApplicationLogic.Workplace.EventReceivers.DocumentEventReceiver_ItemAdded_Synchronous</Name>
    <Synchronization>Synchronous</Synchronization>
    <Type>10001</Type>
    <SequenceNumber>10000</SequenceNumber>
    <Url/>
    <Assembly>Precio.VS.ApplicationLogic, Version=1.0.0.0, Culture=neutral, PublicKeyToken=ebe4555da8d0fa9c</Assembly>
    <Class>Precio.VS.ApplicationLogic.Workplace.EventReceivers.DocumentEventReceiver</Class>
    <Data/>
    <Filter/>
  </Receiver>
  <Receiver>
    <Name>Precio.VS.ApplicationLogic.Workplace.EventReceivers.DocumentEventReceiver_ItemUpdated_Synchronous</Name>
    <Synchronization>Synchronous</Synchronization>
    <Type>10002</Type>
    <SequenceNumber>10000</SequenceNumber>
    <Url/>
    <Assembly>Precio.VS.ApplicationLogic, Version=1.0.0.0, Culture=neutral, PublicKeyToken=ebe4555da8d0fa9c</Assembly>
    <Class>Precio.VS.ApplicationLogic.Workplace.EventReceivers.DocumentEventReceiver</Class>
    <Data/>
    <Filter/>
  </Receiver>
  <Receiver>
    <Name>Precio.VS.ApplicationLogic.Workplace.EventReceivers.DocumentEventReceiver_ItemDeleted_Synchronous</Name>
    <Synchronization>Synchronous</Synchronization>
    <Type>10003</Type>
    <SequenceNumber>10000</SequenceNumber>
    <Url/>
    <Assembly>Precio.VS.ApplicationLogic, Version=1.0.0.0, Culture=neutral, PublicKeyToken=ebe4555da8d0fa9c</Assembly>
    <Class>Precio.VS.ApplicationLogic.Workplace.EventReceivers.DocumentEventReceiver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tandarddokument" ma:contentTypeID="0x010100F3AFF667EC9D4557811DA86F1C6D7EFB00EEBC2BC089154141B768AE15CDF78AD1" ma:contentTypeVersion="6" ma:contentTypeDescription="" ma:contentTypeScope="" ma:versionID="387ef9dd9b7cc630c790d33d57c6a2f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869d82126e6372f8b0d1ac47b07ae8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VSWSDocName" minOccurs="0"/>
                <xsd:element ref="ns1:PVSWSDocAssign1" minOccurs="0"/>
                <xsd:element ref="ns1:PVSWSDocAssign2" minOccurs="0"/>
                <xsd:element ref="ns1:PVSWSDocAssign3" minOccurs="0"/>
                <xsd:element ref="ns1:PVSWSDocAssign4" minOccurs="0"/>
                <xsd:element ref="ns1:PVSWSDocDate" minOccurs="0"/>
                <xsd:element ref="ns1:PVSWSDocEstablishBy" minOccurs="0"/>
                <xsd:element ref="ns1:PVSWSDocType" minOccurs="0"/>
                <xsd:element ref="ns1:PVSWSDocPhase" minOccurs="0"/>
                <xsd:element ref="ns1:PVSWSDocStatus" minOccurs="0"/>
                <xsd:element ref="ns1:PVSWSDocRevBy" minOccurs="0"/>
                <xsd:element ref="ns1:PVSWSDocApproveBy" minOccurs="0"/>
                <xsd:element ref="ns1:PVSWSDocLocation" minOccurs="0"/>
                <xsd:element ref="ns1:PVSWSDocRevDate" minOccurs="0"/>
                <xsd:element ref="ns1:PVSWSDocChangeLabel" minOccurs="0"/>
                <xsd:element ref="ns1:PVSWSDocAssignment" minOccurs="0"/>
                <xsd:element ref="ns1:PVSWSDocAssignNr" minOccurs="0"/>
                <xsd:element ref="ns1:PVSWSDocAssignmentResponsible" minOccurs="0"/>
                <xsd:element ref="ns1:PVSWSDocCompany" minOccurs="0"/>
                <xsd:element ref="ns1:PVSWSDocItemVersion" minOccurs="0"/>
                <xsd:element ref="ns1:PVSWSDocProjName" minOccurs="0"/>
                <xsd:element ref="ns1:PVSWSDocToolName" minOccurs="0"/>
                <xsd:element ref="ns1:PVSWSDocToolVersion" minOccurs="0"/>
                <xsd:element ref="ns1:PVSWSDocToolPublishedDate" minOccurs="0"/>
                <xsd:element ref="ns1:PVSWSDocToolResponsible" minOccurs="0"/>
                <xsd:element ref="ns1:PVSWSDocToolModifiedBy" minOccurs="0"/>
                <xsd:element ref="ns1:PVSWSDocToolProces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VSWSDocName" ma:index="8" nillable="true" ma:displayName="Dokumentnamn" ma:description="" ma:hidden="true" ma:internalName="PVSWSDocName" ma:readOnly="false">
      <xsd:simpleType>
        <xsd:restriction base="dms:Text"/>
      </xsd:simpleType>
    </xsd:element>
    <xsd:element name="PVSWSDocAssign1" ma:index="9" nillable="true" ma:displayName="Titel" ma:description="" ma:internalName="PVSWSDocAssign1" ma:readOnly="false">
      <xsd:simpleType>
        <xsd:restriction base="dms:Text"/>
      </xsd:simpleType>
    </xsd:element>
    <xsd:element name="PVSWSDocAssign2" ma:index="10" nillable="true" ma:displayName="Titel rad 2" ma:description="" ma:internalName="PVSWSDocAssign2" ma:readOnly="false">
      <xsd:simpleType>
        <xsd:restriction base="dms:Text"/>
      </xsd:simpleType>
    </xsd:element>
    <xsd:element name="PVSWSDocAssign3" ma:index="11" nillable="true" ma:displayName="Titel rad 3" ma:description="" ma:internalName="PVSWSDocAssign3" ma:readOnly="false">
      <xsd:simpleType>
        <xsd:restriction base="dms:Text"/>
      </xsd:simpleType>
    </xsd:element>
    <xsd:element name="PVSWSDocAssign4" ma:index="12" nillable="true" ma:displayName="Titel rad 4" ma:description="" ma:internalName="PVSWSDocAssign4" ma:readOnly="false">
      <xsd:simpleType>
        <xsd:restriction base="dms:Text"/>
      </xsd:simpleType>
    </xsd:element>
    <xsd:element name="PVSWSDocDate" ma:index="13" nillable="true" ma:displayName="Datum" ma:default="[today]" ma:description="" ma:format="DateOnly" ma:internalName="PVSWSDocDate">
      <xsd:simpleType>
        <xsd:restriction base="dms:DateTime"/>
      </xsd:simpleType>
    </xsd:element>
    <xsd:element name="PVSWSDocEstablishBy" ma:index="14" nillable="true" ma:displayName="Författare" ma:description="" ma:internalName="PVSWSDocEstablishBy" ma:readOnly="false">
      <xsd:simpleType>
        <xsd:restriction base="dms:Text"/>
      </xsd:simpleType>
    </xsd:element>
    <xsd:element name="PVSWSDocType" ma:index="15" nillable="true" ma:displayName="Dokumenttyp" ma:default="" ma:description="" ma:format="Dropdown" ma:internalName="PVSWSDocType">
      <xsd:simpleType>
        <xsd:restriction base="dms:Choice">
          <xsd:enumeration value="Rapport"/>
          <xsd:enumeration value="Administrativa föreskrifter"/>
          <xsd:enumeration value="Avtal och kontrakt"/>
          <xsd:enumeration value="Beräkningar"/>
          <xsd:enumeration value="Bilder"/>
          <xsd:enumeration value="Korrespondens"/>
          <xsd:enumeration value="Beskrivningar"/>
          <xsd:enumeration value="Ekonomi"/>
          <xsd:enumeration value="Handlingsförteckning"/>
          <xsd:enumeration value="Listor"/>
          <xsd:enumeration value="Mallar och instruktioner"/>
          <xsd:enumeration value="Mängdförteckning"/>
          <xsd:enumeration value="Organisation"/>
          <xsd:enumeration value="PM"/>
          <xsd:enumeration value="Mötesdokument"/>
          <xsd:enumeration value="Ritningsförteckning"/>
          <xsd:enumeration value="Styrande dokument"/>
          <xsd:enumeration value="Skiss"/>
          <xsd:enumeration value="Teknisk beskrivning"/>
          <xsd:enumeration value="Tidplaner"/>
          <xsd:enumeration value="Upphandling"/>
          <xsd:enumeration value="Utlåtanden och granskning"/>
        </xsd:restriction>
      </xsd:simpleType>
    </xsd:element>
    <xsd:element name="PVSWSDocPhase" ma:index="16" nillable="true" ma:displayName="Skede" ma:default="" ma:description="" ma:format="Dropdown" ma:internalName="PVSWSDocPhase">
      <xsd:simpleType>
        <xsd:restriction base="dms:Choice">
          <xsd:enumeration value="Förstudiehandling"/>
          <xsd:enumeration value="Preliminär handling"/>
          <xsd:enumeration value="Programhandling"/>
          <xsd:enumeration value="Informationshandling"/>
          <xsd:enumeration value="Systemhandling"/>
          <xsd:enumeration value="Förfrågningsunderlag"/>
          <xsd:enumeration value="Bygghandling"/>
          <xsd:enumeration value="Relationshandling"/>
          <xsd:enumeration value="Förvaltningshandling"/>
          <xsd:enumeration value="Upphandlingsdokument"/>
        </xsd:restriction>
      </xsd:simpleType>
    </xsd:element>
    <xsd:element name="PVSWSDocStatus" ma:index="17" nillable="true" ma:displayName="Granskningsstatus" ma:default="" ma:description="" ma:format="Dropdown" ma:internalName="PVSWSDocStatus">
      <xsd:simpleType>
        <xsd:restriction base="dms:Choice">
          <xsd:enumeration value="Under arbete"/>
          <xsd:enumeration value="För information"/>
          <xsd:enumeration value="Preliminär"/>
          <xsd:enumeration value="Förhandskopia"/>
          <xsd:enumeration value="För granskning"/>
          <xsd:enumeration value="För godkännande"/>
          <xsd:enumeration value="Godkänd"/>
          <xsd:enumeration value="Ej giltigt"/>
          <xsd:enumeration value="Ersatt"/>
        </xsd:restriction>
      </xsd:simpleType>
    </xsd:element>
    <xsd:element name="PVSWSDocRevBy" ma:index="18" nillable="true" ma:displayName="Granskad av" ma:description="" ma:internalName="PVSWSDocRevBy" ma:readOnly="false">
      <xsd:simpleType>
        <xsd:restriction base="dms:Text"/>
      </xsd:simpleType>
    </xsd:element>
    <xsd:element name="PVSWSDocApproveBy" ma:index="19" nillable="true" ma:displayName="Godkänd av" ma:description="" ma:internalName="PVSWSDocApproveBy" ma:readOnly="false">
      <xsd:simpleType>
        <xsd:restriction base="dms:Text"/>
      </xsd:simpleType>
    </xsd:element>
    <xsd:element name="PVSWSDocLocation" ma:index="20" nillable="true" ma:displayName="Ansvarig part" ma:description="" ma:internalName="PVSWSDocLocation" ma:readOnly="false">
      <xsd:simpleType>
        <xsd:restriction base="dms:Text"/>
      </xsd:simpleType>
    </xsd:element>
    <xsd:element name="PVSWSDocRevDate" ma:index="21" nillable="true" ma:displayName="Ändringsdatum" ma:description="" ma:format="DateOnly" ma:internalName="PVSWSDocRevDate">
      <xsd:simpleType>
        <xsd:restriction base="dms:DateTime"/>
      </xsd:simpleType>
    </xsd:element>
    <xsd:element name="PVSWSDocChangeLabel" ma:index="22" nillable="true" ma:displayName="Ändringsbeteckning" ma:description="Ändringsbeteckning bör vara 2 tecken (siffror eller bokstäver)" ma:internalName="PVSWSDocChangeLabel">
      <xsd:simpleType>
        <xsd:restriction base="dms:Text">
          <xsd:maxLength value="20"/>
        </xsd:restriction>
      </xsd:simpleType>
    </xsd:element>
    <xsd:element name="PVSWSDocAssignment" ma:index="23" nillable="true" ma:displayName="Uppdragsnamn" ma:default="ESS Bunker Fire Analysis" ma:description="" ma:internalName="PVSWSDocAssignment" ma:readOnly="false">
      <xsd:simpleType>
        <xsd:restriction base="dms:Text"/>
      </xsd:simpleType>
    </xsd:element>
    <xsd:element name="PVSWSDocAssignNr" ma:index="24" nillable="true" ma:displayName="Uppdragsnummer" ma:default="10252095" ma:description="" ma:internalName="PVSWSDocAssignNr" ma:readOnly="false">
      <xsd:simpleType>
        <xsd:restriction base="dms:Text"/>
      </xsd:simpleType>
    </xsd:element>
    <xsd:element name="PVSWSDocAssignmentResponsible" ma:index="25" nillable="true" ma:displayName="Uppdragsansvarig" ma:internalName="PVSWSDocAssignmentResponsible">
      <xsd:simpleType>
        <xsd:restriction base="dms:Text"/>
      </xsd:simpleType>
    </xsd:element>
    <xsd:element name="PVSWSDocCompany" ma:index="26" nillable="true" ma:displayName="Företag" ma:default="WSP Sverige AB" ma:internalName="PVSWSDocCompany">
      <xsd:simpleType>
        <xsd:restriction base="dms:Text"/>
      </xsd:simpleType>
    </xsd:element>
    <xsd:element name="PVSWSDocItemVersion" ma:index="27" nillable="true" ma:displayName="Version" ma:internalName="PVSWSDocItemVersion">
      <xsd:simpleType>
        <xsd:restriction base="dms:Text"/>
      </xsd:simpleType>
    </xsd:element>
    <xsd:element name="PVSWSDocProjName" ma:index="28" nillable="true" ma:displayName="Projektnamn" ma:description="" ma:internalName="PVSWSDocProjName" ma:readOnly="false">
      <xsd:simpleType>
        <xsd:restriction base="dms:Text"/>
      </xsd:simpleType>
    </xsd:element>
    <xsd:element name="PVSWSDocToolName" ma:index="29" nillable="true" ma:displayName="Mallnamn" ma:description="Namnet på den använda mallen" ma:internalName="PVSWSDocToolName" ma:readOnly="false">
      <xsd:simpleType>
        <xsd:restriction base="dms:Text"/>
      </xsd:simpleType>
    </xsd:element>
    <xsd:element name="PVSWSDocToolVersion" ma:index="30" nillable="true" ma:displayName="Mallversion" ma:description="Versionen på den använda mallen" ma:internalName="PVSWSDocToolVersion" ma:readOnly="false">
      <xsd:simpleType>
        <xsd:restriction base="dms:Text"/>
      </xsd:simpleType>
    </xsd:element>
    <xsd:element name="PVSWSDocToolPublishedDate" ma:index="31" nillable="true" ma:displayName="Mall publicerad" ma:description="Publiceringsdatum för den använda mallen" ma:format="DateOnly" ma:internalName="PVSWSDocToolPublishedDate" ma:readOnly="false">
      <xsd:simpleType>
        <xsd:restriction base="dms:DateTime"/>
      </xsd:simpleType>
    </xsd:element>
    <xsd:element name="PVSWSDocToolResponsible" ma:index="32" nillable="true" ma:displayName="Mallansvarig" ma:description="Den ansvariga för den använda mallen" ma:internalName="PVSWSDocToolResponsible" ma:readOnly="false">
      <xsd:simpleType>
        <xsd:restriction base="dms:Text"/>
      </xsd:simpleType>
    </xsd:element>
    <xsd:element name="PVSWSDocToolModifiedBy" ma:index="33" nillable="true" ma:displayName="Mall ändrad av" ma:description="Personen som ändrade den använda mallen" ma:internalName="PVSWSDocToolModifiedBy" ma:readOnly="false">
      <xsd:simpleType>
        <xsd:restriction base="dms:Text"/>
      </xsd:simpleType>
    </xsd:element>
    <xsd:element name="PVSWSDocToolProcess" ma:index="34" nillable="true" ma:displayName="Uppdragstyp för mall" ma:description="Uppdragstypen för den använda mallen" ma:internalName="PVSWSDocToolProcess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VSWSDocProjName xmlns="http://schemas.microsoft.com/sharepoint/v3">ESS Bunker Fire Analysis</PVSWSDocProjName>
    <PVSWSDocAssignNr xmlns="http://schemas.microsoft.com/sharepoint/v3">10252095</PVSWSDocAssignNr>
    <PVSWSDocAssignmentResponsible xmlns="http://schemas.microsoft.com/sharepoint/v3">Rosberg, Daniel</PVSWSDocAssignmentResponsible>
    <PVSWSDocName xmlns="http://schemas.microsoft.com/sharepoint/v3">ESS Bunker analysis</PVSWSDocName>
    <PVSWSDocItemVersion xmlns="http://schemas.microsoft.com/sharepoint/v3">0.3</PVSWSDocItemVersion>
    <PVSWSDocEstablishBy xmlns="http://schemas.microsoft.com/sharepoint/v3" xsi:nil="true"/>
    <PVSWSDocStatus xmlns="http://schemas.microsoft.com/sharepoint/v3" xsi:nil="true"/>
    <PVSWSDocChangeLabel xmlns="http://schemas.microsoft.com/sharepoint/v3" xsi:nil="true"/>
    <PVSWSDocType xmlns="http://schemas.microsoft.com/sharepoint/v3" xsi:nil="true"/>
    <PVSWSDocLocation xmlns="http://schemas.microsoft.com/sharepoint/v3" xsi:nil="true"/>
    <PVSWSDocRevDate xmlns="http://schemas.microsoft.com/sharepoint/v3" xsi:nil="true"/>
    <PVSWSDocAssign2 xmlns="http://schemas.microsoft.com/sharepoint/v3" xsi:nil="true"/>
    <PVSWSDocAssign3 xmlns="http://schemas.microsoft.com/sharepoint/v3" xsi:nil="true"/>
    <PVSWSDocApproveBy xmlns="http://schemas.microsoft.com/sharepoint/v3" xsi:nil="true"/>
    <PVSWSDocCompany xmlns="http://schemas.microsoft.com/sharepoint/v3">WSP Sverige AB</PVSWSDocCompany>
    <PVSWSDocAssign1 xmlns="http://schemas.microsoft.com/sharepoint/v3" xsi:nil="true"/>
    <PVSWSDocDate xmlns="http://schemas.microsoft.com/sharepoint/v3">2017-06-20T08:19:19+00:00</PVSWSDocDate>
    <PVSWSDocAssignment xmlns="http://schemas.microsoft.com/sharepoint/v3">ESS Bunker Fire Analysis</PVSWSDocAssignment>
    <PVSWSDocAssign4 xmlns="http://schemas.microsoft.com/sharepoint/v3" xsi:nil="true"/>
    <PVSWSDocRevBy xmlns="http://schemas.microsoft.com/sharepoint/v3" xsi:nil="true"/>
    <PVSWSDocPhase xmlns="http://schemas.microsoft.com/sharepoint/v3" xsi:nil="true"/>
    <PVSWSDocToolProcess xmlns="http://schemas.microsoft.com/sharepoint/v3" xsi:nil="true"/>
    <PVSWSDocToolModifiedBy xmlns="http://schemas.microsoft.com/sharepoint/v3" xsi:nil="true"/>
    <PVSWSDocToolName xmlns="http://schemas.microsoft.com/sharepoint/v3" xsi:nil="true"/>
    <PVSWSDocToolResponsible xmlns="http://schemas.microsoft.com/sharepoint/v3" xsi:nil="true"/>
    <PVSWSDocToolVersion xmlns="http://schemas.microsoft.com/sharepoint/v3" xsi:nil="true"/>
    <PVSWSDocToolPublishedDate xmlns="http://schemas.microsoft.com/sharepoint/v3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1D6E28-2632-484F-B7F1-8EF222C5A4C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8F2A17D-4B6D-45F9-8093-5ABC779B30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5D0403-0187-49EE-A1F0-3B48F18CF96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DF875D81-E55F-4A88-A0BF-0573E090FF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WSP Presentation - HD - English</Template>
  <TotalTime>260</TotalTime>
  <Words>457</Words>
  <Application>Microsoft Office PowerPoint</Application>
  <PresentationFormat>Widescreen</PresentationFormat>
  <Paragraphs>110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.HelveticaNeueDeskInterface-Regular</vt:lpstr>
      <vt:lpstr>Montserrat</vt:lpstr>
      <vt:lpstr>Montserrat SemiBold</vt:lpstr>
      <vt:lpstr>Gentium Basic</vt:lpstr>
      <vt:lpstr>Arial</vt:lpstr>
      <vt:lpstr>Thème Office</vt:lpstr>
      <vt:lpstr>Question today imagine tomorrow create for the future</vt:lpstr>
      <vt:lpstr>The Bunker</vt:lpstr>
      <vt:lpstr>The Requirements</vt:lpstr>
      <vt:lpstr>Fire load density</vt:lpstr>
      <vt:lpstr>Sprinkler</vt:lpstr>
      <vt:lpstr>Analysis of a natural fire</vt:lpstr>
      <vt:lpstr>The results</vt:lpstr>
      <vt:lpstr>The future</vt:lpstr>
      <vt:lpstr>Thank you!</vt:lpstr>
      <vt:lpstr>PowerPoint Presentation</vt:lpstr>
    </vt:vector>
  </TitlesOfParts>
  <Company>WSP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 today imagine tomorrow create for the future</dc:title>
  <dc:creator>Daniel Rosberg</dc:creator>
  <cp:lastModifiedBy>Rosberg, Daniel</cp:lastModifiedBy>
  <cp:revision>25</cp:revision>
  <dcterms:created xsi:type="dcterms:W3CDTF">2017-06-20T05:40:14Z</dcterms:created>
  <dcterms:modified xsi:type="dcterms:W3CDTF">2019-05-13T08:28:21Z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0x010100F3AFF667EC9D4557811DA86F1C6D7EFB00EEBC2BC089154141B768AE15CDF78AD1</vt:lpwstr>
  </property>
  <property fmtid="{D5CDD505-2E9C-101B-9397-08002B2CF9AE}" pid="3" name="PVSWSDocProcesses">
    <vt:lpwstr>;#Gemensamma Uppdragsprocessen;#Projektering;#Brandteknisk projektering;#</vt:lpwstr>
  </property>
</Properties>
</file>